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Lst>
  <p:notesMasterIdLst>
    <p:notesMasterId r:id="rId15"/>
  </p:notesMasterIdLst>
  <p:handoutMasterIdLst>
    <p:handoutMasterId r:id="rId16"/>
  </p:handoutMasterIdLst>
  <p:sldIdLst>
    <p:sldId id="401" r:id="rId2"/>
    <p:sldId id="424" r:id="rId3"/>
    <p:sldId id="403" r:id="rId4"/>
    <p:sldId id="427" r:id="rId5"/>
    <p:sldId id="379" r:id="rId6"/>
    <p:sldId id="405" r:id="rId7"/>
    <p:sldId id="406" r:id="rId8"/>
    <p:sldId id="409" r:id="rId9"/>
    <p:sldId id="408" r:id="rId10"/>
    <p:sldId id="407" r:id="rId11"/>
    <p:sldId id="289" r:id="rId12"/>
    <p:sldId id="414" r:id="rId13"/>
    <p:sldId id="415" r:id="rId14"/>
  </p:sldIdLst>
  <p:sldSz cx="12192000" cy="6858000"/>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799" userDrawn="1">
          <p15:clr>
            <a:srgbClr val="A4A3A4"/>
          </p15:clr>
        </p15:guide>
        <p15:guide id="2" pos="91" userDrawn="1">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FFC901"/>
    <a:srgbClr val="FFFF99"/>
    <a:srgbClr val="FFFFCC"/>
    <a:srgbClr val="333399"/>
    <a:srgbClr val="3366FF"/>
    <a:srgbClr val="FFFF66"/>
    <a:srgbClr val="FF66FF"/>
    <a:srgbClr val="CCFFCC"/>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41" autoAdjust="0"/>
    <p:restoredTop sz="63816" autoAdjust="0"/>
  </p:normalViewPr>
  <p:slideViewPr>
    <p:cSldViewPr>
      <p:cViewPr varScale="1">
        <p:scale>
          <a:sx n="73" d="100"/>
          <a:sy n="73" d="100"/>
        </p:scale>
        <p:origin x="2196" y="60"/>
      </p:cViewPr>
      <p:guideLst>
        <p:guide orient="horz" pos="799"/>
        <p:guide pos="91"/>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80" d="100"/>
          <a:sy n="80" d="100"/>
        </p:scale>
        <p:origin x="4014" y="102"/>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0" cy="72000"/>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notesMasters/notesMaster1.xml" Type="http://schemas.openxmlformats.org/officeDocument/2006/relationships/notesMaster"/><Relationship Id="rId16" Target="handoutMasters/handoutMaster1.xml" Type="http://schemas.openxmlformats.org/officeDocument/2006/relationships/handoutMaster"/><Relationship Id="rId17" Target="presProps.xml" Type="http://schemas.openxmlformats.org/officeDocument/2006/relationships/presProps"/><Relationship Id="rId18" Target="viewProps.xml" Type="http://schemas.openxmlformats.org/officeDocument/2006/relationships/viewProps"/><Relationship Id="rId19" Target="theme/theme1.xml" Type="http://schemas.openxmlformats.org/officeDocument/2006/relationships/theme"/><Relationship Id="rId2" Target="slides/slide1.xml" Type="http://schemas.openxmlformats.org/officeDocument/2006/relationships/slide"/><Relationship Id="rId20"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223838" y="403225"/>
            <a:ext cx="6443662"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19" y="4317237"/>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このスライドでは，令和８年度大学入学共通テストの「受験上の配慮案内」のうち，受験上の配慮に関する基本的な事項や配慮の内容について説明します。
はじめに，令和８年度大学入学共通テストから，Web出願となりますが，「受験上の配慮」を希望する場合は，出願手続きとは別に申請書類を大学入試センターに郵送する必要があります。
受験上の配慮申請にあたっては，予め大学入学共通テストの出願サイトのマイページの作成が必要です。
なお，これ以降，「大学入学共通テスト」を「共通テスト」，「大学入学共通テスト受験案内」を「受験案内」，「受験上の配慮案内」を「配慮案内」，「大学入学共通テストの出願サイト」を「出願サイト」と呼ばせていただきます。
</a:t>
            </a:r>
            <a:endParaRPr kumimoji="1" lang="en-US" altLang="ja-JP" dirty="0"/>
          </a:p>
        </p:txBody>
      </p:sp>
    </p:spTree>
    <p:extLst>
      <p:ext uri="{BB962C8B-B14F-4D97-AF65-F5344CB8AC3E}">
        <p14:creationId xmlns:p14="http://schemas.microsoft.com/office/powerpoint/2010/main" val="4191358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次に，「リスニングにおける試験時間延長の実施方式」についてです。</a:t>
            </a:r>
            <a:endParaRPr lang="en-US" altLang="ja-JP" u="none" dirty="0"/>
          </a:p>
          <a:p>
            <a:r>
              <a:rPr lang="ja-JP" altLang="en-US" u="none" dirty="0"/>
              <a:t>配慮案内の２６ページをご覧ください。</a:t>
            </a:r>
            <a:endParaRPr lang="en-US" altLang="ja-JP" u="none" dirty="0"/>
          </a:p>
          <a:p>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試験時間延長を希望する受験者は，２つあるリスニングの実施方式のうち１つを選択して申請することになります。</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２つの実施方式は「連続方式」と「音止め方式」です。</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選択した実施方式は，受験上の配慮の申請後には変更できませんので，不明な点がある場合には事前に大学入試センターへお問い合わせください。</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u="none" dirty="0"/>
          </a:p>
          <a:p>
            <a:r>
              <a:rPr lang="ja-JP" altLang="en-US" u="none" dirty="0"/>
              <a:t>まず，「連続方式」は，あらかじめ設定された時間配分のとおり問題音声が進行する方式で，音声を途中で止めることはできません。</a:t>
            </a:r>
            <a:endParaRPr lang="en-US" altLang="ja-JP" u="none" dirty="0"/>
          </a:p>
          <a:p>
            <a:endParaRPr lang="en-US" altLang="ja-JP" u="none" dirty="0"/>
          </a:p>
          <a:p>
            <a:r>
              <a:rPr lang="ja-JP" altLang="en-US" u="none" dirty="0"/>
              <a:t>特徴としては，聞き取る英語の音声の後に設けられている問題冊子を読んだり解答したりする空白時間が延長されており，試験の進行について受験者が判断する余地はありませんが，全ての設問を聞き取ることができます。</a:t>
            </a:r>
            <a:endParaRPr lang="en-US" altLang="ja-JP" u="none" dirty="0"/>
          </a:p>
          <a:p>
            <a:endParaRPr lang="en-US" altLang="ja-JP" u="none" dirty="0"/>
          </a:p>
          <a:p>
            <a:r>
              <a:rPr lang="ja-JP" altLang="en-US" u="none" dirty="0"/>
              <a:t>使用機器は，一般受験者と同様に，</a:t>
            </a:r>
            <a:r>
              <a:rPr lang="en-US" altLang="ja-JP" u="none" dirty="0"/>
              <a:t>IC</a:t>
            </a:r>
            <a:r>
              <a:rPr lang="ja-JP" altLang="en-US" u="none" dirty="0"/>
              <a:t>プレーヤーを受験者自身が操作します。</a:t>
            </a:r>
            <a:endParaRPr lang="en-US" altLang="ja-JP" u="none" dirty="0"/>
          </a:p>
          <a:p>
            <a:endParaRPr lang="ja-JP" altLang="en-US" u="none" dirty="0"/>
          </a:p>
          <a:p>
            <a:r>
              <a:rPr lang="ja-JP" altLang="en-US" u="none" dirty="0"/>
              <a:t>次に，「音止め方式」は，</a:t>
            </a:r>
            <a:r>
              <a:rPr lang="en-US" altLang="ja-JP" u="none" dirty="0"/>
              <a:t>CD</a:t>
            </a:r>
            <a:r>
              <a:rPr lang="ja-JP" altLang="en-US" u="none" dirty="0"/>
              <a:t>プレーヤーを使用し，監督者が各設問の聞き取る英語の音声ごとに再生を止め，受験者は音声の停止中に解答する方式です。</a:t>
            </a:r>
            <a:endParaRPr lang="en-US" altLang="ja-JP" u="none" dirty="0"/>
          </a:p>
          <a:p>
            <a:r>
              <a:rPr lang="ja-JP" altLang="en-US" u="none" dirty="0"/>
              <a:t>監督者が，受験者の合図により，次の英語の音声を再生します。</a:t>
            </a:r>
            <a:endParaRPr lang="en-US" altLang="ja-JP" u="none" dirty="0"/>
          </a:p>
          <a:p>
            <a:endParaRPr lang="en-US" altLang="ja-JP" u="none" dirty="0"/>
          </a:p>
          <a:p>
            <a:r>
              <a:rPr lang="ja-JP" altLang="en-US" u="none" dirty="0"/>
              <a:t>特徴としては，どの設問の解答に時間をかけるかを受験者が自分で判断できますが，特定の設問に時間をかけすぎると時間切れとなり，最後まで設問を聞き取れない場合があります。</a:t>
            </a:r>
            <a:endParaRPr lang="en-US" altLang="ja-JP" u="none" dirty="0"/>
          </a:p>
          <a:p>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なお，どちらの方式でも，聞き取る英語の音声の再生時間は，一般受験者と同じです。</a:t>
            </a:r>
            <a:endParaRPr lang="en-US" altLang="ja-JP" u="none" dirty="0"/>
          </a:p>
          <a:p>
            <a:endParaRPr lang="ja-JP" altLang="en-US"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各方式の音声のサンプルは，大学入試センターのウェブサイトに掲載しています。</a:t>
            </a:r>
            <a:endParaRPr kumimoji="1" lang="en-US" altLang="ja-JP" u="none" dirty="0"/>
          </a:p>
        </p:txBody>
      </p:sp>
    </p:spTree>
    <p:extLst>
      <p:ext uri="{BB962C8B-B14F-4D97-AF65-F5344CB8AC3E}">
        <p14:creationId xmlns:p14="http://schemas.microsoft.com/office/powerpoint/2010/main" val="13950421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3"/>
          <p:cNvSpPr>
            <a:spLocks noGrp="1" noChangeArrowheads="1"/>
          </p:cNvSpPr>
          <p:nvPr>
            <p:ph type="body" idx="1"/>
          </p:nvPr>
        </p:nvSpPr>
        <p:spPr>
          <a:xfrm>
            <a:off x="451601" y="3529669"/>
            <a:ext cx="6079724" cy="6120000"/>
          </a:xfrm>
        </p:spPr>
        <p:txBody>
          <a:bodyPr/>
          <a:lstStyle/>
          <a:p>
            <a:r>
              <a:rPr lang="ja-JP" altLang="en-US" u="none" dirty="0"/>
              <a:t>次に，「出願後の不慮の事故等による受験上の配慮」についてです。
配慮案内の３３ページをご覧ください。</a:t>
            </a:r>
            <a:endParaRPr lang="en-US" altLang="ja-JP" u="none" dirty="0"/>
          </a:p>
          <a:p>
            <a:r>
              <a:rPr lang="ja-JP" altLang="en-US" u="none" dirty="0"/>
              <a:t>
受験上の配慮の申請については，出願の締切とともに申請を締め切りますが，出願後に不慮の事故等のため，受験上の配慮が必要になった場合は，申請することができます。</a:t>
            </a:r>
            <a:endParaRPr lang="en-US" altLang="ja-JP" u="none" dirty="0"/>
          </a:p>
          <a:p>
            <a:r>
              <a:rPr lang="ja-JP" altLang="en-US" u="none" dirty="0"/>
              <a:t>具体的には，出願後に事故にあった，怪我をした，病気にかかった，症状が悪化した等により受験上の配慮が必要になった場合が該当します。
申請する場合は，志願者本人又は代理人が，受験票に記載された「問合せ大学」に事前連絡の上，「問合せ大学」の窓口で申請してください。</a:t>
            </a:r>
            <a:endParaRPr lang="en-US" altLang="ja-JP" u="none" dirty="0"/>
          </a:p>
          <a:p>
            <a:r>
              <a:rPr lang="ja-JP" altLang="en-US" u="none" dirty="0"/>
              <a:t>申請受付期間は令和７年１２月１７日（水）から令和８年１月１３日（火）の１７時までです。</a:t>
            </a:r>
            <a:endParaRPr lang="en-US" altLang="ja-JP" u="none" dirty="0"/>
          </a:p>
          <a:p>
            <a:endParaRPr lang="en-US" altLang="ja-JP" u="none" dirty="0"/>
          </a:p>
          <a:p>
            <a:r>
              <a:rPr lang="ja-JP" altLang="en-US" u="none" dirty="0"/>
              <a:t>なお，この申請は申請する理由が出願後に発生した場合に限り行うことができます。出願時までに申請すべき内容であった場合には対象となりません。</a:t>
            </a:r>
            <a:endParaRPr lang="en-US" altLang="ja-JP" u="none" dirty="0"/>
          </a:p>
        </p:txBody>
      </p:sp>
      <p:sp>
        <p:nvSpPr>
          <p:cNvPr id="7" name="スライド イメージ プレースホルダー 6"/>
          <p:cNvSpPr>
            <a:spLocks noGrp="1" noRot="1" noChangeAspect="1"/>
          </p:cNvSpPr>
          <p:nvPr>
            <p:ph type="sldImg"/>
          </p:nvPr>
        </p:nvSpPr>
        <p:spPr>
          <a:xfrm>
            <a:off x="731838" y="403225"/>
            <a:ext cx="5427662" cy="3054350"/>
          </a:xfrm>
        </p:spPr>
      </p:sp>
    </p:spTree>
    <p:extLst>
      <p:ext uri="{BB962C8B-B14F-4D97-AF65-F5344CB8AC3E}">
        <p14:creationId xmlns:p14="http://schemas.microsoft.com/office/powerpoint/2010/main" val="40894490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次に，「志望大学への事前相談」についてです。
配慮案内の３４ページをご覧ください。</a:t>
            </a:r>
            <a:endParaRPr lang="en-US" altLang="ja-JP" dirty="0"/>
          </a:p>
          <a:p>
            <a:r>
              <a:rPr lang="ja-JP" altLang="en-US" dirty="0"/>
              <a:t>
病気・負傷や障害等の種類や程度によっては，各大学が実施する教科・科目に係る個別テスト等や，入学後の大学生活等で配慮が必要になることがあります。</a:t>
            </a:r>
            <a:endParaRPr lang="en-US" altLang="ja-JP" dirty="0"/>
          </a:p>
          <a:p>
            <a:r>
              <a:rPr lang="ja-JP" altLang="en-US" dirty="0"/>
              <a:t>別途，志望大学が定めている期日までに，志望大学に相談してください。</a:t>
            </a:r>
            <a:endParaRPr lang="en-US" altLang="ja-JP" dirty="0"/>
          </a:p>
          <a:p>
            <a:r>
              <a:rPr lang="ja-JP" altLang="en-US" dirty="0"/>
              <a:t>なお，共通テストの受験上の配慮の申請を行っただけでは，各大学が実施する教科・科目に係る個別テスト等で受験上の配慮を申請したことにはなりません。</a:t>
            </a:r>
            <a:endParaRPr lang="en-US" altLang="ja-JP" dirty="0"/>
          </a:p>
          <a:p>
            <a:endParaRPr kumimoji="1" lang="en-US" altLang="ja-JP" dirty="0"/>
          </a:p>
          <a:p>
            <a:r>
              <a:rPr kumimoji="1" lang="ja-JP" altLang="en-US" dirty="0"/>
              <a:t>また，「リスニングの免除」が許可された場合は，英語のリーディングの成績とリスニングを免除した旨を大学入試センターから志望大学へ提供しますが，英語の成績の取り扱いについては，志望大学に確認してください。</a:t>
            </a:r>
            <a:endParaRPr kumimoji="1" lang="en-US" altLang="ja-JP" dirty="0"/>
          </a:p>
        </p:txBody>
      </p:sp>
    </p:spTree>
    <p:extLst>
      <p:ext uri="{BB962C8B-B14F-4D97-AF65-F5344CB8AC3E}">
        <p14:creationId xmlns:p14="http://schemas.microsoft.com/office/powerpoint/2010/main" val="19549149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最後に，「受験上の配慮に関する事前相談」について，ご案内します。
大学入試センターでは，共通テストの受験上の配慮に関する事前相談を随時受け付けています。</a:t>
            </a:r>
            <a:endParaRPr lang="en-US" altLang="ja-JP" dirty="0"/>
          </a:p>
          <a:p>
            <a:r>
              <a:rPr lang="ja-JP" altLang="en-US" dirty="0"/>
              <a:t>
また，よくある質問と回答については，配慮案内の２８ページと４６ページのほか，大学入試センターのウェブサイトにも掲載していますので，ご参照ください。</a:t>
            </a:r>
            <a:endParaRPr lang="en-US" altLang="ja-JP" dirty="0"/>
          </a:p>
          <a:p>
            <a:endParaRPr lang="en-US" altLang="ja-JP" dirty="0"/>
          </a:p>
          <a:p>
            <a:r>
              <a:rPr lang="ja-JP" altLang="en-US" dirty="0"/>
              <a:t>以上で「Ⅰ　概要」についての説明を終わります。
受験上の配慮の申請や通知書については，「Ⅱ　申請方法及び通知書」のスライドを，　</a:t>
            </a:r>
            <a:endParaRPr lang="en-US" altLang="ja-JP" dirty="0"/>
          </a:p>
          <a:p>
            <a:r>
              <a:rPr lang="ja-JP" altLang="en-US" dirty="0"/>
              <a:t>申請書類の記入方法等については，「</a:t>
            </a:r>
            <a:r>
              <a:rPr lang="en-US" altLang="ja-JP" dirty="0"/>
              <a:t>Ⅲ</a:t>
            </a:r>
            <a:r>
              <a:rPr lang="ja-JP" altLang="en-US" dirty="0"/>
              <a:t>　申請書類作成上の留意点」のスライドをご覧ください。</a:t>
            </a:r>
            <a:endParaRPr kumimoji="1" lang="en-US" altLang="ja-JP" dirty="0"/>
          </a:p>
        </p:txBody>
      </p:sp>
    </p:spTree>
    <p:extLst>
      <p:ext uri="{BB962C8B-B14F-4D97-AF65-F5344CB8AC3E}">
        <p14:creationId xmlns:p14="http://schemas.microsoft.com/office/powerpoint/2010/main" val="698951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a:t>
            </a:r>
            <a:r>
              <a:rPr lang="en-US" altLang="ja-JP" dirty="0"/>
              <a:t>Ⅰ</a:t>
            </a:r>
            <a:r>
              <a:rPr lang="ja-JP" altLang="en-US" dirty="0"/>
              <a:t>　概要」では，スライドに示している４項目７点の内容について，説明します。</a:t>
            </a:r>
            <a:endParaRPr kumimoji="1" lang="ja-JP" altLang="en-US" dirty="0"/>
          </a:p>
        </p:txBody>
      </p:sp>
    </p:spTree>
    <p:extLst>
      <p:ext uri="{BB962C8B-B14F-4D97-AF65-F5344CB8AC3E}">
        <p14:creationId xmlns:p14="http://schemas.microsoft.com/office/powerpoint/2010/main" val="3138477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はじめに，「受験上の配慮について」の概要です。
配慮案内の表紙の裏のページをご覧ください。</a:t>
            </a:r>
            <a:endParaRPr lang="en-US" altLang="ja-JP" u="none" dirty="0"/>
          </a:p>
          <a:p>
            <a:endParaRPr lang="en-US" altLang="ja-JP" u="none" dirty="0"/>
          </a:p>
          <a:p>
            <a:r>
              <a:rPr lang="ja-JP" altLang="en-US" u="none" dirty="0"/>
              <a:t>共通テストにおいては，病気・負傷や障害等のために，受験に際して配慮を希望する志願者に対し，個々の症状や状態等に応じた受験上の配慮を行っています。</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受験上の配慮事項については，高等学校等での配慮の実施状況，障害等の種類や程度にかかわらず，必要に応じて申請することができます。</a:t>
            </a:r>
            <a:endParaRPr lang="en-US" altLang="ja-JP" u="none" dirty="0"/>
          </a:p>
          <a:p>
            <a:endParaRPr lang="en-US" altLang="ja-JP" u="none" dirty="0"/>
          </a:p>
          <a:p>
            <a:r>
              <a:rPr lang="ja-JP" altLang="en-US" u="none" dirty="0"/>
              <a:t>なお，配慮事項については，志願者からの申請に基づき，大学入試センターに設置した，医師や特別支援教育の専門家で構成する委員会において，個々の症状や状態等を総合的に判断のうえ審査を行い，配慮事項を決定します。</a:t>
            </a:r>
            <a:endParaRPr lang="en-US" altLang="ja-JP" u="none" dirty="0"/>
          </a:p>
          <a:p>
            <a:r>
              <a:rPr lang="ja-JP" altLang="en-US" u="none" dirty="0"/>
              <a:t>
そのため，審査の結果，申請した配慮事項が許可されない場合もありますので，ご承知おきください。</a:t>
            </a:r>
            <a:endParaRPr lang="en-US" altLang="ja-JP" u="none" dirty="0"/>
          </a:p>
          <a:p>
            <a:endParaRPr lang="en-US" altLang="ja-JP" u="none" dirty="0"/>
          </a:p>
        </p:txBody>
      </p:sp>
    </p:spTree>
    <p:extLst>
      <p:ext uri="{BB962C8B-B14F-4D97-AF65-F5344CB8AC3E}">
        <p14:creationId xmlns:p14="http://schemas.microsoft.com/office/powerpoint/2010/main" val="2717789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u="none" dirty="0"/>
              <a:t>次に，「申請書類の入手・送付方法」についてです。</a:t>
            </a:r>
            <a:endParaRPr kumimoji="1" lang="en-US" altLang="ja-JP" u="none" dirty="0"/>
          </a:p>
          <a:p>
            <a:endParaRPr kumimoji="1" lang="en-US" altLang="ja-JP" u="none" dirty="0"/>
          </a:p>
          <a:p>
            <a:r>
              <a:rPr kumimoji="1" lang="ja-JP" altLang="en-US" u="none" dirty="0"/>
              <a:t>申請書類は，申請に際して必須となる「</a:t>
            </a:r>
            <a:r>
              <a:rPr kumimoji="1" lang="en-US" altLang="ja-JP" u="none" dirty="0"/>
              <a:t>【A】</a:t>
            </a:r>
            <a:r>
              <a:rPr kumimoji="1" lang="ja-JP" altLang="en-US" u="none" dirty="0"/>
              <a:t>受験上の配慮申請書」及び「</a:t>
            </a:r>
            <a:r>
              <a:rPr kumimoji="1" lang="en-US" altLang="ja-JP" u="none" dirty="0"/>
              <a:t>【B】</a:t>
            </a:r>
            <a:r>
              <a:rPr kumimoji="1" lang="ja-JP" altLang="en-US" u="none" dirty="0"/>
              <a:t>診断書」があり，これに加え，希望する配慮事項によっては必要となる「</a:t>
            </a:r>
            <a:r>
              <a:rPr kumimoji="1" lang="en-US" altLang="ja-JP" u="none" dirty="0"/>
              <a:t>【C】</a:t>
            </a:r>
            <a:r>
              <a:rPr kumimoji="1" lang="ja-JP" altLang="en-US" u="none" dirty="0"/>
              <a:t>状況報告書」の３点があります。</a:t>
            </a:r>
            <a:endParaRPr kumimoji="1" lang="en-US" altLang="ja-JP" u="none" dirty="0"/>
          </a:p>
          <a:p>
            <a:endParaRPr kumimoji="1" lang="en-US" altLang="ja-JP" u="none" dirty="0"/>
          </a:p>
          <a:p>
            <a:r>
              <a:rPr kumimoji="1" lang="ja-JP" altLang="en-US" u="none" dirty="0"/>
              <a:t>申請書類の様式は，出願サイトのマイページ上で志願者が各自でダウンロード・印刷します。</a:t>
            </a:r>
            <a:endParaRPr kumimoji="1" lang="en-US" altLang="ja-JP" u="none" dirty="0"/>
          </a:p>
          <a:p>
            <a:endParaRPr kumimoji="1" lang="en-US" altLang="ja-JP" u="none" dirty="0"/>
          </a:p>
          <a:p>
            <a:r>
              <a:rPr kumimoji="1" lang="ja-JP" altLang="en-US" u="none" dirty="0"/>
              <a:t>各申請書類の様式の入手方法ですが，「</a:t>
            </a:r>
            <a:r>
              <a:rPr kumimoji="1" lang="en-US" altLang="ja-JP" u="none" dirty="0"/>
              <a:t>【A】</a:t>
            </a:r>
            <a:r>
              <a:rPr kumimoji="1" lang="ja-JP" altLang="en-US" u="none" dirty="0"/>
              <a:t>受験上の配慮申請書」は出願サイトのマイページからのみダウンロードすることができます。</a:t>
            </a:r>
            <a:endParaRPr kumimoji="1" lang="en-US" altLang="ja-JP" u="none" dirty="0"/>
          </a:p>
          <a:p>
            <a:r>
              <a:rPr kumimoji="1" lang="ja-JP" altLang="en-US" u="none" dirty="0"/>
              <a:t>「</a:t>
            </a:r>
            <a:r>
              <a:rPr kumimoji="1" lang="en-US" altLang="ja-JP" u="none" dirty="0"/>
              <a:t>【B】</a:t>
            </a:r>
            <a:r>
              <a:rPr kumimoji="1" lang="ja-JP" altLang="en-US" u="none" dirty="0"/>
              <a:t>診断書」及び「</a:t>
            </a:r>
            <a:r>
              <a:rPr kumimoji="1" lang="en-US" altLang="ja-JP" u="none" dirty="0"/>
              <a:t>【C】</a:t>
            </a:r>
            <a:r>
              <a:rPr kumimoji="1" lang="ja-JP" altLang="en-US" u="none" dirty="0"/>
              <a:t>状況報告書」は次の２つの入手方法があります。</a:t>
            </a:r>
            <a:endParaRPr kumimoji="1" lang="en-US" altLang="ja-JP" u="none" dirty="0"/>
          </a:p>
          <a:p>
            <a:endParaRPr kumimoji="1" lang="en-US" altLang="ja-JP" u="none" dirty="0"/>
          </a:p>
          <a:p>
            <a:r>
              <a:rPr kumimoji="1" lang="ja-JP" altLang="en-US" u="none" dirty="0"/>
              <a:t>１つ目が，出願サイトのマイページからダウンロードする方法</a:t>
            </a:r>
            <a:endParaRPr kumimoji="1" lang="en-US" altLang="ja-JP" u="none" dirty="0"/>
          </a:p>
          <a:p>
            <a:endParaRPr kumimoji="1" lang="en-US" altLang="ja-JP" u="none" dirty="0"/>
          </a:p>
          <a:p>
            <a:r>
              <a:rPr kumimoji="1" lang="ja-JP" altLang="en-US" u="none" dirty="0"/>
              <a:t>２つ目が，大学入試センターのウェブサイトからダウンロードする方法です。</a:t>
            </a:r>
            <a:endParaRPr kumimoji="1" lang="en-US" altLang="ja-JP" u="none" dirty="0"/>
          </a:p>
          <a:p>
            <a:endParaRPr kumimoji="1"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u="none" dirty="0"/>
              <a:t>なお，大学入試センターのウェブサイトには「</a:t>
            </a:r>
            <a:r>
              <a:rPr kumimoji="1" lang="en-US" altLang="ja-JP" u="none" dirty="0"/>
              <a:t>【B】</a:t>
            </a:r>
            <a:r>
              <a:rPr kumimoji="1" lang="ja-JP" altLang="en-US" u="none" dirty="0"/>
              <a:t>診断書」及び「</a:t>
            </a:r>
            <a:r>
              <a:rPr kumimoji="1" lang="en-US" altLang="ja-JP" u="none" dirty="0"/>
              <a:t>【C】</a:t>
            </a:r>
            <a:r>
              <a:rPr kumimoji="1" lang="ja-JP" altLang="en-US" u="none" dirty="0"/>
              <a:t>状況報告書」の</a:t>
            </a:r>
            <a:r>
              <a:rPr kumimoji="1" lang="en-US" altLang="ja-JP" u="none" dirty="0"/>
              <a:t>Word</a:t>
            </a:r>
            <a:r>
              <a:rPr kumimoji="1" lang="ja-JP" altLang="en-US" u="none" dirty="0"/>
              <a:t>様式も掲載しておりますので，必要に応じてご使用ください。</a:t>
            </a:r>
            <a:endParaRPr kumimoji="1" lang="en-US" altLang="ja-JP" u="none" dirty="0"/>
          </a:p>
          <a:p>
            <a:endParaRPr kumimoji="1" lang="en-US" altLang="ja-JP" u="none" dirty="0"/>
          </a:p>
          <a:p>
            <a:r>
              <a:rPr kumimoji="1" lang="ja-JP" altLang="en-US" u="none" dirty="0"/>
              <a:t>また，令和８年度共通テストから</a:t>
            </a:r>
            <a:r>
              <a:rPr kumimoji="1" lang="en-US" altLang="ja-JP" u="none" dirty="0"/>
              <a:t>Web</a:t>
            </a:r>
            <a:r>
              <a:rPr kumimoji="1" lang="ja-JP" altLang="en-US" u="none" dirty="0"/>
              <a:t>出願となりますが，「受験上の配慮」を希望する場合は，出願手続きとは別に申請書類を大学入試センターに郵送する必要があります。</a:t>
            </a:r>
            <a:endParaRPr kumimoji="1" lang="en-US" altLang="ja-JP" u="none" dirty="0"/>
          </a:p>
          <a:p>
            <a:endParaRPr kumimoji="1" lang="en-US" altLang="ja-JP" u="none" dirty="0"/>
          </a:p>
          <a:p>
            <a:r>
              <a:rPr kumimoji="1" lang="ja-JP" altLang="en-US" u="none" dirty="0"/>
              <a:t>郵送にあたっては，学校で取りまとめて郵送しても，申請者個人で郵送しても差支えありません。</a:t>
            </a:r>
            <a:endParaRPr kumimoji="1" lang="en-US" altLang="ja-JP" u="none" dirty="0"/>
          </a:p>
        </p:txBody>
      </p:sp>
    </p:spTree>
    <p:extLst>
      <p:ext uri="{BB962C8B-B14F-4D97-AF65-F5344CB8AC3E}">
        <p14:creationId xmlns:p14="http://schemas.microsoft.com/office/powerpoint/2010/main" val="129983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 イメージ プレースホルダー 9"/>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742B0D5-D33C-4129-9974-307858389608}"/>
              </a:ext>
            </a:extLst>
          </p:cNvPr>
          <p:cNvSpPr>
            <a:spLocks noGrp="1"/>
          </p:cNvSpPr>
          <p:nvPr>
            <p:ph type="body" sz="quarter" idx="3"/>
          </p:nvPr>
        </p:nvSpPr>
        <p:spPr>
          <a:xfrm>
            <a:off x="451600" y="4315534"/>
            <a:ext cx="6109205" cy="5046135"/>
          </a:xfrm>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次に，「申請等の主な流れ」です。</a:t>
            </a: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志願者は，まず「①配慮案内の確認」を行った後，出願サイトで「②マイページの作成」をします。</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マイページの作成は，７月１日（火）の１０時から行うことができます。</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ja-JP" altLang="en-US"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その後，マイページ等から申請書類を入手・作成のうえ，申請期間内に「③受験上の配慮申請」を行います。</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「受験上の配慮申請」には，２つの申請時期があり，</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７月１日（火）から８月２９日（金）（必着）の期間を第１期，</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９月１日（月）から１０月３日（金）（必着）の期間を第２期としています。</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この２つの申請時期のいずれかの期間内に「受験上の配慮申請」を行ってください。</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ja-JP" altLang="en-US"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大学入試センターでは，志願者から提出された書類により審査を行い，審査結果を「④審査結果通知書」により通知します。</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ja-JP" altLang="en-US"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この「審査結果通知書」の送付時期ですが，「受験上の配慮申請」の申請時期により異なります。</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第１期に申請した場合は出願期間中となる９月２２日（月）までに送付し，第２期に申請した場合は１１月下旬に送付します。</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ja-JP" altLang="en-US"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また，１２月上旬から中旬に，受験番号なども記載された「⑤決定通知書」を送付します。</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ja-JP" altLang="en-US"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志願者は，受験票と一緒に「⑤決定通知書」を試験当日，試験場に持参のうえで受験することになります。</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なお，スライド上に記載はありませんが，留意点です。</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「受験上の配慮申請」を行っただけでは，共通テストに出願したことにはなりません。</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出願サイト上で，申請書類をダウンロードしたアカウントで，出願手続きを行ってください。</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異なるアカウントで出願を行った場合は，希望する配慮が行えないことがあります。</a:t>
            </a:r>
            <a:endParaRPr lang="en-US" altLang="ja-JP" sz="1200" u="none" dirty="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1358635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次に，「受験上の配慮事項」についてです。
配慮案内の８ページをご覧ください。</a:t>
            </a:r>
            <a:endParaRPr lang="en-US" altLang="ja-JP" u="none" dirty="0"/>
          </a:p>
          <a:p>
            <a:r>
              <a:rPr lang="ja-JP" altLang="en-US" u="none" dirty="0"/>
              <a:t>ここでは，「希望する配慮事項」についての確認方法等を説明します。</a:t>
            </a:r>
            <a:endParaRPr lang="en-US" altLang="ja-JP" u="none" dirty="0"/>
          </a:p>
          <a:p>
            <a:r>
              <a:rPr lang="ja-JP" altLang="en-US" u="none" dirty="0"/>
              <a:t>
希望する配慮事項について，まず８ページの「</a:t>
            </a:r>
            <a:r>
              <a:rPr lang="en-US" altLang="ja-JP" u="none" dirty="0"/>
              <a:t>3-1</a:t>
            </a:r>
            <a:r>
              <a:rPr lang="ja-JP" altLang="en-US" u="none" dirty="0"/>
              <a:t>　主な配慮事項」の表を確認してください。
「</a:t>
            </a:r>
            <a:r>
              <a:rPr lang="en-US" altLang="ja-JP" u="none" dirty="0"/>
              <a:t>3-1</a:t>
            </a:r>
            <a:r>
              <a:rPr lang="ja-JP" altLang="en-US" u="none" dirty="0"/>
              <a:t>　主な配慮事項」に記載がない場合，２１ページから２３ページに「</a:t>
            </a:r>
            <a:r>
              <a:rPr lang="en-US" altLang="ja-JP" u="none" dirty="0"/>
              <a:t>3-2</a:t>
            </a:r>
            <a:r>
              <a:rPr lang="ja-JP" altLang="en-US" u="none" dirty="0"/>
              <a:t>　その他の配慮事項」として，配慮内容ごとに①～⑤に分けて一覧を掲載していますので，確認してください。
</a:t>
            </a:r>
            <a:r>
              <a:rPr lang="ja-JP" altLang="en-US" u="none" dirty="0">
                <a:solidFill>
                  <a:schemeClr val="accent4"/>
                </a:solidFill>
              </a:rPr>
              <a:t>「</a:t>
            </a:r>
            <a:r>
              <a:rPr lang="en-US" altLang="ja-JP" u="none" dirty="0">
                <a:solidFill>
                  <a:schemeClr val="accent4"/>
                </a:solidFill>
              </a:rPr>
              <a:t>3-1</a:t>
            </a:r>
            <a:r>
              <a:rPr lang="ja-JP" altLang="en-US" u="none" dirty="0">
                <a:solidFill>
                  <a:schemeClr val="accent4"/>
                </a:solidFill>
              </a:rPr>
              <a:t>　主な配慮事項」「</a:t>
            </a:r>
            <a:r>
              <a:rPr lang="en-US" altLang="ja-JP" u="none" dirty="0">
                <a:solidFill>
                  <a:schemeClr val="accent4"/>
                </a:solidFill>
              </a:rPr>
              <a:t>3-2</a:t>
            </a:r>
            <a:r>
              <a:rPr lang="ja-JP" altLang="en-US" u="none" dirty="0">
                <a:solidFill>
                  <a:schemeClr val="accent4"/>
                </a:solidFill>
              </a:rPr>
              <a:t>　その他の配慮事項」に記載がない場合は，２４ページの「</a:t>
            </a:r>
            <a:r>
              <a:rPr lang="en-US" altLang="ja-JP" u="none" dirty="0">
                <a:solidFill>
                  <a:schemeClr val="accent4"/>
                </a:solidFill>
              </a:rPr>
              <a:t>3-3</a:t>
            </a:r>
            <a:r>
              <a:rPr lang="ja-JP" altLang="en-US" u="none" dirty="0">
                <a:solidFill>
                  <a:schemeClr val="accent4"/>
                </a:solidFill>
              </a:rPr>
              <a:t>　事前相談が必要な配慮事項」に該当し，事前相談が必要ですので大学入試センターへご相談ください。</a:t>
            </a:r>
            <a:endParaRPr lang="en-US" altLang="ja-JP" u="none" dirty="0">
              <a:solidFill>
                <a:schemeClr val="accent4"/>
              </a:solidFill>
            </a:endParaRPr>
          </a:p>
          <a:p>
            <a:endParaRPr lang="en-US" altLang="ja-JP" u="none" dirty="0">
              <a:solidFill>
                <a:schemeClr val="accent4"/>
              </a:solidFill>
            </a:endParaRPr>
          </a:p>
          <a:p>
            <a:r>
              <a:rPr lang="ja-JP" altLang="en-US" u="none" dirty="0"/>
              <a:t>また，２４ページには「</a:t>
            </a:r>
            <a:r>
              <a:rPr lang="en-US" altLang="ja-JP" u="none" dirty="0"/>
              <a:t>3-4</a:t>
            </a:r>
            <a:r>
              <a:rPr lang="ja-JP" altLang="en-US" u="none" dirty="0"/>
              <a:t>　受験上の配慮を申請せずに使用できるもの」と「</a:t>
            </a:r>
            <a:r>
              <a:rPr lang="en-US" altLang="ja-JP" u="none" dirty="0"/>
              <a:t>3-5</a:t>
            </a:r>
            <a:r>
              <a:rPr lang="ja-JP" altLang="en-US" u="none" dirty="0"/>
              <a:t>　重症化リスクの高い基礎疾患等を有する場合」を掲載しています。</a:t>
            </a:r>
            <a:endParaRPr lang="en-US" altLang="ja-JP" u="none" dirty="0"/>
          </a:p>
          <a:p>
            <a:endParaRPr lang="en-US" altLang="ja-JP" u="none" dirty="0"/>
          </a:p>
          <a:p>
            <a:r>
              <a:rPr lang="ja-JP" altLang="en-US" u="none" dirty="0"/>
              <a:t>なお，共通テストの試験場は，トイレなどの設備の関係上，「男性のみの試験場」や「女性のみの試験場」が存在します。
トランスジェンダーなどの理由により，男性のみ・女性のみの試験場では受験が困難な場合は，大学入試センターへご相談ください。</a:t>
            </a:r>
            <a:endParaRPr lang="en-US" altLang="ja-JP" u="none" dirty="0"/>
          </a:p>
        </p:txBody>
      </p:sp>
    </p:spTree>
    <p:extLst>
      <p:ext uri="{BB962C8B-B14F-4D97-AF65-F5344CB8AC3E}">
        <p14:creationId xmlns:p14="http://schemas.microsoft.com/office/powerpoint/2010/main" val="3337486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u="none" dirty="0"/>
              <a:t>次に，「主な配慮事項について」です。</a:t>
            </a:r>
            <a:endParaRPr kumimoji="1" lang="en-US" altLang="ja-JP" u="none" dirty="0"/>
          </a:p>
          <a:p>
            <a:endParaRPr lang="en-US" altLang="ja-JP" u="none" dirty="0"/>
          </a:p>
          <a:p>
            <a:r>
              <a:rPr lang="ja-JP" altLang="en-US" u="none" dirty="0"/>
              <a:t>８ページには，「</a:t>
            </a:r>
            <a:r>
              <a:rPr lang="en-US" altLang="ja-JP" u="none" dirty="0"/>
              <a:t>3-1</a:t>
            </a:r>
            <a:r>
              <a:rPr lang="ja-JP" altLang="en-US" u="none" dirty="0"/>
              <a:t>　主な配慮事項」として，病気・負傷や障害等の種類ごとに，「視覚」，「聴覚」，「肢体不自由」，「病弱」，「発達障害」，「その他」の区分に分け，主な受験上の配慮事項の例を掲載しています。</a:t>
            </a:r>
            <a:endParaRPr lang="en-US" altLang="ja-JP" u="none" dirty="0"/>
          </a:p>
          <a:p>
            <a:endParaRPr lang="en-US" altLang="ja-JP" u="none" dirty="0"/>
          </a:p>
          <a:p>
            <a:r>
              <a:rPr lang="ja-JP" altLang="en-US" u="none" dirty="0"/>
              <a:t>なお，あくまでも各区分の主な配慮事項の例ですので，掲載されている例以外の配慮事項を申請することも可能です。</a:t>
            </a:r>
            <a:endParaRPr lang="en-US" altLang="ja-JP" u="none" dirty="0"/>
          </a:p>
          <a:p>
            <a:endParaRPr lang="en-US" altLang="ja-JP" u="none" dirty="0"/>
          </a:p>
          <a:p>
            <a:r>
              <a:rPr lang="ja-JP" altLang="en-US" u="none" dirty="0">
                <a:solidFill>
                  <a:schemeClr val="accent4"/>
                </a:solidFill>
              </a:rPr>
              <a:t>９ページから２０ページには，８ページに掲載されている「主な配慮事項の例」について，</a:t>
            </a:r>
            <a:r>
              <a:rPr lang="en-US" altLang="ja-JP" u="none" dirty="0">
                <a:solidFill>
                  <a:schemeClr val="accent4"/>
                </a:solidFill>
              </a:rPr>
              <a:t>3-1-1</a:t>
            </a:r>
            <a:r>
              <a:rPr lang="ja-JP" altLang="en-US" u="none" dirty="0">
                <a:solidFill>
                  <a:schemeClr val="accent4"/>
                </a:solidFill>
              </a:rPr>
              <a:t>から</a:t>
            </a:r>
            <a:r>
              <a:rPr lang="en-US" altLang="ja-JP" u="none" dirty="0">
                <a:solidFill>
                  <a:schemeClr val="accent4"/>
                </a:solidFill>
              </a:rPr>
              <a:t>3-1-6</a:t>
            </a:r>
            <a:r>
              <a:rPr lang="ja-JP" altLang="en-US" u="none" dirty="0" err="1">
                <a:solidFill>
                  <a:schemeClr val="accent4"/>
                </a:solidFill>
              </a:rPr>
              <a:t>まで</a:t>
            </a:r>
            <a:r>
              <a:rPr lang="ja-JP" altLang="en-US" u="none" dirty="0">
                <a:solidFill>
                  <a:schemeClr val="accent4"/>
                </a:solidFill>
              </a:rPr>
              <a:t>配慮の内容ごとに個別に説明しています。</a:t>
            </a:r>
            <a:endParaRPr lang="en-US" altLang="ja-JP" u="none" dirty="0">
              <a:solidFill>
                <a:schemeClr val="accent4"/>
              </a:solidFill>
            </a:endParaRPr>
          </a:p>
          <a:p>
            <a:endParaRPr lang="en-US" altLang="ja-JP" u="none" dirty="0">
              <a:solidFill>
                <a:schemeClr val="accent4"/>
              </a:solidFill>
            </a:endParaRPr>
          </a:p>
          <a:p>
            <a:r>
              <a:rPr lang="ja-JP" altLang="en-US" u="none" dirty="0"/>
              <a:t>また，２８ページには，配慮内容に関するよくある質問と回答を掲載していますので，ご参照ください。</a:t>
            </a:r>
            <a:endParaRPr kumimoji="1" lang="en-US" altLang="ja-JP" u="none" dirty="0"/>
          </a:p>
        </p:txBody>
      </p:sp>
    </p:spTree>
    <p:extLst>
      <p:ext uri="{BB962C8B-B14F-4D97-AF65-F5344CB8AC3E}">
        <p14:creationId xmlns:p14="http://schemas.microsoft.com/office/powerpoint/2010/main" val="1236699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次に，「拡大文字問題冊子」についてです。
配慮案内の９ページをご覧ください。</a:t>
            </a:r>
            <a:endParaRPr lang="en-US" altLang="ja-JP" u="none" dirty="0"/>
          </a:p>
          <a:p>
            <a:r>
              <a:rPr lang="ja-JP" altLang="en-US" u="none" dirty="0"/>
              <a:t>
拡大文字問題冊子とは，一般の問題冊子では文字等を読み取ることが困難な受験者を対象とした，文字等を拡大した問題冊子です。</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冊子の大きさは，一般の問題冊子がＢ５判ですが，拡大文字問題冊子はいずれもＢ４判になります。</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文字の大きさは，１４ポイントと２２ポイントの２種類があります。
</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文字の標準書体は，１４ポイントの問題冊子はゴシック体，２２ポイントの問題冊子はＵＤ（ユニバーサルデザイン）フォントのゴシック体となります。</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u="none" dirty="0"/>
          </a:p>
          <a:p>
            <a:r>
              <a:rPr lang="ja-JP" altLang="en-US" u="none" dirty="0"/>
              <a:t>続いて，とじ込んである科目等とページ組みについてです。
２２ポイントの問題冊子は，文字の拡大率が大きいため，一般の問題冊子や１４ポイントの問題冊子では１ページに収まっているものが，複数ページにまたがっているなど，レイアウトやページ組みが異なります。</a:t>
            </a:r>
            <a:endParaRPr lang="en-US" altLang="ja-JP" u="none" dirty="0"/>
          </a:p>
          <a:p>
            <a:r>
              <a:rPr lang="ja-JP" altLang="en-US" u="none" dirty="0"/>
              <a:t>また，問題冊子が厚くなり過ぎないように，２２ポイントの問題冊子は，科目等の単位で１冊の問題冊子になります。</a:t>
            </a:r>
            <a:endParaRPr lang="en-US" altLang="ja-JP" u="none" dirty="0"/>
          </a:p>
          <a:p>
            <a:r>
              <a:rPr lang="ja-JP" altLang="en-US" u="none" dirty="0"/>
              <a:t>このため，２２ポイントの問題冊子を希望する場合，受験上の配慮の申請の際に，配付を希望する科目等の申請も必要です。</a:t>
            </a:r>
            <a:endParaRPr lang="en-US" altLang="ja-JP" u="none" dirty="0"/>
          </a:p>
          <a:p>
            <a:endParaRPr lang="en-US" altLang="ja-JP" u="none" dirty="0"/>
          </a:p>
          <a:p>
            <a:r>
              <a:rPr lang="ja-JP" altLang="en-US" u="none" dirty="0"/>
              <a:t>試験室については，１４ポイントの問題冊子の配付が許可された場合は，一般の志願者と同室となり，２２ポイントの問題冊子の配付が許可された場合は，別室となります。</a:t>
            </a:r>
            <a:endParaRPr lang="en-US" altLang="ja-JP" u="none" dirty="0"/>
          </a:p>
          <a:p>
            <a:endParaRPr lang="en-US" altLang="ja-JP" u="none" dirty="0"/>
          </a:p>
          <a:p>
            <a:r>
              <a:rPr lang="ja-JP" altLang="en-US" u="none" dirty="0"/>
              <a:t>次に，配付する問題冊子についてです。</a:t>
            </a:r>
            <a:endParaRPr lang="en-US" altLang="ja-JP" u="none" dirty="0"/>
          </a:p>
          <a:p>
            <a:r>
              <a:rPr lang="ja-JP" altLang="en-US" u="none" dirty="0"/>
              <a:t>１４ポイントの問題冊子の配付が許可された場合は，１４ポイントの問題冊子と一般の問題冊子が配付され，２２ポイントの問題冊子の配付が許可された場合は，受験上の配慮の申請の際に選択した科目のみを掲載した２２ポイントの問題冊子と一般の問題冊子を配付します。</a:t>
            </a:r>
            <a:endParaRPr lang="en-US" altLang="ja-JP" u="none" dirty="0"/>
          </a:p>
          <a:p>
            <a:endParaRPr lang="en-US" altLang="ja-JP" u="none" dirty="0"/>
          </a:p>
          <a:p>
            <a:r>
              <a:rPr lang="ja-JP" altLang="en-US" u="none" dirty="0"/>
              <a:t>拡大文字問題冊子のサンプルは，大学入試センターのウェブサイトに掲載しています。</a:t>
            </a:r>
            <a:endParaRPr kumimoji="1" lang="ja-JP" altLang="en-US" u="none" dirty="0"/>
          </a:p>
        </p:txBody>
      </p:sp>
    </p:spTree>
    <p:extLst>
      <p:ext uri="{BB962C8B-B14F-4D97-AF65-F5344CB8AC3E}">
        <p14:creationId xmlns:p14="http://schemas.microsoft.com/office/powerpoint/2010/main" val="3903466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a:t>
            </a:r>
            <a:r>
              <a:rPr kumimoji="1" lang="ja-JP" altLang="en-US" u="none" dirty="0"/>
              <a:t>，</a:t>
            </a:r>
            <a:r>
              <a:rPr lang="ja-JP" altLang="en-US" u="none" dirty="0"/>
              <a:t>「文字解答」と「チェック解答」についてです。</a:t>
            </a:r>
            <a:endParaRPr lang="en-US" altLang="ja-JP" u="none" dirty="0"/>
          </a:p>
          <a:p>
            <a:r>
              <a:rPr kumimoji="1" lang="ja-JP" altLang="en-US" u="none" dirty="0"/>
              <a:t>配慮案内の１２ページをご覧ください。</a:t>
            </a:r>
            <a:endParaRPr kumimoji="1" lang="en-US" altLang="ja-JP" u="none" dirty="0"/>
          </a:p>
          <a:p>
            <a:endParaRPr kumimoji="1" lang="en-US" altLang="ja-JP" u="none" dirty="0"/>
          </a:p>
          <a:p>
            <a:r>
              <a:rPr lang="ja-JP" altLang="en-US" u="none" dirty="0"/>
              <a:t>一般の解答用紙（マークシート）にマークすることが困難である受験者を対象に，別の解答用紙を使用する解答方法として，「文字解答」と「チェック解答」があります。</a:t>
            </a:r>
            <a:endParaRPr lang="en-US" altLang="ja-JP" u="none" dirty="0"/>
          </a:p>
          <a:p>
            <a:endParaRPr lang="en-US" altLang="ja-JP" u="none" dirty="0"/>
          </a:p>
          <a:p>
            <a:r>
              <a:rPr lang="ja-JP" altLang="en-US" u="none" dirty="0"/>
              <a:t>解答方法については，「文字解答」は， 文字解答用紙に受験者が選択肢の数字等を記入します。</a:t>
            </a:r>
            <a:endParaRPr lang="en-US" altLang="ja-JP" u="none" dirty="0"/>
          </a:p>
          <a:p>
            <a:r>
              <a:rPr lang="ja-JP" altLang="en-US" u="none" dirty="0"/>
              <a:t>「チェック解答」は，チェック解答用紙に受験者が選択肢の数字等をチェックします。</a:t>
            </a:r>
            <a:endParaRPr lang="en-US" altLang="ja-JP" u="none" dirty="0"/>
          </a:p>
          <a:p>
            <a:endParaRPr lang="en-US" altLang="ja-JP" u="none" dirty="0"/>
          </a:p>
          <a:p>
            <a:r>
              <a:rPr lang="ja-JP" altLang="en-US" u="none" dirty="0"/>
              <a:t>下書き用紙は，どちらの解答方法でも，数学，理科及び情報の試験時間に配付します。</a:t>
            </a:r>
            <a:endParaRPr lang="en-US" altLang="ja-JP" u="none" dirty="0"/>
          </a:p>
          <a:p>
            <a:endParaRPr lang="en-US" altLang="ja-JP" u="none" dirty="0"/>
          </a:p>
          <a:p>
            <a:r>
              <a:rPr lang="ja-JP" altLang="en-US" u="none" dirty="0"/>
              <a:t>地理歴史，公民及び理科については，１つの解答時間につき解答用紙を３種類配付します。</a:t>
            </a:r>
            <a:endParaRPr lang="en-US" altLang="ja-JP" u="none" dirty="0"/>
          </a:p>
          <a:p>
            <a:r>
              <a:rPr lang="ja-JP" altLang="en-US" u="none" dirty="0"/>
              <a:t>解答する科目によって使用する解答用紙の種類が異なりますので，事前に文字解答用紙，チェック解答用紙のサンプルを確認してください。</a:t>
            </a:r>
            <a:endParaRPr lang="en-US" altLang="ja-JP" u="none" dirty="0"/>
          </a:p>
          <a:p>
            <a:endParaRPr lang="en-US" altLang="ja-JP" u="none" dirty="0"/>
          </a:p>
          <a:p>
            <a:r>
              <a:rPr lang="ja-JP" altLang="en-US" u="none" dirty="0"/>
              <a:t>文字解答用紙，チェック解答用紙のサンプルは，大学入試センターのウェブサイトに掲載しています。</a:t>
            </a:r>
            <a:endParaRPr kumimoji="1" lang="ja-JP" altLang="en-US" u="none" dirty="0"/>
          </a:p>
        </p:txBody>
      </p:sp>
    </p:spTree>
    <p:extLst>
      <p:ext uri="{BB962C8B-B14F-4D97-AF65-F5344CB8AC3E}">
        <p14:creationId xmlns:p14="http://schemas.microsoft.com/office/powerpoint/2010/main" val="3398965916"/>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1" y="2130429"/>
            <a:ext cx="103632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2" y="765178"/>
            <a:ext cx="10668001" cy="52546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65121" y="115889"/>
            <a:ext cx="2669116" cy="5903912"/>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1" y="115889"/>
            <a:ext cx="7806267" cy="590391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4" y="115889"/>
            <a:ext cx="10668001" cy="504824"/>
          </a:xfrm>
          <a:prstGeom prst="rect">
            <a:avLst/>
          </a:prstGeom>
        </p:spPr>
        <p:txBody>
          <a:bodyPr/>
          <a:lstStyle/>
          <a:p>
            <a:r>
              <a:rPr lang="ja-JP" altLang="en-US"/>
              <a:t>マスター タイトルの書式設定</a:t>
            </a:r>
          </a:p>
        </p:txBody>
      </p:sp>
      <p:sp>
        <p:nvSpPr>
          <p:cNvPr id="3" name="表プレースホルダー 2"/>
          <p:cNvSpPr>
            <a:spLocks noGrp="1"/>
          </p:cNvSpPr>
          <p:nvPr>
            <p:ph type="tbl" idx="1"/>
          </p:nvPr>
        </p:nvSpPr>
        <p:spPr>
          <a:xfrm>
            <a:off x="755652" y="765179"/>
            <a:ext cx="10668001" cy="5254625"/>
          </a:xfrm>
          <a:prstGeom prst="rect">
            <a:avLst/>
          </a:prstGeom>
        </p:spPr>
        <p:txBody>
          <a:bodyPr/>
          <a:lstStyle/>
          <a:p>
            <a:pPr lvl="0"/>
            <a:endParaRPr lang="ja-JP" altLang="en-US" noProof="0" dirty="0"/>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3912999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55652" y="765178"/>
            <a:ext cx="10668001" cy="5254625"/>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5"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5" y="2906718"/>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7" name="Rectangle 12"/>
          <p:cNvSpPr>
            <a:spLocks noGrp="1" noChangeArrowheads="1"/>
          </p:cNvSpPr>
          <p:nvPr>
            <p:ph type="sldNum" sz="quarter" idx="12"/>
          </p:nvPr>
        </p:nvSpPr>
        <p:spPr>
          <a:xfrm>
            <a:off x="9408000" y="5949000"/>
            <a:ext cx="2641600" cy="476250"/>
          </a:xfrm>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41"/>
            <a:ext cx="10972800" cy="1143001"/>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4"/>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6"/>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4"/>
            <a:ext cx="538903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6"/>
            <a:ext cx="538903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49"/>
            <a:ext cx="4011085" cy="1162050"/>
          </a:xfrm>
          <a:prstGeom prst="rect">
            <a:avLst/>
          </a:prstGeo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6"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099"/>
            <a:ext cx="4011085" cy="46910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a:prstGeom prst="rect">
            <a:avLst/>
          </a:prstGeo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42"/>
            <a:ext cx="7315200" cy="80486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15"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0364" name="Rectangle 12"/>
          <p:cNvSpPr>
            <a:spLocks noGrp="1" noChangeArrowheads="1"/>
          </p:cNvSpPr>
          <p:nvPr>
            <p:ph type="sldNum" sz="quarter" idx="4"/>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2400">
                <a:solidFill>
                  <a:schemeClr val="tx1"/>
                </a:solidFill>
                <a:latin typeface="Segoe UI" panose="020B0502040204020203" pitchFamily="34" charset="0"/>
                <a:cs typeface="Segoe UI" panose="020B0502040204020203" pitchFamily="34" charset="0"/>
              </a:defRPr>
            </a:lvl1pPr>
          </a:lstStyle>
          <a:p>
            <a:pPr>
              <a:defRPr/>
            </a:pPr>
            <a:fld id="{07C03BAB-CF08-4A55-A3E4-274031119120}" type="slidenum">
              <a:rPr lang="en-US" altLang="ja-JP" smtClean="0"/>
              <a:pPr>
                <a:defRPr/>
              </a:pPr>
              <a:t>‹#›</a:t>
            </a:fld>
            <a:endParaRPr lang="en-US" altLang="ja-JP" dirty="0"/>
          </a:p>
        </p:txBody>
      </p:sp>
      <p:grpSp>
        <p:nvGrpSpPr>
          <p:cNvPr id="11" name="グループ化 10">
            <a:extLst>
              <a:ext uri="{FF2B5EF4-FFF2-40B4-BE49-F238E27FC236}">
                <a16:creationId xmlns:a16="http://schemas.microsoft.com/office/drawing/2014/main" id="{A747DB4B-BF09-43D4-922E-AE29A87D4161}"/>
              </a:ext>
            </a:extLst>
          </p:cNvPr>
          <p:cNvGrpSpPr/>
          <p:nvPr userDrawn="1"/>
        </p:nvGrpSpPr>
        <p:grpSpPr>
          <a:xfrm>
            <a:off x="6240000" y="45000"/>
            <a:ext cx="5976000" cy="792000"/>
            <a:chOff x="6168000" y="261000"/>
            <a:chExt cx="5976000" cy="792000"/>
          </a:xfrm>
        </p:grpSpPr>
        <p:sp>
          <p:nvSpPr>
            <p:cNvPr id="12" name="正方形/長方形 11">
              <a:extLst>
                <a:ext uri="{FF2B5EF4-FFF2-40B4-BE49-F238E27FC236}">
                  <a16:creationId xmlns:a16="http://schemas.microsoft.com/office/drawing/2014/main" id="{42929FDD-614C-4DA3-A0F6-8A46F88DC55E}"/>
                </a:ext>
              </a:extLst>
            </p:cNvPr>
            <p:cNvSpPr/>
            <p:nvPr/>
          </p:nvSpPr>
          <p:spPr bwMode="auto">
            <a:xfrm>
              <a:off x="6168000" y="261000"/>
              <a:ext cx="5904000" cy="7200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pic>
          <p:nvPicPr>
            <p:cNvPr id="13" name="図 12">
              <a:extLst>
                <a:ext uri="{FF2B5EF4-FFF2-40B4-BE49-F238E27FC236}">
                  <a16:creationId xmlns:a16="http://schemas.microsoft.com/office/drawing/2014/main" id="{CD19C03E-A23F-4AC2-B4ED-A0C3B91BC22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168000" y="261000"/>
              <a:ext cx="710660" cy="710660"/>
            </a:xfrm>
            <a:prstGeom prst="rect">
              <a:avLst/>
            </a:prstGeom>
          </p:spPr>
        </p:pic>
        <p:sp>
          <p:nvSpPr>
            <p:cNvPr id="14" name="直角三角形 13">
              <a:extLst>
                <a:ext uri="{FF2B5EF4-FFF2-40B4-BE49-F238E27FC236}">
                  <a16:creationId xmlns:a16="http://schemas.microsoft.com/office/drawing/2014/main" id="{F86AF5AE-233D-479E-B7A5-DCF03D9B0392}"/>
                </a:ext>
              </a:extLst>
            </p:cNvPr>
            <p:cNvSpPr/>
            <p:nvPr/>
          </p:nvSpPr>
          <p:spPr bwMode="auto">
            <a:xfrm flipH="1">
              <a:off x="6528000" y="405000"/>
              <a:ext cx="5544000" cy="576000"/>
            </a:xfrm>
            <a:prstGeom prst="rtTriangle">
              <a:avLst/>
            </a:prstGeom>
            <a:solidFill>
              <a:srgbClr val="FFCC99">
                <a:alpha val="2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sp>
          <p:nvSpPr>
            <p:cNvPr id="15" name="テキスト ボックス 14">
              <a:extLst>
                <a:ext uri="{FF2B5EF4-FFF2-40B4-BE49-F238E27FC236}">
                  <a16:creationId xmlns:a16="http://schemas.microsoft.com/office/drawing/2014/main" id="{8F1A5F47-6E90-4B48-B412-6F22C7898AC1}"/>
                </a:ext>
              </a:extLst>
            </p:cNvPr>
            <p:cNvSpPr txBox="1"/>
            <p:nvPr/>
          </p:nvSpPr>
          <p:spPr>
            <a:xfrm>
              <a:off x="6816000" y="314336"/>
              <a:ext cx="3168000" cy="738664"/>
            </a:xfrm>
            <a:prstGeom prst="rect">
              <a:avLst/>
            </a:prstGeom>
            <a:noFill/>
          </p:spPr>
          <p:txBody>
            <a:bodyPr wrap="square" rtlCol="0" anchor="ctr" anchorCtr="0">
              <a:spAutoFit/>
            </a:bodyPr>
            <a:lstStyle/>
            <a:p>
              <a:r>
                <a:rPr lang="ja-JP" altLang="en-US" sz="1400" dirty="0">
                  <a:solidFill>
                    <a:srgbClr val="7B4E45"/>
                  </a:solidFill>
                  <a:latin typeface="メイリオ" panose="020B0604030504040204" pitchFamily="50" charset="-128"/>
                  <a:ea typeface="メイリオ" panose="020B0604030504040204" pitchFamily="50" charset="-128"/>
                </a:rPr>
                <a:t>独立行政法人</a:t>
              </a:r>
              <a:endParaRPr lang="en-US" altLang="ja-JP" sz="1400" dirty="0">
                <a:solidFill>
                  <a:srgbClr val="7B4E45"/>
                </a:solidFill>
                <a:latin typeface="メイリオ" panose="020B0604030504040204" pitchFamily="50" charset="-128"/>
                <a:ea typeface="メイリオ" panose="020B0604030504040204" pitchFamily="50" charset="-128"/>
              </a:endParaRPr>
            </a:p>
            <a:p>
              <a:r>
                <a:rPr kumimoji="1" lang="ja-JP" altLang="en-US" sz="2800" dirty="0">
                  <a:solidFill>
                    <a:srgbClr val="7B4E45"/>
                  </a:solidFill>
                  <a:latin typeface="メイリオ" panose="020B0604030504040204" pitchFamily="50" charset="-128"/>
                  <a:ea typeface="メイリオ" panose="020B0604030504040204" pitchFamily="50" charset="-128"/>
                </a:rPr>
                <a:t>大学入試センター</a:t>
              </a:r>
              <a:endParaRPr kumimoji="1" lang="ja-JP" altLang="en-US" sz="1200" dirty="0">
                <a:solidFill>
                  <a:srgbClr val="7B4E45"/>
                </a:solidFill>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D3ACE0D6-857D-41D1-ADC8-7C66CB7D2E6E}"/>
                </a:ext>
              </a:extLst>
            </p:cNvPr>
            <p:cNvSpPr txBox="1"/>
            <p:nvPr/>
          </p:nvSpPr>
          <p:spPr>
            <a:xfrm>
              <a:off x="9720000" y="477000"/>
              <a:ext cx="2424000" cy="461665"/>
            </a:xfrm>
            <a:prstGeom prst="rect">
              <a:avLst/>
            </a:prstGeom>
            <a:noFill/>
          </p:spPr>
          <p:txBody>
            <a:bodyPr wrap="square" rtlCol="0" anchor="ctr" anchorCtr="0">
              <a:spAutoFit/>
            </a:bodyPr>
            <a:lstStyle/>
            <a:p>
              <a:r>
                <a:rPr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National Center For</a:t>
              </a:r>
            </a:p>
            <a:p>
              <a:r>
                <a:rPr kumimoji="1"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University Entrance Examinations</a:t>
              </a:r>
              <a:endParaRPr kumimoji="1" lang="ja-JP" altLang="en-US" sz="1200" dirty="0">
                <a:solidFill>
                  <a:srgbClr val="7B4E45"/>
                </a:solidFill>
                <a:latin typeface="Segoe UI" panose="020B0502040204020203" pitchFamily="34" charset="0"/>
                <a:ea typeface="メイリオ" panose="020B0604030504040204" pitchFamily="50" charset="-128"/>
                <a:cs typeface="Segoe UI" panose="020B0502040204020203" pitchFamily="34" charset="0"/>
              </a:endParaRPr>
            </a:p>
          </p:txBody>
        </p:sp>
      </p:grpSp>
      <p:sp>
        <p:nvSpPr>
          <p:cNvPr id="17" name="正方形/長方形 16">
            <a:extLst>
              <a:ext uri="{FF2B5EF4-FFF2-40B4-BE49-F238E27FC236}">
                <a16:creationId xmlns:a16="http://schemas.microsoft.com/office/drawing/2014/main" id="{889A98F5-262E-40D2-BC85-C631B8ADF0ED}"/>
              </a:ext>
            </a:extLst>
          </p:cNvPr>
          <p:cNvSpPr/>
          <p:nvPr userDrawn="1"/>
        </p:nvSpPr>
        <p:spPr bwMode="auto">
          <a:xfrm>
            <a:off x="0" y="800274"/>
            <a:ext cx="12192000" cy="55400"/>
          </a:xfrm>
          <a:prstGeom prst="rect">
            <a:avLst/>
          </a:prstGeom>
          <a:gradFill flip="none" rotWithShape="1">
            <a:gsLst>
              <a:gs pos="0">
                <a:srgbClr val="0000FF"/>
              </a:gs>
              <a:gs pos="50000">
                <a:srgbClr val="0066FF"/>
              </a:gs>
              <a:gs pos="100000">
                <a:srgbClr val="3399FF"/>
              </a:gs>
            </a:gsLst>
            <a:lin ang="0" scaled="1"/>
            <a:tileRect/>
          </a:gradFill>
          <a:ln>
            <a:noFill/>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rgbClr val="333399"/>
              </a:solidFill>
              <a:effectLst/>
              <a:latin typeface="Arial" charset="0"/>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jpe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3.xml" Type="http://schemas.openxmlformats.org/officeDocument/2006/relationships/notesSlide"/><Relationship Id="rId3" Target="../media/image3.png" Type="http://schemas.openxmlformats.org/officeDocument/2006/relationships/imag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13.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3BC9F792-A4AE-4184-B3A3-E0BB0F16A8BD}"/>
              </a:ext>
            </a:extLst>
          </p:cNvPr>
          <p:cNvPicPr>
            <a:picLocks noChangeAspect="1"/>
          </p:cNvPicPr>
          <p:nvPr/>
        </p:nvPicPr>
        <p:blipFill>
          <a:blip cstate="print" r:embed="rId3">
            <a:extLst>
              <a:ext uri="{28A0092B-C50C-407E-A947-70E740481C1C}">
                <a14:useLocalDpi xmlns:a14="http://schemas.microsoft.com/office/drawing/2010/main" val="0"/>
              </a:ext>
            </a:extLst>
          </a:blip>
          <a:stretch>
            <a:fillRect/>
          </a:stretch>
        </p:blipFill>
        <p:spPr>
          <a:xfrm>
            <a:off x="7896000" y="1125000"/>
            <a:ext cx="2467749" cy="3489761"/>
          </a:xfrm>
          <a:prstGeom prst="rect">
            <a:avLst/>
          </a:prstGeom>
        </p:spPr>
      </p:pic>
      <p:sp>
        <p:nvSpPr>
          <p:cNvPr id="2" name="スライド番号プレースホルダー 1">
            <a:extLst>
              <a:ext uri="{FF2B5EF4-FFF2-40B4-BE49-F238E27FC236}">
                <a16:creationId xmlns:a16="http://schemas.microsoft.com/office/drawing/2014/main" id="{F6D279C2-F23A-4A2A-B075-B05CACE5EE8C}"/>
              </a:ext>
            </a:extLst>
          </p:cNvPr>
          <p:cNvSpPr>
            <a:spLocks noGrp="1"/>
          </p:cNvSpPr>
          <p:nvPr>
            <p:ph idx="12" sz="quarter" type="sldNum"/>
          </p:nvPr>
        </p:nvSpPr>
        <p:spPr/>
        <p:txBody>
          <a:bodyPr/>
          <a:lstStyle/>
          <a:p>
            <a:pPr>
              <a:defRPr/>
            </a:pPr>
            <a:fld id="{5D0C3138-1DF5-4EE7-9BC8-8086AF259160}" type="slidenum">
              <a:rPr altLang="ja-JP" lang="en-US" smtClean="0"/>
              <a:pPr>
                <a:defRPr/>
              </a:pPr>
              <a:t>1</a:t>
            </a:fld>
            <a:endParaRPr altLang="ja-JP" dirty="0" lang="en-US"/>
          </a:p>
        </p:txBody>
      </p:sp>
      <p:sp>
        <p:nvSpPr>
          <p:cNvPr id="3" name="Rectangle 2">
            <a:extLst>
              <a:ext uri="{FF2B5EF4-FFF2-40B4-BE49-F238E27FC236}">
                <a16:creationId xmlns:a16="http://schemas.microsoft.com/office/drawing/2014/main" id="{A800127B-AEE4-4631-9A57-0119A57F9345}"/>
              </a:ext>
            </a:extLst>
          </p:cNvPr>
          <p:cNvSpPr txBox="1">
            <a:spLocks noChangeArrowheads="1"/>
          </p:cNvSpPr>
          <p:nvPr/>
        </p:nvSpPr>
        <p:spPr>
          <a:xfrm>
            <a:off x="696000" y="1269000"/>
            <a:ext cx="5796099" cy="870402"/>
          </a:xfrm>
          <a:prstGeom prst="rect">
            <a:avLst/>
          </a:prstGeom>
        </p:spPr>
        <p:txBody>
          <a:bodyPr anchor="ctr" anchorCtr="0"/>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eaLnBrk="1" hangingPunct="1">
              <a:lnSpc>
                <a:spcPts val="4000"/>
              </a:lnSpc>
              <a:spcAft>
                <a:spcPts val="0"/>
              </a:spcAft>
              <a:defRPr/>
            </a:pPr>
            <a:r>
              <a:rPr altLang="en-US" dirty="0" kern="0" lang="ja-JP" spc="400" sz="4800">
                <a:latin charset="-128" panose="020B0900000000000000" pitchFamily="50" typeface="HGSｺﾞｼｯｸE"/>
                <a:ea charset="-128" panose="020B0900000000000000" pitchFamily="50" typeface="HGSｺﾞｼｯｸE"/>
              </a:rPr>
              <a:t>受験上の配慮案内</a:t>
            </a:r>
            <a:endParaRPr altLang="ja-JP" dirty="0" kern="0" lang="en-US" sz="2400">
              <a:latin charset="-128" panose="020B0900000000000000" pitchFamily="50" typeface="HGSｺﾞｼｯｸE"/>
              <a:ea charset="-128" panose="020B0900000000000000" pitchFamily="50" typeface="HGSｺﾞｼｯｸE"/>
            </a:endParaRPr>
          </a:p>
        </p:txBody>
      </p:sp>
      <p:sp>
        <p:nvSpPr>
          <p:cNvPr id="5" name="角丸四角形 21">
            <a:extLst>
              <a:ext uri="{FF2B5EF4-FFF2-40B4-BE49-F238E27FC236}">
                <a16:creationId xmlns:a16="http://schemas.microsoft.com/office/drawing/2014/main" id="{7DEC1DA8-F838-4EBD-AE1E-9A7EE02B4FC3}"/>
              </a:ext>
            </a:extLst>
          </p:cNvPr>
          <p:cNvSpPr/>
          <p:nvPr/>
        </p:nvSpPr>
        <p:spPr bwMode="auto">
          <a:xfrm>
            <a:off x="912000" y="4869000"/>
            <a:ext cx="10296000" cy="1198558"/>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lvl="0">
              <a:spcBef>
                <a:spcPct val="20000"/>
              </a:spcBef>
              <a:buFont charset="2" panose="05000000000000000000" pitchFamily="2" typeface="Wingdings"/>
              <a:buChar char="Ø"/>
              <a:defRPr/>
            </a:pPr>
            <a:r>
              <a:rPr altLang="en-US" dirty="0" lang="ja-JP" sz="1400">
                <a:solidFill>
                  <a:srgbClr val="000000"/>
                </a:solidFill>
                <a:latin typeface="ＭＳ Ｐゴシック"/>
              </a:rPr>
              <a:t>「受験上の配慮案内」をダウンロードし，併せてご覧ください。本資料に記載する参照ページは「受験上の配慮案内」のページです。</a:t>
            </a:r>
            <a:endParaRPr altLang="ja-JP" dirty="0" lang="en-US" sz="1400">
              <a:solidFill>
                <a:srgbClr val="000000"/>
              </a:solidFill>
              <a:latin typeface="ＭＳ Ｐゴシック"/>
            </a:endParaRPr>
          </a:p>
          <a:p>
            <a:pPr eaLnBrk="1" hangingPunct="1" indent="-360000" marL="180000">
              <a:spcBef>
                <a:spcPct val="20000"/>
              </a:spcBef>
              <a:buFont charset="2" panose="05000000000000000000" pitchFamily="2" typeface="Wingdings"/>
              <a:buChar char="Ø"/>
            </a:pPr>
            <a:r>
              <a:rPr altLang="en-US" dirty="0" lang="ja-JP" sz="1400">
                <a:solidFill>
                  <a:schemeClr val="tx1"/>
                </a:solidFill>
                <a:latin typeface="+mj-ea"/>
                <a:ea typeface="+mj-ea"/>
              </a:rPr>
              <a:t>スライドでは，以下の名称について，適宜，</a:t>
            </a:r>
            <a:r>
              <a:rPr altLang="ja-JP" dirty="0" lang="en-US" sz="1400">
                <a:solidFill>
                  <a:schemeClr val="tx1"/>
                </a:solidFill>
                <a:latin typeface="+mj-ea"/>
                <a:ea typeface="+mj-ea"/>
              </a:rPr>
              <a:t> </a:t>
            </a:r>
            <a:r>
              <a:rPr altLang="en-US" dirty="0" lang="ja-JP" sz="1400">
                <a:solidFill>
                  <a:schemeClr val="tx1"/>
                </a:solidFill>
                <a:latin typeface="+mj-ea"/>
                <a:ea typeface="+mj-ea"/>
              </a:rPr>
              <a:t>省略します。</a:t>
            </a:r>
            <a:endParaRPr altLang="ja-JP" dirty="0" lang="en-US" sz="1400">
              <a:solidFill>
                <a:schemeClr val="tx1"/>
              </a:solidFill>
              <a:latin typeface="+mj-ea"/>
              <a:ea typeface="+mj-ea"/>
            </a:endParaRPr>
          </a:p>
          <a:p>
            <a:pPr eaLnBrk="1" hangingPunct="1" indent="0" lvl="1">
              <a:spcBef>
                <a:spcPct val="20000"/>
              </a:spcBef>
            </a:pPr>
            <a:r>
              <a:rPr altLang="en-US" dirty="0" lang="ja-JP" sz="1400">
                <a:latin typeface="+mj-ea"/>
                <a:ea typeface="+mj-ea"/>
              </a:rPr>
              <a:t>◆　　大学入学共通テスト　　⇒共通テスト     　　　　 ◆　　大学入学共通テスト受験案内　　　　⇒受験案内</a:t>
            </a:r>
            <a:endParaRPr altLang="ja-JP" dirty="0" lang="en-US" sz="1400">
              <a:latin typeface="+mj-ea"/>
              <a:ea typeface="+mj-ea"/>
            </a:endParaRPr>
          </a:p>
          <a:p>
            <a:pPr eaLnBrk="1" hangingPunct="1" indent="0" lvl="1">
              <a:spcBef>
                <a:spcPct val="20000"/>
              </a:spcBef>
            </a:pPr>
            <a:r>
              <a:rPr altLang="en-US" dirty="0" lang="ja-JP" sz="1400">
                <a:latin typeface="+mj-ea"/>
                <a:ea typeface="+mj-ea"/>
              </a:rPr>
              <a:t>◆　　受験上の配慮案内　　 ⇒配慮案内  </a:t>
            </a:r>
            <a:r>
              <a:rPr altLang="en-US" dirty="0" lang="ja-JP" sz="1400">
                <a:latin typeface="+mj-ea"/>
              </a:rPr>
              <a:t>     　　　　 ◆　　大学入学共通テストの出願サイト　 ⇒出願サイト</a:t>
            </a:r>
            <a:r>
              <a:rPr altLang="en-US" dirty="0" lang="ja-JP" sz="1400">
                <a:solidFill>
                  <a:srgbClr val="0066FF"/>
                </a:solidFill>
                <a:highlight>
                  <a:srgbClr val="FFFF00"/>
                </a:highlight>
                <a:latin typeface="+mj-ea"/>
                <a:ea typeface="+mj-ea"/>
              </a:rPr>
              <a:t>　</a:t>
            </a:r>
            <a:r>
              <a:rPr altLang="en-US" dirty="0" lang="ja-JP" sz="1400">
                <a:solidFill>
                  <a:srgbClr val="0066FF"/>
                </a:solidFill>
                <a:latin typeface="+mj-ea"/>
                <a:ea typeface="+mj-ea"/>
              </a:rPr>
              <a:t>　　　　　　</a:t>
            </a:r>
            <a:endParaRPr altLang="en-US" dirty="0" lang="ja-JP" sz="1600">
              <a:latin typeface="+mj-ea"/>
              <a:ea typeface="+mj-ea"/>
            </a:endParaRPr>
          </a:p>
        </p:txBody>
      </p:sp>
      <p:sp>
        <p:nvSpPr>
          <p:cNvPr id="9" name="正方形/長方形 8">
            <a:extLst>
              <a:ext uri="{FF2B5EF4-FFF2-40B4-BE49-F238E27FC236}">
                <a16:creationId xmlns:a16="http://schemas.microsoft.com/office/drawing/2014/main" id="{418D4CCB-F770-48BA-9190-DFECEFC0A819}"/>
              </a:ext>
            </a:extLst>
          </p:cNvPr>
          <p:cNvSpPr/>
          <p:nvPr/>
        </p:nvSpPr>
        <p:spPr>
          <a:xfrm>
            <a:off x="1056000" y="2277000"/>
            <a:ext cx="5400000" cy="369332"/>
          </a:xfrm>
          <a:prstGeom prst="rect">
            <a:avLst/>
          </a:prstGeom>
          <a:noFill/>
        </p:spPr>
        <p:txBody>
          <a:bodyPr wrap="square">
            <a:spAutoFit/>
          </a:bodyPr>
          <a:lstStyle/>
          <a:p>
            <a:pPr fontAlgn="auto">
              <a:spcAft>
                <a:spcPts val="0"/>
              </a:spcAft>
            </a:pPr>
            <a:r>
              <a:rPr altLang="ja-JP" dirty="0" lang="en-US" sz="1800"/>
              <a:t>※</a:t>
            </a:r>
            <a:r>
              <a:rPr altLang="en-US" dirty="0" lang="ja-JP" sz="1800"/>
              <a:t>　このスライドでは以下の内容について説明します</a:t>
            </a:r>
            <a:endParaRPr altLang="ja-JP" dirty="0" lang="en-US" sz="1800"/>
          </a:p>
        </p:txBody>
      </p:sp>
      <p:grpSp>
        <p:nvGrpSpPr>
          <p:cNvPr id="12" name="グループ化 11">
            <a:extLst>
              <a:ext uri="{FF2B5EF4-FFF2-40B4-BE49-F238E27FC236}">
                <a16:creationId xmlns:a16="http://schemas.microsoft.com/office/drawing/2014/main" id="{E0BE577F-F21A-4FCD-9811-534E98AC3D30}"/>
              </a:ext>
            </a:extLst>
          </p:cNvPr>
          <p:cNvGrpSpPr/>
          <p:nvPr/>
        </p:nvGrpSpPr>
        <p:grpSpPr>
          <a:xfrm>
            <a:off x="1056000" y="2781000"/>
            <a:ext cx="5040238" cy="1604824"/>
            <a:chOff x="5303912" y="2637000"/>
            <a:chExt cx="5040238" cy="1604824"/>
          </a:xfrm>
        </p:grpSpPr>
        <p:sp>
          <p:nvSpPr>
            <p:cNvPr id="10" name="角丸四角形 13">
              <a:extLst>
                <a:ext uri="{FF2B5EF4-FFF2-40B4-BE49-F238E27FC236}">
                  <a16:creationId xmlns:a16="http://schemas.microsoft.com/office/drawing/2014/main" id="{C48EB209-233A-4070-937D-75BFD57A7613}"/>
                </a:ext>
              </a:extLst>
            </p:cNvPr>
            <p:cNvSpPr/>
            <p:nvPr/>
          </p:nvSpPr>
          <p:spPr>
            <a:xfrm>
              <a:off x="5303912" y="2637001"/>
              <a:ext cx="5040238"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endParaRPr altLang="en-US" dirty="0" lang="ja-JP" sz="1200">
                <a:solidFill>
                  <a:schemeClr val="tx2"/>
                </a:solidFill>
                <a:latin typeface="+mj-ea"/>
                <a:ea typeface="+mj-ea"/>
              </a:endParaRPr>
            </a:p>
          </p:txBody>
        </p:sp>
        <p:sp>
          <p:nvSpPr>
            <p:cNvPr id="11" name="正方形/長方形 10">
              <a:extLst>
                <a:ext uri="{FF2B5EF4-FFF2-40B4-BE49-F238E27FC236}">
                  <a16:creationId xmlns:a16="http://schemas.microsoft.com/office/drawing/2014/main" id="{139386D5-3747-4727-833F-C5FA11254EE8}"/>
                </a:ext>
              </a:extLst>
            </p:cNvPr>
            <p:cNvSpPr/>
            <p:nvPr/>
          </p:nvSpPr>
          <p:spPr>
            <a:xfrm>
              <a:off x="5664001" y="2637000"/>
              <a:ext cx="3991798" cy="1554913"/>
            </a:xfrm>
            <a:prstGeom prst="rect">
              <a:avLst/>
            </a:prstGeom>
          </p:spPr>
          <p:txBody>
            <a:bodyPr wrap="none">
              <a:spAutoFit/>
            </a:bodyPr>
            <a:lstStyle/>
            <a:p>
              <a:pPr fontAlgn="auto">
                <a:lnSpc>
                  <a:spcPts val="4000"/>
                </a:lnSpc>
                <a:spcAft>
                  <a:spcPts val="0"/>
                </a:spcAft>
              </a:pPr>
              <a:r>
                <a:rPr altLang="ja-JP" b="1" dirty="0" kern="0" lang="en-US" sz="2400">
                  <a:latin typeface="+mn-ea"/>
                  <a:ea typeface="+mn-ea"/>
                </a:rPr>
                <a:t>Ⅰ </a:t>
              </a:r>
              <a:r>
                <a:rPr altLang="en-US" b="1" dirty="0" kern="0" lang="ja-JP" sz="2400">
                  <a:latin typeface="+mn-ea"/>
                  <a:ea typeface="+mn-ea"/>
                </a:rPr>
                <a:t>概要</a:t>
              </a:r>
              <a:endParaRPr altLang="ja-JP" b="1" dirty="0" kern="0" lang="en-US" sz="2400">
                <a:latin typeface="+mn-ea"/>
                <a:ea typeface="+mn-ea"/>
              </a:endParaRPr>
            </a:p>
            <a:p>
              <a:pPr fontAlgn="auto">
                <a:lnSpc>
                  <a:spcPts val="4000"/>
                </a:lnSpc>
                <a:spcAft>
                  <a:spcPts val="0"/>
                </a:spcAft>
              </a:pPr>
              <a:r>
                <a:rPr altLang="ja-JP" b="1" dirty="0" kern="0" lang="en-US" sz="2400">
                  <a:solidFill>
                    <a:schemeClr val="bg1">
                      <a:lumMod val="75000"/>
                    </a:schemeClr>
                  </a:solidFill>
                  <a:latin typeface="+mn-ea"/>
                  <a:ea typeface="+mn-ea"/>
                </a:rPr>
                <a:t>Ⅱ</a:t>
              </a:r>
              <a:r>
                <a:rPr altLang="en-US" b="1" dirty="0" kern="0" lang="ja-JP" sz="2400">
                  <a:solidFill>
                    <a:schemeClr val="bg1">
                      <a:lumMod val="75000"/>
                    </a:schemeClr>
                  </a:solidFill>
                  <a:latin typeface="+mn-ea"/>
                  <a:ea typeface="+mn-ea"/>
                </a:rPr>
                <a:t> 申請方法及び通知書</a:t>
              </a:r>
              <a:endParaRPr altLang="ja-JP" b="1" dirty="0" kern="0" lang="en-US" sz="2400">
                <a:solidFill>
                  <a:schemeClr val="bg1">
                    <a:lumMod val="75000"/>
                  </a:schemeClr>
                </a:solidFill>
                <a:latin typeface="+mn-ea"/>
                <a:ea typeface="+mn-ea"/>
              </a:endParaRPr>
            </a:p>
            <a:p>
              <a:pPr fontAlgn="auto">
                <a:lnSpc>
                  <a:spcPts val="4000"/>
                </a:lnSpc>
                <a:spcAft>
                  <a:spcPts val="0"/>
                </a:spcAft>
              </a:pPr>
              <a:r>
                <a:rPr altLang="ja-JP" b="1" dirty="0" kern="0" lang="en-US" sz="2400">
                  <a:solidFill>
                    <a:schemeClr val="bg1">
                      <a:lumMod val="75000"/>
                    </a:schemeClr>
                  </a:solidFill>
                  <a:latin typeface="+mn-ea"/>
                </a:rPr>
                <a:t>Ⅲ</a:t>
              </a:r>
              <a:r>
                <a:rPr altLang="en-US" b="1" dirty="0" kern="0" lang="ja-JP" sz="2400">
                  <a:solidFill>
                    <a:schemeClr val="bg1">
                      <a:lumMod val="75000"/>
                    </a:schemeClr>
                  </a:solidFill>
                  <a:latin typeface="+mn-ea"/>
                </a:rPr>
                <a:t> 申請書類作成上の留意点</a:t>
              </a:r>
              <a:endParaRPr altLang="ja-JP" b="1" dirty="0" kern="0" lang="en-US" sz="2400">
                <a:solidFill>
                  <a:schemeClr val="bg1">
                    <a:lumMod val="75000"/>
                  </a:schemeClr>
                </a:solidFill>
                <a:latin typeface="+mn-ea"/>
                <a:ea typeface="+mn-ea"/>
              </a:endParaRPr>
            </a:p>
          </p:txBody>
        </p:sp>
      </p:grpSp>
    </p:spTree>
    <p:extLst>
      <p:ext uri="{BB962C8B-B14F-4D97-AF65-F5344CB8AC3E}">
        <p14:creationId xmlns:p14="http://schemas.microsoft.com/office/powerpoint/2010/main" val="3195906353"/>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8869192-703F-44EE-870A-0AF5EFACC777}"/>
              </a:ext>
            </a:extLst>
          </p:cNvPr>
          <p:cNvSpPr>
            <a:spLocks noGrp="1"/>
          </p:cNvSpPr>
          <p:nvPr>
            <p:ph idx="12" sz="quarter" type="sldNum"/>
          </p:nvPr>
        </p:nvSpPr>
        <p:spPr/>
        <p:txBody>
          <a:bodyPr/>
          <a:lstStyle/>
          <a:p>
            <a:pPr>
              <a:defRPr/>
            </a:pPr>
            <a:fld id="{5D0C3138-1DF5-4EE7-9BC8-8086AF259160}" type="slidenum">
              <a:rPr altLang="ja-JP" lang="en-US" smtClean="0"/>
              <a:pPr>
                <a:defRPr/>
              </a:pPr>
              <a:t>10</a:t>
            </a:fld>
            <a:endParaRPr altLang="ja-JP" dirty="0" lang="en-US"/>
          </a:p>
        </p:txBody>
      </p:sp>
      <p:graphicFrame>
        <p:nvGraphicFramePr>
          <p:cNvPr id="4" name="コンテンツ プレースホルダー 4">
            <a:extLst>
              <a:ext uri="{FF2B5EF4-FFF2-40B4-BE49-F238E27FC236}">
                <a16:creationId xmlns:a16="http://schemas.microsoft.com/office/drawing/2014/main" id="{BE87E2B1-3D50-4D72-873C-BFAD4172792C}"/>
              </a:ext>
            </a:extLst>
          </p:cNvPr>
          <p:cNvGraphicFramePr>
            <a:graphicFrameLocks/>
          </p:cNvGraphicFramePr>
          <p:nvPr>
            <p:extLst>
              <p:ext uri="{D42A27DB-BD31-4B8C-83A1-F6EECF244321}">
                <p14:modId xmlns:p14="http://schemas.microsoft.com/office/powerpoint/2010/main" val="1117347927"/>
              </p:ext>
            </p:extLst>
          </p:nvPr>
        </p:nvGraphicFramePr>
        <p:xfrm>
          <a:off x="408000" y="2077286"/>
          <a:ext cx="11304000" cy="3107730"/>
        </p:xfrm>
        <a:graphic>
          <a:graphicData uri="http://schemas.openxmlformats.org/drawingml/2006/table">
            <a:tbl>
              <a:tblPr bandRow="1" firstRow="1">
                <a:tableStyleId>{2D5ABB26-0587-4C30-8999-92F81FD0307C}</a:tableStyleId>
              </a:tblPr>
              <a:tblGrid>
                <a:gridCol w="936000">
                  <a:extLst>
                    <a:ext uri="{9D8B030D-6E8A-4147-A177-3AD203B41FA5}">
                      <a16:colId xmlns:a16="http://schemas.microsoft.com/office/drawing/2014/main" val="3646700137"/>
                    </a:ext>
                  </a:extLst>
                </a:gridCol>
                <a:gridCol w="4680000">
                  <a:extLst>
                    <a:ext uri="{9D8B030D-6E8A-4147-A177-3AD203B41FA5}">
                      <a16:colId xmlns:a16="http://schemas.microsoft.com/office/drawing/2014/main" val="2764035913"/>
                    </a:ext>
                  </a:extLst>
                </a:gridCol>
                <a:gridCol w="5688000">
                  <a:extLst>
                    <a:ext uri="{9D8B030D-6E8A-4147-A177-3AD203B41FA5}">
                      <a16:colId xmlns:a16="http://schemas.microsoft.com/office/drawing/2014/main" val="1761304980"/>
                    </a:ext>
                  </a:extLst>
                </a:gridCol>
              </a:tblGrid>
              <a:tr h="431191">
                <a:tc>
                  <a:txBody>
                    <a:bodyPr/>
                    <a:lstStyle/>
                    <a:p>
                      <a:endParaRPr altLang="en-US" dirty="0" kumimoji="1" lang="ja-JP">
                        <a:solidFill>
                          <a:schemeClr val="tx1"/>
                        </a:solidFill>
                      </a:endParaRPr>
                    </a:p>
                  </a:txBody>
                  <a:tcPr>
                    <a:lnL algn="ctr" cap="flat" cmpd="sng" w="12700">
                      <a:solidFill>
                        <a:schemeClr val="tx1"/>
                      </a:solidFill>
                      <a:prstDash val="solid"/>
                      <a:round/>
                      <a:headEnd len="med" type="none" w="med"/>
                      <a:tailEnd len="med" type="none" w="med"/>
                    </a:lnL>
                    <a:lnR algn="ctr" cap="flat" cmpd="sng" w="12700">
                      <a:solidFill>
                        <a:srgbClr val="FFFFFF"/>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rgbClr val="FFFFFF"/>
                      </a:solidFill>
                      <a:prstDash val="solid"/>
                      <a:round/>
                      <a:headEnd len="med" type="none" w="med"/>
                      <a:tailEnd len="med" type="none" w="med"/>
                    </a:lnB>
                    <a:lnTlToBr algn="ctr" cap="flat" cmpd="sng" w="12700">
                      <a:noFill/>
                      <a:prstDash val="solid"/>
                      <a:round/>
                      <a:headEnd len="med" type="none" w="med"/>
                      <a:tailEnd len="med" type="none" w="med"/>
                    </a:lnTlToBr>
                    <a:lnBlToTr cmpd="sng" w="12700">
                      <a:noFill/>
                      <a:prstDash val="solid"/>
                    </a:lnBlToTr>
                    <a:solidFill>
                      <a:srgbClr val="333399"/>
                    </a:solidFill>
                  </a:tcPr>
                </a:tc>
                <a:tc>
                  <a:txBody>
                    <a:bodyPr/>
                    <a:lstStyle/>
                    <a:p>
                      <a:pPr algn="ctr"/>
                      <a:r>
                        <a:rPr altLang="en-US" b="1" dirty="0" kumimoji="1" lang="ja-JP" sz="2000">
                          <a:solidFill>
                            <a:schemeClr val="bg1"/>
                          </a:solidFill>
                        </a:rPr>
                        <a:t>連続方式</a:t>
                      </a:r>
                    </a:p>
                  </a:txBody>
                  <a:tcPr anchor="ctr">
                    <a:lnL algn="ctr" cap="flat" cmpd="sng" w="12700">
                      <a:solidFill>
                        <a:srgbClr val="FFFFFF"/>
                      </a:solidFill>
                      <a:prstDash val="solid"/>
                      <a:round/>
                      <a:headEnd len="med" type="none" w="med"/>
                      <a:tailEnd len="med" type="none" w="med"/>
                    </a:lnL>
                    <a:lnR algn="ctr" cap="flat" cmpd="sng" w="12700">
                      <a:solidFill>
                        <a:srgbClr val="FFFFFF"/>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ctr"/>
                      <a:r>
                        <a:rPr altLang="en-US" b="1" dirty="0" kumimoji="1" lang="ja-JP" sz="2000">
                          <a:solidFill>
                            <a:schemeClr val="bg1"/>
                          </a:solidFill>
                        </a:rPr>
                        <a:t>音止め方式</a:t>
                      </a:r>
                    </a:p>
                  </a:txBody>
                  <a:tcPr>
                    <a:lnL algn="ctr" cap="flat" cmpd="sng" w="12700">
                      <a:solidFill>
                        <a:srgbClr val="FFFFFF"/>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extLst>
                  <a:ext uri="{0D108BD9-81ED-4DB2-BD59-A6C34878D82A}">
                    <a16:rowId xmlns:a16="http://schemas.microsoft.com/office/drawing/2014/main" val="685538654"/>
                  </a:ext>
                </a:extLst>
              </a:tr>
              <a:tr h="972000">
                <a:tc>
                  <a:txBody>
                    <a:bodyPr/>
                    <a:lstStyle/>
                    <a:p>
                      <a:r>
                        <a:rPr altLang="en-US" b="1" dirty="0" kumimoji="1" lang="ja-JP" sz="2000">
                          <a:solidFill>
                            <a:schemeClr val="bg1"/>
                          </a:solidFill>
                        </a:rPr>
                        <a:t> 進行</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rgbClr val="FFFFFF"/>
                      </a:solidFill>
                      <a:prstDash val="solid"/>
                      <a:round/>
                      <a:headEnd len="med" type="none" w="med"/>
                      <a:tailEnd len="med" type="none" w="med"/>
                    </a:lnT>
                    <a:lnB algn="ctr" cap="flat" cmpd="sng" w="12700">
                      <a:solidFill>
                        <a:srgbClr val="FFFFFF"/>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r>
                        <a:rPr altLang="en-US" dirty="0" kumimoji="1" lang="ja-JP" sz="1800">
                          <a:solidFill>
                            <a:schemeClr val="tx1"/>
                          </a:solidFill>
                        </a:rPr>
                        <a:t>あらかじめ設定された時間配分のとおり</a:t>
                      </a:r>
                      <a:endParaRPr altLang="ja-JP" dirty="0" kumimoji="1" lang="en-US" sz="1800">
                        <a:solidFill>
                          <a:schemeClr val="tx1"/>
                        </a:solidFill>
                      </a:endParaRPr>
                    </a:p>
                    <a:p>
                      <a:r>
                        <a:rPr altLang="en-US" dirty="0" kumimoji="1" lang="ja-JP" sz="1800">
                          <a:solidFill>
                            <a:schemeClr val="tx1"/>
                          </a:solidFill>
                        </a:rPr>
                        <a:t>問題音声が進行する方式</a:t>
                      </a:r>
                      <a:endParaRPr altLang="ja-JP" dirty="0" kumimoji="1" lang="en-US" sz="1800">
                        <a:solidFill>
                          <a:schemeClr val="tx1"/>
                        </a:solidFill>
                      </a:endParaRPr>
                    </a:p>
                    <a:p>
                      <a:r>
                        <a:rPr altLang="en-US" dirty="0" kumimoji="1" lang="ja-JP" sz="1800" u="sng">
                          <a:solidFill>
                            <a:srgbClr val="FF0000"/>
                          </a:solidFill>
                        </a:rPr>
                        <a:t>音声を途中で止めることはできない</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tc>
                  <a:txBody>
                    <a:bodyPr/>
                    <a:lstStyle/>
                    <a:p>
                      <a:r>
                        <a:rPr altLang="en-US" dirty="0" kumimoji="1" lang="ja-JP" sz="1800">
                          <a:solidFill>
                            <a:schemeClr val="tx1"/>
                          </a:solidFill>
                        </a:rPr>
                        <a:t>監督者が各設問の聞き取る英語の音声ごとに再生を止め，受験者は音声の停止中に解答する方式</a:t>
                      </a:r>
                      <a:endParaRPr altLang="ja-JP" dirty="0" kumimoji="1" lang="en-US" sz="1800">
                        <a:solidFill>
                          <a:schemeClr val="tx1"/>
                        </a:solidFill>
                      </a:endParaRPr>
                    </a:p>
                    <a:p>
                      <a:r>
                        <a:rPr altLang="en-US" dirty="0" kumimoji="1" lang="ja-JP" sz="1800" u="sng">
                          <a:solidFill>
                            <a:srgbClr val="FF0000"/>
                          </a:solidFill>
                        </a:rPr>
                        <a:t>受験者の合図で次の英語の音声を再生</a:t>
                      </a: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extLst>
                  <a:ext uri="{0D108BD9-81ED-4DB2-BD59-A6C34878D82A}">
                    <a16:rowId xmlns:a16="http://schemas.microsoft.com/office/drawing/2014/main" val="2449622968"/>
                  </a:ext>
                </a:extLst>
              </a:tr>
              <a:tr h="1224000">
                <a:tc>
                  <a:txBody>
                    <a:bodyPr/>
                    <a:lstStyle/>
                    <a:p>
                      <a:r>
                        <a:rPr altLang="en-US" b="1" dirty="0" kumimoji="1" lang="ja-JP" sz="2000">
                          <a:solidFill>
                            <a:schemeClr val="bg1"/>
                          </a:solidFill>
                        </a:rPr>
                        <a:t> 特徴</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rgbClr val="FFFFFF"/>
                      </a:solidFill>
                      <a:prstDash val="solid"/>
                      <a:round/>
                      <a:headEnd len="med" type="none" w="med"/>
                      <a:tailEnd len="med" type="none" w="med"/>
                    </a:lnT>
                    <a:lnB algn="ctr" cap="flat" cmpd="sng" w="12700">
                      <a:solidFill>
                        <a:srgbClr val="FFFFFF"/>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indent="0" marL="0">
                        <a:buFont charset="2" panose="05000000000000000000" pitchFamily="2" typeface="Wingdings"/>
                        <a:buNone/>
                      </a:pPr>
                      <a:r>
                        <a:rPr altLang="en-US" dirty="0" kumimoji="1" lang="ja-JP" sz="1800">
                          <a:solidFill>
                            <a:schemeClr val="tx1"/>
                          </a:solidFill>
                        </a:rPr>
                        <a:t>・聞き取る英語の音声の後に設けられて</a:t>
                      </a:r>
                      <a:endParaRPr altLang="ja-JP" dirty="0" kumimoji="1" lang="en-US" sz="1800">
                        <a:solidFill>
                          <a:schemeClr val="tx1"/>
                        </a:solidFill>
                      </a:endParaRPr>
                    </a:p>
                    <a:p>
                      <a:pPr indent="0" marL="0">
                        <a:buFont charset="2" panose="05000000000000000000" pitchFamily="2" typeface="Wingdings"/>
                        <a:buNone/>
                      </a:pPr>
                      <a:r>
                        <a:rPr altLang="en-US" dirty="0" kumimoji="1" lang="ja-JP" sz="1800">
                          <a:solidFill>
                            <a:schemeClr val="tx1"/>
                          </a:solidFill>
                        </a:rPr>
                        <a:t>　いる空白時間（問題冊子を読んだり解答</a:t>
                      </a:r>
                      <a:endParaRPr altLang="ja-JP" dirty="0" kumimoji="1" lang="en-US" sz="1800">
                        <a:solidFill>
                          <a:schemeClr val="tx1"/>
                        </a:solidFill>
                      </a:endParaRPr>
                    </a:p>
                    <a:p>
                      <a:pPr indent="0" marL="0">
                        <a:buFont charset="2" panose="05000000000000000000" pitchFamily="2" typeface="Wingdings"/>
                        <a:buNone/>
                      </a:pPr>
                      <a:r>
                        <a:rPr altLang="en-US" dirty="0" kumimoji="1" lang="ja-JP" sz="1800">
                          <a:solidFill>
                            <a:schemeClr val="tx1"/>
                          </a:solidFill>
                        </a:rPr>
                        <a:t>　する時間）が延長</a:t>
                      </a:r>
                      <a:endParaRPr altLang="ja-JP" dirty="0" kumimoji="1" lang="en-US" sz="1800">
                        <a:solidFill>
                          <a:schemeClr val="tx1"/>
                        </a:solidFill>
                      </a:endParaRPr>
                    </a:p>
                    <a:p>
                      <a:pPr indent="0" marL="0">
                        <a:buFont charset="2" panose="05000000000000000000" pitchFamily="2" typeface="Wingdings"/>
                        <a:buNone/>
                      </a:pPr>
                      <a:r>
                        <a:rPr altLang="en-US" dirty="0" kumimoji="1" lang="ja-JP" sz="1800">
                          <a:solidFill>
                            <a:schemeClr val="tx1"/>
                          </a:solidFill>
                        </a:rPr>
                        <a:t>・全ての設問を聞き取ることができる</a:t>
                      </a:r>
                      <a:endParaRPr altLang="ja-JP" dirty="0" kumimoji="1" lang="en-US" sz="1800">
                        <a:solidFill>
                          <a:schemeClr val="tx1"/>
                        </a:solidFill>
                      </a:endParaRP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tc>
                  <a:txBody>
                    <a:bodyPr/>
                    <a:lstStyle/>
                    <a:p>
                      <a:pPr indent="0" marL="0">
                        <a:buFont charset="2" panose="05000000000000000000" pitchFamily="2" typeface="Wingdings"/>
                        <a:buNone/>
                      </a:pPr>
                      <a:r>
                        <a:rPr altLang="en-US" dirty="0" kumimoji="1" lang="ja-JP" sz="1800">
                          <a:solidFill>
                            <a:schemeClr val="tx1"/>
                          </a:solidFill>
                        </a:rPr>
                        <a:t>・どの設問の解答に時間をかけるかを受験者が</a:t>
                      </a:r>
                      <a:endParaRPr altLang="ja-JP" dirty="0" kumimoji="1" lang="en-US" sz="1800">
                        <a:solidFill>
                          <a:schemeClr val="tx1"/>
                        </a:solidFill>
                      </a:endParaRPr>
                    </a:p>
                    <a:p>
                      <a:pPr indent="0" marL="0">
                        <a:buFont charset="2" panose="05000000000000000000" pitchFamily="2" typeface="Wingdings"/>
                        <a:buNone/>
                      </a:pPr>
                      <a:r>
                        <a:rPr altLang="en-US" dirty="0" kumimoji="1" lang="ja-JP" sz="1800">
                          <a:solidFill>
                            <a:schemeClr val="tx1"/>
                          </a:solidFill>
                        </a:rPr>
                        <a:t>  自分で判断できる</a:t>
                      </a:r>
                      <a:endParaRPr altLang="ja-JP" dirty="0" kumimoji="1" lang="en-US" sz="1800">
                        <a:solidFill>
                          <a:schemeClr val="tx1"/>
                        </a:solidFill>
                      </a:endParaRPr>
                    </a:p>
                    <a:p>
                      <a:pPr indent="0" marL="0">
                        <a:buFont charset="2" panose="05000000000000000000" pitchFamily="2" typeface="Wingdings"/>
                        <a:buNone/>
                      </a:pPr>
                      <a:r>
                        <a:rPr altLang="en-US" dirty="0" kumimoji="1" lang="ja-JP" sz="1800">
                          <a:solidFill>
                            <a:schemeClr val="tx1"/>
                          </a:solidFill>
                        </a:rPr>
                        <a:t>・特定の設問の解答に時間をかけすぎると，</a:t>
                      </a:r>
                      <a:r>
                        <a:rPr altLang="en-US" dirty="0" kumimoji="1" lang="ja-JP" sz="1800" u="sng">
                          <a:solidFill>
                            <a:srgbClr val="FF0000"/>
                          </a:solidFill>
                        </a:rPr>
                        <a:t>最後　</a:t>
                      </a:r>
                      <a:endParaRPr altLang="ja-JP" dirty="0" kumimoji="1" lang="en-US" sz="1800" u="sng">
                        <a:solidFill>
                          <a:srgbClr val="FF0000"/>
                        </a:solidFill>
                      </a:endParaRPr>
                    </a:p>
                    <a:p>
                      <a:pPr indent="0" marL="0">
                        <a:buFont charset="2" panose="05000000000000000000" pitchFamily="2" typeface="Wingdings"/>
                        <a:buNone/>
                      </a:pPr>
                      <a:r>
                        <a:rPr altLang="en-US" dirty="0" kumimoji="1" lang="ja-JP" sz="1800" u="none">
                          <a:solidFill>
                            <a:srgbClr val="FF0000"/>
                          </a:solidFill>
                        </a:rPr>
                        <a:t>  </a:t>
                      </a:r>
                      <a:r>
                        <a:rPr altLang="en-US" dirty="0" kumimoji="1" lang="ja-JP" sz="1800" u="sng">
                          <a:solidFill>
                            <a:srgbClr val="FF0000"/>
                          </a:solidFill>
                        </a:rPr>
                        <a:t>まで設問を聞き取れない場合がある</a:t>
                      </a:r>
                      <a:endParaRPr altLang="ja-JP" dirty="0" kumimoji="1" lang="en-US" sz="1800" u="sng">
                        <a:solidFill>
                          <a:srgbClr val="FF0000"/>
                        </a:solidFill>
                      </a:endParaRP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extLst>
                  <a:ext uri="{0D108BD9-81ED-4DB2-BD59-A6C34878D82A}">
                    <a16:rowId xmlns:a16="http://schemas.microsoft.com/office/drawing/2014/main" val="1519681565"/>
                  </a:ext>
                </a:extLst>
              </a:tr>
              <a:tr h="480539">
                <a:tc>
                  <a:txBody>
                    <a:bodyPr/>
                    <a:lstStyle/>
                    <a:p>
                      <a:r>
                        <a:rPr altLang="en-US" b="1" dirty="0" kumimoji="1" lang="ja-JP" sz="2000">
                          <a:solidFill>
                            <a:schemeClr val="bg1"/>
                          </a:solidFill>
                        </a:rPr>
                        <a:t> 機器</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rgbClr val="FFFFFF"/>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r>
                        <a:rPr altLang="en-US" dirty="0" kumimoji="1" lang="ja-JP" sz="1800">
                          <a:solidFill>
                            <a:schemeClr val="tx1"/>
                          </a:solidFill>
                        </a:rPr>
                        <a:t>原則，</a:t>
                      </a:r>
                      <a:r>
                        <a:rPr altLang="ja-JP" dirty="0" kumimoji="1" lang="en-US" sz="1800">
                          <a:solidFill>
                            <a:schemeClr val="tx1"/>
                          </a:solidFill>
                        </a:rPr>
                        <a:t>IC</a:t>
                      </a:r>
                      <a:r>
                        <a:rPr altLang="en-US" dirty="0" kumimoji="1" lang="ja-JP" sz="1800">
                          <a:solidFill>
                            <a:schemeClr val="tx1"/>
                          </a:solidFill>
                        </a:rPr>
                        <a:t>プレーヤーを受験者自身が操作</a:t>
                      </a:r>
                      <a:endParaRPr altLang="ja-JP" dirty="0" kumimoji="1" lang="en-US" sz="1800">
                        <a:solidFill>
                          <a:schemeClr val="tx1"/>
                        </a:solidFill>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tc>
                  <a:txBody>
                    <a:bodyPr/>
                    <a:lstStyle/>
                    <a:p>
                      <a:r>
                        <a:rPr altLang="ja-JP" dirty="0" kumimoji="1" lang="en-US" sz="1800">
                          <a:solidFill>
                            <a:schemeClr val="tx1"/>
                          </a:solidFill>
                        </a:rPr>
                        <a:t>CD</a:t>
                      </a:r>
                      <a:r>
                        <a:rPr altLang="en-US" dirty="0" kumimoji="1" lang="ja-JP" sz="1800">
                          <a:solidFill>
                            <a:schemeClr val="tx1"/>
                          </a:solidFill>
                        </a:rPr>
                        <a:t>プレーヤーを監督者が操作</a:t>
                      </a:r>
                      <a:endParaRPr altLang="ja-JP" dirty="0" kumimoji="1" lang="en-US" sz="18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extLst>
                  <a:ext uri="{0D108BD9-81ED-4DB2-BD59-A6C34878D82A}">
                    <a16:rowId xmlns:a16="http://schemas.microsoft.com/office/drawing/2014/main" val="599611673"/>
                  </a:ext>
                </a:extLst>
              </a:tr>
            </a:tbl>
          </a:graphicData>
        </a:graphic>
      </p:graphicFrame>
      <p:sp>
        <p:nvSpPr>
          <p:cNvPr id="6" name="Rectangle 3">
            <a:extLst>
              <a:ext uri="{FF2B5EF4-FFF2-40B4-BE49-F238E27FC236}">
                <a16:creationId xmlns:a16="http://schemas.microsoft.com/office/drawing/2014/main" id="{DBBD5A86-3594-4FBE-9E07-7681DB430CE0}"/>
              </a:ext>
            </a:extLst>
          </p:cNvPr>
          <p:cNvSpPr txBox="1">
            <a:spLocks noChangeArrowheads="1"/>
          </p:cNvSpPr>
          <p:nvPr/>
        </p:nvSpPr>
        <p:spPr bwMode="auto">
          <a:xfrm>
            <a:off x="336000" y="1584750"/>
            <a:ext cx="11376000" cy="57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marL="436562">
              <a:spcBef>
                <a:spcPts val="600"/>
              </a:spcBef>
              <a:spcAft>
                <a:spcPts val="600"/>
              </a:spcAft>
              <a:buFont charset="2" panose="05000000000000000000" pitchFamily="2" typeface="Wingdings"/>
              <a:buChar char="l"/>
            </a:pPr>
            <a:r>
              <a:rPr altLang="en-US" dirty="0" lang="ja-JP" spc="-150" sz="2400">
                <a:solidFill>
                  <a:schemeClr val="accent4"/>
                </a:solidFill>
              </a:rPr>
              <a:t>　 </a:t>
            </a:r>
            <a:r>
              <a:rPr altLang="en-US" dirty="0" lang="ja-JP" spc="-150" sz="2400" u="sng">
                <a:solidFill>
                  <a:srgbClr val="FF0000"/>
                </a:solidFill>
              </a:rPr>
              <a:t>「連続方式」</a:t>
            </a:r>
            <a:r>
              <a:rPr altLang="en-US" dirty="0" lang="ja-JP" spc="-150" sz="2400">
                <a:solidFill>
                  <a:schemeClr val="accent4"/>
                </a:solidFill>
              </a:rPr>
              <a:t>と</a:t>
            </a:r>
            <a:r>
              <a:rPr altLang="en-US" dirty="0" lang="ja-JP" sz="2400" u="sng">
                <a:solidFill>
                  <a:srgbClr val="FF0000"/>
                </a:solidFill>
              </a:rPr>
              <a:t>「音止め方式」</a:t>
            </a:r>
            <a:r>
              <a:rPr altLang="en-US" dirty="0" lang="ja-JP" sz="2400">
                <a:solidFill>
                  <a:schemeClr val="accent4"/>
                </a:solidFill>
              </a:rPr>
              <a:t>から，申請する際にどちらか一方を選択。</a:t>
            </a:r>
            <a:endParaRPr altLang="ja-JP" dirty="0" lang="en-US" sz="2400">
              <a:solidFill>
                <a:schemeClr val="accent4"/>
              </a:solidFill>
            </a:endParaRPr>
          </a:p>
        </p:txBody>
      </p:sp>
      <p:sp>
        <p:nvSpPr>
          <p:cNvPr id="7" name="正方形/長方形 6">
            <a:extLst>
              <a:ext uri="{FF2B5EF4-FFF2-40B4-BE49-F238E27FC236}">
                <a16:creationId xmlns:a16="http://schemas.microsoft.com/office/drawing/2014/main" id="{0525B681-AB16-4F50-87F3-9910E6617AD7}"/>
              </a:ext>
            </a:extLst>
          </p:cNvPr>
          <p:cNvSpPr/>
          <p:nvPr/>
        </p:nvSpPr>
        <p:spPr>
          <a:xfrm>
            <a:off x="192000" y="117000"/>
            <a:ext cx="252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26</a:t>
            </a:r>
            <a:r>
              <a:rPr altLang="en-US" dirty="0" kern="0" lang="ja-JP" sz="3200">
                <a:latin charset="0" typeface="Arial"/>
                <a:ea charset="-128" typeface="ＭＳ Ｐゴシック"/>
              </a:rPr>
              <a:t>～</a:t>
            </a:r>
            <a:r>
              <a:rPr altLang="ja-JP" dirty="0" kern="0" lang="en-US" sz="3200">
                <a:latin charset="0" typeface="Arial"/>
                <a:ea charset="-128" typeface="ＭＳ Ｐゴシック"/>
              </a:rPr>
              <a:t>27</a:t>
            </a:r>
            <a:r>
              <a:rPr altLang="ja-JP" b="1" dirty="0" kern="0" lang="en-US" sz="3200">
                <a:latin charset="0" typeface="Arial"/>
                <a:ea charset="-128" typeface="ＭＳ Ｐゴシック"/>
              </a:rPr>
              <a:t>】</a:t>
            </a:r>
          </a:p>
        </p:txBody>
      </p:sp>
      <p:sp>
        <p:nvSpPr>
          <p:cNvPr id="9" name="Rectangle 3">
            <a:extLst>
              <a:ext uri="{FF2B5EF4-FFF2-40B4-BE49-F238E27FC236}">
                <a16:creationId xmlns:a16="http://schemas.microsoft.com/office/drawing/2014/main" id="{394EFFF0-DA26-45F4-ABE6-A473AAD61EE2}"/>
              </a:ext>
            </a:extLst>
          </p:cNvPr>
          <p:cNvSpPr txBox="1">
            <a:spLocks noChangeArrowheads="1"/>
          </p:cNvSpPr>
          <p:nvPr/>
        </p:nvSpPr>
        <p:spPr bwMode="auto">
          <a:xfrm>
            <a:off x="552000" y="5229000"/>
            <a:ext cx="11664000" cy="57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indent="0" marL="93662">
              <a:spcBef>
                <a:spcPts val="600"/>
              </a:spcBef>
              <a:spcAft>
                <a:spcPts val="600"/>
              </a:spcAft>
              <a:buNone/>
            </a:pPr>
            <a:r>
              <a:rPr altLang="ja-JP" dirty="0" lang="en-US" spc="-150" sz="2200"/>
              <a:t>※</a:t>
            </a:r>
            <a:r>
              <a:rPr altLang="en-US" dirty="0" lang="ja-JP" spc="-150" sz="2200"/>
              <a:t>　聞き取る英語の音声の再生時間は，一般の受験者と同じ。</a:t>
            </a:r>
            <a:endParaRPr altLang="ja-JP" dirty="0" lang="en-US" sz="2200"/>
          </a:p>
        </p:txBody>
      </p:sp>
      <p:sp>
        <p:nvSpPr>
          <p:cNvPr id="10" name="Rectangle 4">
            <a:extLst>
              <a:ext uri="{FF2B5EF4-FFF2-40B4-BE49-F238E27FC236}">
                <a16:creationId xmlns:a16="http://schemas.microsoft.com/office/drawing/2014/main" id="{4EA409A4-ABB6-4375-A501-121F9BB22F89}"/>
              </a:ext>
            </a:extLst>
          </p:cNvPr>
          <p:cNvSpPr>
            <a:spLocks noChangeArrowheads="1"/>
          </p:cNvSpPr>
          <p:nvPr/>
        </p:nvSpPr>
        <p:spPr bwMode="auto">
          <a:xfrm>
            <a:off x="336000" y="5589000"/>
            <a:ext cx="11304000" cy="8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57200" marL="4572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indent="-342900" marL="436562">
              <a:spcBef>
                <a:spcPts val="0"/>
              </a:spcBef>
              <a:spcAft>
                <a:spcPts val="0"/>
              </a:spcAft>
              <a:buFont charset="2" panose="05000000000000000000" pitchFamily="2" typeface="Wingdings"/>
              <a:buChar char="l"/>
            </a:pPr>
            <a:r>
              <a:rPr altLang="en-US" dirty="0" lang="ja-JP" sz="2200"/>
              <a:t> 各方式の音声のサンプルは，大学入試センターのウェブサイトに掲載。</a:t>
            </a:r>
            <a:r>
              <a:rPr altLang="ja-JP" dirty="0" kern="0" lang="en-US" sz="2200">
                <a:solidFill>
                  <a:srgbClr val="000000"/>
                </a:solidFill>
              </a:rPr>
              <a:t>       </a:t>
            </a:r>
          </a:p>
          <a:p>
            <a:pPr indent="0" marL="93662">
              <a:spcBef>
                <a:spcPts val="0"/>
              </a:spcBef>
              <a:spcAft>
                <a:spcPts val="0"/>
              </a:spcAft>
              <a:buNone/>
            </a:pPr>
            <a:r>
              <a:rPr altLang="ja-JP" dirty="0" kern="0" lang="en-US" sz="2200">
                <a:solidFill>
                  <a:srgbClr val="000000"/>
                </a:solidFill>
              </a:rPr>
              <a:t>    https://www.dnc.ac.jp/kyotsu/shiken_jouhou/r8/Extendedaudio.html</a:t>
            </a:r>
            <a:endParaRPr altLang="ja-JP" dirty="0" lang="en-US" sz="2200"/>
          </a:p>
          <a:p>
            <a:pPr marL="550862">
              <a:spcBef>
                <a:spcPts val="600"/>
              </a:spcBef>
              <a:spcAft>
                <a:spcPts val="1200"/>
              </a:spcAft>
              <a:buFont charset="2" panose="05000000000000000000" pitchFamily="2" typeface="Wingdings"/>
              <a:buChar char="l"/>
            </a:pPr>
            <a:endParaRPr altLang="ja-JP" dirty="0" lang="en-US" sz="800"/>
          </a:p>
        </p:txBody>
      </p:sp>
      <p:sp>
        <p:nvSpPr>
          <p:cNvPr id="12" name="テキスト ボックス 11">
            <a:extLst>
              <a:ext uri="{FF2B5EF4-FFF2-40B4-BE49-F238E27FC236}">
                <a16:creationId xmlns:a16="http://schemas.microsoft.com/office/drawing/2014/main" id="{E44CF29D-3D50-41D8-A79A-419702748A79}"/>
              </a:ext>
            </a:extLst>
          </p:cNvPr>
          <p:cNvSpPr txBox="1"/>
          <p:nvPr/>
        </p:nvSpPr>
        <p:spPr>
          <a:xfrm>
            <a:off x="408000" y="1005397"/>
            <a:ext cx="11211501" cy="51560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r>
              <a:rPr altLang="en-US" b="1" dirty="0" lang="ja-JP" sz="2800">
                <a:solidFill>
                  <a:srgbClr val="FFFFFF"/>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rPr>
              <a:t>リスニングにおける試験時間延長の実施方式</a:t>
            </a:r>
          </a:p>
        </p:txBody>
      </p:sp>
    </p:spTree>
    <p:extLst>
      <p:ext uri="{BB962C8B-B14F-4D97-AF65-F5344CB8AC3E}">
        <p14:creationId xmlns:p14="http://schemas.microsoft.com/office/powerpoint/2010/main" val="1536433624"/>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676" name="Rectangle 15"/>
          <p:cNvSpPr>
            <a:spLocks noChangeArrowheads="1"/>
          </p:cNvSpPr>
          <p:nvPr/>
        </p:nvSpPr>
        <p:spPr bwMode="auto">
          <a:xfrm>
            <a:off x="264001" y="58800"/>
            <a:ext cx="1440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a:t>【P33】 </a:t>
            </a:r>
            <a:r>
              <a:rPr altLang="en-US" dirty="0" lang="ja-JP">
                <a:solidFill>
                  <a:srgbClr val="0033CC"/>
                </a:solidFill>
              </a:rPr>
              <a:t>　</a:t>
            </a:r>
            <a:r>
              <a:rPr altLang="en-US" dirty="0" lang="ja-JP" sz="2600">
                <a:solidFill>
                  <a:srgbClr val="0033CC"/>
                </a:solidFill>
              </a:rPr>
              <a:t>　</a:t>
            </a:r>
          </a:p>
        </p:txBody>
      </p:sp>
      <p:sp>
        <p:nvSpPr>
          <p:cNvPr id="8199" name="Rectangle 3"/>
          <p:cNvSpPr>
            <a:spLocks noChangeArrowheads="1" noGrp="1"/>
          </p:cNvSpPr>
          <p:nvPr>
            <p:ph idx="4294967295" type="body"/>
          </p:nvPr>
        </p:nvSpPr>
        <p:spPr>
          <a:xfrm>
            <a:off x="408000" y="1629000"/>
            <a:ext cx="11160000" cy="1296000"/>
          </a:xfrm>
        </p:spPr>
        <p:txBody>
          <a:bodyPr/>
          <a:lstStyle/>
          <a:p>
            <a:pPr eaLnBrk="1" hangingPunct="1">
              <a:spcBef>
                <a:spcPct val="0"/>
              </a:spcBef>
              <a:buFont charset="2" panose="05000000000000000000" pitchFamily="2" typeface="Wingdings"/>
              <a:buChar char="l"/>
              <a:defRPr/>
            </a:pPr>
            <a:r>
              <a:rPr altLang="en-US" dirty="0" lang="ja-JP" sz="2400"/>
              <a:t>　共通テスト出願後の不慮の事故等（交通事故，負傷，発病，症状の悪化等）のために受験上の配慮を希望する場合は，受験票に記載の</a:t>
            </a:r>
            <a:r>
              <a:rPr altLang="ja-JP" dirty="0" lang="en-US" sz="2400"/>
              <a:t>｢</a:t>
            </a:r>
            <a:r>
              <a:rPr altLang="en-US" dirty="0" lang="ja-JP" sz="2400"/>
              <a:t>問合せ大学</a:t>
            </a:r>
            <a:r>
              <a:rPr altLang="ja-JP" dirty="0" lang="en-US" sz="2400"/>
              <a:t>｣</a:t>
            </a:r>
            <a:r>
              <a:rPr altLang="en-US" dirty="0" lang="ja-JP" sz="2400"/>
              <a:t>に事前連絡の上，申請。</a:t>
            </a:r>
            <a:endParaRPr altLang="ja-JP" dirty="0" lang="en-US" sz="2400"/>
          </a:p>
        </p:txBody>
      </p:sp>
      <p:sp>
        <p:nvSpPr>
          <p:cNvPr id="7" name="Rectangle 5"/>
          <p:cNvSpPr>
            <a:spLocks noChangeArrowheads="1"/>
          </p:cNvSpPr>
          <p:nvPr/>
        </p:nvSpPr>
        <p:spPr bwMode="auto">
          <a:xfrm>
            <a:off x="408000" y="968072"/>
            <a:ext cx="11448000" cy="611188"/>
          </a:xfrm>
          <a:prstGeom prst="roundRect">
            <a:avLst>
              <a:gd fmla="val 24537" name="adj"/>
            </a:avLst>
          </a:prstGeom>
          <a:solidFill>
            <a:srgbClr val="FFC000"/>
          </a:solidFill>
          <a:ln w="28575">
            <a:solidFill>
              <a:srgbClr val="FF6600"/>
            </a:solidFill>
          </a:ln>
        </p:spPr>
        <p:txBody>
          <a:bodyPr anchor="ctr" anchorCtr="0"/>
          <a:lstStyle/>
          <a:p>
            <a:pPr eaLnBrk="1" hangingPunct="1">
              <a:defRPr/>
            </a:pPr>
            <a:r>
              <a:rPr altLang="en-US" b="1" dirty="0" lang="ja-JP" sz="3600">
                <a:solidFill>
                  <a:schemeClr val="tx2"/>
                </a:solidFill>
                <a:latin typeface="+mn-ea"/>
                <a:ea typeface="+mn-ea"/>
              </a:rPr>
              <a:t>　６　</a:t>
            </a:r>
            <a:r>
              <a:rPr altLang="en-US" b="1" dirty="0" lang="ja-JP" sz="3200">
                <a:solidFill>
                  <a:schemeClr val="tx2"/>
                </a:solidFill>
                <a:latin typeface="+mn-ea"/>
                <a:ea typeface="+mn-ea"/>
              </a:rPr>
              <a:t>出願後の不慮の事故等による受験上の配慮</a:t>
            </a:r>
            <a:endParaRPr altLang="en-US" b="1" dirty="0" lang="ja-JP" sz="3600">
              <a:solidFill>
                <a:schemeClr val="tx2"/>
              </a:solidFill>
              <a:latin typeface="+mn-ea"/>
              <a:ea typeface="+mn-ea"/>
            </a:endParaRPr>
          </a:p>
        </p:txBody>
      </p:sp>
      <p:graphicFrame>
        <p:nvGraphicFramePr>
          <p:cNvPr id="5" name="表 4"/>
          <p:cNvGraphicFramePr>
            <a:graphicFrameLocks noGrp="1"/>
          </p:cNvGraphicFramePr>
          <p:nvPr>
            <p:extLst>
              <p:ext uri="{D42A27DB-BD31-4B8C-83A1-F6EECF244321}">
                <p14:modId xmlns:p14="http://schemas.microsoft.com/office/powerpoint/2010/main" val="1660557796"/>
              </p:ext>
            </p:extLst>
          </p:nvPr>
        </p:nvGraphicFramePr>
        <p:xfrm>
          <a:off x="3215999" y="2997000"/>
          <a:ext cx="6073886" cy="1427040"/>
        </p:xfrm>
        <a:graphic>
          <a:graphicData uri="http://schemas.openxmlformats.org/drawingml/2006/table">
            <a:tbl>
              <a:tblPr bandRow="1" firstRow="1">
                <a:tableStyleId>{5C22544A-7EE6-4342-B048-85BDC9FD1C3A}</a:tableStyleId>
              </a:tblPr>
              <a:tblGrid>
                <a:gridCol w="6073886">
                  <a:extLst>
                    <a:ext uri="{9D8B030D-6E8A-4147-A177-3AD203B41FA5}">
                      <a16:colId xmlns:a16="http://schemas.microsoft.com/office/drawing/2014/main" val="3160906983"/>
                    </a:ext>
                  </a:extLst>
                </a:gridCol>
              </a:tblGrid>
              <a:tr h="60408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申請受付期間</a:t>
                      </a:r>
                      <a:endParaRPr altLang="ja-JP" b="0" dirty="0" kern="100" lang="ja-JP" sz="2400">
                        <a:solidFill>
                          <a:schemeClr val="accent3"/>
                        </a:solidFill>
                        <a:effectLst/>
                        <a:latin typeface="Century"/>
                        <a:ea typeface="ＭＳ 明朝"/>
                        <a:cs typeface="Times New Roman"/>
                      </a:endParaRPr>
                    </a:p>
                  </a:txBody>
                  <a:tcPr anchor="ctr">
                    <a:solidFill>
                      <a:schemeClr val="accent2"/>
                    </a:solidFill>
                  </a:tcPr>
                </a:tc>
                <a:extLst>
                  <a:ext uri="{0D108BD9-81ED-4DB2-BD59-A6C34878D82A}">
                    <a16:rowId xmlns:a16="http://schemas.microsoft.com/office/drawing/2014/main" val="246369796"/>
                  </a:ext>
                </a:extLst>
              </a:tr>
              <a:tr h="60408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0" dirty="0" kern="100" kumimoji="1" lang="en-US" sz="2400">
                          <a:solidFill>
                            <a:schemeClr val="tx1"/>
                          </a:solidFill>
                          <a:effectLst/>
                          <a:latin typeface="+mn-ea"/>
                          <a:ea typeface="+mn-ea"/>
                          <a:cs typeface="Arial"/>
                        </a:rPr>
                        <a:t>12</a:t>
                      </a:r>
                      <a:r>
                        <a:rPr altLang="en-US" b="0" dirty="0" kern="100" kumimoji="1" lang="ja-JP" sz="2400">
                          <a:solidFill>
                            <a:schemeClr val="tx1"/>
                          </a:solidFill>
                          <a:effectLst/>
                          <a:latin typeface="+mn-ea"/>
                          <a:ea typeface="+mn-ea"/>
                          <a:cs typeface="Arial"/>
                        </a:rPr>
                        <a:t>月</a:t>
                      </a:r>
                      <a:r>
                        <a:rPr altLang="ja-JP" b="0" dirty="0" kern="100" kumimoji="1" lang="en-US" sz="2400">
                          <a:solidFill>
                            <a:schemeClr val="tx1"/>
                          </a:solidFill>
                          <a:effectLst/>
                          <a:latin typeface="+mn-ea"/>
                          <a:ea typeface="+mn-ea"/>
                          <a:cs typeface="Arial"/>
                        </a:rPr>
                        <a:t>17</a:t>
                      </a:r>
                      <a:r>
                        <a:rPr altLang="en-US" b="0" dirty="0" kern="100" kumimoji="1" lang="ja-JP" sz="2400">
                          <a:solidFill>
                            <a:schemeClr val="tx1"/>
                          </a:solidFill>
                          <a:effectLst/>
                          <a:latin typeface="+mn-ea"/>
                          <a:ea typeface="+mn-ea"/>
                          <a:cs typeface="Arial"/>
                        </a:rPr>
                        <a:t>日（水）から</a:t>
                      </a:r>
                      <a:endParaRPr altLang="ja-JP" b="0" dirty="0" kern="100" kumimoji="1" lang="en-US" sz="2400">
                        <a:solidFill>
                          <a:schemeClr val="tx1"/>
                        </a:solidFill>
                        <a:effectLst/>
                        <a:latin typeface="+mn-ea"/>
                        <a:ea typeface="+mn-ea"/>
                        <a:cs typeface="Arial"/>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400" u="sng">
                          <a:solidFill>
                            <a:srgbClr val="FF0000"/>
                          </a:solidFill>
                          <a:effectLst/>
                          <a:latin typeface="+mn-ea"/>
                          <a:ea typeface="+mn-ea"/>
                          <a:cs typeface="Arial"/>
                        </a:rPr>
                        <a:t>令和</a:t>
                      </a:r>
                      <a:r>
                        <a:rPr altLang="ja-JP" b="0" dirty="0" kern="100" kumimoji="1" lang="en-US" sz="2400" u="sng">
                          <a:solidFill>
                            <a:srgbClr val="FF0000"/>
                          </a:solidFill>
                          <a:effectLst/>
                          <a:latin typeface="+mn-ea"/>
                          <a:ea typeface="+mn-ea"/>
                          <a:cs typeface="Arial"/>
                        </a:rPr>
                        <a:t>8</a:t>
                      </a:r>
                      <a:r>
                        <a:rPr altLang="en-US" b="0" dirty="0" kern="100" kumimoji="1" lang="ja-JP" sz="2400" u="sng">
                          <a:solidFill>
                            <a:srgbClr val="FF0000"/>
                          </a:solidFill>
                          <a:effectLst/>
                          <a:latin typeface="+mn-ea"/>
                          <a:ea typeface="+mn-ea"/>
                          <a:cs typeface="Arial"/>
                        </a:rPr>
                        <a:t>年</a:t>
                      </a:r>
                      <a:r>
                        <a:rPr altLang="ja-JP" b="0" dirty="0" kern="100" kumimoji="1" lang="en-US" sz="2400" u="sng">
                          <a:solidFill>
                            <a:srgbClr val="FF0000"/>
                          </a:solidFill>
                          <a:effectLst/>
                          <a:latin typeface="+mn-ea"/>
                          <a:ea typeface="+mn-ea"/>
                          <a:cs typeface="Arial"/>
                        </a:rPr>
                        <a:t>1</a:t>
                      </a:r>
                      <a:r>
                        <a:rPr altLang="en-US" b="0" dirty="0" kern="100" kumimoji="1" lang="ja-JP" sz="2400" u="sng">
                          <a:solidFill>
                            <a:srgbClr val="FF0000"/>
                          </a:solidFill>
                          <a:effectLst/>
                          <a:latin typeface="+mn-ea"/>
                          <a:ea typeface="+mn-ea"/>
                          <a:cs typeface="Arial"/>
                        </a:rPr>
                        <a:t>月</a:t>
                      </a:r>
                      <a:r>
                        <a:rPr altLang="ja-JP" b="0" dirty="0" kern="100" kumimoji="1" lang="en-US" sz="2400" u="sng">
                          <a:solidFill>
                            <a:srgbClr val="FF0000"/>
                          </a:solidFill>
                          <a:effectLst/>
                          <a:latin typeface="+mn-ea"/>
                          <a:ea typeface="+mn-ea"/>
                          <a:cs typeface="Arial"/>
                        </a:rPr>
                        <a:t>13</a:t>
                      </a:r>
                      <a:r>
                        <a:rPr altLang="en-US" b="0" dirty="0" kern="100" kumimoji="1" lang="ja-JP" sz="2400" u="sng">
                          <a:solidFill>
                            <a:srgbClr val="FF0000"/>
                          </a:solidFill>
                          <a:effectLst/>
                          <a:latin typeface="+mn-ea"/>
                          <a:ea typeface="+mn-ea"/>
                          <a:cs typeface="Arial"/>
                        </a:rPr>
                        <a:t>日（火）</a:t>
                      </a:r>
                      <a:r>
                        <a:rPr altLang="ja-JP" b="0" dirty="0" kern="100" kumimoji="1" lang="en-US" sz="2400" u="sng">
                          <a:solidFill>
                            <a:srgbClr val="FF0000"/>
                          </a:solidFill>
                          <a:effectLst/>
                          <a:latin typeface="+mn-ea"/>
                          <a:ea typeface="+mn-ea"/>
                          <a:cs typeface="Arial"/>
                        </a:rPr>
                        <a:t>17</a:t>
                      </a:r>
                      <a:r>
                        <a:rPr altLang="en-US" b="0" dirty="0" kern="100" kumimoji="1" lang="ja-JP" sz="2400" u="sng">
                          <a:solidFill>
                            <a:srgbClr val="FF0000"/>
                          </a:solidFill>
                          <a:effectLst/>
                          <a:latin typeface="+mn-ea"/>
                          <a:ea typeface="+mn-ea"/>
                          <a:cs typeface="Arial"/>
                        </a:rPr>
                        <a:t>時まで</a:t>
                      </a:r>
                      <a:endParaRPr altLang="ja-JP" b="0" dirty="0" kern="100" kumimoji="1" lang="en-US" sz="2400" u="sng">
                        <a:solidFill>
                          <a:srgbClr val="FF0000"/>
                        </a:solidFill>
                        <a:effectLst/>
                        <a:latin typeface="+mn-ea"/>
                        <a:ea typeface="+mn-ea"/>
                        <a:cs typeface="Arial"/>
                      </a:endParaRPr>
                    </a:p>
                  </a:txBody>
                  <a:tcPr anchor="ctr">
                    <a:solidFill>
                      <a:srgbClr val="DAEDEF"/>
                    </a:solidFill>
                  </a:tcPr>
                </a:tc>
                <a:extLst>
                  <a:ext uri="{0D108BD9-81ED-4DB2-BD59-A6C34878D82A}">
                    <a16:rowId xmlns:a16="http://schemas.microsoft.com/office/drawing/2014/main" val="3473783164"/>
                  </a:ext>
                </a:extLst>
              </a:tr>
            </a:tbl>
          </a:graphicData>
        </a:graphic>
      </p:graphicFrame>
      <p:sp>
        <p:nvSpPr>
          <p:cNvPr id="8" name="スライド番号プレースホルダー 7">
            <a:extLst>
              <a:ext uri="{FF2B5EF4-FFF2-40B4-BE49-F238E27FC236}">
                <a16:creationId xmlns:a16="http://schemas.microsoft.com/office/drawing/2014/main" id="{D630D49C-4B31-43B2-8FF7-D8D16BF0668C}"/>
              </a:ext>
            </a:extLst>
          </p:cNvPr>
          <p:cNvSpPr>
            <a:spLocks noGrp="1"/>
          </p:cNvSpPr>
          <p:nvPr>
            <p:ph idx="12" sz="quarter" type="sldNum"/>
          </p:nvPr>
        </p:nvSpPr>
        <p:spPr>
          <a:xfrm>
            <a:off x="10018800" y="5976750"/>
            <a:ext cx="1981200" cy="476250"/>
          </a:xfrm>
        </p:spPr>
        <p:txBody>
          <a:bodyPr/>
          <a:lstStyle/>
          <a:p>
            <a:pPr>
              <a:defRPr/>
            </a:pPr>
            <a:fld id="{9EB99C81-28D7-41D1-BE21-A12FAA09D35B}" type="slidenum">
              <a:rPr altLang="ja-JP" lang="en-US" smtClean="0"/>
              <a:pPr>
                <a:defRPr/>
              </a:pPr>
              <a:t>11</a:t>
            </a:fld>
            <a:endParaRPr altLang="ja-JP" dirty="0" lang="en-US"/>
          </a:p>
        </p:txBody>
      </p:sp>
      <p:sp>
        <p:nvSpPr>
          <p:cNvPr id="11" name="Rectangle 3">
            <a:extLst>
              <a:ext uri="{FF2B5EF4-FFF2-40B4-BE49-F238E27FC236}">
                <a16:creationId xmlns:a16="http://schemas.microsoft.com/office/drawing/2014/main" id="{134E22D0-15AB-4352-B846-4F9B68403507}"/>
              </a:ext>
            </a:extLst>
          </p:cNvPr>
          <p:cNvSpPr txBox="1">
            <a:spLocks noChangeArrowheads="1"/>
          </p:cNvSpPr>
          <p:nvPr/>
        </p:nvSpPr>
        <p:spPr bwMode="auto">
          <a:xfrm>
            <a:off x="408000" y="4770000"/>
            <a:ext cx="10944000" cy="10391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ct val="0"/>
              </a:spcBef>
              <a:buFont charset="2" panose="05000000000000000000" pitchFamily="2" typeface="Wingdings"/>
              <a:buChar char="l"/>
              <a:defRPr/>
            </a:pPr>
            <a:r>
              <a:rPr altLang="en-US" dirty="0" kern="0" lang="ja-JP" sz="2400"/>
              <a:t>　</a:t>
            </a:r>
            <a:r>
              <a:rPr altLang="en-US" dirty="0" kern="0" lang="ja-JP" sz="2400">
                <a:solidFill>
                  <a:srgbClr val="000000"/>
                </a:solidFill>
                <a:latin charset="0" panose="020B0604020202020204" pitchFamily="34" typeface="Arial"/>
                <a:ea charset="-128" panose="020B0600070205080204" pitchFamily="50" typeface="ＭＳ Ｐゴシック"/>
              </a:rPr>
              <a:t>この申請は，申請する理由が出願後に発生した場合に限り行うことができる。</a:t>
            </a:r>
            <a:endParaRPr altLang="ja-JP" dirty="0" kern="0" lang="en-US" sz="2400">
              <a:solidFill>
                <a:srgbClr val="000000"/>
              </a:solidFill>
              <a:latin charset="0" panose="020B0604020202020204" pitchFamily="34" typeface="Arial"/>
              <a:ea charset="-128" panose="020B0600070205080204" pitchFamily="50" typeface="ＭＳ Ｐゴシック"/>
            </a:endParaRPr>
          </a:p>
          <a:p>
            <a:pPr eaLnBrk="1" hangingPunct="1" indent="0" marL="0">
              <a:spcBef>
                <a:spcPct val="0"/>
              </a:spcBef>
              <a:buNone/>
              <a:defRPr/>
            </a:pPr>
            <a:r>
              <a:rPr altLang="en-US" dirty="0" kern="0" lang="ja-JP" sz="2400">
                <a:solidFill>
                  <a:srgbClr val="000000"/>
                </a:solidFill>
                <a:latin charset="0" panose="020B0604020202020204" pitchFamily="34" typeface="Arial"/>
                <a:ea charset="-128" panose="020B0600070205080204" pitchFamily="50" typeface="ＭＳ Ｐゴシック"/>
              </a:rPr>
              <a:t>　</a:t>
            </a:r>
            <a:r>
              <a:rPr altLang="en-US" dirty="0" kern="0" lang="ja-JP" sz="2400" u="sng">
                <a:solidFill>
                  <a:srgbClr val="FF0000"/>
                </a:solidFill>
                <a:latin charset="0" panose="020B0604020202020204" pitchFamily="34" typeface="Arial"/>
                <a:ea charset="-128" panose="020B0600070205080204" pitchFamily="50" typeface="ＭＳ Ｐゴシック"/>
              </a:rPr>
              <a:t>出願時までに申請すべき内容であった場合には対象とならない</a:t>
            </a:r>
            <a:r>
              <a:rPr altLang="en-US" dirty="0" kern="0" lang="ja-JP" sz="2400">
                <a:solidFill>
                  <a:srgbClr val="000000"/>
                </a:solidFill>
                <a:latin charset="0" panose="020B0604020202020204" pitchFamily="34" typeface="Arial"/>
                <a:ea charset="-128" panose="020B0600070205080204" pitchFamily="50" typeface="ＭＳ Ｐゴシック"/>
              </a:rPr>
              <a:t>。</a:t>
            </a:r>
            <a:endParaRPr altLang="ja-JP" dirty="0" kern="0" lang="en-US" sz="2400"/>
          </a:p>
        </p:txBody>
      </p:sp>
    </p:spTree>
  </p:cSld>
  <p:clrMapOvr>
    <a:masterClrMapping/>
  </p:clrMapOvr>
  <p:transition/>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7103853-090B-4293-85A0-D8F0201635AC}"/>
              </a:ext>
            </a:extLst>
          </p:cNvPr>
          <p:cNvSpPr>
            <a:spLocks noGrp="1"/>
          </p:cNvSpPr>
          <p:nvPr>
            <p:ph idx="12" sz="quarter" type="sldNum"/>
          </p:nvPr>
        </p:nvSpPr>
        <p:spPr>
          <a:xfrm>
            <a:off x="9336000" y="5958097"/>
            <a:ext cx="2641600" cy="476250"/>
          </a:xfrm>
        </p:spPr>
        <p:txBody>
          <a:bodyPr/>
          <a:lstStyle/>
          <a:p>
            <a:pPr>
              <a:defRPr/>
            </a:pPr>
            <a:fld id="{9EB99C81-28D7-41D1-BE21-A12FAA09D35B}" type="slidenum">
              <a:rPr altLang="ja-JP" lang="en-US" smtClean="0"/>
              <a:pPr>
                <a:defRPr/>
              </a:pPr>
              <a:t>12</a:t>
            </a:fld>
            <a:endParaRPr altLang="ja-JP" dirty="0" lang="en-US"/>
          </a:p>
        </p:txBody>
      </p:sp>
      <p:sp>
        <p:nvSpPr>
          <p:cNvPr id="7" name="正方形/長方形 6">
            <a:extLst>
              <a:ext uri="{FF2B5EF4-FFF2-40B4-BE49-F238E27FC236}">
                <a16:creationId xmlns:a16="http://schemas.microsoft.com/office/drawing/2014/main" id="{B53B11C3-0D48-46D8-AF31-1F5857BF1C8F}"/>
              </a:ext>
            </a:extLst>
          </p:cNvPr>
          <p:cNvSpPr/>
          <p:nvPr/>
        </p:nvSpPr>
        <p:spPr>
          <a:xfrm>
            <a:off x="191999" y="117000"/>
            <a:ext cx="2088001"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P34</a:t>
            </a:r>
            <a:r>
              <a:rPr altLang="ja-JP" b="1" dirty="0" kern="0" lang="en-US" sz="3200">
                <a:latin charset="0" typeface="Arial"/>
                <a:ea charset="-128" typeface="ＭＳ Ｐゴシック"/>
              </a:rPr>
              <a:t>】</a:t>
            </a:r>
          </a:p>
        </p:txBody>
      </p:sp>
      <p:sp>
        <p:nvSpPr>
          <p:cNvPr id="12" name="Rectangle 3">
            <a:extLst>
              <a:ext uri="{FF2B5EF4-FFF2-40B4-BE49-F238E27FC236}">
                <a16:creationId xmlns:a16="http://schemas.microsoft.com/office/drawing/2014/main" id="{62770509-43A8-4B1B-9992-41F318F0F772}"/>
              </a:ext>
            </a:extLst>
          </p:cNvPr>
          <p:cNvSpPr txBox="1">
            <a:spLocks noChangeArrowheads="1"/>
          </p:cNvSpPr>
          <p:nvPr/>
        </p:nvSpPr>
        <p:spPr bwMode="auto">
          <a:xfrm>
            <a:off x="480000" y="1845000"/>
            <a:ext cx="11088000" cy="4139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indent="0" marL="0">
              <a:spcBef>
                <a:spcPts val="0"/>
              </a:spcBef>
              <a:buFont charset="2" panose="05000000000000000000" pitchFamily="2" typeface="Wingdings"/>
              <a:buChar char="l"/>
            </a:pPr>
            <a:r>
              <a:rPr altLang="en-US" dirty="0" lang="ja-JP" sz="2400"/>
              <a:t>　病気・負傷や障害等の種類と程度によっては，各大学が実施する教科・科目に係</a:t>
            </a:r>
            <a:endParaRPr altLang="ja-JP" dirty="0" lang="en-US" sz="2400"/>
          </a:p>
          <a:p>
            <a:pPr eaLnBrk="1" hangingPunct="1" indent="0" marL="0">
              <a:spcBef>
                <a:spcPts val="0"/>
              </a:spcBef>
              <a:buNone/>
            </a:pPr>
            <a:r>
              <a:rPr altLang="en-US" dirty="0" lang="ja-JP" sz="2400"/>
              <a:t>　</a:t>
            </a:r>
            <a:r>
              <a:rPr altLang="en-US" dirty="0" err="1" lang="ja-JP" sz="2400"/>
              <a:t>る</a:t>
            </a:r>
            <a:r>
              <a:rPr altLang="en-US" dirty="0" lang="ja-JP" sz="2400"/>
              <a:t>個別テスト等や修学上の配慮が必要となることがありますので，別途，志望大学</a:t>
            </a:r>
            <a:endParaRPr altLang="ja-JP" dirty="0" lang="en-US" sz="2400"/>
          </a:p>
          <a:p>
            <a:pPr eaLnBrk="1" hangingPunct="1" indent="0" marL="0">
              <a:spcBef>
                <a:spcPts val="0"/>
              </a:spcBef>
              <a:buNone/>
            </a:pPr>
            <a:r>
              <a:rPr altLang="en-US" dirty="0" lang="ja-JP" sz="2400"/>
              <a:t>　が定めている期日までに志望大学に要相談。</a:t>
            </a:r>
            <a:endParaRPr altLang="ja-JP" dirty="0" lang="en-US" sz="2400"/>
          </a:p>
          <a:p>
            <a:pPr eaLnBrk="1" hangingPunct="1" indent="0" marL="0">
              <a:spcBef>
                <a:spcPts val="0"/>
              </a:spcBef>
              <a:buNone/>
            </a:pPr>
            <a:endParaRPr altLang="ja-JP" dirty="0" lang="en-US" sz="2000"/>
          </a:p>
          <a:p>
            <a:pPr eaLnBrk="1" hangingPunct="1" indent="0" marL="0">
              <a:spcBef>
                <a:spcPts val="0"/>
              </a:spcBef>
              <a:buFont charset="2" panose="05000000000000000000" pitchFamily="2" typeface="Wingdings"/>
              <a:buChar char="l"/>
            </a:pPr>
            <a:r>
              <a:rPr altLang="en-US" dirty="0" lang="ja-JP" sz="2400"/>
              <a:t>　共通テストの受験上の配慮の申請を行っただけでは，</a:t>
            </a:r>
            <a:r>
              <a:rPr altLang="en-US" dirty="0" lang="ja-JP" sz="2400" u="sng">
                <a:solidFill>
                  <a:srgbClr val="FF0000"/>
                </a:solidFill>
              </a:rPr>
              <a:t>各大学が実施する教科・科</a:t>
            </a:r>
            <a:endParaRPr altLang="ja-JP" dirty="0" lang="en-US" sz="2400" u="sng">
              <a:solidFill>
                <a:srgbClr val="FF0000"/>
              </a:solidFill>
            </a:endParaRPr>
          </a:p>
          <a:p>
            <a:pPr eaLnBrk="1" hangingPunct="1" indent="0" marL="0">
              <a:spcBef>
                <a:spcPts val="0"/>
              </a:spcBef>
              <a:buNone/>
            </a:pPr>
            <a:r>
              <a:rPr altLang="en-US" dirty="0" lang="ja-JP" sz="2400">
                <a:solidFill>
                  <a:srgbClr val="FF0000"/>
                </a:solidFill>
              </a:rPr>
              <a:t>　</a:t>
            </a:r>
            <a:r>
              <a:rPr altLang="en-US" dirty="0" lang="ja-JP" sz="2400" u="sng">
                <a:solidFill>
                  <a:srgbClr val="FF0000"/>
                </a:solidFill>
              </a:rPr>
              <a:t>目に係る個別テスト等で受験上の配慮を申請したことにはならない</a:t>
            </a:r>
            <a:r>
              <a:rPr altLang="en-US" dirty="0" lang="ja-JP" sz="2400"/>
              <a:t>。</a:t>
            </a:r>
            <a:endParaRPr altLang="ja-JP" dirty="0" lang="en-US" sz="2400"/>
          </a:p>
          <a:p>
            <a:pPr eaLnBrk="1" hangingPunct="1" indent="0" marL="0">
              <a:spcBef>
                <a:spcPts val="0"/>
              </a:spcBef>
              <a:buNone/>
            </a:pPr>
            <a:endParaRPr altLang="ja-JP" dirty="0" lang="en-US" sz="2400"/>
          </a:p>
          <a:p>
            <a:pPr eaLnBrk="1" hangingPunct="1" indent="-442913" marL="442913">
              <a:spcBef>
                <a:spcPts val="0"/>
              </a:spcBef>
              <a:buFont charset="2" panose="05000000000000000000" pitchFamily="2" typeface="Wingdings"/>
              <a:buChar char="l"/>
            </a:pPr>
            <a:r>
              <a:rPr altLang="en-US" dirty="0" lang="ja-JP" sz="2400"/>
              <a:t> 「リスニングの免除」が許可された場合の英語の成績の取扱いについては，志望</a:t>
            </a:r>
            <a:endParaRPr altLang="ja-JP" dirty="0" lang="en-US" sz="2400"/>
          </a:p>
          <a:p>
            <a:pPr eaLnBrk="1" hangingPunct="1" indent="0" marL="0">
              <a:spcBef>
                <a:spcPts val="0"/>
              </a:spcBef>
              <a:buNone/>
            </a:pPr>
            <a:r>
              <a:rPr altLang="en-US" dirty="0" lang="ja-JP" sz="2400"/>
              <a:t>　大学に確認。</a:t>
            </a:r>
            <a:endParaRPr altLang="ja-JP" dirty="0" lang="en-US" sz="2400"/>
          </a:p>
          <a:p>
            <a:pPr eaLnBrk="1" hangingPunct="1" indent="0" marL="0">
              <a:spcBef>
                <a:spcPts val="0"/>
              </a:spcBef>
              <a:buNone/>
            </a:pPr>
            <a:endParaRPr altLang="ja-JP" dirty="0" lang="en-US" sz="2400"/>
          </a:p>
          <a:p>
            <a:pPr eaLnBrk="1" hangingPunct="1" indent="0" marL="0">
              <a:spcBef>
                <a:spcPts val="0"/>
              </a:spcBef>
              <a:buNone/>
            </a:pPr>
            <a:endParaRPr altLang="ja-JP" dirty="0" lang="en-US" sz="2400"/>
          </a:p>
          <a:p>
            <a:pPr eaLnBrk="1" hangingPunct="1" indent="0" marL="0">
              <a:spcBef>
                <a:spcPts val="0"/>
              </a:spcBef>
              <a:buNone/>
            </a:pPr>
            <a:endParaRPr altLang="ja-JP" dirty="0" lang="en-US" sz="2400"/>
          </a:p>
        </p:txBody>
      </p:sp>
      <p:sp>
        <p:nvSpPr>
          <p:cNvPr id="8" name="Rectangle 5">
            <a:extLst>
              <a:ext uri="{FF2B5EF4-FFF2-40B4-BE49-F238E27FC236}">
                <a16:creationId xmlns:a16="http://schemas.microsoft.com/office/drawing/2014/main" id="{63879EF8-76E1-4716-9C90-DA01A29066E6}"/>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pPr>
              <a:defRPr/>
            </a:pPr>
            <a:r>
              <a:rPr altLang="en-US" b="1" dirty="0" lang="ja-JP" sz="3200">
                <a:latin charset="-128" panose="020B0600070205080204" pitchFamily="50" typeface="ＭＳ Ｐゴシック"/>
              </a:rPr>
              <a:t>　７　志望大学への事前相談</a:t>
            </a:r>
          </a:p>
        </p:txBody>
      </p:sp>
    </p:spTree>
    <p:extLst>
      <p:ext uri="{BB962C8B-B14F-4D97-AF65-F5344CB8AC3E}">
        <p14:creationId xmlns:p14="http://schemas.microsoft.com/office/powerpoint/2010/main" val="2421959341"/>
      </p:ext>
    </p:extLst>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6566267C-44B3-4268-836C-33F7621C8E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0570" y="4431920"/>
            <a:ext cx="1371429" cy="1371429"/>
          </a:xfrm>
          <a:prstGeom prst="rect">
            <a:avLst/>
          </a:prstGeom>
        </p:spPr>
      </p:pic>
      <p:sp>
        <p:nvSpPr>
          <p:cNvPr id="4" name="スライド番号プレースホルダー 3">
            <a:extLst>
              <a:ext uri="{FF2B5EF4-FFF2-40B4-BE49-F238E27FC236}">
                <a16:creationId xmlns:a16="http://schemas.microsoft.com/office/drawing/2014/main" id="{87103853-090B-4293-85A0-D8F0201635AC}"/>
              </a:ext>
            </a:extLst>
          </p:cNvPr>
          <p:cNvSpPr>
            <a:spLocks noGrp="1"/>
          </p:cNvSpPr>
          <p:nvPr>
            <p:ph idx="12" sz="quarter" type="sldNum"/>
          </p:nvPr>
        </p:nvSpPr>
        <p:spPr/>
        <p:txBody>
          <a:bodyPr/>
          <a:lstStyle/>
          <a:p>
            <a:pPr>
              <a:defRPr/>
            </a:pPr>
            <a:fld id="{9EB99C81-28D7-41D1-BE21-A12FAA09D35B}" type="slidenum">
              <a:rPr altLang="ja-JP" lang="en-US" smtClean="0"/>
              <a:pPr>
                <a:defRPr/>
              </a:pPr>
              <a:t>13</a:t>
            </a:fld>
            <a:endParaRPr altLang="ja-JP" lang="en-US"/>
          </a:p>
        </p:txBody>
      </p:sp>
      <p:sp>
        <p:nvSpPr>
          <p:cNvPr id="7" name="正方形/長方形 6">
            <a:extLst>
              <a:ext uri="{FF2B5EF4-FFF2-40B4-BE49-F238E27FC236}">
                <a16:creationId xmlns:a16="http://schemas.microsoft.com/office/drawing/2014/main" id="{B53B11C3-0D48-46D8-AF31-1F5857BF1C8F}"/>
              </a:ext>
            </a:extLst>
          </p:cNvPr>
          <p:cNvSpPr/>
          <p:nvPr/>
        </p:nvSpPr>
        <p:spPr>
          <a:xfrm>
            <a:off x="191999" y="117000"/>
            <a:ext cx="2088001"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en-US" dirty="0" kern="0" lang="ja-JP" sz="3200">
                <a:latin charset="0" typeface="Arial"/>
                <a:ea charset="-128" typeface="ＭＳ Ｐゴシック"/>
              </a:rPr>
              <a:t>裏</a:t>
            </a:r>
            <a:r>
              <a:rPr altLang="en-US" dirty="0" kern="0" lang="ja-JP" sz="3200">
                <a:solidFill>
                  <a:srgbClr val="000000"/>
                </a:solidFill>
                <a:latin charset="0" typeface="Arial"/>
                <a:ea charset="-128" typeface="ＭＳ Ｐゴシック"/>
              </a:rPr>
              <a:t>表紙</a:t>
            </a:r>
            <a:r>
              <a:rPr altLang="ja-JP" b="1" dirty="0" kern="0" lang="en-US" sz="3200">
                <a:latin charset="0" typeface="Arial"/>
                <a:ea charset="-128" typeface="ＭＳ Ｐゴシック"/>
              </a:rPr>
              <a:t>】</a:t>
            </a:r>
          </a:p>
        </p:txBody>
      </p:sp>
      <p:sp>
        <p:nvSpPr>
          <p:cNvPr id="8" name="正方形/長方形 7">
            <a:extLst>
              <a:ext uri="{FF2B5EF4-FFF2-40B4-BE49-F238E27FC236}">
                <a16:creationId xmlns:a16="http://schemas.microsoft.com/office/drawing/2014/main" id="{553A735F-2515-4794-9A41-98913CC3AB7E}"/>
              </a:ext>
            </a:extLst>
          </p:cNvPr>
          <p:cNvSpPr/>
          <p:nvPr/>
        </p:nvSpPr>
        <p:spPr bwMode="auto">
          <a:xfrm>
            <a:off x="696000" y="1917000"/>
            <a:ext cx="10512000" cy="2088000"/>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a:spcBef>
                <a:spcPts val="600"/>
              </a:spcBef>
              <a:defRPr/>
            </a:pPr>
            <a:r>
              <a:rPr altLang="ja-JP" dirty="0" kern="0" lang="en-US" sz="2400">
                <a:solidFill>
                  <a:srgbClr val="000000"/>
                </a:solidFill>
                <a:latin typeface="Arial"/>
                <a:ea typeface="ＭＳ Ｐゴシック"/>
              </a:rPr>
              <a:t>【</a:t>
            </a:r>
            <a:r>
              <a:rPr altLang="en-US" dirty="0" kern="0" lang="ja-JP" sz="2400">
                <a:solidFill>
                  <a:srgbClr val="000000"/>
                </a:solidFill>
                <a:latin typeface="Arial"/>
                <a:ea typeface="ＭＳ Ｐゴシック"/>
              </a:rPr>
              <a:t>志願者問合せ専用電話</a:t>
            </a:r>
            <a:r>
              <a:rPr altLang="ja-JP" dirty="0" kern="0" lang="en-US" sz="2400">
                <a:solidFill>
                  <a:srgbClr val="000000"/>
                </a:solidFill>
                <a:latin typeface="Arial"/>
                <a:ea typeface="ＭＳ Ｐゴシック"/>
              </a:rPr>
              <a:t>】</a:t>
            </a:r>
            <a:r>
              <a:rPr altLang="en-US" dirty="0" kern="0" lang="ja-JP" sz="2400">
                <a:solidFill>
                  <a:srgbClr val="000000"/>
                </a:solidFill>
                <a:latin typeface="Arial"/>
                <a:ea typeface="ＭＳ Ｐゴシック"/>
              </a:rPr>
              <a:t>（大学入試センター事業第１課）</a:t>
            </a:r>
            <a:endParaRPr altLang="ja-JP" dirty="0" kern="0" lang="en-US" sz="2400">
              <a:solidFill>
                <a:srgbClr val="000000"/>
              </a:solidFill>
              <a:latin typeface="Arial"/>
              <a:ea typeface="ＭＳ Ｐゴシック"/>
            </a:endParaRPr>
          </a:p>
          <a:p>
            <a:pPr marL="360000">
              <a:spcBef>
                <a:spcPts val="600"/>
              </a:spcBef>
              <a:defRPr/>
            </a:pPr>
            <a:r>
              <a:rPr altLang="ja-JP" dirty="0" kern="0" lang="en-US" sz="2400">
                <a:solidFill>
                  <a:srgbClr val="000000"/>
                </a:solidFill>
                <a:latin typeface="Arial"/>
                <a:ea typeface="ＭＳ Ｐゴシック"/>
              </a:rPr>
              <a:t>TEL</a:t>
            </a:r>
            <a:r>
              <a:rPr altLang="en-US" dirty="0" kern="0" lang="ja-JP" sz="2400">
                <a:solidFill>
                  <a:srgbClr val="000000"/>
                </a:solidFill>
                <a:latin typeface="Arial"/>
                <a:ea typeface="ＭＳ Ｐゴシック"/>
              </a:rPr>
              <a:t>　</a:t>
            </a:r>
            <a:r>
              <a:rPr altLang="ja-JP" dirty="0" kern="0" lang="en-US" sz="2400">
                <a:solidFill>
                  <a:srgbClr val="000000"/>
                </a:solidFill>
                <a:latin typeface="Arial"/>
                <a:ea typeface="ＭＳ Ｐゴシック"/>
              </a:rPr>
              <a:t>03</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3465</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8600</a:t>
            </a:r>
            <a:r>
              <a:rPr altLang="en-US" dirty="0" kern="0" lang="ja-JP" sz="2400">
                <a:solidFill>
                  <a:srgbClr val="000000"/>
                </a:solidFill>
                <a:latin typeface="Arial"/>
                <a:ea typeface="ＭＳ Ｐゴシック"/>
              </a:rPr>
              <a:t>　　　</a:t>
            </a:r>
            <a:r>
              <a:rPr altLang="ja-JP" dirty="0" kern="0" lang="en-US" sz="2000">
                <a:solidFill>
                  <a:srgbClr val="000000"/>
                </a:solidFill>
                <a:latin typeface="ＭＳ Ｐゴシック"/>
                <a:ea typeface="ＭＳ Ｐゴシック"/>
              </a:rPr>
              <a:t>9:30</a:t>
            </a:r>
            <a:r>
              <a:rPr altLang="en-US" dirty="0" kern="0" lang="ja-JP" sz="2000">
                <a:solidFill>
                  <a:srgbClr val="000000"/>
                </a:solidFill>
                <a:latin typeface="ＭＳ Ｐゴシック"/>
                <a:ea typeface="ＭＳ Ｐゴシック"/>
              </a:rPr>
              <a:t>～</a:t>
            </a:r>
            <a:r>
              <a:rPr altLang="ja-JP" dirty="0" kern="0" lang="en-US" sz="2000">
                <a:solidFill>
                  <a:srgbClr val="000000"/>
                </a:solidFill>
                <a:latin typeface="ＭＳ Ｐゴシック"/>
                <a:ea typeface="ＭＳ Ｐゴシック"/>
              </a:rPr>
              <a:t>17:00 </a:t>
            </a:r>
            <a:r>
              <a:rPr altLang="en-US" dirty="0" kern="0" lang="ja-JP" sz="2000">
                <a:solidFill>
                  <a:srgbClr val="000000"/>
                </a:solidFill>
                <a:latin typeface="ＭＳ Ｐゴシック"/>
                <a:ea typeface="ＭＳ Ｐゴシック"/>
              </a:rPr>
              <a:t>（土・日曜，祝日，</a:t>
            </a:r>
            <a:r>
              <a:rPr altLang="ja-JP" dirty="0" kern="0" lang="en-US" sz="2000">
                <a:solidFill>
                  <a:srgbClr val="000000"/>
                </a:solidFill>
                <a:latin typeface="ＭＳ Ｐゴシック"/>
                <a:ea typeface="ＭＳ Ｐゴシック"/>
              </a:rPr>
              <a:t>12</a:t>
            </a:r>
            <a:r>
              <a:rPr altLang="en-US" dirty="0" kern="0" lang="ja-JP" sz="2000">
                <a:solidFill>
                  <a:srgbClr val="000000"/>
                </a:solidFill>
                <a:latin typeface="ＭＳ Ｐゴシック"/>
                <a:ea typeface="ＭＳ Ｐゴシック"/>
              </a:rPr>
              <a:t>月</a:t>
            </a:r>
            <a:r>
              <a:rPr altLang="ja-JP" dirty="0" kern="0" lang="en-US" sz="2000">
                <a:solidFill>
                  <a:srgbClr val="000000"/>
                </a:solidFill>
                <a:latin typeface="ＭＳ Ｐゴシック"/>
                <a:ea typeface="ＭＳ Ｐゴシック"/>
              </a:rPr>
              <a:t>29</a:t>
            </a:r>
            <a:r>
              <a:rPr altLang="en-US" dirty="0" kern="0" lang="ja-JP" sz="2000">
                <a:solidFill>
                  <a:srgbClr val="000000"/>
                </a:solidFill>
                <a:latin typeface="ＭＳ Ｐゴシック"/>
                <a:ea typeface="ＭＳ Ｐゴシック"/>
              </a:rPr>
              <a:t>日～</a:t>
            </a:r>
            <a:r>
              <a:rPr altLang="ja-JP" dirty="0" kern="0" lang="en-US" sz="2000">
                <a:solidFill>
                  <a:srgbClr val="000000"/>
                </a:solidFill>
                <a:latin typeface="ＭＳ Ｐゴシック"/>
                <a:ea typeface="ＭＳ Ｐゴシック"/>
              </a:rPr>
              <a:t>1</a:t>
            </a:r>
            <a:r>
              <a:rPr altLang="en-US" dirty="0" kern="0" lang="ja-JP" sz="2000">
                <a:solidFill>
                  <a:srgbClr val="000000"/>
                </a:solidFill>
                <a:latin typeface="ＭＳ Ｐゴシック"/>
                <a:ea typeface="ＭＳ Ｐゴシック"/>
              </a:rPr>
              <a:t>月</a:t>
            </a:r>
            <a:r>
              <a:rPr altLang="ja-JP" dirty="0" kern="0" lang="en-US" sz="2000">
                <a:solidFill>
                  <a:srgbClr val="000000"/>
                </a:solidFill>
                <a:latin typeface="ＭＳ Ｐゴシック"/>
                <a:ea typeface="ＭＳ Ｐゴシック"/>
              </a:rPr>
              <a:t>3</a:t>
            </a:r>
            <a:r>
              <a:rPr altLang="en-US" dirty="0" kern="0" lang="ja-JP" sz="2000">
                <a:solidFill>
                  <a:srgbClr val="000000"/>
                </a:solidFill>
                <a:latin typeface="ＭＳ Ｐゴシック"/>
                <a:ea typeface="ＭＳ Ｐゴシック"/>
              </a:rPr>
              <a:t>日を除く）</a:t>
            </a:r>
          </a:p>
          <a:p>
            <a:pPr>
              <a:spcBef>
                <a:spcPts val="600"/>
              </a:spcBef>
              <a:defRPr/>
            </a:pPr>
            <a:r>
              <a:rPr altLang="ja-JP" dirty="0" kern="0" lang="en-US" sz="2400">
                <a:solidFill>
                  <a:srgbClr val="000000"/>
                </a:solidFill>
                <a:latin typeface="Arial"/>
                <a:ea typeface="ＭＳ Ｐゴシック"/>
              </a:rPr>
              <a:t>【</a:t>
            </a:r>
            <a:r>
              <a:rPr altLang="en-US" dirty="0" kern="0" lang="ja-JP" sz="2400">
                <a:solidFill>
                  <a:srgbClr val="000000"/>
                </a:solidFill>
                <a:latin typeface="Arial"/>
                <a:ea typeface="ＭＳ Ｐゴシック"/>
              </a:rPr>
              <a:t>電話での問合せが難しい障害等のある方専用</a:t>
            </a:r>
            <a:r>
              <a:rPr altLang="ja-JP" dirty="0" kern="0" lang="en-US" sz="2400">
                <a:solidFill>
                  <a:srgbClr val="000000"/>
                </a:solidFill>
                <a:latin typeface="Arial"/>
                <a:ea typeface="ＭＳ Ｐゴシック"/>
              </a:rPr>
              <a:t>FAX】</a:t>
            </a:r>
          </a:p>
          <a:p>
            <a:pPr marL="360000">
              <a:spcBef>
                <a:spcPts val="600"/>
              </a:spcBef>
              <a:defRPr/>
            </a:pPr>
            <a:r>
              <a:rPr altLang="ja-JP" dirty="0" kern="0" lang="en-US" sz="2400">
                <a:solidFill>
                  <a:srgbClr val="000000"/>
                </a:solidFill>
                <a:latin typeface="Arial"/>
                <a:ea typeface="ＭＳ Ｐゴシック"/>
              </a:rPr>
              <a:t>FAX</a:t>
            </a:r>
            <a:r>
              <a:rPr altLang="en-US" dirty="0" kern="0" lang="ja-JP" sz="2400">
                <a:solidFill>
                  <a:srgbClr val="000000"/>
                </a:solidFill>
                <a:latin typeface="Arial"/>
                <a:ea typeface="ＭＳ Ｐゴシック"/>
              </a:rPr>
              <a:t>　</a:t>
            </a:r>
            <a:r>
              <a:rPr altLang="ja-JP" dirty="0" kern="0" lang="en-US" sz="2400">
                <a:solidFill>
                  <a:srgbClr val="000000"/>
                </a:solidFill>
                <a:latin typeface="Arial"/>
                <a:ea typeface="ＭＳ Ｐゴシック"/>
              </a:rPr>
              <a:t>03</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3485</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1771</a:t>
            </a:r>
            <a:endParaRPr altLang="ja-JP" dirty="0" kern="0" lang="en-US" sz="2000">
              <a:solidFill>
                <a:srgbClr val="000000"/>
              </a:solidFill>
              <a:latin typeface="Arial"/>
              <a:ea typeface="ＭＳ Ｐゴシック"/>
            </a:endParaRPr>
          </a:p>
        </p:txBody>
      </p:sp>
      <p:sp>
        <p:nvSpPr>
          <p:cNvPr id="12" name="テキスト ボックス 11">
            <a:extLst>
              <a:ext uri="{FF2B5EF4-FFF2-40B4-BE49-F238E27FC236}">
                <a16:creationId xmlns:a16="http://schemas.microsoft.com/office/drawing/2014/main" id="{79BC90F7-DD81-42DD-8389-4475F0094DEA}"/>
              </a:ext>
            </a:extLst>
          </p:cNvPr>
          <p:cNvSpPr txBox="1"/>
          <p:nvPr/>
        </p:nvSpPr>
        <p:spPr>
          <a:xfrm>
            <a:off x="1200000" y="4437000"/>
            <a:ext cx="8424000" cy="1415772"/>
          </a:xfrm>
          <a:prstGeom prst="rect">
            <a:avLst/>
          </a:prstGeom>
          <a:noFill/>
        </p:spPr>
        <p:txBody>
          <a:bodyPr rtlCol="0" wrap="square">
            <a:spAutoFit/>
          </a:bodyPr>
          <a:lstStyle/>
          <a:p>
            <a:pPr>
              <a:defRPr/>
            </a:pPr>
            <a:r>
              <a:rPr altLang="ja-JP" dirty="0" kern="0" lang="en-US" sz="2400">
                <a:solidFill>
                  <a:srgbClr val="000000"/>
                </a:solidFill>
              </a:rPr>
              <a:t>※</a:t>
            </a:r>
            <a:r>
              <a:rPr altLang="en-US" dirty="0" kern="0" lang="ja-JP" sz="2400">
                <a:solidFill>
                  <a:srgbClr val="000000"/>
                </a:solidFill>
              </a:rPr>
              <a:t>　受験上の配慮に関する</a:t>
            </a:r>
            <a:r>
              <a:rPr altLang="ja-JP" dirty="0" kern="0" lang="en-US" sz="2400">
                <a:solidFill>
                  <a:srgbClr val="000000"/>
                </a:solidFill>
              </a:rPr>
              <a:t>Q</a:t>
            </a:r>
            <a:r>
              <a:rPr altLang="en-US" dirty="0" kern="0" lang="ja-JP" sz="2400">
                <a:solidFill>
                  <a:srgbClr val="000000"/>
                </a:solidFill>
              </a:rPr>
              <a:t>＆</a:t>
            </a:r>
            <a:r>
              <a:rPr altLang="ja-JP" dirty="0" kern="0" lang="en-US" sz="2400">
                <a:solidFill>
                  <a:srgbClr val="000000"/>
                </a:solidFill>
              </a:rPr>
              <a:t>A</a:t>
            </a:r>
            <a:r>
              <a:rPr altLang="en-US" dirty="0" kern="0" lang="ja-JP" sz="2400">
                <a:solidFill>
                  <a:srgbClr val="000000"/>
                </a:solidFill>
              </a:rPr>
              <a:t>については，大学入試センター</a:t>
            </a:r>
            <a:endParaRPr altLang="ja-JP" dirty="0" kern="0" lang="en-US" sz="2400">
              <a:solidFill>
                <a:srgbClr val="000000"/>
              </a:solidFill>
            </a:endParaRPr>
          </a:p>
          <a:p>
            <a:pPr>
              <a:defRPr/>
            </a:pPr>
            <a:r>
              <a:rPr altLang="en-US" dirty="0" kern="0" lang="ja-JP" sz="2400">
                <a:solidFill>
                  <a:srgbClr val="000000"/>
                </a:solidFill>
              </a:rPr>
              <a:t>　　のウェブサイトにも掲載しています。</a:t>
            </a:r>
            <a:endParaRPr altLang="ja-JP" dirty="0" kern="0" lang="en-US" sz="2400">
              <a:solidFill>
                <a:srgbClr val="000000"/>
              </a:solidFill>
            </a:endParaRPr>
          </a:p>
          <a:p>
            <a:pPr>
              <a:defRPr/>
            </a:pPr>
            <a:endParaRPr altLang="ja-JP" dirty="0" kern="0" lang="en-US" sz="1200">
              <a:solidFill>
                <a:srgbClr val="000000"/>
              </a:solidFill>
            </a:endParaRPr>
          </a:p>
          <a:p>
            <a:pPr lvl="0">
              <a:defRPr/>
            </a:pPr>
            <a:r>
              <a:rPr altLang="ja-JP" dirty="0" kern="0" lang="en-US" sz="2200">
                <a:solidFill>
                  <a:srgbClr val="000000"/>
                </a:solidFill>
              </a:rPr>
              <a:t>https://www.dnc.ac.jp/kyotsu/shiken_jouhou/r8/r8_hairyo_qa.html</a:t>
            </a:r>
          </a:p>
          <a:p>
            <a:pPr>
              <a:defRPr/>
            </a:pPr>
            <a:endParaRPr altLang="en-US" dirty="0" lang="ja-JP">
              <a:solidFill>
                <a:srgbClr val="000000"/>
              </a:solidFill>
            </a:endParaRPr>
          </a:p>
        </p:txBody>
      </p:sp>
      <p:sp>
        <p:nvSpPr>
          <p:cNvPr id="9" name="Rectangle 5">
            <a:extLst>
              <a:ext uri="{FF2B5EF4-FFF2-40B4-BE49-F238E27FC236}">
                <a16:creationId xmlns:a16="http://schemas.microsoft.com/office/drawing/2014/main" id="{BE9117A4-8904-46B8-A36A-4FEA383A32AD}"/>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pPr>
              <a:defRPr/>
            </a:pPr>
            <a:r>
              <a:rPr altLang="en-US" b="1" dirty="0" lang="ja-JP" sz="3200">
                <a:latin charset="-128" panose="020B0600070205080204" pitchFamily="50" typeface="ＭＳ Ｐゴシック"/>
              </a:rPr>
              <a:t>　受験上の配慮に関する事前相談</a:t>
            </a:r>
          </a:p>
        </p:txBody>
      </p:sp>
    </p:spTree>
    <p:extLst>
      <p:ext uri="{BB962C8B-B14F-4D97-AF65-F5344CB8AC3E}">
        <p14:creationId xmlns:p14="http://schemas.microsoft.com/office/powerpoint/2010/main" val="3917103142"/>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324B3F8-2279-49C1-B0AD-9C7DB1560350}"/>
              </a:ext>
            </a:extLst>
          </p:cNvPr>
          <p:cNvSpPr>
            <a:spLocks noGrp="1"/>
          </p:cNvSpPr>
          <p:nvPr>
            <p:ph idx="12" sz="quarter" type="sldNum"/>
          </p:nvPr>
        </p:nvSpPr>
        <p:spPr>
          <a:xfrm>
            <a:off x="9408000" y="5949000"/>
            <a:ext cx="2641600" cy="476250"/>
          </a:xfrm>
        </p:spPr>
        <p:txBody>
          <a:bodyPr/>
          <a:lstStyle/>
          <a:p>
            <a:pPr>
              <a:defRPr/>
            </a:pPr>
            <a:fld id="{5D0C3138-1DF5-4EE7-9BC8-8086AF259160}" type="slidenum">
              <a:rPr altLang="ja-JP" lang="en-US" smtClean="0"/>
              <a:pPr>
                <a:defRPr/>
              </a:pPr>
              <a:t>2</a:t>
            </a:fld>
            <a:endParaRPr altLang="ja-JP" dirty="0" lang="en-US"/>
          </a:p>
        </p:txBody>
      </p:sp>
      <p:sp>
        <p:nvSpPr>
          <p:cNvPr id="4" name="Rectangle 13">
            <a:extLst>
              <a:ext uri="{FF2B5EF4-FFF2-40B4-BE49-F238E27FC236}">
                <a16:creationId xmlns:a16="http://schemas.microsoft.com/office/drawing/2014/main" id="{E8AE1C37-D138-4044-860D-6F906CDA5243}"/>
              </a:ext>
            </a:extLst>
          </p:cNvPr>
          <p:cNvSpPr txBox="1">
            <a:spLocks noChangeArrowheads="1"/>
          </p:cNvSpPr>
          <p:nvPr/>
        </p:nvSpPr>
        <p:spPr>
          <a:xfrm>
            <a:off x="0" y="962445"/>
            <a:ext cx="12192000"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defRPr/>
            </a:pPr>
            <a:r>
              <a:rPr altLang="ja-JP" b="1" dirty="0" lang="en-US" sz="4000">
                <a:solidFill>
                  <a:srgbClr val="000000"/>
                </a:solidFill>
                <a:latin typeface="ＭＳ Ｐゴシック"/>
                <a:ea typeface="ＭＳ Ｐゴシック"/>
              </a:rPr>
              <a:t>Ⅰ</a:t>
            </a:r>
            <a:r>
              <a:rPr altLang="en-US" b="1" dirty="0" lang="ja-JP" sz="4000">
                <a:solidFill>
                  <a:srgbClr val="000000"/>
                </a:solidFill>
                <a:latin typeface="ＭＳ Ｐゴシック"/>
                <a:ea typeface="ＭＳ Ｐゴシック"/>
              </a:rPr>
              <a:t>　概要</a:t>
            </a:r>
          </a:p>
        </p:txBody>
      </p:sp>
      <p:graphicFrame>
        <p:nvGraphicFramePr>
          <p:cNvPr id="3" name="表 2">
            <a:extLst>
              <a:ext uri="{FF2B5EF4-FFF2-40B4-BE49-F238E27FC236}">
                <a16:creationId xmlns:a16="http://schemas.microsoft.com/office/drawing/2014/main" id="{6B01F5CB-9801-46B1-A169-A2B154F83183}"/>
              </a:ext>
            </a:extLst>
          </p:cNvPr>
          <p:cNvGraphicFramePr>
            <a:graphicFrameLocks noGrp="1"/>
          </p:cNvGraphicFramePr>
          <p:nvPr>
            <p:extLst>
              <p:ext uri="{D42A27DB-BD31-4B8C-83A1-F6EECF244321}">
                <p14:modId xmlns:p14="http://schemas.microsoft.com/office/powerpoint/2010/main" val="424408382"/>
              </p:ext>
            </p:extLst>
          </p:nvPr>
        </p:nvGraphicFramePr>
        <p:xfrm>
          <a:off x="1344000" y="1844999"/>
          <a:ext cx="9360000" cy="1281525"/>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1281525">
                <a:tc>
                  <a:txBody>
                    <a:bodyPr/>
                    <a:lstStyle/>
                    <a:p>
                      <a:pPr algn="ctr" defTabSz="914400" eaLnBrk="1" fontAlgn="auto" hangingPunct="1" indent="0" latinLnBrk="0" lvl="0" marL="0" marR="0" rtl="0">
                        <a:lnSpc>
                          <a:spcPct val="110000"/>
                        </a:lnSpc>
                        <a:spcBef>
                          <a:spcPts val="0"/>
                        </a:spcBef>
                        <a:spcAft>
                          <a:spcPts val="0"/>
                        </a:spcAft>
                        <a:buClrTx/>
                        <a:buSzTx/>
                        <a:buFontTx/>
                        <a:buNone/>
                        <a:tabLst/>
                        <a:defRPr/>
                      </a:pPr>
                      <a:r>
                        <a:rPr altLang="en-US" dirty="0" kern="100" lang="ja-JP" sz="2400">
                          <a:effectLst/>
                        </a:rPr>
                        <a:t> </a:t>
                      </a:r>
                      <a:r>
                        <a:rPr altLang="en-US" dirty="0" kern="100" lang="ja-JP" sz="2000">
                          <a:effectLst/>
                        </a:rPr>
                        <a:t>概要</a:t>
                      </a:r>
                      <a:endParaRPr altLang="ja-JP" b="0" dirty="0" kern="100" lang="ja-JP"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１　受験上の配慮について</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２　申請書類の入手・送付方法</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３　申請等の主な流れ</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0" name="表 19">
            <a:extLst>
              <a:ext uri="{FF2B5EF4-FFF2-40B4-BE49-F238E27FC236}">
                <a16:creationId xmlns:a16="http://schemas.microsoft.com/office/drawing/2014/main" id="{B9F50A8A-7602-43E9-BF37-852C98728262}"/>
              </a:ext>
            </a:extLst>
          </p:cNvPr>
          <p:cNvGraphicFramePr>
            <a:graphicFrameLocks noGrp="1"/>
          </p:cNvGraphicFramePr>
          <p:nvPr>
            <p:extLst>
              <p:ext uri="{D42A27DB-BD31-4B8C-83A1-F6EECF244321}">
                <p14:modId xmlns:p14="http://schemas.microsoft.com/office/powerpoint/2010/main" val="2266843733"/>
              </p:ext>
            </p:extLst>
          </p:nvPr>
        </p:nvGraphicFramePr>
        <p:xfrm>
          <a:off x="1342011" y="4642083"/>
          <a:ext cx="9360000" cy="595375"/>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595375">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 </a:t>
                      </a:r>
                      <a:r>
                        <a:rPr altLang="en-US" dirty="0" kern="100" lang="ja-JP" sz="2000">
                          <a:effectLst/>
                        </a:rPr>
                        <a:t>出願後</a:t>
                      </a:r>
                      <a:endParaRPr altLang="ja-JP" b="0" dirty="0" kern="100" lang="ja-JP"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６　出願後の不慮の事故等による受験上の配慮</a:t>
                      </a:r>
                      <a:endParaRPr altLang="ja-JP" b="0" dirty="0" kern="100" lang="ja-JP"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1" name="表 20">
            <a:extLst>
              <a:ext uri="{FF2B5EF4-FFF2-40B4-BE49-F238E27FC236}">
                <a16:creationId xmlns:a16="http://schemas.microsoft.com/office/drawing/2014/main" id="{6A01363C-9809-4DF2-8D9D-4E5E09EE6EFE}"/>
              </a:ext>
            </a:extLst>
          </p:cNvPr>
          <p:cNvGraphicFramePr>
            <a:graphicFrameLocks noGrp="1"/>
          </p:cNvGraphicFramePr>
          <p:nvPr>
            <p:extLst>
              <p:ext uri="{D42A27DB-BD31-4B8C-83A1-F6EECF244321}">
                <p14:modId xmlns:p14="http://schemas.microsoft.com/office/powerpoint/2010/main" val="3859267834"/>
              </p:ext>
            </p:extLst>
          </p:nvPr>
        </p:nvGraphicFramePr>
        <p:xfrm>
          <a:off x="1342011" y="5353624"/>
          <a:ext cx="9360000" cy="50400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504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 </a:t>
                      </a:r>
                      <a:r>
                        <a:rPr altLang="en-US" dirty="0" kern="100" lang="ja-JP" sz="2000">
                          <a:effectLst/>
                        </a:rPr>
                        <a:t>その他</a:t>
                      </a:r>
                      <a:endParaRPr altLang="ja-JP" b="0" dirty="0" kern="100" lang="ja-JP"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７　志望大学への事前相談</a:t>
                      </a:r>
                      <a:endParaRPr altLang="ja-JP" b="0" dirty="0" kern="100" lang="ja-JP"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2" name="表 21">
            <a:extLst>
              <a:ext uri="{FF2B5EF4-FFF2-40B4-BE49-F238E27FC236}">
                <a16:creationId xmlns:a16="http://schemas.microsoft.com/office/drawing/2014/main" id="{AEDFAC3D-382F-40DA-B4A0-333DE1791082}"/>
              </a:ext>
            </a:extLst>
          </p:cNvPr>
          <p:cNvGraphicFramePr>
            <a:graphicFrameLocks noGrp="1"/>
          </p:cNvGraphicFramePr>
          <p:nvPr>
            <p:extLst>
              <p:ext uri="{D42A27DB-BD31-4B8C-83A1-F6EECF244321}">
                <p14:modId xmlns:p14="http://schemas.microsoft.com/office/powerpoint/2010/main" val="4065433336"/>
              </p:ext>
            </p:extLst>
          </p:nvPr>
        </p:nvGraphicFramePr>
        <p:xfrm>
          <a:off x="1342011" y="3244391"/>
          <a:ext cx="9360000" cy="1281526"/>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1281526">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000">
                          <a:effectLst/>
                        </a:rPr>
                        <a:t>配慮事項</a:t>
                      </a:r>
                      <a:endParaRPr altLang="ja-JP" dirty="0" kern="100" lang="en-US" sz="2000">
                        <a:effectLst/>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000">
                          <a:effectLst/>
                        </a:rPr>
                        <a:t>・</a:t>
                      </a:r>
                      <a:endParaRPr altLang="ja-JP" dirty="0" kern="100" lang="en-US" sz="2000">
                        <a:effectLst/>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000">
                          <a:effectLst/>
                        </a:rPr>
                        <a:t>配慮内容</a:t>
                      </a:r>
                      <a:endParaRPr altLang="ja-JP" b="0" dirty="0" kern="100" lang="en-US"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４　受験上の配慮事項について</a:t>
                      </a:r>
                    </a:p>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５　主な配慮事項について</a:t>
                      </a: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spTree>
    <p:extLst>
      <p:ext uri="{BB962C8B-B14F-4D97-AF65-F5344CB8AC3E}">
        <p14:creationId xmlns:p14="http://schemas.microsoft.com/office/powerpoint/2010/main" val="2384881900"/>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C7B8395-7CB5-4C1B-B4A3-5D172337940A}"/>
              </a:ext>
            </a:extLst>
          </p:cNvPr>
          <p:cNvSpPr>
            <a:spLocks noGrp="1"/>
          </p:cNvSpPr>
          <p:nvPr>
            <p:ph idx="12" sz="quarter" type="sldNum"/>
          </p:nvPr>
        </p:nvSpPr>
        <p:spPr/>
        <p:txBody>
          <a:bodyPr/>
          <a:lstStyle/>
          <a:p>
            <a:pPr>
              <a:defRPr/>
            </a:pPr>
            <a:fld id="{5D0C3138-1DF5-4EE7-9BC8-8086AF259160}" type="slidenum">
              <a:rPr altLang="ja-JP" lang="en-US" smtClean="0"/>
              <a:pPr>
                <a:defRPr/>
              </a:pPr>
              <a:t>3</a:t>
            </a:fld>
            <a:endParaRPr altLang="ja-JP" dirty="0" lang="en-US"/>
          </a:p>
        </p:txBody>
      </p:sp>
      <p:sp>
        <p:nvSpPr>
          <p:cNvPr id="3" name="正方形/長方形 2">
            <a:extLst>
              <a:ext uri="{FF2B5EF4-FFF2-40B4-BE49-F238E27FC236}">
                <a16:creationId xmlns:a16="http://schemas.microsoft.com/office/drawing/2014/main" id="{8672FE0C-ED88-41D5-A810-EA4B3BE4B69B}"/>
              </a:ext>
            </a:extLst>
          </p:cNvPr>
          <p:cNvSpPr/>
          <p:nvPr/>
        </p:nvSpPr>
        <p:spPr>
          <a:xfrm>
            <a:off x="192000" y="117000"/>
            <a:ext cx="216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en-US" dirty="0" kern="0" lang="ja-JP" sz="3200">
                <a:latin charset="0" typeface="Arial"/>
                <a:ea charset="-128" typeface="ＭＳ Ｐゴシック"/>
              </a:rPr>
              <a:t>表紙</a:t>
            </a:r>
            <a:r>
              <a:rPr altLang="ja-JP" dirty="0" kern="0" lang="en-US" sz="3200">
                <a:latin charset="0" typeface="Arial"/>
                <a:ea charset="-128" typeface="ＭＳ Ｐゴシック"/>
              </a:rPr>
              <a:t> </a:t>
            </a:r>
            <a:r>
              <a:rPr altLang="en-US" dirty="0" kern="0" lang="ja-JP" sz="3200">
                <a:latin charset="0" typeface="Arial"/>
                <a:ea charset="-128" typeface="ＭＳ Ｐゴシック"/>
              </a:rPr>
              <a:t>裏</a:t>
            </a:r>
            <a:r>
              <a:rPr altLang="ja-JP" b="1" dirty="0" kern="0" lang="en-US" sz="3200">
                <a:latin charset="0" typeface="Arial"/>
                <a:ea charset="-128" typeface="ＭＳ Ｐゴシック"/>
              </a:rPr>
              <a:t>】</a:t>
            </a:r>
          </a:p>
        </p:txBody>
      </p:sp>
      <p:sp>
        <p:nvSpPr>
          <p:cNvPr id="4" name="Rectangle 3">
            <a:extLst>
              <a:ext uri="{FF2B5EF4-FFF2-40B4-BE49-F238E27FC236}">
                <a16:creationId xmlns:a16="http://schemas.microsoft.com/office/drawing/2014/main" id="{3E4DD1F8-F64E-4777-9825-08CF476F03FE}"/>
              </a:ext>
            </a:extLst>
          </p:cNvPr>
          <p:cNvSpPr txBox="1">
            <a:spLocks noChangeArrowheads="1"/>
          </p:cNvSpPr>
          <p:nvPr/>
        </p:nvSpPr>
        <p:spPr bwMode="auto">
          <a:xfrm>
            <a:off x="408000" y="1845000"/>
            <a:ext cx="11160000" cy="30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lnSpc>
                <a:spcPct val="120000"/>
              </a:lnSpc>
              <a:spcBef>
                <a:spcPts val="0"/>
              </a:spcBef>
              <a:buFont charset="2" panose="05000000000000000000" pitchFamily="2" typeface="Wingdings"/>
              <a:buChar char="l"/>
            </a:pPr>
            <a:r>
              <a:rPr altLang="en-US" dirty="0" lang="ja-JP" sz="2400"/>
              <a:t>　共通テストにおいては，病気・負傷や障害等のために， 受験に際して配慮を希望する志願者に対し，</a:t>
            </a:r>
            <a:r>
              <a:rPr altLang="en-US" dirty="0" lang="ja-JP" sz="2400" u="sng">
                <a:solidFill>
                  <a:srgbClr val="FF0000"/>
                </a:solidFill>
              </a:rPr>
              <a:t>個々の症状や状態等に応じた</a:t>
            </a:r>
            <a:r>
              <a:rPr altLang="en-US" dirty="0" lang="ja-JP" sz="2400"/>
              <a:t>受験上の配慮を行う。</a:t>
            </a:r>
            <a:endParaRPr altLang="ja-JP" dirty="0" lang="en-US" sz="2400"/>
          </a:p>
          <a:p>
            <a:pPr eaLnBrk="1" hangingPunct="1" indent="0" marL="0">
              <a:lnSpc>
                <a:spcPct val="120000"/>
              </a:lnSpc>
              <a:spcBef>
                <a:spcPts val="0"/>
              </a:spcBef>
              <a:buNone/>
            </a:pPr>
            <a:endParaRPr altLang="ja-JP" dirty="0" lang="en-US" sz="700"/>
          </a:p>
          <a:p>
            <a:pPr eaLnBrk="1" hangingPunct="1">
              <a:lnSpc>
                <a:spcPct val="120000"/>
              </a:lnSpc>
              <a:spcBef>
                <a:spcPts val="0"/>
              </a:spcBef>
              <a:buFont charset="2" panose="05000000000000000000" pitchFamily="2" typeface="Wingdings"/>
              <a:buChar char="l"/>
            </a:pPr>
            <a:r>
              <a:rPr altLang="en-US" dirty="0" lang="ja-JP" sz="2400">
                <a:solidFill>
                  <a:schemeClr val="accent4"/>
                </a:solidFill>
                <a:latin charset="-128" panose="020B0600070205080204" pitchFamily="50" typeface="ＭＳ Ｐゴシック"/>
              </a:rPr>
              <a:t>　受験上の配慮事項については，</a:t>
            </a:r>
            <a:r>
              <a:rPr altLang="en-US" dirty="0" lang="ja-JP" sz="2400" u="sng">
                <a:solidFill>
                  <a:srgbClr val="FF0000"/>
                </a:solidFill>
                <a:latin charset="-128" panose="020B0600070205080204" pitchFamily="50" typeface="ＭＳ Ｐゴシック"/>
              </a:rPr>
              <a:t>高等学校等での配慮の実施状況，障害等の種類　や程度にかかわらず</a:t>
            </a:r>
            <a:r>
              <a:rPr altLang="en-US" dirty="0" lang="ja-JP" sz="2400">
                <a:solidFill>
                  <a:schemeClr val="accent4"/>
                </a:solidFill>
                <a:latin charset="-128" panose="020B0600070205080204" pitchFamily="50" typeface="ＭＳ Ｐゴシック"/>
              </a:rPr>
              <a:t>，必要に応じて申請できる。</a:t>
            </a:r>
            <a:endParaRPr altLang="ja-JP" dirty="0" lang="en-US" sz="2400">
              <a:solidFill>
                <a:schemeClr val="accent4"/>
              </a:solidFill>
              <a:latin charset="-128" panose="020B0600070205080204" pitchFamily="50" typeface="ＭＳ Ｐゴシック"/>
            </a:endParaRPr>
          </a:p>
          <a:p>
            <a:pPr eaLnBrk="1" hangingPunct="1">
              <a:lnSpc>
                <a:spcPct val="120000"/>
              </a:lnSpc>
              <a:spcBef>
                <a:spcPts val="0"/>
              </a:spcBef>
              <a:buFont charset="2" panose="05000000000000000000" pitchFamily="2" typeface="Wingdings"/>
              <a:buChar char="l"/>
            </a:pPr>
            <a:endParaRPr altLang="ja-JP" dirty="0" lang="en-US" sz="700"/>
          </a:p>
          <a:p>
            <a:pPr eaLnBrk="1" hangingPunct="1">
              <a:lnSpc>
                <a:spcPct val="120000"/>
              </a:lnSpc>
              <a:spcBef>
                <a:spcPts val="0"/>
              </a:spcBef>
              <a:buFont charset="2" panose="05000000000000000000" pitchFamily="2" typeface="Wingdings"/>
              <a:buChar char="l"/>
            </a:pPr>
            <a:r>
              <a:rPr altLang="en-US" dirty="0" lang="ja-JP" sz="2400"/>
              <a:t>　配慮事項については，志願者からの申請に基づき，大学入試センターで審査の上，決定。決定に当たっては，個々の症状や状態等を総合的に判断。</a:t>
            </a:r>
            <a:endParaRPr altLang="ja-JP" dirty="0" lang="en-US" sz="2400"/>
          </a:p>
        </p:txBody>
      </p:sp>
      <p:sp>
        <p:nvSpPr>
          <p:cNvPr id="7" name="Rectangle 5">
            <a:extLst>
              <a:ext uri="{FF2B5EF4-FFF2-40B4-BE49-F238E27FC236}">
                <a16:creationId xmlns:a16="http://schemas.microsoft.com/office/drawing/2014/main" id="{EF38BCB1-2378-4873-A64B-CEEC3780264A}"/>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kern="0" lang="ja-JP" sz="3200">
                <a:latin charset="-128" panose="020B0600070205080204" pitchFamily="50" typeface="ＭＳ Ｐゴシック"/>
              </a:rPr>
              <a:t>　１　受験上の配慮について</a:t>
            </a:r>
          </a:p>
        </p:txBody>
      </p:sp>
      <p:sp>
        <p:nvSpPr>
          <p:cNvPr id="6" name="テキスト ボックス 5">
            <a:extLst>
              <a:ext uri="{FF2B5EF4-FFF2-40B4-BE49-F238E27FC236}">
                <a16:creationId xmlns:a16="http://schemas.microsoft.com/office/drawing/2014/main" id="{19249F3F-CF50-42CF-BC94-087538E7F3C9}"/>
              </a:ext>
            </a:extLst>
          </p:cNvPr>
          <p:cNvSpPr txBox="1"/>
          <p:nvPr/>
        </p:nvSpPr>
        <p:spPr>
          <a:xfrm>
            <a:off x="370130" y="5196995"/>
            <a:ext cx="2987125" cy="926383"/>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lgn="ctr" eaLnBrk="1" hangingPunct="1">
              <a:lnSpc>
                <a:spcPts val="3400"/>
              </a:lnSpc>
              <a:spcBef>
                <a:spcPts val="0"/>
              </a:spcBef>
              <a:spcAft>
                <a:spcPts val="0"/>
              </a:spcAft>
            </a:pPr>
            <a:r>
              <a:rPr altLang="ja-JP" dirty="0" lang="en-US" sz="2400">
                <a:solidFill>
                  <a:schemeClr val="accent4"/>
                </a:solidFill>
              </a:rPr>
              <a:t>【</a:t>
            </a:r>
            <a:r>
              <a:rPr altLang="en-US" dirty="0" lang="ja-JP" sz="2400">
                <a:solidFill>
                  <a:schemeClr val="accent4"/>
                </a:solidFill>
              </a:rPr>
              <a:t>志願者</a:t>
            </a:r>
            <a:r>
              <a:rPr altLang="ja-JP" dirty="0" lang="en-US" sz="2400">
                <a:solidFill>
                  <a:schemeClr val="accent4"/>
                </a:solidFill>
              </a:rPr>
              <a:t>】</a:t>
            </a:r>
          </a:p>
          <a:p>
            <a:pPr algn="ctr" eaLnBrk="1" hangingPunct="1">
              <a:lnSpc>
                <a:spcPts val="3400"/>
              </a:lnSpc>
              <a:spcBef>
                <a:spcPts val="0"/>
              </a:spcBef>
              <a:spcAft>
                <a:spcPts val="0"/>
              </a:spcAft>
            </a:pPr>
            <a:r>
              <a:rPr altLang="en-US" dirty="0" lang="ja-JP" sz="2400">
                <a:solidFill>
                  <a:schemeClr val="accent4"/>
                </a:solidFill>
              </a:rPr>
              <a:t>希望する配慮を申請</a:t>
            </a:r>
            <a:endParaRPr altLang="ja-JP" dirty="0" lang="en-US" sz="2400">
              <a:solidFill>
                <a:schemeClr val="accent4"/>
              </a:solidFill>
            </a:endParaRPr>
          </a:p>
        </p:txBody>
      </p:sp>
      <p:sp>
        <p:nvSpPr>
          <p:cNvPr id="8" name="矢印: 下 7">
            <a:extLst>
              <a:ext uri="{FF2B5EF4-FFF2-40B4-BE49-F238E27FC236}">
                <a16:creationId xmlns:a16="http://schemas.microsoft.com/office/drawing/2014/main" id="{11E8833B-95CE-4117-9A0F-EE1475860E2A}"/>
              </a:ext>
            </a:extLst>
          </p:cNvPr>
          <p:cNvSpPr/>
          <p:nvPr/>
        </p:nvSpPr>
        <p:spPr bwMode="auto">
          <a:xfrm rot="16200000">
            <a:off x="3682627" y="5373560"/>
            <a:ext cx="360001" cy="573255"/>
          </a:xfrm>
          <a:prstGeom prst="downArrow">
            <a:avLst>
              <a:gd fmla="val 50000" name="adj1"/>
              <a:gd fmla="val 50000" name="adj2"/>
            </a:avLst>
          </a:prstGeom>
          <a:solidFill>
            <a:schemeClr val="tx1"/>
          </a:solidFill>
          <a:ln>
            <a:no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chemeClr val="tx1">
                  <a:lumMod val="95000"/>
                  <a:lumOff val="5000"/>
                </a:schemeClr>
              </a:solidFill>
              <a:latin charset="0" typeface="Arial"/>
            </a:endParaRPr>
          </a:p>
        </p:txBody>
      </p:sp>
      <p:sp>
        <p:nvSpPr>
          <p:cNvPr id="9" name="テキスト ボックス 8">
            <a:extLst>
              <a:ext uri="{FF2B5EF4-FFF2-40B4-BE49-F238E27FC236}">
                <a16:creationId xmlns:a16="http://schemas.microsoft.com/office/drawing/2014/main" id="{450109C4-9189-4569-BF64-26806D662E59}"/>
              </a:ext>
            </a:extLst>
          </p:cNvPr>
          <p:cNvSpPr txBox="1"/>
          <p:nvPr/>
        </p:nvSpPr>
        <p:spPr>
          <a:xfrm>
            <a:off x="4368000" y="5196996"/>
            <a:ext cx="3208990" cy="9481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lgn="ctr" eaLnBrk="1" hangingPunct="1">
              <a:lnSpc>
                <a:spcPts val="3400"/>
              </a:lnSpc>
              <a:spcBef>
                <a:spcPts val="0"/>
              </a:spcBef>
              <a:spcAft>
                <a:spcPts val="0"/>
              </a:spcAft>
            </a:pPr>
            <a:r>
              <a:rPr altLang="ja-JP" dirty="0" lang="en-US" sz="2400">
                <a:solidFill>
                  <a:schemeClr val="accent4"/>
                </a:solidFill>
              </a:rPr>
              <a:t>【</a:t>
            </a:r>
            <a:r>
              <a:rPr altLang="en-US" dirty="0" lang="ja-JP" sz="2400">
                <a:solidFill>
                  <a:schemeClr val="accent4"/>
                </a:solidFill>
              </a:rPr>
              <a:t>大学入試センター</a:t>
            </a:r>
            <a:r>
              <a:rPr altLang="ja-JP" dirty="0" lang="en-US" sz="2400">
                <a:solidFill>
                  <a:schemeClr val="accent4"/>
                </a:solidFill>
              </a:rPr>
              <a:t>】</a:t>
            </a:r>
          </a:p>
          <a:p>
            <a:pPr algn="ctr" eaLnBrk="1" hangingPunct="1">
              <a:lnSpc>
                <a:spcPts val="3400"/>
              </a:lnSpc>
              <a:spcBef>
                <a:spcPts val="0"/>
              </a:spcBef>
              <a:spcAft>
                <a:spcPts val="0"/>
              </a:spcAft>
            </a:pPr>
            <a:r>
              <a:rPr altLang="en-US" dirty="0" lang="ja-JP" sz="2400">
                <a:solidFill>
                  <a:schemeClr val="accent4"/>
                </a:solidFill>
              </a:rPr>
              <a:t>配慮事項を審査・決定</a:t>
            </a:r>
            <a:endParaRPr altLang="ja-JP" dirty="0" lang="en-US" sz="2400">
              <a:solidFill>
                <a:schemeClr val="accent4"/>
              </a:solidFill>
            </a:endParaRPr>
          </a:p>
        </p:txBody>
      </p:sp>
      <p:sp>
        <p:nvSpPr>
          <p:cNvPr id="10" name="矢印: 下 9">
            <a:extLst>
              <a:ext uri="{FF2B5EF4-FFF2-40B4-BE49-F238E27FC236}">
                <a16:creationId xmlns:a16="http://schemas.microsoft.com/office/drawing/2014/main" id="{C1182101-FF4A-4C38-A89A-3FFDCA3FFC25}"/>
              </a:ext>
            </a:extLst>
          </p:cNvPr>
          <p:cNvSpPr/>
          <p:nvPr/>
        </p:nvSpPr>
        <p:spPr bwMode="auto">
          <a:xfrm rot="16200000">
            <a:off x="7858627" y="5373560"/>
            <a:ext cx="360001" cy="573255"/>
          </a:xfrm>
          <a:prstGeom prst="downArrow">
            <a:avLst>
              <a:gd fmla="val 50000" name="adj1"/>
              <a:gd fmla="val 50000" name="adj2"/>
            </a:avLst>
          </a:prstGeom>
          <a:solidFill>
            <a:schemeClr val="tx1"/>
          </a:solidFill>
          <a:ln>
            <a:no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chemeClr val="tx1">
                  <a:lumMod val="95000"/>
                  <a:lumOff val="5000"/>
                </a:schemeClr>
              </a:solidFill>
              <a:latin charset="0" typeface="Arial"/>
            </a:endParaRPr>
          </a:p>
        </p:txBody>
      </p:sp>
      <p:sp>
        <p:nvSpPr>
          <p:cNvPr id="11" name="テキスト ボックス 10">
            <a:extLst>
              <a:ext uri="{FF2B5EF4-FFF2-40B4-BE49-F238E27FC236}">
                <a16:creationId xmlns:a16="http://schemas.microsoft.com/office/drawing/2014/main" id="{0A797196-E9CD-48FF-8A23-3B50AD798D41}"/>
              </a:ext>
            </a:extLst>
          </p:cNvPr>
          <p:cNvSpPr txBox="1"/>
          <p:nvPr/>
        </p:nvSpPr>
        <p:spPr>
          <a:xfrm>
            <a:off x="8472000" y="5196995"/>
            <a:ext cx="3208990" cy="958387"/>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lgn="ctr" eaLnBrk="1" hangingPunct="1">
              <a:lnSpc>
                <a:spcPts val="3400"/>
              </a:lnSpc>
              <a:spcBef>
                <a:spcPts val="0"/>
              </a:spcBef>
              <a:spcAft>
                <a:spcPts val="0"/>
              </a:spcAft>
            </a:pPr>
            <a:r>
              <a:rPr altLang="ja-JP" dirty="0" lang="en-US" sz="2400">
                <a:solidFill>
                  <a:schemeClr val="accent4"/>
                </a:solidFill>
              </a:rPr>
              <a:t>【</a:t>
            </a:r>
            <a:r>
              <a:rPr altLang="en-US" dirty="0" lang="ja-JP" sz="2400">
                <a:solidFill>
                  <a:schemeClr val="accent4"/>
                </a:solidFill>
              </a:rPr>
              <a:t>志願者</a:t>
            </a:r>
            <a:r>
              <a:rPr altLang="ja-JP" dirty="0" lang="en-US" sz="2400">
                <a:solidFill>
                  <a:schemeClr val="accent4"/>
                </a:solidFill>
              </a:rPr>
              <a:t>】</a:t>
            </a:r>
          </a:p>
          <a:p>
            <a:pPr algn="ctr" eaLnBrk="1" hangingPunct="1">
              <a:lnSpc>
                <a:spcPts val="3400"/>
              </a:lnSpc>
              <a:spcBef>
                <a:spcPts val="0"/>
              </a:spcBef>
              <a:spcAft>
                <a:spcPts val="0"/>
              </a:spcAft>
            </a:pPr>
            <a:r>
              <a:rPr altLang="en-US" dirty="0" lang="ja-JP" sz="2400">
                <a:solidFill>
                  <a:schemeClr val="accent4"/>
                </a:solidFill>
              </a:rPr>
              <a:t>共通テスト受験</a:t>
            </a:r>
            <a:endParaRPr altLang="ja-JP" dirty="0" lang="en-US" sz="2400">
              <a:solidFill>
                <a:schemeClr val="accent4"/>
              </a:solidFill>
            </a:endParaRPr>
          </a:p>
        </p:txBody>
      </p:sp>
    </p:spTree>
    <p:extLst>
      <p:ext uri="{BB962C8B-B14F-4D97-AF65-F5344CB8AC3E}">
        <p14:creationId xmlns:p14="http://schemas.microsoft.com/office/powerpoint/2010/main" val="3813105704"/>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FDACF11-C0BB-4EA6-AE3B-7D4155E65AF0}"/>
              </a:ext>
            </a:extLst>
          </p:cNvPr>
          <p:cNvSpPr>
            <a:spLocks noGrp="1"/>
          </p:cNvSpPr>
          <p:nvPr>
            <p:ph idx="12" sz="quarter" type="sldNum"/>
          </p:nvPr>
        </p:nvSpPr>
        <p:spPr/>
        <p:txBody>
          <a:bodyPr/>
          <a:lstStyle/>
          <a:p>
            <a:pPr>
              <a:defRPr/>
            </a:pPr>
            <a:fld id="{5D0C3138-1DF5-4EE7-9BC8-8086AF259160}" type="slidenum">
              <a:rPr altLang="ja-JP" lang="en-US" smtClean="0"/>
              <a:pPr>
                <a:defRPr/>
              </a:pPr>
              <a:t>4</a:t>
            </a:fld>
            <a:endParaRPr altLang="ja-JP" dirty="0" lang="en-US"/>
          </a:p>
        </p:txBody>
      </p:sp>
      <p:sp>
        <p:nvSpPr>
          <p:cNvPr id="3" name="Rectangle 5">
            <a:extLst>
              <a:ext uri="{FF2B5EF4-FFF2-40B4-BE49-F238E27FC236}">
                <a16:creationId xmlns:a16="http://schemas.microsoft.com/office/drawing/2014/main" id="{E68A9416-18DC-483A-BCB5-0FAC6CDCF536}"/>
              </a:ext>
            </a:extLst>
          </p:cNvPr>
          <p:cNvSpPr>
            <a:spLocks noChangeArrowheads="1"/>
          </p:cNvSpPr>
          <p:nvPr/>
        </p:nvSpPr>
        <p:spPr bwMode="auto">
          <a:xfrm>
            <a:off x="408000" y="990118"/>
            <a:ext cx="11448000"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typeface="+mn-ea"/>
                <a:ea typeface="+mn-ea"/>
              </a:rPr>
              <a:t>　２　申請書類の入手・送付方法</a:t>
            </a:r>
          </a:p>
        </p:txBody>
      </p:sp>
      <p:sp>
        <p:nvSpPr>
          <p:cNvPr id="4" name="Rectangle 3">
            <a:extLst>
              <a:ext uri="{FF2B5EF4-FFF2-40B4-BE49-F238E27FC236}">
                <a16:creationId xmlns:a16="http://schemas.microsoft.com/office/drawing/2014/main" id="{631BA92E-F7A0-482E-8320-7F009821CF4A}"/>
              </a:ext>
            </a:extLst>
          </p:cNvPr>
          <p:cNvSpPr txBox="1">
            <a:spLocks noChangeArrowheads="1"/>
          </p:cNvSpPr>
          <p:nvPr/>
        </p:nvSpPr>
        <p:spPr bwMode="auto">
          <a:xfrm>
            <a:off x="407999" y="1773000"/>
            <a:ext cx="11447999" cy="453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indent="0" marL="0">
              <a:spcBef>
                <a:spcPts val="0"/>
              </a:spcBef>
              <a:buNone/>
            </a:pPr>
            <a:r>
              <a:rPr altLang="en-US" dirty="0" lang="ja-JP" sz="2400"/>
              <a:t>●　</a:t>
            </a:r>
            <a:r>
              <a:rPr altLang="en-US" dirty="0" lang="ja-JP" sz="2400" u="sng"/>
              <a:t>申請書類の入手方法</a:t>
            </a:r>
            <a:endParaRPr altLang="ja-JP" dirty="0" lang="en-US" sz="2400" u="sng"/>
          </a:p>
          <a:p>
            <a:pPr eaLnBrk="1" hangingPunct="1" indent="0" marL="0">
              <a:spcBef>
                <a:spcPts val="0"/>
              </a:spcBef>
              <a:buNone/>
            </a:pPr>
            <a:r>
              <a:rPr altLang="en-US" dirty="0" lang="ja-JP" sz="2000">
                <a:latin typeface="+mn-ea"/>
                <a:ea typeface="+mn-ea"/>
              </a:rPr>
              <a:t>　　　志願者が各自でダウンロード・印刷。</a:t>
            </a:r>
            <a:endParaRPr altLang="ja-JP" dirty="0" lang="en-US" sz="2000">
              <a:latin typeface="+mn-ea"/>
              <a:ea typeface="+mn-ea"/>
            </a:endParaRPr>
          </a:p>
          <a:p>
            <a:pPr eaLnBrk="1" hangingPunct="1" indent="0" marL="0">
              <a:spcBef>
                <a:spcPts val="0"/>
              </a:spcBef>
              <a:buNone/>
            </a:pPr>
            <a:r>
              <a:rPr altLang="en-US" dirty="0" lang="ja-JP" sz="2000"/>
              <a:t>　</a:t>
            </a:r>
            <a:endParaRPr altLang="ja-JP" dirty="0" lang="en-US" sz="2000"/>
          </a:p>
          <a:p>
            <a:pPr eaLnBrk="1" hangingPunct="1" indent="0" marL="0">
              <a:spcBef>
                <a:spcPts val="0"/>
              </a:spcBef>
              <a:buNone/>
            </a:pPr>
            <a:endParaRPr altLang="ja-JP" dirty="0" lang="en-US" sz="2000"/>
          </a:p>
          <a:p>
            <a:pPr eaLnBrk="1" hangingPunct="1" indent="0" marL="0">
              <a:spcBef>
                <a:spcPts val="0"/>
              </a:spcBef>
              <a:buNone/>
            </a:pPr>
            <a:endParaRPr altLang="ja-JP" dirty="0" lang="en-US" sz="2000"/>
          </a:p>
          <a:p>
            <a:pPr eaLnBrk="1" hangingPunct="1" indent="0" marL="0">
              <a:spcBef>
                <a:spcPts val="0"/>
              </a:spcBef>
              <a:buNone/>
            </a:pPr>
            <a:endParaRPr altLang="ja-JP" dirty="0" lang="en-US" sz="2000"/>
          </a:p>
          <a:p>
            <a:pPr eaLnBrk="1" hangingPunct="1" indent="0" marL="0">
              <a:spcBef>
                <a:spcPts val="0"/>
              </a:spcBef>
              <a:buNone/>
            </a:pPr>
            <a:endParaRPr altLang="ja-JP" dirty="0" lang="en-US" sz="2000"/>
          </a:p>
          <a:p>
            <a:pPr eaLnBrk="1" hangingPunct="1" indent="0" marL="0">
              <a:spcBef>
                <a:spcPts val="0"/>
              </a:spcBef>
              <a:buNone/>
            </a:pPr>
            <a:endParaRPr altLang="ja-JP" dirty="0" lang="en-US" sz="2000"/>
          </a:p>
          <a:p>
            <a:pPr eaLnBrk="1" hangingPunct="1" indent="0" marL="0">
              <a:spcBef>
                <a:spcPts val="0"/>
              </a:spcBef>
              <a:buNone/>
            </a:pPr>
            <a:endParaRPr altLang="ja-JP" dirty="0" lang="en-US" sz="2000"/>
          </a:p>
          <a:p>
            <a:pPr eaLnBrk="1" hangingPunct="1" indent="0" marL="0">
              <a:spcBef>
                <a:spcPts val="0"/>
              </a:spcBef>
              <a:buNone/>
            </a:pPr>
            <a:endParaRPr altLang="ja-JP" dirty="0" lang="en-US" sz="2000"/>
          </a:p>
          <a:p>
            <a:pPr eaLnBrk="1" hangingPunct="1" indent="0" marL="0">
              <a:spcBef>
                <a:spcPts val="0"/>
              </a:spcBef>
              <a:buNone/>
            </a:pPr>
            <a:r>
              <a:rPr altLang="en-US" dirty="0" lang="ja-JP" sz="2400"/>
              <a:t>●　</a:t>
            </a:r>
            <a:r>
              <a:rPr altLang="en-US" dirty="0" lang="ja-JP" sz="2400" u="sng"/>
              <a:t>申請書類の送付方法</a:t>
            </a:r>
            <a:endParaRPr altLang="ja-JP" dirty="0" lang="en-US" sz="2400" u="sng"/>
          </a:p>
          <a:p>
            <a:pPr eaLnBrk="1" hangingPunct="1" indent="0" marL="0">
              <a:spcBef>
                <a:spcPts val="0"/>
              </a:spcBef>
              <a:buNone/>
            </a:pPr>
            <a:r>
              <a:rPr altLang="en-US" dirty="0" lang="ja-JP" sz="2000"/>
              <a:t>　　　令和８年度試験からは志願者個人単位での</a:t>
            </a:r>
            <a:r>
              <a:rPr altLang="ja-JP" dirty="0" lang="en-US" sz="2000"/>
              <a:t>Web</a:t>
            </a:r>
            <a:r>
              <a:rPr altLang="en-US" dirty="0" lang="ja-JP" sz="2000"/>
              <a:t>出願となるが，「受験上の配慮」を希望する場合は，</a:t>
            </a:r>
            <a:endParaRPr altLang="ja-JP" dirty="0" lang="en-US" sz="2000"/>
          </a:p>
          <a:p>
            <a:pPr eaLnBrk="1" hangingPunct="1" indent="0" marL="0">
              <a:spcBef>
                <a:spcPts val="0"/>
              </a:spcBef>
              <a:buNone/>
            </a:pPr>
            <a:r>
              <a:rPr altLang="en-US" dirty="0" lang="ja-JP" sz="2000">
                <a:solidFill>
                  <a:srgbClr val="FF0000"/>
                </a:solidFill>
              </a:rPr>
              <a:t>　　</a:t>
            </a:r>
            <a:r>
              <a:rPr altLang="en-US" dirty="0" lang="ja-JP" sz="2000" u="sng">
                <a:solidFill>
                  <a:srgbClr val="FF0000"/>
                </a:solidFill>
              </a:rPr>
              <a:t>申請書類を大学入試センターへ郵送</a:t>
            </a:r>
            <a:r>
              <a:rPr altLang="en-US" dirty="0" lang="ja-JP" sz="2000"/>
              <a:t>。</a:t>
            </a:r>
            <a:endParaRPr altLang="ja-JP" dirty="0" lang="en-US" sz="2000" u="sng"/>
          </a:p>
          <a:p>
            <a:pPr eaLnBrk="1" hangingPunct="1" indent="0" marL="0">
              <a:spcBef>
                <a:spcPts val="0"/>
              </a:spcBef>
              <a:buNone/>
            </a:pPr>
            <a:r>
              <a:rPr altLang="en-US" dirty="0" lang="ja-JP" sz="2000"/>
              <a:t>　　　</a:t>
            </a:r>
            <a:r>
              <a:rPr altLang="ja-JP" dirty="0" lang="en-US" sz="2000"/>
              <a:t>※</a:t>
            </a:r>
            <a:r>
              <a:rPr altLang="en-US" dirty="0" lang="ja-JP" sz="2000"/>
              <a:t>　学校で取りまとめて郵送しても，申請者個人で郵送しても差し支えない。</a:t>
            </a:r>
          </a:p>
        </p:txBody>
      </p:sp>
      <p:sp>
        <p:nvSpPr>
          <p:cNvPr id="7" name="正方形/長方形 6">
            <a:extLst>
              <a:ext uri="{FF2B5EF4-FFF2-40B4-BE49-F238E27FC236}">
                <a16:creationId xmlns:a16="http://schemas.microsoft.com/office/drawing/2014/main" id="{82CA46D7-3C8E-4F6E-A150-BA2419527336}"/>
              </a:ext>
            </a:extLst>
          </p:cNvPr>
          <p:cNvSpPr/>
          <p:nvPr/>
        </p:nvSpPr>
        <p:spPr>
          <a:xfrm>
            <a:off x="192000" y="117000"/>
            <a:ext cx="252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3</a:t>
            </a:r>
            <a:r>
              <a:rPr altLang="en-US" dirty="0" kern="0" lang="ja-JP" sz="3200">
                <a:latin charset="0" typeface="Arial"/>
                <a:ea charset="-128" typeface="ＭＳ Ｐゴシック"/>
              </a:rPr>
              <a:t>～</a:t>
            </a:r>
            <a:r>
              <a:rPr altLang="ja-JP" dirty="0" kern="0" lang="en-US" sz="3200">
                <a:latin charset="0" typeface="Arial"/>
                <a:ea charset="-128" typeface="ＭＳ Ｐゴシック"/>
              </a:rPr>
              <a:t>5</a:t>
            </a:r>
            <a:r>
              <a:rPr altLang="ja-JP" b="1" dirty="0" kern="0" lang="en-US" sz="3200">
                <a:latin charset="0" typeface="Arial"/>
                <a:ea charset="-128" typeface="ＭＳ Ｐゴシック"/>
              </a:rPr>
              <a:t>】</a:t>
            </a:r>
          </a:p>
        </p:txBody>
      </p:sp>
      <p:graphicFrame>
        <p:nvGraphicFramePr>
          <p:cNvPr id="6" name="表 5">
            <a:extLst>
              <a:ext uri="{FF2B5EF4-FFF2-40B4-BE49-F238E27FC236}">
                <a16:creationId xmlns:a16="http://schemas.microsoft.com/office/drawing/2014/main" id="{15E9456B-96CF-44F4-B6D9-C69C93BFD6B2}"/>
              </a:ext>
            </a:extLst>
          </p:cNvPr>
          <p:cNvGraphicFramePr>
            <a:graphicFrameLocks noGrp="1"/>
          </p:cNvGraphicFramePr>
          <p:nvPr>
            <p:extLst>
              <p:ext uri="{D42A27DB-BD31-4B8C-83A1-F6EECF244321}">
                <p14:modId xmlns:p14="http://schemas.microsoft.com/office/powerpoint/2010/main" val="1917792513"/>
              </p:ext>
            </p:extLst>
          </p:nvPr>
        </p:nvGraphicFramePr>
        <p:xfrm>
          <a:off x="1056000" y="2637000"/>
          <a:ext cx="9648000" cy="1863062"/>
        </p:xfrm>
        <a:graphic>
          <a:graphicData uri="http://schemas.openxmlformats.org/drawingml/2006/table">
            <a:tbl>
              <a:tblPr bandRow="1" firstRow="1">
                <a:tableStyleId>{5C22544A-7EE6-4342-B048-85BDC9FD1C3A}</a:tableStyleId>
              </a:tblPr>
              <a:tblGrid>
                <a:gridCol w="1842808">
                  <a:extLst>
                    <a:ext uri="{9D8B030D-6E8A-4147-A177-3AD203B41FA5}">
                      <a16:colId xmlns:a16="http://schemas.microsoft.com/office/drawing/2014/main" val="317319620"/>
                    </a:ext>
                  </a:extLst>
                </a:gridCol>
                <a:gridCol w="2501954">
                  <a:extLst>
                    <a:ext uri="{9D8B030D-6E8A-4147-A177-3AD203B41FA5}">
                      <a16:colId xmlns:a16="http://schemas.microsoft.com/office/drawing/2014/main" val="188252240"/>
                    </a:ext>
                  </a:extLst>
                </a:gridCol>
                <a:gridCol w="2610046">
                  <a:extLst>
                    <a:ext uri="{9D8B030D-6E8A-4147-A177-3AD203B41FA5}">
                      <a16:colId xmlns:a16="http://schemas.microsoft.com/office/drawing/2014/main" val="946954349"/>
                    </a:ext>
                  </a:extLst>
                </a:gridCol>
                <a:gridCol w="2693192">
                  <a:extLst>
                    <a:ext uri="{9D8B030D-6E8A-4147-A177-3AD203B41FA5}">
                      <a16:colId xmlns:a16="http://schemas.microsoft.com/office/drawing/2014/main" val="2049399302"/>
                    </a:ext>
                  </a:extLst>
                </a:gridCol>
              </a:tblGrid>
              <a:tr h="717344">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1" dirty="0" kumimoji="1" lang="ja-JP" spc="600" sz="2400"/>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t>【A】</a:t>
                      </a:r>
                      <a:r>
                        <a:rPr altLang="en-US" b="1" dirty="0" kumimoji="1" lang="ja-JP" spc="600" sz="2100"/>
                        <a:t>受験上の</a:t>
                      </a:r>
                      <a:br>
                        <a:rPr altLang="ja-JP" b="1" dirty="0" kumimoji="1" lang="en-US" spc="600" sz="2100"/>
                      </a:br>
                      <a:r>
                        <a:rPr altLang="en-US" b="1" dirty="0" kumimoji="1" lang="ja-JP" spc="600" sz="2100"/>
                        <a:t>配慮申請書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t>【B】</a:t>
                      </a:r>
                      <a:r>
                        <a:rPr altLang="en-US" b="1" dirty="0" kumimoji="1" lang="ja-JP" spc="600" sz="2100"/>
                        <a:t>診断書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t>【C】</a:t>
                      </a:r>
                      <a:r>
                        <a:rPr altLang="en-US" b="1" dirty="0" kumimoji="1" lang="ja-JP" spc="600" sz="2100"/>
                        <a:t>状況報告書</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629324595"/>
                  </a:ext>
                </a:extLst>
              </a:tr>
              <a:tr h="1131542">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typeface="+mn-ea"/>
                          <a:ea typeface="+mn-ea"/>
                          <a:cs typeface="Times New Roman"/>
                        </a:rPr>
                        <a:t>入手方法</a:t>
                      </a:r>
                      <a:endParaRPr altLang="ja-JP" b="0" dirty="0" kern="100" kumimoji="1" lang="en-US" sz="2100">
                        <a:solidFill>
                          <a:schemeClr val="bg1"/>
                        </a:solidFill>
                        <a:effectLst/>
                        <a:latin typeface="+mn-ea"/>
                        <a:ea typeface="+mn-ea"/>
                        <a:cs typeface="Times New Roman"/>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a:solidFill>
                            <a:schemeClr val="bg1"/>
                          </a:solidFill>
                          <a:effectLst/>
                          <a:latin typeface="+mn-ea"/>
                          <a:ea typeface="+mn-ea"/>
                          <a:cs typeface="Times New Roman"/>
                        </a:rPr>
                        <a:t>（ファイル形式）</a:t>
                      </a:r>
                      <a:endParaRPr altLang="ja-JP" b="0" dirty="0" kern="100" kumimoji="1" lang="ja-JP" sz="1800">
                        <a:solidFill>
                          <a:schemeClr val="bg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a:solidFill>
                            <a:schemeClr val="dk1"/>
                          </a:solidFill>
                          <a:effectLst/>
                          <a:latin typeface="+mn-ea"/>
                          <a:ea typeface="+mn-ea"/>
                          <a:cs typeface="Times New Roman"/>
                        </a:rPr>
                        <a:t>・マイページ（</a:t>
                      </a:r>
                      <a:r>
                        <a:rPr altLang="ja-JP" b="0" dirty="0" kumimoji="1" lang="en-US" sz="1800">
                          <a:solidFill>
                            <a:schemeClr val="tx1"/>
                          </a:solidFill>
                        </a:rPr>
                        <a:t>PDF</a:t>
                      </a:r>
                      <a:r>
                        <a:rPr altLang="en-US" b="0" dirty="0" kern="100" kumimoji="1" lang="ja-JP" sz="1800">
                          <a:solidFill>
                            <a:schemeClr val="dk1"/>
                          </a:solidFill>
                          <a:effectLst/>
                          <a:latin typeface="+mn-ea"/>
                          <a:ea typeface="+mn-ea"/>
                          <a:cs typeface="Times New Roman"/>
                        </a:rPr>
                        <a:t>）</a:t>
                      </a:r>
                      <a:endParaRPr altLang="ja-JP" b="0" dirty="0" kern="100" kumimoji="1" lang="ja-JP" sz="18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gridSpan="2">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・マイページ（</a:t>
                      </a:r>
                      <a:r>
                        <a:rPr altLang="ja-JP" b="0" dirty="0" kumimoji="1" lang="en-US" sz="1800">
                          <a:solidFill>
                            <a:schemeClr val="tx1"/>
                          </a:solidFill>
                        </a:rPr>
                        <a:t>PDF</a:t>
                      </a:r>
                      <a:r>
                        <a:rPr altLang="en-US" b="0" dirty="0" kumimoji="1" lang="ja-JP" sz="1800">
                          <a:solidFill>
                            <a:schemeClr val="tx1"/>
                          </a:solidFill>
                        </a:rPr>
                        <a:t>）</a:t>
                      </a:r>
                      <a:endParaRPr altLang="ja-JP" b="0" dirty="0" kumimoji="1" lang="en-US" sz="1800">
                        <a:solidFill>
                          <a:schemeClr val="tx1"/>
                        </a:solidFill>
                      </a:endParaRPr>
                    </a:p>
                    <a:p>
                      <a:pPr algn="l" defTabSz="914400" eaLnBrk="1" fontAlgn="auto" hangingPunct="1" indent="0" latinLnBrk="0" lvl="0" marL="0" marR="0" rtl="0">
                        <a:lnSpc>
                          <a:spcPct val="100000"/>
                        </a:lnSpc>
                        <a:spcBef>
                          <a:spcPts val="300"/>
                        </a:spcBef>
                        <a:spcAft>
                          <a:spcPts val="300"/>
                        </a:spcAft>
                        <a:buClrTx/>
                        <a:buSzTx/>
                        <a:buFontTx/>
                        <a:buNone/>
                        <a:tabLst/>
                        <a:defRPr/>
                      </a:pPr>
                      <a:r>
                        <a:rPr altLang="en-US" b="0" dirty="0" kumimoji="1" lang="ja-JP" sz="1200">
                          <a:solidFill>
                            <a:schemeClr val="tx1"/>
                          </a:solidFill>
                        </a:rPr>
                        <a:t>　　　または</a:t>
                      </a:r>
                      <a:endParaRPr altLang="ja-JP" b="0" dirty="0" kumimoji="1" lang="en-US" sz="1200">
                        <a:solidFill>
                          <a:schemeClr val="tx1"/>
                        </a:solidFill>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・大学入試センターのウェブサイト（</a:t>
                      </a:r>
                      <a:r>
                        <a:rPr altLang="ja-JP" b="0" dirty="0" kumimoji="1" lang="en-US" sz="1800">
                          <a:solidFill>
                            <a:schemeClr val="tx1"/>
                          </a:solidFill>
                        </a:rPr>
                        <a:t>PDF</a:t>
                      </a:r>
                      <a:r>
                        <a:rPr altLang="en-US" b="0" dirty="0" kumimoji="1" lang="ja-JP" sz="1800">
                          <a:solidFill>
                            <a:schemeClr val="tx1"/>
                          </a:solidFill>
                        </a:rPr>
                        <a:t>／</a:t>
                      </a:r>
                      <a:r>
                        <a:rPr altLang="ja-JP" b="0" dirty="0" kumimoji="1" lang="en-US" sz="1800">
                          <a:solidFill>
                            <a:schemeClr val="tx1"/>
                          </a:solidFill>
                        </a:rPr>
                        <a:t>Word</a:t>
                      </a:r>
                      <a:r>
                        <a:rPr altLang="en-US" b="0" dirty="0" kumimoji="1" lang="ja-JP" sz="1800">
                          <a:solidFill>
                            <a:schemeClr val="tx1"/>
                          </a:solidFill>
                        </a:rPr>
                        <a:t>）</a:t>
                      </a:r>
                      <a:endParaRPr altLang="ja-JP" b="0" dirty="0" kumimoji="1" lang="en-US" sz="18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hMerge="1">
                  <a:txBody>
                    <a:bodyPr/>
                    <a:lstStyle/>
                    <a:p>
                      <a:endParaRPr altLang="en-US" kumimoji="1" lang="ja-JP"/>
                    </a:p>
                  </a:txBody>
                  <a:tcPr/>
                </a:tc>
                <a:extLst>
                  <a:ext uri="{0D108BD9-81ED-4DB2-BD59-A6C34878D82A}">
                    <a16:rowId xmlns:a16="http://schemas.microsoft.com/office/drawing/2014/main" val="2451920397"/>
                  </a:ext>
                </a:extLst>
              </a:tr>
            </a:tbl>
          </a:graphicData>
        </a:graphic>
      </p:graphicFrame>
    </p:spTree>
    <p:extLst>
      <p:ext uri="{BB962C8B-B14F-4D97-AF65-F5344CB8AC3E}">
        <p14:creationId xmlns:p14="http://schemas.microsoft.com/office/powerpoint/2010/main" val="802821678"/>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61B22D0C-8846-4B15-A8EC-E57FAF3AB56B}"/>
              </a:ext>
            </a:extLst>
          </p:cNvPr>
          <p:cNvSpPr txBox="1"/>
          <p:nvPr/>
        </p:nvSpPr>
        <p:spPr>
          <a:xfrm>
            <a:off x="5357698" y="1972565"/>
            <a:ext cx="4104000" cy="369332"/>
          </a:xfrm>
          <a:prstGeom prst="rect">
            <a:avLst/>
          </a:prstGeom>
          <a:noFill/>
        </p:spPr>
        <p:txBody>
          <a:bodyPr rtlCol="0" wrap="square">
            <a:spAutoFit/>
          </a:bodyPr>
          <a:lstStyle/>
          <a:p>
            <a:pPr>
              <a:spcBef>
                <a:spcPts val="1200"/>
              </a:spcBef>
            </a:pPr>
            <a:r>
              <a:rPr altLang="ja-JP" b="1" dirty="0" lang="en-US" sz="1800" u="sng">
                <a:solidFill>
                  <a:srgbClr val="FF0000"/>
                </a:solidFill>
                <a:latin typeface="+mn-ea"/>
                <a:ea typeface="+mn-ea"/>
              </a:rPr>
              <a:t>※</a:t>
            </a:r>
            <a:r>
              <a:rPr altLang="en-US" b="1" dirty="0" lang="ja-JP" sz="1800" u="sng">
                <a:solidFill>
                  <a:srgbClr val="FF0000"/>
                </a:solidFill>
                <a:latin typeface="+mn-ea"/>
                <a:ea typeface="+mn-ea"/>
              </a:rPr>
              <a:t>年間を通して個別に随時相談を受付</a:t>
            </a:r>
            <a:endParaRPr altLang="ja-JP" b="1" dirty="0" lang="en-US" sz="1800" u="sng">
              <a:solidFill>
                <a:srgbClr val="FF0000"/>
              </a:solidFill>
              <a:latin typeface="+mn-ea"/>
              <a:ea typeface="+mn-ea"/>
            </a:endParaRPr>
          </a:p>
        </p:txBody>
      </p:sp>
      <p:sp>
        <p:nvSpPr>
          <p:cNvPr id="14341" name="Rectangle 3"/>
          <p:cNvSpPr txBox="1">
            <a:spLocks noChangeArrowheads="1"/>
          </p:cNvSpPr>
          <p:nvPr/>
        </p:nvSpPr>
        <p:spPr bwMode="auto">
          <a:xfrm>
            <a:off x="1479223" y="1972565"/>
            <a:ext cx="5256000"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just" eaLnBrk="1" hangingPunct="1" indent="0" marL="0">
              <a:spcBef>
                <a:spcPts val="600"/>
              </a:spcBef>
              <a:buNone/>
            </a:pPr>
            <a:r>
              <a:rPr altLang="en-US" dirty="0" lang="ja-JP" sz="1800"/>
              <a:t>① 配慮案内の確認（</a:t>
            </a:r>
            <a:r>
              <a:rPr altLang="ja-JP" dirty="0" lang="en-US" sz="1800"/>
              <a:t>6</a:t>
            </a:r>
            <a:r>
              <a:rPr altLang="en-US" dirty="0" lang="ja-JP" sz="1800"/>
              <a:t>月中旬～）</a:t>
            </a:r>
            <a:endParaRPr altLang="ja-JP" dirty="0" lang="en-US" sz="1800"/>
          </a:p>
          <a:p>
            <a:pPr algn="just" eaLnBrk="1" hangingPunct="1" indent="0" marL="0">
              <a:spcBef>
                <a:spcPts val="600"/>
              </a:spcBef>
              <a:buNone/>
            </a:pPr>
            <a:endParaRPr altLang="ja-JP" dirty="0" lang="en-US" sz="1050"/>
          </a:p>
          <a:p>
            <a:pPr algn="just" eaLnBrk="1" hangingPunct="1" indent="0" marL="0">
              <a:spcBef>
                <a:spcPts val="0"/>
              </a:spcBef>
              <a:buNone/>
            </a:pPr>
            <a:r>
              <a:rPr altLang="en-US" dirty="0" lang="ja-JP" sz="1800"/>
              <a:t>② マイページの作成（</a:t>
            </a:r>
            <a:r>
              <a:rPr altLang="ja-JP" dirty="0" lang="en-US" sz="1800"/>
              <a:t>7</a:t>
            </a:r>
            <a:r>
              <a:rPr altLang="en-US" dirty="0" lang="ja-JP" sz="1800"/>
              <a:t>月</a:t>
            </a:r>
            <a:r>
              <a:rPr altLang="ja-JP" dirty="0" lang="en-US" sz="1800"/>
              <a:t>1</a:t>
            </a:r>
            <a:r>
              <a:rPr altLang="en-US" dirty="0" lang="ja-JP" sz="1800"/>
              <a:t>日（火）</a:t>
            </a:r>
            <a:r>
              <a:rPr altLang="ja-JP" dirty="0" lang="en-US" sz="1800"/>
              <a:t>10</a:t>
            </a:r>
            <a:r>
              <a:rPr altLang="en-US" dirty="0" lang="ja-JP" sz="1800"/>
              <a:t>：</a:t>
            </a:r>
            <a:r>
              <a:rPr altLang="ja-JP" dirty="0" lang="en-US" sz="1800"/>
              <a:t>00</a:t>
            </a:r>
            <a:r>
              <a:rPr altLang="en-US" dirty="0" lang="ja-JP" sz="1800"/>
              <a:t>～）</a:t>
            </a:r>
            <a:endParaRPr altLang="ja-JP" dirty="0" lang="en-US" sz="1800"/>
          </a:p>
          <a:p>
            <a:pPr algn="just" eaLnBrk="1" hangingPunct="1" indent="0" marL="0">
              <a:spcBef>
                <a:spcPts val="600"/>
              </a:spcBef>
              <a:buNone/>
            </a:pPr>
            <a:r>
              <a:rPr altLang="en-US" dirty="0" lang="ja-JP" sz="1800"/>
              <a:t>　</a:t>
            </a:r>
            <a:endParaRPr altLang="ja-JP" dirty="0" lang="en-US" sz="1800"/>
          </a:p>
          <a:p>
            <a:pPr algn="just" eaLnBrk="1" hangingPunct="1" indent="0" marL="0">
              <a:spcBef>
                <a:spcPts val="600"/>
              </a:spcBef>
              <a:buNone/>
            </a:pPr>
            <a:endParaRPr altLang="ja-JP" dirty="0" lang="en-US" sz="1800"/>
          </a:p>
          <a:p>
            <a:pPr algn="just" eaLnBrk="1" hangingPunct="1" indent="0" marL="0">
              <a:spcBef>
                <a:spcPts val="600"/>
              </a:spcBef>
              <a:buNone/>
            </a:pPr>
            <a:endParaRPr altLang="ja-JP" dirty="0" lang="en-US" sz="2000"/>
          </a:p>
          <a:p>
            <a:pPr algn="just" eaLnBrk="1" hangingPunct="1" indent="0" marL="0">
              <a:spcBef>
                <a:spcPts val="1200"/>
              </a:spcBef>
              <a:buNone/>
            </a:pPr>
            <a:endParaRPr altLang="ja-JP" dirty="0" lang="en-US" sz="2000"/>
          </a:p>
          <a:p>
            <a:pPr algn="just" eaLnBrk="1" hangingPunct="1" indent="0" marL="0">
              <a:spcBef>
                <a:spcPts val="1200"/>
              </a:spcBef>
              <a:buNone/>
            </a:pPr>
            <a:endParaRPr altLang="ja-JP" dirty="0" lang="en-US" sz="2400"/>
          </a:p>
          <a:p>
            <a:pPr algn="just" eaLnBrk="1" hangingPunct="1" indent="0" marL="0">
              <a:spcBef>
                <a:spcPts val="600"/>
              </a:spcBef>
              <a:buNone/>
            </a:pPr>
            <a:endParaRPr altLang="ja-JP" dirty="0" lang="en-US" sz="2800"/>
          </a:p>
        </p:txBody>
      </p:sp>
      <p:sp>
        <p:nvSpPr>
          <p:cNvPr id="2" name="スライド番号プレースホルダー 1">
            <a:extLst>
              <a:ext uri="{FF2B5EF4-FFF2-40B4-BE49-F238E27FC236}">
                <a16:creationId xmlns:a16="http://schemas.microsoft.com/office/drawing/2014/main" id="{D95409D2-FC94-4292-9A2F-3FC3210A24E9}"/>
              </a:ext>
            </a:extLst>
          </p:cNvPr>
          <p:cNvSpPr>
            <a:spLocks noGrp="1"/>
          </p:cNvSpPr>
          <p:nvPr>
            <p:ph idx="12" sz="quarter" type="sldNum"/>
          </p:nvPr>
        </p:nvSpPr>
        <p:spPr>
          <a:xfrm>
            <a:off x="10056000" y="5947615"/>
            <a:ext cx="1981200" cy="476250"/>
          </a:xfrm>
        </p:spPr>
        <p:txBody>
          <a:bodyPr/>
          <a:lstStyle/>
          <a:p>
            <a:pPr>
              <a:defRPr/>
            </a:pPr>
            <a:fld id="{198FBEA1-C32F-40FF-90BF-88E25CC95112}" type="slidenum">
              <a:rPr altLang="ja-JP" lang="en-US" smtClean="0"/>
              <a:pPr>
                <a:defRPr/>
              </a:pPr>
              <a:t>5</a:t>
            </a:fld>
            <a:endParaRPr altLang="ja-JP" dirty="0" lang="en-US"/>
          </a:p>
        </p:txBody>
      </p:sp>
      <p:sp>
        <p:nvSpPr>
          <p:cNvPr id="12" name="Rectangle 5">
            <a:extLst>
              <a:ext uri="{FF2B5EF4-FFF2-40B4-BE49-F238E27FC236}">
                <a16:creationId xmlns:a16="http://schemas.microsoft.com/office/drawing/2014/main" id="{8B01BBCD-AE1E-4A15-995B-A365B165B1B3}"/>
              </a:ext>
            </a:extLst>
          </p:cNvPr>
          <p:cNvSpPr>
            <a:spLocks noChangeArrowheads="1"/>
          </p:cNvSpPr>
          <p:nvPr/>
        </p:nvSpPr>
        <p:spPr bwMode="auto">
          <a:xfrm>
            <a:off x="377892" y="956194"/>
            <a:ext cx="11406107"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charset="-128" panose="020B0600070205080204" pitchFamily="50" typeface="ＭＳ Ｐゴシック"/>
              </a:rPr>
              <a:t>　</a:t>
            </a:r>
            <a:r>
              <a:rPr altLang="en-US" b="1" dirty="0" lang="ja-JP" sz="3200">
                <a:solidFill>
                  <a:srgbClr val="000000"/>
                </a:solidFill>
                <a:latin typeface="ＭＳ Ｐゴシック"/>
                <a:ea typeface="ＭＳ Ｐゴシック"/>
              </a:rPr>
              <a:t>３　申請等の主な流れ</a:t>
            </a:r>
            <a:endParaRPr altLang="ja-JP" b="1" dirty="0" lang="en-US" sz="3200">
              <a:latin charset="-128" panose="020B0600070205080204" pitchFamily="50" typeface="ＭＳ Ｐゴシック"/>
            </a:endParaRPr>
          </a:p>
        </p:txBody>
      </p:sp>
      <p:sp>
        <p:nvSpPr>
          <p:cNvPr id="16" name="四角形: 角を丸くする 15">
            <a:extLst>
              <a:ext uri="{FF2B5EF4-FFF2-40B4-BE49-F238E27FC236}">
                <a16:creationId xmlns:a16="http://schemas.microsoft.com/office/drawing/2014/main" id="{26B8A833-9976-46CE-9A3B-321484E864F7}"/>
              </a:ext>
            </a:extLst>
          </p:cNvPr>
          <p:cNvSpPr/>
          <p:nvPr/>
        </p:nvSpPr>
        <p:spPr bwMode="auto">
          <a:xfrm>
            <a:off x="706892" y="1716493"/>
            <a:ext cx="666823" cy="4599573"/>
          </a:xfrm>
          <a:prstGeom prst="roundRect">
            <a:avLst/>
          </a:prstGeom>
          <a:solidFill>
            <a:schemeClr val="accent2"/>
          </a:solidFill>
          <a:ln>
            <a:noFill/>
          </a:ln>
          <a:effectLst/>
          <a:extLst/>
        </p:spPr>
        <p:txBody>
          <a:bodyPr anchor="ctr" anchorCtr="0" bIns="45720" compatLnSpc="1" lIns="91440" numCol="1" rIns="91440" rtlCol="0" tIns="45720" vert="horz" wrap="square">
            <a:prstTxWarp prst="textNoShape">
              <a:avLst/>
            </a:prstTxWarp>
          </a:bodyPr>
          <a:lstStyle/>
          <a:p>
            <a:pPr algn="ctr" eaLnBrk="1" hangingPunct="1" indent="-268288" marL="268288">
              <a:spcBef>
                <a:spcPct val="20000"/>
              </a:spcBef>
            </a:pPr>
            <a:r>
              <a:rPr altLang="en-US" dirty="0" lang="ja-JP" sz="1400">
                <a:solidFill>
                  <a:schemeClr val="bg1"/>
                </a:solidFill>
                <a:latin charset="0" typeface="Arial"/>
              </a:rPr>
              <a:t>６月</a:t>
            </a:r>
            <a:endParaRPr altLang="ja-JP" dirty="0" lang="en-US" sz="1400">
              <a:solidFill>
                <a:schemeClr val="bg1"/>
              </a:solidFill>
              <a:latin charset="0" typeface="Arial"/>
            </a:endParaRPr>
          </a:p>
          <a:p>
            <a:pPr algn="ctr" eaLnBrk="1" hangingPunct="1" indent="-268288" marL="268288">
              <a:spcBef>
                <a:spcPct val="20000"/>
              </a:spcBef>
            </a:pPr>
            <a:r>
              <a:rPr altLang="en-US" dirty="0" lang="ja-JP" sz="1800">
                <a:solidFill>
                  <a:schemeClr val="bg1"/>
                </a:solidFill>
                <a:latin charset="0" typeface="Arial"/>
              </a:rPr>
              <a:t> </a:t>
            </a:r>
            <a:endParaRPr altLang="ja-JP" dirty="0" lang="en-US" sz="1800">
              <a:solidFill>
                <a:schemeClr val="bg1"/>
              </a:solidFill>
              <a:latin charset="0" typeface="Arial"/>
            </a:endParaRPr>
          </a:p>
          <a:p>
            <a:pPr algn="ctr" eaLnBrk="1" hangingPunct="1" indent="-268288" marL="268288">
              <a:spcBef>
                <a:spcPct val="20000"/>
              </a:spcBef>
            </a:pPr>
            <a:r>
              <a:rPr altLang="en-US" dirty="0" lang="ja-JP" sz="1400">
                <a:solidFill>
                  <a:schemeClr val="bg1"/>
                </a:solidFill>
                <a:latin charset="0" typeface="Arial"/>
              </a:rPr>
              <a:t> ７月</a:t>
            </a:r>
            <a:endParaRPr altLang="ja-JP" dirty="0" lang="en-US" sz="1400">
              <a:solidFill>
                <a:schemeClr val="bg1"/>
              </a:solidFill>
              <a:latin charset="0" typeface="Arial"/>
            </a:endParaRPr>
          </a:p>
          <a:p>
            <a:pPr algn="ctr" eaLnBrk="1" hangingPunct="1" indent="-268288" marL="268288">
              <a:spcBef>
                <a:spcPct val="20000"/>
              </a:spcBef>
            </a:pPr>
            <a:r>
              <a:rPr altLang="en-US" dirty="0" lang="ja-JP" sz="1800">
                <a:solidFill>
                  <a:schemeClr val="bg1"/>
                </a:solidFill>
                <a:latin charset="0" typeface="Arial"/>
              </a:rPr>
              <a:t>  </a:t>
            </a:r>
            <a:endParaRPr altLang="ja-JP" dirty="0" lang="en-US" sz="1800">
              <a:solidFill>
                <a:schemeClr val="bg1"/>
              </a:solidFill>
              <a:latin charset="0" typeface="Arial"/>
            </a:endParaRPr>
          </a:p>
          <a:p>
            <a:pPr algn="ctr" eaLnBrk="1" hangingPunct="1" indent="-268288" marL="268288">
              <a:spcBef>
                <a:spcPct val="20000"/>
              </a:spcBef>
            </a:pPr>
            <a:r>
              <a:rPr altLang="en-US" dirty="0" lang="ja-JP" sz="1400">
                <a:solidFill>
                  <a:schemeClr val="bg1"/>
                </a:solidFill>
                <a:latin charset="0" typeface="Arial"/>
              </a:rPr>
              <a:t>８月</a:t>
            </a:r>
            <a:endParaRPr altLang="ja-JP" dirty="0" lang="en-US" sz="1400">
              <a:solidFill>
                <a:schemeClr val="bg1"/>
              </a:solidFill>
              <a:latin charset="0" typeface="Arial"/>
            </a:endParaRPr>
          </a:p>
          <a:p>
            <a:pPr algn="ctr" eaLnBrk="1" hangingPunct="1" indent="-268288" marL="268288">
              <a:spcBef>
                <a:spcPct val="20000"/>
              </a:spcBef>
            </a:pPr>
            <a:r>
              <a:rPr altLang="en-US" dirty="0" lang="ja-JP" sz="1800">
                <a:solidFill>
                  <a:schemeClr val="bg1"/>
                </a:solidFill>
                <a:latin charset="0" typeface="Arial"/>
              </a:rPr>
              <a:t>  </a:t>
            </a:r>
            <a:endParaRPr altLang="ja-JP" dirty="0" lang="en-US" sz="1800">
              <a:solidFill>
                <a:schemeClr val="bg1"/>
              </a:solidFill>
              <a:latin charset="0" typeface="Arial"/>
            </a:endParaRPr>
          </a:p>
          <a:p>
            <a:pPr algn="ctr" eaLnBrk="1" hangingPunct="1" indent="-268288" marL="268288">
              <a:spcBef>
                <a:spcPct val="20000"/>
              </a:spcBef>
            </a:pPr>
            <a:r>
              <a:rPr altLang="en-US" dirty="0" lang="ja-JP" sz="1400">
                <a:solidFill>
                  <a:schemeClr val="bg1"/>
                </a:solidFill>
                <a:latin charset="0" typeface="Arial"/>
              </a:rPr>
              <a:t>９月</a:t>
            </a:r>
            <a:endParaRPr altLang="ja-JP" dirty="0" lang="en-US" sz="1400">
              <a:solidFill>
                <a:schemeClr val="bg1"/>
              </a:solidFill>
              <a:latin charset="0" typeface="Arial"/>
            </a:endParaRPr>
          </a:p>
          <a:p>
            <a:pPr algn="ctr" eaLnBrk="1" hangingPunct="1" indent="-268288" marL="268288">
              <a:spcBef>
                <a:spcPct val="20000"/>
              </a:spcBef>
            </a:pPr>
            <a:r>
              <a:rPr altLang="en-US" dirty="0" lang="ja-JP" sz="1800">
                <a:solidFill>
                  <a:schemeClr val="bg1"/>
                </a:solidFill>
                <a:latin charset="0" typeface="Arial"/>
              </a:rPr>
              <a:t>  </a:t>
            </a:r>
            <a:endParaRPr altLang="ja-JP" dirty="0" lang="en-US" sz="1800">
              <a:solidFill>
                <a:schemeClr val="bg1"/>
              </a:solidFill>
              <a:latin charset="0" typeface="Arial"/>
            </a:endParaRPr>
          </a:p>
          <a:p>
            <a:pPr algn="ctr" eaLnBrk="1" hangingPunct="1" indent="-268288" marL="268288">
              <a:spcBef>
                <a:spcPct val="20000"/>
              </a:spcBef>
            </a:pPr>
            <a:r>
              <a:rPr altLang="ja-JP" dirty="0" lang="en-US" sz="1400">
                <a:solidFill>
                  <a:schemeClr val="bg1"/>
                </a:solidFill>
                <a:latin charset="0" typeface="Arial"/>
              </a:rPr>
              <a:t>10</a:t>
            </a:r>
            <a:r>
              <a:rPr altLang="en-US" dirty="0" lang="ja-JP" sz="1400">
                <a:solidFill>
                  <a:schemeClr val="bg1"/>
                </a:solidFill>
                <a:latin charset="0" typeface="Arial"/>
              </a:rPr>
              <a:t>月</a:t>
            </a:r>
            <a:endParaRPr altLang="ja-JP" dirty="0" lang="en-US" sz="1400">
              <a:solidFill>
                <a:schemeClr val="bg1"/>
              </a:solidFill>
              <a:latin charset="0" typeface="Arial"/>
            </a:endParaRPr>
          </a:p>
          <a:p>
            <a:pPr algn="ctr" eaLnBrk="1" hangingPunct="1" indent="-268288" marL="268288">
              <a:spcBef>
                <a:spcPct val="20000"/>
              </a:spcBef>
            </a:pPr>
            <a:r>
              <a:rPr altLang="en-US" dirty="0" lang="ja-JP" sz="1800">
                <a:solidFill>
                  <a:schemeClr val="bg1"/>
                </a:solidFill>
                <a:latin charset="0" typeface="Arial"/>
              </a:rPr>
              <a:t>  </a:t>
            </a:r>
            <a:endParaRPr altLang="ja-JP" dirty="0" lang="en-US" sz="1800">
              <a:solidFill>
                <a:schemeClr val="bg1"/>
              </a:solidFill>
              <a:latin charset="0" typeface="Arial"/>
            </a:endParaRPr>
          </a:p>
          <a:p>
            <a:pPr algn="ctr" eaLnBrk="1" hangingPunct="1" indent="-268288" marL="268288">
              <a:spcBef>
                <a:spcPct val="20000"/>
              </a:spcBef>
            </a:pPr>
            <a:r>
              <a:rPr altLang="ja-JP" dirty="0" lang="en-US" sz="1400">
                <a:solidFill>
                  <a:schemeClr val="bg1"/>
                </a:solidFill>
                <a:latin charset="0" typeface="Arial"/>
              </a:rPr>
              <a:t>11</a:t>
            </a:r>
            <a:r>
              <a:rPr altLang="en-US" dirty="0" lang="ja-JP" sz="1400">
                <a:solidFill>
                  <a:schemeClr val="bg1"/>
                </a:solidFill>
                <a:latin charset="0" typeface="Arial"/>
              </a:rPr>
              <a:t>月</a:t>
            </a:r>
            <a:endParaRPr altLang="ja-JP" dirty="0" lang="en-US" sz="1400">
              <a:solidFill>
                <a:schemeClr val="bg1"/>
              </a:solidFill>
              <a:latin charset="0" typeface="Arial"/>
            </a:endParaRPr>
          </a:p>
          <a:p>
            <a:pPr algn="ctr" eaLnBrk="1" hangingPunct="1" indent="-268288" marL="268288">
              <a:spcBef>
                <a:spcPct val="20000"/>
              </a:spcBef>
            </a:pPr>
            <a:r>
              <a:rPr altLang="en-US" dirty="0" lang="ja-JP" sz="1800">
                <a:solidFill>
                  <a:schemeClr val="bg1"/>
                </a:solidFill>
                <a:latin charset="0" typeface="Arial"/>
              </a:rPr>
              <a:t>  </a:t>
            </a:r>
            <a:endParaRPr altLang="ja-JP" dirty="0" lang="en-US" sz="1800">
              <a:solidFill>
                <a:schemeClr val="bg1"/>
              </a:solidFill>
              <a:latin charset="0" typeface="Arial"/>
            </a:endParaRPr>
          </a:p>
          <a:p>
            <a:pPr algn="ctr" eaLnBrk="1" hangingPunct="1" indent="-268288" marL="268288">
              <a:spcBef>
                <a:spcPct val="20000"/>
              </a:spcBef>
            </a:pPr>
            <a:r>
              <a:rPr altLang="ja-JP" dirty="0" lang="en-US" sz="1400">
                <a:solidFill>
                  <a:schemeClr val="bg1"/>
                </a:solidFill>
                <a:latin charset="0" typeface="Arial"/>
              </a:rPr>
              <a:t>12</a:t>
            </a:r>
            <a:r>
              <a:rPr altLang="en-US" dirty="0" lang="ja-JP" sz="1400">
                <a:solidFill>
                  <a:schemeClr val="bg1"/>
                </a:solidFill>
                <a:latin charset="0" typeface="Arial"/>
              </a:rPr>
              <a:t>月 </a:t>
            </a:r>
            <a:endParaRPr altLang="ja-JP" dirty="0" lang="en-US" sz="1400">
              <a:solidFill>
                <a:schemeClr val="bg1"/>
              </a:solidFill>
              <a:latin charset="0" typeface="Arial"/>
            </a:endParaRPr>
          </a:p>
          <a:p>
            <a:pPr algn="ctr" eaLnBrk="1" hangingPunct="1" indent="-268288" marL="268288">
              <a:spcBef>
                <a:spcPct val="20000"/>
              </a:spcBef>
            </a:pPr>
            <a:r>
              <a:rPr altLang="en-US" dirty="0" lang="ja-JP" sz="1800">
                <a:solidFill>
                  <a:schemeClr val="bg1"/>
                </a:solidFill>
                <a:latin charset="0" typeface="Arial"/>
              </a:rPr>
              <a:t>  </a:t>
            </a:r>
            <a:endParaRPr altLang="ja-JP" dirty="0" lang="en-US" sz="1800">
              <a:solidFill>
                <a:schemeClr val="bg1"/>
              </a:solidFill>
              <a:latin charset="0" typeface="Arial"/>
            </a:endParaRPr>
          </a:p>
          <a:p>
            <a:pPr algn="ctr" eaLnBrk="1" hangingPunct="1" indent="-268288" marL="268288">
              <a:spcBef>
                <a:spcPct val="20000"/>
              </a:spcBef>
            </a:pPr>
            <a:r>
              <a:rPr altLang="en-US" dirty="0" lang="ja-JP" sz="1400">
                <a:solidFill>
                  <a:schemeClr val="bg1"/>
                </a:solidFill>
                <a:latin charset="0" typeface="Arial"/>
              </a:rPr>
              <a:t>１月</a:t>
            </a:r>
            <a:endParaRPr altLang="ja-JP" dirty="0" lang="en-US" sz="1400">
              <a:solidFill>
                <a:schemeClr val="bg1"/>
              </a:solidFill>
              <a:latin charset="0" typeface="Arial"/>
            </a:endParaRPr>
          </a:p>
        </p:txBody>
      </p:sp>
      <p:sp>
        <p:nvSpPr>
          <p:cNvPr id="10" name="テキスト ボックス 9">
            <a:extLst>
              <a:ext uri="{FF2B5EF4-FFF2-40B4-BE49-F238E27FC236}">
                <a16:creationId xmlns:a16="http://schemas.microsoft.com/office/drawing/2014/main" id="{C67E1B34-30CF-4C65-A10E-A51D41FFD55C}"/>
              </a:ext>
            </a:extLst>
          </p:cNvPr>
          <p:cNvSpPr txBox="1"/>
          <p:nvPr/>
        </p:nvSpPr>
        <p:spPr>
          <a:xfrm>
            <a:off x="5488628" y="3521307"/>
            <a:ext cx="3847372" cy="2162130"/>
          </a:xfrm>
          <a:prstGeom prst="rect">
            <a:avLst/>
          </a:prstGeom>
          <a:noFill/>
          <a:ln>
            <a:solidFill>
              <a:schemeClr val="tx1"/>
            </a:solidFill>
            <a:prstDash val="dash"/>
          </a:ln>
        </p:spPr>
        <p:txBody>
          <a:bodyPr rtlCol="0" wrap="square">
            <a:spAutoFit/>
          </a:bodyPr>
          <a:lstStyle/>
          <a:p>
            <a:pPr algn="just" eaLnBrk="1" hangingPunct="1">
              <a:spcBef>
                <a:spcPts val="600"/>
              </a:spcBef>
            </a:pPr>
            <a:r>
              <a:rPr altLang="en-US" dirty="0" lang="ja-JP" sz="1800">
                <a:highlight>
                  <a:srgbClr val="FFC901"/>
                </a:highlight>
              </a:rPr>
              <a:t>❸ 受験上の配慮申請（第２期・郵送）</a:t>
            </a:r>
            <a:endParaRPr altLang="ja-JP" dirty="0" lang="en-US" sz="1800">
              <a:highlight>
                <a:srgbClr val="FFC901"/>
              </a:highlight>
            </a:endParaRPr>
          </a:p>
          <a:p>
            <a:pPr algn="just" eaLnBrk="1" hangingPunct="1">
              <a:spcBef>
                <a:spcPts val="600"/>
              </a:spcBef>
            </a:pPr>
            <a:r>
              <a:rPr altLang="en-US" dirty="0" lang="ja-JP" sz="1600"/>
              <a:t>　　 </a:t>
            </a:r>
            <a:r>
              <a:rPr altLang="en-US" dirty="0" lang="ja-JP" sz="1400"/>
              <a:t>第２期：</a:t>
            </a:r>
            <a:r>
              <a:rPr altLang="ja-JP" dirty="0" lang="en-US" sz="1400"/>
              <a:t>9</a:t>
            </a:r>
            <a:r>
              <a:rPr altLang="en-US" dirty="0" lang="ja-JP" sz="1400"/>
              <a:t>月</a:t>
            </a:r>
            <a:r>
              <a:rPr altLang="ja-JP" dirty="0" lang="en-US" sz="1400"/>
              <a:t>1</a:t>
            </a:r>
            <a:r>
              <a:rPr altLang="en-US" dirty="0" lang="ja-JP" sz="1400"/>
              <a:t>日（月）～</a:t>
            </a:r>
            <a:r>
              <a:rPr altLang="ja-JP" dirty="0" lang="en-US" sz="1400"/>
              <a:t>10</a:t>
            </a:r>
            <a:r>
              <a:rPr altLang="en-US" dirty="0" lang="ja-JP" sz="1400"/>
              <a:t>月</a:t>
            </a:r>
            <a:r>
              <a:rPr altLang="ja-JP" dirty="0" lang="en-US" sz="1400"/>
              <a:t>3</a:t>
            </a:r>
            <a:r>
              <a:rPr altLang="en-US" dirty="0" lang="ja-JP" sz="1400"/>
              <a:t>日（金）（</a:t>
            </a:r>
            <a:r>
              <a:rPr altLang="en-US" dirty="0" lang="ja-JP" sz="1400" u="sng"/>
              <a:t>必着</a:t>
            </a:r>
            <a:r>
              <a:rPr altLang="en-US" dirty="0" lang="ja-JP" sz="1400"/>
              <a:t>）</a:t>
            </a:r>
            <a:endParaRPr altLang="ja-JP" dirty="0" lang="en-US" sz="1600"/>
          </a:p>
          <a:p>
            <a:pPr algn="just" eaLnBrk="1" hangingPunct="1">
              <a:spcBef>
                <a:spcPts val="600"/>
              </a:spcBef>
            </a:pPr>
            <a:r>
              <a:rPr altLang="en-US" dirty="0" lang="ja-JP" sz="1600"/>
              <a:t>　　　　　　 （</a:t>
            </a:r>
            <a:r>
              <a:rPr altLang="en-US" dirty="0" lang="ja-JP" sz="1400"/>
              <a:t>または</a:t>
            </a:r>
            <a:r>
              <a:rPr altLang="ja-JP" dirty="0" lang="en-US" sz="1400"/>
              <a:t>10</a:t>
            </a:r>
            <a:r>
              <a:rPr altLang="en-US" dirty="0" lang="ja-JP" sz="1400"/>
              <a:t>月</a:t>
            </a:r>
            <a:r>
              <a:rPr altLang="ja-JP" dirty="0" lang="en-US" sz="1400"/>
              <a:t>1</a:t>
            </a:r>
            <a:r>
              <a:rPr altLang="en-US" dirty="0" lang="ja-JP" sz="1400"/>
              <a:t>日（水）消印有効）</a:t>
            </a:r>
            <a:endParaRPr altLang="ja-JP" dirty="0" lang="en-US" sz="1400"/>
          </a:p>
          <a:p>
            <a:pPr algn="just" eaLnBrk="1" hangingPunct="1">
              <a:spcBef>
                <a:spcPts val="600"/>
              </a:spcBef>
            </a:pPr>
            <a:endParaRPr altLang="ja-JP" dirty="0" lang="en-US" sz="1600"/>
          </a:p>
          <a:p>
            <a:pPr>
              <a:spcBef>
                <a:spcPts val="1800"/>
              </a:spcBef>
            </a:pPr>
            <a:r>
              <a:rPr altLang="en-US" dirty="0" lang="ja-JP" sz="1800"/>
              <a:t>❹ 「審査結果通知書」受領</a:t>
            </a:r>
            <a:endParaRPr altLang="ja-JP" dirty="0" lang="en-US" sz="1800"/>
          </a:p>
          <a:p>
            <a:pPr>
              <a:spcBef>
                <a:spcPts val="300"/>
              </a:spcBef>
            </a:pPr>
            <a:r>
              <a:rPr altLang="en-US" dirty="0" lang="ja-JP" sz="1600"/>
              <a:t>　 </a:t>
            </a:r>
            <a:r>
              <a:rPr altLang="en-US" dirty="0" lang="ja-JP" sz="1400"/>
              <a:t>第２期申請者：</a:t>
            </a:r>
            <a:r>
              <a:rPr altLang="ja-JP" dirty="0" lang="en-US" sz="1400"/>
              <a:t>11</a:t>
            </a:r>
            <a:r>
              <a:rPr altLang="en-US" dirty="0" lang="ja-JP" sz="1400"/>
              <a:t>月下旬に送付</a:t>
            </a:r>
            <a:endParaRPr altLang="ja-JP" dirty="0" lang="en-US" sz="1600"/>
          </a:p>
        </p:txBody>
      </p:sp>
      <p:sp>
        <p:nvSpPr>
          <p:cNvPr id="14" name="テキスト ボックス 13">
            <a:extLst>
              <a:ext uri="{FF2B5EF4-FFF2-40B4-BE49-F238E27FC236}">
                <a16:creationId xmlns:a16="http://schemas.microsoft.com/office/drawing/2014/main" id="{369CB46D-21D3-4E1A-916F-79A0A346FFBA}"/>
              </a:ext>
            </a:extLst>
          </p:cNvPr>
          <p:cNvSpPr txBox="1"/>
          <p:nvPr/>
        </p:nvSpPr>
        <p:spPr>
          <a:xfrm>
            <a:off x="1479223" y="5344883"/>
            <a:ext cx="3878475" cy="677108"/>
          </a:xfrm>
          <a:prstGeom prst="rect">
            <a:avLst/>
          </a:prstGeom>
          <a:noFill/>
        </p:spPr>
        <p:txBody>
          <a:bodyPr rtlCol="0" wrap="square">
            <a:spAutoFit/>
          </a:bodyPr>
          <a:lstStyle/>
          <a:p>
            <a:pPr>
              <a:spcBef>
                <a:spcPts val="0"/>
              </a:spcBef>
            </a:pPr>
            <a:r>
              <a:rPr altLang="en-US" dirty="0" lang="ja-JP" sz="1800"/>
              <a:t>⑤ 「決定通知書」受領</a:t>
            </a:r>
            <a:endParaRPr altLang="ja-JP" dirty="0" lang="en-US" sz="1800"/>
          </a:p>
          <a:p>
            <a:pPr>
              <a:spcBef>
                <a:spcPts val="0"/>
              </a:spcBef>
            </a:pPr>
            <a:r>
              <a:rPr altLang="en-US" dirty="0" lang="ja-JP" sz="2000"/>
              <a:t>　　</a:t>
            </a:r>
            <a:r>
              <a:rPr altLang="ja-JP" dirty="0" lang="en-US" sz="1400"/>
              <a:t>12</a:t>
            </a:r>
            <a:r>
              <a:rPr altLang="en-US" dirty="0" lang="ja-JP" sz="1400"/>
              <a:t>月上旬～中旬に送付</a:t>
            </a:r>
            <a:endParaRPr altLang="ja-JP" dirty="0" lang="en-US" sz="2000"/>
          </a:p>
        </p:txBody>
      </p:sp>
      <p:sp>
        <p:nvSpPr>
          <p:cNvPr id="15" name="Rectangle 3">
            <a:extLst>
              <a:ext uri="{FF2B5EF4-FFF2-40B4-BE49-F238E27FC236}">
                <a16:creationId xmlns:a16="http://schemas.microsoft.com/office/drawing/2014/main" id="{780FDEDC-FDD1-4B73-AFE5-F1C595541155}"/>
              </a:ext>
            </a:extLst>
          </p:cNvPr>
          <p:cNvSpPr txBox="1">
            <a:spLocks noChangeArrowheads="1"/>
          </p:cNvSpPr>
          <p:nvPr/>
        </p:nvSpPr>
        <p:spPr bwMode="auto">
          <a:xfrm>
            <a:off x="1479223" y="2887667"/>
            <a:ext cx="3878475" cy="1765333"/>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just" eaLnBrk="1" hangingPunct="1" indent="0" marL="0">
              <a:spcBef>
                <a:spcPts val="0"/>
              </a:spcBef>
              <a:buNone/>
            </a:pPr>
            <a:r>
              <a:rPr altLang="en-US" dirty="0" lang="ja-JP" sz="1800">
                <a:highlight>
                  <a:srgbClr val="FFC901"/>
                </a:highlight>
              </a:rPr>
              <a:t>③ 受験上の配慮申請（第１期・郵送）</a:t>
            </a:r>
            <a:endParaRPr altLang="ja-JP" dirty="0" lang="en-US" sz="1800">
              <a:highlight>
                <a:srgbClr val="FFC901"/>
              </a:highlight>
            </a:endParaRPr>
          </a:p>
          <a:p>
            <a:pPr algn="just" eaLnBrk="1" hangingPunct="1" indent="0" marL="0">
              <a:spcBef>
                <a:spcPts val="600"/>
              </a:spcBef>
              <a:buNone/>
            </a:pPr>
            <a:r>
              <a:rPr altLang="en-US" dirty="0" lang="ja-JP" sz="1400"/>
              <a:t>　　　第１期：</a:t>
            </a:r>
            <a:r>
              <a:rPr altLang="ja-JP" dirty="0" lang="en-US" sz="1400"/>
              <a:t>7</a:t>
            </a:r>
            <a:r>
              <a:rPr altLang="en-US" dirty="0" lang="ja-JP" sz="1400"/>
              <a:t>月</a:t>
            </a:r>
            <a:r>
              <a:rPr altLang="ja-JP" dirty="0" lang="en-US" sz="1400"/>
              <a:t>1</a:t>
            </a:r>
            <a:r>
              <a:rPr altLang="en-US" dirty="0" lang="ja-JP" sz="1400"/>
              <a:t>日（火）～</a:t>
            </a:r>
            <a:r>
              <a:rPr altLang="ja-JP" dirty="0" lang="en-US" sz="1400"/>
              <a:t>8</a:t>
            </a:r>
            <a:r>
              <a:rPr altLang="en-US" dirty="0" lang="ja-JP" sz="1400"/>
              <a:t>月</a:t>
            </a:r>
            <a:r>
              <a:rPr altLang="ja-JP" dirty="0" lang="en-US" sz="1400"/>
              <a:t>29</a:t>
            </a:r>
            <a:r>
              <a:rPr altLang="en-US" dirty="0" lang="ja-JP" sz="1400"/>
              <a:t>日（金）（</a:t>
            </a:r>
            <a:r>
              <a:rPr altLang="en-US" dirty="0" lang="ja-JP" sz="1400" u="sng"/>
              <a:t>必着</a:t>
            </a:r>
            <a:r>
              <a:rPr altLang="en-US" dirty="0" lang="ja-JP" sz="1400"/>
              <a:t>）</a:t>
            </a:r>
            <a:endParaRPr altLang="ja-JP" dirty="0" lang="en-US" sz="1400"/>
          </a:p>
          <a:p>
            <a:pPr algn="just" eaLnBrk="1" hangingPunct="1" indent="0" marL="0">
              <a:spcBef>
                <a:spcPts val="600"/>
              </a:spcBef>
              <a:buNone/>
            </a:pPr>
            <a:r>
              <a:rPr altLang="en-US" dirty="0" lang="ja-JP" sz="1400"/>
              <a:t>　　　　　　　　（または</a:t>
            </a:r>
            <a:r>
              <a:rPr altLang="ja-JP" dirty="0" lang="en-US" sz="1400"/>
              <a:t>8</a:t>
            </a:r>
            <a:r>
              <a:rPr altLang="en-US" dirty="0" lang="ja-JP" sz="1400"/>
              <a:t>月</a:t>
            </a:r>
            <a:r>
              <a:rPr altLang="ja-JP" dirty="0" lang="en-US" sz="1400"/>
              <a:t>27</a:t>
            </a:r>
            <a:r>
              <a:rPr altLang="en-US" dirty="0" lang="ja-JP" sz="1400"/>
              <a:t>日（水）消印有効）</a:t>
            </a:r>
            <a:endParaRPr altLang="ja-JP" dirty="0" lang="en-US" sz="1400"/>
          </a:p>
          <a:p>
            <a:pPr indent="0" marL="0">
              <a:spcBef>
                <a:spcPts val="1200"/>
              </a:spcBef>
              <a:buNone/>
            </a:pPr>
            <a:r>
              <a:rPr altLang="en-US" dirty="0" lang="ja-JP" sz="1800">
                <a:solidFill>
                  <a:srgbClr val="000000"/>
                </a:solidFill>
              </a:rPr>
              <a:t>④ 「審査結果通知書」受領</a:t>
            </a:r>
            <a:endParaRPr altLang="ja-JP" dirty="0" lang="en-US" sz="1800">
              <a:solidFill>
                <a:srgbClr val="000000"/>
              </a:solidFill>
            </a:endParaRPr>
          </a:p>
          <a:p>
            <a:pPr indent="0" marL="0">
              <a:spcBef>
                <a:spcPts val="300"/>
              </a:spcBef>
              <a:buNone/>
            </a:pPr>
            <a:r>
              <a:rPr altLang="en-US" dirty="0" lang="ja-JP" sz="1600">
                <a:solidFill>
                  <a:srgbClr val="000000"/>
                </a:solidFill>
              </a:rPr>
              <a:t>　</a:t>
            </a:r>
            <a:r>
              <a:rPr altLang="en-US" dirty="0" lang="ja-JP" sz="1400">
                <a:solidFill>
                  <a:srgbClr val="000000"/>
                </a:solidFill>
              </a:rPr>
              <a:t> 第１期申請者：</a:t>
            </a:r>
            <a:r>
              <a:rPr altLang="ja-JP" dirty="0" lang="en-US" sz="1400">
                <a:solidFill>
                  <a:srgbClr val="000000"/>
                </a:solidFill>
              </a:rPr>
              <a:t>9</a:t>
            </a:r>
            <a:r>
              <a:rPr altLang="en-US" dirty="0" lang="ja-JP" sz="1400">
                <a:solidFill>
                  <a:srgbClr val="000000"/>
                </a:solidFill>
              </a:rPr>
              <a:t>月</a:t>
            </a:r>
            <a:r>
              <a:rPr altLang="ja-JP" dirty="0" lang="en-US" sz="1400">
                <a:solidFill>
                  <a:srgbClr val="000000"/>
                </a:solidFill>
              </a:rPr>
              <a:t>22</a:t>
            </a:r>
            <a:r>
              <a:rPr altLang="en-US" dirty="0" lang="ja-JP" sz="1400">
                <a:solidFill>
                  <a:srgbClr val="000000"/>
                </a:solidFill>
              </a:rPr>
              <a:t>日（月）までに送付</a:t>
            </a:r>
            <a:endParaRPr altLang="ja-JP" dirty="0" lang="en-US" sz="1600"/>
          </a:p>
        </p:txBody>
      </p:sp>
      <p:sp>
        <p:nvSpPr>
          <p:cNvPr id="18" name="Rectangle 3">
            <a:extLst>
              <a:ext uri="{FF2B5EF4-FFF2-40B4-BE49-F238E27FC236}">
                <a16:creationId xmlns:a16="http://schemas.microsoft.com/office/drawing/2014/main" id="{1F12C36B-75DB-49D4-ACB5-2F2F0EF148DA}"/>
              </a:ext>
            </a:extLst>
          </p:cNvPr>
          <p:cNvSpPr txBox="1">
            <a:spLocks noChangeArrowheads="1"/>
          </p:cNvSpPr>
          <p:nvPr/>
        </p:nvSpPr>
        <p:spPr bwMode="auto">
          <a:xfrm>
            <a:off x="1479223" y="5947615"/>
            <a:ext cx="5256000" cy="368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just" eaLnBrk="1" hangingPunct="1" indent="0" marL="0">
              <a:spcBef>
                <a:spcPts val="1800"/>
              </a:spcBef>
              <a:buNone/>
            </a:pPr>
            <a:r>
              <a:rPr altLang="en-US" dirty="0" lang="ja-JP" sz="1800"/>
              <a:t>⑥ 共通テスト受験</a:t>
            </a:r>
            <a:r>
              <a:rPr altLang="en-US" dirty="0" lang="ja-JP" sz="1800">
                <a:solidFill>
                  <a:srgbClr val="000000"/>
                </a:solidFill>
              </a:rPr>
              <a:t>　</a:t>
            </a:r>
            <a:r>
              <a:rPr altLang="ja-JP" dirty="0" lang="en-US" sz="1400">
                <a:solidFill>
                  <a:srgbClr val="000000"/>
                </a:solidFill>
              </a:rPr>
              <a:t>※</a:t>
            </a:r>
            <a:r>
              <a:rPr altLang="en-US" dirty="0" lang="ja-JP" sz="1400">
                <a:solidFill>
                  <a:srgbClr val="000000"/>
                </a:solidFill>
              </a:rPr>
              <a:t>⑤「決定通知書」を持参</a:t>
            </a:r>
            <a:endParaRPr altLang="ja-JP" dirty="0" lang="en-US" sz="2000"/>
          </a:p>
          <a:p>
            <a:pPr algn="just" eaLnBrk="1" hangingPunct="1" indent="0" marL="0">
              <a:spcBef>
                <a:spcPts val="0"/>
              </a:spcBef>
              <a:buNone/>
            </a:pPr>
            <a:r>
              <a:rPr altLang="en-US" dirty="0" lang="ja-JP" sz="1400">
                <a:solidFill>
                  <a:srgbClr val="000000"/>
                </a:solidFill>
              </a:rPr>
              <a:t>　</a:t>
            </a:r>
            <a:endParaRPr altLang="ja-JP" dirty="0" lang="en-US" sz="2000"/>
          </a:p>
          <a:p>
            <a:pPr algn="just" eaLnBrk="1" hangingPunct="1" indent="0" marL="0">
              <a:spcBef>
                <a:spcPts val="600"/>
              </a:spcBef>
              <a:buNone/>
            </a:pPr>
            <a:endParaRPr altLang="ja-JP" dirty="0" lang="en-US" sz="2800"/>
          </a:p>
        </p:txBody>
      </p:sp>
      <p:sp>
        <p:nvSpPr>
          <p:cNvPr id="17" name="正方形/長方形 16">
            <a:extLst>
              <a:ext uri="{FF2B5EF4-FFF2-40B4-BE49-F238E27FC236}">
                <a16:creationId xmlns:a16="http://schemas.microsoft.com/office/drawing/2014/main" id="{403D8D26-9FA8-4005-81D9-3DE48BD78A39}"/>
              </a:ext>
            </a:extLst>
          </p:cNvPr>
          <p:cNvSpPr/>
          <p:nvPr/>
        </p:nvSpPr>
        <p:spPr>
          <a:xfrm>
            <a:off x="192000" y="117000"/>
            <a:ext cx="252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2</a:t>
            </a:r>
            <a:r>
              <a:rPr altLang="ja-JP" b="1" dirty="0" kern="0" lang="en-US" sz="3200">
                <a:latin charset="0" typeface="Arial"/>
                <a:ea charset="-128" typeface="ＭＳ Ｐゴシック"/>
              </a:rPr>
              <a:t>】</a:t>
            </a:r>
          </a:p>
        </p:txBody>
      </p:sp>
      <p:sp>
        <p:nvSpPr>
          <p:cNvPr id="3" name="テキスト ボックス 2">
            <a:extLst>
              <a:ext uri="{FF2B5EF4-FFF2-40B4-BE49-F238E27FC236}">
                <a16:creationId xmlns:a16="http://schemas.microsoft.com/office/drawing/2014/main" id="{D7A8234B-EED5-40F0-B4CD-A0D8D82F1979}"/>
              </a:ext>
            </a:extLst>
          </p:cNvPr>
          <p:cNvSpPr txBox="1"/>
          <p:nvPr/>
        </p:nvSpPr>
        <p:spPr>
          <a:xfrm>
            <a:off x="9480000" y="3933000"/>
            <a:ext cx="2520000" cy="584775"/>
          </a:xfrm>
          <a:prstGeom prst="rect">
            <a:avLst/>
          </a:prstGeom>
          <a:noFill/>
          <a:ln>
            <a:solidFill>
              <a:schemeClr val="tx1"/>
            </a:solidFill>
          </a:ln>
        </p:spPr>
        <p:txBody>
          <a:bodyPr rtlCol="0" wrap="square">
            <a:spAutoFit/>
          </a:bodyPr>
          <a:lstStyle/>
          <a:p>
            <a:r>
              <a:rPr altLang="en-US" dirty="0" lang="ja-JP" sz="1800"/>
              <a:t>○</a:t>
            </a:r>
            <a:r>
              <a:rPr altLang="en-US" dirty="0" kumimoji="1" lang="ja-JP" sz="1800"/>
              <a:t> 出願</a:t>
            </a:r>
            <a:endParaRPr altLang="ja-JP" dirty="0" kumimoji="1" lang="en-US" sz="1800"/>
          </a:p>
          <a:p>
            <a:r>
              <a:rPr altLang="en-US" dirty="0" kumimoji="1" lang="ja-JP" sz="1400"/>
              <a:t>　</a:t>
            </a:r>
            <a:r>
              <a:rPr altLang="ja-JP" dirty="0" kumimoji="1" lang="en-US" sz="1400"/>
              <a:t>9</a:t>
            </a:r>
            <a:r>
              <a:rPr altLang="en-US" dirty="0" kumimoji="1" lang="ja-JP" sz="1400"/>
              <a:t>月</a:t>
            </a:r>
            <a:r>
              <a:rPr altLang="ja-JP" dirty="0" kumimoji="1" lang="en-US" sz="1400"/>
              <a:t>16</a:t>
            </a:r>
            <a:r>
              <a:rPr altLang="en-US" dirty="0" kumimoji="1" lang="ja-JP" sz="1400"/>
              <a:t>日（火）～</a:t>
            </a:r>
            <a:r>
              <a:rPr altLang="ja-JP" dirty="0" kumimoji="1" lang="en-US" sz="1400"/>
              <a:t>10</a:t>
            </a:r>
            <a:r>
              <a:rPr altLang="en-US" dirty="0" kumimoji="1" lang="ja-JP" sz="1400"/>
              <a:t>月</a:t>
            </a:r>
            <a:r>
              <a:rPr altLang="ja-JP" dirty="0" kumimoji="1" lang="en-US" sz="1400"/>
              <a:t>3</a:t>
            </a:r>
            <a:r>
              <a:rPr altLang="en-US" dirty="0" kumimoji="1" lang="ja-JP" sz="1400"/>
              <a:t>日（金）</a:t>
            </a:r>
          </a:p>
        </p:txBody>
      </p:sp>
    </p:spTree>
    <p:extLst>
      <p:ext uri="{BB962C8B-B14F-4D97-AF65-F5344CB8AC3E}">
        <p14:creationId xmlns:p14="http://schemas.microsoft.com/office/powerpoint/2010/main" val="3526087464"/>
      </p:ext>
    </p:extLst>
  </p:cSld>
  <p:clrMapOvr>
    <a:masterClrMapping/>
  </p:clrMapOvr>
  <p:transition/>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108F60A-F9CC-45BC-AE64-A049162DC4AB}"/>
              </a:ext>
            </a:extLst>
          </p:cNvPr>
          <p:cNvSpPr>
            <a:spLocks noGrp="1"/>
          </p:cNvSpPr>
          <p:nvPr>
            <p:ph idx="12" sz="quarter" type="sldNum"/>
          </p:nvPr>
        </p:nvSpPr>
        <p:spPr/>
        <p:txBody>
          <a:bodyPr/>
          <a:lstStyle/>
          <a:p>
            <a:pPr>
              <a:defRPr/>
            </a:pPr>
            <a:fld id="{5D0C3138-1DF5-4EE7-9BC8-8086AF259160}" type="slidenum">
              <a:rPr altLang="ja-JP" lang="en-US" smtClean="0"/>
              <a:pPr>
                <a:defRPr/>
              </a:pPr>
              <a:t>6</a:t>
            </a:fld>
            <a:endParaRPr altLang="ja-JP" dirty="0" lang="en-US"/>
          </a:p>
        </p:txBody>
      </p:sp>
      <p:sp>
        <p:nvSpPr>
          <p:cNvPr id="5" name="正方形/長方形 4">
            <a:extLst>
              <a:ext uri="{FF2B5EF4-FFF2-40B4-BE49-F238E27FC236}">
                <a16:creationId xmlns:a16="http://schemas.microsoft.com/office/drawing/2014/main" id="{AAE633A9-798B-4CB3-B58F-C7BF4DCE0E18}"/>
              </a:ext>
            </a:extLst>
          </p:cNvPr>
          <p:cNvSpPr/>
          <p:nvPr/>
        </p:nvSpPr>
        <p:spPr bwMode="auto">
          <a:xfrm>
            <a:off x="120000" y="1701000"/>
            <a:ext cx="11376000" cy="720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indent="-457200" marL="457200">
              <a:lnSpc>
                <a:spcPct val="150000"/>
              </a:lnSpc>
              <a:spcBef>
                <a:spcPts val="0"/>
              </a:spcBef>
              <a:spcAft>
                <a:spcPts val="0"/>
              </a:spcAft>
              <a:buFont charset="2" panose="05000000000000000000" pitchFamily="2" typeface="Wingdings"/>
              <a:buChar char="l"/>
            </a:pPr>
            <a:r>
              <a:rPr altLang="en-US" dirty="0" lang="ja-JP" sz="2400">
                <a:solidFill>
                  <a:schemeClr val="accent4"/>
                </a:solidFill>
                <a:latin charset="-128" panose="020B0600070205080204" pitchFamily="50" typeface="ＭＳ Ｐゴシック"/>
                <a:ea charset="-128" panose="020B0600070205080204" pitchFamily="50" typeface="ＭＳ Ｐゴシック"/>
              </a:rPr>
              <a:t>「</a:t>
            </a:r>
            <a:r>
              <a:rPr altLang="ja-JP" dirty="0" lang="en-US" sz="2400">
                <a:solidFill>
                  <a:schemeClr val="accent4"/>
                </a:solidFill>
              </a:rPr>
              <a:t>3</a:t>
            </a:r>
            <a:r>
              <a:rPr altLang="ja-JP" dirty="0" lang="en-US" sz="2400">
                <a:solidFill>
                  <a:schemeClr val="accent4"/>
                </a:solidFill>
                <a:latin charset="-128" panose="020B0600070205080204" pitchFamily="50" typeface="ＭＳ Ｐゴシック"/>
                <a:ea charset="-128" panose="020B0600070205080204" pitchFamily="50" typeface="ＭＳ Ｐゴシック"/>
              </a:rPr>
              <a:t> </a:t>
            </a:r>
            <a:r>
              <a:rPr altLang="en-US" dirty="0" lang="ja-JP" sz="2400">
                <a:solidFill>
                  <a:schemeClr val="accent4"/>
                </a:solidFill>
                <a:latin charset="-128" panose="020B0600070205080204" pitchFamily="50" typeface="ＭＳ Ｐゴシック"/>
                <a:ea charset="-128" panose="020B0600070205080204" pitchFamily="50" typeface="ＭＳ Ｐゴシック"/>
              </a:rPr>
              <a:t>受験上の配慮事項」で，希望する配慮事項を確認。</a:t>
            </a:r>
            <a:endParaRPr altLang="ja-JP" dirty="0" lang="en-US" sz="1600">
              <a:solidFill>
                <a:schemeClr val="accent4"/>
              </a:solidFill>
              <a:latin charset="-128" panose="020B0600070205080204" pitchFamily="50" typeface="ＭＳ Ｐゴシック"/>
              <a:ea charset="-128" panose="020B0600070205080204" pitchFamily="50" typeface="ＭＳ Ｐゴシック"/>
            </a:endParaRPr>
          </a:p>
        </p:txBody>
      </p:sp>
      <p:sp>
        <p:nvSpPr>
          <p:cNvPr id="9" name="正方形/長方形 8">
            <a:extLst>
              <a:ext uri="{FF2B5EF4-FFF2-40B4-BE49-F238E27FC236}">
                <a16:creationId xmlns:a16="http://schemas.microsoft.com/office/drawing/2014/main" id="{1B59C66B-9DD0-4A5D-ACE9-707D4CCD9363}"/>
              </a:ext>
            </a:extLst>
          </p:cNvPr>
          <p:cNvSpPr/>
          <p:nvPr/>
        </p:nvSpPr>
        <p:spPr>
          <a:xfrm>
            <a:off x="192000" y="117000"/>
            <a:ext cx="252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6</a:t>
            </a:r>
            <a:r>
              <a:rPr altLang="en-US" dirty="0" kern="0" lang="ja-JP" sz="3200">
                <a:latin charset="0" typeface="Arial"/>
                <a:ea charset="-128" typeface="ＭＳ Ｐゴシック"/>
              </a:rPr>
              <a:t>～</a:t>
            </a:r>
            <a:r>
              <a:rPr altLang="ja-JP" dirty="0" kern="0" lang="en-US" sz="3200">
                <a:latin charset="0" typeface="Arial"/>
                <a:ea charset="-128" typeface="ＭＳ Ｐゴシック"/>
              </a:rPr>
              <a:t>28</a:t>
            </a:r>
            <a:r>
              <a:rPr altLang="ja-JP" b="1" dirty="0" kern="0" lang="en-US" sz="3200">
                <a:latin charset="0" typeface="Arial"/>
                <a:ea charset="-128" typeface="ＭＳ Ｐゴシック"/>
              </a:rPr>
              <a:t>】</a:t>
            </a:r>
          </a:p>
        </p:txBody>
      </p:sp>
      <p:sp>
        <p:nvSpPr>
          <p:cNvPr id="7" name="テキスト ボックス 6">
            <a:extLst>
              <a:ext uri="{FF2B5EF4-FFF2-40B4-BE49-F238E27FC236}">
                <a16:creationId xmlns:a16="http://schemas.microsoft.com/office/drawing/2014/main" id="{6FEDE4BF-D93D-4ADF-9AB9-5282AF25C3A7}"/>
              </a:ext>
            </a:extLst>
          </p:cNvPr>
          <p:cNvSpPr txBox="1"/>
          <p:nvPr/>
        </p:nvSpPr>
        <p:spPr>
          <a:xfrm>
            <a:off x="768000" y="2421000"/>
            <a:ext cx="10584001" cy="7116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400"/>
              </a:lnSpc>
              <a:spcBef>
                <a:spcPts val="0"/>
              </a:spcBef>
              <a:spcAft>
                <a:spcPts val="0"/>
              </a:spcAft>
            </a:pPr>
            <a:r>
              <a:rPr altLang="en-US" dirty="0" lang="ja-JP" sz="2400">
                <a:solidFill>
                  <a:schemeClr val="accent4"/>
                </a:solidFill>
              </a:rPr>
              <a:t>　「</a:t>
            </a:r>
            <a:r>
              <a:rPr altLang="ja-JP" dirty="0" lang="en-US" sz="2400">
                <a:solidFill>
                  <a:schemeClr val="accent4"/>
                </a:solidFill>
              </a:rPr>
              <a:t>3-1</a:t>
            </a:r>
            <a:r>
              <a:rPr altLang="en-US" dirty="0" lang="ja-JP" sz="2400">
                <a:solidFill>
                  <a:schemeClr val="accent4"/>
                </a:solidFill>
              </a:rPr>
              <a:t>　主な配慮事項」（</a:t>
            </a:r>
            <a:r>
              <a:rPr altLang="ja-JP" dirty="0" lang="en-US" sz="2400">
                <a:solidFill>
                  <a:schemeClr val="accent4"/>
                </a:solidFill>
              </a:rPr>
              <a:t>8</a:t>
            </a:r>
            <a:r>
              <a:rPr altLang="en-US" dirty="0" lang="ja-JP" sz="2400">
                <a:solidFill>
                  <a:schemeClr val="accent4"/>
                </a:solidFill>
              </a:rPr>
              <a:t>ページ）　</a:t>
            </a:r>
            <a:r>
              <a:rPr altLang="en-US" dirty="0" lang="ja-JP" sz="2000">
                <a:solidFill>
                  <a:schemeClr val="accent4"/>
                </a:solidFill>
              </a:rPr>
              <a:t>例：チェック解答，トイレに近い試験室での受験など</a:t>
            </a:r>
            <a:endParaRPr altLang="ja-JP" dirty="0" lang="en-US" sz="2400">
              <a:solidFill>
                <a:schemeClr val="accent4"/>
              </a:solidFill>
            </a:endParaRPr>
          </a:p>
        </p:txBody>
      </p:sp>
      <p:sp>
        <p:nvSpPr>
          <p:cNvPr id="8" name="テキスト ボックス 7">
            <a:extLst>
              <a:ext uri="{FF2B5EF4-FFF2-40B4-BE49-F238E27FC236}">
                <a16:creationId xmlns:a16="http://schemas.microsoft.com/office/drawing/2014/main" id="{0362AEB5-18E3-4310-80A0-5B5A86518961}"/>
              </a:ext>
            </a:extLst>
          </p:cNvPr>
          <p:cNvSpPr txBox="1"/>
          <p:nvPr/>
        </p:nvSpPr>
        <p:spPr>
          <a:xfrm>
            <a:off x="768000" y="3293400"/>
            <a:ext cx="10584002" cy="7116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400"/>
              </a:lnSpc>
              <a:spcBef>
                <a:spcPts val="0"/>
              </a:spcBef>
              <a:spcAft>
                <a:spcPts val="0"/>
              </a:spcAft>
            </a:pPr>
            <a:r>
              <a:rPr altLang="en-US" dirty="0" lang="ja-JP" sz="2400">
                <a:solidFill>
                  <a:schemeClr val="accent4"/>
                </a:solidFill>
              </a:rPr>
              <a:t>　「</a:t>
            </a:r>
            <a:r>
              <a:rPr altLang="ja-JP" dirty="0" lang="en-US" sz="2400">
                <a:solidFill>
                  <a:schemeClr val="accent4"/>
                </a:solidFill>
              </a:rPr>
              <a:t>3-2</a:t>
            </a:r>
            <a:r>
              <a:rPr altLang="en-US" dirty="0" lang="ja-JP" sz="2400">
                <a:solidFill>
                  <a:schemeClr val="accent4"/>
                </a:solidFill>
              </a:rPr>
              <a:t>　その他の配慮事項」（</a:t>
            </a:r>
            <a:r>
              <a:rPr altLang="ja-JP" dirty="0" lang="en-US" sz="2400">
                <a:solidFill>
                  <a:schemeClr val="accent4"/>
                </a:solidFill>
              </a:rPr>
              <a:t>21</a:t>
            </a:r>
            <a:r>
              <a:rPr altLang="en-US" dirty="0" lang="ja-JP" sz="2400">
                <a:solidFill>
                  <a:schemeClr val="accent4"/>
                </a:solidFill>
              </a:rPr>
              <a:t>～</a:t>
            </a:r>
            <a:r>
              <a:rPr altLang="ja-JP" dirty="0" lang="en-US" sz="2400">
                <a:solidFill>
                  <a:schemeClr val="accent4"/>
                </a:solidFill>
              </a:rPr>
              <a:t>23</a:t>
            </a:r>
            <a:r>
              <a:rPr altLang="en-US" dirty="0" lang="ja-JP" sz="2400">
                <a:solidFill>
                  <a:schemeClr val="accent4"/>
                </a:solidFill>
              </a:rPr>
              <a:t>ページ）　</a:t>
            </a:r>
            <a:r>
              <a:rPr altLang="en-US" dirty="0" lang="ja-JP" sz="2000">
                <a:solidFill>
                  <a:schemeClr val="accent4"/>
                </a:solidFill>
              </a:rPr>
              <a:t>例：座席を最後列に指定など</a:t>
            </a:r>
            <a:endParaRPr altLang="ja-JP" dirty="0" lang="en-US" sz="2400">
              <a:solidFill>
                <a:schemeClr val="accent4"/>
              </a:solidFill>
            </a:endParaRPr>
          </a:p>
        </p:txBody>
      </p:sp>
      <p:sp>
        <p:nvSpPr>
          <p:cNvPr id="11" name="テキスト ボックス 10">
            <a:extLst>
              <a:ext uri="{FF2B5EF4-FFF2-40B4-BE49-F238E27FC236}">
                <a16:creationId xmlns:a16="http://schemas.microsoft.com/office/drawing/2014/main" id="{1CD5F6EF-A9DC-4DE4-BCDB-742A3D0D495C}"/>
              </a:ext>
            </a:extLst>
          </p:cNvPr>
          <p:cNvSpPr txBox="1"/>
          <p:nvPr/>
        </p:nvSpPr>
        <p:spPr>
          <a:xfrm>
            <a:off x="770709" y="4941000"/>
            <a:ext cx="10581292" cy="7200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400"/>
              </a:lnSpc>
              <a:spcBef>
                <a:spcPts val="0"/>
              </a:spcBef>
              <a:spcAft>
                <a:spcPts val="0"/>
              </a:spcAft>
            </a:pPr>
            <a:r>
              <a:rPr altLang="en-US" dirty="0" lang="ja-JP" sz="2400">
                <a:solidFill>
                  <a:schemeClr val="accent4"/>
                </a:solidFill>
              </a:rPr>
              <a:t>　「</a:t>
            </a:r>
            <a:r>
              <a:rPr altLang="ja-JP" dirty="0" lang="en-US" sz="2400">
                <a:solidFill>
                  <a:schemeClr val="accent4"/>
                </a:solidFill>
              </a:rPr>
              <a:t>3-3</a:t>
            </a:r>
            <a:r>
              <a:rPr altLang="en-US" dirty="0" lang="ja-JP" sz="2400">
                <a:solidFill>
                  <a:schemeClr val="accent4"/>
                </a:solidFill>
              </a:rPr>
              <a:t>　事前相談が必要な配慮事項」（</a:t>
            </a:r>
            <a:r>
              <a:rPr altLang="ja-JP" dirty="0" lang="en-US" sz="2400">
                <a:solidFill>
                  <a:schemeClr val="accent4"/>
                </a:solidFill>
              </a:rPr>
              <a:t>24</a:t>
            </a:r>
            <a:r>
              <a:rPr altLang="en-US" dirty="0" lang="ja-JP" sz="2400">
                <a:solidFill>
                  <a:schemeClr val="accent4"/>
                </a:solidFill>
              </a:rPr>
              <a:t>ページ）　</a:t>
            </a:r>
            <a:r>
              <a:rPr altLang="en-US" dirty="0" lang="ja-JP" sz="2000">
                <a:solidFill>
                  <a:schemeClr val="accent4"/>
                </a:solidFill>
              </a:rPr>
              <a:t>例：科目単位の試験時間の延長など</a:t>
            </a:r>
            <a:endParaRPr altLang="ja-JP" dirty="0" lang="en-US" sz="2400">
              <a:solidFill>
                <a:schemeClr val="accent4"/>
              </a:solidFill>
            </a:endParaRPr>
          </a:p>
        </p:txBody>
      </p:sp>
      <p:sp>
        <p:nvSpPr>
          <p:cNvPr id="12" name="正方形/長方形 11">
            <a:extLst>
              <a:ext uri="{FF2B5EF4-FFF2-40B4-BE49-F238E27FC236}">
                <a16:creationId xmlns:a16="http://schemas.microsoft.com/office/drawing/2014/main" id="{5D0553AB-F7D4-4D8F-9781-7256D30EDB95}"/>
              </a:ext>
            </a:extLst>
          </p:cNvPr>
          <p:cNvSpPr/>
          <p:nvPr/>
        </p:nvSpPr>
        <p:spPr bwMode="auto">
          <a:xfrm>
            <a:off x="120000" y="4221000"/>
            <a:ext cx="11856000" cy="720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indent="-342900" marL="342900">
              <a:lnSpc>
                <a:spcPct val="150000"/>
              </a:lnSpc>
              <a:spcBef>
                <a:spcPts val="0"/>
              </a:spcBef>
              <a:spcAft>
                <a:spcPts val="0"/>
              </a:spcAft>
              <a:buFont charset="2" panose="05000000000000000000" pitchFamily="2" typeface="Wingdings"/>
              <a:buChar char="l"/>
            </a:pPr>
            <a:r>
              <a:rPr altLang="en-US" dirty="0" lang="ja-JP" sz="2400">
                <a:solidFill>
                  <a:schemeClr val="accent4"/>
                </a:solidFill>
                <a:latin charset="-128" panose="020B0600070205080204" pitchFamily="50" typeface="ＭＳ Ｐゴシック"/>
                <a:ea charset="-128" panose="020B0600070205080204" pitchFamily="50" typeface="ＭＳ Ｐゴシック"/>
              </a:rPr>
              <a:t>　上記</a:t>
            </a:r>
            <a:r>
              <a:rPr altLang="en-US" dirty="0" lang="ja-JP" sz="2400">
                <a:solidFill>
                  <a:schemeClr val="accent4"/>
                </a:solidFill>
              </a:rPr>
              <a:t>に記載されていない</a:t>
            </a:r>
            <a:r>
              <a:rPr altLang="en-US" dirty="0" lang="ja-JP" sz="2400">
                <a:solidFill>
                  <a:schemeClr val="accent4"/>
                </a:solidFill>
                <a:latin charset="-128" panose="020B0600070205080204" pitchFamily="50" typeface="ＭＳ Ｐゴシック"/>
                <a:ea charset="-128" panose="020B0600070205080204" pitchFamily="50" typeface="ＭＳ Ｐゴシック"/>
              </a:rPr>
              <a:t>配慮事項を希望する場合，申請を行う前に要相談。</a:t>
            </a:r>
            <a:endParaRPr altLang="ja-JP" dirty="0" lang="en-US" sz="1600">
              <a:solidFill>
                <a:schemeClr val="accent4"/>
              </a:solidFill>
              <a:latin charset="-128" panose="020B0600070205080204" pitchFamily="50" typeface="ＭＳ Ｐゴシック"/>
              <a:ea charset="-128" panose="020B0600070205080204" pitchFamily="50" typeface="ＭＳ Ｐゴシック"/>
            </a:endParaRPr>
          </a:p>
        </p:txBody>
      </p:sp>
      <p:sp>
        <p:nvSpPr>
          <p:cNvPr id="10" name="Rectangle 5">
            <a:extLst>
              <a:ext uri="{FF2B5EF4-FFF2-40B4-BE49-F238E27FC236}">
                <a16:creationId xmlns:a16="http://schemas.microsoft.com/office/drawing/2014/main" id="{204FEA14-B712-47B6-B8D7-A0943BFE0066}"/>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r>
              <a:rPr altLang="en-US" b="1" dirty="0" lang="ja-JP" sz="3200">
                <a:latin charset="-128" panose="020B0600070205080204" pitchFamily="50" typeface="ＭＳ Ｐゴシック"/>
              </a:rPr>
              <a:t>　４　受験上の配慮事項について</a:t>
            </a:r>
          </a:p>
        </p:txBody>
      </p:sp>
    </p:spTree>
    <p:extLst>
      <p:ext uri="{BB962C8B-B14F-4D97-AF65-F5344CB8AC3E}">
        <p14:creationId xmlns:p14="http://schemas.microsoft.com/office/powerpoint/2010/main" val="2882883249"/>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48301DA-BEF1-4CDB-A8FD-4AE2A3BE62A8}"/>
              </a:ext>
            </a:extLst>
          </p:cNvPr>
          <p:cNvSpPr>
            <a:spLocks noGrp="1"/>
          </p:cNvSpPr>
          <p:nvPr>
            <p:ph idx="12" sz="quarter" type="sldNum"/>
          </p:nvPr>
        </p:nvSpPr>
        <p:spPr/>
        <p:txBody>
          <a:bodyPr/>
          <a:lstStyle/>
          <a:p>
            <a:pPr>
              <a:defRPr/>
            </a:pPr>
            <a:fld id="{5D0C3138-1DF5-4EE7-9BC8-8086AF259160}" type="slidenum">
              <a:rPr altLang="ja-JP" lang="en-US" smtClean="0"/>
              <a:pPr>
                <a:defRPr/>
              </a:pPr>
              <a:t>7</a:t>
            </a:fld>
            <a:endParaRPr altLang="ja-JP" dirty="0" lang="en-US"/>
          </a:p>
        </p:txBody>
      </p:sp>
      <p:sp>
        <p:nvSpPr>
          <p:cNvPr id="4" name="テキスト ボックス 3">
            <a:extLst>
              <a:ext uri="{FF2B5EF4-FFF2-40B4-BE49-F238E27FC236}">
                <a16:creationId xmlns:a16="http://schemas.microsoft.com/office/drawing/2014/main" id="{B104EE49-B306-4FE9-B75F-4375C489FC81}"/>
              </a:ext>
            </a:extLst>
          </p:cNvPr>
          <p:cNvSpPr txBox="1"/>
          <p:nvPr/>
        </p:nvSpPr>
        <p:spPr>
          <a:xfrm>
            <a:off x="624000" y="2709000"/>
            <a:ext cx="10872000" cy="35280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108000" lIns="180000" rIns="108000" rtlCol="0" tIns="36000" wrap="square">
            <a:noAutofit/>
          </a:bodyPr>
          <a:lstStyle/>
          <a:p>
            <a:pPr algn="just" eaLnBrk="1" hangingPunct="1">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3-1-1</a:t>
            </a:r>
            <a:r>
              <a:rPr altLang="en-US" dirty="0" lang="ja-JP" sz="2400">
                <a:solidFill>
                  <a:schemeClr val="accent4"/>
                </a:solidFill>
                <a:latin typeface="+mn-ea"/>
              </a:rPr>
              <a:t>　「問題冊子に関する配慮」</a:t>
            </a:r>
            <a:endParaRPr altLang="ja-JP" dirty="0" lang="en-US" sz="2400">
              <a:solidFill>
                <a:schemeClr val="accent4"/>
              </a:solidFill>
              <a:latin typeface="+mn-ea"/>
            </a:endParaRPr>
          </a:p>
          <a:p>
            <a:pPr algn="just" eaLnBrk="1" hangingPunct="1">
              <a:spcBef>
                <a:spcPts val="0"/>
              </a:spcBef>
              <a:spcAft>
                <a:spcPts val="500"/>
              </a:spcAft>
            </a:pPr>
            <a:r>
              <a:rPr altLang="en-US" dirty="0" lang="ja-JP" sz="2400">
                <a:solidFill>
                  <a:schemeClr val="accent4"/>
                </a:solidFill>
                <a:latin typeface="+mn-ea"/>
              </a:rPr>
              <a:t>　　→「拡大文字問題冊子の配付」については</a:t>
            </a:r>
            <a:r>
              <a:rPr altLang="ja-JP" dirty="0" lang="en-US" sz="2400">
                <a:solidFill>
                  <a:schemeClr val="accent4"/>
                </a:solidFill>
                <a:latin typeface="+mn-ea"/>
              </a:rPr>
              <a:t>【</a:t>
            </a:r>
            <a:r>
              <a:rPr altLang="en-US" dirty="0" lang="ja-JP" sz="2400">
                <a:solidFill>
                  <a:schemeClr val="accent4"/>
                </a:solidFill>
                <a:latin typeface="+mn-ea"/>
              </a:rPr>
              <a:t>スライド</a:t>
            </a:r>
            <a:r>
              <a:rPr altLang="ja-JP" dirty="0" lang="en-US" sz="2400">
                <a:solidFill>
                  <a:schemeClr val="accent4"/>
                </a:solidFill>
                <a:latin typeface="+mn-ea"/>
              </a:rPr>
              <a:t>8】</a:t>
            </a:r>
            <a:r>
              <a:rPr altLang="en-US" dirty="0" lang="ja-JP" sz="2400">
                <a:solidFill>
                  <a:schemeClr val="accent4"/>
                </a:solidFill>
                <a:latin typeface="+mn-ea"/>
              </a:rPr>
              <a:t>も参照</a:t>
            </a:r>
            <a:endParaRPr altLang="ja-JP" dirty="0" lang="en-US" sz="2400">
              <a:solidFill>
                <a:schemeClr val="accent4"/>
              </a:solidFill>
              <a:latin typeface="+mn-ea"/>
            </a:endParaRPr>
          </a:p>
          <a:p>
            <a:pPr algn="just" eaLnBrk="1" hangingPunct="1">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3-1-2</a:t>
            </a:r>
            <a:r>
              <a:rPr altLang="en-US" dirty="0" lang="ja-JP" sz="2400">
                <a:solidFill>
                  <a:schemeClr val="accent4"/>
                </a:solidFill>
                <a:latin typeface="+mn-ea"/>
              </a:rPr>
              <a:t>　「解答方法や試験時間に関する配慮」</a:t>
            </a:r>
            <a:endParaRPr altLang="ja-JP" dirty="0" lang="en-US" sz="2400">
              <a:solidFill>
                <a:schemeClr val="accent4"/>
              </a:solidFill>
              <a:latin typeface="+mn-ea"/>
            </a:endParaRPr>
          </a:p>
          <a:p>
            <a:pPr algn="just" eaLnBrk="1" hangingPunct="1">
              <a:spcBef>
                <a:spcPts val="0"/>
              </a:spcBef>
              <a:spcAft>
                <a:spcPts val="500"/>
              </a:spcAft>
            </a:pPr>
            <a:r>
              <a:rPr altLang="en-US" dirty="0" lang="ja-JP" sz="2400">
                <a:solidFill>
                  <a:schemeClr val="accent4"/>
                </a:solidFill>
                <a:latin typeface="+mn-ea"/>
              </a:rPr>
              <a:t>　　→「文字解答」「チェック解答」については</a:t>
            </a:r>
            <a:r>
              <a:rPr altLang="ja-JP" dirty="0" lang="en-US" sz="2400">
                <a:solidFill>
                  <a:schemeClr val="accent4"/>
                </a:solidFill>
                <a:latin typeface="+mn-ea"/>
              </a:rPr>
              <a:t>【</a:t>
            </a:r>
            <a:r>
              <a:rPr altLang="en-US" dirty="0" lang="ja-JP" sz="2400">
                <a:solidFill>
                  <a:schemeClr val="accent4"/>
                </a:solidFill>
                <a:latin typeface="+mn-ea"/>
              </a:rPr>
              <a:t>スライド</a:t>
            </a:r>
            <a:r>
              <a:rPr altLang="ja-JP" dirty="0" lang="en-US" sz="2400">
                <a:solidFill>
                  <a:schemeClr val="accent4"/>
                </a:solidFill>
                <a:latin typeface="+mn-ea"/>
              </a:rPr>
              <a:t>9】</a:t>
            </a:r>
            <a:r>
              <a:rPr altLang="en-US" dirty="0" lang="ja-JP" sz="2400">
                <a:solidFill>
                  <a:schemeClr val="accent4"/>
                </a:solidFill>
                <a:latin typeface="+mn-ea"/>
              </a:rPr>
              <a:t>も参照</a:t>
            </a:r>
            <a:endParaRPr altLang="ja-JP" dirty="0" lang="en-US" sz="2400">
              <a:solidFill>
                <a:schemeClr val="accent4"/>
              </a:solidFill>
              <a:latin typeface="+mn-ea"/>
            </a:endParaRPr>
          </a:p>
          <a:p>
            <a:pPr algn="just" eaLnBrk="1" hangingPunct="1">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3-1-3</a:t>
            </a:r>
            <a:r>
              <a:rPr altLang="en-US" dirty="0" lang="ja-JP" sz="2400">
                <a:solidFill>
                  <a:schemeClr val="accent4"/>
                </a:solidFill>
                <a:latin typeface="+mn-ea"/>
              </a:rPr>
              <a:t>　「リスニングに関する配慮」</a:t>
            </a:r>
            <a:endParaRPr altLang="ja-JP" dirty="0" lang="en-US" sz="2400">
              <a:solidFill>
                <a:schemeClr val="accent4"/>
              </a:solidFill>
              <a:latin typeface="+mn-ea"/>
            </a:endParaRPr>
          </a:p>
          <a:p>
            <a:pPr algn="just" eaLnBrk="1" hangingPunct="1">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3-1-4</a:t>
            </a:r>
            <a:r>
              <a:rPr altLang="en-US" dirty="0" lang="ja-JP" sz="2400">
                <a:solidFill>
                  <a:schemeClr val="accent4"/>
                </a:solidFill>
                <a:latin typeface="+mn-ea"/>
              </a:rPr>
              <a:t>　「試験室や座席に関する配慮」</a:t>
            </a:r>
            <a:endParaRPr altLang="ja-JP" dirty="0" lang="en-US" sz="2400">
              <a:solidFill>
                <a:schemeClr val="accent4"/>
              </a:solidFill>
              <a:latin typeface="+mn-ea"/>
            </a:endParaRPr>
          </a:p>
          <a:p>
            <a:pPr algn="just" eaLnBrk="1" hangingPunct="1">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3-1-5</a:t>
            </a:r>
            <a:r>
              <a:rPr altLang="en-US" dirty="0" lang="ja-JP" sz="2400">
                <a:solidFill>
                  <a:schemeClr val="accent4"/>
                </a:solidFill>
                <a:latin typeface="+mn-ea"/>
              </a:rPr>
              <a:t>　「持参して使用するものに関する配慮」</a:t>
            </a:r>
            <a:endParaRPr altLang="ja-JP" dirty="0" lang="en-US" sz="2400">
              <a:solidFill>
                <a:schemeClr val="accent4"/>
              </a:solidFill>
              <a:latin typeface="+mn-ea"/>
            </a:endParaRPr>
          </a:p>
          <a:p>
            <a:pPr algn="just" eaLnBrk="1" hangingPunct="1">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3-1-6</a:t>
            </a:r>
            <a:r>
              <a:rPr altLang="en-US" dirty="0" lang="ja-JP" sz="2400">
                <a:solidFill>
                  <a:schemeClr val="accent4"/>
                </a:solidFill>
                <a:latin typeface="+mn-ea"/>
              </a:rPr>
              <a:t>　「試験場側での対応に関する配慮」</a:t>
            </a:r>
            <a:endParaRPr altLang="ja-JP" dirty="0" lang="en-US" sz="2400">
              <a:solidFill>
                <a:schemeClr val="accent4"/>
              </a:solidFill>
              <a:latin typeface="+mn-ea"/>
            </a:endParaRPr>
          </a:p>
        </p:txBody>
      </p:sp>
      <p:sp>
        <p:nvSpPr>
          <p:cNvPr id="5" name="正方形/長方形 4">
            <a:extLst>
              <a:ext uri="{FF2B5EF4-FFF2-40B4-BE49-F238E27FC236}">
                <a16:creationId xmlns:a16="http://schemas.microsoft.com/office/drawing/2014/main" id="{AE230D26-DB11-4514-A555-23FDC1DC1793}"/>
              </a:ext>
            </a:extLst>
          </p:cNvPr>
          <p:cNvSpPr/>
          <p:nvPr/>
        </p:nvSpPr>
        <p:spPr>
          <a:xfrm>
            <a:off x="192000" y="117000"/>
            <a:ext cx="252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8</a:t>
            </a:r>
            <a:r>
              <a:rPr altLang="en-US" dirty="0" kern="0" lang="ja-JP" sz="3200">
                <a:latin charset="0" typeface="Arial"/>
                <a:ea charset="-128" typeface="ＭＳ Ｐゴシック"/>
              </a:rPr>
              <a:t>～</a:t>
            </a:r>
            <a:r>
              <a:rPr altLang="ja-JP" dirty="0" kern="0" lang="en-US" sz="3200">
                <a:latin charset="0" typeface="Arial"/>
                <a:ea charset="-128" typeface="ＭＳ Ｐゴシック"/>
              </a:rPr>
              <a:t>20</a:t>
            </a:r>
            <a:r>
              <a:rPr altLang="ja-JP" b="1" dirty="0" kern="0" lang="en-US" sz="3200">
                <a:latin charset="0" typeface="Arial"/>
                <a:ea charset="-128" typeface="ＭＳ Ｐゴシック"/>
              </a:rPr>
              <a:t>】</a:t>
            </a:r>
          </a:p>
        </p:txBody>
      </p:sp>
      <p:sp>
        <p:nvSpPr>
          <p:cNvPr id="7" name="正方形/長方形 6">
            <a:extLst>
              <a:ext uri="{FF2B5EF4-FFF2-40B4-BE49-F238E27FC236}">
                <a16:creationId xmlns:a16="http://schemas.microsoft.com/office/drawing/2014/main" id="{2E3C317C-9E83-4B60-B670-F5316F63C24E}"/>
              </a:ext>
            </a:extLst>
          </p:cNvPr>
          <p:cNvSpPr/>
          <p:nvPr/>
        </p:nvSpPr>
        <p:spPr bwMode="auto">
          <a:xfrm>
            <a:off x="480000" y="1701000"/>
            <a:ext cx="11366642" cy="81975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buFont charset="2" panose="05000000000000000000" pitchFamily="2" typeface="Wingdings"/>
              <a:buChar char="l"/>
            </a:pPr>
            <a:r>
              <a:rPr altLang="en-US" dirty="0" lang="ja-JP" sz="2400">
                <a:solidFill>
                  <a:schemeClr val="accent4"/>
                </a:solidFill>
              </a:rPr>
              <a:t>　 「</a:t>
            </a:r>
            <a:r>
              <a:rPr altLang="ja-JP" dirty="0" lang="en-US" sz="2400">
                <a:solidFill>
                  <a:schemeClr val="accent4"/>
                </a:solidFill>
              </a:rPr>
              <a:t>3-1</a:t>
            </a:r>
            <a:r>
              <a:rPr altLang="en-US" dirty="0" lang="ja-JP" sz="2400">
                <a:solidFill>
                  <a:schemeClr val="accent4"/>
                </a:solidFill>
              </a:rPr>
              <a:t>　主な配慮事項」で，区分別に主な配慮事項について例示。</a:t>
            </a:r>
            <a:endParaRPr altLang="ja-JP" dirty="0" lang="en-US" sz="2400">
              <a:solidFill>
                <a:schemeClr val="accent4"/>
              </a:solidFill>
            </a:endParaRPr>
          </a:p>
          <a:p>
            <a:pPr algn="just" eaLnBrk="1" hangingPunct="1">
              <a:spcBef>
                <a:spcPts val="0"/>
              </a:spcBef>
              <a:spcAft>
                <a:spcPts val="0"/>
              </a:spcAft>
            </a:pPr>
            <a:r>
              <a:rPr altLang="en-US" dirty="0" lang="ja-JP" sz="2400">
                <a:solidFill>
                  <a:schemeClr val="accent4"/>
                </a:solidFill>
              </a:rPr>
              <a:t>　主な配慮事項の例は以下で詳細に説明。</a:t>
            </a:r>
            <a:endParaRPr altLang="ja-JP" dirty="0" lang="en-US" sz="2400">
              <a:solidFill>
                <a:schemeClr val="accent4"/>
              </a:solidFill>
            </a:endParaRPr>
          </a:p>
        </p:txBody>
      </p:sp>
      <p:sp>
        <p:nvSpPr>
          <p:cNvPr id="9" name="Rectangle 5">
            <a:extLst>
              <a:ext uri="{FF2B5EF4-FFF2-40B4-BE49-F238E27FC236}">
                <a16:creationId xmlns:a16="http://schemas.microsoft.com/office/drawing/2014/main" id="{AC70881E-106E-44B9-9192-42655B7AC0EA}"/>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r>
              <a:rPr altLang="en-US" b="1" dirty="0" lang="ja-JP" sz="3200">
                <a:latin charset="-128" panose="020B0600070205080204" pitchFamily="50" typeface="ＭＳ Ｐゴシック"/>
              </a:rPr>
              <a:t>　５　主な配慮事項について</a:t>
            </a:r>
          </a:p>
        </p:txBody>
      </p:sp>
    </p:spTree>
    <p:extLst>
      <p:ext uri="{BB962C8B-B14F-4D97-AF65-F5344CB8AC3E}">
        <p14:creationId xmlns:p14="http://schemas.microsoft.com/office/powerpoint/2010/main" val="3224976270"/>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433D8A5-E1CE-4D7C-9973-D8623ACEE8E7}"/>
              </a:ext>
            </a:extLst>
          </p:cNvPr>
          <p:cNvSpPr>
            <a:spLocks noGrp="1"/>
          </p:cNvSpPr>
          <p:nvPr>
            <p:ph idx="12" sz="quarter" type="sldNum"/>
          </p:nvPr>
        </p:nvSpPr>
        <p:spPr/>
        <p:txBody>
          <a:bodyPr/>
          <a:lstStyle/>
          <a:p>
            <a:pPr>
              <a:defRPr/>
            </a:pPr>
            <a:fld id="{198FBEA1-C32F-40FF-90BF-88E25CC95112}" type="slidenum">
              <a:rPr altLang="ja-JP" lang="en-US" smtClean="0"/>
              <a:pPr>
                <a:defRPr/>
              </a:pPr>
              <a:t>8</a:t>
            </a:fld>
            <a:endParaRPr altLang="ja-JP" dirty="0" lang="en-US"/>
          </a:p>
        </p:txBody>
      </p:sp>
      <p:sp>
        <p:nvSpPr>
          <p:cNvPr id="6" name="Rectangle 4">
            <a:extLst>
              <a:ext uri="{FF2B5EF4-FFF2-40B4-BE49-F238E27FC236}">
                <a16:creationId xmlns:a16="http://schemas.microsoft.com/office/drawing/2014/main" id="{63C9FC66-66E0-4B63-B9D5-07221B2D5E39}"/>
              </a:ext>
            </a:extLst>
          </p:cNvPr>
          <p:cNvSpPr>
            <a:spLocks noChangeArrowheads="1"/>
          </p:cNvSpPr>
          <p:nvPr/>
        </p:nvSpPr>
        <p:spPr bwMode="auto">
          <a:xfrm>
            <a:off x="1596160" y="1484784"/>
            <a:ext cx="8899969" cy="2736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57200" marL="4572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indent="0" marL="93662">
              <a:spcBef>
                <a:spcPts val="600"/>
              </a:spcBef>
              <a:spcAft>
                <a:spcPts val="600"/>
              </a:spcAft>
              <a:buNone/>
            </a:pPr>
            <a:endParaRPr altLang="ja-JP" dirty="0" lang="en-US" sz="700"/>
          </a:p>
        </p:txBody>
      </p:sp>
      <p:sp>
        <p:nvSpPr>
          <p:cNvPr id="8" name="正方形/長方形 7">
            <a:extLst>
              <a:ext uri="{FF2B5EF4-FFF2-40B4-BE49-F238E27FC236}">
                <a16:creationId xmlns:a16="http://schemas.microsoft.com/office/drawing/2014/main" id="{869E76DF-9F0C-47B7-9ECC-FCDACE1C9D97}"/>
              </a:ext>
            </a:extLst>
          </p:cNvPr>
          <p:cNvSpPr/>
          <p:nvPr/>
        </p:nvSpPr>
        <p:spPr>
          <a:xfrm>
            <a:off x="480000" y="5614834"/>
            <a:ext cx="11376000" cy="769441"/>
          </a:xfrm>
          <a:prstGeom prst="rect">
            <a:avLst/>
          </a:prstGeom>
        </p:spPr>
        <p:txBody>
          <a:bodyPr wrap="square">
            <a:spAutoFit/>
          </a:bodyPr>
          <a:lstStyle/>
          <a:p>
            <a:pPr indent="-342900" marL="436562">
              <a:spcBef>
                <a:spcPts val="0"/>
              </a:spcBef>
              <a:spcAft>
                <a:spcPts val="0"/>
              </a:spcAft>
              <a:buFont charset="2" panose="05000000000000000000" pitchFamily="2" typeface="Wingdings"/>
              <a:buChar char="l"/>
            </a:pPr>
            <a:r>
              <a:rPr altLang="en-US" dirty="0" lang="ja-JP" spc="-150" sz="2200"/>
              <a:t>　拡大文字問題冊子のサンプルは，大学入試センターのウェブサイトに掲載。</a:t>
            </a:r>
            <a:endParaRPr altLang="ja-JP" dirty="0" lang="en-US" spc="-150" sz="2200"/>
          </a:p>
          <a:p>
            <a:pPr marL="93662">
              <a:spcBef>
                <a:spcPts val="0"/>
              </a:spcBef>
              <a:spcAft>
                <a:spcPts val="0"/>
              </a:spcAft>
            </a:pPr>
            <a:r>
              <a:rPr altLang="ja-JP" dirty="0" kern="0" lang="en-US" sz="2200">
                <a:solidFill>
                  <a:srgbClr val="000000"/>
                </a:solidFill>
              </a:rPr>
              <a:t>    https://www.dnc.ac.jp/kyotsu/shiken_jouhou/r8/point.html</a:t>
            </a:r>
            <a:endParaRPr altLang="ja-JP" dirty="0" lang="en-US" sz="2200"/>
          </a:p>
        </p:txBody>
      </p:sp>
      <p:graphicFrame>
        <p:nvGraphicFramePr>
          <p:cNvPr id="9" name="表 8">
            <a:extLst>
              <a:ext uri="{FF2B5EF4-FFF2-40B4-BE49-F238E27FC236}">
                <a16:creationId xmlns:a16="http://schemas.microsoft.com/office/drawing/2014/main" id="{44838481-4C79-4944-B9A6-AF136B433F8C}"/>
              </a:ext>
            </a:extLst>
          </p:cNvPr>
          <p:cNvGraphicFramePr>
            <a:graphicFrameLocks noGrp="1"/>
          </p:cNvGraphicFramePr>
          <p:nvPr>
            <p:extLst>
              <p:ext uri="{D42A27DB-BD31-4B8C-83A1-F6EECF244321}">
                <p14:modId xmlns:p14="http://schemas.microsoft.com/office/powerpoint/2010/main" val="3863279268"/>
              </p:ext>
            </p:extLst>
          </p:nvPr>
        </p:nvGraphicFramePr>
        <p:xfrm>
          <a:off x="336000" y="1629000"/>
          <a:ext cx="11520000" cy="4025582"/>
        </p:xfrm>
        <a:graphic>
          <a:graphicData uri="http://schemas.openxmlformats.org/drawingml/2006/table">
            <a:tbl>
              <a:tblPr/>
              <a:tblGrid>
                <a:gridCol w="2808001">
                  <a:extLst>
                    <a:ext uri="{9D8B030D-6E8A-4147-A177-3AD203B41FA5}">
                      <a16:colId xmlns:a16="http://schemas.microsoft.com/office/drawing/2014/main" val="4117417510"/>
                    </a:ext>
                  </a:extLst>
                </a:gridCol>
                <a:gridCol w="4391999">
                  <a:extLst>
                    <a:ext uri="{9D8B030D-6E8A-4147-A177-3AD203B41FA5}">
                      <a16:colId xmlns:a16="http://schemas.microsoft.com/office/drawing/2014/main" val="3352875108"/>
                    </a:ext>
                  </a:extLst>
                </a:gridCol>
                <a:gridCol w="4320000">
                  <a:extLst>
                    <a:ext uri="{9D8B030D-6E8A-4147-A177-3AD203B41FA5}">
                      <a16:colId xmlns:a16="http://schemas.microsoft.com/office/drawing/2014/main" val="881573007"/>
                    </a:ext>
                  </a:extLst>
                </a:gridCol>
              </a:tblGrid>
              <a:tr h="419582">
                <a:tc>
                  <a:txBody>
                    <a:bodyPr/>
                    <a:lstStyle/>
                    <a:p>
                      <a:endParaRPr altLang="en-US" dirty="0" kumimoji="1" lang="ja-JP"/>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algn="ctr" cap="flat" cmpd="sng" w="12700">
                      <a:noFill/>
                      <a:prstDash val="solid"/>
                      <a:round/>
                      <a:headEnd len="med" type="none" w="med"/>
                      <a:tailEnd len="med" type="none" w="med"/>
                    </a:lnTlToBr>
                    <a:lnBlToTr algn="ctr" cap="flat" cmpd="sng" w="12700">
                      <a:noFill/>
                      <a:prstDash val="solid"/>
                      <a:round/>
                      <a:headEnd len="med" type="none" w="med"/>
                      <a:tailEnd len="med" type="none" w="med"/>
                    </a:lnBlToTr>
                    <a:solidFill>
                      <a:schemeClr val="accent6"/>
                    </a:solidFill>
                  </a:tcPr>
                </a:tc>
                <a:tc>
                  <a:txBody>
                    <a:bodyPr/>
                    <a:lstStyle/>
                    <a:p>
                      <a:pPr algn="ctr" latinLnBrk="1" marL="0">
                        <a:lnSpc>
                          <a:spcPct val="100000"/>
                        </a:lnSpc>
                        <a:spcBef>
                          <a:spcPts val="250"/>
                        </a:spcBef>
                        <a:spcAft>
                          <a:spcPts val="0"/>
                        </a:spcAft>
                      </a:pPr>
                      <a:r>
                        <a:rPr b="1" dirty="0" lang="en-US" spc="0" sz="2000">
                          <a:solidFill>
                            <a:schemeClr val="bg1"/>
                          </a:solidFill>
                          <a:effectLst/>
                          <a:latin charset="0" panose="020B0604020202020204" pitchFamily="34" typeface="Arial"/>
                          <a:ea charset="-128" panose="020B0609070205080204" pitchFamily="49" typeface="ＭＳ ゴシック"/>
                          <a:cs charset="0" panose="02020603050405020304" pitchFamily="18" typeface="Times New Roman"/>
                        </a:rPr>
                        <a:t>14</a:t>
                      </a:r>
                      <a:r>
                        <a:rPr b="1" dirty="0" lang="ja-JP" spc="0" sz="2000">
                          <a:solidFill>
                            <a:schemeClr val="bg1"/>
                          </a:solidFill>
                          <a:effectLst/>
                          <a:latin typeface="+mn-ea"/>
                          <a:ea typeface="+mn-ea"/>
                          <a:cs charset="0" panose="02020603050405020304" pitchFamily="18" typeface="Times New Roman"/>
                        </a:rPr>
                        <a:t>ポイント問題冊子</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ctr" latinLnBrk="1" marL="0">
                        <a:lnSpc>
                          <a:spcPct val="100000"/>
                        </a:lnSpc>
                        <a:spcBef>
                          <a:spcPts val="250"/>
                        </a:spcBef>
                        <a:spcAft>
                          <a:spcPts val="0"/>
                        </a:spcAft>
                      </a:pPr>
                      <a:r>
                        <a:rPr b="1" dirty="0" lang="en-US" spc="0" sz="2000">
                          <a:solidFill>
                            <a:schemeClr val="bg1"/>
                          </a:solidFill>
                          <a:effectLst/>
                          <a:latin charset="0" panose="020B0604020202020204" pitchFamily="34" typeface="Arial"/>
                          <a:ea charset="-128" panose="020B0609070205080204" pitchFamily="49" typeface="ＭＳ ゴシック"/>
                          <a:cs charset="0" panose="02020603050405020304" pitchFamily="18" typeface="Times New Roman"/>
                        </a:rPr>
                        <a:t>22</a:t>
                      </a:r>
                      <a:r>
                        <a:rPr b="1" dirty="0" lang="ja-JP" spc="0" sz="2000">
                          <a:solidFill>
                            <a:schemeClr val="bg1"/>
                          </a:solidFill>
                          <a:effectLst/>
                          <a:latin typeface="+mn-ea"/>
                          <a:ea typeface="+mn-ea"/>
                          <a:cs charset="0" panose="02020603050405020304" pitchFamily="18" typeface="Times New Roman"/>
                        </a:rPr>
                        <a:t>ポイント問題冊子</a:t>
                      </a:r>
                      <a:r>
                        <a:rPr b="1" dirty="0" lang="ja-JP" spc="0" sz="1050">
                          <a:solidFill>
                            <a:schemeClr val="bg1"/>
                          </a:solidFill>
                          <a:effectLst/>
                          <a:latin charset="0" panose="02040604050505020304" pitchFamily="18" typeface="Century"/>
                          <a:ea charset="-128" panose="020B0609070205080204" pitchFamily="49" typeface="ＭＳ ゴシック"/>
                          <a:cs charset="0" panose="02020603050405020304" pitchFamily="18" typeface="Times New Roman"/>
                        </a:rPr>
                        <a:t>　　</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extLst>
                  <a:ext uri="{0D108BD9-81ED-4DB2-BD59-A6C34878D82A}">
                    <a16:rowId xmlns:a16="http://schemas.microsoft.com/office/drawing/2014/main" val="3968637510"/>
                  </a:ext>
                </a:extLst>
              </a:tr>
              <a:tr h="432000">
                <a:tc>
                  <a:txBody>
                    <a:bodyPr/>
                    <a:lstStyle/>
                    <a:p>
                      <a:pPr algn="l" latinLnBrk="1" marL="72000">
                        <a:lnSpc>
                          <a:spcPct val="100000"/>
                        </a:lnSpc>
                        <a:spcBef>
                          <a:spcPts val="250"/>
                        </a:spcBef>
                        <a:spcAft>
                          <a:spcPts val="0"/>
                        </a:spcAft>
                      </a:pPr>
                      <a:r>
                        <a:rPr b="1" dirty="0" lang="ja-JP" spc="0" sz="1800">
                          <a:solidFill>
                            <a:schemeClr val="bg1"/>
                          </a:solidFill>
                          <a:effectLst/>
                          <a:latin typeface="+mn-ea"/>
                          <a:ea typeface="+mn-ea"/>
                          <a:cs charset="0" panose="02020603050405020304" pitchFamily="18" typeface="Times New Roman"/>
                        </a:rPr>
                        <a:t>文字の大きさ（ポイント）</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just" latinLnBrk="1" marL="114935">
                        <a:lnSpc>
                          <a:spcPct val="100000"/>
                        </a:lnSpc>
                        <a:spcBef>
                          <a:spcPts val="0"/>
                        </a:spcBef>
                        <a:spcAft>
                          <a:spcPts val="0"/>
                        </a:spcAft>
                      </a:pPr>
                      <a:r>
                        <a:rPr b="0" dirty="0" lang="ja-JP" spc="0" sz="1800">
                          <a:effectLst/>
                          <a:latin charset="0" panose="02040604050505020304" pitchFamily="18" typeface="Century"/>
                          <a:ea charset="-128" panose="020B0609070205080204" pitchFamily="49" typeface="ＭＳ ゴシック"/>
                          <a:cs charset="0" panose="02020603050405020304" pitchFamily="18" typeface="Times New Roman"/>
                        </a:rPr>
                        <a:t>文字の拡大率が</a:t>
                      </a:r>
                      <a:r>
                        <a:rPr b="0" dirty="0" lang="en-US" spc="0" sz="1800">
                          <a:effectLst/>
                          <a:latin charset="0" panose="020B0604020202020204" pitchFamily="34" typeface="Arial"/>
                          <a:ea charset="-128" panose="020B0609070205080204" pitchFamily="49" typeface="ＭＳ ゴシック"/>
                          <a:cs charset="0" panose="02020603050405020304" pitchFamily="18" typeface="Times New Roman"/>
                        </a:rPr>
                        <a:t>1.4</a:t>
                      </a:r>
                      <a:r>
                        <a:rPr b="0" dirty="0" lang="ja-JP" spc="0" sz="1800">
                          <a:effectLst/>
                          <a:latin charset="0" panose="02040604050505020304" pitchFamily="18" typeface="Century"/>
                          <a:ea charset="-128" panose="020B0609070205080204" pitchFamily="49" typeface="ＭＳ ゴシック"/>
                          <a:cs charset="0" panose="02020603050405020304" pitchFamily="18" typeface="Times New Roman"/>
                        </a:rPr>
                        <a:t>倍</a:t>
                      </a:r>
                      <a:r>
                        <a:rPr altLang="ja-JP" b="0" dirty="0" lang="en-US" spc="0" sz="1800">
                          <a:effectLst/>
                          <a:latin charset="-128" panose="020B0609070205080204" pitchFamily="49" typeface="ＭＳ ゴシック"/>
                          <a:ea charset="-128" panose="020B0609070205080204" pitchFamily="49" typeface="ＭＳ ゴシック"/>
                          <a:cs charset="0" panose="02020603050405020304" pitchFamily="18" typeface="Times New Roman"/>
                        </a:rPr>
                        <a:t>(</a:t>
                      </a:r>
                      <a:r>
                        <a:rPr b="0" dirty="0" lang="en-US" spc="0" sz="1800">
                          <a:effectLst/>
                          <a:latin charset="0" panose="020B0604020202020204" pitchFamily="34" typeface="Arial"/>
                          <a:ea charset="-128" panose="020B0609070205080204" pitchFamily="49" typeface="ＭＳ ゴシック"/>
                          <a:cs charset="0" panose="02020603050405020304" pitchFamily="18" typeface="Times New Roman"/>
                        </a:rPr>
                        <a:t>14</a:t>
                      </a:r>
                      <a:r>
                        <a:rPr b="0" dirty="0" lang="ja-JP" spc="0" sz="1800">
                          <a:effectLst/>
                          <a:latin charset="0" panose="02040604050505020304" pitchFamily="18" typeface="Century"/>
                          <a:ea charset="-128" panose="020B0609070205080204" pitchFamily="49" typeface="ＭＳ ゴシック"/>
                          <a:cs charset="0" panose="02020603050405020304" pitchFamily="18" typeface="Times New Roman"/>
                        </a:rPr>
                        <a:t>ポイント</a:t>
                      </a:r>
                      <a:r>
                        <a:rPr altLang="ja-JP" b="0" dirty="0" lang="en-US" spc="0" sz="1800">
                          <a:effectLst/>
                          <a:latin charset="-128" panose="020B0609070205080204" pitchFamily="49" typeface="ＭＳ ゴシック"/>
                          <a:ea charset="-128" panose="020B0609070205080204" pitchFamily="49" typeface="ＭＳ ゴシック"/>
                          <a:cs charset="0" panose="02020603050405020304" pitchFamily="18" typeface="Times New Roman"/>
                        </a:rPr>
                        <a:t>)</a:t>
                      </a:r>
                      <a:endParaRPr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latinLnBrk="1" marL="114935">
                        <a:lnSpc>
                          <a:spcPct val="100000"/>
                        </a:lnSpc>
                        <a:spcBef>
                          <a:spcPts val="0"/>
                        </a:spcBef>
                        <a:spcAft>
                          <a:spcPts val="0"/>
                        </a:spcAft>
                      </a:pPr>
                      <a:r>
                        <a:rPr b="0" dirty="0" lang="ja-JP" spc="0" sz="1800">
                          <a:effectLst/>
                          <a:latin charset="0" panose="02040604050505020304" pitchFamily="18" typeface="Century"/>
                          <a:ea charset="-128" panose="020B0609070205080204" pitchFamily="49" typeface="ＭＳ ゴシック"/>
                          <a:cs charset="0" panose="02020603050405020304" pitchFamily="18" typeface="Times New Roman"/>
                        </a:rPr>
                        <a:t>文字の拡大率が</a:t>
                      </a:r>
                      <a:r>
                        <a:rPr b="0" dirty="0" lang="en-US" spc="-25" sz="1800">
                          <a:effectLst/>
                          <a:latin charset="0" panose="020B0604020202020204" pitchFamily="34" typeface="Arial"/>
                          <a:ea charset="-128" panose="020B0609070205080204" pitchFamily="49" typeface="ＭＳ ゴシック"/>
                          <a:cs charset="0" panose="02020603050405020304" pitchFamily="18" typeface="Times New Roman"/>
                        </a:rPr>
                        <a:t>2.2</a:t>
                      </a:r>
                      <a:r>
                        <a:rPr b="0" dirty="0" lang="ja-JP" spc="0" sz="1800">
                          <a:effectLst/>
                          <a:latin charset="0" panose="02040604050505020304" pitchFamily="18" typeface="Century"/>
                          <a:ea charset="-128" panose="020B0609070205080204" pitchFamily="49" typeface="ＭＳ ゴシック"/>
                          <a:cs charset="0" panose="02020603050405020304" pitchFamily="18" typeface="Times New Roman"/>
                        </a:rPr>
                        <a:t>倍</a:t>
                      </a:r>
                      <a:r>
                        <a:rPr altLang="ja-JP" b="0" dirty="0" lang="en-US" spc="0" sz="1800">
                          <a:effectLst/>
                          <a:latin charset="-128" panose="020B0609070205080204" pitchFamily="49" typeface="ＭＳ ゴシック"/>
                          <a:ea charset="-128" panose="020B0609070205080204" pitchFamily="49" typeface="ＭＳ ゴシック"/>
                          <a:cs charset="0" panose="02020603050405020304" pitchFamily="18" typeface="Times New Roman"/>
                        </a:rPr>
                        <a:t>(</a:t>
                      </a:r>
                      <a:r>
                        <a:rPr b="0" dirty="0" lang="en-US" spc="-25" sz="1800">
                          <a:effectLst/>
                          <a:latin charset="0" panose="020B0604020202020204" pitchFamily="34" typeface="Arial"/>
                          <a:ea charset="-128" panose="020B0609070205080204" pitchFamily="49" typeface="ＭＳ ゴシック"/>
                          <a:cs charset="0" panose="02020603050405020304" pitchFamily="18" typeface="Times New Roman"/>
                        </a:rPr>
                        <a:t>22</a:t>
                      </a:r>
                      <a:r>
                        <a:rPr b="0" dirty="0" lang="ja-JP" spc="0" sz="1800">
                          <a:effectLst/>
                          <a:latin charset="0" panose="02040604050505020304" pitchFamily="18" typeface="Century"/>
                          <a:ea charset="-128" panose="020B0609070205080204" pitchFamily="49" typeface="ＭＳ ゴシック"/>
                          <a:cs charset="0" panose="02020603050405020304" pitchFamily="18" typeface="Times New Roman"/>
                        </a:rPr>
                        <a:t>ポイント</a:t>
                      </a:r>
                      <a:r>
                        <a:rPr altLang="ja-JP" b="0" dirty="0" lang="en-US" spc="0" sz="1800">
                          <a:effectLst/>
                          <a:latin charset="-128" panose="020B0609070205080204" pitchFamily="49" typeface="ＭＳ ゴシック"/>
                          <a:ea charset="-128" panose="020B0609070205080204" pitchFamily="49" typeface="ＭＳ ゴシック"/>
                          <a:cs charset="0" panose="02020603050405020304" pitchFamily="18" typeface="Times New Roman"/>
                        </a:rPr>
                        <a:t>)</a:t>
                      </a:r>
                      <a:endParaRPr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823834917"/>
                  </a:ext>
                </a:extLst>
              </a:tr>
              <a:tr h="576000">
                <a:tc>
                  <a:txBody>
                    <a:bodyPr/>
                    <a:lstStyle/>
                    <a:p>
                      <a:pPr algn="l" indent="0" latinLnBrk="1" marL="0">
                        <a:lnSpc>
                          <a:spcPct val="100000"/>
                        </a:lnSpc>
                        <a:spcBef>
                          <a:spcPts val="250"/>
                        </a:spcBef>
                        <a:spcAft>
                          <a:spcPts val="0"/>
                        </a:spcAft>
                      </a:pPr>
                      <a:r>
                        <a:rPr altLang="ja-JP" b="1" dirty="0" lang="en-US" spc="0" sz="1800">
                          <a:solidFill>
                            <a:schemeClr val="bg1"/>
                          </a:solidFill>
                          <a:effectLst/>
                          <a:latin typeface="+mn-ea"/>
                          <a:ea typeface="+mn-ea"/>
                          <a:cs charset="0" panose="02020603050405020304" pitchFamily="18" typeface="Times New Roman"/>
                        </a:rPr>
                        <a:t> </a:t>
                      </a:r>
                      <a:r>
                        <a:rPr b="1" dirty="0" lang="ja-JP" spc="0" sz="1800">
                          <a:solidFill>
                            <a:schemeClr val="bg1"/>
                          </a:solidFill>
                          <a:effectLst/>
                          <a:latin typeface="+mn-ea"/>
                          <a:ea typeface="+mn-ea"/>
                          <a:cs charset="0" panose="02020603050405020304" pitchFamily="18" typeface="Times New Roman"/>
                        </a:rPr>
                        <a:t>文字の標準書体</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just" latinLnBrk="1" marL="114935">
                        <a:lnSpc>
                          <a:spcPct val="100000"/>
                        </a:lnSpc>
                        <a:spcAft>
                          <a:spcPts val="0"/>
                        </a:spcAft>
                      </a:pPr>
                      <a:r>
                        <a:rPr b="0" dirty="0" lang="ja-JP" spc="0" sz="1800">
                          <a:effectLst/>
                          <a:latin charset="0" panose="02040604050505020304" pitchFamily="18" typeface="Century"/>
                          <a:ea charset="-128" panose="020B0609070205080204" pitchFamily="49" typeface="ＭＳ ゴシック"/>
                          <a:cs charset="0" panose="02020603050405020304" pitchFamily="18" typeface="Times New Roman"/>
                        </a:rPr>
                        <a:t>ゴシック体</a:t>
                      </a:r>
                      <a:endParaRPr b="0" dirty="0" lang="ja-JP" spc="-25" sz="18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latinLnBrk="1" marL="114935">
                        <a:lnSpc>
                          <a:spcPct val="100000"/>
                        </a:lnSpc>
                        <a:spcBef>
                          <a:spcPts val="600"/>
                        </a:spcBef>
                        <a:spcAft>
                          <a:spcPts val="600"/>
                        </a:spcAft>
                      </a:pPr>
                      <a:r>
                        <a:rPr b="0" dirty="0" lang="ja-JP" spc="-150" sz="18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ＵＤ</a:t>
                      </a:r>
                      <a:r>
                        <a:rPr altLang="en-US" b="0" dirty="0" lang="ja-JP" spc="-150" sz="18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a:t>
                      </a:r>
                      <a:r>
                        <a:rPr b="0" dirty="0" lang="ja-JP" spc="-150" sz="18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ユニバーサルデザイン</a:t>
                      </a:r>
                      <a:r>
                        <a:rPr altLang="en-US" b="0" dirty="0" lang="ja-JP" spc="-150" sz="18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　　　　</a:t>
                      </a:r>
                      <a:r>
                        <a:rPr b="0" dirty="0" lang="ja-JP" spc="0" sz="18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フォントのゴシック体</a:t>
                      </a:r>
                      <a:endParaRPr b="0" dirty="0" lang="ja-JP" spc="-25" sz="18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3499199908"/>
                  </a:ext>
                </a:extLst>
              </a:tr>
              <a:tr h="540000">
                <a:tc>
                  <a:txBody>
                    <a:bodyPr/>
                    <a:lstStyle/>
                    <a:p>
                      <a:pPr algn="l" indent="0" latinLnBrk="1" marL="0">
                        <a:lnSpc>
                          <a:spcPct val="100000"/>
                        </a:lnSpc>
                        <a:spcBef>
                          <a:spcPts val="250"/>
                        </a:spcBef>
                        <a:spcAft>
                          <a:spcPts val="0"/>
                        </a:spcAft>
                      </a:pPr>
                      <a:r>
                        <a:rPr altLang="ja-JP" b="1" dirty="0" lang="en-US" spc="0" sz="1800">
                          <a:solidFill>
                            <a:schemeClr val="bg1"/>
                          </a:solidFill>
                          <a:effectLst/>
                          <a:latin typeface="+mn-ea"/>
                          <a:ea typeface="+mn-ea"/>
                          <a:cs charset="0" panose="02020603050405020304" pitchFamily="18" typeface="Times New Roman"/>
                        </a:rPr>
                        <a:t> </a:t>
                      </a:r>
                      <a:r>
                        <a:rPr b="1" dirty="0" lang="ja-JP" spc="0" sz="1800">
                          <a:solidFill>
                            <a:schemeClr val="bg1"/>
                          </a:solidFill>
                          <a:effectLst/>
                          <a:latin typeface="+mn-ea"/>
                          <a:ea typeface="+mn-ea"/>
                          <a:cs charset="0" panose="02020603050405020304" pitchFamily="18" typeface="Times New Roman"/>
                        </a:rPr>
                        <a:t>とじ込んである科目</a:t>
                      </a:r>
                      <a:r>
                        <a:rPr altLang="en-US" b="1" dirty="0" lang="ja-JP" spc="0" sz="1800">
                          <a:solidFill>
                            <a:schemeClr val="bg1"/>
                          </a:solidFill>
                          <a:effectLst/>
                          <a:latin typeface="+mn-ea"/>
                          <a:ea typeface="+mn-ea"/>
                          <a:cs charset="0" panose="02020603050405020304" pitchFamily="18" typeface="Times New Roman"/>
                        </a:rPr>
                        <a:t>等</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just" indent="127635" latinLnBrk="1">
                        <a:lnSpc>
                          <a:spcPct val="100000"/>
                        </a:lnSpc>
                        <a:spcAft>
                          <a:spcPts val="0"/>
                        </a:spcAft>
                      </a:pPr>
                      <a:r>
                        <a:rPr b="0" dirty="0" lang="ja-JP" spc="0" sz="1800">
                          <a:effectLst/>
                          <a:latin charset="0" panose="02040604050505020304" pitchFamily="18" typeface="Century"/>
                          <a:ea charset="-128" panose="020B0609070205080204" pitchFamily="49" typeface="ＭＳ ゴシック"/>
                          <a:cs charset="0" panose="02020603050405020304" pitchFamily="18" typeface="Times New Roman"/>
                        </a:rPr>
                        <a:t>一般問題冊子と同一</a:t>
                      </a:r>
                      <a:endParaRPr altLang="ja-JP" b="0" dirty="0" lang="en-US" spc="0" sz="1800">
                        <a:effectLst/>
                        <a:latin charset="0" panose="02040604050505020304" pitchFamily="18" typeface="Century"/>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indent="127635" latinLnBrk="1">
                        <a:lnSpc>
                          <a:spcPct val="100000"/>
                        </a:lnSpc>
                        <a:spcAft>
                          <a:spcPts val="0"/>
                        </a:spcAft>
                      </a:pPr>
                      <a:r>
                        <a:rPr b="0" dirty="0" lang="ja-JP" spc="0" sz="18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rPr>
                        <a:t>一般問題冊子と異な</a:t>
                      </a:r>
                      <a:r>
                        <a:rPr altLang="en-US" b="0" dirty="0" lang="ja-JP" spc="0" sz="18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rPr>
                        <a:t>る</a:t>
                      </a:r>
                      <a:endParaRPr altLang="ja-JP" b="0" dirty="0" lang="en-US" spc="0" sz="18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endParaRPr>
                    </a:p>
                    <a:p>
                      <a:pPr algn="just" indent="127635" latinLnBrk="1">
                        <a:lnSpc>
                          <a:spcPct val="100000"/>
                        </a:lnSpc>
                        <a:spcAft>
                          <a:spcPts val="0"/>
                        </a:spcAft>
                      </a:pPr>
                      <a:r>
                        <a:rPr altLang="en-US" b="0" dirty="0" lang="ja-JP" spc="0" sz="16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（科目等の単位で１冊の問題冊子）</a:t>
                      </a:r>
                      <a:endParaRPr altLang="ja-JP" b="0" dirty="0" lang="en-US" spc="0" sz="1600">
                        <a:effectLst/>
                        <a:latin charset="0" panose="02040604050505020304" pitchFamily="18" typeface="Century"/>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307250073"/>
                  </a:ext>
                </a:extLst>
              </a:tr>
              <a:tr h="756000">
                <a:tc>
                  <a:txBody>
                    <a:bodyPr/>
                    <a:lstStyle/>
                    <a:p>
                      <a:pPr algn="l" indent="0" latinLnBrk="1" marL="0">
                        <a:lnSpc>
                          <a:spcPct val="100000"/>
                        </a:lnSpc>
                        <a:spcBef>
                          <a:spcPts val="250"/>
                        </a:spcBef>
                        <a:spcAft>
                          <a:spcPts val="0"/>
                        </a:spcAft>
                      </a:pPr>
                      <a:r>
                        <a:rPr altLang="en-US" b="1" dirty="0" lang="ja-JP" spc="0" sz="1800">
                          <a:solidFill>
                            <a:schemeClr val="bg1"/>
                          </a:solidFill>
                          <a:effectLst/>
                          <a:latin typeface="+mn-ea"/>
                          <a:ea typeface="+mn-ea"/>
                          <a:cs charset="0" panose="02020603050405020304" pitchFamily="18" typeface="Times New Roman"/>
                        </a:rPr>
                        <a:t> </a:t>
                      </a:r>
                      <a:r>
                        <a:rPr altLang="ja-JP" b="1" dirty="0" lang="ja-JP" spc="0" sz="1800">
                          <a:solidFill>
                            <a:schemeClr val="bg1"/>
                          </a:solidFill>
                          <a:effectLst/>
                          <a:latin typeface="+mn-ea"/>
                          <a:ea typeface="+mn-ea"/>
                          <a:cs charset="0" panose="02020603050405020304" pitchFamily="18" typeface="Times New Roman"/>
                        </a:rPr>
                        <a:t>ページ組み</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just" defTabSz="914400" eaLnBrk="1" fontAlgn="auto" hangingPunct="1" indent="127635" latinLnBrk="1" lvl="0" marL="0" marR="0" rtl="0">
                        <a:lnSpc>
                          <a:spcPct val="100000"/>
                        </a:lnSpc>
                        <a:spcBef>
                          <a:spcPts val="0"/>
                        </a:spcBef>
                        <a:spcAft>
                          <a:spcPts val="0"/>
                        </a:spcAft>
                        <a:buClrTx/>
                        <a:buSzTx/>
                        <a:buFontTx/>
                        <a:buNone/>
                        <a:tabLst/>
                        <a:defRPr/>
                      </a:pPr>
                      <a:r>
                        <a:rPr altLang="ja-JP" b="0" dirty="0" lang="ja-JP" spc="0" sz="1800">
                          <a:effectLst/>
                          <a:latin charset="0" panose="02040604050505020304" pitchFamily="18" typeface="Century"/>
                          <a:ea charset="-128" panose="020B0609070205080204" pitchFamily="49" typeface="ＭＳ ゴシック"/>
                          <a:cs charset="0" panose="02020603050405020304" pitchFamily="18" typeface="Times New Roman"/>
                        </a:rPr>
                        <a:t>一般問題冊子と同一</a:t>
                      </a:r>
                      <a:endParaRPr altLang="ja-JP" b="0" dirty="0" lang="en-US" spc="-25" sz="18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indent="127635" latinLnBrk="1">
                        <a:lnSpc>
                          <a:spcPct val="100000"/>
                        </a:lnSpc>
                        <a:spcAft>
                          <a:spcPts val="0"/>
                        </a:spcAft>
                      </a:pPr>
                      <a:r>
                        <a:rPr altLang="ja-JP" b="0" dirty="0" lang="ja-JP" spc="0" sz="18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rPr>
                        <a:t>一般問題冊子と異な</a:t>
                      </a:r>
                      <a:r>
                        <a:rPr altLang="en-US" b="0" dirty="0" lang="ja-JP" spc="0" sz="18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rPr>
                        <a:t>る</a:t>
                      </a:r>
                      <a:endParaRPr altLang="ja-JP" b="0" dirty="0" lang="en-US" spc="0" sz="18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endParaRPr>
                    </a:p>
                    <a:p>
                      <a:pPr algn="just" indent="127635" latinLnBrk="1" lvl="0">
                        <a:lnSpc>
                          <a:spcPct val="100000"/>
                        </a:lnSpc>
                        <a:spcAft>
                          <a:spcPts val="0"/>
                        </a:spcAft>
                      </a:pPr>
                      <a:r>
                        <a:rPr altLang="en-US" b="0" dirty="0" lang="ja-JP" spc="0" sz="16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（文字の拡大率が大きいため，一般問題</a:t>
                      </a:r>
                      <a:endParaRPr altLang="ja-JP" b="0" dirty="0" lang="en-US" spc="0" sz="16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endParaRPr>
                    </a:p>
                    <a:p>
                      <a:pPr algn="just" indent="127635" latinLnBrk="1" lvl="0">
                        <a:lnSpc>
                          <a:spcPct val="100000"/>
                        </a:lnSpc>
                        <a:spcAft>
                          <a:spcPts val="0"/>
                        </a:spcAft>
                      </a:pPr>
                      <a:r>
                        <a:rPr altLang="en-US" b="0" dirty="0" lang="ja-JP" spc="0" sz="16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　冊子の１ページ分が複数ページになる）</a:t>
                      </a:r>
                      <a:endParaRPr altLang="ja-JP" b="0" dirty="0" lang="en-US" spc="-25" sz="20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4153632520"/>
                  </a:ext>
                </a:extLst>
              </a:tr>
              <a:tr h="432000">
                <a:tc>
                  <a:txBody>
                    <a:bodyPr/>
                    <a:lstStyle/>
                    <a:p>
                      <a:pPr algn="l" indent="0" latinLnBrk="1" marL="0">
                        <a:lnSpc>
                          <a:spcPct val="100000"/>
                        </a:lnSpc>
                        <a:spcBef>
                          <a:spcPts val="250"/>
                        </a:spcBef>
                        <a:spcAft>
                          <a:spcPts val="0"/>
                        </a:spcAft>
                      </a:pPr>
                      <a:r>
                        <a:rPr altLang="en-US" b="1" dirty="0" lang="ja-JP" spc="-25" sz="1800">
                          <a:solidFill>
                            <a:schemeClr val="bg1"/>
                          </a:solidFill>
                          <a:effectLst/>
                          <a:latin typeface="+mn-ea"/>
                          <a:ea typeface="+mn-ea"/>
                          <a:cs charset="0" panose="02020603050405020304" pitchFamily="18" typeface="Times New Roman"/>
                        </a:rPr>
                        <a:t> 試験室</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just" defTabSz="914400" eaLnBrk="1" fontAlgn="auto" hangingPunct="1" indent="127635" latinLnBrk="1" lvl="0" marL="0" marR="0" rtl="0">
                        <a:lnSpc>
                          <a:spcPct val="100000"/>
                        </a:lnSpc>
                        <a:spcBef>
                          <a:spcPts val="0"/>
                        </a:spcBef>
                        <a:spcAft>
                          <a:spcPts val="0"/>
                        </a:spcAft>
                        <a:buClrTx/>
                        <a:buSzTx/>
                        <a:buFontTx/>
                        <a:buNone/>
                        <a:tabLst/>
                        <a:defRPr/>
                      </a:pPr>
                      <a:r>
                        <a:rPr altLang="en-US"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rPr>
                        <a:t>一般試験室</a:t>
                      </a:r>
                      <a:endParaRPr altLang="ja-JP" b="0" dirty="0" lang="en-US" spc="-25" sz="1800">
                        <a:effectLst/>
                        <a:latin charset="-128" panose="020B0609070205080204" pitchFamily="49" typeface="ＭＳ ゴシック"/>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indent="127635" latinLnBrk="1" lvl="0">
                        <a:lnSpc>
                          <a:spcPct val="100000"/>
                        </a:lnSpc>
                        <a:spcAft>
                          <a:spcPts val="0"/>
                        </a:spcAft>
                      </a:pPr>
                      <a:r>
                        <a:rPr altLang="en-US"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rPr>
                        <a:t>別室</a:t>
                      </a:r>
                      <a:endParaRPr altLang="ja-JP" b="0" dirty="0" lang="en-US" spc="-25" sz="1800">
                        <a:effectLst/>
                        <a:latin charset="-128" panose="020B0609070205080204" pitchFamily="49" typeface="ＭＳ ゴシック"/>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3769484781"/>
                  </a:ext>
                </a:extLst>
              </a:tr>
              <a:tr h="864000">
                <a:tc>
                  <a:txBody>
                    <a:bodyPr/>
                    <a:lstStyle/>
                    <a:p>
                      <a:pPr algn="l" indent="0" latinLnBrk="1" marL="0">
                        <a:lnSpc>
                          <a:spcPct val="100000"/>
                        </a:lnSpc>
                        <a:spcBef>
                          <a:spcPts val="250"/>
                        </a:spcBef>
                        <a:spcAft>
                          <a:spcPts val="0"/>
                        </a:spcAft>
                      </a:pPr>
                      <a:r>
                        <a:rPr altLang="ja-JP" b="1" dirty="0" lang="en-US" spc="0" sz="1800">
                          <a:solidFill>
                            <a:schemeClr val="bg1"/>
                          </a:solidFill>
                          <a:effectLst/>
                          <a:latin typeface="+mn-ea"/>
                          <a:ea typeface="+mn-ea"/>
                          <a:cs charset="0" panose="02020603050405020304" pitchFamily="18" typeface="Times New Roman"/>
                        </a:rPr>
                        <a:t> </a:t>
                      </a:r>
                      <a:r>
                        <a:rPr altLang="en-US" b="1" dirty="0" lang="ja-JP" spc="0" sz="1800">
                          <a:solidFill>
                            <a:schemeClr val="bg1"/>
                          </a:solidFill>
                          <a:effectLst/>
                          <a:latin typeface="+mn-ea"/>
                          <a:ea typeface="+mn-ea"/>
                          <a:cs charset="0" panose="02020603050405020304" pitchFamily="18" typeface="Times New Roman"/>
                        </a:rPr>
                        <a:t>配付する問題冊子</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6"/>
                    </a:solidFill>
                  </a:tcPr>
                </a:tc>
                <a:tc>
                  <a:txBody>
                    <a:bodyPr/>
                    <a:lstStyle/>
                    <a:p>
                      <a:pPr algn="just" indent="127635" latinLnBrk="1">
                        <a:lnSpc>
                          <a:spcPct val="100000"/>
                        </a:lnSpc>
                        <a:spcBef>
                          <a:spcPts val="250"/>
                        </a:spcBef>
                        <a:spcAft>
                          <a:spcPts val="0"/>
                        </a:spcAft>
                      </a:pPr>
                      <a:r>
                        <a:rPr altLang="en-US"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rPr>
                        <a:t>・拡大文字問題冊子（</a:t>
                      </a:r>
                      <a:r>
                        <a:rPr altLang="ja-JP" b="0" dirty="0" lang="en-US" spc="-25" sz="1800">
                          <a:effectLst/>
                          <a:latin typeface="+mj-lt"/>
                          <a:ea charset="-128" panose="020B0609070205080204" pitchFamily="49" typeface="ＭＳ ゴシック"/>
                          <a:cs charset="0" panose="02020603050405020304" pitchFamily="18" typeface="Times New Roman"/>
                        </a:rPr>
                        <a:t>14</a:t>
                      </a:r>
                      <a:r>
                        <a:rPr altLang="en-US"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rPr>
                        <a:t>ポイント）</a:t>
                      </a:r>
                      <a:endParaRPr altLang="ja-JP" b="0" dirty="0" lang="en-US" spc="-25" sz="1800">
                        <a:effectLst/>
                        <a:latin charset="-128" panose="020B0609070205080204" pitchFamily="49" typeface="ＭＳ ゴシック"/>
                        <a:ea charset="-128" panose="020B0609070205080204" pitchFamily="49" typeface="ＭＳ ゴシック"/>
                        <a:cs charset="0" panose="02020603050405020304" pitchFamily="18" typeface="Times New Roman"/>
                      </a:endParaRPr>
                    </a:p>
                    <a:p>
                      <a:pPr algn="just" indent="127635" latinLnBrk="1">
                        <a:lnSpc>
                          <a:spcPct val="100000"/>
                        </a:lnSpc>
                        <a:spcBef>
                          <a:spcPts val="250"/>
                        </a:spcBef>
                        <a:spcAft>
                          <a:spcPts val="0"/>
                        </a:spcAft>
                      </a:pPr>
                      <a:r>
                        <a:rPr altLang="en-US"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rPr>
                        <a:t>・一般問題冊子</a:t>
                      </a:r>
                      <a:endParaRPr altLang="ja-JP" b="0" dirty="0" lang="en-US" spc="-25" sz="1800">
                        <a:effectLst/>
                        <a:latin charset="-128" panose="020B0609070205080204" pitchFamily="49" typeface="ＭＳ ゴシック"/>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indent="127635" latinLnBrk="1">
                        <a:lnSpc>
                          <a:spcPct val="100000"/>
                        </a:lnSpc>
                        <a:spcAft>
                          <a:spcPts val="0"/>
                        </a:spcAft>
                      </a:pPr>
                      <a:r>
                        <a:rPr altLang="en-US"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rPr>
                        <a:t>・拡大文字問題冊子（</a:t>
                      </a:r>
                      <a:r>
                        <a:rPr altLang="ja-JP" b="0" dirty="0" lang="en-US" spc="-25" sz="1800">
                          <a:effectLst/>
                          <a:latin typeface="+mj-lt"/>
                          <a:ea charset="-128" panose="020B0609070205080204" pitchFamily="49" typeface="ＭＳ ゴシック"/>
                          <a:cs charset="0" panose="02020603050405020304" pitchFamily="18" typeface="Times New Roman"/>
                        </a:rPr>
                        <a:t>22</a:t>
                      </a:r>
                      <a:r>
                        <a:rPr altLang="en-US"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rPr>
                        <a:t>ポイント）</a:t>
                      </a:r>
                      <a:endParaRPr altLang="ja-JP" b="0" dirty="0" lang="en-US" spc="-25" sz="1800">
                        <a:effectLst/>
                        <a:latin charset="-128" panose="020B0609070205080204" pitchFamily="49" typeface="ＭＳ ゴシック"/>
                        <a:ea charset="-128" panose="020B0609070205080204" pitchFamily="49" typeface="ＭＳ ゴシック"/>
                        <a:cs charset="0" panose="02020603050405020304" pitchFamily="18" typeface="Times New Roman"/>
                      </a:endParaRPr>
                    </a:p>
                    <a:p>
                      <a:pPr algn="just" indent="127635" latinLnBrk="1">
                        <a:lnSpc>
                          <a:spcPct val="100000"/>
                        </a:lnSpc>
                        <a:spcAft>
                          <a:spcPts val="0"/>
                        </a:spcAft>
                      </a:pPr>
                      <a:r>
                        <a:rPr altLang="en-US" b="0" dirty="0" lang="ja-JP" spc="-25" sz="1600">
                          <a:effectLst/>
                          <a:latin charset="-128" panose="020B0609070205080204" pitchFamily="49" typeface="ＭＳ ゴシック"/>
                          <a:ea charset="-128" panose="020B0609070205080204" pitchFamily="49" typeface="ＭＳ ゴシック"/>
                          <a:cs charset="0" panose="02020603050405020304" pitchFamily="18" typeface="Times New Roman"/>
                        </a:rPr>
                        <a:t>（配慮申請時に選択した科目の冊子のみ）</a:t>
                      </a:r>
                      <a:endParaRPr altLang="ja-JP" b="0" dirty="0" lang="en-US" spc="-25" sz="1600">
                        <a:effectLst/>
                        <a:latin charset="-128" panose="020B0609070205080204" pitchFamily="49" typeface="ＭＳ ゴシック"/>
                        <a:ea charset="-128" panose="020B0609070205080204" pitchFamily="49" typeface="ＭＳ ゴシック"/>
                        <a:cs charset="0" panose="02020603050405020304" pitchFamily="18" typeface="Times New Roman"/>
                      </a:endParaRPr>
                    </a:p>
                    <a:p>
                      <a:pPr algn="just" indent="127635" latinLnBrk="1">
                        <a:lnSpc>
                          <a:spcPct val="100000"/>
                        </a:lnSpc>
                        <a:spcAft>
                          <a:spcPts val="0"/>
                        </a:spcAft>
                      </a:pPr>
                      <a:r>
                        <a:rPr altLang="en-US" b="0" dirty="0" lang="ja-JP" spc="-25" sz="1800">
                          <a:effectLst/>
                          <a:latin charset="-128" panose="020B0609070205080204" pitchFamily="49" typeface="ＭＳ ゴシック"/>
                          <a:ea charset="-128" panose="020B0609070205080204" pitchFamily="49" typeface="ＭＳ ゴシック"/>
                          <a:cs charset="0" panose="02020603050405020304" pitchFamily="18" typeface="Times New Roman"/>
                        </a:rPr>
                        <a:t>・一般問題冊子</a:t>
                      </a:r>
                      <a:endParaRPr altLang="ja-JP" b="0" dirty="0" lang="en-US" spc="-25" sz="1800">
                        <a:effectLst/>
                        <a:latin charset="-128" panose="020B0609070205080204" pitchFamily="49" typeface="ＭＳ ゴシック"/>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4225025031"/>
                  </a:ext>
                </a:extLst>
              </a:tr>
            </a:tbl>
          </a:graphicData>
        </a:graphic>
      </p:graphicFrame>
      <p:sp>
        <p:nvSpPr>
          <p:cNvPr id="10" name="Rectangle 1">
            <a:extLst>
              <a:ext uri="{FF2B5EF4-FFF2-40B4-BE49-F238E27FC236}">
                <a16:creationId xmlns:a16="http://schemas.microsoft.com/office/drawing/2014/main" id="{A8E6D9A9-9299-4690-91ED-EA153E24CDA4}"/>
              </a:ext>
            </a:extLst>
          </p:cNvPr>
          <p:cNvSpPr>
            <a:spLocks noChangeArrowheads="1"/>
          </p:cNvSpPr>
          <p:nvPr/>
        </p:nvSpPr>
        <p:spPr bwMode="auto">
          <a:xfrm>
            <a:off x="2790826" y="2977881"/>
            <a:ext cx="184731"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none">
            <a:prstTxWarp prst="textNoShape">
              <a:avLst/>
            </a:prstTxWarp>
            <a:spAutoFit/>
          </a:bodyPr>
          <a:lstStyle/>
          <a:p>
            <a:endParaRPr altLang="en-US" dirty="0" lang="ja-JP"/>
          </a:p>
        </p:txBody>
      </p:sp>
      <p:sp>
        <p:nvSpPr>
          <p:cNvPr id="11" name="正方形/長方形 10">
            <a:extLst>
              <a:ext uri="{FF2B5EF4-FFF2-40B4-BE49-F238E27FC236}">
                <a16:creationId xmlns:a16="http://schemas.microsoft.com/office/drawing/2014/main" id="{86D35341-1602-43E5-8580-E2B542FE8ADC}"/>
              </a:ext>
            </a:extLst>
          </p:cNvPr>
          <p:cNvSpPr/>
          <p:nvPr/>
        </p:nvSpPr>
        <p:spPr>
          <a:xfrm>
            <a:off x="191999" y="117000"/>
            <a:ext cx="2304001"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9</a:t>
            </a:r>
            <a:r>
              <a:rPr altLang="en-US" dirty="0" kern="0" lang="ja-JP" sz="3200">
                <a:latin charset="0" typeface="Arial"/>
                <a:ea charset="-128" typeface="ＭＳ Ｐゴシック"/>
              </a:rPr>
              <a:t>～</a:t>
            </a:r>
            <a:r>
              <a:rPr altLang="ja-JP" dirty="0" kern="0" lang="en-US" sz="3200">
                <a:latin charset="0" typeface="Arial"/>
                <a:ea charset="-128" typeface="ＭＳ Ｐゴシック"/>
              </a:rPr>
              <a:t>10</a:t>
            </a:r>
            <a:r>
              <a:rPr altLang="ja-JP" b="1" dirty="0" kern="0" lang="en-US" sz="3200">
                <a:latin charset="0" typeface="Arial"/>
                <a:ea charset="-128" typeface="ＭＳ Ｐゴシック"/>
              </a:rPr>
              <a:t>】</a:t>
            </a:r>
          </a:p>
        </p:txBody>
      </p:sp>
      <p:sp>
        <p:nvSpPr>
          <p:cNvPr id="15" name="テキスト ボックス 14">
            <a:extLst>
              <a:ext uri="{FF2B5EF4-FFF2-40B4-BE49-F238E27FC236}">
                <a16:creationId xmlns:a16="http://schemas.microsoft.com/office/drawing/2014/main" id="{2BAB806A-B534-4579-A812-6C59E24876D9}"/>
              </a:ext>
            </a:extLst>
          </p:cNvPr>
          <p:cNvSpPr txBox="1"/>
          <p:nvPr/>
        </p:nvSpPr>
        <p:spPr>
          <a:xfrm>
            <a:off x="408000" y="1005397"/>
            <a:ext cx="11211501" cy="51560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r>
              <a:rPr altLang="en-US" b="1" dirty="0" lang="ja-JP" sz="2800">
                <a:solidFill>
                  <a:srgbClr val="FFFFFF"/>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rPr>
              <a:t>拡大文字問題冊子（Ｂ４判 両面印刷）</a:t>
            </a:r>
          </a:p>
        </p:txBody>
      </p:sp>
    </p:spTree>
    <p:extLst>
      <p:ext uri="{BB962C8B-B14F-4D97-AF65-F5344CB8AC3E}">
        <p14:creationId xmlns:p14="http://schemas.microsoft.com/office/powerpoint/2010/main" val="1938010044"/>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DBED650-91C3-4380-887D-B854D1056C26}"/>
              </a:ext>
            </a:extLst>
          </p:cNvPr>
          <p:cNvSpPr>
            <a:spLocks noGrp="1"/>
          </p:cNvSpPr>
          <p:nvPr>
            <p:ph idx="12" sz="quarter" type="sldNum"/>
          </p:nvPr>
        </p:nvSpPr>
        <p:spPr/>
        <p:txBody>
          <a:bodyPr/>
          <a:lstStyle/>
          <a:p>
            <a:pPr>
              <a:defRPr/>
            </a:pPr>
            <a:fld id="{198FBEA1-C32F-40FF-90BF-88E25CC95112}" type="slidenum">
              <a:rPr altLang="ja-JP" lang="en-US" smtClean="0"/>
              <a:pPr>
                <a:defRPr/>
              </a:pPr>
              <a:t>9</a:t>
            </a:fld>
            <a:endParaRPr altLang="ja-JP" dirty="0" lang="en-US"/>
          </a:p>
        </p:txBody>
      </p:sp>
      <p:sp>
        <p:nvSpPr>
          <p:cNvPr id="7" name="Rectangle 3">
            <a:extLst>
              <a:ext uri="{FF2B5EF4-FFF2-40B4-BE49-F238E27FC236}">
                <a16:creationId xmlns:a16="http://schemas.microsoft.com/office/drawing/2014/main" id="{79E163AD-9F63-4122-A781-EC34C157402F}"/>
              </a:ext>
            </a:extLst>
          </p:cNvPr>
          <p:cNvSpPr txBox="1">
            <a:spLocks noChangeArrowheads="1"/>
          </p:cNvSpPr>
          <p:nvPr/>
        </p:nvSpPr>
        <p:spPr bwMode="auto">
          <a:xfrm>
            <a:off x="336000" y="1701000"/>
            <a:ext cx="11376000" cy="93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spcBef>
                <a:spcPts val="0"/>
              </a:spcBef>
              <a:spcAft>
                <a:spcPts val="0"/>
              </a:spcAft>
              <a:buFont charset="2" panose="05000000000000000000" pitchFamily="2" typeface="Wingdings"/>
              <a:buChar char="l"/>
            </a:pPr>
            <a:r>
              <a:rPr altLang="en-US" dirty="0" lang="ja-JP" spc="-150" sz="2400"/>
              <a:t>　一般の解答用紙（マークシート）にマークすることが困難である受験者を</a:t>
            </a:r>
            <a:r>
              <a:rPr altLang="en-US" dirty="0" lang="ja-JP" spc="-150" sz="2400">
                <a:solidFill>
                  <a:schemeClr val="accent4"/>
                </a:solidFill>
              </a:rPr>
              <a:t>対象に</a:t>
            </a:r>
            <a:r>
              <a:rPr altLang="en-US" dirty="0" lang="ja-JP" spc="-150" sz="2400"/>
              <a:t>，別の解答用紙を使用する解答方法として，</a:t>
            </a:r>
            <a:r>
              <a:rPr altLang="en-US" dirty="0" lang="ja-JP" spc="-150" sz="2400" u="sng">
                <a:solidFill>
                  <a:srgbClr val="FF0000"/>
                </a:solidFill>
              </a:rPr>
              <a:t>「文字解答」</a:t>
            </a:r>
            <a:r>
              <a:rPr altLang="en-US" dirty="0" lang="ja-JP" spc="-150" sz="2400"/>
              <a:t>と</a:t>
            </a:r>
            <a:r>
              <a:rPr altLang="ja-JP" dirty="0" lang="en-US" sz="2400">
                <a:solidFill>
                  <a:schemeClr val="accent4"/>
                </a:solidFill>
              </a:rPr>
              <a:t> </a:t>
            </a:r>
            <a:r>
              <a:rPr altLang="en-US" dirty="0" lang="ja-JP" sz="2400" u="sng">
                <a:solidFill>
                  <a:srgbClr val="FF0000"/>
                </a:solidFill>
              </a:rPr>
              <a:t>「チェック解答」</a:t>
            </a:r>
            <a:r>
              <a:rPr altLang="en-US" dirty="0" lang="ja-JP" sz="2400"/>
              <a:t>がある。</a:t>
            </a:r>
            <a:endParaRPr altLang="ja-JP" dirty="0" lang="en-US" sz="2400"/>
          </a:p>
        </p:txBody>
      </p:sp>
      <p:sp>
        <p:nvSpPr>
          <p:cNvPr id="8" name="Rectangle 4">
            <a:extLst>
              <a:ext uri="{FF2B5EF4-FFF2-40B4-BE49-F238E27FC236}">
                <a16:creationId xmlns:a16="http://schemas.microsoft.com/office/drawing/2014/main" id="{2F33F991-CC7A-4491-B79A-51305F4A9BEC}"/>
              </a:ext>
            </a:extLst>
          </p:cNvPr>
          <p:cNvSpPr>
            <a:spLocks noChangeArrowheads="1"/>
          </p:cNvSpPr>
          <p:nvPr/>
        </p:nvSpPr>
        <p:spPr bwMode="auto">
          <a:xfrm>
            <a:off x="336000" y="5013000"/>
            <a:ext cx="11304000" cy="11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57200" marL="4572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indent="-342900" marL="436562">
              <a:spcBef>
                <a:spcPts val="0"/>
              </a:spcBef>
              <a:spcAft>
                <a:spcPts val="0"/>
              </a:spcAft>
              <a:buFont charset="2" panose="05000000000000000000" pitchFamily="2" typeface="Wingdings"/>
              <a:buChar char="l"/>
            </a:pPr>
            <a:r>
              <a:rPr altLang="en-US" dirty="0" lang="ja-JP" sz="2200"/>
              <a:t> 文字解答用紙・チェック解答用紙のサンプルは，大学入試センターのウェブサイトに掲載。</a:t>
            </a:r>
            <a:r>
              <a:rPr altLang="ja-JP" dirty="0" kern="0" lang="en-US" sz="2200">
                <a:solidFill>
                  <a:srgbClr val="000000"/>
                </a:solidFill>
              </a:rPr>
              <a:t>       </a:t>
            </a:r>
          </a:p>
          <a:p>
            <a:pPr indent="0" marL="93662">
              <a:lnSpc>
                <a:spcPct val="150000"/>
              </a:lnSpc>
              <a:spcBef>
                <a:spcPts val="0"/>
              </a:spcBef>
              <a:spcAft>
                <a:spcPts val="0"/>
              </a:spcAft>
              <a:buNone/>
            </a:pPr>
            <a:r>
              <a:rPr altLang="ja-JP" dirty="0" kern="0" lang="en-US" sz="2200">
                <a:solidFill>
                  <a:srgbClr val="000000"/>
                </a:solidFill>
              </a:rPr>
              <a:t>    https://www.dnc.ac.jp/kyotsu/shiken_jouhou/r8/Charactercheck.html</a:t>
            </a:r>
            <a:endParaRPr altLang="ja-JP" dirty="0" lang="en-US" sz="2200"/>
          </a:p>
          <a:p>
            <a:pPr marL="550862">
              <a:spcBef>
                <a:spcPts val="600"/>
              </a:spcBef>
              <a:spcAft>
                <a:spcPts val="1200"/>
              </a:spcAft>
              <a:buFont charset="2" panose="05000000000000000000" pitchFamily="2" typeface="Wingdings"/>
              <a:buChar char="l"/>
            </a:pPr>
            <a:endParaRPr altLang="ja-JP" dirty="0" lang="en-US" sz="800"/>
          </a:p>
        </p:txBody>
      </p:sp>
      <p:graphicFrame>
        <p:nvGraphicFramePr>
          <p:cNvPr id="10" name="コンテンツ プレースホルダー 4">
            <a:extLst>
              <a:ext uri="{FF2B5EF4-FFF2-40B4-BE49-F238E27FC236}">
                <a16:creationId xmlns:a16="http://schemas.microsoft.com/office/drawing/2014/main" id="{572D540A-281D-41B4-9840-365701AA6942}"/>
              </a:ext>
            </a:extLst>
          </p:cNvPr>
          <p:cNvGraphicFramePr>
            <a:graphicFrameLocks noGrp="1"/>
          </p:cNvGraphicFramePr>
          <p:nvPr>
            <p:ph idx="1"/>
            <p:extLst>
              <p:ext uri="{D42A27DB-BD31-4B8C-83A1-F6EECF244321}">
                <p14:modId xmlns:p14="http://schemas.microsoft.com/office/powerpoint/2010/main" val="3477578066"/>
              </p:ext>
            </p:extLst>
          </p:nvPr>
        </p:nvGraphicFramePr>
        <p:xfrm>
          <a:off x="624000" y="2709000"/>
          <a:ext cx="11088000" cy="2088000"/>
        </p:xfrm>
        <a:graphic>
          <a:graphicData uri="http://schemas.openxmlformats.org/drawingml/2006/table">
            <a:tbl>
              <a:tblPr bandRow="1" firstRow="1">
                <a:tableStyleId>{2D5ABB26-0587-4C30-8999-92F81FD0307C}</a:tableStyleId>
              </a:tblPr>
              <a:tblGrid>
                <a:gridCol w="2016000">
                  <a:extLst>
                    <a:ext uri="{9D8B030D-6E8A-4147-A177-3AD203B41FA5}">
                      <a16:colId xmlns:a16="http://schemas.microsoft.com/office/drawing/2014/main" val="3646700137"/>
                    </a:ext>
                  </a:extLst>
                </a:gridCol>
                <a:gridCol w="4452000">
                  <a:extLst>
                    <a:ext uri="{9D8B030D-6E8A-4147-A177-3AD203B41FA5}">
                      <a16:colId xmlns:a16="http://schemas.microsoft.com/office/drawing/2014/main" val="2764035913"/>
                    </a:ext>
                  </a:extLst>
                </a:gridCol>
                <a:gridCol w="4620000">
                  <a:extLst>
                    <a:ext uri="{9D8B030D-6E8A-4147-A177-3AD203B41FA5}">
                      <a16:colId xmlns:a16="http://schemas.microsoft.com/office/drawing/2014/main" val="1564361945"/>
                    </a:ext>
                  </a:extLst>
                </a:gridCol>
              </a:tblGrid>
              <a:tr h="515992">
                <a:tc>
                  <a:txBody>
                    <a:bodyPr/>
                    <a:lstStyle/>
                    <a:p>
                      <a:endParaRPr altLang="en-US" dirty="0" kumimoji="1" lang="ja-JP" sz="1600">
                        <a:solidFill>
                          <a:schemeClr val="bg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algn="ctr" cap="flat" cmpd="sng" w="12700">
                      <a:noFill/>
                      <a:prstDash val="solid"/>
                      <a:round/>
                      <a:headEnd len="med" type="none" w="med"/>
                      <a:tailEnd len="med" type="none" w="med"/>
                    </a:lnTlToBr>
                    <a:solidFill>
                      <a:srgbClr val="333399"/>
                    </a:solidFill>
                  </a:tcPr>
                </a:tc>
                <a:tc>
                  <a:txBody>
                    <a:bodyPr/>
                    <a:lstStyle/>
                    <a:p>
                      <a:pPr algn="ctr"/>
                      <a:r>
                        <a:rPr altLang="en-US" b="1" dirty="0" kumimoji="1" lang="ja-JP" sz="2000">
                          <a:solidFill>
                            <a:schemeClr val="bg1"/>
                          </a:solidFill>
                        </a:rPr>
                        <a:t>文字解答</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rgbClr val="333399"/>
                    </a:solidFill>
                  </a:tcPr>
                </a:tc>
                <a:tc>
                  <a:txBody>
                    <a:bodyPr/>
                    <a:lstStyle/>
                    <a:p>
                      <a:pPr algn="ctr"/>
                      <a:r>
                        <a:rPr altLang="en-US" b="1" dirty="0" kumimoji="1" lang="ja-JP" sz="2000">
                          <a:solidFill>
                            <a:schemeClr val="bg1"/>
                          </a:solidFill>
                        </a:rPr>
                        <a:t>チェック解答</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rgbClr val="333399"/>
                    </a:solidFill>
                  </a:tcPr>
                </a:tc>
                <a:extLst>
                  <a:ext uri="{0D108BD9-81ED-4DB2-BD59-A6C34878D82A}">
                    <a16:rowId xmlns:a16="http://schemas.microsoft.com/office/drawing/2014/main" val="685538654"/>
                  </a:ext>
                </a:extLst>
              </a:tr>
              <a:tr h="515992">
                <a:tc>
                  <a:txBody>
                    <a:bodyPr/>
                    <a:lstStyle/>
                    <a:p>
                      <a:r>
                        <a:rPr altLang="en-US" b="1" dirty="0" kumimoji="1" lang="ja-JP" sz="2000">
                          <a:solidFill>
                            <a:schemeClr val="bg1"/>
                          </a:solidFill>
                        </a:rPr>
                        <a:t> 解答用紙</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rgbClr val="333399"/>
                    </a:solidFill>
                  </a:tcPr>
                </a:tc>
                <a:tc>
                  <a:txBody>
                    <a:bodyPr/>
                    <a:lstStyle/>
                    <a:p>
                      <a:r>
                        <a:rPr altLang="en-US" dirty="0" kumimoji="1" lang="ja-JP" sz="2000" u="none">
                          <a:solidFill>
                            <a:schemeClr val="tx1"/>
                          </a:solidFill>
                        </a:rPr>
                        <a:t>文字解答用紙</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dirty="0" kumimoji="1" lang="ja-JP" sz="2000" u="none">
                          <a:solidFill>
                            <a:schemeClr val="tx1"/>
                          </a:solidFill>
                        </a:rPr>
                        <a:t>チェック解答用紙</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3170978463"/>
                  </a:ext>
                </a:extLst>
              </a:tr>
              <a:tr h="517396">
                <a:tc>
                  <a:txBody>
                    <a:bodyPr/>
                    <a:lstStyle/>
                    <a:p>
                      <a:r>
                        <a:rPr altLang="en-US" b="1" dirty="0" kumimoji="1" lang="ja-JP" sz="2000">
                          <a:solidFill>
                            <a:schemeClr val="bg1"/>
                          </a:solidFill>
                        </a:rPr>
                        <a:t> 解答方法</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rgbClr val="333399"/>
                    </a:solidFill>
                  </a:tcPr>
                </a:tc>
                <a:tc>
                  <a:txBody>
                    <a:bodyPr/>
                    <a:lstStyle/>
                    <a:p>
                      <a:r>
                        <a:rPr altLang="en-US" dirty="0" lang="ja-JP" sz="2000"/>
                        <a:t>受験者が</a:t>
                      </a:r>
                      <a:r>
                        <a:rPr altLang="en-US" dirty="0" lang="ja-JP" sz="2000" u="none">
                          <a:solidFill>
                            <a:srgbClr val="FF0000"/>
                          </a:solidFill>
                        </a:rPr>
                        <a:t>選択肢の数字等を</a:t>
                      </a:r>
                      <a:r>
                        <a:rPr altLang="en-US" b="1" dirty="0" lang="ja-JP" sz="2000" u="sng">
                          <a:solidFill>
                            <a:srgbClr val="FF0000"/>
                          </a:solidFill>
                        </a:rPr>
                        <a:t>記入</a:t>
                      </a:r>
                      <a:endParaRPr altLang="en-US" b="1" dirty="0" kumimoji="1" lang="ja-JP" sz="2000" u="sng">
                        <a:solidFill>
                          <a:srgbClr val="FF0000"/>
                        </a:solidFill>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dirty="0" lang="ja-JP" sz="2000"/>
                        <a:t>受験者が</a:t>
                      </a:r>
                      <a:r>
                        <a:rPr altLang="en-US" dirty="0" lang="ja-JP" sz="2000" u="none">
                          <a:solidFill>
                            <a:srgbClr val="FF0000"/>
                          </a:solidFill>
                        </a:rPr>
                        <a:t>選択肢の数字等を</a:t>
                      </a:r>
                      <a:r>
                        <a:rPr altLang="en-US" b="1" dirty="0" lang="ja-JP" sz="2000" u="sng">
                          <a:solidFill>
                            <a:srgbClr val="FF0000"/>
                          </a:solidFill>
                        </a:rPr>
                        <a:t>チェック</a:t>
                      </a:r>
                      <a:endParaRPr altLang="en-US" b="1" dirty="0" kumimoji="1" lang="ja-JP" sz="2000" u="sng">
                        <a:solidFill>
                          <a:srgbClr val="FF0000"/>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2449622968"/>
                  </a:ext>
                </a:extLst>
              </a:tr>
              <a:tr h="538620">
                <a:tc>
                  <a:txBody>
                    <a:bodyPr/>
                    <a:lstStyle/>
                    <a:p>
                      <a:r>
                        <a:rPr altLang="en-US" b="1" dirty="0" kumimoji="1" lang="ja-JP" sz="2000">
                          <a:solidFill>
                            <a:schemeClr val="bg1"/>
                          </a:solidFill>
                        </a:rPr>
                        <a:t> 下書き用紙</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333399"/>
                    </a:solidFill>
                  </a:tcPr>
                </a:tc>
                <a:tc gridSpan="2">
                  <a:txBody>
                    <a:bodyPr/>
                    <a:lstStyle/>
                    <a:p>
                      <a:pPr algn="ctr"/>
                      <a:r>
                        <a:rPr altLang="en-US" dirty="0" kumimoji="1" lang="ja-JP" sz="2000">
                          <a:solidFill>
                            <a:schemeClr val="tx1"/>
                          </a:solidFill>
                        </a:rPr>
                        <a:t>数学，理科及び情報の試験時間で配付</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hMerge="1">
                  <a:txBody>
                    <a:bodyPr/>
                    <a:lstStyle/>
                    <a:p>
                      <a:endParaRPr altLang="en-US" dirty="0" kumimoji="1" lang="ja-JP">
                        <a:solidFill>
                          <a:schemeClr val="tx1"/>
                        </a:solidFill>
                      </a:endParaRP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noFill/>
                  </a:tcPr>
                </a:tc>
                <a:extLst>
                  <a:ext uri="{0D108BD9-81ED-4DB2-BD59-A6C34878D82A}">
                    <a16:rowId xmlns:a16="http://schemas.microsoft.com/office/drawing/2014/main" val="866800352"/>
                  </a:ext>
                </a:extLst>
              </a:tr>
            </a:tbl>
          </a:graphicData>
        </a:graphic>
      </p:graphicFrame>
      <p:sp>
        <p:nvSpPr>
          <p:cNvPr id="9" name="正方形/長方形 8">
            <a:extLst>
              <a:ext uri="{FF2B5EF4-FFF2-40B4-BE49-F238E27FC236}">
                <a16:creationId xmlns:a16="http://schemas.microsoft.com/office/drawing/2014/main" id="{BC88BF9E-DDB3-4FFB-B89E-289A6CE72A24}"/>
              </a:ext>
            </a:extLst>
          </p:cNvPr>
          <p:cNvSpPr/>
          <p:nvPr/>
        </p:nvSpPr>
        <p:spPr>
          <a:xfrm>
            <a:off x="191999" y="117000"/>
            <a:ext cx="2304001"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12</a:t>
            </a:r>
            <a:r>
              <a:rPr altLang="en-US" dirty="0" kern="0" lang="ja-JP" sz="3200">
                <a:latin charset="0" typeface="Arial"/>
                <a:ea charset="-128" typeface="ＭＳ Ｐゴシック"/>
              </a:rPr>
              <a:t>～</a:t>
            </a:r>
            <a:r>
              <a:rPr altLang="ja-JP" dirty="0" kern="0" lang="en-US" sz="3200">
                <a:latin charset="0" typeface="Arial"/>
                <a:ea charset="-128" typeface="ＭＳ Ｐゴシック"/>
              </a:rPr>
              <a:t>15</a:t>
            </a:r>
            <a:r>
              <a:rPr altLang="ja-JP" b="1" dirty="0" kern="0" lang="en-US" sz="3200">
                <a:latin charset="0" typeface="Arial"/>
                <a:ea charset="-128" typeface="ＭＳ Ｐゴシック"/>
              </a:rPr>
              <a:t>】</a:t>
            </a:r>
          </a:p>
        </p:txBody>
      </p:sp>
      <p:sp>
        <p:nvSpPr>
          <p:cNvPr id="12" name="テキスト ボックス 11">
            <a:extLst>
              <a:ext uri="{FF2B5EF4-FFF2-40B4-BE49-F238E27FC236}">
                <a16:creationId xmlns:a16="http://schemas.microsoft.com/office/drawing/2014/main" id="{43E40981-BFE8-4226-953A-041B8B8C294E}"/>
              </a:ext>
            </a:extLst>
          </p:cNvPr>
          <p:cNvSpPr txBox="1"/>
          <p:nvPr/>
        </p:nvSpPr>
        <p:spPr>
          <a:xfrm>
            <a:off x="408000" y="1005397"/>
            <a:ext cx="11211501" cy="51560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lvl="0"/>
            <a:r>
              <a:rPr altLang="en-US" b="1" dirty="0" lang="ja-JP" sz="2800">
                <a:solidFill>
                  <a:srgbClr val="FFFFFF"/>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ea charset="-128" panose="020B0600070205080204" pitchFamily="50" typeface="ＭＳ Ｐゴシック"/>
              </a:rPr>
              <a:t>文字解答・チェック解答</a:t>
            </a:r>
          </a:p>
        </p:txBody>
      </p:sp>
    </p:spTree>
    <p:extLst>
      <p:ext uri="{BB962C8B-B14F-4D97-AF65-F5344CB8AC3E}">
        <p14:creationId xmlns:p14="http://schemas.microsoft.com/office/powerpoint/2010/main" val="1951243653"/>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5067</Words>
  <Application>Microsoft Office PowerPoint</Application>
  <PresentationFormat>ワイド画面</PresentationFormat>
  <Paragraphs>378</Paragraphs>
  <Slides>13</Slides>
  <Notes>13</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13</vt:i4>
      </vt:variant>
    </vt:vector>
  </HeadingPairs>
  <TitlesOfParts>
    <vt:vector size="25" baseType="lpstr">
      <vt:lpstr>HGSｺﾞｼｯｸE</vt:lpstr>
      <vt:lpstr>ＭＳ Ｐゴシック</vt:lpstr>
      <vt:lpstr>ＭＳ Ｐ明朝</vt:lpstr>
      <vt:lpstr>ＭＳ ゴシック</vt:lpstr>
      <vt:lpstr>ＭＳ 明朝</vt:lpstr>
      <vt:lpstr>メイリオ</vt:lpstr>
      <vt:lpstr>Arial</vt:lpstr>
      <vt:lpstr>Century</vt:lpstr>
      <vt:lpstr>Segoe UI</vt:lpstr>
      <vt:lpstr>Times New Roman</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2024-07-04T04:07:01Z</dcterms:created>
  <dcterms:modified xsi:type="dcterms:W3CDTF">2025-06-19T06:09:42Z</dcterms:modified>
  <cp:revision>1</cp:revision>
  <dc:title>01_概要_R8.pptx</dc:title>
</cp:coreProperties>
</file>