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696" r:id="rId1"/>
    <p:sldMasterId id="2147483722" r:id="rId2"/>
  </p:sldMasterIdLst>
  <p:notesMasterIdLst>
    <p:notesMasterId r:id="rId16"/>
  </p:notesMasterIdLst>
  <p:handoutMasterIdLst>
    <p:handoutMasterId r:id="rId17"/>
  </p:handoutMasterIdLst>
  <p:sldIdLst>
    <p:sldId id="401" r:id="rId3"/>
    <p:sldId id="427" r:id="rId4"/>
    <p:sldId id="414" r:id="rId5"/>
    <p:sldId id="415" r:id="rId6"/>
    <p:sldId id="416" r:id="rId7"/>
    <p:sldId id="417" r:id="rId8"/>
    <p:sldId id="418" r:id="rId9"/>
    <p:sldId id="425" r:id="rId10"/>
    <p:sldId id="420" r:id="rId11"/>
    <p:sldId id="421" r:id="rId12"/>
    <p:sldId id="422" r:id="rId13"/>
    <p:sldId id="423" r:id="rId14"/>
    <p:sldId id="413" r:id="rId15"/>
  </p:sldIdLst>
  <p:sldSz cx="12192000" cy="6858000"/>
  <p:notesSz cx="6807200" cy="9939338"/>
  <p:defaultTextStyle>
    <a:defPPr>
      <a:defRPr lang="ja-JP"/>
    </a:defPPr>
    <a:lvl1pPr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1pPr>
    <a:lvl2pPr marL="4556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2pPr>
    <a:lvl3pPr marL="9128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3pPr>
    <a:lvl4pPr marL="13700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4pPr>
    <a:lvl5pPr marL="18272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799" userDrawn="1">
          <p15:clr>
            <a:srgbClr val="A4A3A4"/>
          </p15:clr>
        </p15:guide>
        <p15:guide id="2" pos="91" userDrawn="1">
          <p15:clr>
            <a:srgbClr val="A4A3A4"/>
          </p15:clr>
        </p15:guide>
      </p15:sldGuideLst>
    </p:ext>
    <p:ext uri="{2D200454-40CA-4A62-9FC3-DE9A4176ACB9}">
      <p15:notesGuideLst xmlns:p15="http://schemas.microsoft.com/office/powerpoint/2012/main">
        <p15:guide id="1" orient="horz" pos="4448" userDrawn="1">
          <p15:clr>
            <a:srgbClr val="A4A3A4"/>
          </p15:clr>
        </p15:guide>
        <p15:guide id="2" pos="1413" userDrawn="1">
          <p15:clr>
            <a:srgbClr val="A4A3A4"/>
          </p15:clr>
        </p15:guide>
        <p15:guide id="3" orient="horz" pos="4480" userDrawn="1">
          <p15:clr>
            <a:srgbClr val="A4A3A4"/>
          </p15:clr>
        </p15:guide>
        <p15:guide id="4" pos="1426" userDrawn="1">
          <p15:clr>
            <a:srgbClr val="A4A3A4"/>
          </p15:clr>
        </p15:guide>
        <p15:guide id="5" orient="horz" pos="3068" userDrawn="1">
          <p15:clr>
            <a:srgbClr val="A4A3A4"/>
          </p15:clr>
        </p15:guide>
        <p15:guide id="6" orient="horz" pos="3090" userDrawn="1">
          <p15:clr>
            <a:srgbClr val="A4A3A4"/>
          </p15:clr>
        </p15:guide>
        <p15:guide id="7" pos="2083" userDrawn="1">
          <p15:clr>
            <a:srgbClr val="A4A3A4"/>
          </p15:clr>
        </p15:guide>
        <p15:guide id="8" pos="2102" userDrawn="1">
          <p15:clr>
            <a:srgbClr val="A4A3A4"/>
          </p15:clr>
        </p15:guide>
        <p15:guide id="9" orient="horz" pos="4478" userDrawn="1">
          <p15:clr>
            <a:srgbClr val="A4A3A4"/>
          </p15:clr>
        </p15:guide>
        <p15:guide id="10" orient="horz" pos="4509" userDrawn="1">
          <p15:clr>
            <a:srgbClr val="A4A3A4"/>
          </p15:clr>
        </p15:guide>
        <p15:guide id="11" orient="horz" pos="3088" userDrawn="1">
          <p15:clr>
            <a:srgbClr val="A4A3A4"/>
          </p15:clr>
        </p15:guide>
        <p15:guide id="12" orient="horz" pos="3110" userDrawn="1">
          <p15:clr>
            <a:srgbClr val="A4A3A4"/>
          </p15:clr>
        </p15:guide>
        <p15:guide id="13" pos="1427" userDrawn="1">
          <p15:clr>
            <a:srgbClr val="A4A3A4"/>
          </p15:clr>
        </p15:guide>
        <p15:guide id="14" pos="1440" userDrawn="1">
          <p15:clr>
            <a:srgbClr val="A4A3A4"/>
          </p15:clr>
        </p15:guide>
        <p15:guide id="15" pos="2103" userDrawn="1">
          <p15:clr>
            <a:srgbClr val="A4A3A4"/>
          </p15:clr>
        </p15:guide>
        <p15:guide id="16" pos="2122" userDrawn="1">
          <p15:clr>
            <a:srgbClr val="A4A3A4"/>
          </p15:clr>
        </p15:guide>
        <p15:guide id="17" orient="horz" pos="4507" userDrawn="1">
          <p15:clr>
            <a:srgbClr val="A4A3A4"/>
          </p15:clr>
        </p15:guide>
        <p15:guide id="18" orient="horz" pos="4540" userDrawn="1">
          <p15:clr>
            <a:srgbClr val="A4A3A4"/>
          </p15:clr>
        </p15:guide>
        <p15:guide id="19" orient="horz" pos="3109" userDrawn="1">
          <p15:clr>
            <a:srgbClr val="A4A3A4"/>
          </p15:clr>
        </p15:guide>
        <p15:guide id="20" orient="horz" pos="3131" userDrawn="1">
          <p15:clr>
            <a:srgbClr val="A4A3A4"/>
          </p15:clr>
        </p15:guide>
        <p15:guide id="21" pos="1441" userDrawn="1">
          <p15:clr>
            <a:srgbClr val="A4A3A4"/>
          </p15:clr>
        </p15:guide>
        <p15:guide id="22" pos="1454" userDrawn="1">
          <p15:clr>
            <a:srgbClr val="A4A3A4"/>
          </p15:clr>
        </p15:guide>
        <p15:guide id="23" pos="2123" userDrawn="1">
          <p15:clr>
            <a:srgbClr val="A4A3A4"/>
          </p15:clr>
        </p15:guide>
        <p15:guide id="24"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DEF"/>
    <a:srgbClr val="333399"/>
    <a:srgbClr val="CEF6FE"/>
    <a:srgbClr val="FFCC00"/>
    <a:srgbClr val="ECCCEB"/>
    <a:srgbClr val="E1F2F3"/>
    <a:srgbClr val="00CCFF"/>
    <a:srgbClr val="FBE1FA"/>
    <a:srgbClr val="E32D5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7" autoAdjust="0"/>
    <p:restoredTop sz="63817" autoAdjust="0"/>
  </p:normalViewPr>
  <p:slideViewPr>
    <p:cSldViewPr>
      <p:cViewPr varScale="1">
        <p:scale>
          <a:sx n="72" d="100"/>
          <a:sy n="72" d="100"/>
        </p:scale>
        <p:origin x="234" y="66"/>
      </p:cViewPr>
      <p:guideLst>
        <p:guide orient="horz" pos="799"/>
        <p:guide pos="91"/>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80" d="100"/>
          <a:sy n="80" d="100"/>
        </p:scale>
        <p:origin x="4014" y="102"/>
      </p:cViewPr>
      <p:guideLst>
        <p:guide orient="horz" pos="4448"/>
        <p:guide pos="1413"/>
        <p:guide orient="horz" pos="4480"/>
        <p:guide pos="1426"/>
        <p:guide orient="horz" pos="3068"/>
        <p:guide orient="horz" pos="3090"/>
        <p:guide pos="2083"/>
        <p:guide pos="2102"/>
        <p:guide orient="horz" pos="4478"/>
        <p:guide orient="horz" pos="4509"/>
        <p:guide orient="horz" pos="3088"/>
        <p:guide orient="horz" pos="3110"/>
        <p:guide pos="1427"/>
        <p:guide pos="1440"/>
        <p:guide pos="2103"/>
        <p:guide pos="2122"/>
        <p:guide orient="horz" pos="4507"/>
        <p:guide orient="horz" pos="4540"/>
        <p:guide orient="horz" pos="3109"/>
        <p:guide orient="horz" pos="3131"/>
        <p:guide pos="1441"/>
        <p:guide pos="1454"/>
        <p:guide pos="2123"/>
        <p:guide pos="2142"/>
      </p:guideLst>
    </p:cSldViewPr>
  </p:notesViewPr>
  <p:gridSpacing cx="72000" cy="720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notesMasters/notesMaster1.xml" Type="http://schemas.openxmlformats.org/officeDocument/2006/relationships/notesMaster"/><Relationship Id="rId17" Target="handoutMasters/handoutMaster1.xml" Type="http://schemas.openxmlformats.org/officeDocument/2006/relationships/handoutMaster"/><Relationship Id="rId18" Target="presProps.xml" Type="http://schemas.openxmlformats.org/officeDocument/2006/relationships/presProps"/><Relationship Id="rId19" Target="viewProps.xml" Type="http://schemas.openxmlformats.org/officeDocument/2006/relationships/viewProps"/><Relationship Id="rId2" Target="slideMasters/slideMaster2.xml" Type="http://schemas.openxmlformats.org/officeDocument/2006/relationships/slideMaster"/><Relationship Id="rId20" Target="theme/theme1.xml" Type="http://schemas.openxmlformats.org/officeDocument/2006/relationships/theme"/><Relationship Id="rId21" Target="tableStyles.xml" Type="http://schemas.openxmlformats.org/officeDocument/2006/relationships/tableStyle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23" y="20"/>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3" name="Rectangle 3"/>
          <p:cNvSpPr>
            <a:spLocks noGrp="1" noChangeArrowheads="1"/>
          </p:cNvSpPr>
          <p:nvPr>
            <p:ph type="dt" sz="quarter" idx="1"/>
          </p:nvPr>
        </p:nvSpPr>
        <p:spPr bwMode="auto">
          <a:xfrm>
            <a:off x="3851276" y="20"/>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algn="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4" name="Rectangle 4"/>
          <p:cNvSpPr>
            <a:spLocks noGrp="1" noChangeArrowheads="1"/>
          </p:cNvSpPr>
          <p:nvPr>
            <p:ph type="ftr" sz="quarter" idx="2"/>
          </p:nvPr>
        </p:nvSpPr>
        <p:spPr bwMode="auto">
          <a:xfrm>
            <a:off x="23" y="9440874"/>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5" name="Rectangle 5"/>
          <p:cNvSpPr>
            <a:spLocks noGrp="1" noChangeArrowheads="1"/>
          </p:cNvSpPr>
          <p:nvPr>
            <p:ph type="sldNum" sz="quarter" idx="3"/>
          </p:nvPr>
        </p:nvSpPr>
        <p:spPr bwMode="auto">
          <a:xfrm>
            <a:off x="3851276" y="9440874"/>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algn="r" defTabSz="914702" eaLnBrk="1" hangingPunct="1">
              <a:defRPr sz="1200"/>
            </a:lvl1pPr>
          </a:lstStyle>
          <a:p>
            <a:pPr>
              <a:defRPr/>
            </a:pPr>
            <a:fld id="{A64A0F74-042E-44CB-82D2-1BFD4459E990}" type="slidenum">
              <a:rPr lang="en-US" altLang="ja-JP"/>
              <a:pPr>
                <a:defRPr/>
              </a:pPr>
              <a:t>‹#›</a:t>
            </a:fld>
            <a:endParaRPr lang="en-US" altLang="ja-JP"/>
          </a:p>
        </p:txBody>
      </p:sp>
    </p:spTree>
    <p:extLst>
      <p:ext uri="{BB962C8B-B14F-4D97-AF65-F5344CB8AC3E}">
        <p14:creationId xmlns:p14="http://schemas.microsoft.com/office/powerpoint/2010/main" val="18129036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no"?><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23" y="20"/>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87" name="Rectangle 3"/>
          <p:cNvSpPr>
            <a:spLocks noGrp="1" noChangeArrowheads="1"/>
          </p:cNvSpPr>
          <p:nvPr>
            <p:ph type="dt" idx="1"/>
          </p:nvPr>
        </p:nvSpPr>
        <p:spPr bwMode="auto">
          <a:xfrm>
            <a:off x="3851276" y="20"/>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algn="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223838" y="403225"/>
            <a:ext cx="6443662" cy="36258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8789" name="Rectangle 5"/>
          <p:cNvSpPr>
            <a:spLocks noGrp="1" noChangeArrowheads="1"/>
          </p:cNvSpPr>
          <p:nvPr>
            <p:ph type="body" sz="quarter" idx="3"/>
          </p:nvPr>
        </p:nvSpPr>
        <p:spPr bwMode="auto">
          <a:xfrm>
            <a:off x="494119" y="4317237"/>
            <a:ext cx="6037205" cy="536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118790" name="Rectangle 6"/>
          <p:cNvSpPr>
            <a:spLocks noGrp="1" noChangeArrowheads="1"/>
          </p:cNvSpPr>
          <p:nvPr>
            <p:ph type="ftr" sz="quarter" idx="4"/>
          </p:nvPr>
        </p:nvSpPr>
        <p:spPr bwMode="auto">
          <a:xfrm>
            <a:off x="23" y="9440874"/>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91" name="Rectangle 7"/>
          <p:cNvSpPr>
            <a:spLocks noGrp="1" noChangeArrowheads="1"/>
          </p:cNvSpPr>
          <p:nvPr>
            <p:ph type="sldNum" sz="quarter" idx="5"/>
          </p:nvPr>
        </p:nvSpPr>
        <p:spPr bwMode="auto">
          <a:xfrm>
            <a:off x="3851276" y="9440874"/>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algn="r" defTabSz="914702" eaLnBrk="1" hangingPunct="1">
              <a:defRPr sz="1200"/>
            </a:lvl1pPr>
          </a:lstStyle>
          <a:p>
            <a:pPr>
              <a:defRPr/>
            </a:pPr>
            <a:fld id="{521E26E5-D42B-4DBD-B420-1C49B08281E5}" type="slidenum">
              <a:rPr lang="en-US" altLang="ja-JP"/>
              <a:pPr>
                <a:defRPr/>
              </a:pPr>
              <a:t>‹#›</a:t>
            </a:fld>
            <a:endParaRPr lang="en-US" altLang="ja-JP"/>
          </a:p>
        </p:txBody>
      </p:sp>
    </p:spTree>
    <p:extLst>
      <p:ext uri="{BB962C8B-B14F-4D97-AF65-F5344CB8AC3E}">
        <p14:creationId xmlns:p14="http://schemas.microsoft.com/office/powerpoint/2010/main" val="195575796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543" algn="l" defTabSz="914217" rtl="0" eaLnBrk="1" latinLnBrk="0" hangingPunct="1">
      <a:defRPr kumimoji="1" sz="1200" kern="1200">
        <a:solidFill>
          <a:schemeClr val="tx1"/>
        </a:solidFill>
        <a:latin typeface="+mn-lt"/>
        <a:ea typeface="+mn-ea"/>
        <a:cs typeface="+mn-cs"/>
      </a:defRPr>
    </a:lvl6pPr>
    <a:lvl7pPr marL="2742651" algn="l" defTabSz="914217" rtl="0" eaLnBrk="1" latinLnBrk="0" hangingPunct="1">
      <a:defRPr kumimoji="1" sz="1200" kern="1200">
        <a:solidFill>
          <a:schemeClr val="tx1"/>
        </a:solidFill>
        <a:latin typeface="+mn-lt"/>
        <a:ea typeface="+mn-ea"/>
        <a:cs typeface="+mn-cs"/>
      </a:defRPr>
    </a:lvl7pPr>
    <a:lvl8pPr marL="3199760" algn="l" defTabSz="914217" rtl="0" eaLnBrk="1" latinLnBrk="0" hangingPunct="1">
      <a:defRPr kumimoji="1" sz="1200" kern="1200">
        <a:solidFill>
          <a:schemeClr val="tx1"/>
        </a:solidFill>
        <a:latin typeface="+mn-lt"/>
        <a:ea typeface="+mn-ea"/>
        <a:cs typeface="+mn-cs"/>
      </a:defRPr>
    </a:lvl8pPr>
    <a:lvl9pPr marL="3656868" algn="l" defTabSz="91421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このスライドでは，令和７年度大学入学共通テストの「受験上の配慮案内」のうち，</a:t>
            </a:r>
            <a:endParaRPr lang="en-US" altLang="ja-JP" dirty="0"/>
          </a:p>
          <a:p>
            <a:r>
              <a:rPr lang="ja-JP" altLang="en-US" dirty="0"/>
              <a:t>「Ⅱ　申請方法及び通知書」として，受験上の配慮の申請方法と，申請後に大学入試センターから送付する通知文書について，説明します。
</a:t>
            </a:r>
            <a:endParaRPr lang="en-US" altLang="ja-JP" dirty="0"/>
          </a:p>
          <a:p>
            <a:r>
              <a:rPr lang="ja-JP" altLang="en-US" dirty="0"/>
              <a:t>なお，これ以降，「大学入学共通テスト」を「共通テスト」，「大学入学共通テスト受験案内」を「受験案内」，「受験上の配慮案内」を「配慮案内」と呼ばせていただきます。</a:t>
            </a:r>
            <a:endParaRPr lang="en-US" altLang="ja-JP" dirty="0"/>
          </a:p>
          <a:p>
            <a:endParaRPr kumimoji="1" lang="en-US" altLang="ja-JP" dirty="0"/>
          </a:p>
        </p:txBody>
      </p:sp>
    </p:spTree>
    <p:extLst>
      <p:ext uri="{BB962C8B-B14F-4D97-AF65-F5344CB8AC3E}">
        <p14:creationId xmlns:p14="http://schemas.microsoft.com/office/powerpoint/2010/main" val="4191358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まず，「⑴受験上の配慮事項審査結果通知書」についてです。</a:t>
            </a:r>
            <a:endParaRPr lang="en-US" altLang="ja-JP" dirty="0"/>
          </a:p>
          <a:p>
            <a:r>
              <a:rPr lang="ja-JP" altLang="en-US" dirty="0"/>
              <a:t>配慮案内の３０ページをご覧ください。</a:t>
            </a:r>
            <a:endParaRPr lang="en-US" altLang="ja-JP" dirty="0"/>
          </a:p>
          <a:p>
            <a:r>
              <a:rPr lang="ja-JP" altLang="en-US" dirty="0"/>
              <a:t>この通知書は，申請のあった受験上の配慮事項の審査結果を通知します。</a:t>
            </a:r>
            <a:endParaRPr lang="en-US" altLang="ja-JP" dirty="0"/>
          </a:p>
          <a:p>
            <a:r>
              <a:rPr lang="ja-JP" altLang="en-US" dirty="0"/>
              <a:t>
「受験上の配慮事項審査結果通知書」が届いたら，内容を</a:t>
            </a:r>
            <a:r>
              <a:rPr lang="ja-JP" altLang="en-US"/>
              <a:t>確認して，申請</a:t>
            </a:r>
            <a:r>
              <a:rPr lang="ja-JP" altLang="en-US" dirty="0"/>
              <a:t>した全ての配慮事項に対し，審査結果が記載されているかを確認してください。</a:t>
            </a:r>
            <a:endParaRPr lang="en-US" altLang="ja-JP" dirty="0"/>
          </a:p>
          <a:p>
            <a:r>
              <a:rPr lang="ja-JP" altLang="en-US" dirty="0"/>
              <a:t>申請したにもかかわらず，配慮事項に漏れ等がある場合は，受領日を含め１週間以内に大学入試センターまで必ず連絡してください。</a:t>
            </a:r>
            <a:endParaRPr lang="en-US" altLang="ja-JP" dirty="0"/>
          </a:p>
          <a:p>
            <a:endParaRPr kumimoji="1" lang="en-US" altLang="ja-JP" dirty="0"/>
          </a:p>
        </p:txBody>
      </p:sp>
    </p:spTree>
    <p:extLst>
      <p:ext uri="{BB962C8B-B14F-4D97-AF65-F5344CB8AC3E}">
        <p14:creationId xmlns:p14="http://schemas.microsoft.com/office/powerpoint/2010/main" val="2914029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続いて，「⑵受験科目等通知・確認書」についてです。</a:t>
            </a:r>
            <a:endParaRPr lang="en-US" altLang="ja-JP" dirty="0"/>
          </a:p>
          <a:p>
            <a:r>
              <a:rPr lang="ja-JP" altLang="en-US" dirty="0"/>
              <a:t>配慮案内の３２ページをご覧ください。</a:t>
            </a:r>
            <a:endParaRPr lang="en-US" altLang="ja-JP" dirty="0"/>
          </a:p>
          <a:p>
            <a:endParaRPr lang="en-US" altLang="ja-JP" dirty="0"/>
          </a:p>
          <a:p>
            <a:r>
              <a:rPr lang="ja-JP" altLang="en-US" dirty="0"/>
              <a:t>「点字解答」，「代筆解答」，「拡大文字問題冊子（</a:t>
            </a:r>
            <a:r>
              <a:rPr lang="en-US" altLang="ja-JP" dirty="0"/>
              <a:t>22</a:t>
            </a:r>
            <a:r>
              <a:rPr lang="ja-JP" altLang="en-US" dirty="0"/>
              <a:t>ポイント）の配付」を希望する場合，申請時に受験科目等を選択し，申請書に記入しますが</a:t>
            </a:r>
          </a:p>
          <a:p>
            <a:r>
              <a:rPr lang="ja-JP" altLang="en-US" dirty="0"/>
              <a:t>「受験科目等通知・確認書」は，申請時に選択した受験科目等を記載しています。</a:t>
            </a:r>
            <a:endParaRPr lang="en-US" altLang="ja-JP" dirty="0"/>
          </a:p>
          <a:p>
            <a:endParaRPr lang="en-US" altLang="ja-JP" dirty="0"/>
          </a:p>
          <a:p>
            <a:r>
              <a:rPr lang="ja-JP" altLang="en-US" dirty="0"/>
              <a:t>「受験科目等通知・確認書」が届いたら，記載された受験科目等を確認して，</a:t>
            </a:r>
            <a:r>
              <a:rPr lang="ja-JP" altLang="en-US" sz="1200" dirty="0"/>
              <a:t>誤りや漏れがある場合は，修正してください</a:t>
            </a:r>
            <a:r>
              <a:rPr lang="ja-JP" altLang="en-US" dirty="0"/>
              <a:t>。
確認後，卒業見込者の場合は学校において校長名で，卒業見込者以外の者の場合は申請書を記入した者が，「確認及び署名欄」に記入してください</a:t>
            </a:r>
            <a:endParaRPr lang="en-US" altLang="ja-JP" dirty="0"/>
          </a:p>
          <a:p>
            <a:r>
              <a:rPr lang="ja-JP" altLang="en-US" dirty="0"/>
              <a:t>修正の有無にかかわらず，受領日を含め１週間以内に必ず大学入試センターへ返送してください。</a:t>
            </a:r>
            <a:endParaRPr lang="en-US" altLang="ja-JP" dirty="0"/>
          </a:p>
          <a:p>
            <a:endParaRPr kumimoji="1" lang="en-US" altLang="ja-JP" dirty="0"/>
          </a:p>
          <a:p>
            <a:r>
              <a:rPr kumimoji="1" lang="ja-JP" altLang="en-US" dirty="0"/>
              <a:t>なお，この「受験科目等</a:t>
            </a:r>
            <a:r>
              <a:rPr lang="ja-JP" altLang="en-US" dirty="0"/>
              <a:t>通知・確認書</a:t>
            </a:r>
            <a:r>
              <a:rPr kumimoji="1" lang="ja-JP" altLang="en-US" dirty="0"/>
              <a:t>」の返送後は，受験科目等の訂正は一切受け付けません。</a:t>
            </a:r>
            <a:endParaRPr kumimoji="1" lang="en-US" altLang="ja-JP" dirty="0"/>
          </a:p>
          <a:p>
            <a:endParaRPr kumimoji="1" lang="ja-JP" altLang="en-US" dirty="0"/>
          </a:p>
        </p:txBody>
      </p:sp>
    </p:spTree>
    <p:extLst>
      <p:ext uri="{BB962C8B-B14F-4D97-AF65-F5344CB8AC3E}">
        <p14:creationId xmlns:p14="http://schemas.microsoft.com/office/powerpoint/2010/main" val="1699937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続いて， 「⑶受験上の配慮事項決定通知書」についてです。</a:t>
            </a:r>
            <a:endParaRPr lang="en-US" altLang="ja-JP" dirty="0"/>
          </a:p>
          <a:p>
            <a:r>
              <a:rPr lang="ja-JP" altLang="en-US" dirty="0"/>
              <a:t>配慮案内の３１ページをご覧ください。</a:t>
            </a:r>
            <a:endParaRPr lang="en-US" altLang="ja-JP" dirty="0"/>
          </a:p>
          <a:p>
            <a:r>
              <a:rPr lang="ja-JP" altLang="en-US" dirty="0"/>
              <a:t> 「受験上の配慮事項決定通知書」は，試験場コード，受験番号，決定した受験上の配慮事項を通知します。
なお，「点字解答」，「代筆解答」，「拡大文字問題冊子（２２ポイント）の配付」が許可された志願者には，申請した受験科目等も記載されますので，併せて確認してください。</a:t>
            </a:r>
            <a:endParaRPr lang="en-US" altLang="ja-JP" dirty="0"/>
          </a:p>
          <a:p>
            <a:r>
              <a:rPr lang="ja-JP" altLang="en-US" dirty="0"/>
              <a:t>送付対象者については，受験上の配慮を申請した者のうち，出願した者です。</a:t>
            </a:r>
            <a:endParaRPr lang="en-US" altLang="ja-JP" dirty="0"/>
          </a:p>
          <a:p>
            <a:endParaRPr lang="en-US" altLang="ja-JP" dirty="0"/>
          </a:p>
          <a:p>
            <a:r>
              <a:rPr lang="ja-JP" altLang="en-US" dirty="0"/>
              <a:t>この「受験上の配慮事項決定通知書」は，共通テスト当日，受験票とともに試験場に持参するものですので，試験当日まで大切に保管しておいてください。</a:t>
            </a:r>
            <a:endParaRPr kumimoji="1" lang="en-US" altLang="ja-JP" dirty="0"/>
          </a:p>
          <a:p>
            <a:endParaRPr kumimoji="1" lang="ja-JP" altLang="en-US" dirty="0"/>
          </a:p>
        </p:txBody>
      </p:sp>
    </p:spTree>
    <p:extLst>
      <p:ext uri="{BB962C8B-B14F-4D97-AF65-F5344CB8AC3E}">
        <p14:creationId xmlns:p14="http://schemas.microsoft.com/office/powerpoint/2010/main" val="3527282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最後に，「受験上の配慮に関する事前相談」について，ご案内します。
大学入試センターでは，共通テストの受験上の配慮に関する事前相談を随時受け付けています。
なお，配慮案内の１１ページと４６ページには，よくある質問と回答について掲載しているほか，大学入試センターのホームページにも掲載していますので，ご参照ください。</a:t>
            </a:r>
          </a:p>
          <a:p>
            <a:endParaRPr lang="en-US" altLang="ja-JP" dirty="0"/>
          </a:p>
          <a:p>
            <a:r>
              <a:rPr kumimoji="1" lang="ja-JP" altLang="en-US" dirty="0"/>
              <a:t>以上で</a:t>
            </a:r>
            <a:r>
              <a:rPr lang="ja-JP" altLang="en-US" dirty="0"/>
              <a:t>「Ⅱ　申請方法及び通知書」についての</a:t>
            </a:r>
            <a:r>
              <a:rPr kumimoji="1" lang="ja-JP" altLang="en-US" dirty="0"/>
              <a:t>説明を終わります。</a:t>
            </a:r>
            <a:endParaRPr kumimoji="1" lang="en-US" altLang="ja-JP" dirty="0"/>
          </a:p>
          <a:p>
            <a:r>
              <a:rPr lang="ja-JP" altLang="en-US" dirty="0"/>
              <a:t>受験上の配慮に関する基本的な事項や受験上の配慮の内容については「Ⅰ　概要」のスライドを，</a:t>
            </a:r>
            <a:endParaRPr lang="en-US" altLang="ja-JP" dirty="0"/>
          </a:p>
          <a:p>
            <a:r>
              <a:rPr lang="ja-JP" altLang="en-US" dirty="0"/>
              <a:t>書類の記入方法等については，「</a:t>
            </a:r>
            <a:r>
              <a:rPr lang="en-US" altLang="ja-JP" dirty="0"/>
              <a:t>Ⅲ</a:t>
            </a:r>
            <a:r>
              <a:rPr lang="ja-JP" altLang="en-US" dirty="0"/>
              <a:t>　申請書類作成上の留意点」のスライドをご覧ください。</a:t>
            </a:r>
            <a:endParaRPr lang="en-US" altLang="ja-JP" dirty="0"/>
          </a:p>
        </p:txBody>
      </p:sp>
    </p:spTree>
    <p:extLst>
      <p:ext uri="{BB962C8B-B14F-4D97-AF65-F5344CB8AC3E}">
        <p14:creationId xmlns:p14="http://schemas.microsoft.com/office/powerpoint/2010/main" val="698951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a:t>
            </a:r>
            <a:r>
              <a:rPr lang="en-US" altLang="ja-JP" dirty="0"/>
              <a:t>Ⅱ</a:t>
            </a:r>
            <a:r>
              <a:rPr lang="ja-JP" altLang="en-US" dirty="0"/>
              <a:t>　申請方法及び通知書」では，スライドに示している</a:t>
            </a:r>
            <a:r>
              <a:rPr lang="en-US" altLang="ja-JP" dirty="0"/>
              <a:t>3</a:t>
            </a:r>
            <a:r>
              <a:rPr lang="ja-JP" altLang="en-US" dirty="0"/>
              <a:t>項目</a:t>
            </a:r>
            <a:r>
              <a:rPr lang="en-US" altLang="ja-JP" dirty="0"/>
              <a:t>4</a:t>
            </a:r>
            <a:r>
              <a:rPr lang="ja-JP" altLang="en-US" dirty="0"/>
              <a:t>点の内容について，説明します。</a:t>
            </a:r>
            <a:endParaRPr lang="en-US" altLang="ja-JP" dirty="0"/>
          </a:p>
          <a:p>
            <a:endParaRPr lang="en-US" altLang="ja-JP" dirty="0"/>
          </a:p>
          <a:p>
            <a:endParaRPr kumimoji="1" lang="ja-JP" altLang="en-US" dirty="0"/>
          </a:p>
        </p:txBody>
      </p:sp>
    </p:spTree>
    <p:extLst>
      <p:ext uri="{BB962C8B-B14F-4D97-AF65-F5344CB8AC3E}">
        <p14:creationId xmlns:p14="http://schemas.microsoft.com/office/powerpoint/2010/main" val="1540786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まずは，受験上の配慮の「申請方法等」についてです。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スライドには，申請方法，申請時期，通知文書の送付時期を表にしています。</a:t>
            </a:r>
            <a:endParaRPr lang="en-US" altLang="ja-JP" dirty="0"/>
          </a:p>
          <a:p>
            <a:r>
              <a:rPr lang="ja-JP" altLang="en-US" dirty="0"/>
              <a:t>申請方法は，共通テストの出願期間より前に申請する「出願前申請」と，出願と同時に申請する「出願時申請」があります。</a:t>
            </a:r>
            <a:endParaRPr lang="en-US" altLang="ja-JP" dirty="0"/>
          </a:p>
          <a:p>
            <a:pPr lvl="0">
              <a:defRPr/>
            </a:pPr>
            <a:endParaRPr lang="en-US" altLang="ja-JP" dirty="0"/>
          </a:p>
          <a:p>
            <a:pPr lvl="0">
              <a:defRPr/>
            </a:pPr>
            <a:r>
              <a:rPr lang="ja-JP" altLang="en-US" dirty="0"/>
              <a:t>出願前申請のうち，８月１日から９月３日までに申請した場合は，９月下旬の共通テストの出願前に審査結果を通知しますので，</a:t>
            </a:r>
            <a:endParaRPr lang="en-US" altLang="ja-JP" dirty="0"/>
          </a:p>
          <a:p>
            <a:pPr lvl="0">
              <a:defRPr/>
            </a:pPr>
            <a:r>
              <a:rPr lang="ja-JP" altLang="en-US" dirty="0"/>
              <a:t>できるだけ９月３日までに申請するようお願いいたします。</a:t>
            </a:r>
            <a:endParaRPr lang="en-US" altLang="ja-JP" dirty="0"/>
          </a:p>
          <a:p>
            <a:pPr lvl="0">
              <a:defRPr/>
            </a:pPr>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また，希望する配慮事項によっては審査に時間がかかる場合もあるため，できるだけ早めの申請をお願いいたします。</a:t>
            </a:r>
            <a:endParaRPr lang="en-US" altLang="ja-JP" dirty="0"/>
          </a:p>
          <a:p>
            <a:endParaRPr lang="en-US" altLang="ja-JP" dirty="0"/>
          </a:p>
          <a:p>
            <a:r>
              <a:rPr lang="ja-JP" altLang="en-US" dirty="0"/>
              <a:t>「出願前申請」及び「出願時申請」の詳細について，次のスライド以降で説明します。</a:t>
            </a:r>
            <a:endParaRPr lang="en-US" altLang="ja-JP" dirty="0"/>
          </a:p>
          <a:p>
            <a:endParaRPr kumimoji="1" lang="ja-JP" altLang="en-US" dirty="0"/>
          </a:p>
        </p:txBody>
      </p:sp>
    </p:spTree>
    <p:extLst>
      <p:ext uri="{BB962C8B-B14F-4D97-AF65-F5344CB8AC3E}">
        <p14:creationId xmlns:p14="http://schemas.microsoft.com/office/powerpoint/2010/main" val="1008421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まず，「</a:t>
            </a:r>
            <a:r>
              <a:rPr lang="en-US" altLang="ja-JP" dirty="0"/>
              <a:t>Ⅰ.</a:t>
            </a:r>
            <a:r>
              <a:rPr lang="ja-JP" altLang="en-US" dirty="0"/>
              <a:t>８月１日（木）から９月３日（火）までの出願前申請」についてです。</a:t>
            </a:r>
            <a:endParaRPr lang="en-US" altLang="ja-JP" dirty="0"/>
          </a:p>
          <a:p>
            <a:r>
              <a:rPr lang="ja-JP" altLang="en-US" dirty="0"/>
              <a:t>配慮案内の４ページをご覧ください。</a:t>
            </a:r>
            <a:endParaRPr lang="en-US" altLang="ja-JP" dirty="0"/>
          </a:p>
          <a:p>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配慮申請の提出書類については，配慮案内３６ページの「申請書類の組合せ」を確認の上，大学入試センターに簡易書留郵便で送付してください。</a:t>
            </a:r>
            <a:endParaRPr lang="en-US" altLang="ja-JP" dirty="0"/>
          </a:p>
          <a:p>
            <a:r>
              <a:rPr lang="ja-JP" altLang="en-US" dirty="0"/>
              <a:t>卒業見込者の配慮申請については，学校経由または個人での提出のどちらでも構いません。</a:t>
            </a:r>
            <a:endParaRPr lang="en-US" altLang="ja-JP" dirty="0"/>
          </a:p>
          <a:p>
            <a:r>
              <a:rPr lang="ja-JP" altLang="en-US" dirty="0"/>
              <a:t>審査結果は，共通テスト出願前の９月下旬までに通知します。</a:t>
            </a:r>
            <a:endParaRPr lang="en-US" altLang="ja-JP" dirty="0"/>
          </a:p>
          <a:p>
            <a:r>
              <a:rPr lang="ja-JP" altLang="en-US" dirty="0"/>
              <a:t>
なお，受験上の配慮の出願前申請を行っただけでは共通テストに出願したことにはなりませんので，</a:t>
            </a:r>
            <a:endParaRPr lang="en-US" altLang="ja-JP" dirty="0"/>
          </a:p>
          <a:p>
            <a:r>
              <a:rPr lang="ja-JP" altLang="en-US" dirty="0"/>
              <a:t>「受験案内」を参照のうえ，志願票などの出願書類を出願期間内に提出してください。</a:t>
            </a:r>
            <a:endParaRPr lang="en-US" altLang="ja-JP" dirty="0"/>
          </a:p>
          <a:p>
            <a:r>
              <a:rPr lang="ja-JP" altLang="en-US" dirty="0"/>
              <a:t>卒業見込者の出願については，学校経由での提出になります。
その際，志願票などの出願書類と併せて，「</a:t>
            </a:r>
            <a:r>
              <a:rPr lang="en-US" altLang="ja-JP" dirty="0"/>
              <a:t>【Z】</a:t>
            </a:r>
            <a:r>
              <a:rPr lang="ja-JP" altLang="en-US" dirty="0"/>
              <a:t>受験上の配慮出願前申請済届」の提出が必要となりますので，ご注意ください。</a:t>
            </a:r>
            <a:endParaRPr lang="en-US" altLang="ja-JP" dirty="0"/>
          </a:p>
          <a:p>
            <a:endParaRPr kumimoji="1" lang="ja-JP" altLang="en-US" dirty="0"/>
          </a:p>
        </p:txBody>
      </p:sp>
    </p:spTree>
    <p:extLst>
      <p:ext uri="{BB962C8B-B14F-4D97-AF65-F5344CB8AC3E}">
        <p14:creationId xmlns:p14="http://schemas.microsoft.com/office/powerpoint/2010/main" val="4106269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続いて，「</a:t>
            </a:r>
            <a:r>
              <a:rPr lang="en-US" altLang="ja-JP" dirty="0"/>
              <a:t>Ⅱ.</a:t>
            </a:r>
            <a:r>
              <a:rPr lang="ja-JP" altLang="en-US" dirty="0"/>
              <a:t>９月４日（水）から９月２４日（火）までの出願前申請」についてです。</a:t>
            </a:r>
            <a:endParaRPr lang="en-US" altLang="ja-JP" dirty="0"/>
          </a:p>
          <a:p>
            <a:r>
              <a:rPr lang="ja-JP" altLang="en-US" dirty="0"/>
              <a:t>配慮申請及び出願の提出書類は，前のスライドと同様です。</a:t>
            </a:r>
            <a:endParaRPr lang="en-US" altLang="ja-JP" dirty="0"/>
          </a:p>
          <a:p>
            <a:r>
              <a:rPr lang="ja-JP" altLang="en-US" dirty="0"/>
              <a:t>審査結果は，共通テストに出願した場合に限り，１１月下旬に通知します。</a:t>
            </a:r>
            <a:endParaRPr lang="en-US" altLang="ja-JP" dirty="0"/>
          </a:p>
          <a:p>
            <a:r>
              <a:rPr lang="ja-JP" altLang="en-US" dirty="0"/>
              <a:t>
</a:t>
            </a:r>
            <a:endParaRPr kumimoji="1" lang="en-US" altLang="ja-JP" dirty="0"/>
          </a:p>
          <a:p>
            <a:endParaRPr kumimoji="1" lang="ja-JP" altLang="en-US" dirty="0"/>
          </a:p>
        </p:txBody>
      </p:sp>
    </p:spTree>
    <p:extLst>
      <p:ext uri="{BB962C8B-B14F-4D97-AF65-F5344CB8AC3E}">
        <p14:creationId xmlns:p14="http://schemas.microsoft.com/office/powerpoint/2010/main" val="1930875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defRPr/>
            </a:pPr>
            <a:r>
              <a:rPr lang="ja-JP" altLang="en-US" dirty="0"/>
              <a:t>続いて，「</a:t>
            </a:r>
            <a:r>
              <a:rPr lang="en-US" altLang="ja-JP" dirty="0"/>
              <a:t>Ⅲ.</a:t>
            </a:r>
            <a:r>
              <a:rPr lang="ja-JP" altLang="en-US" dirty="0"/>
              <a:t>９月２５日（水）から１０月７日（月）までの出願時申請」についてです。</a:t>
            </a:r>
            <a:br>
              <a:rPr lang="ja-JP" altLang="en-US" dirty="0"/>
            </a:br>
            <a:endParaRPr lang="en-US" altLang="ja-JP" dirty="0"/>
          </a:p>
          <a:p>
            <a:pPr lvl="0">
              <a:defRPr/>
            </a:pPr>
            <a:r>
              <a:rPr lang="ja-JP" altLang="en-US" dirty="0"/>
              <a:t>出願時申請では，志願票などの出願書類とともに受験上の配慮の申請書類を併せて提出してください。</a:t>
            </a:r>
            <a:endParaRPr lang="en-US" altLang="ja-JP" dirty="0"/>
          </a:p>
          <a:p>
            <a:pPr lvl="0">
              <a:defRPr/>
            </a:pPr>
            <a:r>
              <a:rPr lang="ja-JP" altLang="en-US" dirty="0"/>
              <a:t>志願票などと一緒に申請書類を提出するため，卒業見込者は学校経由での提出になります。</a:t>
            </a:r>
            <a:endParaRPr lang="en-US" altLang="ja-JP" dirty="0"/>
          </a:p>
          <a:p>
            <a:pPr lvl="0">
              <a:defRPr/>
            </a:pPr>
            <a:r>
              <a:rPr lang="ja-JP" altLang="en-US" dirty="0"/>
              <a:t>審査結果は１１月下旬に通知します。</a:t>
            </a:r>
            <a:endParaRPr lang="en-US" altLang="ja-JP" dirty="0"/>
          </a:p>
          <a:p>
            <a:pPr lvl="0">
              <a:defRPr/>
            </a:pPr>
            <a:endParaRPr lang="en-US" altLang="ja-JP" dirty="0"/>
          </a:p>
          <a:p>
            <a:pPr lvl="0">
              <a:defRPr/>
            </a:pPr>
            <a:r>
              <a:rPr lang="ja-JP" altLang="en-US" dirty="0"/>
              <a:t>以上が「①申請方法等」の説明となりますが，受験上の配慮の申請を行う場合は，「</a:t>
            </a:r>
            <a:r>
              <a:rPr lang="en-US" altLang="ja-JP" dirty="0"/>
              <a:t>【B】</a:t>
            </a:r>
            <a:r>
              <a:rPr lang="ja-JP" altLang="en-US" dirty="0"/>
              <a:t>診断書」の取得，申請書類の作成等があるため，準備期間が必要となります。</a:t>
            </a:r>
            <a:endParaRPr lang="en-US" altLang="ja-JP" dirty="0"/>
          </a:p>
          <a:p>
            <a:pPr lvl="0">
              <a:defRPr/>
            </a:pPr>
            <a:r>
              <a:rPr lang="ja-JP" altLang="en-US" dirty="0"/>
              <a:t>病院などによっては，診断書の作成に時間がかかる場合があるため，早めの作成準備をお願いいたします。</a:t>
            </a:r>
            <a:br>
              <a:rPr lang="ja-JP" altLang="en-US" dirty="0"/>
            </a:br>
            <a:endParaRPr kumimoji="1" lang="ja-JP" altLang="en-US" dirty="0"/>
          </a:p>
        </p:txBody>
      </p:sp>
    </p:spTree>
    <p:extLst>
      <p:ext uri="{BB962C8B-B14F-4D97-AF65-F5344CB8AC3E}">
        <p14:creationId xmlns:p14="http://schemas.microsoft.com/office/powerpoint/2010/main" val="654990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次に，「配慮の申請に当たっての留意点」についてです。</a:t>
            </a:r>
            <a:endParaRPr lang="en-US" altLang="ja-JP" dirty="0"/>
          </a:p>
          <a:p>
            <a:r>
              <a:rPr lang="ja-JP" altLang="en-US" dirty="0"/>
              <a:t>まず，申請書類ですが，提出は一度のみとなります。</a:t>
            </a:r>
            <a:endParaRPr lang="en-US" altLang="ja-JP" dirty="0"/>
          </a:p>
          <a:p>
            <a:r>
              <a:rPr kumimoji="1" lang="ja-JP" altLang="en-US" dirty="0"/>
              <a:t>書類に不備がある場合には審査が行えず，不受理または不許可となる場合がありますので，提出に当たっては</a:t>
            </a:r>
            <a:r>
              <a:rPr lang="ja-JP" altLang="en-US" dirty="0"/>
              <a:t>必要な書類をよく</a:t>
            </a:r>
            <a:r>
              <a:rPr kumimoji="1" lang="ja-JP" altLang="en-US" dirty="0"/>
              <a:t>確認してください。</a:t>
            </a:r>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なお，受験上の配慮の申請のために</a:t>
            </a:r>
            <a:r>
              <a:rPr lang="ja-JP" altLang="en-US" dirty="0"/>
              <a:t>大学入試センターに提出された申請書類は，一切返却できませんのでご留意ください。</a:t>
            </a:r>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申請書類は提出前に必ずコピーを取った上で，原本を提出してください。</a:t>
            </a:r>
            <a:endParaRPr lang="en-US" altLang="ja-JP" dirty="0"/>
          </a:p>
          <a:p>
            <a:endParaRPr lang="en-US" altLang="ja-JP" dirty="0"/>
          </a:p>
          <a:p>
            <a:r>
              <a:rPr lang="ja-JP" altLang="en-US" dirty="0"/>
              <a:t>また，病気・負傷や障害等の種類，希望する配慮事項によっては，十分な審査を行うため，「</a:t>
            </a:r>
            <a:r>
              <a:rPr lang="en-US" altLang="ja-JP" dirty="0"/>
              <a:t>【B】</a:t>
            </a:r>
            <a:r>
              <a:rPr lang="ja-JP" altLang="en-US" dirty="0"/>
              <a:t>診断書」や「</a:t>
            </a:r>
            <a:r>
              <a:rPr lang="en-US" altLang="ja-JP" dirty="0"/>
              <a:t>【C】</a:t>
            </a:r>
            <a:r>
              <a:rPr lang="ja-JP" altLang="en-US" dirty="0"/>
              <a:t>状況報告書」以外にも，大学入試センターから追加で書類等の提出を求める場合があります。</a:t>
            </a:r>
            <a:endParaRPr lang="en-US" altLang="ja-JP" dirty="0"/>
          </a:p>
          <a:p>
            <a:r>
              <a:rPr lang="ja-JP" altLang="en-US" dirty="0"/>
              <a:t>この場合，審査結果の通知が遅れることがありますので，ご承知おきください。</a:t>
            </a:r>
            <a:endParaRPr lang="en-US" altLang="ja-JP" dirty="0"/>
          </a:p>
          <a:p>
            <a:endParaRPr kumimoji="1" lang="ja-JP" altLang="en-US" dirty="0"/>
          </a:p>
        </p:txBody>
      </p:sp>
    </p:spTree>
    <p:extLst>
      <p:ext uri="{BB962C8B-B14F-4D97-AF65-F5344CB8AC3E}">
        <p14:creationId xmlns:p14="http://schemas.microsoft.com/office/powerpoint/2010/main" val="3594532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次に，「受験上の配慮事項の決定」についてです。</a:t>
            </a:r>
            <a:endParaRPr lang="en-US" altLang="ja-JP" dirty="0"/>
          </a:p>
          <a:p>
            <a:r>
              <a:rPr lang="ja-JP" altLang="en-US" dirty="0"/>
              <a:t>配慮案内の２９ページをご覧ください。</a:t>
            </a:r>
            <a:endParaRPr lang="en-US" altLang="ja-JP" dirty="0"/>
          </a:p>
          <a:p>
            <a:endParaRPr lang="en-US" altLang="ja-JP" dirty="0"/>
          </a:p>
          <a:p>
            <a:r>
              <a:rPr lang="ja-JP" altLang="en-US" dirty="0"/>
              <a:t>受験上の配慮については，申請に基づき大学入試センターに設置した医師や特別支援教育の専門家で構成する委員会において審査の上，配慮事項を決定します。</a:t>
            </a:r>
            <a:endParaRPr lang="en-US" altLang="ja-JP" dirty="0"/>
          </a:p>
          <a:p>
            <a:r>
              <a:rPr lang="ja-JP" altLang="en-US" dirty="0"/>
              <a:t>決定に当たっては，個々の症状や状態等を総合的に判断します。</a:t>
            </a:r>
            <a:endParaRPr lang="en-US" altLang="ja-JP" dirty="0"/>
          </a:p>
          <a:p>
            <a:r>
              <a:rPr lang="ja-JP" altLang="en-US" dirty="0"/>
              <a:t>なお，大学入試センターで審査の上，決定した配慮事項については再審査は行いません。</a:t>
            </a:r>
            <a:endParaRPr lang="en-US" altLang="ja-JP" dirty="0"/>
          </a:p>
          <a:p>
            <a:endParaRPr lang="en-US" altLang="ja-JP" dirty="0"/>
          </a:p>
          <a:p>
            <a:r>
              <a:rPr lang="ja-JP" altLang="en-US" dirty="0"/>
              <a:t>また，受験上の配慮を許可された志願者の試験場については，決定した配慮事項や試験場の設備等の状況を踏まえ，大学入試センターにおいて指定します。
トイレの形態やエレベーターの有無など，試験場によって設備や環境が異なる中で適切な配慮を行うため，</a:t>
            </a:r>
            <a:endParaRPr lang="en-US" altLang="ja-JP" dirty="0"/>
          </a:p>
          <a:p>
            <a:r>
              <a:rPr lang="ja-JP" altLang="en-US" dirty="0"/>
              <a:t>卒業見込者でも同じ学校の志願者とは異なる試験場になることがありますので，ご承知おきください。
</a:t>
            </a:r>
            <a:endParaRPr kumimoji="1" lang="en-US" altLang="ja-JP" dirty="0"/>
          </a:p>
          <a:p>
            <a:endParaRPr kumimoji="1" lang="ja-JP" altLang="en-US" dirty="0"/>
          </a:p>
        </p:txBody>
      </p:sp>
    </p:spTree>
    <p:extLst>
      <p:ext uri="{BB962C8B-B14F-4D97-AF65-F5344CB8AC3E}">
        <p14:creationId xmlns:p14="http://schemas.microsoft.com/office/powerpoint/2010/main" val="907267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次に，「通知文書」についてです。</a:t>
            </a:r>
            <a:endParaRPr lang="en-US" altLang="ja-JP" dirty="0"/>
          </a:p>
          <a:p>
            <a:r>
              <a:rPr kumimoji="1" lang="ja-JP" altLang="en-US" dirty="0"/>
              <a:t>配慮案内の２９ページをご覧ください。</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通知文書は⑴から⑶の３つになりますが，各通知文書の詳細については，次のスライド以降で説明します。</a:t>
            </a:r>
          </a:p>
          <a:p>
            <a:r>
              <a:rPr lang="ja-JP" altLang="en-US" dirty="0"/>
              <a:t>なお，「⑵受験科目等通知・確認書」は，点字解答・代筆解答・拡大文字問題冊子（</a:t>
            </a:r>
            <a:r>
              <a:rPr lang="en-US" altLang="ja-JP" dirty="0"/>
              <a:t>22</a:t>
            </a:r>
            <a:r>
              <a:rPr lang="ja-JP" altLang="en-US" dirty="0"/>
              <a:t>ポイント）を希望した者のうち，出願した者にのみ通知します。</a:t>
            </a:r>
            <a:endParaRPr lang="en-US" altLang="ja-JP" dirty="0"/>
          </a:p>
          <a:p>
            <a:endParaRPr kumimoji="1" lang="en-US" altLang="ja-JP" dirty="0"/>
          </a:p>
          <a:p>
            <a:r>
              <a:rPr kumimoji="1" lang="ja-JP" altLang="en-US" dirty="0"/>
              <a:t>通知文書の送付先ですが，</a:t>
            </a:r>
            <a:r>
              <a:rPr lang="ja-JP" altLang="en-US" dirty="0"/>
              <a:t>卒業見込者の場合は志願者の在学する高等学校等に送付します。</a:t>
            </a:r>
            <a:endParaRPr lang="en-US" altLang="ja-JP" dirty="0"/>
          </a:p>
          <a:p>
            <a:r>
              <a:rPr lang="ja-JP" altLang="en-US" dirty="0"/>
              <a:t>通信制高等学校の志願者と卒業見込者以外の者については，志願者本人に直接送付します。</a:t>
            </a:r>
            <a:endParaRPr lang="en-US" altLang="ja-JP" dirty="0"/>
          </a:p>
          <a:p>
            <a:endParaRPr kumimoji="1" lang="ja-JP" altLang="en-US" dirty="0"/>
          </a:p>
        </p:txBody>
      </p:sp>
    </p:spTree>
    <p:extLst>
      <p:ext uri="{BB962C8B-B14F-4D97-AF65-F5344CB8AC3E}">
        <p14:creationId xmlns:p14="http://schemas.microsoft.com/office/powerpoint/2010/main" val="776722718"/>
      </p:ext>
    </p:extLst>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1" y="2130429"/>
            <a:ext cx="103632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xfrm>
            <a:off x="8737601" y="6245225"/>
            <a:ext cx="2641600" cy="476250"/>
          </a:xfrm>
          <a:prstGeom prst="rect">
            <a:avLst/>
          </a:prstGeom>
          <a:ln/>
        </p:spPr>
        <p:txBody>
          <a:bodyPr/>
          <a:lstStyle>
            <a:lvl1pPr>
              <a:defRPr/>
            </a:lvl1pPr>
          </a:lstStyle>
          <a:p>
            <a:pPr>
              <a:defRPr/>
            </a:pPr>
            <a:fld id="{5369C74F-C5B7-49AE-8496-BCD8C32B5185}" type="slidenum">
              <a:rPr lang="en-US" altLang="ja-JP"/>
              <a:pPr>
                <a:defRPr/>
              </a:pPr>
              <a:t>‹#›</a:t>
            </a:fld>
            <a:endParaRPr lang="en-US" altLang="ja-JP"/>
          </a:p>
        </p:txBody>
      </p:sp>
    </p:spTree>
    <p:extLst>
      <p:ext uri="{BB962C8B-B14F-4D97-AF65-F5344CB8AC3E}">
        <p14:creationId xmlns:p14="http://schemas.microsoft.com/office/powerpoint/2010/main" val="221197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115891"/>
            <a:ext cx="10668001" cy="504825"/>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755652" y="765178"/>
            <a:ext cx="10668001" cy="52546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xfrm>
            <a:off x="8737601" y="6245225"/>
            <a:ext cx="2641600" cy="476250"/>
          </a:xfrm>
          <a:prstGeom prst="rect">
            <a:avLst/>
          </a:prstGeom>
          <a:ln/>
        </p:spPr>
        <p:txBody>
          <a:bodyPr/>
          <a:lstStyle>
            <a:lvl1pPr>
              <a:defRPr/>
            </a:lvl1pPr>
          </a:lstStyle>
          <a:p>
            <a:pPr>
              <a:defRPr/>
            </a:pPr>
            <a:fld id="{EC64B20F-986F-414A-B39C-76BDDD3F3333}" type="slidenum">
              <a:rPr lang="en-US" altLang="ja-JP"/>
              <a:pPr>
                <a:defRPr/>
              </a:pPr>
              <a:t>‹#›</a:t>
            </a:fld>
            <a:endParaRPr lang="en-US" altLang="ja-JP"/>
          </a:p>
        </p:txBody>
      </p:sp>
    </p:spTree>
    <p:extLst>
      <p:ext uri="{BB962C8B-B14F-4D97-AF65-F5344CB8AC3E}">
        <p14:creationId xmlns:p14="http://schemas.microsoft.com/office/powerpoint/2010/main" val="41413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65121" y="115889"/>
            <a:ext cx="2669116" cy="5903912"/>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755651" y="115889"/>
            <a:ext cx="7806267" cy="5903912"/>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xfrm>
            <a:off x="8737601" y="6245225"/>
            <a:ext cx="2641600" cy="476250"/>
          </a:xfrm>
          <a:prstGeom prst="rect">
            <a:avLst/>
          </a:prstGeom>
          <a:ln/>
        </p:spPr>
        <p:txBody>
          <a:bodyPr/>
          <a:lstStyle>
            <a:lvl1pPr>
              <a:defRPr/>
            </a:lvl1pPr>
          </a:lstStyle>
          <a:p>
            <a:pPr>
              <a:defRPr/>
            </a:pPr>
            <a:fld id="{585124B1-4600-480F-8159-1496647F3076}" type="slidenum">
              <a:rPr lang="en-US" altLang="ja-JP"/>
              <a:pPr>
                <a:defRPr/>
              </a:pPr>
              <a:t>‹#›</a:t>
            </a:fld>
            <a:endParaRPr lang="en-US" altLang="ja-JP"/>
          </a:p>
        </p:txBody>
      </p:sp>
    </p:spTree>
    <p:extLst>
      <p:ext uri="{BB962C8B-B14F-4D97-AF65-F5344CB8AC3E}">
        <p14:creationId xmlns:p14="http://schemas.microsoft.com/office/powerpoint/2010/main" val="1235070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4" y="115889"/>
            <a:ext cx="10668001" cy="504824"/>
          </a:xfrm>
          <a:prstGeom prst="rect">
            <a:avLst/>
          </a:prstGeom>
        </p:spPr>
        <p:txBody>
          <a:bodyPr/>
          <a:lstStyle/>
          <a:p>
            <a:r>
              <a:rPr lang="ja-JP" altLang="en-US"/>
              <a:t>マスター タイトルの書式設定</a:t>
            </a:r>
          </a:p>
        </p:txBody>
      </p:sp>
      <p:sp>
        <p:nvSpPr>
          <p:cNvPr id="3" name="表プレースホルダー 2"/>
          <p:cNvSpPr>
            <a:spLocks noGrp="1"/>
          </p:cNvSpPr>
          <p:nvPr>
            <p:ph type="tbl" idx="1"/>
          </p:nvPr>
        </p:nvSpPr>
        <p:spPr>
          <a:xfrm>
            <a:off x="755652" y="765179"/>
            <a:ext cx="10668001" cy="5254625"/>
          </a:xfrm>
          <a:prstGeom prst="rect">
            <a:avLst/>
          </a:prstGeom>
        </p:spPr>
        <p:txBody>
          <a:bodyPr/>
          <a:lstStyle/>
          <a:p>
            <a:pPr lvl="0"/>
            <a:endParaRPr lang="ja-JP" altLang="en-US" noProof="0" dirty="0"/>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xfrm>
            <a:off x="8737601" y="6245225"/>
            <a:ext cx="2641600" cy="476250"/>
          </a:xfrm>
          <a:prstGeom prst="rect">
            <a:avLst/>
          </a:prstGeom>
          <a:ln/>
        </p:spPr>
        <p:txBody>
          <a:bodyPr/>
          <a:lstStyle>
            <a:lvl1pPr>
              <a:defRPr/>
            </a:lvl1pPr>
          </a:lstStyle>
          <a:p>
            <a:pPr>
              <a:defRPr/>
            </a:pPr>
            <a:fld id="{9EB99C81-28D7-41D1-BE21-A12FAA09D35B}" type="slidenum">
              <a:rPr lang="en-US" altLang="ja-JP"/>
              <a:pPr>
                <a:defRPr/>
              </a:pPr>
              <a:t>‹#›</a:t>
            </a:fld>
            <a:endParaRPr lang="en-US" altLang="ja-JP"/>
          </a:p>
        </p:txBody>
      </p:sp>
    </p:spTree>
    <p:extLst>
      <p:ext uri="{BB962C8B-B14F-4D97-AF65-F5344CB8AC3E}">
        <p14:creationId xmlns:p14="http://schemas.microsoft.com/office/powerpoint/2010/main" val="873473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1" y="2130429"/>
            <a:ext cx="103632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5369C74F-C5B7-49AE-8496-BCD8C32B5185}" type="slidenum">
              <a:rPr lang="en-US" altLang="ja-JP"/>
              <a:pPr>
                <a:defRPr/>
              </a:pPr>
              <a:t>‹#›</a:t>
            </a:fld>
            <a:endParaRPr lang="en-US" altLang="ja-JP"/>
          </a:p>
        </p:txBody>
      </p:sp>
    </p:spTree>
    <p:extLst>
      <p:ext uri="{BB962C8B-B14F-4D97-AF65-F5344CB8AC3E}">
        <p14:creationId xmlns:p14="http://schemas.microsoft.com/office/powerpoint/2010/main" val="1432516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115891"/>
            <a:ext cx="6409767" cy="504825"/>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755652" y="765178"/>
            <a:ext cx="10668001" cy="5254625"/>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198FBEA1-C32F-40FF-90BF-88E25CC95112}" type="slidenum">
              <a:rPr lang="en-US" altLang="ja-JP"/>
              <a:pPr>
                <a:defRPr/>
              </a:pPr>
              <a:t>‹#›</a:t>
            </a:fld>
            <a:endParaRPr lang="en-US" altLang="ja-JP"/>
          </a:p>
        </p:txBody>
      </p:sp>
    </p:spTree>
    <p:extLst>
      <p:ext uri="{BB962C8B-B14F-4D97-AF65-F5344CB8AC3E}">
        <p14:creationId xmlns:p14="http://schemas.microsoft.com/office/powerpoint/2010/main" val="1413181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5" y="4406905"/>
            <a:ext cx="103632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963085" y="2906718"/>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FD5873E9-93A6-43EA-9836-C7FC97834160}" type="slidenum">
              <a:rPr lang="en-US" altLang="ja-JP"/>
              <a:pPr>
                <a:defRPr/>
              </a:pPr>
              <a:t>‹#›</a:t>
            </a:fld>
            <a:endParaRPr lang="en-US" altLang="ja-JP"/>
          </a:p>
        </p:txBody>
      </p:sp>
    </p:spTree>
    <p:extLst>
      <p:ext uri="{BB962C8B-B14F-4D97-AF65-F5344CB8AC3E}">
        <p14:creationId xmlns:p14="http://schemas.microsoft.com/office/powerpoint/2010/main" val="1031714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7" name="Rectangle 12"/>
          <p:cNvSpPr>
            <a:spLocks noGrp="1" noChangeArrowheads="1"/>
          </p:cNvSpPr>
          <p:nvPr>
            <p:ph type="sldNum" sz="quarter" idx="12"/>
          </p:nvPr>
        </p:nvSpPr>
        <p:spPr>
          <a:xfrm>
            <a:off x="9408000" y="5949000"/>
            <a:ext cx="2641600" cy="476250"/>
          </a:xfrm>
          <a:ln/>
        </p:spPr>
        <p:txBody>
          <a:bodyPr/>
          <a:lstStyle>
            <a:lvl1pPr>
              <a:defRPr/>
            </a:lvl1pPr>
          </a:lstStyle>
          <a:p>
            <a:pPr>
              <a:defRPr/>
            </a:pPr>
            <a:fld id="{5D0C3138-1DF5-4EE7-9BC8-8086AF259160}" type="slidenum">
              <a:rPr lang="en-US" altLang="ja-JP"/>
              <a:pPr>
                <a:defRPr/>
              </a:pPr>
              <a:t>‹#›</a:t>
            </a:fld>
            <a:endParaRPr lang="en-US" altLang="ja-JP"/>
          </a:p>
        </p:txBody>
      </p:sp>
    </p:spTree>
    <p:extLst>
      <p:ext uri="{BB962C8B-B14F-4D97-AF65-F5344CB8AC3E}">
        <p14:creationId xmlns:p14="http://schemas.microsoft.com/office/powerpoint/2010/main" val="1160523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41"/>
            <a:ext cx="10972800" cy="1143001"/>
          </a:xfrm>
          <a:prstGeom prst="rect">
            <a:avLst/>
          </a:prstGeo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09600" y="1535114"/>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09600" y="2174876"/>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193369" y="1535114"/>
            <a:ext cx="5389036"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193369" y="2174876"/>
            <a:ext cx="5389036"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8"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9" name="Rectangle 12"/>
          <p:cNvSpPr>
            <a:spLocks noGrp="1" noChangeArrowheads="1"/>
          </p:cNvSpPr>
          <p:nvPr>
            <p:ph type="sldNum" sz="quarter" idx="12"/>
          </p:nvPr>
        </p:nvSpPr>
        <p:spPr>
          <a:ln/>
        </p:spPr>
        <p:txBody>
          <a:bodyPr/>
          <a:lstStyle>
            <a:lvl1pPr>
              <a:defRPr/>
            </a:lvl1pPr>
          </a:lstStyle>
          <a:p>
            <a:pPr>
              <a:defRPr/>
            </a:pPr>
            <a:fld id="{CC64E9C2-0BDA-4657-9E69-37B42CCDF5D4}" type="slidenum">
              <a:rPr lang="en-US" altLang="ja-JP"/>
              <a:pPr>
                <a:defRPr/>
              </a:pPr>
              <a:t>‹#›</a:t>
            </a:fld>
            <a:endParaRPr lang="en-US" altLang="ja-JP"/>
          </a:p>
        </p:txBody>
      </p:sp>
    </p:spTree>
    <p:extLst>
      <p:ext uri="{BB962C8B-B14F-4D97-AF65-F5344CB8AC3E}">
        <p14:creationId xmlns:p14="http://schemas.microsoft.com/office/powerpoint/2010/main" val="37859333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115891"/>
            <a:ext cx="6409767" cy="504825"/>
          </a:xfrm>
          <a:prstGeom prst="rect">
            <a:avLst/>
          </a:prstGeom>
        </p:spPr>
        <p:txBody>
          <a:bodyPr/>
          <a:lstStyle/>
          <a:p>
            <a:r>
              <a:rPr lang="ja-JP" altLang="en-US"/>
              <a:t>マスター タイトルの書式設定</a:t>
            </a:r>
          </a:p>
        </p:txBody>
      </p:sp>
      <p:sp>
        <p:nvSpPr>
          <p:cNvPr id="3"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4"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5" name="Rectangle 12"/>
          <p:cNvSpPr>
            <a:spLocks noGrp="1" noChangeArrowheads="1"/>
          </p:cNvSpPr>
          <p:nvPr>
            <p:ph type="sldNum" sz="quarter" idx="12"/>
          </p:nvPr>
        </p:nvSpPr>
        <p:spPr>
          <a:ln/>
        </p:spPr>
        <p:txBody>
          <a:bodyPr/>
          <a:lstStyle>
            <a:lvl1pPr>
              <a:defRPr/>
            </a:lvl1pPr>
          </a:lstStyle>
          <a:p>
            <a:pPr>
              <a:defRPr/>
            </a:pPr>
            <a:fld id="{52C593B7-9AB8-4606-9DB9-3538C20A544A}" type="slidenum">
              <a:rPr lang="en-US" altLang="ja-JP"/>
              <a:pPr>
                <a:defRPr/>
              </a:pPr>
              <a:t>‹#›</a:t>
            </a:fld>
            <a:endParaRPr lang="en-US" altLang="ja-JP"/>
          </a:p>
        </p:txBody>
      </p:sp>
    </p:spTree>
    <p:extLst>
      <p:ext uri="{BB962C8B-B14F-4D97-AF65-F5344CB8AC3E}">
        <p14:creationId xmlns:p14="http://schemas.microsoft.com/office/powerpoint/2010/main" val="3888889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3"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4" name="Rectangle 12"/>
          <p:cNvSpPr>
            <a:spLocks noGrp="1" noChangeArrowheads="1"/>
          </p:cNvSpPr>
          <p:nvPr>
            <p:ph type="sldNum" sz="quarter" idx="12"/>
          </p:nvPr>
        </p:nvSpPr>
        <p:spPr>
          <a:ln/>
        </p:spPr>
        <p:txBody>
          <a:bodyPr/>
          <a:lstStyle>
            <a:lvl1pPr>
              <a:defRPr/>
            </a:lvl1pPr>
          </a:lstStyle>
          <a:p>
            <a:pPr>
              <a:defRPr/>
            </a:pPr>
            <a:fld id="{AD8E96D9-40D6-4827-A518-8DA33363B48C}" type="slidenum">
              <a:rPr lang="en-US" altLang="ja-JP"/>
              <a:pPr>
                <a:defRPr/>
              </a:pPr>
              <a:t>‹#›</a:t>
            </a:fld>
            <a:endParaRPr lang="en-US" altLang="ja-JP"/>
          </a:p>
        </p:txBody>
      </p:sp>
    </p:spTree>
    <p:extLst>
      <p:ext uri="{BB962C8B-B14F-4D97-AF65-F5344CB8AC3E}">
        <p14:creationId xmlns:p14="http://schemas.microsoft.com/office/powerpoint/2010/main" val="1470528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115891"/>
            <a:ext cx="10668001" cy="504825"/>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755652" y="765178"/>
            <a:ext cx="10668001" cy="5254625"/>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xfrm>
            <a:off x="8737601" y="6245225"/>
            <a:ext cx="2641600" cy="476250"/>
          </a:xfrm>
          <a:prstGeom prst="rect">
            <a:avLst/>
          </a:prstGeom>
          <a:ln/>
        </p:spPr>
        <p:txBody>
          <a:bodyPr/>
          <a:lstStyle>
            <a:lvl1pPr>
              <a:defRPr/>
            </a:lvl1pPr>
          </a:lstStyle>
          <a:p>
            <a:pPr>
              <a:defRPr/>
            </a:pPr>
            <a:fld id="{198FBEA1-C32F-40FF-90BF-88E25CC95112}" type="slidenum">
              <a:rPr lang="en-US" altLang="ja-JP"/>
              <a:pPr>
                <a:defRPr/>
              </a:pPr>
              <a:t>‹#›</a:t>
            </a:fld>
            <a:endParaRPr lang="en-US" altLang="ja-JP"/>
          </a:p>
        </p:txBody>
      </p:sp>
    </p:spTree>
    <p:extLst>
      <p:ext uri="{BB962C8B-B14F-4D97-AF65-F5344CB8AC3E}">
        <p14:creationId xmlns:p14="http://schemas.microsoft.com/office/powerpoint/2010/main" val="42882634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3" y="273049"/>
            <a:ext cx="4011085" cy="1162050"/>
          </a:xfrm>
          <a:prstGeom prst="rect">
            <a:avLst/>
          </a:prstGeo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4766736" y="273053"/>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09603" y="1435099"/>
            <a:ext cx="4011085" cy="469106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ln/>
        </p:spPr>
        <p:txBody>
          <a:bodyPr/>
          <a:lstStyle>
            <a:lvl1pPr>
              <a:defRPr/>
            </a:lvl1pPr>
          </a:lstStyle>
          <a:p>
            <a:pPr>
              <a:defRPr/>
            </a:pPr>
            <a:fld id="{47031447-9C50-4816-A6B9-441BAA34AEA6}" type="slidenum">
              <a:rPr lang="en-US" altLang="ja-JP"/>
              <a:pPr>
                <a:defRPr/>
              </a:pPr>
              <a:t>‹#›</a:t>
            </a:fld>
            <a:endParaRPr lang="en-US" altLang="ja-JP"/>
          </a:p>
        </p:txBody>
      </p:sp>
    </p:spTree>
    <p:extLst>
      <p:ext uri="{BB962C8B-B14F-4D97-AF65-F5344CB8AC3E}">
        <p14:creationId xmlns:p14="http://schemas.microsoft.com/office/powerpoint/2010/main" val="17894798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1"/>
            <a:ext cx="7315200" cy="566738"/>
          </a:xfrm>
          <a:prstGeom prst="rect">
            <a:avLst/>
          </a:prstGeo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2389717" y="5367342"/>
            <a:ext cx="7315200" cy="80486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ln/>
        </p:spPr>
        <p:txBody>
          <a:bodyPr/>
          <a:lstStyle>
            <a:lvl1pPr>
              <a:defRPr/>
            </a:lvl1pPr>
          </a:lstStyle>
          <a:p>
            <a:pPr>
              <a:defRPr/>
            </a:pPr>
            <a:fld id="{AC603352-7563-49C7-BEB7-BF54B5D7407B}" type="slidenum">
              <a:rPr lang="en-US" altLang="ja-JP"/>
              <a:pPr>
                <a:defRPr/>
              </a:pPr>
              <a:t>‹#›</a:t>
            </a:fld>
            <a:endParaRPr lang="en-US" altLang="ja-JP"/>
          </a:p>
        </p:txBody>
      </p:sp>
    </p:spTree>
    <p:extLst>
      <p:ext uri="{BB962C8B-B14F-4D97-AF65-F5344CB8AC3E}">
        <p14:creationId xmlns:p14="http://schemas.microsoft.com/office/powerpoint/2010/main" val="29922735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115891"/>
            <a:ext cx="6409767" cy="504825"/>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755652" y="765178"/>
            <a:ext cx="10668001" cy="52546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EC64B20F-986F-414A-B39C-76BDDD3F3333}" type="slidenum">
              <a:rPr lang="en-US" altLang="ja-JP"/>
              <a:pPr>
                <a:defRPr/>
              </a:pPr>
              <a:t>‹#›</a:t>
            </a:fld>
            <a:endParaRPr lang="en-US" altLang="ja-JP"/>
          </a:p>
        </p:txBody>
      </p:sp>
    </p:spTree>
    <p:extLst>
      <p:ext uri="{BB962C8B-B14F-4D97-AF65-F5344CB8AC3E}">
        <p14:creationId xmlns:p14="http://schemas.microsoft.com/office/powerpoint/2010/main" val="25661913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65121" y="115889"/>
            <a:ext cx="2669116" cy="5903912"/>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755651" y="115889"/>
            <a:ext cx="7806267" cy="5903912"/>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585124B1-4600-480F-8159-1496647F3076}" type="slidenum">
              <a:rPr lang="en-US" altLang="ja-JP"/>
              <a:pPr>
                <a:defRPr/>
              </a:pPr>
              <a:t>‹#›</a:t>
            </a:fld>
            <a:endParaRPr lang="en-US" altLang="ja-JP"/>
          </a:p>
        </p:txBody>
      </p:sp>
    </p:spTree>
    <p:extLst>
      <p:ext uri="{BB962C8B-B14F-4D97-AF65-F5344CB8AC3E}">
        <p14:creationId xmlns:p14="http://schemas.microsoft.com/office/powerpoint/2010/main" val="41046909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4" y="115889"/>
            <a:ext cx="10668001" cy="504824"/>
          </a:xfrm>
          <a:prstGeom prst="rect">
            <a:avLst/>
          </a:prstGeom>
        </p:spPr>
        <p:txBody>
          <a:bodyPr/>
          <a:lstStyle/>
          <a:p>
            <a:r>
              <a:rPr lang="ja-JP" altLang="en-US"/>
              <a:t>マスター タイトルの書式設定</a:t>
            </a:r>
          </a:p>
        </p:txBody>
      </p:sp>
      <p:sp>
        <p:nvSpPr>
          <p:cNvPr id="3" name="表プレースホルダー 2"/>
          <p:cNvSpPr>
            <a:spLocks noGrp="1"/>
          </p:cNvSpPr>
          <p:nvPr>
            <p:ph type="tbl" idx="1"/>
          </p:nvPr>
        </p:nvSpPr>
        <p:spPr>
          <a:xfrm>
            <a:off x="755652" y="765179"/>
            <a:ext cx="10668001" cy="5254625"/>
          </a:xfrm>
          <a:prstGeom prst="rect">
            <a:avLst/>
          </a:prstGeom>
        </p:spPr>
        <p:txBody>
          <a:bodyPr/>
          <a:lstStyle/>
          <a:p>
            <a:pPr lvl="0"/>
            <a:endParaRPr lang="ja-JP" altLang="en-US" noProof="0" dirty="0"/>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9EB99C81-28D7-41D1-BE21-A12FAA09D35B}" type="slidenum">
              <a:rPr lang="en-US" altLang="ja-JP"/>
              <a:pPr>
                <a:defRPr/>
              </a:pPr>
              <a:t>‹#›</a:t>
            </a:fld>
            <a:endParaRPr lang="en-US" altLang="ja-JP"/>
          </a:p>
        </p:txBody>
      </p:sp>
    </p:spTree>
    <p:extLst>
      <p:ext uri="{BB962C8B-B14F-4D97-AF65-F5344CB8AC3E}">
        <p14:creationId xmlns:p14="http://schemas.microsoft.com/office/powerpoint/2010/main" val="19905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5" y="4406905"/>
            <a:ext cx="103632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963085" y="2906718"/>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xfrm>
            <a:off x="8737601" y="6245225"/>
            <a:ext cx="2641600" cy="476250"/>
          </a:xfrm>
          <a:prstGeom prst="rect">
            <a:avLst/>
          </a:prstGeom>
          <a:ln/>
        </p:spPr>
        <p:txBody>
          <a:bodyPr/>
          <a:lstStyle>
            <a:lvl1pPr>
              <a:defRPr/>
            </a:lvl1pPr>
          </a:lstStyle>
          <a:p>
            <a:pPr>
              <a:defRPr/>
            </a:pPr>
            <a:fld id="{FD5873E9-93A6-43EA-9836-C7FC97834160}" type="slidenum">
              <a:rPr lang="en-US" altLang="ja-JP"/>
              <a:pPr>
                <a:defRPr/>
              </a:pPr>
              <a:t>‹#›</a:t>
            </a:fld>
            <a:endParaRPr lang="en-US" altLang="ja-JP"/>
          </a:p>
        </p:txBody>
      </p:sp>
    </p:spTree>
    <p:extLst>
      <p:ext uri="{BB962C8B-B14F-4D97-AF65-F5344CB8AC3E}">
        <p14:creationId xmlns:p14="http://schemas.microsoft.com/office/powerpoint/2010/main" val="3099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115891"/>
            <a:ext cx="10668001" cy="504825"/>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755651" y="765179"/>
            <a:ext cx="5232400" cy="52546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191252" y="765179"/>
            <a:ext cx="5232400" cy="52546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xfrm>
            <a:off x="8737601" y="6245225"/>
            <a:ext cx="2641600" cy="476250"/>
          </a:xfrm>
          <a:prstGeom prst="rect">
            <a:avLst/>
          </a:prstGeom>
          <a:ln/>
        </p:spPr>
        <p:txBody>
          <a:bodyPr/>
          <a:lstStyle>
            <a:lvl1pPr>
              <a:defRPr/>
            </a:lvl1pPr>
          </a:lstStyle>
          <a:p>
            <a:pPr>
              <a:defRPr/>
            </a:pPr>
            <a:fld id="{5D0C3138-1DF5-4EE7-9BC8-8086AF259160}" type="slidenum">
              <a:rPr lang="en-US" altLang="ja-JP"/>
              <a:pPr>
                <a:defRPr/>
              </a:pPr>
              <a:t>‹#›</a:t>
            </a:fld>
            <a:endParaRPr lang="en-US" altLang="ja-JP"/>
          </a:p>
        </p:txBody>
      </p:sp>
    </p:spTree>
    <p:extLst>
      <p:ext uri="{BB962C8B-B14F-4D97-AF65-F5344CB8AC3E}">
        <p14:creationId xmlns:p14="http://schemas.microsoft.com/office/powerpoint/2010/main" val="24036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41"/>
            <a:ext cx="10972800" cy="1143001"/>
          </a:xfrm>
          <a:prstGeom prst="rect">
            <a:avLst/>
          </a:prstGeo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09600" y="1535114"/>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09600" y="2174876"/>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193369" y="1535114"/>
            <a:ext cx="5389036"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193369" y="2174876"/>
            <a:ext cx="5389036"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8"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9" name="Rectangle 12"/>
          <p:cNvSpPr>
            <a:spLocks noGrp="1" noChangeArrowheads="1"/>
          </p:cNvSpPr>
          <p:nvPr>
            <p:ph type="sldNum" sz="quarter" idx="12"/>
          </p:nvPr>
        </p:nvSpPr>
        <p:spPr>
          <a:xfrm>
            <a:off x="8737601" y="6245225"/>
            <a:ext cx="2641600" cy="476250"/>
          </a:xfrm>
          <a:prstGeom prst="rect">
            <a:avLst/>
          </a:prstGeom>
          <a:ln/>
        </p:spPr>
        <p:txBody>
          <a:bodyPr/>
          <a:lstStyle>
            <a:lvl1pPr>
              <a:defRPr/>
            </a:lvl1pPr>
          </a:lstStyle>
          <a:p>
            <a:pPr>
              <a:defRPr/>
            </a:pPr>
            <a:fld id="{CC64E9C2-0BDA-4657-9E69-37B42CCDF5D4}" type="slidenum">
              <a:rPr lang="en-US" altLang="ja-JP"/>
              <a:pPr>
                <a:defRPr/>
              </a:pPr>
              <a:t>‹#›</a:t>
            </a:fld>
            <a:endParaRPr lang="en-US" altLang="ja-JP"/>
          </a:p>
        </p:txBody>
      </p:sp>
    </p:spTree>
    <p:extLst>
      <p:ext uri="{BB962C8B-B14F-4D97-AF65-F5344CB8AC3E}">
        <p14:creationId xmlns:p14="http://schemas.microsoft.com/office/powerpoint/2010/main" val="322701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115891"/>
            <a:ext cx="10668001" cy="504825"/>
          </a:xfrm>
          <a:prstGeom prst="rect">
            <a:avLst/>
          </a:prstGeom>
        </p:spPr>
        <p:txBody>
          <a:bodyPr/>
          <a:lstStyle/>
          <a:p>
            <a:r>
              <a:rPr lang="ja-JP" altLang="en-US"/>
              <a:t>マスター タイトルの書式設定</a:t>
            </a:r>
          </a:p>
        </p:txBody>
      </p:sp>
      <p:sp>
        <p:nvSpPr>
          <p:cNvPr id="3"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4"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5" name="Rectangle 12"/>
          <p:cNvSpPr>
            <a:spLocks noGrp="1" noChangeArrowheads="1"/>
          </p:cNvSpPr>
          <p:nvPr>
            <p:ph type="sldNum" sz="quarter" idx="12"/>
          </p:nvPr>
        </p:nvSpPr>
        <p:spPr>
          <a:xfrm>
            <a:off x="8737601" y="6245225"/>
            <a:ext cx="2641600" cy="476250"/>
          </a:xfrm>
          <a:prstGeom prst="rect">
            <a:avLst/>
          </a:prstGeom>
          <a:ln/>
        </p:spPr>
        <p:txBody>
          <a:bodyPr/>
          <a:lstStyle>
            <a:lvl1pPr>
              <a:defRPr/>
            </a:lvl1pPr>
          </a:lstStyle>
          <a:p>
            <a:pPr>
              <a:defRPr/>
            </a:pPr>
            <a:fld id="{52C593B7-9AB8-4606-9DB9-3538C20A544A}" type="slidenum">
              <a:rPr lang="en-US" altLang="ja-JP"/>
              <a:pPr>
                <a:defRPr/>
              </a:pPr>
              <a:t>‹#›</a:t>
            </a:fld>
            <a:endParaRPr lang="en-US" altLang="ja-JP"/>
          </a:p>
        </p:txBody>
      </p:sp>
    </p:spTree>
    <p:extLst>
      <p:ext uri="{BB962C8B-B14F-4D97-AF65-F5344CB8AC3E}">
        <p14:creationId xmlns:p14="http://schemas.microsoft.com/office/powerpoint/2010/main" val="52199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3"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4" name="Rectangle 12"/>
          <p:cNvSpPr>
            <a:spLocks noGrp="1" noChangeArrowheads="1"/>
          </p:cNvSpPr>
          <p:nvPr>
            <p:ph type="sldNum" sz="quarter" idx="12"/>
          </p:nvPr>
        </p:nvSpPr>
        <p:spPr>
          <a:xfrm>
            <a:off x="8737601" y="6245225"/>
            <a:ext cx="2641600" cy="476250"/>
          </a:xfrm>
          <a:prstGeom prst="rect">
            <a:avLst/>
          </a:prstGeom>
          <a:ln/>
        </p:spPr>
        <p:txBody>
          <a:bodyPr/>
          <a:lstStyle>
            <a:lvl1pPr>
              <a:defRPr/>
            </a:lvl1pPr>
          </a:lstStyle>
          <a:p>
            <a:pPr>
              <a:defRPr/>
            </a:pPr>
            <a:fld id="{AD8E96D9-40D6-4827-A518-8DA33363B48C}" type="slidenum">
              <a:rPr lang="en-US" altLang="ja-JP"/>
              <a:pPr>
                <a:defRPr/>
              </a:pPr>
              <a:t>‹#›</a:t>
            </a:fld>
            <a:endParaRPr lang="en-US" altLang="ja-JP"/>
          </a:p>
        </p:txBody>
      </p:sp>
    </p:spTree>
    <p:extLst>
      <p:ext uri="{BB962C8B-B14F-4D97-AF65-F5344CB8AC3E}">
        <p14:creationId xmlns:p14="http://schemas.microsoft.com/office/powerpoint/2010/main" val="74668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3" y="273049"/>
            <a:ext cx="4011085" cy="1162050"/>
          </a:xfrm>
          <a:prstGeom prst="rect">
            <a:avLst/>
          </a:prstGeo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4766736" y="273053"/>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09603" y="1435099"/>
            <a:ext cx="4011085" cy="469106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xfrm>
            <a:off x="8737601" y="6245225"/>
            <a:ext cx="2641600" cy="476250"/>
          </a:xfrm>
          <a:prstGeom prst="rect">
            <a:avLst/>
          </a:prstGeom>
          <a:ln/>
        </p:spPr>
        <p:txBody>
          <a:bodyPr/>
          <a:lstStyle>
            <a:lvl1pPr>
              <a:defRPr/>
            </a:lvl1pPr>
          </a:lstStyle>
          <a:p>
            <a:pPr>
              <a:defRPr/>
            </a:pPr>
            <a:fld id="{47031447-9C50-4816-A6B9-441BAA34AEA6}" type="slidenum">
              <a:rPr lang="en-US" altLang="ja-JP"/>
              <a:pPr>
                <a:defRPr/>
              </a:pPr>
              <a:t>‹#›</a:t>
            </a:fld>
            <a:endParaRPr lang="en-US" altLang="ja-JP"/>
          </a:p>
        </p:txBody>
      </p:sp>
    </p:spTree>
    <p:extLst>
      <p:ext uri="{BB962C8B-B14F-4D97-AF65-F5344CB8AC3E}">
        <p14:creationId xmlns:p14="http://schemas.microsoft.com/office/powerpoint/2010/main" val="365474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1"/>
            <a:ext cx="7315200" cy="566738"/>
          </a:xfrm>
          <a:prstGeom prst="rect">
            <a:avLst/>
          </a:prstGeo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2389717" y="5367342"/>
            <a:ext cx="7315200" cy="80486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xfrm>
            <a:off x="8737601" y="6245225"/>
            <a:ext cx="2641600" cy="476250"/>
          </a:xfrm>
          <a:prstGeom prst="rect">
            <a:avLst/>
          </a:prstGeom>
          <a:ln/>
        </p:spPr>
        <p:txBody>
          <a:bodyPr/>
          <a:lstStyle>
            <a:lvl1pPr>
              <a:defRPr/>
            </a:lvl1pPr>
          </a:lstStyle>
          <a:p>
            <a:pPr>
              <a:defRPr/>
            </a:pPr>
            <a:fld id="{AC603352-7563-49C7-BEB7-BF54B5D7407B}" type="slidenum">
              <a:rPr lang="en-US" altLang="ja-JP"/>
              <a:pPr>
                <a:defRPr/>
              </a:pPr>
              <a:t>‹#›</a:t>
            </a:fld>
            <a:endParaRPr lang="en-US" altLang="ja-JP"/>
          </a:p>
        </p:txBody>
      </p:sp>
    </p:spTree>
    <p:extLst>
      <p:ext uri="{BB962C8B-B14F-4D97-AF65-F5344CB8AC3E}">
        <p14:creationId xmlns:p14="http://schemas.microsoft.com/office/powerpoint/2010/main" val="2682708676"/>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jpe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no"?><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slideLayouts/slideLayout24.xml" Type="http://schemas.openxmlformats.org/officeDocument/2006/relationships/slideLayout"/><Relationship Id="rId13" Target="../theme/theme2.xml" Type="http://schemas.openxmlformats.org/officeDocument/2006/relationships/theme"/><Relationship Id="rId14" Target="../media/image1.jpeg" Type="http://schemas.openxmlformats.org/officeDocument/2006/relationships/imag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fgClr>
          <a:bgClr>
            <a:srgbClr val="EAEAEA"/>
          </a:bgClr>
        </a:pattFill>
        <a:effectLst/>
      </p:bgPr>
    </p:bg>
    <p:spTree>
      <p:nvGrpSpPr>
        <p:cNvPr id="1" name=""/>
        <p:cNvGrpSpPr/>
        <p:nvPr/>
      </p:nvGrpSpPr>
      <p:grpSpPr>
        <a:xfrm>
          <a:off x="0" y="0"/>
          <a:ext cx="0" cy="0"/>
          <a:chOff x="0" y="0"/>
          <a:chExt cx="0" cy="0"/>
        </a:xfrm>
      </p:grpSpPr>
      <p:sp>
        <p:nvSpPr>
          <p:cNvPr id="9" name="Rectangle 12">
            <a:extLst>
              <a:ext uri="{FF2B5EF4-FFF2-40B4-BE49-F238E27FC236}">
                <a16:creationId xmlns:a16="http://schemas.microsoft.com/office/drawing/2014/main" id="{61D70FB1-0330-424C-B1A8-4F4E1495B446}"/>
              </a:ext>
            </a:extLst>
          </p:cNvPr>
          <p:cNvSpPr>
            <a:spLocks noGrp="1" noChangeArrowheads="1"/>
          </p:cNvSpPr>
          <p:nvPr>
            <p:ph type="sldNum" sz="quarter" idx="4"/>
          </p:nvPr>
        </p:nvSpPr>
        <p:spPr bwMode="auto">
          <a:xfrm>
            <a:off x="9336000" y="5984274"/>
            <a:ext cx="2641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2400">
                <a:solidFill>
                  <a:schemeClr val="tx1"/>
                </a:solidFill>
                <a:latin typeface="Segoe UI" panose="020B0502040204020203" pitchFamily="34" charset="0"/>
                <a:cs typeface="Segoe UI" panose="020B0502040204020203" pitchFamily="34" charset="0"/>
              </a:defRPr>
            </a:lvl1pPr>
          </a:lstStyle>
          <a:p>
            <a:pPr>
              <a:defRPr/>
            </a:pPr>
            <a:fld id="{07C03BAB-CF08-4A55-A3E4-274031119120}" type="slidenum">
              <a:rPr lang="en-US" altLang="ja-JP" smtClean="0"/>
              <a:pPr>
                <a:defRPr/>
              </a:pPr>
              <a:t>‹#›</a:t>
            </a:fld>
            <a:endParaRPr lang="en-US" altLang="ja-JP" dirty="0"/>
          </a:p>
        </p:txBody>
      </p:sp>
      <p:grpSp>
        <p:nvGrpSpPr>
          <p:cNvPr id="10" name="グループ化 9">
            <a:extLst>
              <a:ext uri="{FF2B5EF4-FFF2-40B4-BE49-F238E27FC236}">
                <a16:creationId xmlns:a16="http://schemas.microsoft.com/office/drawing/2014/main" id="{CDD68BC5-89F8-4017-92EA-8794939483BA}"/>
              </a:ext>
            </a:extLst>
          </p:cNvPr>
          <p:cNvGrpSpPr/>
          <p:nvPr userDrawn="1"/>
        </p:nvGrpSpPr>
        <p:grpSpPr>
          <a:xfrm>
            <a:off x="6240000" y="45000"/>
            <a:ext cx="5976000" cy="792000"/>
            <a:chOff x="6168000" y="261000"/>
            <a:chExt cx="5976000" cy="792000"/>
          </a:xfrm>
        </p:grpSpPr>
        <p:sp>
          <p:nvSpPr>
            <p:cNvPr id="11" name="正方形/長方形 10">
              <a:extLst>
                <a:ext uri="{FF2B5EF4-FFF2-40B4-BE49-F238E27FC236}">
                  <a16:creationId xmlns:a16="http://schemas.microsoft.com/office/drawing/2014/main" id="{F3B2BD3C-202D-4108-8001-F76861E55552}"/>
                </a:ext>
              </a:extLst>
            </p:cNvPr>
            <p:cNvSpPr/>
            <p:nvPr/>
          </p:nvSpPr>
          <p:spPr bwMode="auto">
            <a:xfrm>
              <a:off x="6168000" y="261000"/>
              <a:ext cx="5904000" cy="7200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268288" marR="0" indent="-268288" algn="l" defTabSz="914400"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a:ln>
                  <a:noFill/>
                </a:ln>
                <a:solidFill>
                  <a:schemeClr val="tx1"/>
                </a:solidFill>
                <a:effectLst/>
                <a:latin typeface="Arial" charset="0"/>
                <a:ea typeface="ＭＳ Ｐゴシック" pitchFamily="50" charset="-128"/>
              </a:endParaRPr>
            </a:p>
          </p:txBody>
        </p:sp>
        <p:pic>
          <p:nvPicPr>
            <p:cNvPr id="12" name="図 11">
              <a:extLst>
                <a:ext uri="{FF2B5EF4-FFF2-40B4-BE49-F238E27FC236}">
                  <a16:creationId xmlns:a16="http://schemas.microsoft.com/office/drawing/2014/main" id="{905194B0-F72A-40C9-8B70-4A288B0F709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168000" y="261000"/>
              <a:ext cx="710660" cy="710660"/>
            </a:xfrm>
            <a:prstGeom prst="rect">
              <a:avLst/>
            </a:prstGeom>
          </p:spPr>
        </p:pic>
        <p:sp>
          <p:nvSpPr>
            <p:cNvPr id="13" name="直角三角形 12">
              <a:extLst>
                <a:ext uri="{FF2B5EF4-FFF2-40B4-BE49-F238E27FC236}">
                  <a16:creationId xmlns:a16="http://schemas.microsoft.com/office/drawing/2014/main" id="{E6ED4E5C-A363-4D4A-92A7-FD5A6010A8F7}"/>
                </a:ext>
              </a:extLst>
            </p:cNvPr>
            <p:cNvSpPr/>
            <p:nvPr/>
          </p:nvSpPr>
          <p:spPr bwMode="auto">
            <a:xfrm flipH="1">
              <a:off x="6528000" y="405000"/>
              <a:ext cx="5544000" cy="576000"/>
            </a:xfrm>
            <a:prstGeom prst="rtTriangle">
              <a:avLst/>
            </a:prstGeom>
            <a:solidFill>
              <a:srgbClr val="FFCC99">
                <a:alpha val="20000"/>
              </a:srgb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268288" marR="0" indent="-268288" algn="l" defTabSz="914400"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a:ln>
                  <a:noFill/>
                </a:ln>
                <a:solidFill>
                  <a:schemeClr val="tx1"/>
                </a:solidFill>
                <a:effectLst/>
                <a:latin typeface="Arial" charset="0"/>
                <a:ea typeface="ＭＳ Ｐゴシック" pitchFamily="50" charset="-128"/>
              </a:endParaRPr>
            </a:p>
          </p:txBody>
        </p:sp>
        <p:sp>
          <p:nvSpPr>
            <p:cNvPr id="14" name="テキスト ボックス 13">
              <a:extLst>
                <a:ext uri="{FF2B5EF4-FFF2-40B4-BE49-F238E27FC236}">
                  <a16:creationId xmlns:a16="http://schemas.microsoft.com/office/drawing/2014/main" id="{5A04B908-C0E5-4912-B6B2-25734E3112A2}"/>
                </a:ext>
              </a:extLst>
            </p:cNvPr>
            <p:cNvSpPr txBox="1"/>
            <p:nvPr/>
          </p:nvSpPr>
          <p:spPr>
            <a:xfrm>
              <a:off x="6816000" y="314336"/>
              <a:ext cx="3168000" cy="738664"/>
            </a:xfrm>
            <a:prstGeom prst="rect">
              <a:avLst/>
            </a:prstGeom>
            <a:noFill/>
          </p:spPr>
          <p:txBody>
            <a:bodyPr wrap="square" rtlCol="0" anchor="ctr" anchorCtr="0">
              <a:spAutoFit/>
            </a:bodyPr>
            <a:lstStyle/>
            <a:p>
              <a:r>
                <a:rPr lang="ja-JP" altLang="en-US" sz="1400" dirty="0">
                  <a:solidFill>
                    <a:srgbClr val="7B4E45"/>
                  </a:solidFill>
                  <a:latin typeface="メイリオ" panose="020B0604030504040204" pitchFamily="50" charset="-128"/>
                  <a:ea typeface="メイリオ" panose="020B0604030504040204" pitchFamily="50" charset="-128"/>
                </a:rPr>
                <a:t>独立行政法人</a:t>
              </a:r>
              <a:endParaRPr lang="en-US" altLang="ja-JP" sz="1400" dirty="0">
                <a:solidFill>
                  <a:srgbClr val="7B4E45"/>
                </a:solidFill>
                <a:latin typeface="メイリオ" panose="020B0604030504040204" pitchFamily="50" charset="-128"/>
                <a:ea typeface="メイリオ" panose="020B0604030504040204" pitchFamily="50" charset="-128"/>
              </a:endParaRPr>
            </a:p>
            <a:p>
              <a:r>
                <a:rPr kumimoji="1" lang="ja-JP" altLang="en-US" sz="2800" dirty="0">
                  <a:solidFill>
                    <a:srgbClr val="7B4E45"/>
                  </a:solidFill>
                  <a:latin typeface="メイリオ" panose="020B0604030504040204" pitchFamily="50" charset="-128"/>
                  <a:ea typeface="メイリオ" panose="020B0604030504040204" pitchFamily="50" charset="-128"/>
                </a:rPr>
                <a:t>大学入試センター</a:t>
              </a:r>
              <a:endParaRPr kumimoji="1" lang="ja-JP" altLang="en-US" sz="1200" dirty="0">
                <a:solidFill>
                  <a:srgbClr val="7B4E45"/>
                </a:solidFill>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6F94C4E0-C859-4F89-ABC2-4ADE640FDC8E}"/>
                </a:ext>
              </a:extLst>
            </p:cNvPr>
            <p:cNvSpPr txBox="1"/>
            <p:nvPr/>
          </p:nvSpPr>
          <p:spPr>
            <a:xfrm>
              <a:off x="9720000" y="477000"/>
              <a:ext cx="2424000" cy="461665"/>
            </a:xfrm>
            <a:prstGeom prst="rect">
              <a:avLst/>
            </a:prstGeom>
            <a:noFill/>
          </p:spPr>
          <p:txBody>
            <a:bodyPr wrap="square" rtlCol="0" anchor="ctr" anchorCtr="0">
              <a:spAutoFit/>
            </a:bodyPr>
            <a:lstStyle/>
            <a:p>
              <a:r>
                <a:rPr lang="en-US" altLang="ja-JP" sz="1200" dirty="0">
                  <a:solidFill>
                    <a:srgbClr val="7B4E45"/>
                  </a:solidFill>
                  <a:latin typeface="Segoe UI" panose="020B0502040204020203" pitchFamily="34" charset="0"/>
                  <a:ea typeface="メイリオ" panose="020B0604030504040204" pitchFamily="50" charset="-128"/>
                  <a:cs typeface="Segoe UI" panose="020B0502040204020203" pitchFamily="34" charset="0"/>
                </a:rPr>
                <a:t>National Center For</a:t>
              </a:r>
            </a:p>
            <a:p>
              <a:r>
                <a:rPr kumimoji="1" lang="en-US" altLang="ja-JP" sz="1200" dirty="0">
                  <a:solidFill>
                    <a:srgbClr val="7B4E45"/>
                  </a:solidFill>
                  <a:latin typeface="Segoe UI" panose="020B0502040204020203" pitchFamily="34" charset="0"/>
                  <a:ea typeface="メイリオ" panose="020B0604030504040204" pitchFamily="50" charset="-128"/>
                  <a:cs typeface="Segoe UI" panose="020B0502040204020203" pitchFamily="34" charset="0"/>
                </a:rPr>
                <a:t>University Entrance Examinations</a:t>
              </a:r>
              <a:endParaRPr kumimoji="1" lang="ja-JP" altLang="en-US" sz="1200" dirty="0">
                <a:solidFill>
                  <a:srgbClr val="7B4E45"/>
                </a:solidFill>
                <a:latin typeface="Segoe UI" panose="020B0502040204020203" pitchFamily="34" charset="0"/>
                <a:ea typeface="メイリオ" panose="020B0604030504040204" pitchFamily="50" charset="-128"/>
                <a:cs typeface="Segoe UI" panose="020B0502040204020203" pitchFamily="34" charset="0"/>
              </a:endParaRPr>
            </a:p>
          </p:txBody>
        </p:sp>
      </p:grpSp>
      <p:sp>
        <p:nvSpPr>
          <p:cNvPr id="16" name="正方形/長方形 15">
            <a:extLst>
              <a:ext uri="{FF2B5EF4-FFF2-40B4-BE49-F238E27FC236}">
                <a16:creationId xmlns:a16="http://schemas.microsoft.com/office/drawing/2014/main" id="{75A8ADB1-29F4-4927-AE55-8177913B2EAF}"/>
              </a:ext>
            </a:extLst>
          </p:cNvPr>
          <p:cNvSpPr/>
          <p:nvPr userDrawn="1"/>
        </p:nvSpPr>
        <p:spPr bwMode="auto">
          <a:xfrm>
            <a:off x="0" y="800274"/>
            <a:ext cx="12192000" cy="55400"/>
          </a:xfrm>
          <a:prstGeom prst="rect">
            <a:avLst/>
          </a:prstGeom>
          <a:gradFill flip="none" rotWithShape="1">
            <a:gsLst>
              <a:gs pos="0">
                <a:srgbClr val="0000FF"/>
              </a:gs>
              <a:gs pos="50000">
                <a:srgbClr val="0066FF"/>
              </a:gs>
              <a:gs pos="100000">
                <a:srgbClr val="3399FF"/>
              </a:gs>
            </a:gsLst>
            <a:lin ang="0" scaled="1"/>
            <a:tileRect/>
          </a:gradFill>
          <a:ln>
            <a:noFill/>
          </a:ln>
          <a:effectLst/>
          <a:extLst/>
        </p:spPr>
        <p:txBody>
          <a:bodyPr vert="horz" wrap="square" lIns="91440" tIns="45720" rIns="91440" bIns="45720" numCol="1" rtlCol="0" anchor="t" anchorCtr="0" compatLnSpc="1">
            <a:prstTxWarp prst="textNoShape">
              <a:avLst/>
            </a:prstTxWarp>
          </a:bodyPr>
          <a:lstStyle/>
          <a:p>
            <a:pPr marL="268288" marR="0" indent="-268288" algn="l" defTabSz="914400"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a:ln>
                <a:noFill/>
              </a:ln>
              <a:solidFill>
                <a:srgbClr val="333399"/>
              </a:solidFill>
              <a:effectLst/>
              <a:latin typeface="Arial" charset="0"/>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tHorz">
          <a:fgClr>
            <a:schemeClr val="bg1"/>
          </a:fgClr>
          <a:bgClr>
            <a:srgbClr val="EAEAEA"/>
          </a:bgClr>
        </a:pattFill>
        <a:effectLst/>
      </p:bgPr>
    </p:bg>
    <p:spTree>
      <p:nvGrpSpPr>
        <p:cNvPr id="1" name=""/>
        <p:cNvGrpSpPr/>
        <p:nvPr/>
      </p:nvGrpSpPr>
      <p:grpSpPr>
        <a:xfrm>
          <a:off x="0" y="0"/>
          <a:ext cx="0" cy="0"/>
          <a:chOff x="0" y="0"/>
          <a:chExt cx="0" cy="0"/>
        </a:xfrm>
      </p:grpSpPr>
      <p:sp>
        <p:nvSpPr>
          <p:cNvPr id="100364" name="Rectangle 12"/>
          <p:cNvSpPr>
            <a:spLocks noGrp="1" noChangeArrowheads="1"/>
          </p:cNvSpPr>
          <p:nvPr>
            <p:ph type="sldNum" sz="quarter" idx="4"/>
          </p:nvPr>
        </p:nvSpPr>
        <p:spPr bwMode="auto">
          <a:xfrm>
            <a:off x="9336000" y="5984274"/>
            <a:ext cx="2641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2400">
                <a:solidFill>
                  <a:schemeClr val="tx1"/>
                </a:solidFill>
                <a:latin typeface="Segoe UI" panose="020B0502040204020203" pitchFamily="34" charset="0"/>
                <a:cs typeface="Segoe UI" panose="020B0502040204020203" pitchFamily="34" charset="0"/>
              </a:defRPr>
            </a:lvl1pPr>
          </a:lstStyle>
          <a:p>
            <a:pPr>
              <a:defRPr/>
            </a:pPr>
            <a:fld id="{07C03BAB-CF08-4A55-A3E4-274031119120}" type="slidenum">
              <a:rPr lang="en-US" altLang="ja-JP" smtClean="0"/>
              <a:pPr>
                <a:defRPr/>
              </a:pPr>
              <a:t>‹#›</a:t>
            </a:fld>
            <a:endParaRPr lang="en-US" altLang="ja-JP" dirty="0"/>
          </a:p>
        </p:txBody>
      </p:sp>
      <p:grpSp>
        <p:nvGrpSpPr>
          <p:cNvPr id="11" name="グループ化 10">
            <a:extLst>
              <a:ext uri="{FF2B5EF4-FFF2-40B4-BE49-F238E27FC236}">
                <a16:creationId xmlns:a16="http://schemas.microsoft.com/office/drawing/2014/main" id="{A747DB4B-BF09-43D4-922E-AE29A87D4161}"/>
              </a:ext>
            </a:extLst>
          </p:cNvPr>
          <p:cNvGrpSpPr/>
          <p:nvPr userDrawn="1"/>
        </p:nvGrpSpPr>
        <p:grpSpPr>
          <a:xfrm>
            <a:off x="6240000" y="45000"/>
            <a:ext cx="5976000" cy="792000"/>
            <a:chOff x="6168000" y="261000"/>
            <a:chExt cx="5976000" cy="792000"/>
          </a:xfrm>
        </p:grpSpPr>
        <p:sp>
          <p:nvSpPr>
            <p:cNvPr id="12" name="正方形/長方形 11">
              <a:extLst>
                <a:ext uri="{FF2B5EF4-FFF2-40B4-BE49-F238E27FC236}">
                  <a16:creationId xmlns:a16="http://schemas.microsoft.com/office/drawing/2014/main" id="{42929FDD-614C-4DA3-A0F6-8A46F88DC55E}"/>
                </a:ext>
              </a:extLst>
            </p:cNvPr>
            <p:cNvSpPr/>
            <p:nvPr/>
          </p:nvSpPr>
          <p:spPr bwMode="auto">
            <a:xfrm>
              <a:off x="6168000" y="261000"/>
              <a:ext cx="5904000" cy="7200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268288" marR="0" indent="-268288" algn="l" defTabSz="914400"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a:ln>
                  <a:noFill/>
                </a:ln>
                <a:solidFill>
                  <a:schemeClr val="tx1"/>
                </a:solidFill>
                <a:effectLst/>
                <a:latin typeface="Arial" charset="0"/>
                <a:ea typeface="ＭＳ Ｐゴシック" pitchFamily="50" charset="-128"/>
              </a:endParaRPr>
            </a:p>
          </p:txBody>
        </p:sp>
        <p:pic>
          <p:nvPicPr>
            <p:cNvPr id="13" name="図 12">
              <a:extLst>
                <a:ext uri="{FF2B5EF4-FFF2-40B4-BE49-F238E27FC236}">
                  <a16:creationId xmlns:a16="http://schemas.microsoft.com/office/drawing/2014/main" id="{CD19C03E-A23F-4AC2-B4ED-A0C3B91BC227}"/>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168000" y="261000"/>
              <a:ext cx="710660" cy="710660"/>
            </a:xfrm>
            <a:prstGeom prst="rect">
              <a:avLst/>
            </a:prstGeom>
          </p:spPr>
        </p:pic>
        <p:sp>
          <p:nvSpPr>
            <p:cNvPr id="14" name="直角三角形 13">
              <a:extLst>
                <a:ext uri="{FF2B5EF4-FFF2-40B4-BE49-F238E27FC236}">
                  <a16:creationId xmlns:a16="http://schemas.microsoft.com/office/drawing/2014/main" id="{F86AF5AE-233D-479E-B7A5-DCF03D9B0392}"/>
                </a:ext>
              </a:extLst>
            </p:cNvPr>
            <p:cNvSpPr/>
            <p:nvPr/>
          </p:nvSpPr>
          <p:spPr bwMode="auto">
            <a:xfrm flipH="1">
              <a:off x="6528000" y="405000"/>
              <a:ext cx="5544000" cy="576000"/>
            </a:xfrm>
            <a:prstGeom prst="rtTriangle">
              <a:avLst/>
            </a:prstGeom>
            <a:solidFill>
              <a:srgbClr val="FFCC99">
                <a:alpha val="20000"/>
              </a:srgb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268288" marR="0" indent="-268288" algn="l" defTabSz="914400"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a:ln>
                  <a:noFill/>
                </a:ln>
                <a:solidFill>
                  <a:schemeClr val="tx1"/>
                </a:solidFill>
                <a:effectLst/>
                <a:latin typeface="Arial" charset="0"/>
                <a:ea typeface="ＭＳ Ｐゴシック" pitchFamily="50" charset="-128"/>
              </a:endParaRPr>
            </a:p>
          </p:txBody>
        </p:sp>
        <p:sp>
          <p:nvSpPr>
            <p:cNvPr id="15" name="テキスト ボックス 14">
              <a:extLst>
                <a:ext uri="{FF2B5EF4-FFF2-40B4-BE49-F238E27FC236}">
                  <a16:creationId xmlns:a16="http://schemas.microsoft.com/office/drawing/2014/main" id="{8F1A5F47-6E90-4B48-B412-6F22C7898AC1}"/>
                </a:ext>
              </a:extLst>
            </p:cNvPr>
            <p:cNvSpPr txBox="1"/>
            <p:nvPr/>
          </p:nvSpPr>
          <p:spPr>
            <a:xfrm>
              <a:off x="6816000" y="314336"/>
              <a:ext cx="3168000" cy="738664"/>
            </a:xfrm>
            <a:prstGeom prst="rect">
              <a:avLst/>
            </a:prstGeom>
            <a:noFill/>
          </p:spPr>
          <p:txBody>
            <a:bodyPr wrap="square" rtlCol="0" anchor="ctr" anchorCtr="0">
              <a:spAutoFit/>
            </a:bodyPr>
            <a:lstStyle/>
            <a:p>
              <a:r>
                <a:rPr lang="ja-JP" altLang="en-US" sz="1400" dirty="0">
                  <a:solidFill>
                    <a:srgbClr val="7B4E45"/>
                  </a:solidFill>
                  <a:latin typeface="メイリオ" panose="020B0604030504040204" pitchFamily="50" charset="-128"/>
                  <a:ea typeface="メイリオ" panose="020B0604030504040204" pitchFamily="50" charset="-128"/>
                </a:rPr>
                <a:t>独立行政法人</a:t>
              </a:r>
              <a:endParaRPr lang="en-US" altLang="ja-JP" sz="1400" dirty="0">
                <a:solidFill>
                  <a:srgbClr val="7B4E45"/>
                </a:solidFill>
                <a:latin typeface="メイリオ" panose="020B0604030504040204" pitchFamily="50" charset="-128"/>
                <a:ea typeface="メイリオ" panose="020B0604030504040204" pitchFamily="50" charset="-128"/>
              </a:endParaRPr>
            </a:p>
            <a:p>
              <a:r>
                <a:rPr kumimoji="1" lang="ja-JP" altLang="en-US" sz="2800" dirty="0">
                  <a:solidFill>
                    <a:srgbClr val="7B4E45"/>
                  </a:solidFill>
                  <a:latin typeface="メイリオ" panose="020B0604030504040204" pitchFamily="50" charset="-128"/>
                  <a:ea typeface="メイリオ" panose="020B0604030504040204" pitchFamily="50" charset="-128"/>
                </a:rPr>
                <a:t>大学入試センター</a:t>
              </a:r>
              <a:endParaRPr kumimoji="1" lang="ja-JP" altLang="en-US" sz="1200" dirty="0">
                <a:solidFill>
                  <a:srgbClr val="7B4E45"/>
                </a:solidFill>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D3ACE0D6-857D-41D1-ADC8-7C66CB7D2E6E}"/>
                </a:ext>
              </a:extLst>
            </p:cNvPr>
            <p:cNvSpPr txBox="1"/>
            <p:nvPr/>
          </p:nvSpPr>
          <p:spPr>
            <a:xfrm>
              <a:off x="9720000" y="477000"/>
              <a:ext cx="2424000" cy="461665"/>
            </a:xfrm>
            <a:prstGeom prst="rect">
              <a:avLst/>
            </a:prstGeom>
            <a:noFill/>
          </p:spPr>
          <p:txBody>
            <a:bodyPr wrap="square" rtlCol="0" anchor="ctr" anchorCtr="0">
              <a:spAutoFit/>
            </a:bodyPr>
            <a:lstStyle/>
            <a:p>
              <a:r>
                <a:rPr lang="en-US" altLang="ja-JP" sz="1200" dirty="0">
                  <a:solidFill>
                    <a:srgbClr val="7B4E45"/>
                  </a:solidFill>
                  <a:latin typeface="Segoe UI" panose="020B0502040204020203" pitchFamily="34" charset="0"/>
                  <a:ea typeface="メイリオ" panose="020B0604030504040204" pitchFamily="50" charset="-128"/>
                  <a:cs typeface="Segoe UI" panose="020B0502040204020203" pitchFamily="34" charset="0"/>
                </a:rPr>
                <a:t>National Center For</a:t>
              </a:r>
            </a:p>
            <a:p>
              <a:r>
                <a:rPr kumimoji="1" lang="en-US" altLang="ja-JP" sz="1200" dirty="0">
                  <a:solidFill>
                    <a:srgbClr val="7B4E45"/>
                  </a:solidFill>
                  <a:latin typeface="Segoe UI" panose="020B0502040204020203" pitchFamily="34" charset="0"/>
                  <a:ea typeface="メイリオ" panose="020B0604030504040204" pitchFamily="50" charset="-128"/>
                  <a:cs typeface="Segoe UI" panose="020B0502040204020203" pitchFamily="34" charset="0"/>
                </a:rPr>
                <a:t>University Entrance Examinations</a:t>
              </a:r>
              <a:endParaRPr kumimoji="1" lang="ja-JP" altLang="en-US" sz="1200" dirty="0">
                <a:solidFill>
                  <a:srgbClr val="7B4E45"/>
                </a:solidFill>
                <a:latin typeface="Segoe UI" panose="020B0502040204020203" pitchFamily="34" charset="0"/>
                <a:ea typeface="メイリオ" panose="020B0604030504040204" pitchFamily="50" charset="-128"/>
                <a:cs typeface="Segoe UI" panose="020B0502040204020203" pitchFamily="34" charset="0"/>
              </a:endParaRPr>
            </a:p>
          </p:txBody>
        </p:sp>
      </p:grpSp>
      <p:sp>
        <p:nvSpPr>
          <p:cNvPr id="17" name="正方形/長方形 16">
            <a:extLst>
              <a:ext uri="{FF2B5EF4-FFF2-40B4-BE49-F238E27FC236}">
                <a16:creationId xmlns:a16="http://schemas.microsoft.com/office/drawing/2014/main" id="{889A98F5-262E-40D2-BC85-C631B8ADF0ED}"/>
              </a:ext>
            </a:extLst>
          </p:cNvPr>
          <p:cNvSpPr/>
          <p:nvPr userDrawn="1"/>
        </p:nvSpPr>
        <p:spPr bwMode="auto">
          <a:xfrm>
            <a:off x="0" y="800274"/>
            <a:ext cx="12192000" cy="55400"/>
          </a:xfrm>
          <a:prstGeom prst="rect">
            <a:avLst/>
          </a:prstGeom>
          <a:gradFill flip="none" rotWithShape="1">
            <a:gsLst>
              <a:gs pos="0">
                <a:srgbClr val="0000FF"/>
              </a:gs>
              <a:gs pos="50000">
                <a:srgbClr val="0066FF"/>
              </a:gs>
              <a:gs pos="100000">
                <a:srgbClr val="3399FF"/>
              </a:gs>
            </a:gsLst>
            <a:lin ang="0" scaled="1"/>
            <a:tileRect/>
          </a:gradFill>
          <a:ln>
            <a:noFill/>
          </a:ln>
          <a:effectLst/>
          <a:extLst/>
        </p:spPr>
        <p:txBody>
          <a:bodyPr vert="horz" wrap="square" lIns="91440" tIns="45720" rIns="91440" bIns="45720" numCol="1" rtlCol="0" anchor="t" anchorCtr="0" compatLnSpc="1">
            <a:prstTxWarp prst="textNoShape">
              <a:avLst/>
            </a:prstTxWarp>
          </a:bodyPr>
          <a:lstStyle/>
          <a:p>
            <a:pPr marL="268288" marR="0" indent="-268288" algn="l" defTabSz="914400"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a:ln>
                <a:noFill/>
              </a:ln>
              <a:solidFill>
                <a:srgbClr val="333399"/>
              </a:solidFill>
              <a:effectLst/>
              <a:latin typeface="Arial" charset="0"/>
              <a:ea typeface="ＭＳ Ｐゴシック" pitchFamily="50" charset="-128"/>
            </a:endParaRPr>
          </a:p>
        </p:txBody>
      </p:sp>
    </p:spTree>
    <p:extLst>
      <p:ext uri="{BB962C8B-B14F-4D97-AF65-F5344CB8AC3E}">
        <p14:creationId xmlns:p14="http://schemas.microsoft.com/office/powerpoint/2010/main" val="1689120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6.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10.xml.rels><?xml version="1.0" encoding="UTF-8" standalone="no"?><Relationships xmlns="http://schemas.openxmlformats.org/package/2006/relationships"><Relationship Id="rId1" Target="../slideLayouts/slideLayout14.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no"?><Relationships xmlns="http://schemas.openxmlformats.org/package/2006/relationships"><Relationship Id="rId1" Target="../slideLayouts/slideLayout14.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no"?><Relationships xmlns="http://schemas.openxmlformats.org/package/2006/relationships"><Relationship Id="rId1" Target="../slideLayouts/slideLayout14.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no"?><Relationships xmlns="http://schemas.openxmlformats.org/package/2006/relationships"><Relationship Id="rId1" Target="../slideLayouts/slideLayout24.xml" Type="http://schemas.openxmlformats.org/officeDocument/2006/relationships/slideLayout"/><Relationship Id="rId2" Target="../notesSlides/notesSlide13.xml" Type="http://schemas.openxmlformats.org/officeDocument/2006/relationships/notesSlide"/><Relationship Id="rId3" Target="../media/image3.png" Type="http://schemas.openxmlformats.org/officeDocument/2006/relationships/image"/></Relationships>
</file>

<file path=ppt/slides/_rels/slide2.xml.rels><?xml version="1.0" encoding="UTF-8" standalone="no"?><Relationships xmlns="http://schemas.openxmlformats.org/package/2006/relationships"><Relationship Id="rId1" Target="../slideLayouts/slideLayout16.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no"?><Relationships xmlns="http://schemas.openxmlformats.org/package/2006/relationships"><Relationship Id="rId1" Target="../slideLayouts/slideLayout14.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no"?><Relationships xmlns="http://schemas.openxmlformats.org/package/2006/relationships"><Relationship Id="rId1" Target="../slideLayouts/slideLayout14.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no"?><Relationships xmlns="http://schemas.openxmlformats.org/package/2006/relationships"><Relationship Id="rId1" Target="../slideLayouts/slideLayout14.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no"?><Relationships xmlns="http://schemas.openxmlformats.org/package/2006/relationships"><Relationship Id="rId1" Target="../slideLayouts/slideLayout14.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no"?><Relationships xmlns="http://schemas.openxmlformats.org/package/2006/relationships"><Relationship Id="rId1" Target="../slideLayouts/slideLayout14.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no"?><Relationships xmlns="http://schemas.openxmlformats.org/package/2006/relationships"><Relationship Id="rId1" Target="../slideLayouts/slideLayout14.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6D279C2-F23A-4A2A-B075-B05CACE5EE8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5D0C3138-1DF5-4EE7-9BC8-8086AF259160}"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1</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3" name="Rectangle 2">
            <a:extLst>
              <a:ext uri="{FF2B5EF4-FFF2-40B4-BE49-F238E27FC236}">
                <a16:creationId xmlns:a16="http://schemas.microsoft.com/office/drawing/2014/main" id="{A800127B-AEE4-4631-9A57-0119A57F9345}"/>
              </a:ext>
            </a:extLst>
          </p:cNvPr>
          <p:cNvSpPr txBox="1">
            <a:spLocks noChangeArrowheads="1"/>
          </p:cNvSpPr>
          <p:nvPr/>
        </p:nvSpPr>
        <p:spPr>
          <a:xfrm>
            <a:off x="696000" y="1269000"/>
            <a:ext cx="5796099" cy="870402"/>
          </a:xfrm>
          <a:prstGeom prst="rect">
            <a:avLst/>
          </a:prstGeom>
        </p:spPr>
        <p:txBody>
          <a:bodyPr anchor="ctr" anchorCtr="0"/>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algn="ctr" defTabSz="914400" eaLnBrk="1" fontAlgn="base" hangingPunct="1" indent="0" latinLnBrk="0" lvl="0" marL="0" marR="0" rtl="0">
              <a:lnSpc>
                <a:spcPts val="4000"/>
              </a:lnSpc>
              <a:spcBef>
                <a:spcPct val="0"/>
              </a:spcBef>
              <a:spcAft>
                <a:spcPts val="0"/>
              </a:spcAft>
              <a:buClrTx/>
              <a:buSzTx/>
              <a:buFontTx/>
              <a:buNone/>
              <a:tabLst/>
              <a:defRPr/>
            </a:pPr>
            <a:r>
              <a:rPr altLang="en-US" b="0" baseline="0" cap="none" dirty="0" i="0" kern="0" kumimoji="1" lang="ja-JP" noProof="0" normalizeH="0" spc="400" strike="noStrike" sz="4800" u="none">
                <a:ln>
                  <a:noFill/>
                </a:ln>
                <a:solidFill>
                  <a:srgbClr val="000000"/>
                </a:solidFill>
                <a:effectLst/>
                <a:uLnTx/>
                <a:uFillTx/>
                <a:latin charset="-128" panose="020B0900000000000000" pitchFamily="50" typeface="HGSｺﾞｼｯｸE"/>
                <a:ea charset="-128" panose="020B0900000000000000" pitchFamily="50" typeface="HGSｺﾞｼｯｸE"/>
                <a:cs typeface="+mj-cs"/>
              </a:rPr>
              <a:t>受験上の配慮案内</a:t>
            </a:r>
            <a:endParaRPr altLang="ja-JP" b="0" baseline="0" cap="none" dirty="0" i="0" kern="0" kumimoji="1" lang="en-US" noProof="0" normalizeH="0" spc="0" strike="noStrike" sz="2400" u="none">
              <a:ln>
                <a:noFill/>
              </a:ln>
              <a:solidFill>
                <a:srgbClr val="000000"/>
              </a:solidFill>
              <a:effectLst/>
              <a:uLnTx/>
              <a:uFillTx/>
              <a:latin charset="-128" panose="020B0900000000000000" pitchFamily="50" typeface="HGSｺﾞｼｯｸE"/>
              <a:ea charset="-128" panose="020B0900000000000000" pitchFamily="50" typeface="HGSｺﾞｼｯｸE"/>
              <a:cs typeface="+mj-cs"/>
            </a:endParaRPr>
          </a:p>
        </p:txBody>
      </p:sp>
      <p:sp>
        <p:nvSpPr>
          <p:cNvPr id="5" name="角丸四角形 21">
            <a:extLst>
              <a:ext uri="{FF2B5EF4-FFF2-40B4-BE49-F238E27FC236}">
                <a16:creationId xmlns:a16="http://schemas.microsoft.com/office/drawing/2014/main" id="{7DEC1DA8-F838-4EBD-AE1E-9A7EE02B4FC3}"/>
              </a:ext>
            </a:extLst>
          </p:cNvPr>
          <p:cNvSpPr/>
          <p:nvPr/>
        </p:nvSpPr>
        <p:spPr bwMode="auto">
          <a:xfrm>
            <a:off x="912000" y="4869000"/>
            <a:ext cx="10296000" cy="1198558"/>
          </a:xfrm>
          <a:prstGeom prst="roundRect">
            <a:avLst>
              <a:gd fmla="val 10818"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algn="l" defTabSz="914400" eaLnBrk="1" fontAlgn="base" hangingPunct="1" indent="360000" latinLnBrk="0" lvl="0" marL="0" marR="0" rtl="0">
              <a:lnSpc>
                <a:spcPct val="100000"/>
              </a:lnSpc>
              <a:spcBef>
                <a:spcPct val="20000"/>
              </a:spcBef>
              <a:spcAft>
                <a:spcPct val="0"/>
              </a:spcAft>
              <a:buClrTx/>
              <a:buSzTx/>
              <a:buFont charset="2" panose="05000000000000000000" pitchFamily="2" typeface="Wingdings"/>
              <a:buChar char="Ø"/>
              <a:tabLst/>
              <a:defRPr/>
            </a:pPr>
            <a:r>
              <a:rPr altLang="en-US" b="0" baseline="0" cap="none" dirty="0" i="0" kern="1200" kumimoji="1" lang="ja-JP" noProof="0" normalizeH="0" spc="0" strike="noStrike" sz="1400" u="none">
                <a:ln>
                  <a:noFill/>
                </a:ln>
                <a:solidFill>
                  <a:srgbClr val="000000"/>
                </a:solidFill>
                <a:effectLst/>
                <a:uLnTx/>
                <a:uFillTx/>
                <a:latin typeface="ＭＳ Ｐゴシック"/>
                <a:ea typeface="ＭＳ Ｐゴシック"/>
                <a:cs typeface="+mn-cs"/>
              </a:rPr>
              <a:t>「受験上の配慮案内」をお手元にご準備ください。本資料に記載する参照ページは「受験上の配慮案内」のページとなります。</a:t>
            </a:r>
            <a:endParaRPr altLang="ja-JP" b="0" baseline="0" cap="none" dirty="0" i="0" kern="1200" kumimoji="1" lang="en-US" noProof="0" normalizeH="0" spc="0" strike="noStrike" sz="1400" u="none">
              <a:ln>
                <a:noFill/>
              </a:ln>
              <a:solidFill>
                <a:srgbClr val="000000"/>
              </a:solidFill>
              <a:effectLst/>
              <a:uLnTx/>
              <a:uFillTx/>
              <a:latin typeface="ＭＳ Ｐゴシック"/>
              <a:ea typeface="ＭＳ Ｐゴシック"/>
              <a:cs typeface="+mn-cs"/>
            </a:endParaRPr>
          </a:p>
          <a:p>
            <a:pPr algn="l" defTabSz="914400" eaLnBrk="1" fontAlgn="base" hangingPunct="1" indent="-360000" latinLnBrk="0" lvl="0" marL="180000" marR="0" rtl="0">
              <a:lnSpc>
                <a:spcPct val="100000"/>
              </a:lnSpc>
              <a:spcBef>
                <a:spcPct val="20000"/>
              </a:spcBef>
              <a:spcAft>
                <a:spcPct val="0"/>
              </a:spcAft>
              <a:buClrTx/>
              <a:buSzTx/>
              <a:buFont charset="2" panose="05000000000000000000" pitchFamily="2" typeface="Wingdings"/>
              <a:buChar char="Ø"/>
              <a:tabLst/>
              <a:defRPr/>
            </a:pPr>
            <a:r>
              <a:rPr altLang="en-US" b="0" baseline="0" cap="none" dirty="0" i="0" kern="1200" kumimoji="1" lang="ja-JP" noProof="0" normalizeH="0" spc="0" strike="noStrike" sz="1400" u="none">
                <a:ln>
                  <a:noFill/>
                </a:ln>
                <a:solidFill>
                  <a:srgbClr val="000000"/>
                </a:solidFill>
                <a:effectLst/>
                <a:uLnTx/>
                <a:uFillTx/>
                <a:latin typeface="ＭＳ Ｐゴシック"/>
                <a:ea typeface="ＭＳ Ｐゴシック"/>
                <a:cs typeface="+mn-cs"/>
              </a:rPr>
              <a:t>スライドでは，以下の名称について，適宜，</a:t>
            </a:r>
            <a:r>
              <a:rPr altLang="ja-JP" b="0" baseline="0" cap="none" dirty="0" i="0" kern="1200" kumimoji="1" lang="en-US" noProof="0" normalizeH="0" spc="0" strike="noStrike" sz="1400" u="none">
                <a:ln>
                  <a:noFill/>
                </a:ln>
                <a:solidFill>
                  <a:srgbClr val="000000"/>
                </a:solidFill>
                <a:effectLst/>
                <a:uLnTx/>
                <a:uFillTx/>
                <a:latin typeface="ＭＳ Ｐゴシック"/>
                <a:ea typeface="ＭＳ Ｐゴシック"/>
                <a:cs typeface="+mn-cs"/>
              </a:rPr>
              <a:t> </a:t>
            </a:r>
            <a:r>
              <a:rPr altLang="en-US" b="0" baseline="0" cap="none" dirty="0" i="0" kern="1200" kumimoji="1" lang="ja-JP" noProof="0" normalizeH="0" spc="0" strike="noStrike" sz="1400" u="none">
                <a:ln>
                  <a:noFill/>
                </a:ln>
                <a:solidFill>
                  <a:srgbClr val="000000"/>
                </a:solidFill>
                <a:effectLst/>
                <a:uLnTx/>
                <a:uFillTx/>
                <a:latin typeface="ＭＳ Ｐゴシック"/>
                <a:ea typeface="ＭＳ Ｐゴシック"/>
                <a:cs typeface="+mn-cs"/>
              </a:rPr>
              <a:t>省略します。</a:t>
            </a:r>
            <a:endParaRPr altLang="ja-JP" b="0" baseline="0" cap="none" dirty="0" i="0" kern="1200" kumimoji="1" lang="en-US" noProof="0" normalizeH="0" spc="0" strike="noStrike" sz="1400" u="none">
              <a:ln>
                <a:noFill/>
              </a:ln>
              <a:solidFill>
                <a:srgbClr val="000000"/>
              </a:solidFill>
              <a:effectLst/>
              <a:uLnTx/>
              <a:uFillTx/>
              <a:latin typeface="ＭＳ Ｐゴシック"/>
              <a:ea typeface="ＭＳ Ｐゴシック"/>
              <a:cs typeface="+mn-cs"/>
            </a:endParaRPr>
          </a:p>
          <a:p>
            <a:pPr algn="l" defTabSz="914400" eaLnBrk="1" fontAlgn="base" hangingPunct="1" indent="0" latinLnBrk="0" lvl="1" marL="455613" marR="0" rtl="0">
              <a:lnSpc>
                <a:spcPct val="100000"/>
              </a:lnSpc>
              <a:spcBef>
                <a:spcPct val="20000"/>
              </a:spcBef>
              <a:spcAft>
                <a:spcPct val="0"/>
              </a:spcAft>
              <a:buClrTx/>
              <a:buSzTx/>
              <a:buFontTx/>
              <a:buNone/>
              <a:tabLst/>
              <a:defRPr/>
            </a:pPr>
            <a:r>
              <a:rPr altLang="en-US" b="0" baseline="0" cap="none" dirty="0" i="0" kern="1200" kumimoji="1" lang="ja-JP" noProof="0" normalizeH="0" spc="0" strike="noStrike" sz="1400" u="none">
                <a:ln>
                  <a:noFill/>
                </a:ln>
                <a:solidFill>
                  <a:srgbClr val="2D2D8A"/>
                </a:solidFill>
                <a:effectLst/>
                <a:uLnTx/>
                <a:uFillTx/>
                <a:latin typeface="ＭＳ Ｐゴシック"/>
                <a:ea typeface="ＭＳ Ｐゴシック"/>
                <a:cs typeface="+mn-cs"/>
              </a:rPr>
              <a:t>◆　　大学入学共通テスト　　⇒共通テスト     　　　　 ◆　　大学入学共通テスト受験案内　　⇒受験案内</a:t>
            </a:r>
            <a:endParaRPr altLang="ja-JP" b="0" baseline="0" cap="none" dirty="0" i="0" kern="1200" kumimoji="1" lang="en-US" noProof="0" normalizeH="0" spc="0" strike="noStrike" sz="1400" u="none">
              <a:ln>
                <a:noFill/>
              </a:ln>
              <a:solidFill>
                <a:srgbClr val="2D2D8A"/>
              </a:solidFill>
              <a:effectLst/>
              <a:uLnTx/>
              <a:uFillTx/>
              <a:latin typeface="ＭＳ Ｐゴシック"/>
              <a:ea typeface="ＭＳ Ｐゴシック"/>
              <a:cs typeface="+mn-cs"/>
            </a:endParaRPr>
          </a:p>
          <a:p>
            <a:pPr algn="l" defTabSz="914400" eaLnBrk="1" fontAlgn="base" hangingPunct="1" indent="0" latinLnBrk="0" lvl="1" marL="455613" marR="0" rtl="0">
              <a:lnSpc>
                <a:spcPct val="100000"/>
              </a:lnSpc>
              <a:spcBef>
                <a:spcPct val="20000"/>
              </a:spcBef>
              <a:spcAft>
                <a:spcPct val="0"/>
              </a:spcAft>
              <a:buClrTx/>
              <a:buSzTx/>
              <a:buFontTx/>
              <a:buNone/>
              <a:tabLst/>
              <a:defRPr/>
            </a:pPr>
            <a:r>
              <a:rPr altLang="en-US" b="0" baseline="0" cap="none" dirty="0" i="0" kern="1200" kumimoji="1" lang="ja-JP" noProof="0" normalizeH="0" spc="0" strike="noStrike" sz="1400" u="none">
                <a:ln>
                  <a:noFill/>
                </a:ln>
                <a:solidFill>
                  <a:srgbClr val="2D2D8A"/>
                </a:solidFill>
                <a:effectLst/>
                <a:uLnTx/>
                <a:uFillTx/>
                <a:latin typeface="ＭＳ Ｐゴシック"/>
                <a:ea typeface="ＭＳ Ｐゴシック"/>
                <a:cs typeface="+mn-cs"/>
              </a:rPr>
              <a:t>◆　　受験上の配慮案内　　 ⇒配慮案内</a:t>
            </a:r>
            <a:r>
              <a:rPr altLang="en-US" b="0" baseline="0" cap="none" dirty="0" i="0" kern="1200" kumimoji="1" lang="ja-JP" noProof="0" normalizeH="0" spc="0" strike="noStrike" sz="1400" u="none">
                <a:ln>
                  <a:noFill/>
                </a:ln>
                <a:solidFill>
                  <a:srgbClr val="0066FF"/>
                </a:solidFill>
                <a:effectLst/>
                <a:uLnTx/>
                <a:uFillTx/>
                <a:latin typeface="ＭＳ Ｐゴシック"/>
                <a:ea typeface="ＭＳ Ｐゴシック"/>
                <a:cs typeface="+mn-cs"/>
              </a:rPr>
              <a:t>　</a:t>
            </a:r>
            <a:endParaRPr altLang="en-US" b="0" baseline="0" cap="none" dirty="0" i="0" kern="1200" kumimoji="1" lang="ja-JP" noProof="0" normalizeH="0" spc="0" strike="noStrike" sz="1600" u="none">
              <a:ln>
                <a:noFill/>
              </a:ln>
              <a:solidFill>
                <a:srgbClr val="2D2D8A"/>
              </a:solidFill>
              <a:effectLst/>
              <a:uLnTx/>
              <a:uFillTx/>
              <a:latin typeface="ＭＳ Ｐゴシック"/>
              <a:ea typeface="ＭＳ Ｐゴシック"/>
              <a:cs typeface="+mn-cs"/>
            </a:endParaRPr>
          </a:p>
        </p:txBody>
      </p:sp>
      <p:sp>
        <p:nvSpPr>
          <p:cNvPr id="9" name="正方形/長方形 8">
            <a:extLst>
              <a:ext uri="{FF2B5EF4-FFF2-40B4-BE49-F238E27FC236}">
                <a16:creationId xmlns:a16="http://schemas.microsoft.com/office/drawing/2014/main" id="{418D4CCB-F770-48BA-9190-DFECEFC0A819}"/>
              </a:ext>
            </a:extLst>
          </p:cNvPr>
          <p:cNvSpPr/>
          <p:nvPr/>
        </p:nvSpPr>
        <p:spPr>
          <a:xfrm>
            <a:off x="1056000" y="2277000"/>
            <a:ext cx="5400000" cy="369332"/>
          </a:xfrm>
          <a:prstGeom prst="rect">
            <a:avLst/>
          </a:prstGeom>
          <a:noFill/>
        </p:spPr>
        <p:txBody>
          <a:bodyPr wrap="square">
            <a:spAutoFit/>
          </a:bodyPr>
          <a:lstStyle/>
          <a:p>
            <a:pPr algn="l" defTabSz="914400" eaLnBrk="0" fontAlgn="auto" hangingPunct="0" indent="0" latinLnBrk="0" lvl="0" marL="0" marR="0" rtl="0">
              <a:lnSpc>
                <a:spcPct val="100000"/>
              </a:lnSpc>
              <a:spcBef>
                <a:spcPct val="0"/>
              </a:spcBef>
              <a:spcAft>
                <a:spcPts val="0"/>
              </a:spcAft>
              <a:buClrTx/>
              <a:buSzTx/>
              <a:buFontTx/>
              <a:buNone/>
              <a:tabLst/>
              <a:defRPr/>
            </a:pPr>
            <a:r>
              <a:rPr altLang="ja-JP" b="0" baseline="0" cap="none" dirty="0" i="0" kern="1200" kumimoji="1" lang="en-US" noProof="0" normalizeH="0" spc="0" strike="noStrike" sz="1800" u="none">
                <a:ln>
                  <a:noFill/>
                </a:ln>
                <a:solidFill>
                  <a:srgbClr val="000000"/>
                </a:solidFill>
                <a:effectLst/>
                <a:uLnTx/>
                <a:uFillTx/>
                <a:latin charset="0" panose="020B0604020202020204" pitchFamily="34" typeface="Arial"/>
                <a:ea charset="-128" panose="020B0600070205080204" pitchFamily="50" typeface="ＭＳ Ｐゴシック"/>
                <a:cs typeface="+mn-cs"/>
              </a:rPr>
              <a:t>※</a:t>
            </a:r>
            <a:r>
              <a:rPr altLang="en-US" b="0" baseline="0" cap="none" dirty="0" i="0" kern="1200" kumimoji="1" lang="ja-JP" noProof="0" normalizeH="0" spc="0" strike="noStrike" sz="1800" u="none">
                <a:ln>
                  <a:noFill/>
                </a:ln>
                <a:solidFill>
                  <a:srgbClr val="000000"/>
                </a:solidFill>
                <a:effectLst/>
                <a:uLnTx/>
                <a:uFillTx/>
                <a:latin charset="0" panose="020B0604020202020204" pitchFamily="34" typeface="Arial"/>
                <a:ea charset="-128" panose="020B0600070205080204" pitchFamily="50" typeface="ＭＳ Ｐゴシック"/>
                <a:cs typeface="+mn-cs"/>
              </a:rPr>
              <a:t>　このスライドでは以下の内容について説明します</a:t>
            </a:r>
            <a:endParaRPr altLang="ja-JP" b="0" baseline="0" cap="none" dirty="0" i="0" kern="1200" kumimoji="1" lang="en-US" noProof="0" normalizeH="0" spc="0" strike="noStrike" sz="18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p:txBody>
      </p:sp>
      <p:grpSp>
        <p:nvGrpSpPr>
          <p:cNvPr id="12" name="グループ化 11">
            <a:extLst>
              <a:ext uri="{FF2B5EF4-FFF2-40B4-BE49-F238E27FC236}">
                <a16:creationId xmlns:a16="http://schemas.microsoft.com/office/drawing/2014/main" id="{E0BE577F-F21A-4FCD-9811-534E98AC3D30}"/>
              </a:ext>
            </a:extLst>
          </p:cNvPr>
          <p:cNvGrpSpPr/>
          <p:nvPr/>
        </p:nvGrpSpPr>
        <p:grpSpPr>
          <a:xfrm>
            <a:off x="1056000" y="2781000"/>
            <a:ext cx="5040238" cy="1604824"/>
            <a:chOff x="5303912" y="2637000"/>
            <a:chExt cx="5040238" cy="1604824"/>
          </a:xfrm>
        </p:grpSpPr>
        <p:sp>
          <p:nvSpPr>
            <p:cNvPr id="10" name="角丸四角形 13">
              <a:extLst>
                <a:ext uri="{FF2B5EF4-FFF2-40B4-BE49-F238E27FC236}">
                  <a16:creationId xmlns:a16="http://schemas.microsoft.com/office/drawing/2014/main" id="{C48EB209-233A-4070-937D-75BFD57A7613}"/>
                </a:ext>
              </a:extLst>
            </p:cNvPr>
            <p:cNvSpPr/>
            <p:nvPr/>
          </p:nvSpPr>
          <p:spPr>
            <a:xfrm>
              <a:off x="5303912" y="2637001"/>
              <a:ext cx="5040238" cy="1604823"/>
            </a:xfrm>
            <a:prstGeom prst="roundRect">
              <a:avLst>
                <a:gd fmla="val 5382"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algn="l" defTabSz="914400" eaLnBrk="1" fontAlgn="base" hangingPunct="1" indent="360000" latinLnBrk="0" lvl="0" marL="0" marR="0" rtl="0">
                <a:lnSpc>
                  <a:spcPct val="100000"/>
                </a:lnSpc>
                <a:spcBef>
                  <a:spcPct val="20000"/>
                </a:spcBef>
                <a:spcAft>
                  <a:spcPct val="0"/>
                </a:spcAft>
                <a:buClrTx/>
                <a:buSzTx/>
                <a:buFont charset="2" panose="05000000000000000000" pitchFamily="2" typeface="Wingdings"/>
                <a:buChar char="Ø"/>
                <a:tabLst/>
                <a:defRPr/>
              </a:pPr>
              <a:endParaRPr altLang="en-US" b="0" baseline="0" cap="none" i="0" kern="1200" kumimoji="1" lang="ja-JP" noProof="0" normalizeH="0" spc="0" strike="noStrike" sz="1200" u="none">
                <a:ln>
                  <a:noFill/>
                </a:ln>
                <a:solidFill>
                  <a:srgbClr val="000000"/>
                </a:solidFill>
                <a:effectLst/>
                <a:uLnTx/>
                <a:uFillTx/>
                <a:latin typeface="ＭＳ Ｐゴシック"/>
                <a:ea typeface="ＭＳ Ｐゴシック"/>
                <a:cs typeface="+mn-cs"/>
              </a:endParaRPr>
            </a:p>
          </p:txBody>
        </p:sp>
        <p:sp>
          <p:nvSpPr>
            <p:cNvPr id="11" name="正方形/長方形 10">
              <a:extLst>
                <a:ext uri="{FF2B5EF4-FFF2-40B4-BE49-F238E27FC236}">
                  <a16:creationId xmlns:a16="http://schemas.microsoft.com/office/drawing/2014/main" id="{139386D5-3747-4727-833F-C5FA11254EE8}"/>
                </a:ext>
              </a:extLst>
            </p:cNvPr>
            <p:cNvSpPr/>
            <p:nvPr/>
          </p:nvSpPr>
          <p:spPr>
            <a:xfrm>
              <a:off x="5664001" y="2637000"/>
              <a:ext cx="3991798" cy="1554913"/>
            </a:xfrm>
            <a:prstGeom prst="rect">
              <a:avLst/>
            </a:prstGeom>
          </p:spPr>
          <p:txBody>
            <a:bodyPr wrap="none">
              <a:spAutoFit/>
            </a:bodyPr>
            <a:lstStyle/>
            <a:p>
              <a:pPr algn="l" defTabSz="914400" eaLnBrk="0" fontAlgn="auto" hangingPunct="0" indent="0" latinLnBrk="0" lvl="0" marL="0" marR="0" rtl="0">
                <a:lnSpc>
                  <a:spcPts val="4000"/>
                </a:lnSpc>
                <a:spcBef>
                  <a:spcPct val="0"/>
                </a:spcBef>
                <a:spcAft>
                  <a:spcPts val="0"/>
                </a:spcAft>
                <a:buClrTx/>
                <a:buSzTx/>
                <a:buFontTx/>
                <a:buNone/>
                <a:tabLst/>
                <a:defRPr/>
              </a:pPr>
              <a:r>
                <a:rPr altLang="ja-JP" b="1" baseline="0" cap="none" dirty="0" i="0" kern="0" kumimoji="1" lang="en-US" noProof="0" normalizeH="0" spc="0" strike="noStrike" sz="2400" u="none">
                  <a:ln>
                    <a:noFill/>
                  </a:ln>
                  <a:solidFill>
                    <a:schemeClr val="bg1">
                      <a:lumMod val="75000"/>
                    </a:schemeClr>
                  </a:solidFill>
                  <a:effectLst/>
                  <a:uLnTx/>
                  <a:uFillTx/>
                  <a:latin typeface="ＭＳ Ｐゴシック"/>
                  <a:ea typeface="ＭＳ Ｐゴシック"/>
                  <a:cs typeface="+mn-cs"/>
                </a:rPr>
                <a:t>Ⅰ </a:t>
              </a:r>
              <a:r>
                <a:rPr altLang="en-US" b="1" baseline="0" cap="none" dirty="0" i="0" kern="0" kumimoji="1" lang="ja-JP" noProof="0" normalizeH="0" spc="0" strike="noStrike" sz="2400" u="none">
                  <a:ln>
                    <a:noFill/>
                  </a:ln>
                  <a:solidFill>
                    <a:schemeClr val="bg1">
                      <a:lumMod val="75000"/>
                    </a:schemeClr>
                  </a:solidFill>
                  <a:effectLst/>
                  <a:uLnTx/>
                  <a:uFillTx/>
                  <a:latin typeface="ＭＳ Ｐゴシック"/>
                  <a:ea typeface="ＭＳ Ｐゴシック"/>
                  <a:cs typeface="+mn-cs"/>
                </a:rPr>
                <a:t>概要</a:t>
              </a:r>
              <a:endParaRPr altLang="ja-JP" b="1" baseline="0" cap="none" dirty="0" i="0" kern="0" kumimoji="1" lang="en-US" noProof="0" normalizeH="0" spc="0" strike="noStrike" sz="2400" u="none">
                <a:ln>
                  <a:noFill/>
                </a:ln>
                <a:solidFill>
                  <a:schemeClr val="bg1">
                    <a:lumMod val="75000"/>
                  </a:schemeClr>
                </a:solidFill>
                <a:effectLst/>
                <a:uLnTx/>
                <a:uFillTx/>
                <a:latin typeface="ＭＳ Ｐゴシック"/>
                <a:ea typeface="ＭＳ Ｐゴシック"/>
                <a:cs typeface="+mn-cs"/>
              </a:endParaRPr>
            </a:p>
            <a:p>
              <a:pPr algn="l" defTabSz="914400" eaLnBrk="0" fontAlgn="auto" hangingPunct="0" indent="0" latinLnBrk="0" lvl="0" marL="0" marR="0" rtl="0">
                <a:lnSpc>
                  <a:spcPts val="4000"/>
                </a:lnSpc>
                <a:spcBef>
                  <a:spcPct val="0"/>
                </a:spcBef>
                <a:spcAft>
                  <a:spcPts val="0"/>
                </a:spcAft>
                <a:buClrTx/>
                <a:buSzTx/>
                <a:buFontTx/>
                <a:buNone/>
                <a:tabLst/>
                <a:defRPr/>
              </a:pPr>
              <a:r>
                <a:rPr altLang="ja-JP" b="1" baseline="0" cap="none" dirty="0" i="0" kern="0" kumimoji="1" lang="en-US" noProof="0" normalizeH="0" spc="0" strike="noStrike" sz="2400" u="none">
                  <a:ln>
                    <a:noFill/>
                  </a:ln>
                  <a:effectLst/>
                  <a:uLnTx/>
                  <a:uFillTx/>
                  <a:latin typeface="ＭＳ Ｐゴシック"/>
                  <a:ea typeface="ＭＳ Ｐゴシック"/>
                  <a:cs typeface="+mn-cs"/>
                </a:rPr>
                <a:t>Ⅱ</a:t>
              </a:r>
              <a:r>
                <a:rPr altLang="en-US" b="1" baseline="0" cap="none" dirty="0" i="0" kern="0" kumimoji="1" lang="ja-JP" noProof="0" normalizeH="0" spc="0" strike="noStrike" sz="2400" u="none">
                  <a:ln>
                    <a:noFill/>
                  </a:ln>
                  <a:effectLst/>
                  <a:uLnTx/>
                  <a:uFillTx/>
                  <a:latin typeface="ＭＳ Ｐゴシック"/>
                  <a:ea typeface="ＭＳ Ｐゴシック"/>
                  <a:cs typeface="+mn-cs"/>
                </a:rPr>
                <a:t> 申請方法</a:t>
              </a:r>
              <a:r>
                <a:rPr altLang="en-US" b="1" dirty="0" kern="0" lang="ja-JP" sz="2400">
                  <a:latin typeface="ＭＳ Ｐゴシック"/>
                  <a:ea typeface="ＭＳ Ｐゴシック"/>
                </a:rPr>
                <a:t>及び</a:t>
              </a:r>
              <a:r>
                <a:rPr altLang="en-US" b="1" baseline="0" cap="none" dirty="0" i="0" kern="0" kumimoji="1" lang="ja-JP" noProof="0" normalizeH="0" spc="0" strike="noStrike" sz="2400" u="none">
                  <a:ln>
                    <a:noFill/>
                  </a:ln>
                  <a:effectLst/>
                  <a:uLnTx/>
                  <a:uFillTx/>
                  <a:latin typeface="ＭＳ Ｐゴシック"/>
                  <a:ea typeface="ＭＳ Ｐゴシック"/>
                  <a:cs typeface="+mn-cs"/>
                </a:rPr>
                <a:t>通知書</a:t>
              </a:r>
              <a:endParaRPr altLang="ja-JP" b="1" baseline="0" cap="none" dirty="0" i="0" kern="0" kumimoji="1" lang="en-US" noProof="0" normalizeH="0" spc="0" strike="noStrike" sz="2400" u="none">
                <a:ln>
                  <a:noFill/>
                </a:ln>
                <a:effectLst/>
                <a:uLnTx/>
                <a:uFillTx/>
                <a:latin typeface="ＭＳ Ｐゴシック"/>
                <a:ea typeface="ＭＳ Ｐゴシック"/>
                <a:cs typeface="+mn-cs"/>
              </a:endParaRPr>
            </a:p>
            <a:p>
              <a:pPr algn="l" defTabSz="914400" eaLnBrk="0" fontAlgn="auto" hangingPunct="0" indent="0" latinLnBrk="0" lvl="0" marL="0" marR="0" rtl="0">
                <a:lnSpc>
                  <a:spcPts val="4000"/>
                </a:lnSpc>
                <a:spcBef>
                  <a:spcPct val="0"/>
                </a:spcBef>
                <a:spcAft>
                  <a:spcPts val="0"/>
                </a:spcAft>
                <a:buClrTx/>
                <a:buSzTx/>
                <a:buFontTx/>
                <a:buNone/>
                <a:tabLst/>
                <a:defRPr/>
              </a:pPr>
              <a:r>
                <a:rPr altLang="ja-JP" b="1" baseline="0" cap="none" dirty="0" i="0" kern="0" kumimoji="1" lang="en-US" noProof="0" normalizeH="0" spc="0" strike="noStrike" sz="2400" u="none">
                  <a:ln>
                    <a:noFill/>
                  </a:ln>
                  <a:solidFill>
                    <a:srgbClr val="FFFFFF">
                      <a:lumMod val="75000"/>
                    </a:srgbClr>
                  </a:solidFill>
                  <a:effectLst/>
                  <a:uLnTx/>
                  <a:uFillTx/>
                  <a:latin typeface="ＭＳ Ｐゴシック"/>
                  <a:ea charset="-128" panose="020B0600070205080204" pitchFamily="50" typeface="ＭＳ Ｐゴシック"/>
                  <a:cs typeface="+mn-cs"/>
                </a:rPr>
                <a:t>Ⅲ</a:t>
              </a:r>
              <a:r>
                <a:rPr altLang="en-US" b="1" baseline="0" cap="none" dirty="0" i="0" kern="0" kumimoji="1" lang="ja-JP" noProof="0" normalizeH="0" spc="0" strike="noStrike" sz="2400" u="none">
                  <a:ln>
                    <a:noFill/>
                  </a:ln>
                  <a:solidFill>
                    <a:srgbClr val="FFFFFF">
                      <a:lumMod val="75000"/>
                    </a:srgbClr>
                  </a:solidFill>
                  <a:effectLst/>
                  <a:uLnTx/>
                  <a:uFillTx/>
                  <a:latin typeface="ＭＳ Ｐゴシック"/>
                  <a:ea charset="-128" panose="020B0600070205080204" pitchFamily="50" typeface="ＭＳ Ｐゴシック"/>
                  <a:cs typeface="+mn-cs"/>
                </a:rPr>
                <a:t> 申請書類作成上の留意点</a:t>
              </a:r>
              <a:endParaRPr altLang="ja-JP" b="1" baseline="0" cap="none" dirty="0" i="0" kern="0" kumimoji="1" lang="en-US" noProof="0" normalizeH="0" spc="0" strike="noStrike" sz="2400" u="none">
                <a:ln>
                  <a:noFill/>
                </a:ln>
                <a:solidFill>
                  <a:srgbClr val="FFFFFF">
                    <a:lumMod val="75000"/>
                  </a:srgbClr>
                </a:solidFill>
                <a:effectLst/>
                <a:uLnTx/>
                <a:uFillTx/>
                <a:latin typeface="ＭＳ Ｐゴシック"/>
                <a:ea typeface="ＭＳ Ｐゴシック"/>
                <a:cs typeface="+mn-cs"/>
              </a:endParaRPr>
            </a:p>
          </p:txBody>
        </p:sp>
      </p:grpSp>
      <p:pic>
        <p:nvPicPr>
          <p:cNvPr id="6" name="図 5">
            <a:extLst>
              <a:ext uri="{FF2B5EF4-FFF2-40B4-BE49-F238E27FC236}">
                <a16:creationId xmlns:a16="http://schemas.microsoft.com/office/drawing/2014/main" id="{120E47B7-69C4-415C-A798-FEBB02FED116}"/>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8040000" y="1197000"/>
            <a:ext cx="2436030" cy="3456000"/>
          </a:xfrm>
          <a:prstGeom prst="rect">
            <a:avLst/>
          </a:prstGeom>
        </p:spPr>
      </p:pic>
    </p:spTree>
    <p:extLst>
      <p:ext uri="{BB962C8B-B14F-4D97-AF65-F5344CB8AC3E}">
        <p14:creationId xmlns:p14="http://schemas.microsoft.com/office/powerpoint/2010/main" val="3195906353"/>
      </p:ext>
    </p:extLst>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10</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30</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7" name="正方形/長方形 6">
            <a:extLst>
              <a:ext uri="{FF2B5EF4-FFF2-40B4-BE49-F238E27FC236}">
                <a16:creationId xmlns:a16="http://schemas.microsoft.com/office/drawing/2014/main" id="{F4851299-2CC7-41F3-9C79-9D4825EF60A7}"/>
              </a:ext>
            </a:extLst>
          </p:cNvPr>
          <p:cNvSpPr/>
          <p:nvPr/>
        </p:nvSpPr>
        <p:spPr>
          <a:xfrm>
            <a:off x="624000" y="1917000"/>
            <a:ext cx="10872000" cy="1200329"/>
          </a:xfrm>
          <a:prstGeom prst="rect">
            <a:avLst/>
          </a:prstGeom>
        </p:spPr>
        <p:txBody>
          <a:bodyPr wrap="square">
            <a:spAutoFit/>
          </a:bodyPr>
          <a:lstStyle/>
          <a:p>
            <a:pPr eaLnBrk="1" hangingPunct="1">
              <a:buFont charset="2" panose="05000000000000000000" pitchFamily="2" typeface="Wingdings"/>
              <a:buChar char="l"/>
              <a:defRPr/>
            </a:pPr>
            <a:r>
              <a:rPr altLang="en-US" dirty="0" lang="ja-JP" sz="2400">
                <a:solidFill>
                  <a:srgbClr val="000000"/>
                </a:solidFill>
              </a:rPr>
              <a:t>　申請のあった受験上の配慮事項の審査結果を通知します。</a:t>
            </a:r>
            <a:endParaRPr altLang="ja-JP" dirty="0" lang="en-US" sz="2400">
              <a:solidFill>
                <a:srgbClr val="000000"/>
              </a:solidFill>
            </a:endParaRPr>
          </a:p>
          <a:p>
            <a:pPr eaLnBrk="1" hangingPunct="1">
              <a:defRPr/>
            </a:pPr>
            <a:endParaRPr altLang="ja-JP" dirty="0" lang="en-US" sz="2400">
              <a:solidFill>
                <a:srgbClr val="000000"/>
              </a:solidFill>
            </a:endParaRPr>
          </a:p>
          <a:p>
            <a:pPr eaLnBrk="1" hangingPunct="1">
              <a:buFont charset="2" panose="05000000000000000000" pitchFamily="2" typeface="Wingdings"/>
              <a:buChar char="l"/>
              <a:defRPr/>
            </a:pPr>
            <a:r>
              <a:rPr altLang="en-US" dirty="0" lang="ja-JP" sz="2400">
                <a:solidFill>
                  <a:srgbClr val="000000"/>
                </a:solidFill>
              </a:rPr>
              <a:t>　申請した全ての配慮事項に対し，審査結果が記載されているか確認してください。</a:t>
            </a:r>
            <a:endParaRPr altLang="ja-JP" dirty="0" lang="en-US" sz="2400">
              <a:solidFill>
                <a:srgbClr val="000000"/>
              </a:solidFill>
            </a:endParaRPr>
          </a:p>
        </p:txBody>
      </p:sp>
      <p:sp>
        <p:nvSpPr>
          <p:cNvPr id="8" name="テキスト ボックス 7">
            <a:extLst>
              <a:ext uri="{FF2B5EF4-FFF2-40B4-BE49-F238E27FC236}">
                <a16:creationId xmlns:a16="http://schemas.microsoft.com/office/drawing/2014/main" id="{9B1D55E7-45E4-4AC0-BA7E-AF82D4CA43D4}"/>
              </a:ext>
            </a:extLst>
          </p:cNvPr>
          <p:cNvSpPr txBox="1"/>
          <p:nvPr/>
        </p:nvSpPr>
        <p:spPr>
          <a:xfrm>
            <a:off x="984000" y="3645000"/>
            <a:ext cx="9936000" cy="1716398"/>
          </a:xfrm>
          <a:prstGeom prst="rect">
            <a:avLst/>
          </a:prstGeom>
          <a:solidFill>
            <a:srgbClr val="DAEDE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36000" rtlCol="0" tIns="0" wrap="square">
            <a:noAutofit/>
          </a:bodyPr>
          <a:lstStyle/>
          <a:p>
            <a:pPr>
              <a:spcBef>
                <a:spcPts val="0"/>
              </a:spcBef>
              <a:spcAft>
                <a:spcPts val="600"/>
              </a:spcAft>
              <a:defRPr/>
            </a:pPr>
            <a:r>
              <a:rPr altLang="en-US" dirty="0" lang="ja-JP" sz="2400">
                <a:solidFill>
                  <a:schemeClr val="accent4"/>
                </a:solidFill>
              </a:rPr>
              <a:t>　</a:t>
            </a:r>
            <a:r>
              <a:rPr altLang="ja-JP" dirty="0" lang="en-US" sz="2400">
                <a:solidFill>
                  <a:srgbClr val="000000"/>
                </a:solidFill>
              </a:rPr>
              <a:t>※</a:t>
            </a:r>
            <a:r>
              <a:rPr altLang="en-US" dirty="0" lang="ja-JP" sz="2400">
                <a:solidFill>
                  <a:srgbClr val="000000"/>
                </a:solidFill>
              </a:rPr>
              <a:t>　申請したにもかかわらず配慮事項に漏れ等がある場合は，</a:t>
            </a:r>
            <a:endParaRPr altLang="ja-JP" dirty="0" lang="en-US" sz="2400">
              <a:solidFill>
                <a:srgbClr val="000000"/>
              </a:solidFill>
            </a:endParaRPr>
          </a:p>
          <a:p>
            <a:pPr>
              <a:lnSpc>
                <a:spcPct val="150000"/>
              </a:lnSpc>
              <a:spcBef>
                <a:spcPts val="0"/>
              </a:spcBef>
              <a:spcAft>
                <a:spcPts val="0"/>
              </a:spcAft>
              <a:defRPr/>
            </a:pPr>
            <a:r>
              <a:rPr altLang="en-US" dirty="0" lang="ja-JP" sz="2400">
                <a:solidFill>
                  <a:srgbClr val="FF0000"/>
                </a:solidFill>
              </a:rPr>
              <a:t>　　</a:t>
            </a:r>
            <a:r>
              <a:rPr altLang="en-US" dirty="0" lang="ja-JP" sz="2400" u="sng">
                <a:solidFill>
                  <a:srgbClr val="FF0000"/>
                </a:solidFill>
              </a:rPr>
              <a:t>受領日を含め１週間以内</a:t>
            </a:r>
            <a:r>
              <a:rPr altLang="en-US" dirty="0" lang="ja-JP" sz="2400">
                <a:solidFill>
                  <a:srgbClr val="000000"/>
                </a:solidFill>
              </a:rPr>
              <a:t>に大学入試センターまで必ず連絡してください。</a:t>
            </a:r>
            <a:endParaRPr altLang="ja-JP" dirty="0" lang="en-US" sz="2400">
              <a:solidFill>
                <a:srgbClr val="000000"/>
              </a:solidFill>
              <a:highlight>
                <a:srgbClr val="FFFF00"/>
              </a:highlight>
            </a:endParaRPr>
          </a:p>
        </p:txBody>
      </p:sp>
      <p:sp>
        <p:nvSpPr>
          <p:cNvPr id="9" name="テキスト ボックス 8">
            <a:extLst>
              <a:ext uri="{FF2B5EF4-FFF2-40B4-BE49-F238E27FC236}">
                <a16:creationId xmlns:a16="http://schemas.microsoft.com/office/drawing/2014/main" id="{C84B38E8-822C-4936-9AD2-4DB690A2F68C}"/>
              </a:ext>
            </a:extLst>
          </p:cNvPr>
          <p:cNvSpPr txBox="1"/>
          <p:nvPr/>
        </p:nvSpPr>
        <p:spPr>
          <a:xfrm>
            <a:off x="264000" y="1041397"/>
            <a:ext cx="11592000" cy="515603"/>
          </a:xfrm>
          <a:prstGeom prst="rect">
            <a:avLst/>
          </a:prstGeom>
          <a:solidFill>
            <a:srgbClr val="DAEDE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36000" rtlCol="0" tIns="0" wrap="square">
            <a:noAutofit/>
          </a:bodyPr>
          <a:lstStyle/>
          <a:p>
            <a:pPr>
              <a:lnSpc>
                <a:spcPct val="150000"/>
              </a:lnSpc>
              <a:spcBef>
                <a:spcPts val="0"/>
              </a:spcBef>
              <a:spcAft>
                <a:spcPts val="0"/>
              </a:spcAft>
              <a:defRPr/>
            </a:pPr>
            <a:r>
              <a:rPr altLang="en-US" b="1" dirty="0" lang="ja-JP" sz="2400">
                <a:solidFill>
                  <a:schemeClr val="tx1"/>
                </a:solidFill>
                <a:latin charset="-128" panose="020B0600070205080204" pitchFamily="50" typeface="ＭＳ Ｐゴシック"/>
                <a:ea charset="-128" panose="020B0600070205080204" pitchFamily="50" typeface="ＭＳ Ｐゴシック"/>
              </a:rPr>
              <a:t>  </a:t>
            </a:r>
            <a:r>
              <a:rPr altLang="en-US" b="1" dirty="0" lang="ja-JP" sz="2800">
                <a:solidFill>
                  <a:schemeClr val="tx1"/>
                </a:solidFill>
                <a:latin charset="-128" panose="020B0600070205080204" pitchFamily="50" typeface="ＭＳ Ｐゴシック"/>
                <a:ea charset="-128" panose="020B0600070205080204" pitchFamily="50" typeface="ＭＳ Ｐゴシック"/>
              </a:rPr>
              <a:t>⑴ 受験上の配慮事項審査結果通知書</a:t>
            </a:r>
            <a:endParaRPr altLang="ja-JP" dirty="0" lang="en-US" sz="2800">
              <a:solidFill>
                <a:srgbClr val="000000"/>
              </a:solidFill>
            </a:endParaRPr>
          </a:p>
        </p:txBody>
      </p:sp>
    </p:spTree>
    <p:extLst>
      <p:ext uri="{BB962C8B-B14F-4D97-AF65-F5344CB8AC3E}">
        <p14:creationId xmlns:p14="http://schemas.microsoft.com/office/powerpoint/2010/main" val="513539598"/>
      </p:ext>
    </p:extLst>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11</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32</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9" name="正方形/長方形 8">
            <a:extLst>
              <a:ext uri="{FF2B5EF4-FFF2-40B4-BE49-F238E27FC236}">
                <a16:creationId xmlns:a16="http://schemas.microsoft.com/office/drawing/2014/main" id="{0798D464-758D-4DA4-A9A2-B471AC8B6838}"/>
              </a:ext>
            </a:extLst>
          </p:cNvPr>
          <p:cNvSpPr/>
          <p:nvPr/>
        </p:nvSpPr>
        <p:spPr>
          <a:xfrm>
            <a:off x="336000" y="1701000"/>
            <a:ext cx="11640000" cy="3837204"/>
          </a:xfrm>
          <a:prstGeom prst="rect">
            <a:avLst/>
          </a:prstGeom>
        </p:spPr>
        <p:txBody>
          <a:bodyPr wrap="square">
            <a:spAutoFit/>
          </a:bodyPr>
          <a:lstStyle/>
          <a:p>
            <a:pPr eaLnBrk="1" hangingPunct="1">
              <a:lnSpc>
                <a:spcPct val="150000"/>
              </a:lnSpc>
              <a:spcBef>
                <a:spcPts val="0"/>
              </a:spcBef>
              <a:buFont charset="2" panose="05000000000000000000" pitchFamily="2" typeface="Wingdings"/>
              <a:buChar char="l"/>
              <a:defRPr/>
            </a:pPr>
            <a:r>
              <a:rPr altLang="en-US" dirty="0" lang="ja-JP" sz="2400">
                <a:solidFill>
                  <a:srgbClr val="000000"/>
                </a:solidFill>
              </a:rPr>
              <a:t>　「点字解答」，「代筆解答」，「拡大文字問題冊子（</a:t>
            </a:r>
            <a:r>
              <a:rPr altLang="ja-JP" dirty="0" lang="en-US" sz="2400">
                <a:solidFill>
                  <a:srgbClr val="000000"/>
                </a:solidFill>
              </a:rPr>
              <a:t>22</a:t>
            </a:r>
            <a:r>
              <a:rPr altLang="en-US" dirty="0" lang="ja-JP" sz="2400">
                <a:solidFill>
                  <a:srgbClr val="000000"/>
                </a:solidFill>
              </a:rPr>
              <a:t>ポイント）の配付」を希望する場合，</a:t>
            </a:r>
            <a:endParaRPr altLang="ja-JP" dirty="0" lang="en-US" sz="2400">
              <a:solidFill>
                <a:srgbClr val="000000"/>
              </a:solidFill>
            </a:endParaRPr>
          </a:p>
          <a:p>
            <a:pPr eaLnBrk="1" hangingPunct="1">
              <a:lnSpc>
                <a:spcPct val="120000"/>
              </a:lnSpc>
              <a:defRPr/>
            </a:pPr>
            <a:r>
              <a:rPr altLang="en-US" dirty="0" lang="ja-JP" sz="2400">
                <a:solidFill>
                  <a:srgbClr val="000000"/>
                </a:solidFill>
              </a:rPr>
              <a:t>　申請時に受験科目等を選択し，申請書に記入します。</a:t>
            </a:r>
            <a:endParaRPr altLang="ja-JP" dirty="0" lang="en-US" sz="2400">
              <a:solidFill>
                <a:srgbClr val="000000"/>
              </a:solidFill>
            </a:endParaRPr>
          </a:p>
          <a:p>
            <a:pPr eaLnBrk="1" hangingPunct="1" indent="-342900" marL="342900">
              <a:lnSpc>
                <a:spcPct val="150000"/>
              </a:lnSpc>
              <a:buFont charset="2" panose="05000000000000000000" pitchFamily="2" typeface="Wingdings"/>
              <a:buChar char="l"/>
              <a:defRPr/>
            </a:pPr>
            <a:r>
              <a:rPr altLang="en-US" dirty="0" lang="ja-JP" sz="2400">
                <a:solidFill>
                  <a:srgbClr val="000000"/>
                </a:solidFill>
              </a:rPr>
              <a:t>「受験科目等通知・確認書」は，申請時に選択した受験科目等を記載しています。</a:t>
            </a:r>
          </a:p>
          <a:p>
            <a:pPr eaLnBrk="1" hangingPunct="1">
              <a:spcAft>
                <a:spcPts val="1200"/>
              </a:spcAft>
              <a:defRPr/>
            </a:pPr>
            <a:endParaRPr altLang="ja-JP" dirty="0" lang="en-US" sz="2400">
              <a:solidFill>
                <a:srgbClr val="000000"/>
              </a:solidFill>
            </a:endParaRPr>
          </a:p>
          <a:p>
            <a:pPr eaLnBrk="1" hangingPunct="1">
              <a:spcAft>
                <a:spcPts val="1200"/>
              </a:spcAft>
              <a:defRPr/>
            </a:pPr>
            <a:endParaRPr altLang="ja-JP" dirty="0" lang="en-US" sz="2400">
              <a:solidFill>
                <a:srgbClr val="000000"/>
              </a:solidFill>
            </a:endParaRPr>
          </a:p>
          <a:p>
            <a:pPr eaLnBrk="1" hangingPunct="1">
              <a:spcAft>
                <a:spcPts val="1200"/>
              </a:spcAft>
              <a:defRPr/>
            </a:pPr>
            <a:endParaRPr altLang="ja-JP" dirty="0" lang="en-US" sz="2400">
              <a:solidFill>
                <a:srgbClr val="000000"/>
              </a:solidFill>
            </a:endParaRPr>
          </a:p>
          <a:p>
            <a:pPr eaLnBrk="1" hangingPunct="1">
              <a:lnSpc>
                <a:spcPct val="200000"/>
              </a:lnSpc>
              <a:defRPr/>
            </a:pPr>
            <a:endParaRPr altLang="ja-JP" dirty="0" lang="en-US" sz="2400">
              <a:solidFill>
                <a:srgbClr val="000000"/>
              </a:solidFill>
            </a:endParaRPr>
          </a:p>
        </p:txBody>
      </p:sp>
      <p:sp>
        <p:nvSpPr>
          <p:cNvPr id="12" name="テキスト ボックス 11">
            <a:extLst>
              <a:ext uri="{FF2B5EF4-FFF2-40B4-BE49-F238E27FC236}">
                <a16:creationId xmlns:a16="http://schemas.microsoft.com/office/drawing/2014/main" id="{9A735BE4-E92E-4D02-9E48-EF892639EC9E}"/>
              </a:ext>
            </a:extLst>
          </p:cNvPr>
          <p:cNvSpPr txBox="1"/>
          <p:nvPr/>
        </p:nvSpPr>
        <p:spPr>
          <a:xfrm>
            <a:off x="7896000" y="3501000"/>
            <a:ext cx="3829600" cy="1180699"/>
          </a:xfrm>
          <a:prstGeom prst="rect">
            <a:avLst/>
          </a:prstGeom>
          <a:solidFill>
            <a:srgbClr val="DAEDEF"/>
          </a:solidFill>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36000" rtlCol="0" tIns="36000" wrap="square">
            <a:spAutoFit/>
          </a:bodyPr>
          <a:lstStyle/>
          <a:p>
            <a:pPr algn="ctr"/>
            <a:r>
              <a:rPr altLang="en-US" dirty="0" lang="ja-JP" sz="2400">
                <a:latin charset="-128" panose="020B0609070205080204" pitchFamily="49" typeface="ＭＳ ゴシック"/>
                <a:ea charset="-128" panose="020B0609070205080204" pitchFamily="49" typeface="ＭＳ ゴシック"/>
              </a:rPr>
              <a:t>修正の有無にかかわらず</a:t>
            </a:r>
            <a:endParaRPr altLang="ja-JP" dirty="0" lang="en-US" sz="2400">
              <a:latin charset="-128" panose="020B0609070205080204" pitchFamily="49" typeface="ＭＳ ゴシック"/>
              <a:ea charset="-128" panose="020B0609070205080204" pitchFamily="49" typeface="ＭＳ ゴシック"/>
            </a:endParaRPr>
          </a:p>
          <a:p>
            <a:pPr algn="ctr"/>
            <a:r>
              <a:rPr altLang="en-US" dirty="0" kumimoji="1" lang="ja-JP" sz="2400">
                <a:latin charset="-128" panose="020B0609070205080204" pitchFamily="49" typeface="ＭＳ ゴシック"/>
                <a:ea charset="-128" panose="020B0609070205080204" pitchFamily="49" typeface="ＭＳ ゴシック"/>
              </a:rPr>
              <a:t>大学入試センターへ返送</a:t>
            </a:r>
            <a:endParaRPr altLang="ja-JP" dirty="0" kumimoji="1" lang="en-US" sz="2400">
              <a:latin charset="-128" panose="020B0609070205080204" pitchFamily="49" typeface="ＭＳ ゴシック"/>
              <a:ea charset="-128" panose="020B0609070205080204" pitchFamily="49" typeface="ＭＳ ゴシック"/>
            </a:endParaRPr>
          </a:p>
          <a:p>
            <a:pPr algn="ctr"/>
            <a:r>
              <a:rPr altLang="en-US" dirty="0" kumimoji="1" lang="ja-JP" sz="2400"/>
              <a:t>（</a:t>
            </a:r>
            <a:r>
              <a:rPr altLang="en-US" dirty="0" lang="ja-JP" sz="2400" u="sng">
                <a:solidFill>
                  <a:srgbClr val="FF0000"/>
                </a:solidFill>
              </a:rPr>
              <a:t>受領日を含め１週間以内</a:t>
            </a:r>
            <a:r>
              <a:rPr altLang="en-US" dirty="0" kumimoji="1" lang="ja-JP" sz="2400"/>
              <a:t>）</a:t>
            </a:r>
            <a:endParaRPr altLang="ja-JP" dirty="0" kumimoji="1" lang="en-US" sz="2400"/>
          </a:p>
        </p:txBody>
      </p:sp>
      <p:sp>
        <p:nvSpPr>
          <p:cNvPr id="3" name="テキスト ボックス 2">
            <a:extLst>
              <a:ext uri="{FF2B5EF4-FFF2-40B4-BE49-F238E27FC236}">
                <a16:creationId xmlns:a16="http://schemas.microsoft.com/office/drawing/2014/main" id="{29456536-9A60-443A-BAD2-A673E730EA5E}"/>
              </a:ext>
            </a:extLst>
          </p:cNvPr>
          <p:cNvSpPr txBox="1"/>
          <p:nvPr/>
        </p:nvSpPr>
        <p:spPr>
          <a:xfrm>
            <a:off x="408000" y="4941000"/>
            <a:ext cx="11281600" cy="1015663"/>
          </a:xfrm>
          <a:prstGeom prst="rect">
            <a:avLst/>
          </a:prstGeom>
          <a:noFill/>
        </p:spPr>
        <p:txBody>
          <a:bodyPr rtlCol="0" wrap="square">
            <a:spAutoFit/>
          </a:bodyPr>
          <a:lstStyle/>
          <a:p>
            <a:pPr>
              <a:lnSpc>
                <a:spcPct val="150000"/>
              </a:lnSpc>
            </a:pPr>
            <a:r>
              <a:rPr altLang="ja-JP" dirty="0" lang="en-US" sz="2400">
                <a:solidFill>
                  <a:srgbClr val="000000"/>
                </a:solidFill>
              </a:rPr>
              <a:t>※</a:t>
            </a:r>
            <a:r>
              <a:rPr altLang="en-US" dirty="0" lang="ja-JP" sz="2400">
                <a:solidFill>
                  <a:srgbClr val="000000"/>
                </a:solidFill>
              </a:rPr>
              <a:t>　受験科目等に誤りや漏れがある場合は，修正してください。</a:t>
            </a:r>
            <a:endParaRPr altLang="ja-JP" dirty="0" lang="en-US" sz="2400">
              <a:solidFill>
                <a:srgbClr val="000000"/>
              </a:solidFill>
            </a:endParaRPr>
          </a:p>
          <a:p>
            <a:r>
              <a:rPr altLang="ja-JP" dirty="0" lang="en-US" sz="2400">
                <a:solidFill>
                  <a:srgbClr val="000000"/>
                </a:solidFill>
              </a:rPr>
              <a:t>※</a:t>
            </a:r>
            <a:r>
              <a:rPr altLang="en-US" dirty="0" lang="ja-JP" sz="2400">
                <a:solidFill>
                  <a:srgbClr val="000000"/>
                </a:solidFill>
              </a:rPr>
              <a:t>　「受験科目等通知・確認書」の返送後，受験科目等の訂正は一切受け付けません。</a:t>
            </a:r>
            <a:endParaRPr altLang="ja-JP" dirty="0" lang="en-US" sz="2400">
              <a:solidFill>
                <a:srgbClr val="000000"/>
              </a:solidFill>
            </a:endParaRPr>
          </a:p>
        </p:txBody>
      </p:sp>
      <p:sp>
        <p:nvSpPr>
          <p:cNvPr id="7" name="矢印: 右 6">
            <a:extLst>
              <a:ext uri="{FF2B5EF4-FFF2-40B4-BE49-F238E27FC236}">
                <a16:creationId xmlns:a16="http://schemas.microsoft.com/office/drawing/2014/main" id="{F2A40CCD-EC3B-4F44-B078-A1457105C4F5}"/>
              </a:ext>
            </a:extLst>
          </p:cNvPr>
          <p:cNvSpPr/>
          <p:nvPr/>
        </p:nvSpPr>
        <p:spPr bwMode="auto">
          <a:xfrm>
            <a:off x="3720000" y="3933000"/>
            <a:ext cx="792000" cy="360000"/>
          </a:xfrm>
          <a:prstGeom prst="rightArrow">
            <a:avLst/>
          </a:prstGeom>
          <a:solidFill>
            <a:schemeClr val="tx1"/>
          </a:solidFill>
          <a:ln algn="ctr" cap="flat" cmpd="sng" w="9525">
            <a:solidFill>
              <a:schemeClr val="tx1"/>
            </a:solidFill>
            <a:prstDash val="solid"/>
            <a:round/>
            <a:headEnd len="med" type="none" w="med"/>
            <a:tailEnd len="med" type="none" w="med"/>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3" name="矢印: 右 12">
            <a:extLst>
              <a:ext uri="{FF2B5EF4-FFF2-40B4-BE49-F238E27FC236}">
                <a16:creationId xmlns:a16="http://schemas.microsoft.com/office/drawing/2014/main" id="{165BE479-1CCD-414C-8B5C-02ABADE85171}"/>
              </a:ext>
            </a:extLst>
          </p:cNvPr>
          <p:cNvSpPr/>
          <p:nvPr/>
        </p:nvSpPr>
        <p:spPr bwMode="auto">
          <a:xfrm>
            <a:off x="7176000" y="3933000"/>
            <a:ext cx="720000" cy="360000"/>
          </a:xfrm>
          <a:prstGeom prst="rightArrow">
            <a:avLst/>
          </a:prstGeom>
          <a:solidFill>
            <a:schemeClr val="tx1"/>
          </a:solidFill>
          <a:ln algn="ctr" cap="flat" cmpd="sng" w="9525">
            <a:solidFill>
              <a:schemeClr val="tx1"/>
            </a:solidFill>
            <a:prstDash val="solid"/>
            <a:round/>
            <a:headEnd len="med" type="none" w="med"/>
            <a:tailEnd len="med" type="none" w="med"/>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4" name="テキスト ボックス 13">
            <a:extLst>
              <a:ext uri="{FF2B5EF4-FFF2-40B4-BE49-F238E27FC236}">
                <a16:creationId xmlns:a16="http://schemas.microsoft.com/office/drawing/2014/main" id="{78E55B26-F6D7-4C90-93DA-87B4A8943A5B}"/>
              </a:ext>
            </a:extLst>
          </p:cNvPr>
          <p:cNvSpPr txBox="1"/>
          <p:nvPr/>
        </p:nvSpPr>
        <p:spPr>
          <a:xfrm>
            <a:off x="264000" y="1053000"/>
            <a:ext cx="11592000" cy="515603"/>
          </a:xfrm>
          <a:prstGeom prst="rect">
            <a:avLst/>
          </a:prstGeom>
          <a:solidFill>
            <a:srgbClr val="DAEDE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36000" rtlCol="0" tIns="0" wrap="square">
            <a:noAutofit/>
          </a:bodyPr>
          <a:lstStyle/>
          <a:p>
            <a:pPr>
              <a:lnSpc>
                <a:spcPct val="150000"/>
              </a:lnSpc>
              <a:spcBef>
                <a:spcPts val="0"/>
              </a:spcBef>
              <a:spcAft>
                <a:spcPts val="0"/>
              </a:spcAft>
              <a:defRPr/>
            </a:pPr>
            <a:r>
              <a:rPr altLang="en-US" b="1" dirty="0" lang="ja-JP" sz="2400">
                <a:solidFill>
                  <a:schemeClr val="tx1"/>
                </a:solidFill>
                <a:latin charset="-128" panose="020B0600070205080204" pitchFamily="50" typeface="ＭＳ Ｐゴシック"/>
                <a:ea charset="-128" panose="020B0600070205080204" pitchFamily="50" typeface="ＭＳ Ｐゴシック"/>
              </a:rPr>
              <a:t>  </a:t>
            </a:r>
            <a:r>
              <a:rPr altLang="en-US" b="1" dirty="0" lang="ja-JP" sz="2800">
                <a:solidFill>
                  <a:schemeClr val="tx1"/>
                </a:solidFill>
                <a:latin charset="-128" panose="020B0600070205080204" pitchFamily="50" typeface="ＭＳ Ｐゴシック"/>
                <a:ea charset="-128" panose="020B0600070205080204" pitchFamily="50" typeface="ＭＳ Ｐゴシック"/>
              </a:rPr>
              <a:t>⑵ 受験科目等通知・確認書</a:t>
            </a:r>
            <a:endParaRPr altLang="ja-JP" dirty="0" lang="en-US" sz="2800">
              <a:solidFill>
                <a:srgbClr val="000000"/>
              </a:solidFill>
            </a:endParaRPr>
          </a:p>
        </p:txBody>
      </p:sp>
      <p:sp>
        <p:nvSpPr>
          <p:cNvPr id="11" name="テキスト ボックス 10">
            <a:extLst>
              <a:ext uri="{FF2B5EF4-FFF2-40B4-BE49-F238E27FC236}">
                <a16:creationId xmlns:a16="http://schemas.microsoft.com/office/drawing/2014/main" id="{6EC95244-1619-436A-B127-4CE45191E3ED}"/>
              </a:ext>
            </a:extLst>
          </p:cNvPr>
          <p:cNvSpPr txBox="1"/>
          <p:nvPr/>
        </p:nvSpPr>
        <p:spPr>
          <a:xfrm>
            <a:off x="4511998" y="3645000"/>
            <a:ext cx="2737179" cy="996033"/>
          </a:xfrm>
          <a:prstGeom prst="rect">
            <a:avLst/>
          </a:prstGeom>
          <a:solidFill>
            <a:srgbClr val="DAEDEF"/>
          </a:solidFill>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36000" rtlCol="0" tIns="36000" wrap="square">
            <a:spAutoFit/>
          </a:bodyPr>
          <a:lstStyle/>
          <a:p>
            <a:pPr algn="ctr">
              <a:lnSpc>
                <a:spcPct val="150000"/>
              </a:lnSpc>
            </a:pPr>
            <a:r>
              <a:rPr altLang="en-US" dirty="0" kumimoji="1" lang="ja-JP" sz="2400"/>
              <a:t>「確認及び署名欄」</a:t>
            </a:r>
            <a:endParaRPr altLang="ja-JP" dirty="0" kumimoji="1" lang="en-US" sz="2400"/>
          </a:p>
          <a:p>
            <a:pPr algn="ctr"/>
            <a:r>
              <a:rPr altLang="en-US" dirty="0" lang="ja-JP" sz="2400"/>
              <a:t>記入</a:t>
            </a:r>
            <a:endParaRPr altLang="ja-JP" dirty="0" kumimoji="1" lang="en-US" sz="2400"/>
          </a:p>
        </p:txBody>
      </p:sp>
      <p:sp>
        <p:nvSpPr>
          <p:cNvPr id="2" name="テキスト ボックス 1">
            <a:extLst>
              <a:ext uri="{FF2B5EF4-FFF2-40B4-BE49-F238E27FC236}">
                <a16:creationId xmlns:a16="http://schemas.microsoft.com/office/drawing/2014/main" id="{8D897BF3-ED23-42FB-880B-A984BF1D24D4}"/>
              </a:ext>
            </a:extLst>
          </p:cNvPr>
          <p:cNvSpPr txBox="1"/>
          <p:nvPr/>
        </p:nvSpPr>
        <p:spPr>
          <a:xfrm>
            <a:off x="624000" y="3645000"/>
            <a:ext cx="3181600" cy="1015663"/>
          </a:xfrm>
          <a:prstGeom prst="rect">
            <a:avLst/>
          </a:prstGeom>
          <a:solidFill>
            <a:srgbClr val="DAEDEF"/>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wrap="square">
            <a:spAutoFit/>
          </a:bodyPr>
          <a:lstStyle/>
          <a:p>
            <a:pPr algn="ctr">
              <a:lnSpc>
                <a:spcPct val="150000"/>
              </a:lnSpc>
            </a:pPr>
            <a:r>
              <a:rPr altLang="en-US" dirty="0" kumimoji="1" lang="ja-JP" sz="2400"/>
              <a:t>記載された受験科目等</a:t>
            </a:r>
            <a:endParaRPr altLang="ja-JP" dirty="0" kumimoji="1" lang="en-US" sz="2400"/>
          </a:p>
          <a:p>
            <a:pPr algn="ctr">
              <a:spcAft>
                <a:spcPts val="0"/>
              </a:spcAft>
            </a:pPr>
            <a:r>
              <a:rPr altLang="en-US" dirty="0" lang="ja-JP" sz="2400"/>
              <a:t>確認</a:t>
            </a:r>
            <a:endParaRPr altLang="en-US" dirty="0" kumimoji="1" lang="ja-JP" sz="2400"/>
          </a:p>
        </p:txBody>
      </p:sp>
    </p:spTree>
    <p:extLst>
      <p:ext uri="{BB962C8B-B14F-4D97-AF65-F5344CB8AC3E}">
        <p14:creationId xmlns:p14="http://schemas.microsoft.com/office/powerpoint/2010/main" val="2134329087"/>
      </p:ext>
    </p:extLst>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12</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P3</a:t>
            </a:r>
            <a:r>
              <a:rPr altLang="ja-JP" b="0"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1</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9" name="正方形/長方形 8">
            <a:extLst>
              <a:ext uri="{FF2B5EF4-FFF2-40B4-BE49-F238E27FC236}">
                <a16:creationId xmlns:a16="http://schemas.microsoft.com/office/drawing/2014/main" id="{655C549D-146F-486D-8355-62EF5D5E71D3}"/>
              </a:ext>
            </a:extLst>
          </p:cNvPr>
          <p:cNvSpPr/>
          <p:nvPr/>
        </p:nvSpPr>
        <p:spPr>
          <a:xfrm>
            <a:off x="696000" y="1845000"/>
            <a:ext cx="9864000" cy="2462213"/>
          </a:xfrm>
          <a:prstGeom prst="rect">
            <a:avLst/>
          </a:prstGeom>
        </p:spPr>
        <p:txBody>
          <a:bodyPr wrap="square">
            <a:spAutoFit/>
          </a:bodyPr>
          <a:lstStyle/>
          <a:p>
            <a:pPr eaLnBrk="1" hangingPunct="1">
              <a:buFont charset="2" panose="05000000000000000000" pitchFamily="2" typeface="Wingdings"/>
              <a:buChar char="l"/>
              <a:defRPr/>
            </a:pPr>
            <a:r>
              <a:rPr altLang="en-US" dirty="0" lang="ja-JP" sz="2400">
                <a:solidFill>
                  <a:srgbClr val="000000"/>
                </a:solidFill>
              </a:rPr>
              <a:t>　試験場コード，受験番号，決定した受験上の配慮事項を通知します。</a:t>
            </a:r>
          </a:p>
          <a:p>
            <a:pPr eaLnBrk="1" hangingPunct="1">
              <a:lnSpc>
                <a:spcPct val="200000"/>
              </a:lnSpc>
              <a:defRPr/>
            </a:pPr>
            <a:r>
              <a:rPr altLang="en-US" dirty="0" lang="ja-JP" sz="2400">
                <a:solidFill>
                  <a:srgbClr val="000000"/>
                </a:solidFill>
              </a:rPr>
              <a:t>　</a:t>
            </a:r>
            <a:r>
              <a:rPr altLang="ja-JP" dirty="0" lang="en-US" sz="2400">
                <a:solidFill>
                  <a:srgbClr val="000000"/>
                </a:solidFill>
              </a:rPr>
              <a:t>※</a:t>
            </a:r>
            <a:r>
              <a:rPr altLang="en-US" dirty="0" lang="ja-JP" sz="2400">
                <a:solidFill>
                  <a:srgbClr val="000000"/>
                </a:solidFill>
              </a:rPr>
              <a:t>　「点字解答」，「代筆解答」，「拡大文字問題冊子（</a:t>
            </a:r>
            <a:r>
              <a:rPr altLang="ja-JP" dirty="0" lang="en-US" sz="2400">
                <a:solidFill>
                  <a:srgbClr val="000000"/>
                </a:solidFill>
              </a:rPr>
              <a:t>22</a:t>
            </a:r>
            <a:r>
              <a:rPr altLang="en-US" dirty="0" lang="ja-JP" sz="2400">
                <a:solidFill>
                  <a:srgbClr val="000000"/>
                </a:solidFill>
              </a:rPr>
              <a:t>ポイント）の配付」</a:t>
            </a:r>
            <a:endParaRPr altLang="ja-JP" dirty="0" lang="en-US" sz="2400">
              <a:solidFill>
                <a:srgbClr val="000000"/>
              </a:solidFill>
            </a:endParaRPr>
          </a:p>
          <a:p>
            <a:pPr eaLnBrk="1" hangingPunct="1">
              <a:spcAft>
                <a:spcPts val="1200"/>
              </a:spcAft>
              <a:defRPr/>
            </a:pPr>
            <a:r>
              <a:rPr altLang="en-US" dirty="0" lang="ja-JP" sz="2400">
                <a:solidFill>
                  <a:srgbClr val="000000"/>
                </a:solidFill>
              </a:rPr>
              <a:t>　　が許可された志願者には，受験科目等も記載されます。</a:t>
            </a:r>
          </a:p>
          <a:p>
            <a:pPr eaLnBrk="1" hangingPunct="1">
              <a:buFont charset="2" panose="05000000000000000000" pitchFamily="2" typeface="Wingdings"/>
              <a:buChar char="l"/>
              <a:defRPr/>
            </a:pPr>
            <a:endParaRPr altLang="en-US" dirty="0" lang="ja-JP" sz="2400">
              <a:solidFill>
                <a:srgbClr val="000000"/>
              </a:solidFill>
            </a:endParaRPr>
          </a:p>
          <a:p>
            <a:pPr eaLnBrk="1" hangingPunct="1">
              <a:buFont charset="2" panose="05000000000000000000" pitchFamily="2" typeface="Wingdings"/>
              <a:buChar char="l"/>
              <a:defRPr/>
            </a:pPr>
            <a:r>
              <a:rPr altLang="en-US" dirty="0" lang="ja-JP" sz="2400">
                <a:solidFill>
                  <a:srgbClr val="000000"/>
                </a:solidFill>
              </a:rPr>
              <a:t>　共通テスト当日に受験票等とともに試験場に持参してください。</a:t>
            </a:r>
          </a:p>
        </p:txBody>
      </p:sp>
      <p:sp>
        <p:nvSpPr>
          <p:cNvPr id="7" name="テキスト ボックス 6">
            <a:extLst>
              <a:ext uri="{FF2B5EF4-FFF2-40B4-BE49-F238E27FC236}">
                <a16:creationId xmlns:a16="http://schemas.microsoft.com/office/drawing/2014/main" id="{2CDA8C2B-229D-4BAF-8597-6904B132AB5E}"/>
              </a:ext>
            </a:extLst>
          </p:cNvPr>
          <p:cNvSpPr txBox="1"/>
          <p:nvPr/>
        </p:nvSpPr>
        <p:spPr>
          <a:xfrm>
            <a:off x="264000" y="1053000"/>
            <a:ext cx="11592000" cy="515603"/>
          </a:xfrm>
          <a:prstGeom prst="rect">
            <a:avLst/>
          </a:prstGeom>
          <a:solidFill>
            <a:srgbClr val="DAEDE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36000" rtlCol="0" tIns="0" wrap="square">
            <a:noAutofit/>
          </a:bodyPr>
          <a:lstStyle/>
          <a:p>
            <a:pPr lvl="0"/>
            <a:r>
              <a:rPr altLang="en-US" b="1" dirty="0" lang="ja-JP" sz="2800">
                <a:solidFill>
                  <a:srgbClr val="FFFFFF"/>
                </a:solidFill>
                <a:latin charset="-128" panose="020B0600070205080204" pitchFamily="50" typeface="ＭＳ Ｐゴシック"/>
                <a:ea charset="-128" panose="020B0600070205080204" pitchFamily="50" typeface="ＭＳ Ｐゴシック"/>
              </a:rPr>
              <a:t>　</a:t>
            </a:r>
            <a:r>
              <a:rPr altLang="en-US" b="1" dirty="0" lang="ja-JP" sz="2800">
                <a:solidFill>
                  <a:schemeClr val="tx1"/>
                </a:solidFill>
                <a:latin charset="-128" panose="020B0600070205080204" pitchFamily="50" typeface="ＭＳ Ｐゴシック"/>
                <a:ea charset="-128" panose="020B0600070205080204" pitchFamily="50" typeface="ＭＳ Ｐゴシック"/>
              </a:rPr>
              <a:t>⑶ 受験上の配慮事項決定通知書</a:t>
            </a:r>
          </a:p>
        </p:txBody>
      </p:sp>
    </p:spTree>
    <p:extLst>
      <p:ext uri="{BB962C8B-B14F-4D97-AF65-F5344CB8AC3E}">
        <p14:creationId xmlns:p14="http://schemas.microsoft.com/office/powerpoint/2010/main" val="740996282"/>
      </p:ext>
    </p:extLst>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7103853-090B-4293-85A0-D8F0201635A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9EB99C81-28D7-41D1-BE21-A12FAA09D35B}"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13</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8" name="正方形/長方形 7">
            <a:extLst>
              <a:ext uri="{FF2B5EF4-FFF2-40B4-BE49-F238E27FC236}">
                <a16:creationId xmlns:a16="http://schemas.microsoft.com/office/drawing/2014/main" id="{553A735F-2515-4794-9A41-98913CC3AB7E}"/>
              </a:ext>
            </a:extLst>
          </p:cNvPr>
          <p:cNvSpPr/>
          <p:nvPr/>
        </p:nvSpPr>
        <p:spPr bwMode="auto">
          <a:xfrm>
            <a:off x="1200000" y="1845000"/>
            <a:ext cx="9792000" cy="2088000"/>
          </a:xfrm>
          <a:prstGeom prst="rect">
            <a:avLst/>
          </a:prstGeom>
          <a:solidFill>
            <a:srgbClr val="DAEDEF"/>
          </a:solidFill>
          <a:ln/>
        </p:spPr>
        <p:style>
          <a:lnRef idx="2">
            <a:schemeClr val="accent2">
              <a:shade val="50000"/>
            </a:schemeClr>
          </a:lnRef>
          <a:fillRef idx="1">
            <a:schemeClr val="accent2"/>
          </a:fillRef>
          <a:effectRef idx="0">
            <a:schemeClr val="accent2"/>
          </a:effectRef>
          <a:fontRef idx="minor">
            <a:schemeClr val="lt1"/>
          </a:fontRef>
        </p:style>
        <p:txBody>
          <a:bodyPr anchor="ctr" anchorCtr="0" bIns="45720" compatLnSpc="1" lIns="216000" numCol="1" rIns="91440" rtlCol="0" tIns="45720" vert="horz" wrap="square">
            <a:prstTxWarp prst="textNoShape">
              <a:avLst/>
            </a:prstTxWarp>
          </a:bodyPr>
          <a:lstStyle/>
          <a:p>
            <a:pPr algn="l" defTabSz="914400" eaLnBrk="0" fontAlgn="base" hangingPunct="0" indent="0" latinLnBrk="0" lvl="0" marL="0" marR="0" rtl="0">
              <a:lnSpc>
                <a:spcPct val="100000"/>
              </a:lnSpc>
              <a:spcBef>
                <a:spcPts val="600"/>
              </a:spcBef>
              <a:spcAft>
                <a:spcPct val="0"/>
              </a:spcAft>
              <a:buClrTx/>
              <a:buSzTx/>
              <a:buFontTx/>
              <a:buNone/>
              <a:tabLst/>
              <a:defRPr/>
            </a:pPr>
            <a:r>
              <a:rPr altLang="ja-JP" b="0" baseline="0" cap="none" dirty="0" i="0" kern="0" kumimoji="1" lang="en-US" noProof="0" normalizeH="0" spc="0" strike="noStrike" sz="2400" u="none">
                <a:ln>
                  <a:noFill/>
                </a:ln>
                <a:solidFill>
                  <a:srgbClr val="000000"/>
                </a:solidFill>
                <a:effectLst/>
                <a:uLnTx/>
                <a:uFillTx/>
                <a:latin typeface="Arial"/>
                <a:ea typeface="ＭＳ Ｐゴシック"/>
                <a:cs typeface="+mn-cs"/>
              </a:rPr>
              <a:t>【</a:t>
            </a:r>
            <a:r>
              <a:rPr altLang="en-US" b="0" baseline="0" cap="none" dirty="0" i="0" kern="0" kumimoji="1" lang="ja-JP" noProof="0" normalizeH="0" spc="0" strike="noStrike" sz="2400" u="none">
                <a:ln>
                  <a:noFill/>
                </a:ln>
                <a:solidFill>
                  <a:srgbClr val="000000"/>
                </a:solidFill>
                <a:effectLst/>
                <a:uLnTx/>
                <a:uFillTx/>
                <a:latin typeface="Arial"/>
                <a:ea typeface="ＭＳ Ｐゴシック"/>
                <a:cs typeface="+mn-cs"/>
              </a:rPr>
              <a:t>志願者問合せ専用電話</a:t>
            </a:r>
            <a:r>
              <a:rPr altLang="ja-JP" b="0" baseline="0" cap="none" dirty="0" i="0" kern="0" kumimoji="1" lang="en-US" noProof="0" normalizeH="0" spc="0" strike="noStrike" sz="2400" u="none">
                <a:ln>
                  <a:noFill/>
                </a:ln>
                <a:solidFill>
                  <a:srgbClr val="000000"/>
                </a:solidFill>
                <a:effectLst/>
                <a:uLnTx/>
                <a:uFillTx/>
                <a:latin typeface="Arial"/>
                <a:ea typeface="ＭＳ Ｐゴシック"/>
                <a:cs typeface="+mn-cs"/>
              </a:rPr>
              <a:t>】</a:t>
            </a:r>
            <a:r>
              <a:rPr altLang="en-US" b="0" baseline="0" cap="none" dirty="0" i="0" kern="0" kumimoji="1" lang="ja-JP" noProof="0" normalizeH="0" spc="0" strike="noStrike" sz="2400" u="none">
                <a:ln>
                  <a:noFill/>
                </a:ln>
                <a:solidFill>
                  <a:srgbClr val="000000"/>
                </a:solidFill>
                <a:effectLst/>
                <a:uLnTx/>
                <a:uFillTx/>
                <a:latin typeface="Arial"/>
                <a:ea typeface="ＭＳ Ｐゴシック"/>
                <a:cs typeface="+mn-cs"/>
              </a:rPr>
              <a:t>（大学入試センター事業第一課）</a:t>
            </a:r>
            <a:endParaRPr altLang="ja-JP" b="0" baseline="0" cap="none" dirty="0" i="0" kern="0" kumimoji="1" lang="en-US" noProof="0" normalizeH="0" spc="0" strike="noStrike" sz="2400" u="none">
              <a:ln>
                <a:noFill/>
              </a:ln>
              <a:solidFill>
                <a:srgbClr val="000000"/>
              </a:solidFill>
              <a:effectLst/>
              <a:uLnTx/>
              <a:uFillTx/>
              <a:latin typeface="Arial"/>
              <a:ea typeface="ＭＳ Ｐゴシック"/>
              <a:cs typeface="+mn-cs"/>
            </a:endParaRPr>
          </a:p>
          <a:p>
            <a:pPr algn="l" defTabSz="914400" eaLnBrk="0" fontAlgn="base" hangingPunct="0" indent="0" latinLnBrk="0" lvl="0" marL="360000" marR="0" rtl="0">
              <a:lnSpc>
                <a:spcPct val="100000"/>
              </a:lnSpc>
              <a:spcBef>
                <a:spcPts val="600"/>
              </a:spcBef>
              <a:spcAft>
                <a:spcPct val="0"/>
              </a:spcAft>
              <a:buClrTx/>
              <a:buSzTx/>
              <a:buFontTx/>
              <a:buNone/>
              <a:tabLst/>
              <a:defRPr/>
            </a:pPr>
            <a:r>
              <a:rPr altLang="ja-JP" b="0" baseline="0" cap="none" dirty="0" i="0" kern="0" kumimoji="1" lang="en-US" noProof="0" normalizeH="0" spc="0" strike="noStrike" sz="2400" u="none">
                <a:ln>
                  <a:noFill/>
                </a:ln>
                <a:solidFill>
                  <a:srgbClr val="000000"/>
                </a:solidFill>
                <a:effectLst/>
                <a:uLnTx/>
                <a:uFillTx/>
                <a:latin typeface="Arial"/>
                <a:ea typeface="ＭＳ Ｐゴシック"/>
                <a:cs typeface="+mn-cs"/>
              </a:rPr>
              <a:t>03</a:t>
            </a:r>
            <a:r>
              <a:rPr altLang="en-US" b="0" baseline="0" cap="none" dirty="0" i="0" kern="0" kumimoji="1" lang="ja-JP" noProof="0" normalizeH="0" spc="0" strike="noStrike" sz="2400" u="none">
                <a:ln>
                  <a:noFill/>
                </a:ln>
                <a:solidFill>
                  <a:srgbClr val="000000"/>
                </a:solidFill>
                <a:effectLst/>
                <a:uLnTx/>
                <a:uFillTx/>
                <a:latin typeface="Arial"/>
                <a:ea typeface="ＭＳ Ｐゴシック"/>
                <a:cs typeface="+mn-cs"/>
              </a:rPr>
              <a:t>－</a:t>
            </a:r>
            <a:r>
              <a:rPr altLang="ja-JP" b="0" baseline="0" cap="none" dirty="0" i="0" kern="0" kumimoji="1" lang="en-US" noProof="0" normalizeH="0" spc="0" strike="noStrike" sz="2400" u="none">
                <a:ln>
                  <a:noFill/>
                </a:ln>
                <a:solidFill>
                  <a:srgbClr val="000000"/>
                </a:solidFill>
                <a:effectLst/>
                <a:uLnTx/>
                <a:uFillTx/>
                <a:latin typeface="Arial"/>
                <a:ea typeface="ＭＳ Ｐゴシック"/>
                <a:cs typeface="+mn-cs"/>
              </a:rPr>
              <a:t>3465</a:t>
            </a:r>
            <a:r>
              <a:rPr altLang="en-US" b="0" baseline="0" cap="none" dirty="0" i="0" kern="0" kumimoji="1" lang="ja-JP" noProof="0" normalizeH="0" spc="0" strike="noStrike" sz="2400" u="none">
                <a:ln>
                  <a:noFill/>
                </a:ln>
                <a:solidFill>
                  <a:srgbClr val="000000"/>
                </a:solidFill>
                <a:effectLst/>
                <a:uLnTx/>
                <a:uFillTx/>
                <a:latin typeface="Arial"/>
                <a:ea typeface="ＭＳ Ｐゴシック"/>
                <a:cs typeface="+mn-cs"/>
              </a:rPr>
              <a:t>－</a:t>
            </a:r>
            <a:r>
              <a:rPr altLang="ja-JP" b="0" baseline="0" cap="none" dirty="0" i="0" kern="0" kumimoji="1" lang="en-US" noProof="0" normalizeH="0" spc="0" strike="noStrike" sz="2400" u="none">
                <a:ln>
                  <a:noFill/>
                </a:ln>
                <a:solidFill>
                  <a:srgbClr val="000000"/>
                </a:solidFill>
                <a:effectLst/>
                <a:uLnTx/>
                <a:uFillTx/>
                <a:latin typeface="Arial"/>
                <a:ea typeface="ＭＳ Ｐゴシック"/>
                <a:cs typeface="+mn-cs"/>
              </a:rPr>
              <a:t>8600</a:t>
            </a:r>
            <a:r>
              <a:rPr altLang="en-US" b="0" baseline="0" cap="none" dirty="0" i="0" kern="0" kumimoji="1" lang="ja-JP" noProof="0" normalizeH="0" spc="0" strike="noStrike" sz="2400" u="none">
                <a:ln>
                  <a:noFill/>
                </a:ln>
                <a:solidFill>
                  <a:srgbClr val="000000"/>
                </a:solidFill>
                <a:effectLst/>
                <a:uLnTx/>
                <a:uFillTx/>
                <a:latin typeface="Arial"/>
                <a:ea typeface="ＭＳ Ｐゴシック"/>
                <a:cs typeface="+mn-cs"/>
              </a:rPr>
              <a:t>　　　</a:t>
            </a:r>
            <a:r>
              <a:rPr altLang="ja-JP" b="0" baseline="0" cap="none" dirty="0" i="0" kern="0" kumimoji="1" lang="en-US" noProof="0" normalizeH="0" spc="0" strike="noStrike" sz="2000" u="none">
                <a:ln>
                  <a:noFill/>
                </a:ln>
                <a:solidFill>
                  <a:srgbClr val="000000"/>
                </a:solidFill>
                <a:effectLst/>
                <a:uLnTx/>
                <a:uFillTx/>
                <a:latin typeface="ＭＳ Ｐゴシック"/>
                <a:ea typeface="ＭＳ Ｐゴシック"/>
                <a:cs typeface="+mn-cs"/>
              </a:rPr>
              <a:t>9:30</a:t>
            </a:r>
            <a:r>
              <a:rPr altLang="en-US" b="0" baseline="0" cap="none" dirty="0" i="0" kern="0" kumimoji="1" lang="ja-JP" noProof="0" normalizeH="0" spc="0" strike="noStrike" sz="2000" u="none">
                <a:ln>
                  <a:noFill/>
                </a:ln>
                <a:solidFill>
                  <a:srgbClr val="000000"/>
                </a:solidFill>
                <a:effectLst/>
                <a:uLnTx/>
                <a:uFillTx/>
                <a:latin typeface="ＭＳ Ｐゴシック"/>
                <a:ea typeface="ＭＳ Ｐゴシック"/>
                <a:cs typeface="+mn-cs"/>
              </a:rPr>
              <a:t>～</a:t>
            </a:r>
            <a:r>
              <a:rPr altLang="ja-JP" b="0" baseline="0" cap="none" dirty="0" i="0" kern="0" kumimoji="1" lang="en-US" noProof="0" normalizeH="0" spc="0" strike="noStrike" sz="2000" u="none">
                <a:ln>
                  <a:noFill/>
                </a:ln>
                <a:solidFill>
                  <a:srgbClr val="000000"/>
                </a:solidFill>
                <a:effectLst/>
                <a:uLnTx/>
                <a:uFillTx/>
                <a:latin typeface="ＭＳ Ｐゴシック"/>
                <a:ea typeface="ＭＳ Ｐゴシック"/>
                <a:cs typeface="+mn-cs"/>
              </a:rPr>
              <a:t>17:00 </a:t>
            </a:r>
            <a:r>
              <a:rPr altLang="en-US" b="0" baseline="0" cap="none" dirty="0" i="0" kern="0" kumimoji="1" lang="ja-JP" noProof="0" normalizeH="0" spc="0" strike="noStrike" sz="2000" u="none">
                <a:ln>
                  <a:noFill/>
                </a:ln>
                <a:solidFill>
                  <a:srgbClr val="000000"/>
                </a:solidFill>
                <a:effectLst/>
                <a:uLnTx/>
                <a:uFillTx/>
                <a:latin typeface="ＭＳ Ｐゴシック"/>
                <a:ea typeface="ＭＳ Ｐゴシック"/>
                <a:cs typeface="+mn-cs"/>
              </a:rPr>
              <a:t>（土・日曜，祝日，</a:t>
            </a:r>
            <a:r>
              <a:rPr altLang="ja-JP" b="0" baseline="0" cap="none" dirty="0" i="0" kern="0" kumimoji="1" lang="en-US" noProof="0" normalizeH="0" spc="0" strike="noStrike" sz="2000" u="none">
                <a:ln>
                  <a:noFill/>
                </a:ln>
                <a:solidFill>
                  <a:srgbClr val="000000"/>
                </a:solidFill>
                <a:effectLst/>
                <a:uLnTx/>
                <a:uFillTx/>
                <a:latin typeface="ＭＳ Ｐゴシック"/>
                <a:ea typeface="ＭＳ Ｐゴシック"/>
                <a:cs typeface="+mn-cs"/>
              </a:rPr>
              <a:t>12</a:t>
            </a:r>
            <a:r>
              <a:rPr altLang="en-US" b="0" baseline="0" cap="none" dirty="0" i="0" kern="0" kumimoji="1" lang="ja-JP" noProof="0" normalizeH="0" spc="0" strike="noStrike" sz="2000" u="none">
                <a:ln>
                  <a:noFill/>
                </a:ln>
                <a:solidFill>
                  <a:srgbClr val="000000"/>
                </a:solidFill>
                <a:effectLst/>
                <a:uLnTx/>
                <a:uFillTx/>
                <a:latin typeface="ＭＳ Ｐゴシック"/>
                <a:ea typeface="ＭＳ Ｐゴシック"/>
                <a:cs typeface="+mn-cs"/>
              </a:rPr>
              <a:t>月</a:t>
            </a:r>
            <a:r>
              <a:rPr altLang="ja-JP" b="0" baseline="0" cap="none" dirty="0" i="0" kern="0" kumimoji="1" lang="en-US" noProof="0" normalizeH="0" spc="0" strike="noStrike" sz="2000" u="none">
                <a:ln>
                  <a:noFill/>
                </a:ln>
                <a:solidFill>
                  <a:srgbClr val="000000"/>
                </a:solidFill>
                <a:effectLst/>
                <a:uLnTx/>
                <a:uFillTx/>
                <a:latin typeface="ＭＳ Ｐゴシック"/>
                <a:ea typeface="ＭＳ Ｐゴシック"/>
                <a:cs typeface="+mn-cs"/>
              </a:rPr>
              <a:t>29</a:t>
            </a:r>
            <a:r>
              <a:rPr altLang="en-US" b="0" baseline="0" cap="none" dirty="0" i="0" kern="0" kumimoji="1" lang="ja-JP" noProof="0" normalizeH="0" spc="0" strike="noStrike" sz="2000" u="none">
                <a:ln>
                  <a:noFill/>
                </a:ln>
                <a:solidFill>
                  <a:srgbClr val="000000"/>
                </a:solidFill>
                <a:effectLst/>
                <a:uLnTx/>
                <a:uFillTx/>
                <a:latin typeface="ＭＳ Ｐゴシック"/>
                <a:ea typeface="ＭＳ Ｐゴシック"/>
                <a:cs typeface="+mn-cs"/>
              </a:rPr>
              <a:t>日～</a:t>
            </a:r>
            <a:r>
              <a:rPr altLang="ja-JP" b="0" baseline="0" cap="none" dirty="0" i="0" kern="0" kumimoji="1" lang="en-US" noProof="0" normalizeH="0" spc="0" strike="noStrike" sz="2000" u="none">
                <a:ln>
                  <a:noFill/>
                </a:ln>
                <a:solidFill>
                  <a:srgbClr val="000000"/>
                </a:solidFill>
                <a:effectLst/>
                <a:uLnTx/>
                <a:uFillTx/>
                <a:latin typeface="ＭＳ Ｐゴシック"/>
                <a:ea typeface="ＭＳ Ｐゴシック"/>
                <a:cs typeface="+mn-cs"/>
              </a:rPr>
              <a:t>1</a:t>
            </a:r>
            <a:r>
              <a:rPr altLang="en-US" b="0" baseline="0" cap="none" dirty="0" i="0" kern="0" kumimoji="1" lang="ja-JP" noProof="0" normalizeH="0" spc="0" strike="noStrike" sz="2000" u="none">
                <a:ln>
                  <a:noFill/>
                </a:ln>
                <a:solidFill>
                  <a:srgbClr val="000000"/>
                </a:solidFill>
                <a:effectLst/>
                <a:uLnTx/>
                <a:uFillTx/>
                <a:latin typeface="ＭＳ Ｐゴシック"/>
                <a:ea typeface="ＭＳ Ｐゴシック"/>
                <a:cs typeface="+mn-cs"/>
              </a:rPr>
              <a:t>月</a:t>
            </a:r>
            <a:r>
              <a:rPr altLang="ja-JP" b="0" baseline="0" cap="none" dirty="0" i="0" kern="0" kumimoji="1" lang="en-US" noProof="0" normalizeH="0" spc="0" strike="noStrike" sz="2000" u="none">
                <a:ln>
                  <a:noFill/>
                </a:ln>
                <a:solidFill>
                  <a:srgbClr val="000000"/>
                </a:solidFill>
                <a:effectLst/>
                <a:uLnTx/>
                <a:uFillTx/>
                <a:latin typeface="ＭＳ Ｐゴシック"/>
                <a:ea typeface="ＭＳ Ｐゴシック"/>
                <a:cs typeface="+mn-cs"/>
              </a:rPr>
              <a:t>3</a:t>
            </a:r>
            <a:r>
              <a:rPr altLang="en-US" b="0" baseline="0" cap="none" dirty="0" i="0" kern="0" kumimoji="1" lang="ja-JP" noProof="0" normalizeH="0" spc="0" strike="noStrike" sz="2000" u="none">
                <a:ln>
                  <a:noFill/>
                </a:ln>
                <a:solidFill>
                  <a:srgbClr val="000000"/>
                </a:solidFill>
                <a:effectLst/>
                <a:uLnTx/>
                <a:uFillTx/>
                <a:latin typeface="ＭＳ Ｐゴシック"/>
                <a:ea typeface="ＭＳ Ｐゴシック"/>
                <a:cs typeface="+mn-cs"/>
              </a:rPr>
              <a:t>日を除く）</a:t>
            </a:r>
          </a:p>
          <a:p>
            <a:pPr algn="l" defTabSz="914400" eaLnBrk="0" fontAlgn="base" hangingPunct="0" indent="0" latinLnBrk="0" lvl="0" marL="0" marR="0" rtl="0">
              <a:lnSpc>
                <a:spcPct val="100000"/>
              </a:lnSpc>
              <a:spcBef>
                <a:spcPts val="600"/>
              </a:spcBef>
              <a:spcAft>
                <a:spcPct val="0"/>
              </a:spcAft>
              <a:buClrTx/>
              <a:buSzTx/>
              <a:buFontTx/>
              <a:buNone/>
              <a:tabLst/>
              <a:defRPr/>
            </a:pPr>
            <a:r>
              <a:rPr altLang="ja-JP" b="0" baseline="0" cap="none" dirty="0" i="0" kern="0" kumimoji="1" lang="en-US" noProof="0" normalizeH="0" spc="0" strike="noStrike" sz="2400" u="none">
                <a:ln>
                  <a:noFill/>
                </a:ln>
                <a:solidFill>
                  <a:srgbClr val="000000"/>
                </a:solidFill>
                <a:effectLst/>
                <a:uLnTx/>
                <a:uFillTx/>
                <a:latin typeface="Arial"/>
                <a:ea typeface="ＭＳ Ｐゴシック"/>
                <a:cs typeface="+mn-cs"/>
              </a:rPr>
              <a:t>【</a:t>
            </a:r>
            <a:r>
              <a:rPr altLang="en-US" b="0" baseline="0" cap="none" dirty="0" i="0" kern="0" kumimoji="1" lang="ja-JP" noProof="0" normalizeH="0" spc="0" strike="noStrike" sz="2400" u="none">
                <a:ln>
                  <a:noFill/>
                </a:ln>
                <a:solidFill>
                  <a:srgbClr val="000000"/>
                </a:solidFill>
                <a:effectLst/>
                <a:uLnTx/>
                <a:uFillTx/>
                <a:latin typeface="Arial"/>
                <a:ea typeface="ＭＳ Ｐゴシック"/>
                <a:cs typeface="+mn-cs"/>
              </a:rPr>
              <a:t>電話での問合せが難しい障害等のある方専用</a:t>
            </a:r>
            <a:r>
              <a:rPr altLang="ja-JP" b="0" baseline="0" cap="none" dirty="0" i="0" kern="0" kumimoji="1" lang="en-US" noProof="0" normalizeH="0" spc="0" strike="noStrike" sz="2400" u="none">
                <a:ln>
                  <a:noFill/>
                </a:ln>
                <a:solidFill>
                  <a:srgbClr val="000000"/>
                </a:solidFill>
                <a:effectLst/>
                <a:uLnTx/>
                <a:uFillTx/>
                <a:latin typeface="Arial"/>
                <a:ea typeface="ＭＳ Ｐゴシック"/>
                <a:cs typeface="+mn-cs"/>
              </a:rPr>
              <a:t>FAX】</a:t>
            </a:r>
          </a:p>
          <a:p>
            <a:pPr algn="l" defTabSz="914400" eaLnBrk="0" fontAlgn="base" hangingPunct="0" indent="0" latinLnBrk="0" lvl="0" marL="360000" marR="0" rtl="0">
              <a:lnSpc>
                <a:spcPct val="100000"/>
              </a:lnSpc>
              <a:spcBef>
                <a:spcPts val="600"/>
              </a:spcBef>
              <a:spcAft>
                <a:spcPct val="0"/>
              </a:spcAft>
              <a:buClrTx/>
              <a:buSzTx/>
              <a:buFontTx/>
              <a:buNone/>
              <a:tabLst/>
              <a:defRPr/>
            </a:pPr>
            <a:r>
              <a:rPr altLang="ja-JP" b="0" baseline="0" cap="none" dirty="0" i="0" kern="0" kumimoji="1" lang="en-US" noProof="0" normalizeH="0" spc="0" strike="noStrike" sz="2400" u="none">
                <a:ln>
                  <a:noFill/>
                </a:ln>
                <a:solidFill>
                  <a:srgbClr val="000000"/>
                </a:solidFill>
                <a:effectLst/>
                <a:uLnTx/>
                <a:uFillTx/>
                <a:latin typeface="Arial"/>
                <a:ea typeface="ＭＳ Ｐゴシック"/>
                <a:cs typeface="+mn-cs"/>
              </a:rPr>
              <a:t>03</a:t>
            </a:r>
            <a:r>
              <a:rPr altLang="en-US" b="0" baseline="0" cap="none" dirty="0" i="0" kern="0" kumimoji="1" lang="ja-JP" noProof="0" normalizeH="0" spc="0" strike="noStrike" sz="2400" u="none">
                <a:ln>
                  <a:noFill/>
                </a:ln>
                <a:solidFill>
                  <a:srgbClr val="000000"/>
                </a:solidFill>
                <a:effectLst/>
                <a:uLnTx/>
                <a:uFillTx/>
                <a:latin typeface="Arial"/>
                <a:ea typeface="ＭＳ Ｐゴシック"/>
                <a:cs typeface="+mn-cs"/>
              </a:rPr>
              <a:t>－</a:t>
            </a:r>
            <a:r>
              <a:rPr altLang="ja-JP" b="0" baseline="0" cap="none" dirty="0" i="0" kern="0" kumimoji="1" lang="en-US" noProof="0" normalizeH="0" spc="0" strike="noStrike" sz="2400" u="none">
                <a:ln>
                  <a:noFill/>
                </a:ln>
                <a:solidFill>
                  <a:srgbClr val="000000"/>
                </a:solidFill>
                <a:effectLst/>
                <a:uLnTx/>
                <a:uFillTx/>
                <a:latin typeface="Arial"/>
                <a:ea typeface="ＭＳ Ｐゴシック"/>
                <a:cs typeface="+mn-cs"/>
              </a:rPr>
              <a:t>3485</a:t>
            </a:r>
            <a:r>
              <a:rPr altLang="en-US" b="0" baseline="0" cap="none" dirty="0" i="0" kern="0" kumimoji="1" lang="ja-JP" noProof="0" normalizeH="0" spc="0" strike="noStrike" sz="2400" u="none">
                <a:ln>
                  <a:noFill/>
                </a:ln>
                <a:solidFill>
                  <a:srgbClr val="000000"/>
                </a:solidFill>
                <a:effectLst/>
                <a:uLnTx/>
                <a:uFillTx/>
                <a:latin typeface="Arial"/>
                <a:ea typeface="ＭＳ Ｐゴシック"/>
                <a:cs typeface="+mn-cs"/>
              </a:rPr>
              <a:t>－</a:t>
            </a:r>
            <a:r>
              <a:rPr altLang="ja-JP" b="0" baseline="0" cap="none" dirty="0" i="0" kern="0" kumimoji="1" lang="en-US" noProof="0" normalizeH="0" spc="0" strike="noStrike" sz="2400" u="none">
                <a:ln>
                  <a:noFill/>
                </a:ln>
                <a:solidFill>
                  <a:srgbClr val="000000"/>
                </a:solidFill>
                <a:effectLst/>
                <a:uLnTx/>
                <a:uFillTx/>
                <a:latin typeface="Arial"/>
                <a:ea typeface="ＭＳ Ｐゴシック"/>
                <a:cs typeface="+mn-cs"/>
              </a:rPr>
              <a:t>1771</a:t>
            </a:r>
            <a:endParaRPr altLang="ja-JP" b="0" baseline="0" cap="none" dirty="0" i="0" kern="0" kumimoji="1" lang="en-US" noProof="0" normalizeH="0" spc="0" strike="noStrike" sz="2000" u="none">
              <a:ln>
                <a:noFill/>
              </a:ln>
              <a:solidFill>
                <a:srgbClr val="000000"/>
              </a:solidFill>
              <a:effectLst/>
              <a:uLnTx/>
              <a:uFillTx/>
              <a:latin typeface="Arial"/>
              <a:ea typeface="ＭＳ Ｐゴシック"/>
              <a:cs typeface="+mn-cs"/>
            </a:endParaRPr>
          </a:p>
        </p:txBody>
      </p:sp>
      <p:sp>
        <p:nvSpPr>
          <p:cNvPr id="12" name="テキスト ボックス 11">
            <a:extLst>
              <a:ext uri="{FF2B5EF4-FFF2-40B4-BE49-F238E27FC236}">
                <a16:creationId xmlns:a16="http://schemas.microsoft.com/office/drawing/2014/main" id="{79BC90F7-DD81-42DD-8389-4475F0094DEA}"/>
              </a:ext>
            </a:extLst>
          </p:cNvPr>
          <p:cNvSpPr txBox="1"/>
          <p:nvPr/>
        </p:nvSpPr>
        <p:spPr>
          <a:xfrm>
            <a:off x="1200000" y="4437000"/>
            <a:ext cx="8352440" cy="1415772"/>
          </a:xfrm>
          <a:prstGeom prst="rect">
            <a:avLst/>
          </a:prstGeom>
          <a:noFill/>
        </p:spPr>
        <p:txBody>
          <a:bodyPr rtlCol="0" wrap="square">
            <a:spAutoFit/>
          </a:bodyPr>
          <a:lstStyle/>
          <a:p>
            <a:pPr algn="l" defTabSz="914400" eaLnBrk="0" fontAlgn="base" hangingPunct="0" indent="0" latinLnBrk="0" lvl="0" marL="0" marR="0" rtl="0">
              <a:lnSpc>
                <a:spcPct val="100000"/>
              </a:lnSpc>
              <a:spcBef>
                <a:spcPct val="0"/>
              </a:spcBef>
              <a:spcAft>
                <a:spcPct val="0"/>
              </a:spcAft>
              <a:buClrTx/>
              <a:buSzTx/>
              <a:buFontTx/>
              <a:buNone/>
              <a:tabLst/>
              <a:defRPr/>
            </a:pPr>
            <a:r>
              <a:rPr altLang="ja-JP" b="0" baseline="0" cap="none" dirty="0" i="0" kern="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a:t>
            </a:r>
            <a:r>
              <a:rPr altLang="en-US" b="0" baseline="0" cap="none" dirty="0" i="0" kern="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　受験上の配慮に関する</a:t>
            </a:r>
            <a:r>
              <a:rPr altLang="ja-JP" b="0" baseline="0" cap="none" dirty="0" i="0" kern="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Q</a:t>
            </a:r>
            <a:r>
              <a:rPr altLang="en-US" b="0" baseline="0" cap="none" dirty="0" i="0" kern="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a:t>
            </a:r>
            <a:r>
              <a:rPr altLang="ja-JP" b="0" baseline="0" cap="none" dirty="0" i="0" kern="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A</a:t>
            </a:r>
            <a:r>
              <a:rPr altLang="en-US" b="0" baseline="0" cap="none" dirty="0" i="0" kern="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については，大学入試センター</a:t>
            </a:r>
            <a:endParaRPr altLang="ja-JP" b="0" baseline="0" cap="none" dirty="0" i="0" kern="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l" defTabSz="914400"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0" kumimoji="1" lang="ja-JP"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rPr>
              <a:t>　 のホームページにも掲載しています。</a:t>
            </a:r>
            <a:endParaRPr altLang="ja-JP" b="0" baseline="0" cap="none" dirty="0" i="0" kern="0" kumimoji="1" lang="en-US" noProof="0" normalizeH="0" spc="0" strike="noStrike" sz="2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l" defTabSz="914400" eaLnBrk="0" fontAlgn="base" hangingPunct="0" indent="0" latinLnBrk="0" lvl="0" marL="0" marR="0" rtl="0">
              <a:lnSpc>
                <a:spcPct val="100000"/>
              </a:lnSpc>
              <a:spcBef>
                <a:spcPct val="0"/>
              </a:spcBef>
              <a:spcAft>
                <a:spcPct val="0"/>
              </a:spcAft>
              <a:buClrTx/>
              <a:buSzTx/>
              <a:buFontTx/>
              <a:buNone/>
              <a:tabLst/>
              <a:defRPr/>
            </a:pPr>
            <a:endParaRPr altLang="ja-JP" b="0" baseline="0" cap="none" dirty="0" i="0" kern="0" kumimoji="1" lang="en-US" noProof="0" normalizeH="0" spc="0" strike="noStrike" sz="12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a:p>
            <a:pPr algn="l" defTabSz="914400" eaLnBrk="0" fontAlgn="base" hangingPunct="0" indent="0" latinLnBrk="0" lvl="0" marL="0" marR="0" rtl="0">
              <a:lnSpc>
                <a:spcPct val="100000"/>
              </a:lnSpc>
              <a:spcBef>
                <a:spcPct val="0"/>
              </a:spcBef>
              <a:spcAft>
                <a:spcPct val="0"/>
              </a:spcAft>
              <a:buClrTx/>
              <a:buSzTx/>
              <a:buFontTx/>
              <a:buNone/>
              <a:tabLst/>
              <a:defRPr/>
            </a:pPr>
            <a:r>
              <a:rPr altLang="ja-JP" b="0" baseline="0" cap="none" dirty="0" i="0" kern="0" kumimoji="1" lang="en-US" noProof="0" normalizeH="0" spc="0" strike="noStrike" sz="2200" u="none">
                <a:ln>
                  <a:noFill/>
                </a:ln>
                <a:solidFill>
                  <a:srgbClr val="000000"/>
                </a:solidFill>
                <a:effectLst/>
                <a:uLnTx/>
                <a:uFillTx/>
                <a:latin charset="0" panose="020B0604020202020204" pitchFamily="34" typeface="Arial"/>
                <a:ea charset="-128" panose="020B0600070205080204" pitchFamily="50" typeface="ＭＳ Ｐゴシック"/>
                <a:cs typeface="+mn-cs"/>
              </a:rPr>
              <a:t>https://www.dnc.ac.jp/kyotsu/shiken_jouhou/r7/hairyo_qa.html</a:t>
            </a:r>
          </a:p>
          <a:p>
            <a:pPr algn="l" defTabSz="914400" eaLnBrk="0" fontAlgn="base" hangingPunct="0" indent="0" latinLnBrk="0" lvl="0" marL="0" marR="0" rtl="0">
              <a:lnSpc>
                <a:spcPct val="100000"/>
              </a:lnSpc>
              <a:spcBef>
                <a:spcPct val="0"/>
              </a:spcBef>
              <a:spcAft>
                <a:spcPct val="0"/>
              </a:spcAft>
              <a:buClrTx/>
              <a:buSzTx/>
              <a:buFontTx/>
              <a:buNone/>
              <a:tabLst/>
              <a:defRPr/>
            </a:pPr>
            <a:endParaRPr altLang="en-US" b="0" baseline="0" cap="none" dirty="0" i="0" kern="1200" kumimoji="1" lang="ja-JP" noProof="0" normalizeH="0" spc="0" strike="noStrike" sz="4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p:txBody>
      </p:sp>
      <p:pic>
        <p:nvPicPr>
          <p:cNvPr id="13" name="図 12">
            <a:extLst>
              <a:ext uri="{FF2B5EF4-FFF2-40B4-BE49-F238E27FC236}">
                <a16:creationId xmlns:a16="http://schemas.microsoft.com/office/drawing/2014/main" id="{C70541EA-2462-430B-9A1D-FD74ED565261}"/>
              </a:ext>
            </a:extLst>
          </p:cNvPr>
          <p:cNvPicPr/>
          <p:nvPr/>
        </p:nvPicPr>
        <p:blipFill>
          <a:blip cstate="print" r:embed="rId3">
            <a:extLst>
              <a:ext uri="{28A0092B-C50C-407E-A947-70E740481C1C}">
                <a14:useLocalDpi xmlns:a14="http://schemas.microsoft.com/office/drawing/2010/main" val="0"/>
              </a:ext>
            </a:extLst>
          </a:blip>
          <a:srcRect/>
          <a:stretch>
            <a:fillRect/>
          </a:stretch>
        </p:blipFill>
        <p:spPr bwMode="auto">
          <a:xfrm>
            <a:off x="9624000" y="4437000"/>
            <a:ext cx="1371429" cy="1371429"/>
          </a:xfrm>
          <a:prstGeom prst="rect">
            <a:avLst/>
          </a:prstGeom>
          <a:noFill/>
          <a:ln>
            <a:noFill/>
          </a:ln>
        </p:spPr>
      </p:pic>
      <p:sp>
        <p:nvSpPr>
          <p:cNvPr id="9" name="正方形/長方形 8">
            <a:extLst>
              <a:ext uri="{FF2B5EF4-FFF2-40B4-BE49-F238E27FC236}">
                <a16:creationId xmlns:a16="http://schemas.microsoft.com/office/drawing/2014/main" id="{AD83B56D-8F9C-408B-94A4-264CBF5AB96E}"/>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en-US" dirty="0" lang="ja-JP" sz="3200">
                <a:solidFill>
                  <a:srgbClr val="000000"/>
                </a:solidFill>
              </a:rPr>
              <a:t>裏表紙</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10" name="Rectangle 5">
            <a:extLst>
              <a:ext uri="{FF2B5EF4-FFF2-40B4-BE49-F238E27FC236}">
                <a16:creationId xmlns:a16="http://schemas.microsoft.com/office/drawing/2014/main" id="{66223BE5-2DC2-48BB-ADA4-3A10648DD6B7}"/>
              </a:ext>
            </a:extLst>
          </p:cNvPr>
          <p:cNvSpPr>
            <a:spLocks noChangeArrowheads="1"/>
          </p:cNvSpPr>
          <p:nvPr/>
        </p:nvSpPr>
        <p:spPr bwMode="auto">
          <a:xfrm>
            <a:off x="336000" y="981000"/>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a:t>
            </a:r>
            <a:r>
              <a:rPr altLang="en-US" b="1" dirty="0" lang="ja-JP" sz="3200">
                <a:latin charset="-128" panose="020B0600070205080204" pitchFamily="50" typeface="ＭＳ Ｐゴシック"/>
              </a:rPr>
              <a:t>受験上の配慮に関する事前相談</a:t>
            </a:r>
            <a:endParaRPr altLang="en-US" b="1" dirty="0" lang="ja-JP" sz="2800">
              <a:latin typeface="ＭＳ Ｐゴシック"/>
              <a:ea typeface="ＭＳ Ｐゴシック"/>
            </a:endParaRPr>
          </a:p>
        </p:txBody>
      </p:sp>
    </p:spTree>
    <p:extLst>
      <p:ext uri="{BB962C8B-B14F-4D97-AF65-F5344CB8AC3E}">
        <p14:creationId xmlns:p14="http://schemas.microsoft.com/office/powerpoint/2010/main" val="3212082547"/>
      </p:ext>
    </p:extLst>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Rectangle 13">
            <a:extLst>
              <a:ext uri="{FF2B5EF4-FFF2-40B4-BE49-F238E27FC236}">
                <a16:creationId xmlns:a16="http://schemas.microsoft.com/office/drawing/2014/main" id="{E8AE1C37-D138-4044-860D-6F906CDA5243}"/>
              </a:ext>
            </a:extLst>
          </p:cNvPr>
          <p:cNvSpPr txBox="1">
            <a:spLocks noChangeArrowheads="1"/>
          </p:cNvSpPr>
          <p:nvPr/>
        </p:nvSpPr>
        <p:spPr>
          <a:xfrm>
            <a:off x="0" y="962445"/>
            <a:ext cx="12192000" cy="666555"/>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defRPr/>
            </a:pPr>
            <a:r>
              <a:rPr altLang="ja-JP" b="1" dirty="0" lang="en-US" sz="4000">
                <a:solidFill>
                  <a:srgbClr val="000000"/>
                </a:solidFill>
                <a:latin typeface="ＭＳ Ｐゴシック"/>
              </a:rPr>
              <a:t>Ⅱ</a:t>
            </a:r>
            <a:r>
              <a:rPr altLang="en-US" b="1" dirty="0" lang="ja-JP" sz="4000">
                <a:solidFill>
                  <a:srgbClr val="000000"/>
                </a:solidFill>
                <a:latin typeface="ＭＳ Ｐゴシック"/>
              </a:rPr>
              <a:t>　申請方法及び通知書</a:t>
            </a:r>
          </a:p>
        </p:txBody>
      </p:sp>
      <p:sp>
        <p:nvSpPr>
          <p:cNvPr id="15" name="スライド番号プレースホルダー 1">
            <a:extLst>
              <a:ext uri="{FF2B5EF4-FFF2-40B4-BE49-F238E27FC236}">
                <a16:creationId xmlns:a16="http://schemas.microsoft.com/office/drawing/2014/main" id="{696BB0DC-E69D-4C51-AF1F-8C2A7E474565}"/>
              </a:ext>
            </a:extLst>
          </p:cNvPr>
          <p:cNvSpPr txBox="1">
            <a:spLocks/>
          </p:cNvSpPr>
          <p:nvPr/>
        </p:nvSpPr>
        <p:spPr bwMode="auto">
          <a:xfrm>
            <a:off x="9408000" y="5949000"/>
            <a:ext cx="2641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defPPr>
              <a:defRPr lang="ja-JP"/>
            </a:defPPr>
            <a:lvl1pPr algn="r" eaLnBrk="1" fontAlgn="base" hangingPunct="1" rtl="0">
              <a:spcBef>
                <a:spcPct val="0"/>
              </a:spcBef>
              <a:spcAft>
                <a:spcPct val="0"/>
              </a:spcAft>
              <a:defRPr kern="1200" kumimoji="0" sz="2400">
                <a:solidFill>
                  <a:schemeClr val="tx1"/>
                </a:solidFill>
                <a:latin charset="0" panose="020B0502040204020203" pitchFamily="34" typeface="Segoe UI"/>
                <a:ea charset="-128" panose="020B0600070205080204" pitchFamily="50" typeface="ＭＳ Ｐゴシック"/>
                <a:cs charset="0" panose="020B0502040204020203" pitchFamily="34" typeface="Segoe UI"/>
              </a:defRPr>
            </a:lvl1pPr>
            <a:lvl2pPr algn="l" eaLnBrk="0" fontAlgn="base" hangingPunct="0" indent="1588" marL="455613" rtl="0">
              <a:spcBef>
                <a:spcPct val="0"/>
              </a:spcBef>
              <a:spcAft>
                <a:spcPct val="0"/>
              </a:spcAft>
              <a:defRPr kern="1200" kumimoji="1" sz="400">
                <a:solidFill>
                  <a:schemeClr val="tx1"/>
                </a:solidFill>
                <a:latin charset="0" panose="020B0604020202020204" pitchFamily="34" typeface="Arial"/>
                <a:ea charset="-128" panose="020B0600070205080204" pitchFamily="50" typeface="ＭＳ Ｐゴシック"/>
                <a:cs typeface="+mn-cs"/>
              </a:defRPr>
            </a:lvl2pPr>
            <a:lvl3pPr algn="l" eaLnBrk="0" fontAlgn="base" hangingPunct="0" indent="1588" marL="912813" rtl="0">
              <a:spcBef>
                <a:spcPct val="0"/>
              </a:spcBef>
              <a:spcAft>
                <a:spcPct val="0"/>
              </a:spcAft>
              <a:defRPr kern="1200" kumimoji="1" sz="400">
                <a:solidFill>
                  <a:schemeClr val="tx1"/>
                </a:solidFill>
                <a:latin charset="0" panose="020B0604020202020204" pitchFamily="34" typeface="Arial"/>
                <a:ea charset="-128" panose="020B0600070205080204" pitchFamily="50" typeface="ＭＳ Ｐゴシック"/>
                <a:cs typeface="+mn-cs"/>
              </a:defRPr>
            </a:lvl3pPr>
            <a:lvl4pPr algn="l" eaLnBrk="0" fontAlgn="base" hangingPunct="0" indent="1588" marL="1370013" rtl="0">
              <a:spcBef>
                <a:spcPct val="0"/>
              </a:spcBef>
              <a:spcAft>
                <a:spcPct val="0"/>
              </a:spcAft>
              <a:defRPr kern="1200" kumimoji="1" sz="400">
                <a:solidFill>
                  <a:schemeClr val="tx1"/>
                </a:solidFill>
                <a:latin charset="0" panose="020B0604020202020204" pitchFamily="34" typeface="Arial"/>
                <a:ea charset="-128" panose="020B0600070205080204" pitchFamily="50" typeface="ＭＳ Ｐゴシック"/>
                <a:cs typeface="+mn-cs"/>
              </a:defRPr>
            </a:lvl4pPr>
            <a:lvl5pPr algn="l" eaLnBrk="0" fontAlgn="base" hangingPunct="0" indent="1588" marL="1827213" rtl="0">
              <a:spcBef>
                <a:spcPct val="0"/>
              </a:spcBef>
              <a:spcAft>
                <a:spcPct val="0"/>
              </a:spcAft>
              <a:defRPr kern="1200" kumimoji="1" sz="400">
                <a:solidFill>
                  <a:schemeClr val="tx1"/>
                </a:solidFill>
                <a:latin charset="0" panose="020B0604020202020204" pitchFamily="34" typeface="Arial"/>
                <a:ea charset="-128" panose="020B0600070205080204" pitchFamily="50" typeface="ＭＳ Ｐゴシック"/>
                <a:cs typeface="+mn-cs"/>
              </a:defRPr>
            </a:lvl5pPr>
            <a:lvl6pPr algn="l" defTabSz="914400" eaLnBrk="1" hangingPunct="1" latinLnBrk="0" marL="2286000" rtl="0">
              <a:defRPr kern="1200" kumimoji="1" sz="400">
                <a:solidFill>
                  <a:schemeClr val="tx1"/>
                </a:solidFill>
                <a:latin charset="0" panose="020B0604020202020204" pitchFamily="34" typeface="Arial"/>
                <a:ea charset="-128" panose="020B0600070205080204" pitchFamily="50" typeface="ＭＳ Ｐゴシック"/>
                <a:cs typeface="+mn-cs"/>
              </a:defRPr>
            </a:lvl6pPr>
            <a:lvl7pPr algn="l" defTabSz="914400" eaLnBrk="1" hangingPunct="1" latinLnBrk="0" marL="2743200" rtl="0">
              <a:defRPr kern="1200" kumimoji="1" sz="400">
                <a:solidFill>
                  <a:schemeClr val="tx1"/>
                </a:solidFill>
                <a:latin charset="0" panose="020B0604020202020204" pitchFamily="34" typeface="Arial"/>
                <a:ea charset="-128" panose="020B0600070205080204" pitchFamily="50" typeface="ＭＳ Ｐゴシック"/>
                <a:cs typeface="+mn-cs"/>
              </a:defRPr>
            </a:lvl7pPr>
            <a:lvl8pPr algn="l" defTabSz="914400" eaLnBrk="1" hangingPunct="1" latinLnBrk="0" marL="3200400" rtl="0">
              <a:defRPr kern="1200" kumimoji="1" sz="400">
                <a:solidFill>
                  <a:schemeClr val="tx1"/>
                </a:solidFill>
                <a:latin charset="0" panose="020B0604020202020204" pitchFamily="34" typeface="Arial"/>
                <a:ea charset="-128" panose="020B0600070205080204" pitchFamily="50" typeface="ＭＳ Ｐゴシック"/>
                <a:cs typeface="+mn-cs"/>
              </a:defRPr>
            </a:lvl8pPr>
            <a:lvl9pPr algn="l" defTabSz="914400" eaLnBrk="1" hangingPunct="1" latinLnBrk="0" marL="3657600" rtl="0">
              <a:defRPr kern="1200" kumimoji="1" sz="400">
                <a:solidFill>
                  <a:schemeClr val="tx1"/>
                </a:solidFill>
                <a:latin charset="0" panose="020B0604020202020204" pitchFamily="34" typeface="Arial"/>
                <a:ea charset="-128" panose="020B0600070205080204" pitchFamily="50" typeface="ＭＳ Ｐゴシック"/>
                <a:cs typeface="+mn-cs"/>
              </a:defRPr>
            </a:lvl9pPr>
          </a:lstStyle>
          <a:p>
            <a:pPr>
              <a:defRPr/>
            </a:pPr>
            <a:fld id="{5D0C3138-1DF5-4EE7-9BC8-8086AF259160}" type="slidenum">
              <a:rPr altLang="ja-JP" lang="en-US" smtClean="0">
                <a:solidFill>
                  <a:srgbClr val="000000"/>
                </a:solidFill>
              </a:rPr>
              <a:pPr>
                <a:defRPr/>
              </a:pPr>
              <a:t>2</a:t>
            </a:fld>
            <a:endParaRPr altLang="ja-JP" lang="en-US">
              <a:solidFill>
                <a:srgbClr val="000000"/>
              </a:solidFill>
            </a:endParaRPr>
          </a:p>
        </p:txBody>
      </p:sp>
      <p:graphicFrame>
        <p:nvGraphicFramePr>
          <p:cNvPr id="16" name="表 15">
            <a:extLst>
              <a:ext uri="{FF2B5EF4-FFF2-40B4-BE49-F238E27FC236}">
                <a16:creationId xmlns:a16="http://schemas.microsoft.com/office/drawing/2014/main" id="{6926812F-3095-4565-B1F4-8C176177AAC6}"/>
              </a:ext>
            </a:extLst>
          </p:cNvPr>
          <p:cNvGraphicFramePr>
            <a:graphicFrameLocks noGrp="1"/>
          </p:cNvGraphicFramePr>
          <p:nvPr>
            <p:extLst>
              <p:ext uri="{D42A27DB-BD31-4B8C-83A1-F6EECF244321}">
                <p14:modId xmlns:p14="http://schemas.microsoft.com/office/powerpoint/2010/main" val="626447879"/>
              </p:ext>
            </p:extLst>
          </p:nvPr>
        </p:nvGraphicFramePr>
        <p:xfrm>
          <a:off x="1488000" y="4941000"/>
          <a:ext cx="9360000" cy="936000"/>
        </p:xfrm>
        <a:graphic>
          <a:graphicData uri="http://schemas.openxmlformats.org/drawingml/2006/table">
            <a:tbl>
              <a:tblPr bandRow="1" firstRow="1">
                <a:tableStyleId>{5C22544A-7EE6-4342-B048-85BDC9FD1C3A}</a:tableStyleId>
              </a:tblPr>
              <a:tblGrid>
                <a:gridCol w="1512000">
                  <a:extLst>
                    <a:ext uri="{9D8B030D-6E8A-4147-A177-3AD203B41FA5}">
                      <a16:colId xmlns:a16="http://schemas.microsoft.com/office/drawing/2014/main" val="3344565777"/>
                    </a:ext>
                  </a:extLst>
                </a:gridCol>
                <a:gridCol w="7848000">
                  <a:extLst>
                    <a:ext uri="{9D8B030D-6E8A-4147-A177-3AD203B41FA5}">
                      <a16:colId xmlns:a16="http://schemas.microsoft.com/office/drawing/2014/main" val="664765011"/>
                    </a:ext>
                  </a:extLst>
                </a:gridCol>
              </a:tblGrid>
              <a:tr h="936000">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400">
                          <a:effectLst/>
                        </a:rPr>
                        <a:t> 通知</a:t>
                      </a:r>
                      <a:endParaRPr altLang="ja-JP" b="0" dirty="0" kern="100" lang="ja-JP" sz="2400">
                        <a:solidFill>
                          <a:schemeClr val="accent3"/>
                        </a:solidFill>
                        <a:effectLst/>
                        <a:latin typeface="Century"/>
                        <a:ea typeface="ＭＳ 明朝"/>
                        <a:cs typeface="Times New Roman"/>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2"/>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④　通知文書</a:t>
                      </a:r>
                      <a:endParaRPr altLang="ja-JP" b="0" dirty="0" kern="100" lang="ja-JP" sz="2000">
                        <a:solidFill>
                          <a:schemeClr val="accent3"/>
                        </a:solidFill>
                        <a:effectLst/>
                        <a:latin typeface="Century"/>
                        <a:ea typeface="ＭＳ 明朝"/>
                        <a:cs typeface="Times New Roman"/>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5"/>
                    </a:solidFill>
                  </a:tcPr>
                </a:tc>
                <a:extLst>
                  <a:ext uri="{0D108BD9-81ED-4DB2-BD59-A6C34878D82A}">
                    <a16:rowId xmlns:a16="http://schemas.microsoft.com/office/drawing/2014/main" val="2830166423"/>
                  </a:ext>
                </a:extLst>
              </a:tr>
            </a:tbl>
          </a:graphicData>
        </a:graphic>
      </p:graphicFrame>
      <p:graphicFrame>
        <p:nvGraphicFramePr>
          <p:cNvPr id="20" name="表 19">
            <a:extLst>
              <a:ext uri="{FF2B5EF4-FFF2-40B4-BE49-F238E27FC236}">
                <a16:creationId xmlns:a16="http://schemas.microsoft.com/office/drawing/2014/main" id="{5C782E08-6CB4-4167-BB6D-B173D7CB11B1}"/>
              </a:ext>
            </a:extLst>
          </p:cNvPr>
          <p:cNvGraphicFramePr>
            <a:graphicFrameLocks noGrp="1"/>
          </p:cNvGraphicFramePr>
          <p:nvPr>
            <p:extLst>
              <p:ext uri="{D42A27DB-BD31-4B8C-83A1-F6EECF244321}">
                <p14:modId xmlns:p14="http://schemas.microsoft.com/office/powerpoint/2010/main" val="1391034125"/>
              </p:ext>
            </p:extLst>
          </p:nvPr>
        </p:nvGraphicFramePr>
        <p:xfrm>
          <a:off x="1488000" y="3789000"/>
          <a:ext cx="9360000" cy="936000"/>
        </p:xfrm>
        <a:graphic>
          <a:graphicData uri="http://schemas.openxmlformats.org/drawingml/2006/table">
            <a:tbl>
              <a:tblPr bandRow="1" firstRow="1">
                <a:tableStyleId>{5C22544A-7EE6-4342-B048-85BDC9FD1C3A}</a:tableStyleId>
              </a:tblPr>
              <a:tblGrid>
                <a:gridCol w="1512000">
                  <a:extLst>
                    <a:ext uri="{9D8B030D-6E8A-4147-A177-3AD203B41FA5}">
                      <a16:colId xmlns:a16="http://schemas.microsoft.com/office/drawing/2014/main" val="3344565777"/>
                    </a:ext>
                  </a:extLst>
                </a:gridCol>
                <a:gridCol w="7848000">
                  <a:extLst>
                    <a:ext uri="{9D8B030D-6E8A-4147-A177-3AD203B41FA5}">
                      <a16:colId xmlns:a16="http://schemas.microsoft.com/office/drawing/2014/main" val="664765011"/>
                    </a:ext>
                  </a:extLst>
                </a:gridCol>
              </a:tblGrid>
              <a:tr h="936000">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400">
                          <a:effectLst/>
                        </a:rPr>
                        <a:t> 決定</a:t>
                      </a:r>
                      <a:endParaRPr altLang="ja-JP" dirty="0" kern="100" lang="en-US" sz="2400">
                        <a:effectLst/>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2"/>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③　受験上の配慮事項の決定</a:t>
                      </a:r>
                      <a:endParaRPr altLang="ja-JP" b="0" dirty="0" kern="100" lang="ja-JP" sz="2000">
                        <a:solidFill>
                          <a:schemeClr val="accent3"/>
                        </a:solidFill>
                        <a:effectLst/>
                        <a:latin typeface="Century"/>
                        <a:ea typeface="ＭＳ 明朝"/>
                        <a:cs typeface="Times New Roman"/>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5"/>
                    </a:solidFill>
                  </a:tcPr>
                </a:tc>
                <a:extLst>
                  <a:ext uri="{0D108BD9-81ED-4DB2-BD59-A6C34878D82A}">
                    <a16:rowId xmlns:a16="http://schemas.microsoft.com/office/drawing/2014/main" val="2830166423"/>
                  </a:ext>
                </a:extLst>
              </a:tr>
            </a:tbl>
          </a:graphicData>
        </a:graphic>
      </p:graphicFrame>
      <p:graphicFrame>
        <p:nvGraphicFramePr>
          <p:cNvPr id="21" name="表 20">
            <a:extLst>
              <a:ext uri="{FF2B5EF4-FFF2-40B4-BE49-F238E27FC236}">
                <a16:creationId xmlns:a16="http://schemas.microsoft.com/office/drawing/2014/main" id="{BA1AEA5F-5DA2-4240-A4CB-6879A435989E}"/>
              </a:ext>
            </a:extLst>
          </p:cNvPr>
          <p:cNvGraphicFramePr>
            <a:graphicFrameLocks noGrp="1"/>
          </p:cNvGraphicFramePr>
          <p:nvPr>
            <p:extLst>
              <p:ext uri="{D42A27DB-BD31-4B8C-83A1-F6EECF244321}">
                <p14:modId xmlns:p14="http://schemas.microsoft.com/office/powerpoint/2010/main" val="1273113357"/>
              </p:ext>
            </p:extLst>
          </p:nvPr>
        </p:nvGraphicFramePr>
        <p:xfrm>
          <a:off x="1488000" y="1917000"/>
          <a:ext cx="9360000" cy="1655999"/>
        </p:xfrm>
        <a:graphic>
          <a:graphicData uri="http://schemas.openxmlformats.org/drawingml/2006/table">
            <a:tbl>
              <a:tblPr bandRow="1" firstRow="1">
                <a:tableStyleId>{5C22544A-7EE6-4342-B048-85BDC9FD1C3A}</a:tableStyleId>
              </a:tblPr>
              <a:tblGrid>
                <a:gridCol w="1512000">
                  <a:extLst>
                    <a:ext uri="{9D8B030D-6E8A-4147-A177-3AD203B41FA5}">
                      <a16:colId xmlns:a16="http://schemas.microsoft.com/office/drawing/2014/main" val="3344565777"/>
                    </a:ext>
                  </a:extLst>
                </a:gridCol>
                <a:gridCol w="7848000">
                  <a:extLst>
                    <a:ext uri="{9D8B030D-6E8A-4147-A177-3AD203B41FA5}">
                      <a16:colId xmlns:a16="http://schemas.microsoft.com/office/drawing/2014/main" val="664765011"/>
                    </a:ext>
                  </a:extLst>
                </a:gridCol>
              </a:tblGrid>
              <a:tr h="1655999">
                <a:tc>
                  <a:txBody>
                    <a:bodyPr/>
                    <a:lstStyle/>
                    <a:p>
                      <a:pPr algn="ctr" defTabSz="914400" eaLnBrk="1" fontAlgn="base" hangingPunct="1" indent="0" latinLnBrk="0" lvl="0" marL="0" marR="0" rtl="0">
                        <a:lnSpc>
                          <a:spcPct val="100000"/>
                        </a:lnSpc>
                        <a:spcBef>
                          <a:spcPts val="0"/>
                        </a:spcBef>
                        <a:spcAft>
                          <a:spcPts val="0"/>
                        </a:spcAft>
                        <a:buClrTx/>
                        <a:buSzTx/>
                        <a:buFontTx/>
                        <a:buNone/>
                        <a:tabLst/>
                        <a:defRPr/>
                      </a:pPr>
                      <a:r>
                        <a:rPr altLang="en-US" b="1" dirty="0" lang="ja-JP" sz="2400">
                          <a:solidFill>
                            <a:srgbClr val="FFFFFF"/>
                          </a:solidFill>
                          <a:latin typeface="+mn-ea"/>
                          <a:ea typeface="+mn-ea"/>
                        </a:rPr>
                        <a:t>申請</a:t>
                      </a:r>
                      <a:endParaRPr altLang="ja-JP" b="1" dirty="0" lang="en-US" sz="2400">
                        <a:solidFill>
                          <a:srgbClr val="FFFFFF"/>
                        </a:solidFill>
                        <a:latin typeface="+mn-ea"/>
                        <a:ea typeface="+mn-ea"/>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2"/>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①　申請方法等</a:t>
                      </a:r>
                      <a:endParaRPr altLang="ja-JP" b="1" dirty="0" kern="0" lang="en-US" sz="2000">
                        <a:solidFill>
                          <a:srgbClr val="000000"/>
                        </a:solidFill>
                        <a:latin charset="-128" panose="020B0600070205080204" pitchFamily="50" typeface="ＭＳ Ｐゴシック"/>
                        <a:ea charset="-128" panose="020B0600070205080204" pitchFamily="50" typeface="ＭＳ Ｐゴシック"/>
                      </a:endParaRPr>
                    </a:p>
                    <a:p>
                      <a:pPr algn="l" defTabSz="914400" eaLnBrk="1" fontAlgn="auto" hangingPunct="1" indent="0" latinLnBrk="0" lvl="0" marL="0" marR="0" rtl="0">
                        <a:lnSpc>
                          <a:spcPct val="100000"/>
                        </a:lnSpc>
                        <a:spcBef>
                          <a:spcPts val="0"/>
                        </a:spcBef>
                        <a:spcAft>
                          <a:spcPts val="0"/>
                        </a:spcAft>
                        <a:buClrTx/>
                        <a:buSzTx/>
                        <a:buFontTx/>
                        <a:buNone/>
                        <a:tabLst/>
                        <a:defRPr/>
                      </a:pPr>
                      <a:endParaRPr altLang="en-US" b="1" dirty="0" kern="0" lang="ja-JP" sz="2000">
                        <a:solidFill>
                          <a:srgbClr val="000000"/>
                        </a:solidFill>
                        <a:latin charset="-128" panose="020B0600070205080204" pitchFamily="50" typeface="ＭＳ Ｐゴシック"/>
                        <a:ea charset="-128" panose="020B0600070205080204" pitchFamily="50" typeface="ＭＳ Ｐゴシック"/>
                      </a:endParaRPr>
                    </a:p>
                    <a:p>
                      <a:pPr algn="l" defTabSz="914400" eaLnBrk="1" fontAlgn="auto" hangingPunct="1" indent="0" latinLnBrk="0" lvl="0" marL="0" marR="0" rtl="0">
                        <a:lnSpc>
                          <a:spcPct val="10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②　配慮の申請に当たっての留意点</a:t>
                      </a:r>
                      <a:endParaRPr altLang="ja-JP" b="1" dirty="0" kern="0" lang="en-US" sz="2000">
                        <a:solidFill>
                          <a:srgbClr val="000000"/>
                        </a:solidFill>
                        <a:latin charset="-128" panose="020B0600070205080204" pitchFamily="50" typeface="ＭＳ Ｐゴシック"/>
                        <a:ea charset="-128" panose="020B0600070205080204" pitchFamily="50" typeface="ＭＳ Ｐゴシック"/>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5"/>
                    </a:solidFill>
                  </a:tcPr>
                </a:tc>
                <a:extLst>
                  <a:ext uri="{0D108BD9-81ED-4DB2-BD59-A6C34878D82A}">
                    <a16:rowId xmlns:a16="http://schemas.microsoft.com/office/drawing/2014/main" val="2830166423"/>
                  </a:ext>
                </a:extLst>
              </a:tr>
            </a:tbl>
          </a:graphicData>
        </a:graphic>
      </p:graphicFrame>
    </p:spTree>
    <p:extLst>
      <p:ext uri="{BB962C8B-B14F-4D97-AF65-F5344CB8AC3E}">
        <p14:creationId xmlns:p14="http://schemas.microsoft.com/office/powerpoint/2010/main" val="27281358"/>
      </p:ext>
    </p:extLst>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eaLnBrk="1" hangingPunct="1" lvl="0">
              <a:spcBef>
                <a:spcPts val="2400"/>
              </a:spcBef>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en-US" dirty="0" kern="0" lang="ja-JP" sz="3200">
                <a:solidFill>
                  <a:srgbClr val="000000"/>
                </a:solidFill>
                <a:latin charset="0" typeface="Arial"/>
                <a:ea charset="-128" typeface="ＭＳ Ｐゴシック"/>
              </a:rPr>
              <a:t>表紙</a:t>
            </a:r>
            <a:r>
              <a:rPr altLang="ja-JP" dirty="0" kern="0" lang="en-US" sz="3200">
                <a:solidFill>
                  <a:srgbClr val="000000"/>
                </a:solidFill>
                <a:latin charset="0" typeface="Arial"/>
                <a:ea charset="-128" typeface="ＭＳ Ｐゴシック"/>
              </a:rPr>
              <a:t> </a:t>
            </a:r>
            <a:r>
              <a:rPr altLang="en-US" dirty="0" kern="0" lang="ja-JP" sz="3200">
                <a:solidFill>
                  <a:srgbClr val="000000"/>
                </a:solidFill>
                <a:latin charset="0" typeface="Arial"/>
                <a:ea charset="-128" typeface="ＭＳ Ｐゴシック"/>
              </a:rPr>
              <a:t>裏</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12" name="スライド番号プレースホルダー 1">
            <a:extLst>
              <a:ext uri="{FF2B5EF4-FFF2-40B4-BE49-F238E27FC236}">
                <a16:creationId xmlns:a16="http://schemas.microsoft.com/office/drawing/2014/main" id="{CF93ED0A-50E5-4959-A8E9-1D0EE35BD22A}"/>
              </a:ext>
            </a:extLst>
          </p:cNvPr>
          <p:cNvSpPr>
            <a:spLocks noGrp="1"/>
          </p:cNvSpPr>
          <p:nvPr>
            <p:ph idx="12" sz="quarter" type="sldNum"/>
          </p:nvPr>
        </p:nvSpPr>
        <p:spPr>
          <a:xfrm>
            <a:off x="9408000" y="5949000"/>
            <a:ext cx="2641600" cy="476250"/>
          </a:xfrm>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5D0C3138-1DF5-4EE7-9BC8-8086AF259160}"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3</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graphicFrame>
        <p:nvGraphicFramePr>
          <p:cNvPr id="13" name="表 12">
            <a:extLst>
              <a:ext uri="{FF2B5EF4-FFF2-40B4-BE49-F238E27FC236}">
                <a16:creationId xmlns:a16="http://schemas.microsoft.com/office/drawing/2014/main" id="{983D9364-C4CD-451C-B0B7-57E9FF3899A6}"/>
              </a:ext>
            </a:extLst>
          </p:cNvPr>
          <p:cNvGraphicFramePr>
            <a:graphicFrameLocks noGrp="1"/>
          </p:cNvGraphicFramePr>
          <p:nvPr>
            <p:extLst>
              <p:ext uri="{D42A27DB-BD31-4B8C-83A1-F6EECF244321}">
                <p14:modId xmlns:p14="http://schemas.microsoft.com/office/powerpoint/2010/main" val="2885723138"/>
              </p:ext>
            </p:extLst>
          </p:nvPr>
        </p:nvGraphicFramePr>
        <p:xfrm>
          <a:off x="264000" y="1773000"/>
          <a:ext cx="11592000" cy="3396879"/>
        </p:xfrm>
        <a:graphic>
          <a:graphicData uri="http://schemas.openxmlformats.org/drawingml/2006/table">
            <a:tbl>
              <a:tblPr bandRow="1" firstRow="1">
                <a:tableStyleId>{5C22544A-7EE6-4342-B048-85BDC9FD1C3A}</a:tableStyleId>
              </a:tblPr>
              <a:tblGrid>
                <a:gridCol w="1879785">
                  <a:extLst>
                    <a:ext uri="{9D8B030D-6E8A-4147-A177-3AD203B41FA5}">
                      <a16:colId xmlns:a16="http://schemas.microsoft.com/office/drawing/2014/main" val="2015094659"/>
                    </a:ext>
                  </a:extLst>
                </a:gridCol>
                <a:gridCol w="4240215">
                  <a:extLst>
                    <a:ext uri="{9D8B030D-6E8A-4147-A177-3AD203B41FA5}">
                      <a16:colId xmlns:a16="http://schemas.microsoft.com/office/drawing/2014/main" val="1397456457"/>
                    </a:ext>
                  </a:extLst>
                </a:gridCol>
                <a:gridCol w="2472672">
                  <a:extLst>
                    <a:ext uri="{9D8B030D-6E8A-4147-A177-3AD203B41FA5}">
                      <a16:colId xmlns:a16="http://schemas.microsoft.com/office/drawing/2014/main" val="365708861"/>
                    </a:ext>
                  </a:extLst>
                </a:gridCol>
                <a:gridCol w="2999328">
                  <a:extLst>
                    <a:ext uri="{9D8B030D-6E8A-4147-A177-3AD203B41FA5}">
                      <a16:colId xmlns:a16="http://schemas.microsoft.com/office/drawing/2014/main" val="2270099265"/>
                    </a:ext>
                  </a:extLst>
                </a:gridCol>
              </a:tblGrid>
              <a:tr h="734400">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2000">
                          <a:solidFill>
                            <a:schemeClr val="bg1"/>
                          </a:solidFill>
                        </a:rPr>
                        <a:t>申請方法</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2000">
                          <a:solidFill>
                            <a:schemeClr val="bg1"/>
                          </a:solidFill>
                        </a:rPr>
                        <a:t>申請時期</a:t>
                      </a:r>
                    </a:p>
                  </a:txBody>
                  <a:tcPr anchor="ct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2000">
                          <a:solidFill>
                            <a:schemeClr val="bg1"/>
                          </a:solidFill>
                        </a:rPr>
                        <a:t>受験上の配慮事項</a:t>
                      </a:r>
                      <a:endParaRPr altLang="ja-JP" dirty="0" kumimoji="1" lang="en-US" sz="2000">
                        <a:solidFill>
                          <a:schemeClr val="bg1"/>
                        </a:solidFill>
                      </a:endParaRPr>
                    </a:p>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2000">
                          <a:solidFill>
                            <a:schemeClr val="bg1"/>
                          </a:solidFill>
                        </a:rPr>
                        <a:t>審査結果通知書</a:t>
                      </a:r>
                      <a:endParaRPr altLang="en-US" b="1" dirty="0" kumimoji="1" lang="ja-JP" spc="600" sz="2000"/>
                    </a:p>
                  </a:txBody>
                  <a:tcPr anchor="ct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2000">
                          <a:solidFill>
                            <a:schemeClr val="bg1"/>
                          </a:solidFill>
                        </a:rPr>
                        <a:t>受験上の配慮事項</a:t>
                      </a:r>
                      <a:endParaRPr altLang="ja-JP" dirty="0" kumimoji="1" lang="en-US" sz="2000">
                        <a:solidFill>
                          <a:schemeClr val="bg1"/>
                        </a:solidFill>
                      </a:endParaRPr>
                    </a:p>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2000">
                          <a:solidFill>
                            <a:schemeClr val="bg1"/>
                          </a:solidFill>
                        </a:rPr>
                        <a:t>決定通知書</a:t>
                      </a:r>
                      <a:endParaRPr altLang="en-US" b="1" dirty="0" kumimoji="1" lang="ja-JP" spc="600" sz="2000"/>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934479">
                <a:tc rowSpan="2">
                  <a:txBody>
                    <a:bodyPr/>
                    <a:lstStyle/>
                    <a:p>
                      <a:pPr algn="ctr"/>
                      <a:r>
                        <a:rPr altLang="en-US" b="0" dirty="0" kumimoji="1" lang="ja-JP" sz="2200" u="none">
                          <a:solidFill>
                            <a:schemeClr val="tx1"/>
                          </a:solidFill>
                        </a:rPr>
                        <a:t>出願前申請</a:t>
                      </a:r>
                      <a:endParaRPr altLang="ja-JP" b="0" dirty="0" kumimoji="1" lang="en-US" sz="2200" u="none">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a:r>
                        <a:rPr altLang="ja-JP" dirty="0" lang="en-US" sz="2200">
                          <a:solidFill>
                            <a:srgbClr val="000000"/>
                          </a:solidFill>
                        </a:rPr>
                        <a:t>Ⅰ.</a:t>
                      </a:r>
                      <a:r>
                        <a:rPr altLang="ja-JP" dirty="0" kern="1200" kumimoji="1" lang="en-US" sz="2200">
                          <a:solidFill>
                            <a:schemeClr val="dk1"/>
                          </a:solidFill>
                          <a:latin typeface="+mn-lt"/>
                          <a:ea typeface="+mn-ea"/>
                          <a:cs typeface="+mn-cs"/>
                        </a:rPr>
                        <a:t>8</a:t>
                      </a:r>
                      <a:r>
                        <a:rPr altLang="en-US" dirty="0" kern="1200" kumimoji="1" lang="ja-JP" sz="2200">
                          <a:solidFill>
                            <a:schemeClr val="dk1"/>
                          </a:solidFill>
                          <a:latin typeface="+mn-lt"/>
                          <a:ea typeface="+mn-ea"/>
                          <a:cs typeface="+mn-cs"/>
                        </a:rPr>
                        <a:t>月</a:t>
                      </a:r>
                      <a:r>
                        <a:rPr altLang="ja-JP" dirty="0" kern="1200" kumimoji="1" lang="en-US" sz="2200">
                          <a:solidFill>
                            <a:schemeClr val="dk1"/>
                          </a:solidFill>
                          <a:latin typeface="+mn-lt"/>
                          <a:ea typeface="+mn-ea"/>
                          <a:cs typeface="+mn-cs"/>
                        </a:rPr>
                        <a:t>1</a:t>
                      </a:r>
                      <a:r>
                        <a:rPr altLang="en-US" dirty="0" kern="1200" kumimoji="1" lang="ja-JP" sz="2200">
                          <a:solidFill>
                            <a:schemeClr val="dk1"/>
                          </a:solidFill>
                          <a:latin typeface="+mn-lt"/>
                          <a:ea typeface="+mn-ea"/>
                          <a:cs typeface="+mn-cs"/>
                        </a:rPr>
                        <a:t>日（木） ～ </a:t>
                      </a:r>
                      <a:r>
                        <a:rPr altLang="ja-JP" dirty="0" kern="1200" kumimoji="1" lang="en-US" sz="2200">
                          <a:solidFill>
                            <a:schemeClr val="dk1"/>
                          </a:solidFill>
                          <a:latin typeface="+mn-lt"/>
                          <a:ea typeface="+mn-ea"/>
                          <a:cs typeface="+mn-cs"/>
                        </a:rPr>
                        <a:t>9</a:t>
                      </a:r>
                      <a:r>
                        <a:rPr altLang="en-US" dirty="0" kern="1200" kumimoji="1" lang="ja-JP" sz="2200">
                          <a:solidFill>
                            <a:schemeClr val="dk1"/>
                          </a:solidFill>
                          <a:latin typeface="+mn-lt"/>
                          <a:ea typeface="+mn-ea"/>
                          <a:cs typeface="+mn-cs"/>
                        </a:rPr>
                        <a:t>月</a:t>
                      </a:r>
                      <a:r>
                        <a:rPr altLang="ja-JP" dirty="0" kern="1200" kumimoji="1" lang="en-US" sz="2200">
                          <a:solidFill>
                            <a:schemeClr val="dk1"/>
                          </a:solidFill>
                          <a:latin typeface="+mn-lt"/>
                          <a:ea typeface="+mn-ea"/>
                          <a:cs typeface="+mn-cs"/>
                        </a:rPr>
                        <a:t>3</a:t>
                      </a:r>
                      <a:r>
                        <a:rPr altLang="en-US" dirty="0" kern="1200" kumimoji="1" lang="ja-JP" sz="2200">
                          <a:solidFill>
                            <a:schemeClr val="dk1"/>
                          </a:solidFill>
                          <a:latin typeface="+mn-lt"/>
                          <a:ea typeface="+mn-ea"/>
                          <a:cs typeface="+mn-cs"/>
                        </a:rPr>
                        <a:t>日（火）</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ctr"/>
                      <a:r>
                        <a:rPr altLang="ja-JP" b="0" dirty="0" kumimoji="1" lang="en-US" sz="2200" u="sng">
                          <a:solidFill>
                            <a:srgbClr val="FF0000"/>
                          </a:solidFill>
                        </a:rPr>
                        <a:t>9</a:t>
                      </a:r>
                      <a:r>
                        <a:rPr altLang="en-US" b="0" dirty="0" kumimoji="1" lang="ja-JP" sz="2200" u="sng">
                          <a:solidFill>
                            <a:srgbClr val="FF0000"/>
                          </a:solidFill>
                        </a:rPr>
                        <a:t>月下旬</a:t>
                      </a:r>
                      <a:r>
                        <a:rPr altLang="en-US" b="0" dirty="0" kumimoji="1" lang="ja-JP" sz="2200" u="none">
                          <a:solidFill>
                            <a:schemeClr val="tx1"/>
                          </a:solidFill>
                        </a:rPr>
                        <a:t>に送付</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rowSpan="3">
                  <a:txBody>
                    <a:bodyPr/>
                    <a:lstStyle/>
                    <a:p>
                      <a:pPr algn="ctr" defTabSz="914400" eaLnBrk="1" fontAlgn="auto" hangingPunct="1" indent="0" latinLnBrk="0" lvl="0" marL="0" marR="0" rtl="0">
                        <a:lnSpc>
                          <a:spcPct val="100000"/>
                        </a:lnSpc>
                        <a:spcBef>
                          <a:spcPts val="0"/>
                        </a:spcBef>
                        <a:spcAft>
                          <a:spcPts val="1200"/>
                        </a:spcAft>
                        <a:buClrTx/>
                        <a:buSzTx/>
                        <a:buFontTx/>
                        <a:buNone/>
                        <a:tabLst/>
                        <a:defRPr/>
                      </a:pPr>
                      <a:r>
                        <a:rPr altLang="ja-JP" b="0" dirty="0" kumimoji="1" lang="en-US" sz="2200">
                          <a:solidFill>
                            <a:schemeClr val="tx1"/>
                          </a:solidFill>
                        </a:rPr>
                        <a:t>12</a:t>
                      </a:r>
                      <a:r>
                        <a:rPr altLang="en-US" b="0" dirty="0" kumimoji="1" lang="ja-JP" sz="2200">
                          <a:solidFill>
                            <a:schemeClr val="tx1"/>
                          </a:solidFill>
                        </a:rPr>
                        <a:t>月上旬～中旬に送付</a:t>
                      </a:r>
                      <a:endParaRPr altLang="ja-JP" b="0" dirty="0" kumimoji="1" lang="en-US" sz="2200">
                        <a:solidFill>
                          <a:schemeClr val="tx1"/>
                        </a:solidFill>
                      </a:endParaRPr>
                    </a:p>
                    <a:p>
                      <a:pPr algn="ctr" defTabSz="914400" eaLnBrk="1" fontAlgn="auto" hangingPunct="1" indent="0" latinLnBrk="0" lvl="0" marL="0" marR="0" rtl="0">
                        <a:lnSpc>
                          <a:spcPct val="100000"/>
                        </a:lnSpc>
                        <a:spcBef>
                          <a:spcPts val="0"/>
                        </a:spcBef>
                        <a:spcAft>
                          <a:spcPts val="1200"/>
                        </a:spcAft>
                        <a:buClrTx/>
                        <a:buSzTx/>
                        <a:buFontTx/>
                        <a:buNone/>
                        <a:tabLst/>
                        <a:defRPr/>
                      </a:pPr>
                      <a:r>
                        <a:rPr altLang="en-US" b="0" dirty="0" kumimoji="1" lang="ja-JP" sz="2200">
                          <a:solidFill>
                            <a:schemeClr val="tx1"/>
                          </a:solidFill>
                        </a:rPr>
                        <a:t>（出願した者のみ）</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2187789128"/>
                  </a:ext>
                </a:extLst>
              </a:tr>
              <a:tr h="864000">
                <a:tc vMerge="1">
                  <a:txBody>
                    <a:bodyPr/>
                    <a:lstStyle/>
                    <a:p>
                      <a:endParaRPr altLang="en-US" b="0" dirty="0" kumimoji="1" lang="ja-JP" sz="1800" u="none">
                        <a:solidFill>
                          <a:schemeClr val="tx1"/>
                        </a:solidFill>
                      </a:endParaRP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a:r>
                        <a:rPr altLang="ja-JP" dirty="0" lang="en-US" sz="2200">
                          <a:solidFill>
                            <a:srgbClr val="000000"/>
                          </a:solidFill>
                        </a:rPr>
                        <a:t>Ⅱ.</a:t>
                      </a:r>
                      <a:r>
                        <a:rPr altLang="ja-JP" dirty="0" kern="1200" kumimoji="1" lang="en-US" sz="2200">
                          <a:solidFill>
                            <a:schemeClr val="tx1"/>
                          </a:solidFill>
                          <a:latin typeface="+mn-lt"/>
                          <a:ea typeface="+mn-ea"/>
                          <a:cs typeface="+mn-cs"/>
                        </a:rPr>
                        <a:t>9</a:t>
                      </a:r>
                      <a:r>
                        <a:rPr altLang="en-US" dirty="0" kern="1200" kumimoji="1" lang="ja-JP" sz="2200">
                          <a:solidFill>
                            <a:schemeClr val="dk1"/>
                          </a:solidFill>
                          <a:latin typeface="+mj-ea"/>
                          <a:ea typeface="+mn-ea"/>
                          <a:cs typeface="+mn-cs"/>
                        </a:rPr>
                        <a:t>月</a:t>
                      </a:r>
                      <a:r>
                        <a:rPr altLang="ja-JP" dirty="0" kern="1200" kumimoji="1" lang="en-US" sz="2200">
                          <a:solidFill>
                            <a:schemeClr val="dk1"/>
                          </a:solidFill>
                          <a:latin typeface="+mn-lt"/>
                          <a:ea typeface="+mn-ea"/>
                          <a:cs typeface="+mn-cs"/>
                        </a:rPr>
                        <a:t>4</a:t>
                      </a:r>
                      <a:r>
                        <a:rPr altLang="en-US" dirty="0" kern="1200" kumimoji="1" lang="ja-JP" sz="2200">
                          <a:solidFill>
                            <a:schemeClr val="dk1"/>
                          </a:solidFill>
                          <a:latin typeface="+mj-ea"/>
                          <a:ea typeface="+mn-ea"/>
                          <a:cs typeface="+mn-cs"/>
                        </a:rPr>
                        <a:t>日（水） ～ </a:t>
                      </a:r>
                      <a:r>
                        <a:rPr altLang="ja-JP" dirty="0" kern="1200" kumimoji="1" lang="en-US" sz="2200">
                          <a:solidFill>
                            <a:schemeClr val="dk1"/>
                          </a:solidFill>
                          <a:latin typeface="+mn-lt"/>
                          <a:ea typeface="+mn-ea"/>
                          <a:cs typeface="+mn-cs"/>
                        </a:rPr>
                        <a:t>9</a:t>
                      </a:r>
                      <a:r>
                        <a:rPr altLang="en-US" dirty="0" kern="1200" kumimoji="1" lang="ja-JP" sz="2200">
                          <a:solidFill>
                            <a:schemeClr val="dk1"/>
                          </a:solidFill>
                          <a:latin typeface="+mn-lt"/>
                          <a:ea typeface="+mn-ea"/>
                          <a:cs typeface="+mn-cs"/>
                        </a:rPr>
                        <a:t>月</a:t>
                      </a:r>
                      <a:r>
                        <a:rPr altLang="ja-JP" dirty="0" kern="1200" kumimoji="1" lang="en-US" sz="2200">
                          <a:solidFill>
                            <a:schemeClr val="dk1"/>
                          </a:solidFill>
                          <a:latin typeface="+mn-lt"/>
                          <a:ea typeface="+mn-ea"/>
                          <a:cs typeface="+mn-cs"/>
                        </a:rPr>
                        <a:t>24</a:t>
                      </a:r>
                      <a:r>
                        <a:rPr altLang="en-US" dirty="0" kern="1200" kumimoji="1" lang="ja-JP" sz="2200">
                          <a:solidFill>
                            <a:schemeClr val="dk1"/>
                          </a:solidFill>
                          <a:latin typeface="+mj-ea"/>
                          <a:ea typeface="+mn-ea"/>
                          <a:cs typeface="+mn-cs"/>
                        </a:rPr>
                        <a:t>日（火）</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rowSpan="2">
                  <a:txBody>
                    <a:bodyPr/>
                    <a:lstStyle/>
                    <a:p>
                      <a:pPr algn="ctr" defTabSz="914400" eaLnBrk="1" fontAlgn="auto" hangingPunct="1" indent="0" latinLnBrk="0" lvl="0" marL="0" marR="0" rtl="0">
                        <a:lnSpc>
                          <a:spcPct val="100000"/>
                        </a:lnSpc>
                        <a:spcBef>
                          <a:spcPts val="0"/>
                        </a:spcBef>
                        <a:spcAft>
                          <a:spcPts val="1200"/>
                        </a:spcAft>
                        <a:buClrTx/>
                        <a:buSzTx/>
                        <a:buFontTx/>
                        <a:buNone/>
                        <a:tabLst/>
                        <a:defRPr/>
                      </a:pPr>
                      <a:r>
                        <a:rPr altLang="ja-JP" b="0" dirty="0" kumimoji="1" lang="en-US" sz="2200">
                          <a:solidFill>
                            <a:schemeClr val="tx1"/>
                          </a:solidFill>
                        </a:rPr>
                        <a:t>11</a:t>
                      </a:r>
                      <a:r>
                        <a:rPr altLang="en-US" b="0" dirty="0" kumimoji="1" lang="ja-JP" sz="2200">
                          <a:solidFill>
                            <a:schemeClr val="tx1"/>
                          </a:solidFill>
                        </a:rPr>
                        <a:t>月下旬に送付</a:t>
                      </a:r>
                      <a:endParaRPr altLang="ja-JP" b="0" dirty="0" kumimoji="1" lang="en-US" sz="2200">
                        <a:solidFill>
                          <a:schemeClr val="tx1"/>
                        </a:solidFill>
                      </a:endParaRPr>
                    </a:p>
                    <a:p>
                      <a:pPr algn="ctr" defTabSz="914400" eaLnBrk="1" fontAlgn="auto" hangingPunct="1" indent="0" latinLnBrk="0" lvl="0" marL="0" marR="0" rtl="0">
                        <a:lnSpc>
                          <a:spcPct val="100000"/>
                        </a:lnSpc>
                        <a:spcBef>
                          <a:spcPts val="0"/>
                        </a:spcBef>
                        <a:spcAft>
                          <a:spcPts val="1200"/>
                        </a:spcAft>
                        <a:buClrTx/>
                        <a:buSzTx/>
                        <a:buFontTx/>
                        <a:buNone/>
                        <a:tabLst/>
                        <a:defRPr/>
                      </a:pPr>
                      <a:r>
                        <a:rPr altLang="en-US" b="0" dirty="0" kumimoji="1" lang="ja-JP" sz="2200">
                          <a:solidFill>
                            <a:schemeClr val="tx1"/>
                          </a:solidFill>
                        </a:rPr>
                        <a:t>（出願した者のみ）</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vMerge="1">
                  <a:txBody>
                    <a:bodyPr/>
                    <a:lstStyle/>
                    <a:p>
                      <a:pPr>
                        <a:spcAft>
                          <a:spcPts val="1200"/>
                        </a:spcAft>
                      </a:pPr>
                      <a:endParaRPr altLang="en-US" b="0" dirty="0" kumimoji="1" lang="ja-JP" sz="1600">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504570006"/>
                  </a:ext>
                </a:extLst>
              </a:tr>
              <a:tr h="864000">
                <a:tc>
                  <a:txBody>
                    <a:bodyPr/>
                    <a:lstStyle/>
                    <a:p>
                      <a:pPr algn="ctr"/>
                      <a:r>
                        <a:rPr altLang="en-US" b="0" dirty="0" kumimoji="1" lang="ja-JP" sz="2200" u="none">
                          <a:solidFill>
                            <a:schemeClr val="tx1"/>
                          </a:solidFill>
                        </a:rPr>
                        <a:t>出願時申請</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lang="en-US" sz="2200">
                          <a:solidFill>
                            <a:srgbClr val="000000"/>
                          </a:solidFill>
                        </a:rPr>
                        <a:t>Ⅲ.</a:t>
                      </a:r>
                      <a:r>
                        <a:rPr altLang="ja-JP" dirty="0" kern="1200" kumimoji="1" lang="en-US" sz="2200">
                          <a:solidFill>
                            <a:schemeClr val="tx1"/>
                          </a:solidFill>
                          <a:latin typeface="+mn-lt"/>
                          <a:ea typeface="+mn-ea"/>
                          <a:cs typeface="+mn-cs"/>
                        </a:rPr>
                        <a:t>9</a:t>
                      </a:r>
                      <a:r>
                        <a:rPr altLang="en-US" dirty="0" kern="1200" kumimoji="1" lang="ja-JP" sz="2200">
                          <a:solidFill>
                            <a:schemeClr val="tx1"/>
                          </a:solidFill>
                          <a:latin typeface="+mn-lt"/>
                          <a:ea typeface="+mn-ea"/>
                          <a:cs typeface="+mn-cs"/>
                        </a:rPr>
                        <a:t>月</a:t>
                      </a:r>
                      <a:r>
                        <a:rPr altLang="ja-JP" dirty="0" kern="1200" kumimoji="1" lang="en-US" sz="2200">
                          <a:solidFill>
                            <a:schemeClr val="tx1"/>
                          </a:solidFill>
                          <a:latin typeface="+mn-lt"/>
                          <a:ea typeface="+mn-ea"/>
                          <a:cs typeface="+mn-cs"/>
                        </a:rPr>
                        <a:t>25</a:t>
                      </a:r>
                      <a:r>
                        <a:rPr altLang="en-US" dirty="0" kern="1200" kumimoji="1" lang="ja-JP" sz="2200">
                          <a:solidFill>
                            <a:schemeClr val="tx1"/>
                          </a:solidFill>
                          <a:latin typeface="+mj-ea"/>
                          <a:ea typeface="+mn-ea"/>
                          <a:cs typeface="+mn-cs"/>
                        </a:rPr>
                        <a:t>日（水） </a:t>
                      </a:r>
                      <a:r>
                        <a:rPr altLang="en-US" dirty="0" kern="1200" kumimoji="1" lang="ja-JP" sz="2200">
                          <a:solidFill>
                            <a:schemeClr val="dk1"/>
                          </a:solidFill>
                          <a:latin typeface="+mj-ea"/>
                          <a:ea typeface="+mn-ea"/>
                          <a:cs typeface="+mn-cs"/>
                        </a:rPr>
                        <a:t>～</a:t>
                      </a:r>
                      <a:r>
                        <a:rPr altLang="ja-JP" dirty="0" kern="1200" kumimoji="1" lang="en-US" sz="2200">
                          <a:solidFill>
                            <a:schemeClr val="dk1"/>
                          </a:solidFill>
                          <a:latin typeface="+mn-lt"/>
                          <a:ea typeface="+mn-ea"/>
                          <a:cs typeface="+mn-cs"/>
                        </a:rPr>
                        <a:t> 10</a:t>
                      </a:r>
                      <a:r>
                        <a:rPr altLang="en-US" dirty="0" kern="1200" kumimoji="1" lang="ja-JP" sz="2200">
                          <a:solidFill>
                            <a:schemeClr val="dk1"/>
                          </a:solidFill>
                          <a:latin typeface="+mj-ea"/>
                          <a:ea typeface="+mn-ea"/>
                          <a:cs typeface="+mn-cs"/>
                        </a:rPr>
                        <a:t>月</a:t>
                      </a:r>
                      <a:r>
                        <a:rPr altLang="ja-JP" dirty="0" kern="1200" kumimoji="1" lang="en-US" sz="2200">
                          <a:solidFill>
                            <a:schemeClr val="dk1"/>
                          </a:solidFill>
                          <a:latin typeface="+mn-lt"/>
                          <a:ea typeface="+mn-ea"/>
                          <a:cs typeface="+mn-cs"/>
                        </a:rPr>
                        <a:t>7</a:t>
                      </a:r>
                      <a:r>
                        <a:rPr altLang="en-US" dirty="0" kern="1200" kumimoji="1" lang="ja-JP" sz="2200">
                          <a:solidFill>
                            <a:schemeClr val="dk1"/>
                          </a:solidFill>
                          <a:latin typeface="+mn-lt"/>
                          <a:ea typeface="+mn-ea"/>
                          <a:cs typeface="+mn-cs"/>
                        </a:rPr>
                        <a:t>日</a:t>
                      </a:r>
                      <a:r>
                        <a:rPr altLang="en-US" dirty="0" kern="1200" kumimoji="1" lang="ja-JP" sz="2200">
                          <a:solidFill>
                            <a:schemeClr val="dk1"/>
                          </a:solidFill>
                          <a:latin typeface="+mj-ea"/>
                          <a:ea typeface="+mn-ea"/>
                          <a:cs typeface="+mn-cs"/>
                        </a:rPr>
                        <a:t>（月）</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vMerge="1">
                  <a:txBody>
                    <a:bodyPr/>
                    <a:lstStyle/>
                    <a:p>
                      <a:endParaRPr altLang="en-US" b="0" dirty="0" kumimoji="1" lang="ja-JP" sz="1800" u="none">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vMerge="1">
                  <a:txBody>
                    <a:bodyPr/>
                    <a:lstStyle/>
                    <a:p>
                      <a:pPr algn="l" defTabSz="914400" eaLnBrk="1" fontAlgn="auto" hangingPunct="1" indent="0" latinLnBrk="0" lvl="0" marL="0" marR="0" rtl="0">
                        <a:lnSpc>
                          <a:spcPct val="100000"/>
                        </a:lnSpc>
                        <a:spcBef>
                          <a:spcPts val="0"/>
                        </a:spcBef>
                        <a:spcAft>
                          <a:spcPts val="1200"/>
                        </a:spcAft>
                        <a:buClrTx/>
                        <a:buSzTx/>
                        <a:buFontTx/>
                        <a:buNone/>
                        <a:tabLst/>
                        <a:defRPr/>
                      </a:pPr>
                      <a:endParaRPr altLang="en-US" b="0" dirty="0" kumimoji="1" lang="ja-JP" sz="1600">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sp>
        <p:nvSpPr>
          <p:cNvPr id="6" name="Rectangle 5">
            <a:extLst>
              <a:ext uri="{FF2B5EF4-FFF2-40B4-BE49-F238E27FC236}">
                <a16:creationId xmlns:a16="http://schemas.microsoft.com/office/drawing/2014/main" id="{EEE35C6F-5621-41E3-A72A-3C8A469E11E0}"/>
              </a:ext>
            </a:extLst>
          </p:cNvPr>
          <p:cNvSpPr>
            <a:spLocks noChangeArrowheads="1"/>
          </p:cNvSpPr>
          <p:nvPr/>
        </p:nvSpPr>
        <p:spPr bwMode="auto">
          <a:xfrm>
            <a:off x="264000" y="971938"/>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①　</a:t>
            </a:r>
            <a:r>
              <a:rPr altLang="en-US" b="1" dirty="0" lang="ja-JP" sz="2800">
                <a:solidFill>
                  <a:srgbClr val="000000"/>
                </a:solidFill>
                <a:latin typeface="ＭＳ Ｐゴシック"/>
                <a:ea typeface="ＭＳ Ｐゴシック"/>
              </a:rPr>
              <a:t>申請方法等</a:t>
            </a:r>
          </a:p>
        </p:txBody>
      </p:sp>
      <p:sp>
        <p:nvSpPr>
          <p:cNvPr id="7" name="正方形/長方形 6">
            <a:extLst>
              <a:ext uri="{FF2B5EF4-FFF2-40B4-BE49-F238E27FC236}">
                <a16:creationId xmlns:a16="http://schemas.microsoft.com/office/drawing/2014/main" id="{C5083A9D-03F0-49BD-A57F-7D2E065EC1CD}"/>
              </a:ext>
            </a:extLst>
          </p:cNvPr>
          <p:cNvSpPr/>
          <p:nvPr/>
        </p:nvSpPr>
        <p:spPr>
          <a:xfrm>
            <a:off x="48000" y="5373000"/>
            <a:ext cx="12144000" cy="400110"/>
          </a:xfrm>
          <a:prstGeom prst="rect">
            <a:avLst/>
          </a:prstGeom>
        </p:spPr>
        <p:txBody>
          <a:bodyPr wrap="square">
            <a:spAutoFit/>
          </a:bodyPr>
          <a:lstStyle/>
          <a:p>
            <a:pPr>
              <a:defRPr/>
            </a:pPr>
            <a:r>
              <a:rPr altLang="ja-JP" dirty="0" lang="en-US" sz="2000">
                <a:solidFill>
                  <a:srgbClr val="000000"/>
                </a:solidFill>
              </a:rPr>
              <a:t>※</a:t>
            </a:r>
            <a:r>
              <a:rPr altLang="en-US" dirty="0" lang="ja-JP" sz="2000">
                <a:solidFill>
                  <a:srgbClr val="000000"/>
                </a:solidFill>
              </a:rPr>
              <a:t>　希望する配慮事項によっては審査に時間がかかる場合もあるため，</a:t>
            </a:r>
            <a:r>
              <a:rPr altLang="en-US" dirty="0" lang="ja-JP" sz="2000" u="sng">
                <a:solidFill>
                  <a:srgbClr val="FF0000"/>
                </a:solidFill>
              </a:rPr>
              <a:t>できるだけ出願前に申請してください。</a:t>
            </a:r>
            <a:endParaRPr altLang="en-US" dirty="0" lang="ja-JP" sz="2000">
              <a:solidFill>
                <a:srgbClr val="000000"/>
              </a:solidFill>
            </a:endParaRPr>
          </a:p>
        </p:txBody>
      </p:sp>
    </p:spTree>
    <p:extLst>
      <p:ext uri="{BB962C8B-B14F-4D97-AF65-F5344CB8AC3E}">
        <p14:creationId xmlns:p14="http://schemas.microsoft.com/office/powerpoint/2010/main" val="2250785968"/>
      </p:ext>
    </p:extLst>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a:xfrm>
            <a:off x="9358400" y="6021000"/>
            <a:ext cx="2641600" cy="476250"/>
          </a:xfrm>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4</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P4</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8" name="正方形/長方形 7">
            <a:extLst>
              <a:ext uri="{FF2B5EF4-FFF2-40B4-BE49-F238E27FC236}">
                <a16:creationId xmlns:a16="http://schemas.microsoft.com/office/drawing/2014/main" id="{556794E3-E82B-4BAF-894E-69420EB16054}"/>
              </a:ext>
            </a:extLst>
          </p:cNvPr>
          <p:cNvSpPr/>
          <p:nvPr/>
        </p:nvSpPr>
        <p:spPr>
          <a:xfrm>
            <a:off x="912000" y="5836890"/>
            <a:ext cx="8736848" cy="400110"/>
          </a:xfrm>
          <a:prstGeom prst="rect">
            <a:avLst/>
          </a:prstGeom>
        </p:spPr>
        <p:txBody>
          <a:bodyPr wrap="square">
            <a:spAutoFit/>
          </a:bodyPr>
          <a:lstStyle/>
          <a:p>
            <a:pPr algn="just">
              <a:defRPr/>
            </a:pPr>
            <a:r>
              <a:rPr altLang="ja-JP" dirty="0" lang="en-US" sz="2000">
                <a:solidFill>
                  <a:srgbClr val="000000"/>
                </a:solidFill>
              </a:rPr>
              <a:t>※</a:t>
            </a:r>
            <a:r>
              <a:rPr altLang="en-US" dirty="0" lang="ja-JP" sz="2000">
                <a:solidFill>
                  <a:srgbClr val="000000"/>
                </a:solidFill>
              </a:rPr>
              <a:t>  出願期間内に志願票等の出願書類を提出してください。</a:t>
            </a:r>
            <a:endParaRPr altLang="ja-JP" dirty="0" lang="en-US" sz="1800" u="sng">
              <a:solidFill>
                <a:srgbClr val="FF0000"/>
              </a:solidFill>
            </a:endParaRPr>
          </a:p>
        </p:txBody>
      </p:sp>
      <p:sp>
        <p:nvSpPr>
          <p:cNvPr id="9" name="テキスト ボックス 8">
            <a:extLst>
              <a:ext uri="{FF2B5EF4-FFF2-40B4-BE49-F238E27FC236}">
                <a16:creationId xmlns:a16="http://schemas.microsoft.com/office/drawing/2014/main" id="{75656ED7-EE57-4754-878C-4ED52FD7D6E2}"/>
              </a:ext>
            </a:extLst>
          </p:cNvPr>
          <p:cNvSpPr txBox="1"/>
          <p:nvPr/>
        </p:nvSpPr>
        <p:spPr>
          <a:xfrm>
            <a:off x="3648000" y="3285000"/>
            <a:ext cx="7776000" cy="710367"/>
          </a:xfrm>
          <a:prstGeom prst="rect">
            <a:avLst/>
          </a:prstGeom>
          <a:solidFill>
            <a:srgbClr val="FBE1FA"/>
          </a:solidFill>
          <a:ln w="19050">
            <a:solidFill>
              <a:schemeClr val="tx1"/>
            </a:solidFill>
          </a:ln>
        </p:spPr>
        <p:style>
          <a:lnRef idx="2">
            <a:schemeClr val="accent4"/>
          </a:lnRef>
          <a:fillRef idx="1">
            <a:schemeClr val="lt1"/>
          </a:fillRef>
          <a:effectRef idx="0">
            <a:schemeClr val="accent4"/>
          </a:effectRef>
          <a:fontRef idx="minor">
            <a:schemeClr val="dk1"/>
          </a:fontRef>
        </p:style>
        <p:txBody>
          <a:bodyPr anchor="ctr" rtlCol="0" wrap="square">
            <a:noAutofit/>
          </a:bodyPr>
          <a:lstStyle/>
          <a:p>
            <a:pPr algn="ctr">
              <a:defRPr/>
            </a:pPr>
            <a:r>
              <a:rPr altLang="en-US" dirty="0" lang="ja-JP" sz="2200" u="sng">
                <a:solidFill>
                  <a:srgbClr val="FF0000"/>
                </a:solidFill>
                <a:latin charset="-128" panose="02020600040205080304" pitchFamily="18" typeface="ＭＳ Ｐ明朝"/>
                <a:ea typeface="ＭＳ Ｐゴシック"/>
              </a:rPr>
              <a:t>共通テストの出願前（</a:t>
            </a:r>
            <a:r>
              <a:rPr altLang="ja-JP" dirty="0" lang="en-US" sz="2200" u="sng">
                <a:solidFill>
                  <a:srgbClr val="FF0000"/>
                </a:solidFill>
                <a:latin typeface="Arial"/>
                <a:ea typeface="ＭＳ Ｐゴシック"/>
              </a:rPr>
              <a:t>9</a:t>
            </a:r>
            <a:r>
              <a:rPr altLang="en-US" dirty="0" lang="ja-JP" sz="2200" u="sng">
                <a:solidFill>
                  <a:srgbClr val="FF0000"/>
                </a:solidFill>
                <a:latin typeface="Arial"/>
                <a:ea typeface="ＭＳ Ｐゴシック"/>
              </a:rPr>
              <a:t>月</a:t>
            </a:r>
            <a:r>
              <a:rPr altLang="en-US" dirty="0" lang="ja-JP" sz="2200" u="sng">
                <a:solidFill>
                  <a:srgbClr val="FF0000"/>
                </a:solidFill>
                <a:latin charset="-128" panose="02020600040205080304" pitchFamily="18" typeface="ＭＳ Ｐ明朝"/>
                <a:ea typeface="ＭＳ Ｐゴシック"/>
              </a:rPr>
              <a:t>下旬）に</a:t>
            </a:r>
            <a:r>
              <a:rPr altLang="en-US" dirty="0" lang="ja-JP" sz="2200">
                <a:solidFill>
                  <a:srgbClr val="000000"/>
                </a:solidFill>
                <a:latin charset="-128" panose="02020600040205080304" pitchFamily="18" typeface="ＭＳ Ｐ明朝"/>
                <a:ea typeface="ＭＳ Ｐゴシック"/>
              </a:rPr>
              <a:t>，審査結果を通知します。</a:t>
            </a:r>
            <a:endParaRPr altLang="en-US" dirty="0" lang="ja-JP" sz="2200">
              <a:solidFill>
                <a:srgbClr val="000000"/>
              </a:solidFill>
              <a:latin typeface="Arial"/>
              <a:ea typeface="ＭＳ Ｐゴシック"/>
            </a:endParaRPr>
          </a:p>
        </p:txBody>
      </p:sp>
      <p:graphicFrame>
        <p:nvGraphicFramePr>
          <p:cNvPr id="10" name="表 9">
            <a:extLst>
              <a:ext uri="{FF2B5EF4-FFF2-40B4-BE49-F238E27FC236}">
                <a16:creationId xmlns:a16="http://schemas.microsoft.com/office/drawing/2014/main" id="{AA44CA90-40A1-4D0E-B74C-26CFC380BFD5}"/>
              </a:ext>
            </a:extLst>
          </p:cNvPr>
          <p:cNvGraphicFramePr>
            <a:graphicFrameLocks noGrp="1"/>
          </p:cNvGraphicFramePr>
          <p:nvPr>
            <p:extLst>
              <p:ext uri="{D42A27DB-BD31-4B8C-83A1-F6EECF244321}">
                <p14:modId xmlns:p14="http://schemas.microsoft.com/office/powerpoint/2010/main" val="3925478724"/>
              </p:ext>
            </p:extLst>
          </p:nvPr>
        </p:nvGraphicFramePr>
        <p:xfrm>
          <a:off x="1775520" y="1557000"/>
          <a:ext cx="8640956" cy="1437640"/>
        </p:xfrm>
        <a:graphic>
          <a:graphicData uri="http://schemas.openxmlformats.org/drawingml/2006/table">
            <a:tbl>
              <a:tblPr bandRow="1" firstRow="1">
                <a:tableStyleId>{5C22544A-7EE6-4342-B048-85BDC9FD1C3A}</a:tableStyleId>
              </a:tblPr>
              <a:tblGrid>
                <a:gridCol w="976803">
                  <a:extLst>
                    <a:ext uri="{9D8B030D-6E8A-4147-A177-3AD203B41FA5}">
                      <a16:colId xmlns:a16="http://schemas.microsoft.com/office/drawing/2014/main" val="743758269"/>
                    </a:ext>
                  </a:extLst>
                </a:gridCol>
                <a:gridCol w="3343676">
                  <a:extLst>
                    <a:ext uri="{9D8B030D-6E8A-4147-A177-3AD203B41FA5}">
                      <a16:colId xmlns:a16="http://schemas.microsoft.com/office/drawing/2014/main" val="365708861"/>
                    </a:ext>
                  </a:extLst>
                </a:gridCol>
                <a:gridCol w="4320477">
                  <a:extLst>
                    <a:ext uri="{9D8B030D-6E8A-4147-A177-3AD203B41FA5}">
                      <a16:colId xmlns:a16="http://schemas.microsoft.com/office/drawing/2014/main" val="2270099265"/>
                    </a:ext>
                  </a:extLst>
                </a:gridCol>
              </a:tblGrid>
              <a:tr h="370840">
                <a:tc rowSpan="2">
                  <a:txBody>
                    <a:bodyPr/>
                    <a:lstStyle/>
                    <a:p>
                      <a:pPr algn="ctr"/>
                      <a:r>
                        <a:rPr altLang="en-US" b="1" dirty="0" kumimoji="1" lang="ja-JP" sz="2400">
                          <a:solidFill>
                            <a:schemeClr val="bg1"/>
                          </a:solidFill>
                        </a:rPr>
                        <a:t>配慮申請</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2000"/>
                        <a:t>申請期間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20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309736">
                <a:tc vMerge="1">
                  <a:txBody>
                    <a:bodyPr/>
                    <a:lstStyle/>
                    <a:p>
                      <a:endParaRPr altLang="en-US" dirty="0" kumimoji="1" lang="ja-JP"/>
                    </a:p>
                  </a:txBody>
                  <a:tcPr/>
                </a:tc>
                <a:tc>
                  <a:txBody>
                    <a:bodyPr/>
                    <a:lstStyle/>
                    <a:p>
                      <a:pPr algn="l" defTabSz="914400" eaLnBrk="1" hangingPunct="1" latinLnBrk="0" marL="0" rtl="0">
                        <a:lnSpc>
                          <a:spcPct val="100000"/>
                        </a:lnSpc>
                        <a:spcBef>
                          <a:spcPts val="600"/>
                        </a:spcBef>
                        <a:spcAft>
                          <a:spcPts val="300"/>
                        </a:spcAft>
                      </a:pPr>
                      <a:r>
                        <a:rPr altLang="ja-JP" b="0" dirty="0" kern="1200" kumimoji="1" lang="en-US" sz="1800">
                          <a:solidFill>
                            <a:schemeClr val="accent4"/>
                          </a:solidFill>
                          <a:latin typeface="+mn-lt"/>
                          <a:ea typeface="+mn-ea"/>
                          <a:cs typeface="+mn-cs"/>
                        </a:rPr>
                        <a:t>8</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1</a:t>
                      </a:r>
                      <a:r>
                        <a:rPr altLang="en-US" b="0" dirty="0" kern="1200" kumimoji="1" lang="ja-JP" sz="1800">
                          <a:solidFill>
                            <a:schemeClr val="accent4"/>
                          </a:solidFill>
                          <a:latin typeface="+mn-lt"/>
                          <a:ea typeface="+mn-ea"/>
                          <a:cs typeface="+mn-cs"/>
                        </a:rPr>
                        <a:t>日（木）</a:t>
                      </a:r>
                      <a:endParaRPr altLang="ja-JP" b="0" dirty="0" kern="1200" kumimoji="1" lang="en-US" sz="1800">
                        <a:solidFill>
                          <a:schemeClr val="accent4"/>
                        </a:solidFill>
                        <a:latin typeface="+mn-lt"/>
                        <a:ea typeface="+mn-ea"/>
                        <a:cs typeface="+mn-cs"/>
                      </a:endParaRPr>
                    </a:p>
                    <a:p>
                      <a:pPr algn="l" defTabSz="914400" eaLnBrk="1" hangingPunct="1" latinLnBrk="0" marL="0" rtl="0">
                        <a:lnSpc>
                          <a:spcPts val="1200"/>
                        </a:lnSpc>
                        <a:spcBef>
                          <a:spcPts val="600"/>
                        </a:spcBef>
                        <a:spcAft>
                          <a:spcPts val="300"/>
                        </a:spcAft>
                      </a:pPr>
                      <a:r>
                        <a:rPr altLang="en-US" b="0" dirty="0" kern="1200" kumimoji="1" lang="ja-JP" sz="1800">
                          <a:solidFill>
                            <a:schemeClr val="accent4"/>
                          </a:solidFill>
                          <a:latin typeface="+mn-lt"/>
                          <a:ea typeface="+mn-ea"/>
                          <a:cs typeface="+mn-cs"/>
                        </a:rPr>
                        <a:t>       ～ </a:t>
                      </a:r>
                      <a:r>
                        <a:rPr altLang="ja-JP" b="0" dirty="0" kern="1200" kumimoji="1" lang="en-US" sz="1800">
                          <a:solidFill>
                            <a:schemeClr val="accent4"/>
                          </a:solidFill>
                          <a:latin typeface="+mn-lt"/>
                          <a:ea typeface="+mn-ea"/>
                          <a:cs typeface="+mn-cs"/>
                        </a:rPr>
                        <a:t>9</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3</a:t>
                      </a:r>
                      <a:r>
                        <a:rPr altLang="en-US" b="0" dirty="0" kern="1200" kumimoji="1" lang="ja-JP" sz="1800">
                          <a:solidFill>
                            <a:schemeClr val="accent4"/>
                          </a:solidFill>
                          <a:latin typeface="+mn-lt"/>
                          <a:ea typeface="+mn-ea"/>
                          <a:cs typeface="+mn-cs"/>
                        </a:rPr>
                        <a:t>日（火）（消印有効）</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spcAft>
                          <a:spcPts val="500"/>
                        </a:spcAft>
                      </a:pPr>
                      <a:r>
                        <a:rPr altLang="en-US" b="0" dirty="0" kumimoji="1" lang="ja-JP" sz="1800">
                          <a:solidFill>
                            <a:schemeClr val="accent4"/>
                          </a:solidFill>
                        </a:rPr>
                        <a:t>〇</a:t>
                      </a:r>
                      <a:r>
                        <a:rPr altLang="ja-JP" b="0" dirty="0" kumimoji="1" lang="en-US" sz="1800">
                          <a:solidFill>
                            <a:schemeClr val="accent4"/>
                          </a:solidFill>
                        </a:rPr>
                        <a:t>【A】</a:t>
                      </a:r>
                      <a:r>
                        <a:rPr altLang="en-US" b="0" dirty="0" kumimoji="1" lang="ja-JP" sz="1800">
                          <a:solidFill>
                            <a:schemeClr val="accent4"/>
                          </a:solidFill>
                        </a:rPr>
                        <a:t>受験上の配慮申請書</a:t>
                      </a:r>
                    </a:p>
                    <a:p>
                      <a:pPr>
                        <a:spcAft>
                          <a:spcPts val="500"/>
                        </a:spcAft>
                      </a:pPr>
                      <a:r>
                        <a:rPr altLang="en-US" b="0" dirty="0" kumimoji="1" lang="ja-JP" sz="1800">
                          <a:solidFill>
                            <a:schemeClr val="accent4"/>
                          </a:solidFill>
                        </a:rPr>
                        <a:t>〇</a:t>
                      </a:r>
                      <a:r>
                        <a:rPr altLang="ja-JP" b="0" dirty="0" kumimoji="1" lang="en-US" sz="1800">
                          <a:solidFill>
                            <a:schemeClr val="accent4"/>
                          </a:solidFill>
                        </a:rPr>
                        <a:t>【B】</a:t>
                      </a:r>
                      <a:r>
                        <a:rPr altLang="en-US" b="0" dirty="0" kumimoji="1" lang="ja-JP" sz="1800">
                          <a:solidFill>
                            <a:schemeClr val="accent4"/>
                          </a:solidFill>
                        </a:rPr>
                        <a:t>診断書</a:t>
                      </a:r>
                      <a:endParaRPr altLang="ja-JP" b="0" dirty="0" kumimoji="1" lang="en-US" sz="1800">
                        <a:solidFill>
                          <a:schemeClr val="accent4"/>
                        </a:solidFill>
                      </a:endParaRPr>
                    </a:p>
                    <a:p>
                      <a:pPr>
                        <a:spcAft>
                          <a:spcPts val="500"/>
                        </a:spcAft>
                      </a:pPr>
                      <a:r>
                        <a:rPr altLang="en-US" b="0" dirty="0" kumimoji="1" lang="ja-JP" sz="1800">
                          <a:solidFill>
                            <a:schemeClr val="accent4"/>
                          </a:solidFill>
                        </a:rPr>
                        <a:t>〇</a:t>
                      </a:r>
                      <a:r>
                        <a:rPr altLang="ja-JP" b="0" dirty="0" kumimoji="1" lang="en-US" sz="1800">
                          <a:solidFill>
                            <a:schemeClr val="accent4"/>
                          </a:solidFill>
                        </a:rPr>
                        <a:t>【C】</a:t>
                      </a:r>
                      <a:r>
                        <a:rPr altLang="en-US" b="0" dirty="0" kumimoji="1" lang="ja-JP" sz="1800">
                          <a:solidFill>
                            <a:schemeClr val="accent4"/>
                          </a:solidFill>
                        </a:rPr>
                        <a:t>状況報告書（該当する場合）</a:t>
                      </a:r>
                      <a:endParaRPr altLang="en-US" b="0" dirty="0" kumimoji="1" lang="ja-JP" sz="1600">
                        <a:solidFill>
                          <a:schemeClr val="tx1"/>
                        </a:solidFill>
                      </a:endParaRPr>
                    </a:p>
                  </a:txBody>
                  <a:tcP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graphicFrame>
        <p:nvGraphicFramePr>
          <p:cNvPr id="11" name="表 10">
            <a:extLst>
              <a:ext uri="{FF2B5EF4-FFF2-40B4-BE49-F238E27FC236}">
                <a16:creationId xmlns:a16="http://schemas.microsoft.com/office/drawing/2014/main" id="{D4049D15-FC33-4513-BE73-AB40929F51C4}"/>
              </a:ext>
            </a:extLst>
          </p:cNvPr>
          <p:cNvGraphicFramePr>
            <a:graphicFrameLocks noGrp="1"/>
          </p:cNvGraphicFramePr>
          <p:nvPr>
            <p:extLst>
              <p:ext uri="{D42A27DB-BD31-4B8C-83A1-F6EECF244321}">
                <p14:modId xmlns:p14="http://schemas.microsoft.com/office/powerpoint/2010/main" val="556914195"/>
              </p:ext>
            </p:extLst>
          </p:nvPr>
        </p:nvGraphicFramePr>
        <p:xfrm>
          <a:off x="1775520" y="4149000"/>
          <a:ext cx="8640956" cy="1099820"/>
        </p:xfrm>
        <a:graphic>
          <a:graphicData uri="http://schemas.openxmlformats.org/drawingml/2006/table">
            <a:tbl>
              <a:tblPr bandRow="1" firstRow="1">
                <a:tableStyleId>{5C22544A-7EE6-4342-B048-85BDC9FD1C3A}</a:tableStyleId>
              </a:tblPr>
              <a:tblGrid>
                <a:gridCol w="976803">
                  <a:extLst>
                    <a:ext uri="{9D8B030D-6E8A-4147-A177-3AD203B41FA5}">
                      <a16:colId xmlns:a16="http://schemas.microsoft.com/office/drawing/2014/main" val="743758269"/>
                    </a:ext>
                  </a:extLst>
                </a:gridCol>
                <a:gridCol w="3343677">
                  <a:extLst>
                    <a:ext uri="{9D8B030D-6E8A-4147-A177-3AD203B41FA5}">
                      <a16:colId xmlns:a16="http://schemas.microsoft.com/office/drawing/2014/main" val="365708861"/>
                    </a:ext>
                  </a:extLst>
                </a:gridCol>
                <a:gridCol w="4320476">
                  <a:extLst>
                    <a:ext uri="{9D8B030D-6E8A-4147-A177-3AD203B41FA5}">
                      <a16:colId xmlns:a16="http://schemas.microsoft.com/office/drawing/2014/main" val="2270099265"/>
                    </a:ext>
                  </a:extLst>
                </a:gridCol>
              </a:tblGrid>
              <a:tr h="370840">
                <a:tc rowSpan="2">
                  <a:txBody>
                    <a:bodyPr/>
                    <a:lstStyle/>
                    <a:p>
                      <a:pPr algn="ctr"/>
                      <a:r>
                        <a:rPr altLang="en-US" b="1" dirty="0" kumimoji="1" lang="ja-JP" sz="2400">
                          <a:solidFill>
                            <a:schemeClr val="bg1"/>
                          </a:solidFill>
                        </a:rPr>
                        <a:t>出願</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2000"/>
                        <a:t>出願期間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20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extLst>
                  <a:ext uri="{0D108BD9-81ED-4DB2-BD59-A6C34878D82A}">
                    <a16:rowId xmlns:a16="http://schemas.microsoft.com/office/drawing/2014/main" val="3495791374"/>
                  </a:ext>
                </a:extLst>
              </a:tr>
              <a:tr h="370840">
                <a:tc vMerge="1">
                  <a:txBody>
                    <a:bodyPr/>
                    <a:lstStyle/>
                    <a:p>
                      <a:endParaRPr altLang="en-US" dirty="0" kumimoji="1" lang="ja-JP"/>
                    </a:p>
                  </a:txBody>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z="1800">
                          <a:solidFill>
                            <a:schemeClr val="tx1"/>
                          </a:solidFill>
                        </a:rPr>
                        <a:t>25</a:t>
                      </a:r>
                      <a:r>
                        <a:rPr altLang="en-US" b="0" dirty="0" kumimoji="1" lang="ja-JP" sz="1800">
                          <a:solidFill>
                            <a:schemeClr val="tx1"/>
                          </a:solidFill>
                        </a:rPr>
                        <a:t>日（水）</a:t>
                      </a:r>
                      <a:endParaRPr altLang="ja-JP" b="0" dirty="0" kumimoji="1" lang="en-US" sz="1800">
                        <a:solidFill>
                          <a:schemeClr val="tx1"/>
                        </a:solidFill>
                      </a:endParaRPr>
                    </a:p>
                    <a:p>
                      <a:r>
                        <a:rPr altLang="en-US" b="0" dirty="0" kumimoji="1" lang="ja-JP" sz="1800">
                          <a:solidFill>
                            <a:schemeClr val="tx1"/>
                          </a:solidFill>
                        </a:rPr>
                        <a:t>       ～</a:t>
                      </a:r>
                      <a:r>
                        <a:rPr altLang="ja-JP" b="0" dirty="0" kumimoji="1" lang="en-US" sz="1800">
                          <a:solidFill>
                            <a:schemeClr val="tx1"/>
                          </a:solidFill>
                        </a:rPr>
                        <a:t>10</a:t>
                      </a:r>
                      <a:r>
                        <a:rPr altLang="en-US" b="0" dirty="0" kumimoji="1" lang="ja-JP" sz="1800">
                          <a:solidFill>
                            <a:schemeClr val="tx1"/>
                          </a:solidFill>
                        </a:rPr>
                        <a:t>月</a:t>
                      </a:r>
                      <a:r>
                        <a:rPr altLang="ja-JP" b="0" dirty="0" kumimoji="1" lang="en-US" sz="1800">
                          <a:solidFill>
                            <a:schemeClr val="tx1"/>
                          </a:solidFill>
                        </a:rPr>
                        <a:t>7</a:t>
                      </a:r>
                      <a:r>
                        <a:rPr altLang="en-US" b="0" dirty="0" kumimoji="1" lang="ja-JP" sz="1800">
                          <a:solidFill>
                            <a:schemeClr val="tx1"/>
                          </a:solidFill>
                        </a:rPr>
                        <a:t>日（月）</a:t>
                      </a:r>
                      <a:r>
                        <a:rPr altLang="en-US" b="0" dirty="0" kumimoji="1" lang="ja-JP" sz="1800" u="none">
                          <a:solidFill>
                            <a:schemeClr val="tx1"/>
                          </a:solidFill>
                        </a:rPr>
                        <a:t>（消印有効）</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tc>
                  <a:txBody>
                    <a:bodyPr/>
                    <a:lstStyle/>
                    <a:p>
                      <a:pPr algn="l" defTabSz="914400" eaLnBrk="1" fontAlgn="auto" hangingPunct="1" indent="0" latinLnBrk="0" lvl="0" marL="0" marR="0" rtl="0">
                        <a:lnSpc>
                          <a:spcPct val="100000"/>
                        </a:lnSpc>
                        <a:spcBef>
                          <a:spcPts val="0"/>
                        </a:spcBef>
                        <a:spcAft>
                          <a:spcPts val="500"/>
                        </a:spcAft>
                        <a:buClrTx/>
                        <a:buSzTx/>
                        <a:buFontTx/>
                        <a:buNone/>
                        <a:tabLst/>
                        <a:defRPr/>
                      </a:pPr>
                      <a:r>
                        <a:rPr altLang="en-US" b="0" dirty="0" kumimoji="1" lang="ja-JP" sz="1800">
                          <a:solidFill>
                            <a:schemeClr val="tx1"/>
                          </a:solidFill>
                        </a:rPr>
                        <a:t>〇志願票等（「受験案内」参照）</a:t>
                      </a:r>
                    </a:p>
                    <a:p>
                      <a:pPr algn="l" defTabSz="914400" eaLnBrk="1" fontAlgn="auto" hangingPunct="1" indent="0" latinLnBrk="0" lvl="0" marL="0" marR="0" rtl="0">
                        <a:lnSpc>
                          <a:spcPct val="100000"/>
                        </a:lnSpc>
                        <a:spcBef>
                          <a:spcPts val="0"/>
                        </a:spcBef>
                        <a:spcAft>
                          <a:spcPts val="500"/>
                        </a:spcAft>
                        <a:buClrTx/>
                        <a:buSzTx/>
                        <a:buFontTx/>
                        <a:buNone/>
                        <a:tabLst/>
                        <a:defRPr/>
                      </a:pPr>
                      <a:r>
                        <a:rPr altLang="en-US" b="0" dirty="0" kumimoji="1" lang="ja-JP" sz="1800">
                          <a:solidFill>
                            <a:schemeClr val="tx1"/>
                          </a:solidFill>
                        </a:rPr>
                        <a:t>〇</a:t>
                      </a:r>
                      <a:r>
                        <a:rPr altLang="ja-JP" b="0" dirty="0" kumimoji="1" lang="en-US" sz="1800">
                          <a:solidFill>
                            <a:srgbClr val="FF0000"/>
                          </a:solidFill>
                        </a:rPr>
                        <a:t>【Z】</a:t>
                      </a:r>
                      <a:r>
                        <a:rPr altLang="en-US" dirty="0" lang="ja-JP" sz="1800" u="sng">
                          <a:solidFill>
                            <a:srgbClr val="FF0000"/>
                          </a:solidFill>
                        </a:rPr>
                        <a:t>受験上の配慮出願前申請済届</a:t>
                      </a:r>
                    </a:p>
                  </a:txBody>
                  <a:tcP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extLst>
                  <a:ext uri="{0D108BD9-81ED-4DB2-BD59-A6C34878D82A}">
                    <a16:rowId xmlns:a16="http://schemas.microsoft.com/office/drawing/2014/main" val="4128905536"/>
                  </a:ext>
                </a:extLst>
              </a:tr>
            </a:tbl>
          </a:graphicData>
        </a:graphic>
      </p:graphicFrame>
      <p:sp>
        <p:nvSpPr>
          <p:cNvPr id="13" name="十字形 12">
            <a:extLst>
              <a:ext uri="{FF2B5EF4-FFF2-40B4-BE49-F238E27FC236}">
                <a16:creationId xmlns:a16="http://schemas.microsoft.com/office/drawing/2014/main" id="{4E068C87-2910-4710-A29F-4006F4ADB01D}"/>
              </a:ext>
            </a:extLst>
          </p:cNvPr>
          <p:cNvSpPr/>
          <p:nvPr/>
        </p:nvSpPr>
        <p:spPr bwMode="auto">
          <a:xfrm>
            <a:off x="1775520" y="4692670"/>
            <a:ext cx="288232" cy="45719"/>
          </a:xfrm>
          <a:prstGeom prst="plus">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lang="ja-JP">
              <a:solidFill>
                <a:srgbClr val="000000"/>
              </a:solidFill>
              <a:latin charset="0" typeface="Arial"/>
            </a:endParaRPr>
          </a:p>
        </p:txBody>
      </p:sp>
      <p:sp>
        <p:nvSpPr>
          <p:cNvPr id="14" name="矢印: 四方向 13">
            <a:extLst>
              <a:ext uri="{FF2B5EF4-FFF2-40B4-BE49-F238E27FC236}">
                <a16:creationId xmlns:a16="http://schemas.microsoft.com/office/drawing/2014/main" id="{57476C98-CD1D-426D-AA0A-349421175096}"/>
              </a:ext>
            </a:extLst>
          </p:cNvPr>
          <p:cNvSpPr/>
          <p:nvPr/>
        </p:nvSpPr>
        <p:spPr bwMode="auto">
          <a:xfrm>
            <a:off x="2135960" y="3429000"/>
            <a:ext cx="360040" cy="364484"/>
          </a:xfrm>
          <a:prstGeom prst="quadArrow">
            <a:avLst>
              <a:gd fmla="val 25995" name="adj1"/>
              <a:gd fmla="val 1574" name="adj2"/>
              <a:gd fmla="val 0" name="adj3"/>
            </a:avLst>
          </a:prstGeom>
          <a:solidFill>
            <a:schemeClr val="tx1"/>
          </a:solidFill>
          <a:ln>
            <a:solidFill>
              <a:schemeClr val="tx1"/>
            </a:solidFill>
          </a:ln>
          <a:effectLs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dirty="0" lang="ja-JP">
              <a:solidFill>
                <a:srgbClr val="000000"/>
              </a:solidFill>
              <a:latin charset="0" typeface="Arial"/>
            </a:endParaRPr>
          </a:p>
        </p:txBody>
      </p:sp>
      <p:sp>
        <p:nvSpPr>
          <p:cNvPr id="15" name="正方形/長方形 14">
            <a:extLst>
              <a:ext uri="{FF2B5EF4-FFF2-40B4-BE49-F238E27FC236}">
                <a16:creationId xmlns:a16="http://schemas.microsoft.com/office/drawing/2014/main" id="{FABF32C6-A7CD-44DA-8627-A4989E40B834}"/>
              </a:ext>
            </a:extLst>
          </p:cNvPr>
          <p:cNvSpPr/>
          <p:nvPr/>
        </p:nvSpPr>
        <p:spPr>
          <a:xfrm>
            <a:off x="912000" y="5445000"/>
            <a:ext cx="10368000" cy="400110"/>
          </a:xfrm>
          <a:prstGeom prst="rect">
            <a:avLst/>
          </a:prstGeom>
        </p:spPr>
        <p:txBody>
          <a:bodyPr wrap="square">
            <a:spAutoFit/>
          </a:bodyPr>
          <a:lstStyle/>
          <a:p>
            <a:pPr>
              <a:defRPr/>
            </a:pPr>
            <a:r>
              <a:rPr altLang="ja-JP" dirty="0" lang="en-US" sz="2000">
                <a:solidFill>
                  <a:srgbClr val="000000"/>
                </a:solidFill>
              </a:rPr>
              <a:t>※</a:t>
            </a:r>
            <a:r>
              <a:rPr altLang="en-US" dirty="0" lang="ja-JP" sz="2000">
                <a:solidFill>
                  <a:srgbClr val="000000"/>
                </a:solidFill>
              </a:rPr>
              <a:t>　出願前に審査結果の通知を希望する場合は，</a:t>
            </a:r>
            <a:r>
              <a:rPr altLang="ja-JP" dirty="0" lang="en-US" sz="2000">
                <a:solidFill>
                  <a:srgbClr val="000000"/>
                </a:solidFill>
              </a:rPr>
              <a:t>9</a:t>
            </a:r>
            <a:r>
              <a:rPr altLang="en-US" dirty="0" lang="ja-JP" sz="2000">
                <a:solidFill>
                  <a:srgbClr val="000000"/>
                </a:solidFill>
              </a:rPr>
              <a:t>月</a:t>
            </a:r>
            <a:r>
              <a:rPr altLang="ja-JP" dirty="0" lang="en-US" sz="2000">
                <a:solidFill>
                  <a:srgbClr val="000000"/>
                </a:solidFill>
              </a:rPr>
              <a:t>3</a:t>
            </a:r>
            <a:r>
              <a:rPr altLang="en-US" dirty="0" lang="ja-JP" sz="2000">
                <a:solidFill>
                  <a:srgbClr val="000000"/>
                </a:solidFill>
              </a:rPr>
              <a:t>日（消印有効）までに申請してください。</a:t>
            </a:r>
            <a:endParaRPr altLang="ja-JP" dirty="0" lang="en-US" sz="2000">
              <a:solidFill>
                <a:srgbClr val="000000"/>
              </a:solidFill>
            </a:endParaRPr>
          </a:p>
        </p:txBody>
      </p:sp>
      <p:sp>
        <p:nvSpPr>
          <p:cNvPr id="16" name="コンテンツ プレースホルダー 2">
            <a:extLst>
              <a:ext uri="{FF2B5EF4-FFF2-40B4-BE49-F238E27FC236}">
                <a16:creationId xmlns:a16="http://schemas.microsoft.com/office/drawing/2014/main" id="{79D40245-1599-47D3-A2A2-3ABD6AF1AFE4}"/>
              </a:ext>
            </a:extLst>
          </p:cNvPr>
          <p:cNvSpPr txBox="1">
            <a:spLocks/>
          </p:cNvSpPr>
          <p:nvPr/>
        </p:nvSpPr>
        <p:spPr bwMode="auto">
          <a:xfrm>
            <a:off x="192000" y="981000"/>
            <a:ext cx="6480000" cy="52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indent="0" marL="0">
              <a:buNone/>
              <a:defRPr/>
            </a:pPr>
            <a:r>
              <a:rPr altLang="ja-JP" dirty="0" lang="en-US" sz="2400">
                <a:solidFill>
                  <a:srgbClr val="000000"/>
                </a:solidFill>
              </a:rPr>
              <a:t>Ⅰ.</a:t>
            </a:r>
            <a:r>
              <a:rPr altLang="ja-JP" dirty="0" lang="en-US" sz="2400">
                <a:solidFill>
                  <a:schemeClr val="dk1"/>
                </a:solidFill>
              </a:rPr>
              <a:t>8</a:t>
            </a:r>
            <a:r>
              <a:rPr altLang="en-US" dirty="0" lang="ja-JP" sz="2400">
                <a:solidFill>
                  <a:schemeClr val="dk1"/>
                </a:solidFill>
              </a:rPr>
              <a:t>月</a:t>
            </a:r>
            <a:r>
              <a:rPr altLang="ja-JP" dirty="0" lang="en-US" sz="2400">
                <a:solidFill>
                  <a:schemeClr val="dk1"/>
                </a:solidFill>
              </a:rPr>
              <a:t>1</a:t>
            </a:r>
            <a:r>
              <a:rPr altLang="en-US" dirty="0" lang="ja-JP" sz="2400">
                <a:solidFill>
                  <a:schemeClr val="dk1"/>
                </a:solidFill>
              </a:rPr>
              <a:t>日（木） ～ </a:t>
            </a:r>
            <a:r>
              <a:rPr altLang="ja-JP" dirty="0" lang="en-US" sz="2400">
                <a:solidFill>
                  <a:schemeClr val="dk1"/>
                </a:solidFill>
              </a:rPr>
              <a:t>9</a:t>
            </a:r>
            <a:r>
              <a:rPr altLang="en-US" dirty="0" lang="ja-JP" sz="2400">
                <a:solidFill>
                  <a:schemeClr val="dk1"/>
                </a:solidFill>
              </a:rPr>
              <a:t>月</a:t>
            </a:r>
            <a:r>
              <a:rPr altLang="ja-JP" dirty="0" lang="en-US" sz="2400">
                <a:solidFill>
                  <a:schemeClr val="dk1"/>
                </a:solidFill>
              </a:rPr>
              <a:t>3</a:t>
            </a:r>
            <a:r>
              <a:rPr altLang="en-US" dirty="0" lang="ja-JP" sz="2400">
                <a:solidFill>
                  <a:schemeClr val="dk1"/>
                </a:solidFill>
              </a:rPr>
              <a:t>日（火） （</a:t>
            </a:r>
            <a:r>
              <a:rPr altLang="en-US" dirty="0" kern="0" lang="ja-JP" sz="2400">
                <a:solidFill>
                  <a:srgbClr val="000000"/>
                </a:solidFill>
                <a:latin typeface="Arial"/>
                <a:ea typeface="ＭＳ Ｐゴシック"/>
              </a:rPr>
              <a:t>出願前申請）</a:t>
            </a:r>
            <a:endParaRPr altLang="en-US" dirty="0" lang="ja-JP" sz="2400">
              <a:solidFill>
                <a:schemeClr val="dk1"/>
              </a:solidFill>
            </a:endParaRPr>
          </a:p>
          <a:p>
            <a:pPr indent="0" marL="0">
              <a:buNone/>
              <a:defRPr/>
            </a:pPr>
            <a:endParaRPr altLang="en-US" dirty="0" kern="0" lang="ja-JP" sz="2400">
              <a:solidFill>
                <a:srgbClr val="000000"/>
              </a:solidFill>
              <a:latin typeface="Arial"/>
              <a:ea typeface="ＭＳ Ｐゴシック"/>
            </a:endParaRPr>
          </a:p>
        </p:txBody>
      </p:sp>
      <p:sp>
        <p:nvSpPr>
          <p:cNvPr id="6" name="下矢印 11">
            <a:extLst>
              <a:ext uri="{FF2B5EF4-FFF2-40B4-BE49-F238E27FC236}">
                <a16:creationId xmlns:a16="http://schemas.microsoft.com/office/drawing/2014/main" id="{DE9D8B69-20DC-452B-A2E6-316BDEA63445}"/>
              </a:ext>
            </a:extLst>
          </p:cNvPr>
          <p:cNvSpPr/>
          <p:nvPr/>
        </p:nvSpPr>
        <p:spPr bwMode="auto">
          <a:xfrm>
            <a:off x="3833752" y="2997000"/>
            <a:ext cx="390247" cy="282962"/>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lang="ja-JP">
              <a:solidFill>
                <a:srgbClr val="000000"/>
              </a:solidFill>
              <a:latin charset="0" typeface="Arial"/>
              <a:ea charset="-128" pitchFamily="50" typeface="ＭＳ Ｐゴシック"/>
            </a:endParaRPr>
          </a:p>
        </p:txBody>
      </p:sp>
    </p:spTree>
    <p:extLst>
      <p:ext uri="{BB962C8B-B14F-4D97-AF65-F5344CB8AC3E}">
        <p14:creationId xmlns:p14="http://schemas.microsoft.com/office/powerpoint/2010/main" val="2095780681"/>
      </p:ext>
    </p:extLst>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5</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P4</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6" name="下矢印 11">
            <a:extLst>
              <a:ext uri="{FF2B5EF4-FFF2-40B4-BE49-F238E27FC236}">
                <a16:creationId xmlns:a16="http://schemas.microsoft.com/office/drawing/2014/main" id="{351F728D-5A00-49C2-BCA7-0D5DC3D3B8E9}"/>
              </a:ext>
            </a:extLst>
          </p:cNvPr>
          <p:cNvSpPr/>
          <p:nvPr/>
        </p:nvSpPr>
        <p:spPr bwMode="auto">
          <a:xfrm>
            <a:off x="3791744" y="2997001"/>
            <a:ext cx="360040" cy="2103636"/>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lang="ja-JP">
              <a:solidFill>
                <a:srgbClr val="000000"/>
              </a:solidFill>
              <a:latin charset="0" typeface="Arial"/>
              <a:ea charset="-128" pitchFamily="50" typeface="ＭＳ Ｐゴシック"/>
            </a:endParaRPr>
          </a:p>
        </p:txBody>
      </p:sp>
      <p:sp>
        <p:nvSpPr>
          <p:cNvPr id="7" name="テキスト ボックス 6">
            <a:extLst>
              <a:ext uri="{FF2B5EF4-FFF2-40B4-BE49-F238E27FC236}">
                <a16:creationId xmlns:a16="http://schemas.microsoft.com/office/drawing/2014/main" id="{145D742A-D828-4F1D-BCAB-00CB1496B425}"/>
              </a:ext>
            </a:extLst>
          </p:cNvPr>
          <p:cNvSpPr txBox="1"/>
          <p:nvPr/>
        </p:nvSpPr>
        <p:spPr>
          <a:xfrm>
            <a:off x="2351584" y="5112751"/>
            <a:ext cx="7272809" cy="476249"/>
          </a:xfrm>
          <a:prstGeom prst="rect">
            <a:avLst/>
          </a:prstGeom>
          <a:noFill/>
        </p:spPr>
        <p:style>
          <a:lnRef idx="2">
            <a:schemeClr val="accent4"/>
          </a:lnRef>
          <a:fillRef idx="1">
            <a:schemeClr val="lt1"/>
          </a:fillRef>
          <a:effectRef idx="0">
            <a:schemeClr val="accent4"/>
          </a:effectRef>
          <a:fontRef idx="minor">
            <a:schemeClr val="dk1"/>
          </a:fontRef>
        </p:style>
        <p:txBody>
          <a:bodyPr anchor="ctr" anchorCtr="0" rtlCol="0" wrap="square">
            <a:noAutofit/>
          </a:bodyPr>
          <a:lstStyle/>
          <a:p>
            <a:pPr algn="ctr">
              <a:defRPr/>
            </a:pPr>
            <a:r>
              <a:rPr altLang="en-US" dirty="0" lang="ja-JP" sz="1800">
                <a:solidFill>
                  <a:srgbClr val="000000"/>
                </a:solidFill>
                <a:latin typeface="Arial"/>
                <a:ea typeface="ＭＳ Ｐゴシック"/>
              </a:rPr>
              <a:t>共通テストに出願した場合に限り，</a:t>
            </a:r>
            <a:r>
              <a:rPr altLang="ja-JP" dirty="0" lang="en-US" sz="1800">
                <a:solidFill>
                  <a:srgbClr val="000000"/>
                </a:solidFill>
                <a:latin typeface="Arial"/>
                <a:ea typeface="ＭＳ Ｐゴシック"/>
              </a:rPr>
              <a:t>11</a:t>
            </a:r>
            <a:r>
              <a:rPr altLang="en-US" dirty="0" lang="ja-JP" sz="1800">
                <a:solidFill>
                  <a:srgbClr val="000000"/>
                </a:solidFill>
                <a:latin typeface="Arial"/>
                <a:ea typeface="ＭＳ Ｐゴシック"/>
              </a:rPr>
              <a:t>月下旬に，審査結果を通知します。</a:t>
            </a:r>
          </a:p>
        </p:txBody>
      </p:sp>
      <p:graphicFrame>
        <p:nvGraphicFramePr>
          <p:cNvPr id="8" name="表 7">
            <a:extLst>
              <a:ext uri="{FF2B5EF4-FFF2-40B4-BE49-F238E27FC236}">
                <a16:creationId xmlns:a16="http://schemas.microsoft.com/office/drawing/2014/main" id="{00753BA4-E3BF-44FD-A6F7-4865C582641A}"/>
              </a:ext>
            </a:extLst>
          </p:cNvPr>
          <p:cNvGraphicFramePr>
            <a:graphicFrameLocks noGrp="1"/>
          </p:cNvGraphicFramePr>
          <p:nvPr>
            <p:extLst>
              <p:ext uri="{D42A27DB-BD31-4B8C-83A1-F6EECF244321}">
                <p14:modId xmlns:p14="http://schemas.microsoft.com/office/powerpoint/2010/main" val="259848396"/>
              </p:ext>
            </p:extLst>
          </p:nvPr>
        </p:nvGraphicFramePr>
        <p:xfrm>
          <a:off x="1775521" y="1557000"/>
          <a:ext cx="8676457" cy="1437640"/>
        </p:xfrm>
        <a:graphic>
          <a:graphicData uri="http://schemas.openxmlformats.org/drawingml/2006/table">
            <a:tbl>
              <a:tblPr bandRow="1" firstRow="1">
                <a:tableStyleId>{5C22544A-7EE6-4342-B048-85BDC9FD1C3A}</a:tableStyleId>
              </a:tblPr>
              <a:tblGrid>
                <a:gridCol w="899593">
                  <a:extLst>
                    <a:ext uri="{9D8B030D-6E8A-4147-A177-3AD203B41FA5}">
                      <a16:colId xmlns:a16="http://schemas.microsoft.com/office/drawing/2014/main" val="743758269"/>
                    </a:ext>
                  </a:extLst>
                </a:gridCol>
                <a:gridCol w="3456383">
                  <a:extLst>
                    <a:ext uri="{9D8B030D-6E8A-4147-A177-3AD203B41FA5}">
                      <a16:colId xmlns:a16="http://schemas.microsoft.com/office/drawing/2014/main" val="365708861"/>
                    </a:ext>
                  </a:extLst>
                </a:gridCol>
                <a:gridCol w="4320481">
                  <a:extLst>
                    <a:ext uri="{9D8B030D-6E8A-4147-A177-3AD203B41FA5}">
                      <a16:colId xmlns:a16="http://schemas.microsoft.com/office/drawing/2014/main" val="2270099265"/>
                    </a:ext>
                  </a:extLst>
                </a:gridCol>
              </a:tblGrid>
              <a:tr h="356542">
                <a:tc rowSpan="2">
                  <a:txBody>
                    <a:bodyPr/>
                    <a:lstStyle/>
                    <a:p>
                      <a:pPr algn="ctr"/>
                      <a:r>
                        <a:rPr altLang="en-US" b="1" dirty="0" kumimoji="1" lang="ja-JP" sz="2400">
                          <a:solidFill>
                            <a:schemeClr val="bg1"/>
                          </a:solidFill>
                        </a:rPr>
                        <a:t>配慮申請</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2000"/>
                        <a:t>申請期間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20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765316">
                <a:tc vMerge="1">
                  <a:txBody>
                    <a:bodyPr/>
                    <a:lstStyle/>
                    <a:p>
                      <a:endParaRPr altLang="en-US" dirty="0" kumimoji="1" lang="ja-JP"/>
                    </a:p>
                  </a:txBody>
                  <a:tcPr/>
                </a:tc>
                <a:tc>
                  <a:txBody>
                    <a:bodyPr/>
                    <a:lstStyle/>
                    <a:p>
                      <a:pPr algn="l" defTabSz="914400" eaLnBrk="1" hangingPunct="1" latinLnBrk="0" marL="0" rtl="0">
                        <a:lnSpc>
                          <a:spcPct val="100000"/>
                        </a:lnSpc>
                        <a:spcBef>
                          <a:spcPts val="600"/>
                        </a:spcBef>
                        <a:spcAft>
                          <a:spcPts val="300"/>
                        </a:spcAft>
                      </a:pPr>
                      <a:r>
                        <a:rPr altLang="ja-JP" b="0" dirty="0" kern="1200" kumimoji="1" lang="en-US" sz="1800">
                          <a:solidFill>
                            <a:schemeClr val="accent4"/>
                          </a:solidFill>
                          <a:latin typeface="+mn-lt"/>
                          <a:ea typeface="+mn-ea"/>
                          <a:cs typeface="+mn-cs"/>
                        </a:rPr>
                        <a:t>9</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4</a:t>
                      </a:r>
                      <a:r>
                        <a:rPr altLang="en-US" b="0" dirty="0" kern="1200" kumimoji="1" lang="ja-JP" sz="1800">
                          <a:solidFill>
                            <a:schemeClr val="accent4"/>
                          </a:solidFill>
                          <a:latin typeface="+mn-lt"/>
                          <a:ea typeface="+mn-ea"/>
                          <a:cs typeface="+mn-cs"/>
                        </a:rPr>
                        <a:t>日（水）</a:t>
                      </a:r>
                      <a:endParaRPr altLang="ja-JP" b="0" dirty="0" kern="1200" kumimoji="1" lang="en-US" sz="1800">
                        <a:solidFill>
                          <a:schemeClr val="accent4"/>
                        </a:solidFill>
                        <a:latin typeface="+mn-lt"/>
                        <a:ea typeface="+mn-ea"/>
                        <a:cs typeface="+mn-cs"/>
                      </a:endParaRPr>
                    </a:p>
                    <a:p>
                      <a:pPr algn="l" defTabSz="914400" eaLnBrk="1" hangingPunct="1" latinLnBrk="0" marL="0" rtl="0">
                        <a:lnSpc>
                          <a:spcPts val="1200"/>
                        </a:lnSpc>
                        <a:spcBef>
                          <a:spcPts val="600"/>
                        </a:spcBef>
                        <a:spcAft>
                          <a:spcPts val="300"/>
                        </a:spcAft>
                      </a:pPr>
                      <a:r>
                        <a:rPr altLang="en-US" b="0" dirty="0" kern="1200" kumimoji="1" lang="ja-JP" sz="1800">
                          <a:solidFill>
                            <a:schemeClr val="accent4"/>
                          </a:solidFill>
                          <a:latin typeface="+mn-lt"/>
                          <a:ea typeface="+mn-ea"/>
                          <a:cs typeface="+mn-cs"/>
                        </a:rPr>
                        <a:t>        ～ </a:t>
                      </a:r>
                      <a:r>
                        <a:rPr altLang="ja-JP" b="0" dirty="0" kern="1200" kumimoji="1" lang="en-US" sz="1800">
                          <a:solidFill>
                            <a:schemeClr val="accent4"/>
                          </a:solidFill>
                          <a:latin typeface="+mn-lt"/>
                          <a:ea typeface="+mn-ea"/>
                          <a:cs typeface="+mn-cs"/>
                        </a:rPr>
                        <a:t>9</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24</a:t>
                      </a:r>
                      <a:r>
                        <a:rPr altLang="en-US" b="0" dirty="0" kern="1200" kumimoji="1" lang="ja-JP" sz="1800">
                          <a:solidFill>
                            <a:schemeClr val="accent4"/>
                          </a:solidFill>
                          <a:latin typeface="+mn-lt"/>
                          <a:ea typeface="+mn-ea"/>
                          <a:cs typeface="+mn-cs"/>
                        </a:rPr>
                        <a:t>日（火）（消印有効）</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nSpc>
                          <a:spcPct val="100000"/>
                        </a:lnSpc>
                        <a:spcBef>
                          <a:spcPts val="500"/>
                        </a:spcBef>
                        <a:spcAft>
                          <a:spcPts val="0"/>
                        </a:spcAft>
                      </a:pPr>
                      <a:r>
                        <a:rPr altLang="en-US" b="0" dirty="0" kumimoji="1" lang="ja-JP" sz="1800">
                          <a:solidFill>
                            <a:schemeClr val="accent4"/>
                          </a:solidFill>
                        </a:rPr>
                        <a:t>〇</a:t>
                      </a:r>
                      <a:r>
                        <a:rPr altLang="ja-JP" b="0" dirty="0" kumimoji="1" lang="en-US" sz="1800">
                          <a:solidFill>
                            <a:schemeClr val="accent4"/>
                          </a:solidFill>
                        </a:rPr>
                        <a:t>【A】</a:t>
                      </a:r>
                      <a:r>
                        <a:rPr altLang="en-US" b="0" dirty="0" kumimoji="1" lang="ja-JP" sz="1800">
                          <a:solidFill>
                            <a:schemeClr val="accent4"/>
                          </a:solidFill>
                        </a:rPr>
                        <a:t>受験上の配慮申請書</a:t>
                      </a:r>
                    </a:p>
                    <a:p>
                      <a:pPr>
                        <a:lnSpc>
                          <a:spcPct val="100000"/>
                        </a:lnSpc>
                        <a:spcBef>
                          <a:spcPts val="500"/>
                        </a:spcBef>
                        <a:spcAft>
                          <a:spcPts val="0"/>
                        </a:spcAft>
                      </a:pPr>
                      <a:r>
                        <a:rPr altLang="en-US" b="0" dirty="0" kumimoji="1" lang="ja-JP" sz="1800">
                          <a:solidFill>
                            <a:schemeClr val="accent4"/>
                          </a:solidFill>
                        </a:rPr>
                        <a:t>〇</a:t>
                      </a:r>
                      <a:r>
                        <a:rPr altLang="ja-JP" b="0" dirty="0" kumimoji="1" lang="en-US" sz="1800">
                          <a:solidFill>
                            <a:schemeClr val="accent4"/>
                          </a:solidFill>
                        </a:rPr>
                        <a:t>【B】</a:t>
                      </a:r>
                      <a:r>
                        <a:rPr altLang="en-US" b="0" dirty="0" kumimoji="1" lang="ja-JP" sz="1800">
                          <a:solidFill>
                            <a:schemeClr val="accent4"/>
                          </a:solidFill>
                        </a:rPr>
                        <a:t>診断書</a:t>
                      </a:r>
                      <a:endParaRPr altLang="ja-JP" b="0" dirty="0" kumimoji="1" lang="en-US" sz="1800">
                        <a:solidFill>
                          <a:schemeClr val="accent4"/>
                        </a:solidFill>
                      </a:endParaRPr>
                    </a:p>
                    <a:p>
                      <a:pPr algn="l" defTabSz="914400" eaLnBrk="1" fontAlgn="auto" hangingPunct="1" indent="0" latinLnBrk="0" lvl="0" marL="0" marR="0" rtl="0">
                        <a:lnSpc>
                          <a:spcPct val="100000"/>
                        </a:lnSpc>
                        <a:spcBef>
                          <a:spcPts val="500"/>
                        </a:spcBef>
                        <a:spcAft>
                          <a:spcPts val="0"/>
                        </a:spcAft>
                        <a:buClrTx/>
                        <a:buSzTx/>
                        <a:buFontTx/>
                        <a:buNone/>
                        <a:tabLst/>
                        <a:defRPr/>
                      </a:pPr>
                      <a:r>
                        <a:rPr altLang="en-US" b="0" dirty="0" kumimoji="1" lang="ja-JP" sz="1800">
                          <a:solidFill>
                            <a:schemeClr val="accent4"/>
                          </a:solidFill>
                        </a:rPr>
                        <a:t>○</a:t>
                      </a:r>
                      <a:r>
                        <a:rPr altLang="ja-JP" b="0" dirty="0" kumimoji="1" lang="en-US" sz="1800">
                          <a:solidFill>
                            <a:schemeClr val="accent4"/>
                          </a:solidFill>
                        </a:rPr>
                        <a:t>【C】</a:t>
                      </a:r>
                      <a:r>
                        <a:rPr altLang="en-US" b="0" dirty="0" kumimoji="1" lang="ja-JP" sz="1800">
                          <a:solidFill>
                            <a:schemeClr val="accent4"/>
                          </a:solidFill>
                        </a:rPr>
                        <a:t>状況報告書（該当する場合）</a:t>
                      </a:r>
                      <a:endParaRPr altLang="en-US" b="0" dirty="0" kumimoji="1" lang="ja-JP" sz="1600">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graphicFrame>
        <p:nvGraphicFramePr>
          <p:cNvPr id="9" name="表 8">
            <a:extLst>
              <a:ext uri="{FF2B5EF4-FFF2-40B4-BE49-F238E27FC236}">
                <a16:creationId xmlns:a16="http://schemas.microsoft.com/office/drawing/2014/main" id="{DB4C4AD3-5696-4569-B5FE-6070D19C2FC0}"/>
              </a:ext>
            </a:extLst>
          </p:cNvPr>
          <p:cNvGraphicFramePr>
            <a:graphicFrameLocks noGrp="1"/>
          </p:cNvGraphicFramePr>
          <p:nvPr>
            <p:extLst>
              <p:ext uri="{D42A27DB-BD31-4B8C-83A1-F6EECF244321}">
                <p14:modId xmlns:p14="http://schemas.microsoft.com/office/powerpoint/2010/main" val="2783226142"/>
              </p:ext>
            </p:extLst>
          </p:nvPr>
        </p:nvGraphicFramePr>
        <p:xfrm>
          <a:off x="1775521" y="3645000"/>
          <a:ext cx="8676457" cy="1129639"/>
        </p:xfrm>
        <a:graphic>
          <a:graphicData uri="http://schemas.openxmlformats.org/drawingml/2006/table">
            <a:tbl>
              <a:tblPr bandRow="1" firstRow="1">
                <a:tableStyleId>{5C22544A-7EE6-4342-B048-85BDC9FD1C3A}</a:tableStyleId>
              </a:tblPr>
              <a:tblGrid>
                <a:gridCol w="899592">
                  <a:extLst>
                    <a:ext uri="{9D8B030D-6E8A-4147-A177-3AD203B41FA5}">
                      <a16:colId xmlns:a16="http://schemas.microsoft.com/office/drawing/2014/main" val="743758269"/>
                    </a:ext>
                  </a:extLst>
                </a:gridCol>
                <a:gridCol w="3456384">
                  <a:extLst>
                    <a:ext uri="{9D8B030D-6E8A-4147-A177-3AD203B41FA5}">
                      <a16:colId xmlns:a16="http://schemas.microsoft.com/office/drawing/2014/main" val="365708861"/>
                    </a:ext>
                  </a:extLst>
                </a:gridCol>
                <a:gridCol w="4320481">
                  <a:extLst>
                    <a:ext uri="{9D8B030D-6E8A-4147-A177-3AD203B41FA5}">
                      <a16:colId xmlns:a16="http://schemas.microsoft.com/office/drawing/2014/main" val="2270099265"/>
                    </a:ext>
                  </a:extLst>
                </a:gridCol>
              </a:tblGrid>
              <a:tr h="303339">
                <a:tc rowSpan="2">
                  <a:txBody>
                    <a:bodyPr/>
                    <a:lstStyle/>
                    <a:p>
                      <a:pPr algn="ctr"/>
                      <a:r>
                        <a:rPr altLang="en-US" b="1" dirty="0" kumimoji="1" lang="ja-JP" sz="2400">
                          <a:solidFill>
                            <a:schemeClr val="bg1"/>
                          </a:solidFill>
                        </a:rPr>
                        <a:t>出願</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2000"/>
                        <a:t>出願期間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20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extLst>
                  <a:ext uri="{0D108BD9-81ED-4DB2-BD59-A6C34878D82A}">
                    <a16:rowId xmlns:a16="http://schemas.microsoft.com/office/drawing/2014/main" val="3495791374"/>
                  </a:ext>
                </a:extLst>
              </a:tr>
              <a:tr h="733399">
                <a:tc vMerge="1">
                  <a:txBody>
                    <a:bodyPr/>
                    <a:lstStyle/>
                    <a:p>
                      <a:endParaRPr altLang="en-US" dirty="0" kumimoji="1" lang="ja-JP"/>
                    </a:p>
                  </a:txBody>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z="1800">
                          <a:solidFill>
                            <a:schemeClr val="tx1"/>
                          </a:solidFill>
                        </a:rPr>
                        <a:t>25</a:t>
                      </a:r>
                      <a:r>
                        <a:rPr altLang="en-US" b="0" dirty="0" kumimoji="1" lang="ja-JP" sz="1800">
                          <a:solidFill>
                            <a:schemeClr val="tx1"/>
                          </a:solidFill>
                        </a:rPr>
                        <a:t>日（水）</a:t>
                      </a:r>
                      <a:endParaRPr altLang="ja-JP" b="0" dirty="0" kumimoji="1" lang="en-US" sz="1800">
                        <a:solidFill>
                          <a:schemeClr val="tx1"/>
                        </a:solidFill>
                      </a:endParaRPr>
                    </a:p>
                    <a:p>
                      <a:r>
                        <a:rPr altLang="en-US" b="0" dirty="0" kumimoji="1" lang="ja-JP" sz="1800">
                          <a:solidFill>
                            <a:schemeClr val="tx1"/>
                          </a:solidFill>
                        </a:rPr>
                        <a:t>        ～</a:t>
                      </a:r>
                      <a:r>
                        <a:rPr altLang="ja-JP" b="0" dirty="0" kumimoji="1" lang="en-US" sz="1800">
                          <a:solidFill>
                            <a:schemeClr val="tx1"/>
                          </a:solidFill>
                        </a:rPr>
                        <a:t>10</a:t>
                      </a:r>
                      <a:r>
                        <a:rPr altLang="en-US" b="0" dirty="0" kumimoji="1" lang="ja-JP" sz="1800">
                          <a:solidFill>
                            <a:schemeClr val="tx1"/>
                          </a:solidFill>
                        </a:rPr>
                        <a:t>月</a:t>
                      </a:r>
                      <a:r>
                        <a:rPr altLang="ja-JP" b="0" dirty="0" kumimoji="1" lang="en-US" sz="1800">
                          <a:solidFill>
                            <a:schemeClr val="tx1"/>
                          </a:solidFill>
                        </a:rPr>
                        <a:t>7</a:t>
                      </a:r>
                      <a:r>
                        <a:rPr altLang="en-US" b="0" dirty="0" kumimoji="1" lang="ja-JP" sz="1800">
                          <a:solidFill>
                            <a:schemeClr val="tx1"/>
                          </a:solidFill>
                        </a:rPr>
                        <a:t>日（月）</a:t>
                      </a:r>
                      <a:r>
                        <a:rPr altLang="en-US" b="0" dirty="0" kumimoji="1" lang="ja-JP" sz="1800" u="none">
                          <a:solidFill>
                            <a:schemeClr val="tx1"/>
                          </a:solidFill>
                        </a:rPr>
                        <a:t>（消印有効）</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tc>
                  <a:txBody>
                    <a:bodyPr/>
                    <a:lstStyle/>
                    <a:p>
                      <a:pPr algn="l" defTabSz="914400" eaLnBrk="1" fontAlgn="auto" hangingPunct="1" indent="0" latinLnBrk="0" lvl="0" marL="0" marR="0" rtl="0">
                        <a:lnSpc>
                          <a:spcPct val="100000"/>
                        </a:lnSpc>
                        <a:spcBef>
                          <a:spcPts val="0"/>
                        </a:spcBef>
                        <a:spcAft>
                          <a:spcPts val="600"/>
                        </a:spcAft>
                        <a:buClrTx/>
                        <a:buSzTx/>
                        <a:buFontTx/>
                        <a:buNone/>
                        <a:tabLst/>
                        <a:defRPr/>
                      </a:pPr>
                      <a:r>
                        <a:rPr altLang="en-US" b="0" dirty="0" kumimoji="1" lang="ja-JP" sz="1800">
                          <a:solidFill>
                            <a:schemeClr val="tx1"/>
                          </a:solidFill>
                        </a:rPr>
                        <a:t>〇志願票等（「受験案内」参照）</a:t>
                      </a:r>
                    </a:p>
                    <a:p>
                      <a:pPr algn="l" defTabSz="914400" eaLnBrk="1" fontAlgn="auto" hangingPunct="1" indent="0" latinLnBrk="0" lvl="0" marL="0" marR="0" rtl="0">
                        <a:lnSpc>
                          <a:spcPct val="100000"/>
                        </a:lnSpc>
                        <a:spcBef>
                          <a:spcPts val="0"/>
                        </a:spcBef>
                        <a:spcAft>
                          <a:spcPts val="600"/>
                        </a:spcAft>
                        <a:buClrTx/>
                        <a:buSzTx/>
                        <a:buFontTx/>
                        <a:buNone/>
                        <a:tabLst/>
                        <a:defRPr/>
                      </a:pPr>
                      <a:r>
                        <a:rPr altLang="en-US" b="0" dirty="0" kumimoji="1" lang="ja-JP" sz="1800">
                          <a:solidFill>
                            <a:schemeClr val="tx1"/>
                          </a:solidFill>
                        </a:rPr>
                        <a:t>〇</a:t>
                      </a:r>
                      <a:r>
                        <a:rPr altLang="ja-JP" b="0" dirty="0" kumimoji="1" lang="en-US" sz="1800" u="sng">
                          <a:solidFill>
                            <a:srgbClr val="FF0000"/>
                          </a:solidFill>
                        </a:rPr>
                        <a:t>【Z】</a:t>
                      </a:r>
                      <a:r>
                        <a:rPr altLang="en-US" dirty="0" lang="ja-JP" sz="1800" u="sng">
                          <a:solidFill>
                            <a:srgbClr val="FF0000"/>
                          </a:solidFill>
                        </a:rPr>
                        <a:t>受験上の配慮出願前申請済届</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extLst>
                  <a:ext uri="{0D108BD9-81ED-4DB2-BD59-A6C34878D82A}">
                    <a16:rowId xmlns:a16="http://schemas.microsoft.com/office/drawing/2014/main" val="4128905536"/>
                  </a:ext>
                </a:extLst>
              </a:tr>
            </a:tbl>
          </a:graphicData>
        </a:graphic>
      </p:graphicFrame>
      <p:sp>
        <p:nvSpPr>
          <p:cNvPr id="11" name="矢印: 四方向 10">
            <a:extLst>
              <a:ext uri="{FF2B5EF4-FFF2-40B4-BE49-F238E27FC236}">
                <a16:creationId xmlns:a16="http://schemas.microsoft.com/office/drawing/2014/main" id="{AD01F22F-1857-4DE0-BFEF-690E43E6F420}"/>
              </a:ext>
            </a:extLst>
          </p:cNvPr>
          <p:cNvSpPr/>
          <p:nvPr/>
        </p:nvSpPr>
        <p:spPr bwMode="auto">
          <a:xfrm>
            <a:off x="2063752" y="3141000"/>
            <a:ext cx="360040" cy="364484"/>
          </a:xfrm>
          <a:prstGeom prst="quadArrow">
            <a:avLst>
              <a:gd fmla="val 25995" name="adj1"/>
              <a:gd fmla="val 1574" name="adj2"/>
              <a:gd fmla="val 0" name="adj3"/>
            </a:avLst>
          </a:prstGeom>
          <a:solidFill>
            <a:schemeClr val="tx1"/>
          </a:solidFill>
          <a:ln>
            <a:solidFill>
              <a:schemeClr val="tx1"/>
            </a:solidFill>
          </a:ln>
          <a:effectLs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dirty="0" lang="ja-JP">
              <a:solidFill>
                <a:srgbClr val="000000"/>
              </a:solidFill>
              <a:latin charset="0" typeface="Arial"/>
            </a:endParaRPr>
          </a:p>
        </p:txBody>
      </p:sp>
      <p:sp>
        <p:nvSpPr>
          <p:cNvPr id="10" name="コンテンツ プレースホルダー 2">
            <a:extLst>
              <a:ext uri="{FF2B5EF4-FFF2-40B4-BE49-F238E27FC236}">
                <a16:creationId xmlns:a16="http://schemas.microsoft.com/office/drawing/2014/main" id="{47C06674-AD8F-4B56-8037-829D5D27A7F3}"/>
              </a:ext>
            </a:extLst>
          </p:cNvPr>
          <p:cNvSpPr txBox="1">
            <a:spLocks/>
          </p:cNvSpPr>
          <p:nvPr/>
        </p:nvSpPr>
        <p:spPr bwMode="auto">
          <a:xfrm>
            <a:off x="192000" y="981000"/>
            <a:ext cx="6840000" cy="52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indent="0" marL="0">
              <a:buNone/>
              <a:defRPr/>
            </a:pPr>
            <a:r>
              <a:rPr altLang="ja-JP" dirty="0" lang="en-US" sz="2400">
                <a:solidFill>
                  <a:srgbClr val="000000"/>
                </a:solidFill>
              </a:rPr>
              <a:t>Ⅱ.</a:t>
            </a:r>
            <a:r>
              <a:rPr altLang="ja-JP" dirty="0" lang="en-US" sz="2400"/>
              <a:t>9</a:t>
            </a:r>
            <a:r>
              <a:rPr altLang="en-US" dirty="0" lang="ja-JP" sz="2400">
                <a:solidFill>
                  <a:schemeClr val="dk1"/>
                </a:solidFill>
                <a:latin typeface="+mj-ea"/>
              </a:rPr>
              <a:t>月</a:t>
            </a:r>
            <a:r>
              <a:rPr altLang="ja-JP" dirty="0" lang="en-US" sz="2400">
                <a:solidFill>
                  <a:schemeClr val="dk1"/>
                </a:solidFill>
              </a:rPr>
              <a:t>4</a:t>
            </a:r>
            <a:r>
              <a:rPr altLang="en-US" dirty="0" lang="ja-JP" sz="2400">
                <a:solidFill>
                  <a:schemeClr val="dk1"/>
                </a:solidFill>
                <a:latin typeface="+mj-ea"/>
              </a:rPr>
              <a:t>日（水） ～ </a:t>
            </a:r>
            <a:r>
              <a:rPr altLang="ja-JP" dirty="0" lang="en-US" sz="2400">
                <a:solidFill>
                  <a:schemeClr val="dk1"/>
                </a:solidFill>
              </a:rPr>
              <a:t>9</a:t>
            </a:r>
            <a:r>
              <a:rPr altLang="en-US" dirty="0" lang="ja-JP" sz="2400">
                <a:solidFill>
                  <a:schemeClr val="dk1"/>
                </a:solidFill>
              </a:rPr>
              <a:t>月</a:t>
            </a:r>
            <a:r>
              <a:rPr altLang="ja-JP" dirty="0" lang="en-US" sz="2400">
                <a:solidFill>
                  <a:schemeClr val="dk1"/>
                </a:solidFill>
              </a:rPr>
              <a:t>24</a:t>
            </a:r>
            <a:r>
              <a:rPr altLang="en-US" dirty="0" lang="ja-JP" sz="2400">
                <a:solidFill>
                  <a:schemeClr val="dk1"/>
                </a:solidFill>
                <a:latin typeface="+mj-ea"/>
              </a:rPr>
              <a:t>日（火） （</a:t>
            </a:r>
            <a:r>
              <a:rPr altLang="en-US" dirty="0" kern="0" lang="ja-JP" sz="2400">
                <a:solidFill>
                  <a:srgbClr val="000000"/>
                </a:solidFill>
                <a:latin typeface="Arial"/>
                <a:ea typeface="ＭＳ Ｐゴシック"/>
              </a:rPr>
              <a:t>出願前申請）</a:t>
            </a:r>
            <a:endParaRPr altLang="en-US" dirty="0" lang="ja-JP" sz="2400">
              <a:solidFill>
                <a:schemeClr val="dk1"/>
              </a:solidFill>
              <a:latin typeface="+mj-ea"/>
            </a:endParaRPr>
          </a:p>
        </p:txBody>
      </p:sp>
      <p:sp>
        <p:nvSpPr>
          <p:cNvPr id="12" name="正方形/長方形 11">
            <a:extLst>
              <a:ext uri="{FF2B5EF4-FFF2-40B4-BE49-F238E27FC236}">
                <a16:creationId xmlns:a16="http://schemas.microsoft.com/office/drawing/2014/main" id="{0874F7AF-CC26-415E-A497-8CCF822EC8BD}"/>
              </a:ext>
            </a:extLst>
          </p:cNvPr>
          <p:cNvSpPr/>
          <p:nvPr/>
        </p:nvSpPr>
        <p:spPr>
          <a:xfrm>
            <a:off x="908261" y="5748636"/>
            <a:ext cx="8716132" cy="400110"/>
          </a:xfrm>
          <a:prstGeom prst="rect">
            <a:avLst/>
          </a:prstGeom>
        </p:spPr>
        <p:txBody>
          <a:bodyPr wrap="square">
            <a:spAutoFit/>
          </a:bodyPr>
          <a:lstStyle/>
          <a:p>
            <a:pPr algn="just">
              <a:defRPr/>
            </a:pPr>
            <a:r>
              <a:rPr altLang="ja-JP" dirty="0" lang="en-US" sz="2000">
                <a:solidFill>
                  <a:srgbClr val="000000"/>
                </a:solidFill>
              </a:rPr>
              <a:t>※</a:t>
            </a:r>
            <a:r>
              <a:rPr altLang="en-US" dirty="0" lang="ja-JP" sz="2000">
                <a:solidFill>
                  <a:srgbClr val="000000"/>
                </a:solidFill>
              </a:rPr>
              <a:t>  出願期間内に志願票等の出願書類を提出してください。</a:t>
            </a:r>
            <a:endParaRPr altLang="ja-JP" dirty="0" lang="en-US" sz="1800" u="sng">
              <a:solidFill>
                <a:srgbClr val="FF0000"/>
              </a:solidFill>
            </a:endParaRPr>
          </a:p>
        </p:txBody>
      </p:sp>
    </p:spTree>
    <p:extLst>
      <p:ext uri="{BB962C8B-B14F-4D97-AF65-F5344CB8AC3E}">
        <p14:creationId xmlns:p14="http://schemas.microsoft.com/office/powerpoint/2010/main" val="2906266431"/>
      </p:ext>
    </p:extLst>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6</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5</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6" name="下矢印 11">
            <a:extLst>
              <a:ext uri="{FF2B5EF4-FFF2-40B4-BE49-F238E27FC236}">
                <a16:creationId xmlns:a16="http://schemas.microsoft.com/office/drawing/2014/main" id="{45524EEB-C1CD-4C54-A435-057FE6642E81}"/>
              </a:ext>
            </a:extLst>
          </p:cNvPr>
          <p:cNvSpPr/>
          <p:nvPr/>
        </p:nvSpPr>
        <p:spPr bwMode="auto">
          <a:xfrm>
            <a:off x="3791744" y="4005000"/>
            <a:ext cx="360256" cy="576000"/>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dirty="0" lang="ja-JP">
              <a:solidFill>
                <a:srgbClr val="000000"/>
              </a:solidFill>
              <a:latin charset="0" typeface="Arial"/>
              <a:ea charset="-128" pitchFamily="50" typeface="ＭＳ Ｐゴシック"/>
            </a:endParaRPr>
          </a:p>
        </p:txBody>
      </p:sp>
      <p:sp>
        <p:nvSpPr>
          <p:cNvPr id="7" name="テキスト ボックス 6">
            <a:extLst>
              <a:ext uri="{FF2B5EF4-FFF2-40B4-BE49-F238E27FC236}">
                <a16:creationId xmlns:a16="http://schemas.microsoft.com/office/drawing/2014/main" id="{0A88FA0E-0D0A-466E-B388-21891A310EE3}"/>
              </a:ext>
            </a:extLst>
          </p:cNvPr>
          <p:cNvSpPr txBox="1"/>
          <p:nvPr/>
        </p:nvSpPr>
        <p:spPr>
          <a:xfrm>
            <a:off x="2712000" y="4608000"/>
            <a:ext cx="4032448" cy="432048"/>
          </a:xfrm>
          <a:prstGeom prst="rect">
            <a:avLst/>
          </a:prstGeom>
          <a:noFill/>
        </p:spPr>
        <p:style>
          <a:lnRef idx="2">
            <a:schemeClr val="accent4"/>
          </a:lnRef>
          <a:fillRef idx="1">
            <a:schemeClr val="lt1"/>
          </a:fillRef>
          <a:effectRef idx="0">
            <a:schemeClr val="accent4"/>
          </a:effectRef>
          <a:fontRef idx="minor">
            <a:schemeClr val="dk1"/>
          </a:fontRef>
        </p:style>
        <p:txBody>
          <a:bodyPr anchor="ctr" anchorCtr="0" rtlCol="0" wrap="square">
            <a:noAutofit/>
          </a:bodyPr>
          <a:lstStyle/>
          <a:p>
            <a:pPr algn="ctr">
              <a:defRPr/>
            </a:pPr>
            <a:r>
              <a:rPr altLang="ja-JP" dirty="0" lang="en-US" sz="1800">
                <a:solidFill>
                  <a:srgbClr val="000000"/>
                </a:solidFill>
                <a:latin typeface="Arial"/>
                <a:ea typeface="ＭＳ Ｐゴシック"/>
              </a:rPr>
              <a:t>11</a:t>
            </a:r>
            <a:r>
              <a:rPr altLang="en-US" dirty="0" lang="ja-JP" sz="1800">
                <a:solidFill>
                  <a:srgbClr val="000000"/>
                </a:solidFill>
                <a:latin typeface="Arial"/>
                <a:ea typeface="ＭＳ Ｐゴシック"/>
              </a:rPr>
              <a:t>月下旬に，審査結果を通知します。</a:t>
            </a:r>
          </a:p>
        </p:txBody>
      </p:sp>
      <p:graphicFrame>
        <p:nvGraphicFramePr>
          <p:cNvPr id="9" name="表 8">
            <a:extLst>
              <a:ext uri="{FF2B5EF4-FFF2-40B4-BE49-F238E27FC236}">
                <a16:creationId xmlns:a16="http://schemas.microsoft.com/office/drawing/2014/main" id="{53855E26-C272-47D5-87D8-777C3C65C988}"/>
              </a:ext>
            </a:extLst>
          </p:cNvPr>
          <p:cNvGraphicFramePr>
            <a:graphicFrameLocks noGrp="1"/>
          </p:cNvGraphicFramePr>
          <p:nvPr>
            <p:extLst>
              <p:ext uri="{D42A27DB-BD31-4B8C-83A1-F6EECF244321}">
                <p14:modId xmlns:p14="http://schemas.microsoft.com/office/powerpoint/2010/main" val="1444154487"/>
              </p:ext>
            </p:extLst>
          </p:nvPr>
        </p:nvGraphicFramePr>
        <p:xfrm>
          <a:off x="1776000" y="1845000"/>
          <a:ext cx="8624006" cy="2131265"/>
        </p:xfrm>
        <a:graphic>
          <a:graphicData uri="http://schemas.openxmlformats.org/drawingml/2006/table">
            <a:tbl>
              <a:tblPr bandRow="1" firstRow="1">
                <a:tableStyleId>{5C22544A-7EE6-4342-B048-85BDC9FD1C3A}</a:tableStyleId>
              </a:tblPr>
              <a:tblGrid>
                <a:gridCol w="894155">
                  <a:extLst>
                    <a:ext uri="{9D8B030D-6E8A-4147-A177-3AD203B41FA5}">
                      <a16:colId xmlns:a16="http://schemas.microsoft.com/office/drawing/2014/main" val="743758269"/>
                    </a:ext>
                  </a:extLst>
                </a:gridCol>
                <a:gridCol w="3435488">
                  <a:extLst>
                    <a:ext uri="{9D8B030D-6E8A-4147-A177-3AD203B41FA5}">
                      <a16:colId xmlns:a16="http://schemas.microsoft.com/office/drawing/2014/main" val="365708861"/>
                    </a:ext>
                  </a:extLst>
                </a:gridCol>
                <a:gridCol w="4294363">
                  <a:extLst>
                    <a:ext uri="{9D8B030D-6E8A-4147-A177-3AD203B41FA5}">
                      <a16:colId xmlns:a16="http://schemas.microsoft.com/office/drawing/2014/main" val="2270099265"/>
                    </a:ext>
                  </a:extLst>
                </a:gridCol>
              </a:tblGrid>
              <a:tr h="485345">
                <a:tc rowSpan="2">
                  <a:txBody>
                    <a:bodyPr/>
                    <a:lstStyle/>
                    <a:p>
                      <a:pPr algn="ctr"/>
                      <a:r>
                        <a:rPr altLang="en-US" b="1" dirty="0" kumimoji="1" lang="ja-JP" sz="2400">
                          <a:solidFill>
                            <a:schemeClr val="bg1"/>
                          </a:solidFill>
                        </a:rPr>
                        <a:t>出願</a:t>
                      </a:r>
                      <a:endParaRPr altLang="ja-JP" b="1" dirty="0" kumimoji="1" lang="en-US" sz="2400">
                        <a:solidFill>
                          <a:schemeClr val="bg1"/>
                        </a:solidFill>
                      </a:endParaRPr>
                    </a:p>
                    <a:p>
                      <a:pPr algn="ctr"/>
                      <a:r>
                        <a:rPr altLang="en-US" b="1" dirty="0" kumimoji="1" lang="ja-JP" sz="2400">
                          <a:solidFill>
                            <a:schemeClr val="bg1"/>
                          </a:solidFill>
                        </a:rPr>
                        <a:t>・</a:t>
                      </a:r>
                      <a:endParaRPr altLang="ja-JP" b="1" dirty="0" kumimoji="1" lang="en-US" sz="2400">
                        <a:solidFill>
                          <a:schemeClr val="bg1"/>
                        </a:solidFill>
                      </a:endParaRPr>
                    </a:p>
                    <a:p>
                      <a:pPr algn="ctr"/>
                      <a:r>
                        <a:rPr altLang="en-US" b="1" dirty="0" kumimoji="1" lang="ja-JP" sz="2400">
                          <a:solidFill>
                            <a:schemeClr val="bg1"/>
                          </a:solidFill>
                        </a:rPr>
                        <a:t>配慮申請</a:t>
                      </a:r>
                      <a:endParaRPr altLang="ja-JP" b="1" dirty="0" kumimoji="1" lang="en-US" sz="2800">
                        <a:solidFill>
                          <a:schemeClr val="bg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2000"/>
                        <a:t>申請期間</a:t>
                      </a:r>
                    </a:p>
                  </a:txBody>
                  <a:tcPr anchor="ct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2000"/>
                        <a:t>提出書類</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1334698">
                <a:tc vMerge="1">
                  <a:txBody>
                    <a:bodyPr/>
                    <a:lstStyle/>
                    <a:p>
                      <a:endParaRPr altLang="en-US" dirty="0" kumimoji="1" lang="ja-JP"/>
                    </a:p>
                  </a:txBody>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z="1800">
                          <a:solidFill>
                            <a:schemeClr val="tx1"/>
                          </a:solidFill>
                        </a:rPr>
                        <a:t>25</a:t>
                      </a:r>
                      <a:r>
                        <a:rPr altLang="en-US" b="0" dirty="0" kumimoji="1" lang="ja-JP" sz="1800">
                          <a:solidFill>
                            <a:schemeClr val="tx1"/>
                          </a:solidFill>
                        </a:rPr>
                        <a:t>日（水）</a:t>
                      </a:r>
                      <a:endParaRPr altLang="ja-JP" b="0" dirty="0" kumimoji="1" lang="en-US" sz="1800">
                        <a:solidFill>
                          <a:schemeClr val="tx1"/>
                        </a:solidFill>
                      </a:endParaRPr>
                    </a:p>
                    <a:p>
                      <a:r>
                        <a:rPr altLang="en-US" b="0" dirty="0" kumimoji="1" lang="ja-JP" sz="1800">
                          <a:solidFill>
                            <a:schemeClr val="tx1"/>
                          </a:solidFill>
                        </a:rPr>
                        <a:t>        ～</a:t>
                      </a:r>
                      <a:r>
                        <a:rPr altLang="ja-JP" b="0" dirty="0" kumimoji="1" lang="en-US" sz="1800">
                          <a:solidFill>
                            <a:schemeClr val="tx1"/>
                          </a:solidFill>
                        </a:rPr>
                        <a:t>10</a:t>
                      </a:r>
                      <a:r>
                        <a:rPr altLang="en-US" b="0" dirty="0" kumimoji="1" lang="ja-JP" sz="1800">
                          <a:solidFill>
                            <a:schemeClr val="tx1"/>
                          </a:solidFill>
                        </a:rPr>
                        <a:t>月</a:t>
                      </a:r>
                      <a:r>
                        <a:rPr altLang="ja-JP" b="0" dirty="0" kumimoji="1" lang="en-US" sz="1800">
                          <a:solidFill>
                            <a:schemeClr val="tx1"/>
                          </a:solidFill>
                        </a:rPr>
                        <a:t>7</a:t>
                      </a:r>
                      <a:r>
                        <a:rPr altLang="en-US" b="0" dirty="0" kumimoji="1" lang="ja-JP" sz="1800">
                          <a:solidFill>
                            <a:schemeClr val="tx1"/>
                          </a:solidFill>
                        </a:rPr>
                        <a:t>日（月）</a:t>
                      </a:r>
                      <a:r>
                        <a:rPr altLang="en-US" b="0" dirty="0" kumimoji="1" lang="ja-JP" sz="1800" u="none">
                          <a:solidFill>
                            <a:schemeClr val="tx1"/>
                          </a:solidFill>
                        </a:rPr>
                        <a:t>（消印有効）</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1200"/>
                        </a:spcAft>
                        <a:buClrTx/>
                        <a:buSzTx/>
                        <a:buFontTx/>
                        <a:buNone/>
                        <a:tabLst/>
                        <a:defRPr/>
                      </a:pPr>
                      <a:r>
                        <a:rPr altLang="en-US" b="0" dirty="0" kumimoji="1" lang="ja-JP" sz="1800">
                          <a:solidFill>
                            <a:schemeClr val="tx1"/>
                          </a:solidFill>
                        </a:rPr>
                        <a:t>〇志願票等（「受験案内」参照）</a:t>
                      </a:r>
                      <a:endParaRPr altLang="ja-JP" b="0" dirty="0" kumimoji="1" lang="en-US" sz="1800">
                        <a:solidFill>
                          <a:schemeClr val="accent4"/>
                        </a:solidFill>
                      </a:endParaRPr>
                    </a:p>
                    <a:p>
                      <a:pPr>
                        <a:spcAft>
                          <a:spcPts val="1200"/>
                        </a:spcAft>
                      </a:pPr>
                      <a:r>
                        <a:rPr altLang="en-US" b="0" dirty="0" kumimoji="1" lang="ja-JP" sz="1800">
                          <a:solidFill>
                            <a:schemeClr val="accent4"/>
                          </a:solidFill>
                        </a:rPr>
                        <a:t>〇</a:t>
                      </a:r>
                      <a:r>
                        <a:rPr altLang="ja-JP" b="0" dirty="0" kumimoji="1" lang="en-US" sz="1800">
                          <a:solidFill>
                            <a:schemeClr val="accent4"/>
                          </a:solidFill>
                        </a:rPr>
                        <a:t>【A】</a:t>
                      </a:r>
                      <a:r>
                        <a:rPr altLang="en-US" b="0" dirty="0" kumimoji="1" lang="ja-JP" sz="1800">
                          <a:solidFill>
                            <a:schemeClr val="accent4"/>
                          </a:solidFill>
                        </a:rPr>
                        <a:t>受験上の配慮申請書</a:t>
                      </a:r>
                    </a:p>
                    <a:p>
                      <a:pPr>
                        <a:spcAft>
                          <a:spcPts val="1200"/>
                        </a:spcAft>
                      </a:pPr>
                      <a:r>
                        <a:rPr altLang="en-US" b="0" dirty="0" kumimoji="1" lang="ja-JP" sz="1800">
                          <a:solidFill>
                            <a:schemeClr val="accent4"/>
                          </a:solidFill>
                        </a:rPr>
                        <a:t>〇</a:t>
                      </a:r>
                      <a:r>
                        <a:rPr altLang="ja-JP" b="0" dirty="0" kumimoji="1" lang="en-US" sz="1800">
                          <a:solidFill>
                            <a:schemeClr val="accent4"/>
                          </a:solidFill>
                        </a:rPr>
                        <a:t>【B】</a:t>
                      </a:r>
                      <a:r>
                        <a:rPr altLang="en-US" b="0" dirty="0" kumimoji="1" lang="ja-JP" sz="1800">
                          <a:solidFill>
                            <a:schemeClr val="accent4"/>
                          </a:solidFill>
                        </a:rPr>
                        <a:t>診断書</a:t>
                      </a:r>
                      <a:endParaRPr altLang="ja-JP" b="0" dirty="0" kumimoji="1" lang="en-US" sz="1800">
                        <a:solidFill>
                          <a:schemeClr val="accent4"/>
                        </a:solidFill>
                      </a:endParaRPr>
                    </a:p>
                    <a:p>
                      <a:pPr>
                        <a:spcAft>
                          <a:spcPts val="1200"/>
                        </a:spcAft>
                      </a:pPr>
                      <a:r>
                        <a:rPr altLang="en-US" b="0" dirty="0" kumimoji="1" lang="ja-JP" sz="1800">
                          <a:solidFill>
                            <a:schemeClr val="accent4"/>
                          </a:solidFill>
                        </a:rPr>
                        <a:t>〇</a:t>
                      </a:r>
                      <a:r>
                        <a:rPr altLang="ja-JP" b="0" dirty="0" kumimoji="1" lang="en-US" sz="1800">
                          <a:solidFill>
                            <a:schemeClr val="accent4"/>
                          </a:solidFill>
                        </a:rPr>
                        <a:t>【C】</a:t>
                      </a:r>
                      <a:r>
                        <a:rPr altLang="en-US" b="0" dirty="0" kumimoji="1" lang="ja-JP" sz="1800">
                          <a:solidFill>
                            <a:schemeClr val="accent4"/>
                          </a:solidFill>
                        </a:rPr>
                        <a:t>状況報告書（該当する場合）</a:t>
                      </a:r>
                      <a:endParaRPr altLang="en-US" b="0" dirty="0" kumimoji="1" lang="ja-JP" sz="1600">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sp>
        <p:nvSpPr>
          <p:cNvPr id="10" name="コンテンツ プレースホルダー 2">
            <a:extLst>
              <a:ext uri="{FF2B5EF4-FFF2-40B4-BE49-F238E27FC236}">
                <a16:creationId xmlns:a16="http://schemas.microsoft.com/office/drawing/2014/main" id="{B488792F-D5CC-40B4-89DA-33E2D2B01267}"/>
              </a:ext>
            </a:extLst>
          </p:cNvPr>
          <p:cNvSpPr txBox="1">
            <a:spLocks/>
          </p:cNvSpPr>
          <p:nvPr/>
        </p:nvSpPr>
        <p:spPr bwMode="auto">
          <a:xfrm>
            <a:off x="192000" y="1053001"/>
            <a:ext cx="9144000" cy="50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indent="0" marL="0">
              <a:buNone/>
              <a:defRPr/>
            </a:pPr>
            <a:r>
              <a:rPr altLang="ja-JP" dirty="0" lang="en-US" sz="2400">
                <a:solidFill>
                  <a:srgbClr val="000000"/>
                </a:solidFill>
              </a:rPr>
              <a:t>Ⅲ.</a:t>
            </a:r>
            <a:r>
              <a:rPr altLang="ja-JP" dirty="0" lang="en-US" sz="2400">
                <a:solidFill>
                  <a:schemeClr val="dk1"/>
                </a:solidFill>
              </a:rPr>
              <a:t>9</a:t>
            </a:r>
            <a:r>
              <a:rPr altLang="en-US" dirty="0" lang="ja-JP" sz="2400">
                <a:solidFill>
                  <a:schemeClr val="dk1"/>
                </a:solidFill>
              </a:rPr>
              <a:t>月</a:t>
            </a:r>
            <a:r>
              <a:rPr altLang="ja-JP" dirty="0" lang="en-US" sz="2400">
                <a:solidFill>
                  <a:schemeClr val="dk1"/>
                </a:solidFill>
              </a:rPr>
              <a:t>25</a:t>
            </a:r>
            <a:r>
              <a:rPr altLang="en-US" dirty="0" lang="ja-JP" sz="2400">
                <a:solidFill>
                  <a:schemeClr val="dk1"/>
                </a:solidFill>
              </a:rPr>
              <a:t>日（水） ～ </a:t>
            </a:r>
            <a:r>
              <a:rPr altLang="ja-JP" dirty="0" lang="en-US" sz="2400">
                <a:solidFill>
                  <a:schemeClr val="dk1"/>
                </a:solidFill>
              </a:rPr>
              <a:t>10</a:t>
            </a:r>
            <a:r>
              <a:rPr altLang="en-US" dirty="0" lang="ja-JP" sz="2400">
                <a:solidFill>
                  <a:schemeClr val="dk1"/>
                </a:solidFill>
              </a:rPr>
              <a:t>月</a:t>
            </a:r>
            <a:r>
              <a:rPr altLang="ja-JP" dirty="0" lang="en-US" sz="2400">
                <a:solidFill>
                  <a:schemeClr val="dk1"/>
                </a:solidFill>
              </a:rPr>
              <a:t>7</a:t>
            </a:r>
            <a:r>
              <a:rPr altLang="en-US" dirty="0" lang="ja-JP" sz="2400">
                <a:solidFill>
                  <a:schemeClr val="dk1"/>
                </a:solidFill>
              </a:rPr>
              <a:t>日（月） </a:t>
            </a:r>
            <a:r>
              <a:rPr altLang="en-US" dirty="0" kern="0" lang="ja-JP" sz="2400">
                <a:solidFill>
                  <a:srgbClr val="000000"/>
                </a:solidFill>
                <a:latin typeface="Arial"/>
                <a:ea typeface="ＭＳ Ｐゴシック"/>
              </a:rPr>
              <a:t>（出願時申請）</a:t>
            </a:r>
          </a:p>
        </p:txBody>
      </p:sp>
      <p:sp>
        <p:nvSpPr>
          <p:cNvPr id="2" name="テキスト ボックス 1">
            <a:extLst>
              <a:ext uri="{FF2B5EF4-FFF2-40B4-BE49-F238E27FC236}">
                <a16:creationId xmlns:a16="http://schemas.microsoft.com/office/drawing/2014/main" id="{22047894-498A-4B7A-9ABE-C89AEF62E8B4}"/>
              </a:ext>
            </a:extLst>
          </p:cNvPr>
          <p:cNvSpPr txBox="1"/>
          <p:nvPr/>
        </p:nvSpPr>
        <p:spPr>
          <a:xfrm>
            <a:off x="1344000" y="5373000"/>
            <a:ext cx="9360000" cy="400110"/>
          </a:xfrm>
          <a:prstGeom prst="rect">
            <a:avLst/>
          </a:prstGeom>
          <a:noFill/>
        </p:spPr>
        <p:txBody>
          <a:bodyPr rtlCol="0" wrap="square">
            <a:spAutoFit/>
          </a:bodyPr>
          <a:lstStyle/>
          <a:p>
            <a:r>
              <a:rPr altLang="ja-JP" dirty="0" kumimoji="1" lang="en-US" sz="2000"/>
              <a:t>※</a:t>
            </a:r>
            <a:r>
              <a:rPr altLang="en-US" dirty="0" kumimoji="1" lang="ja-JP" sz="2000"/>
              <a:t> 志願票等と一緒に提出するため，</a:t>
            </a:r>
            <a:r>
              <a:rPr altLang="en-US" dirty="0" kumimoji="1" lang="ja-JP" sz="2000" u="sng">
                <a:solidFill>
                  <a:srgbClr val="FF0000"/>
                </a:solidFill>
              </a:rPr>
              <a:t>卒業見込者は必ず学校経由で提出</a:t>
            </a:r>
            <a:r>
              <a:rPr altLang="en-US" dirty="0" kumimoji="1" lang="ja-JP" sz="2000"/>
              <a:t>してください。</a:t>
            </a:r>
          </a:p>
        </p:txBody>
      </p:sp>
    </p:spTree>
    <p:extLst>
      <p:ext uri="{BB962C8B-B14F-4D97-AF65-F5344CB8AC3E}">
        <p14:creationId xmlns:p14="http://schemas.microsoft.com/office/powerpoint/2010/main" val="410703288"/>
      </p:ext>
    </p:extLst>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7</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4</a:t>
            </a:r>
            <a:r>
              <a:rPr altLang="en-US" b="0" baseline="0" cap="none" dirty="0" i="0" kern="0" kumimoji="1" lang="ja-JP"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5</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7" name="正方形/長方形 6">
            <a:extLst>
              <a:ext uri="{FF2B5EF4-FFF2-40B4-BE49-F238E27FC236}">
                <a16:creationId xmlns:a16="http://schemas.microsoft.com/office/drawing/2014/main" id="{91E0FF92-AC50-4215-BDC7-C2B53A83A17F}"/>
              </a:ext>
            </a:extLst>
          </p:cNvPr>
          <p:cNvSpPr/>
          <p:nvPr/>
        </p:nvSpPr>
        <p:spPr>
          <a:xfrm>
            <a:off x="336000" y="1904763"/>
            <a:ext cx="11520000" cy="3252237"/>
          </a:xfrm>
          <a:prstGeom prst="rect">
            <a:avLst/>
          </a:prstGeom>
        </p:spPr>
        <p:txBody>
          <a:bodyPr wrap="square">
            <a:spAutoFit/>
          </a:bodyPr>
          <a:lstStyle/>
          <a:p>
            <a:pPr algn="just" indent="-285750" marL="285750">
              <a:lnSpc>
                <a:spcPct val="150000"/>
              </a:lnSpc>
              <a:spcBef>
                <a:spcPts val="600"/>
              </a:spcBef>
              <a:spcAft>
                <a:spcPts val="600"/>
              </a:spcAft>
              <a:buFont charset="2" panose="05000000000000000000" pitchFamily="2" typeface="Wingdings"/>
              <a:buChar char="l"/>
              <a:defRPr/>
            </a:pPr>
            <a:r>
              <a:rPr altLang="en-US" dirty="0" lang="ja-JP" sz="2400">
                <a:solidFill>
                  <a:srgbClr val="000000"/>
                </a:solidFill>
              </a:rPr>
              <a:t>　</a:t>
            </a:r>
            <a:r>
              <a:rPr altLang="en-US" dirty="0" lang="ja-JP" sz="2400" u="sng">
                <a:solidFill>
                  <a:srgbClr val="FF0000"/>
                </a:solidFill>
              </a:rPr>
              <a:t>申請書類の提出は一度のみ</a:t>
            </a:r>
            <a:r>
              <a:rPr altLang="en-US" dirty="0" lang="ja-JP" sz="2400">
                <a:solidFill>
                  <a:srgbClr val="000000"/>
                </a:solidFill>
              </a:rPr>
              <a:t>となります。</a:t>
            </a:r>
            <a:endParaRPr altLang="ja-JP" dirty="0" lang="en-US" sz="2400">
              <a:solidFill>
                <a:srgbClr val="000000"/>
              </a:solidFill>
            </a:endParaRPr>
          </a:p>
          <a:p>
            <a:pPr indent="-285750" marL="285750">
              <a:lnSpc>
                <a:spcPct val="150000"/>
              </a:lnSpc>
              <a:spcBef>
                <a:spcPts val="600"/>
              </a:spcBef>
              <a:spcAft>
                <a:spcPts val="600"/>
              </a:spcAft>
              <a:buFont charset="2" panose="05000000000000000000" pitchFamily="2" typeface="Wingdings"/>
              <a:buChar char="l"/>
              <a:defRPr/>
            </a:pPr>
            <a:r>
              <a:rPr altLang="en-US" dirty="0" lang="ja-JP" sz="2400">
                <a:solidFill>
                  <a:srgbClr val="000000"/>
                </a:solidFill>
              </a:rPr>
              <a:t>　申請書類は返却できません。</a:t>
            </a:r>
            <a:endParaRPr altLang="ja-JP" dirty="0" lang="en-US" sz="2400">
              <a:solidFill>
                <a:srgbClr val="000000"/>
              </a:solidFill>
            </a:endParaRPr>
          </a:p>
          <a:p>
            <a:pPr indent="-285750" marL="285750">
              <a:lnSpc>
                <a:spcPct val="150000"/>
              </a:lnSpc>
              <a:spcBef>
                <a:spcPts val="600"/>
              </a:spcBef>
              <a:spcAft>
                <a:spcPts val="600"/>
              </a:spcAft>
              <a:buFont charset="2" panose="05000000000000000000" pitchFamily="2" typeface="Wingdings"/>
              <a:buChar char="l"/>
              <a:defRPr/>
            </a:pPr>
            <a:r>
              <a:rPr altLang="en-US" dirty="0" lang="ja-JP" sz="2400">
                <a:solidFill>
                  <a:srgbClr val="000000"/>
                </a:solidFill>
              </a:rPr>
              <a:t>　必ずコピーを取った上で，原本を提出してください。</a:t>
            </a:r>
            <a:endParaRPr altLang="ja-JP" dirty="0" lang="en-US" sz="2400">
              <a:solidFill>
                <a:srgbClr val="000000"/>
              </a:solidFill>
            </a:endParaRPr>
          </a:p>
          <a:p>
            <a:pPr indent="-285750" marL="285750">
              <a:lnSpc>
                <a:spcPct val="150000"/>
              </a:lnSpc>
              <a:spcBef>
                <a:spcPts val="600"/>
              </a:spcBef>
              <a:spcAft>
                <a:spcPts val="600"/>
              </a:spcAft>
              <a:buFont charset="2" panose="05000000000000000000" pitchFamily="2" typeface="Wingdings"/>
              <a:buChar char="l"/>
              <a:defRPr/>
            </a:pPr>
            <a:r>
              <a:rPr altLang="en-US" dirty="0" lang="ja-JP" sz="2400">
                <a:solidFill>
                  <a:srgbClr val="000000"/>
                </a:solidFill>
              </a:rPr>
              <a:t>　病気・負傷や障害等の種類，希望する配慮事項によっては，十分な審査を行うため，大学入試センターから追加で書類等の提出を求める場合があります。</a:t>
            </a:r>
            <a:endParaRPr altLang="ja-JP" dirty="0" lang="en-US" sz="2400">
              <a:solidFill>
                <a:srgbClr val="000000"/>
              </a:solidFill>
            </a:endParaRPr>
          </a:p>
        </p:txBody>
      </p:sp>
      <p:sp>
        <p:nvSpPr>
          <p:cNvPr id="8" name="Rectangle 5">
            <a:extLst>
              <a:ext uri="{FF2B5EF4-FFF2-40B4-BE49-F238E27FC236}">
                <a16:creationId xmlns:a16="http://schemas.microsoft.com/office/drawing/2014/main" id="{A68DAC67-70E1-4F78-B05B-9220BC30927E}"/>
              </a:ext>
            </a:extLst>
          </p:cNvPr>
          <p:cNvSpPr>
            <a:spLocks noChangeArrowheads="1"/>
          </p:cNvSpPr>
          <p:nvPr/>
        </p:nvSpPr>
        <p:spPr bwMode="auto">
          <a:xfrm>
            <a:off x="264000" y="981000"/>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②　配慮の申請に当たっての留意点</a:t>
            </a:r>
            <a:endParaRPr altLang="en-US" b="1" dirty="0" lang="ja-JP" sz="2800">
              <a:solidFill>
                <a:srgbClr val="000000"/>
              </a:solidFill>
              <a:latin typeface="ＭＳ Ｐゴシック"/>
              <a:ea typeface="ＭＳ Ｐゴシック"/>
            </a:endParaRPr>
          </a:p>
        </p:txBody>
      </p:sp>
    </p:spTree>
    <p:extLst>
      <p:ext uri="{BB962C8B-B14F-4D97-AF65-F5344CB8AC3E}">
        <p14:creationId xmlns:p14="http://schemas.microsoft.com/office/powerpoint/2010/main" val="2569468211"/>
      </p:ext>
    </p:extLst>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8</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29</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7" name="正方形/長方形 6">
            <a:extLst>
              <a:ext uri="{FF2B5EF4-FFF2-40B4-BE49-F238E27FC236}">
                <a16:creationId xmlns:a16="http://schemas.microsoft.com/office/drawing/2014/main" id="{8D5AAC1F-8411-4A87-84FD-DA614ABBC50C}"/>
              </a:ext>
            </a:extLst>
          </p:cNvPr>
          <p:cNvSpPr/>
          <p:nvPr/>
        </p:nvSpPr>
        <p:spPr>
          <a:xfrm>
            <a:off x="768000" y="2079791"/>
            <a:ext cx="10512000" cy="3293209"/>
          </a:xfrm>
          <a:prstGeom prst="rect">
            <a:avLst/>
          </a:prstGeom>
        </p:spPr>
        <p:txBody>
          <a:bodyPr wrap="square">
            <a:spAutoFit/>
          </a:bodyPr>
          <a:lstStyle/>
          <a:p>
            <a:pPr algn="just" indent="-285750" marL="285750">
              <a:spcBef>
                <a:spcPts val="1200"/>
              </a:spcBef>
              <a:spcAft>
                <a:spcPts val="1200"/>
              </a:spcAft>
              <a:buFont charset="2" panose="05000000000000000000" pitchFamily="2" typeface="Wingdings"/>
              <a:buChar char="l"/>
              <a:defRPr/>
            </a:pPr>
            <a:r>
              <a:rPr altLang="en-US" dirty="0" lang="ja-JP" sz="2400">
                <a:solidFill>
                  <a:srgbClr val="000000"/>
                </a:solidFill>
              </a:rPr>
              <a:t>　受験上の配慮を希望する志願者に対し，申請に基づき，大学入試センターで審査の上，配慮事項を決定します。決定に当たっては個々の症状や状態等を総合的に判断します。</a:t>
            </a:r>
            <a:endParaRPr altLang="ja-JP" dirty="0" lang="en-US" sz="2400">
              <a:solidFill>
                <a:srgbClr val="000000"/>
              </a:solidFill>
            </a:endParaRPr>
          </a:p>
          <a:p>
            <a:pPr algn="just" indent="-285750" marL="285750">
              <a:spcBef>
                <a:spcPts val="1200"/>
              </a:spcBef>
              <a:spcAft>
                <a:spcPts val="1200"/>
              </a:spcAft>
              <a:buFont charset="2" panose="05000000000000000000" pitchFamily="2" typeface="Wingdings"/>
              <a:buChar char="l"/>
              <a:defRPr/>
            </a:pPr>
            <a:r>
              <a:rPr altLang="en-US" dirty="0" lang="ja-JP" sz="2400">
                <a:solidFill>
                  <a:srgbClr val="000000"/>
                </a:solidFill>
              </a:rPr>
              <a:t>　大学入試センターで審査の上，決定した配慮事項については，</a:t>
            </a:r>
            <a:r>
              <a:rPr altLang="en-US" dirty="0" lang="ja-JP" sz="2400" u="sng">
                <a:solidFill>
                  <a:srgbClr val="FF0000"/>
                </a:solidFill>
              </a:rPr>
              <a:t>再審査は行いません。</a:t>
            </a:r>
            <a:endParaRPr altLang="ja-JP" dirty="0" lang="en-US" sz="2400" u="sng">
              <a:solidFill>
                <a:srgbClr val="FF0000"/>
              </a:solidFill>
            </a:endParaRPr>
          </a:p>
          <a:p>
            <a:pPr algn="just" indent="-285750" marL="285750">
              <a:spcBef>
                <a:spcPts val="1200"/>
              </a:spcBef>
              <a:spcAft>
                <a:spcPts val="1200"/>
              </a:spcAft>
              <a:buFont charset="2" panose="05000000000000000000" pitchFamily="2" typeface="Wingdings"/>
              <a:buChar char="l"/>
              <a:defRPr/>
            </a:pPr>
            <a:r>
              <a:rPr altLang="en-US" dirty="0" lang="ja-JP" sz="2400">
                <a:solidFill>
                  <a:srgbClr val="000000"/>
                </a:solidFill>
              </a:rPr>
              <a:t>　試験場については，決定した配慮事項や試験場の設備等を踏まえ，大学入試センターにおいて指定します。</a:t>
            </a:r>
            <a:endParaRPr altLang="ja-JP" dirty="0" lang="en-US" sz="2400">
              <a:solidFill>
                <a:srgbClr val="000000"/>
              </a:solidFill>
            </a:endParaRPr>
          </a:p>
        </p:txBody>
      </p:sp>
      <p:sp>
        <p:nvSpPr>
          <p:cNvPr id="6" name="Rectangle 5">
            <a:extLst>
              <a:ext uri="{FF2B5EF4-FFF2-40B4-BE49-F238E27FC236}">
                <a16:creationId xmlns:a16="http://schemas.microsoft.com/office/drawing/2014/main" id="{0217B991-6E29-4282-9448-9EAE5A434C51}"/>
              </a:ext>
            </a:extLst>
          </p:cNvPr>
          <p:cNvSpPr>
            <a:spLocks noChangeArrowheads="1"/>
          </p:cNvSpPr>
          <p:nvPr/>
        </p:nvSpPr>
        <p:spPr bwMode="auto">
          <a:xfrm>
            <a:off x="264000" y="981000"/>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③ 受験上の配慮事項の決定</a:t>
            </a:r>
            <a:endParaRPr altLang="en-US" b="1" dirty="0" lang="ja-JP" sz="2800">
              <a:solidFill>
                <a:srgbClr val="000000"/>
              </a:solidFill>
              <a:latin typeface="ＭＳ Ｐゴシック"/>
              <a:ea typeface="ＭＳ Ｐゴシック"/>
            </a:endParaRPr>
          </a:p>
        </p:txBody>
      </p:sp>
    </p:spTree>
    <p:extLst>
      <p:ext uri="{BB962C8B-B14F-4D97-AF65-F5344CB8AC3E}">
        <p14:creationId xmlns:p14="http://schemas.microsoft.com/office/powerpoint/2010/main" val="3188725384"/>
      </p:ext>
    </p:extLst>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9</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b="0"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29</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graphicFrame>
        <p:nvGraphicFramePr>
          <p:cNvPr id="9" name="表 8">
            <a:extLst>
              <a:ext uri="{FF2B5EF4-FFF2-40B4-BE49-F238E27FC236}">
                <a16:creationId xmlns:a16="http://schemas.microsoft.com/office/drawing/2014/main" id="{1EF8626B-FA5F-4791-8BC5-57845B8ECAE9}"/>
              </a:ext>
            </a:extLst>
          </p:cNvPr>
          <p:cNvGraphicFramePr>
            <a:graphicFrameLocks noGrp="1"/>
          </p:cNvGraphicFramePr>
          <p:nvPr>
            <p:extLst>
              <p:ext uri="{D42A27DB-BD31-4B8C-83A1-F6EECF244321}">
                <p14:modId xmlns:p14="http://schemas.microsoft.com/office/powerpoint/2010/main" val="1738224998"/>
              </p:ext>
            </p:extLst>
          </p:nvPr>
        </p:nvGraphicFramePr>
        <p:xfrm>
          <a:off x="840000" y="1649696"/>
          <a:ext cx="10439999" cy="4299304"/>
        </p:xfrm>
        <a:graphic>
          <a:graphicData uri="http://schemas.openxmlformats.org/drawingml/2006/table">
            <a:tbl>
              <a:tblPr bandRow="1" firstRow="1">
                <a:tableStyleId>{5C22544A-7EE6-4342-B048-85BDC9FD1C3A}</a:tableStyleId>
              </a:tblPr>
              <a:tblGrid>
                <a:gridCol w="4464000">
                  <a:extLst>
                    <a:ext uri="{9D8B030D-6E8A-4147-A177-3AD203B41FA5}">
                      <a16:colId xmlns:a16="http://schemas.microsoft.com/office/drawing/2014/main" val="1397456457"/>
                    </a:ext>
                  </a:extLst>
                </a:gridCol>
                <a:gridCol w="3816000">
                  <a:extLst>
                    <a:ext uri="{9D8B030D-6E8A-4147-A177-3AD203B41FA5}">
                      <a16:colId xmlns:a16="http://schemas.microsoft.com/office/drawing/2014/main" val="365708861"/>
                    </a:ext>
                  </a:extLst>
                </a:gridCol>
                <a:gridCol w="2159999">
                  <a:extLst>
                    <a:ext uri="{9D8B030D-6E8A-4147-A177-3AD203B41FA5}">
                      <a16:colId xmlns:a16="http://schemas.microsoft.com/office/drawing/2014/main" val="2270099265"/>
                    </a:ext>
                  </a:extLst>
                </a:gridCol>
              </a:tblGrid>
              <a:tr h="524384">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2000">
                          <a:solidFill>
                            <a:schemeClr val="bg1"/>
                          </a:solidFill>
                        </a:rPr>
                        <a:t>通知文書</a:t>
                      </a:r>
                      <a:endParaRPr altLang="en-US" b="1" dirty="0" kumimoji="1" lang="ja-JP" spc="600" strike="noStrike" sz="2000"/>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2000">
                          <a:solidFill>
                            <a:schemeClr val="bg1"/>
                          </a:solidFill>
                        </a:rPr>
                        <a:t>送付対象者</a:t>
                      </a:r>
                      <a:endParaRPr altLang="en-US" b="1" dirty="0" kumimoji="1" lang="ja-JP" spc="600" sz="2000"/>
                    </a:p>
                  </a:txBody>
                  <a:tcPr anchor="ct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2000">
                          <a:solidFill>
                            <a:schemeClr val="bg1"/>
                          </a:solidFill>
                        </a:rPr>
                        <a:t>送付時期</a:t>
                      </a:r>
                      <a:endParaRPr altLang="en-US" b="1" dirty="0" kumimoji="1" lang="ja-JP" spc="600" sz="2000"/>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806188">
                <a:tc rowSpan="2">
                  <a:txBody>
                    <a:bodyPr/>
                    <a:lstStyle/>
                    <a:p>
                      <a:pPr algn="l"/>
                      <a:r>
                        <a:rPr altLang="en-US" dirty="0" kern="1200" kumimoji="1" lang="ja-JP" sz="2000">
                          <a:solidFill>
                            <a:schemeClr val="dk1"/>
                          </a:solidFill>
                          <a:latin typeface="+mn-lt"/>
                          <a:ea typeface="+mn-ea"/>
                          <a:cs typeface="+mn-cs"/>
                        </a:rPr>
                        <a:t>⑴受験上の配慮事項審査結果通知書</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b="0" dirty="0" kern="100" kumimoji="1" lang="en-US" sz="2000">
                          <a:solidFill>
                            <a:schemeClr val="dk1"/>
                          </a:solidFill>
                          <a:effectLst/>
                          <a:latin typeface="+mn-lt"/>
                          <a:ea charset="-128" panose="020B0609070205080204" pitchFamily="49" typeface="ＭＳ ゴシック"/>
                          <a:cs typeface="Times New Roman"/>
                        </a:rPr>
                        <a:t>8</a:t>
                      </a:r>
                      <a:r>
                        <a:rPr altLang="en-US" b="0" dirty="0" kern="100" lang="ja-JP" sz="2000">
                          <a:effectLst/>
                          <a:latin typeface="+mn-ea"/>
                          <a:ea typeface="+mn-ea"/>
                          <a:cs typeface="Times New Roman"/>
                        </a:rPr>
                        <a:t>月</a:t>
                      </a:r>
                      <a:r>
                        <a:rPr altLang="ja-JP" b="0" dirty="0" kern="100" kumimoji="1" lang="en-US" sz="2000">
                          <a:solidFill>
                            <a:schemeClr val="dk1"/>
                          </a:solidFill>
                          <a:effectLst/>
                          <a:latin typeface="+mn-lt"/>
                          <a:ea charset="-128" panose="020B0609070205080204" pitchFamily="49" typeface="ＭＳ ゴシック"/>
                          <a:cs typeface="Times New Roman"/>
                        </a:rPr>
                        <a:t>1</a:t>
                      </a:r>
                      <a:r>
                        <a:rPr altLang="en-US" b="0" dirty="0" kern="100" kumimoji="1" lang="ja-JP" sz="2000">
                          <a:solidFill>
                            <a:schemeClr val="dk1"/>
                          </a:solidFill>
                          <a:effectLst/>
                          <a:latin typeface="+mn-ea"/>
                          <a:ea typeface="+mn-ea"/>
                          <a:cs typeface="Times New Roman"/>
                        </a:rPr>
                        <a:t>日</a:t>
                      </a:r>
                      <a:r>
                        <a:rPr altLang="ja-JP" b="0" dirty="0" kern="100" kumimoji="1" lang="en-US" sz="2000">
                          <a:solidFill>
                            <a:schemeClr val="dk1"/>
                          </a:solidFill>
                          <a:effectLst/>
                          <a:latin typeface="+mn-ea"/>
                          <a:ea typeface="+mn-ea"/>
                          <a:cs typeface="Times New Roman"/>
                        </a:rPr>
                        <a:t>(</a:t>
                      </a:r>
                      <a:r>
                        <a:rPr altLang="en-US" b="0" dirty="0" kern="100" kumimoji="1" lang="ja-JP" sz="2000">
                          <a:solidFill>
                            <a:schemeClr val="dk1"/>
                          </a:solidFill>
                          <a:effectLst/>
                          <a:latin typeface="+mn-ea"/>
                          <a:ea typeface="+mn-ea"/>
                          <a:cs typeface="Times New Roman"/>
                        </a:rPr>
                        <a:t>木</a:t>
                      </a:r>
                      <a:r>
                        <a:rPr altLang="ja-JP" b="0" dirty="0" kern="100" kumimoji="1" lang="en-US" sz="2000">
                          <a:solidFill>
                            <a:schemeClr val="dk1"/>
                          </a:solidFill>
                          <a:effectLst/>
                          <a:latin typeface="+mn-ea"/>
                          <a:ea typeface="+mn-ea"/>
                          <a:cs typeface="Times New Roman"/>
                        </a:rPr>
                        <a:t>)</a:t>
                      </a:r>
                      <a:r>
                        <a:rPr altLang="en-US" b="0" dirty="0" kern="100" kumimoji="1" lang="ja-JP" sz="2000">
                          <a:solidFill>
                            <a:schemeClr val="dk1"/>
                          </a:solidFill>
                          <a:effectLst/>
                          <a:latin typeface="+mn-ea"/>
                          <a:ea typeface="+mn-ea"/>
                          <a:cs typeface="Times New Roman"/>
                        </a:rPr>
                        <a:t>～</a:t>
                      </a:r>
                      <a:r>
                        <a:rPr altLang="ja-JP" b="0" dirty="0" kern="100" kumimoji="1" lang="en-US" sz="2000">
                          <a:solidFill>
                            <a:schemeClr val="dk1"/>
                          </a:solidFill>
                          <a:effectLst/>
                          <a:latin typeface="+mn-lt"/>
                          <a:ea charset="-128" panose="020B0609070205080204" pitchFamily="49" typeface="ＭＳ ゴシック"/>
                          <a:cs typeface="Times New Roman"/>
                        </a:rPr>
                        <a:t>9</a:t>
                      </a:r>
                      <a:r>
                        <a:rPr altLang="en-US" b="0" dirty="0" kern="100" kumimoji="1" lang="ja-JP" sz="2000">
                          <a:solidFill>
                            <a:schemeClr val="dk1"/>
                          </a:solidFill>
                          <a:effectLst/>
                          <a:latin typeface="+mn-ea"/>
                          <a:ea typeface="+mn-ea"/>
                          <a:cs typeface="Times New Roman"/>
                        </a:rPr>
                        <a:t>月</a:t>
                      </a:r>
                      <a:r>
                        <a:rPr altLang="ja-JP" b="0" dirty="0" kern="100" kumimoji="1" lang="en-US" sz="2000">
                          <a:solidFill>
                            <a:schemeClr val="dk1"/>
                          </a:solidFill>
                          <a:effectLst/>
                          <a:latin typeface="+mn-lt"/>
                          <a:ea charset="-128" panose="020B0609070205080204" pitchFamily="49" typeface="ＭＳ ゴシック"/>
                          <a:cs typeface="Times New Roman"/>
                        </a:rPr>
                        <a:t>3</a:t>
                      </a:r>
                      <a:r>
                        <a:rPr altLang="en-US" b="0" dirty="0" kern="100" kumimoji="1" lang="ja-JP" sz="2000">
                          <a:solidFill>
                            <a:schemeClr val="dk1"/>
                          </a:solidFill>
                          <a:effectLst/>
                          <a:latin typeface="+mn-ea"/>
                          <a:ea typeface="+mn-ea"/>
                          <a:cs typeface="Times New Roman"/>
                        </a:rPr>
                        <a:t>日</a:t>
                      </a:r>
                      <a:r>
                        <a:rPr altLang="ja-JP" b="0" dirty="0" kern="100" kumimoji="1" lang="en-US" sz="2000">
                          <a:solidFill>
                            <a:schemeClr val="dk1"/>
                          </a:solidFill>
                          <a:effectLst/>
                          <a:latin typeface="+mn-ea"/>
                          <a:ea typeface="+mn-ea"/>
                          <a:cs typeface="Times New Roman"/>
                        </a:rPr>
                        <a:t>(</a:t>
                      </a:r>
                      <a:r>
                        <a:rPr altLang="en-US" b="0" dirty="0" kern="100" kumimoji="1" lang="ja-JP" sz="2000">
                          <a:solidFill>
                            <a:schemeClr val="dk1"/>
                          </a:solidFill>
                          <a:effectLst/>
                          <a:latin typeface="+mn-ea"/>
                          <a:ea typeface="+mn-ea"/>
                          <a:cs typeface="Times New Roman"/>
                        </a:rPr>
                        <a:t>火</a:t>
                      </a:r>
                      <a:r>
                        <a:rPr altLang="ja-JP" b="0" dirty="0" kern="100" kumimoji="1" lang="en-US" sz="2000">
                          <a:solidFill>
                            <a:schemeClr val="dk1"/>
                          </a:solidFill>
                          <a:effectLst/>
                          <a:latin typeface="+mn-ea"/>
                          <a:ea typeface="+mn-ea"/>
                          <a:cs typeface="Times New Roman"/>
                        </a:rPr>
                        <a:t>)</a:t>
                      </a:r>
                      <a:r>
                        <a:rPr altLang="en-US" b="0" dirty="0" kern="100" kumimoji="1" lang="ja-JP" sz="2000">
                          <a:solidFill>
                            <a:schemeClr val="dk1"/>
                          </a:solidFill>
                          <a:effectLst/>
                          <a:latin typeface="+mn-ea"/>
                          <a:ea typeface="+mn-ea"/>
                          <a:cs typeface="Times New Roman"/>
                        </a:rPr>
                        <a:t>に受験上の配慮を申請した者</a:t>
                      </a:r>
                      <a:endParaRPr altLang="ja-JP" b="0" dirty="0" kern="100" kumimoji="1" lang="ja-JP" sz="2000">
                        <a:solidFill>
                          <a:schemeClr val="dk1"/>
                        </a:solidFill>
                        <a:effectLst/>
                        <a:latin typeface="+mn-ea"/>
                        <a:ea typeface="+mn-ea"/>
                        <a:cs typeface="Times New Roman"/>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dash"/>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ctr" defTabSz="914400" eaLnBrk="1" fontAlgn="auto" hangingPunct="1" indent="0" latinLnBrk="0" lvl="0" marL="0" marR="0" rtl="0">
                        <a:lnSpc>
                          <a:spcPct val="100000"/>
                        </a:lnSpc>
                        <a:spcBef>
                          <a:spcPts val="0"/>
                        </a:spcBef>
                        <a:spcAft>
                          <a:spcPts val="1200"/>
                        </a:spcAft>
                        <a:buClrTx/>
                        <a:buSzTx/>
                        <a:buFontTx/>
                        <a:buNone/>
                        <a:tabLst/>
                        <a:defRPr/>
                      </a:pPr>
                      <a:r>
                        <a:rPr altLang="ja-JP" b="0" dirty="0" kumimoji="1" lang="en-US" sz="2000">
                          <a:solidFill>
                            <a:schemeClr val="tx1"/>
                          </a:solidFill>
                        </a:rPr>
                        <a:t>9</a:t>
                      </a:r>
                      <a:r>
                        <a:rPr altLang="en-US" b="0" dirty="0" kumimoji="1" lang="ja-JP" sz="2000">
                          <a:solidFill>
                            <a:schemeClr val="tx1"/>
                          </a:solidFill>
                        </a:rPr>
                        <a:t>月下旬</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dash"/>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2694209134"/>
                  </a:ext>
                </a:extLst>
              </a:tr>
              <a:tr h="954536">
                <a:tc vMerge="1">
                  <a:txBody>
                    <a:bodyPr/>
                    <a:lstStyle/>
                    <a:p>
                      <a:pPr algn="l"/>
                      <a:endParaRPr altLang="en-US" dirty="0" kern="1200" kumimoji="1" lang="ja-JP" sz="2000">
                        <a:solidFill>
                          <a:schemeClr val="dk1"/>
                        </a:solidFill>
                        <a:latin typeface="+mn-lt"/>
                        <a:ea typeface="+mn-ea"/>
                        <a:cs typeface="+mn-cs"/>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b="0" dirty="0" kern="100" kumimoji="1" lang="en-US" sz="2000">
                          <a:solidFill>
                            <a:schemeClr val="dk1"/>
                          </a:solidFill>
                          <a:effectLst/>
                          <a:latin typeface="+mn-lt"/>
                          <a:ea charset="-128" panose="020B0609070205080204" pitchFamily="49" typeface="ＭＳ ゴシック"/>
                          <a:cs typeface="Times New Roman"/>
                        </a:rPr>
                        <a:t>9</a:t>
                      </a:r>
                      <a:r>
                        <a:rPr altLang="en-US" b="0" dirty="0" kern="100" kumimoji="1" lang="ja-JP" sz="2000">
                          <a:solidFill>
                            <a:schemeClr val="dk1"/>
                          </a:solidFill>
                          <a:effectLst/>
                          <a:latin typeface="+mn-ea"/>
                          <a:ea typeface="+mn-ea"/>
                          <a:cs typeface="Times New Roman"/>
                        </a:rPr>
                        <a:t>月</a:t>
                      </a:r>
                      <a:r>
                        <a:rPr altLang="ja-JP" b="0" dirty="0" kern="100" kumimoji="1" lang="en-US" sz="2000">
                          <a:solidFill>
                            <a:schemeClr val="dk1"/>
                          </a:solidFill>
                          <a:effectLst/>
                          <a:latin typeface="+mn-lt"/>
                          <a:ea charset="-128" panose="020B0609070205080204" pitchFamily="49" typeface="ＭＳ ゴシック"/>
                          <a:cs typeface="Times New Roman"/>
                        </a:rPr>
                        <a:t>4</a:t>
                      </a:r>
                      <a:r>
                        <a:rPr altLang="en-US" b="0" dirty="0" kern="100" kumimoji="1" lang="ja-JP" sz="2000">
                          <a:solidFill>
                            <a:schemeClr val="dk1"/>
                          </a:solidFill>
                          <a:effectLst/>
                          <a:latin typeface="+mn-ea"/>
                          <a:ea typeface="+mn-ea"/>
                          <a:cs typeface="Times New Roman"/>
                        </a:rPr>
                        <a:t>日</a:t>
                      </a:r>
                      <a:r>
                        <a:rPr altLang="ja-JP" b="0" dirty="0" kern="100" kumimoji="1" lang="en-US" sz="2000">
                          <a:solidFill>
                            <a:schemeClr val="dk1"/>
                          </a:solidFill>
                          <a:effectLst/>
                          <a:latin typeface="+mn-ea"/>
                          <a:ea typeface="+mn-ea"/>
                          <a:cs typeface="Times New Roman"/>
                        </a:rPr>
                        <a:t>(</a:t>
                      </a:r>
                      <a:r>
                        <a:rPr altLang="en-US" b="0" dirty="0" kern="100" kumimoji="1" lang="ja-JP" sz="2000">
                          <a:solidFill>
                            <a:schemeClr val="dk1"/>
                          </a:solidFill>
                          <a:effectLst/>
                          <a:latin typeface="+mn-ea"/>
                          <a:ea typeface="+mn-ea"/>
                          <a:cs typeface="Times New Roman"/>
                        </a:rPr>
                        <a:t>水</a:t>
                      </a:r>
                      <a:r>
                        <a:rPr altLang="ja-JP" b="0" dirty="0" kern="100" kumimoji="1" lang="en-US" sz="2000">
                          <a:solidFill>
                            <a:schemeClr val="dk1"/>
                          </a:solidFill>
                          <a:effectLst/>
                          <a:latin typeface="+mn-ea"/>
                          <a:ea typeface="+mn-ea"/>
                          <a:cs typeface="Times New Roman"/>
                        </a:rPr>
                        <a:t>)</a:t>
                      </a:r>
                      <a:r>
                        <a:rPr altLang="en-US" b="0" dirty="0" kern="100" kumimoji="1" lang="ja-JP" sz="2000">
                          <a:solidFill>
                            <a:schemeClr val="dk1"/>
                          </a:solidFill>
                          <a:effectLst/>
                          <a:latin typeface="+mn-ea"/>
                          <a:ea typeface="+mn-ea"/>
                          <a:cs typeface="Times New Roman"/>
                        </a:rPr>
                        <a:t>～</a:t>
                      </a:r>
                      <a:r>
                        <a:rPr altLang="ja-JP" b="0" dirty="0" kern="100" kumimoji="1" lang="en-US" sz="2000">
                          <a:solidFill>
                            <a:schemeClr val="dk1"/>
                          </a:solidFill>
                          <a:effectLst/>
                          <a:latin typeface="+mn-lt"/>
                          <a:ea charset="-128" panose="020B0609070205080204" pitchFamily="49" typeface="ＭＳ ゴシック"/>
                          <a:cs typeface="Times New Roman"/>
                        </a:rPr>
                        <a:t>10</a:t>
                      </a:r>
                      <a:r>
                        <a:rPr altLang="en-US" b="0" dirty="0" kern="100" kumimoji="1" lang="ja-JP" sz="2000">
                          <a:solidFill>
                            <a:schemeClr val="dk1"/>
                          </a:solidFill>
                          <a:effectLst/>
                          <a:latin typeface="+mn-ea"/>
                          <a:ea typeface="+mn-ea"/>
                          <a:cs typeface="Times New Roman"/>
                        </a:rPr>
                        <a:t>月</a:t>
                      </a:r>
                      <a:r>
                        <a:rPr altLang="ja-JP" b="0" dirty="0" kern="100" kumimoji="1" lang="en-US" sz="2000">
                          <a:solidFill>
                            <a:schemeClr val="dk1"/>
                          </a:solidFill>
                          <a:effectLst/>
                          <a:latin typeface="+mn-lt"/>
                          <a:ea charset="-128" panose="020B0609070205080204" pitchFamily="49" typeface="ＭＳ ゴシック"/>
                          <a:cs typeface="Times New Roman"/>
                        </a:rPr>
                        <a:t>7</a:t>
                      </a:r>
                      <a:r>
                        <a:rPr altLang="en-US" b="0" dirty="0" kern="100" kumimoji="1" lang="ja-JP" sz="2000">
                          <a:solidFill>
                            <a:schemeClr val="dk1"/>
                          </a:solidFill>
                          <a:effectLst/>
                          <a:latin typeface="+mn-ea"/>
                          <a:ea typeface="+mn-ea"/>
                          <a:cs typeface="Times New Roman"/>
                        </a:rPr>
                        <a:t>日</a:t>
                      </a:r>
                      <a:r>
                        <a:rPr altLang="ja-JP" b="0" dirty="0" kern="100" kumimoji="1" lang="en-US" sz="2000">
                          <a:solidFill>
                            <a:schemeClr val="dk1"/>
                          </a:solidFill>
                          <a:effectLst/>
                          <a:latin typeface="+mn-ea"/>
                          <a:ea typeface="+mn-ea"/>
                          <a:cs typeface="Times New Roman"/>
                        </a:rPr>
                        <a:t>(</a:t>
                      </a:r>
                      <a:r>
                        <a:rPr altLang="en-US" b="0" dirty="0" kern="100" kumimoji="1" lang="ja-JP" sz="2000">
                          <a:solidFill>
                            <a:schemeClr val="dk1"/>
                          </a:solidFill>
                          <a:effectLst/>
                          <a:latin typeface="+mn-ea"/>
                          <a:ea typeface="+mn-ea"/>
                          <a:cs typeface="Times New Roman"/>
                        </a:rPr>
                        <a:t>月</a:t>
                      </a:r>
                      <a:r>
                        <a:rPr altLang="ja-JP" b="0" dirty="0" kern="100" kumimoji="1" lang="en-US" sz="2000">
                          <a:solidFill>
                            <a:schemeClr val="dk1"/>
                          </a:solidFill>
                          <a:effectLst/>
                          <a:latin typeface="+mn-ea"/>
                          <a:ea typeface="+mn-ea"/>
                          <a:cs typeface="Times New Roman"/>
                        </a:rPr>
                        <a:t>)</a:t>
                      </a:r>
                      <a:r>
                        <a:rPr altLang="en-US" b="0" dirty="0" kern="100" kumimoji="1" lang="ja-JP" spc="-150" sz="2000">
                          <a:solidFill>
                            <a:schemeClr val="dk1"/>
                          </a:solidFill>
                          <a:effectLst/>
                          <a:latin typeface="+mn-ea"/>
                          <a:ea typeface="+mn-ea"/>
                          <a:cs typeface="Times New Roman"/>
                        </a:rPr>
                        <a:t>に受験上の配慮</a:t>
                      </a:r>
                      <a:r>
                        <a:rPr altLang="en-US" b="0" dirty="0" kern="100" kumimoji="1" lang="ja-JP" sz="2000">
                          <a:solidFill>
                            <a:schemeClr val="dk1"/>
                          </a:solidFill>
                          <a:effectLst/>
                          <a:latin typeface="+mn-ea"/>
                          <a:ea typeface="+mn-ea"/>
                          <a:cs typeface="Times New Roman"/>
                        </a:rPr>
                        <a:t>を申請した者のうち，出願した者</a:t>
                      </a:r>
                      <a:endParaRPr altLang="ja-JP" b="0" dirty="0" kern="100" kumimoji="1" lang="ja-JP" sz="2000">
                        <a:solidFill>
                          <a:schemeClr val="dk1"/>
                        </a:solidFill>
                        <a:effectLst/>
                        <a:latin typeface="+mn-ea"/>
                        <a:ea typeface="+mn-ea"/>
                        <a:cs typeface="Times New Roman"/>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dash"/>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ctr" defTabSz="914400" eaLnBrk="1" fontAlgn="auto" hangingPunct="1" indent="0" latinLnBrk="0" lvl="0" marL="0" marR="0" rtl="0">
                        <a:lnSpc>
                          <a:spcPct val="100000"/>
                        </a:lnSpc>
                        <a:spcBef>
                          <a:spcPts val="0"/>
                        </a:spcBef>
                        <a:spcAft>
                          <a:spcPts val="1200"/>
                        </a:spcAft>
                        <a:buClrTx/>
                        <a:buSzTx/>
                        <a:buFontTx/>
                        <a:buNone/>
                        <a:tabLst/>
                        <a:defRPr/>
                      </a:pPr>
                      <a:r>
                        <a:rPr altLang="ja-JP" b="0" dirty="0" kumimoji="1" lang="en-US" sz="2000">
                          <a:solidFill>
                            <a:schemeClr val="tx1"/>
                          </a:solidFill>
                        </a:rPr>
                        <a:t>11</a:t>
                      </a:r>
                      <a:r>
                        <a:rPr altLang="en-US" b="0" dirty="0" kumimoji="1" lang="ja-JP" sz="2000">
                          <a:solidFill>
                            <a:schemeClr val="tx1"/>
                          </a:solidFill>
                        </a:rPr>
                        <a:t>月下旬</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dash"/>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948864133"/>
                  </a:ext>
                </a:extLst>
              </a:tr>
              <a:tr h="1156704">
                <a:tc>
                  <a:txBody>
                    <a:bodyPr/>
                    <a:lstStyle/>
                    <a:p>
                      <a:pPr algn="l"/>
                      <a:r>
                        <a:rPr altLang="en-US" dirty="0" kern="1200" kumimoji="1" lang="ja-JP" sz="2000">
                          <a:solidFill>
                            <a:schemeClr val="dk1"/>
                          </a:solidFill>
                          <a:latin typeface="+mn-lt"/>
                          <a:ea typeface="+mn-ea"/>
                          <a:cs typeface="+mn-cs"/>
                        </a:rPr>
                        <a:t>⑵受験科目等通知・確認書</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ern="100" kumimoji="1" lang="ja-JP" strike="noStrike" sz="2000">
                          <a:solidFill>
                            <a:srgbClr val="FF0000"/>
                          </a:solidFill>
                          <a:effectLst/>
                          <a:latin typeface="+mn-ea"/>
                          <a:ea typeface="+mn-ea"/>
                          <a:cs typeface="Arial"/>
                        </a:rPr>
                        <a:t>点字解答</a:t>
                      </a:r>
                      <a:r>
                        <a:rPr altLang="en-US" b="0" dirty="0" kern="100" kumimoji="1" lang="ja-JP" spc="-150" strike="noStrike" sz="2000">
                          <a:solidFill>
                            <a:srgbClr val="FF0000"/>
                          </a:solidFill>
                          <a:effectLst/>
                          <a:latin typeface="+mn-ea"/>
                          <a:ea typeface="+mn-ea"/>
                          <a:cs typeface="Arial"/>
                        </a:rPr>
                        <a:t>・</a:t>
                      </a:r>
                      <a:r>
                        <a:rPr altLang="en-US" b="0" dirty="0" kern="100" kumimoji="1" lang="ja-JP" strike="noStrike" sz="2000">
                          <a:solidFill>
                            <a:srgbClr val="FF0000"/>
                          </a:solidFill>
                          <a:effectLst/>
                          <a:latin typeface="+mn-ea"/>
                          <a:ea typeface="+mn-ea"/>
                          <a:cs typeface="Arial"/>
                        </a:rPr>
                        <a:t>代筆解答</a:t>
                      </a:r>
                      <a:r>
                        <a:rPr altLang="en-US" b="0" dirty="0" kern="100" kumimoji="1" lang="ja-JP" spc="-150" strike="noStrike" sz="2000">
                          <a:solidFill>
                            <a:srgbClr val="FF0000"/>
                          </a:solidFill>
                          <a:effectLst/>
                          <a:latin typeface="+mn-ea"/>
                          <a:ea typeface="+mn-ea"/>
                          <a:cs typeface="Arial"/>
                        </a:rPr>
                        <a:t>・</a:t>
                      </a:r>
                      <a:r>
                        <a:rPr altLang="en-US" b="0" dirty="0" kern="100" kumimoji="1" lang="ja-JP" strike="noStrike" sz="2000">
                          <a:solidFill>
                            <a:srgbClr val="FF0000"/>
                          </a:solidFill>
                          <a:effectLst/>
                          <a:latin typeface="+mn-ea"/>
                          <a:ea typeface="+mn-ea"/>
                          <a:cs typeface="Arial"/>
                        </a:rPr>
                        <a:t>拡大文字問題冊子（</a:t>
                      </a:r>
                      <a:r>
                        <a:rPr altLang="ja-JP" b="0" dirty="0" kern="100" kumimoji="1" lang="en-US" strike="noStrike" sz="2000">
                          <a:solidFill>
                            <a:srgbClr val="FF0000"/>
                          </a:solidFill>
                          <a:effectLst/>
                          <a:latin typeface="+mn-lt"/>
                          <a:ea typeface="ＭＳ ゴシック"/>
                          <a:cs typeface="Arial"/>
                        </a:rPr>
                        <a:t>22</a:t>
                      </a:r>
                      <a:r>
                        <a:rPr altLang="en-US" b="0" dirty="0" kern="100" kumimoji="1" lang="ja-JP" strike="noStrike" sz="2000">
                          <a:solidFill>
                            <a:srgbClr val="FF0000"/>
                          </a:solidFill>
                          <a:effectLst/>
                          <a:latin typeface="+mn-ea"/>
                          <a:ea typeface="+mn-ea"/>
                          <a:cs typeface="Arial"/>
                        </a:rPr>
                        <a:t>ポイント）</a:t>
                      </a:r>
                      <a:r>
                        <a:rPr altLang="en-US" b="0" dirty="0" kern="100" kumimoji="1" lang="ja-JP" strike="noStrike" sz="2000">
                          <a:solidFill>
                            <a:schemeClr val="tx1"/>
                          </a:solidFill>
                          <a:effectLst/>
                          <a:latin typeface="+mn-ea"/>
                          <a:ea typeface="+mn-ea"/>
                          <a:cs typeface="Arial"/>
                        </a:rPr>
                        <a:t>を希望した者のうち，出願した者</a:t>
                      </a:r>
                      <a:endParaRPr altLang="ja-JP" b="0" dirty="0" kern="100" kumimoji="1" lang="ja-JP" strike="noStrike" sz="2000">
                        <a:solidFill>
                          <a:schemeClr val="tx1"/>
                        </a:solidFill>
                        <a:effectLst/>
                        <a:latin typeface="+mn-ea"/>
                        <a:ea typeface="+mn-ea"/>
                        <a:cs typeface="Times New Roman"/>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ctr" defTabSz="914400" eaLnBrk="1" fontAlgn="auto" hangingPunct="1" indent="0" latinLnBrk="0" lvl="0" marL="0" marR="0" rtl="0">
                        <a:lnSpc>
                          <a:spcPct val="100000"/>
                        </a:lnSpc>
                        <a:spcBef>
                          <a:spcPts val="0"/>
                        </a:spcBef>
                        <a:spcAft>
                          <a:spcPts val="1200"/>
                        </a:spcAft>
                        <a:buClrTx/>
                        <a:buSzTx/>
                        <a:buFontTx/>
                        <a:buNone/>
                        <a:tabLst/>
                        <a:defRPr/>
                      </a:pPr>
                      <a:r>
                        <a:rPr altLang="ja-JP" b="0" dirty="0" kumimoji="1" lang="en-US" sz="2000">
                          <a:solidFill>
                            <a:schemeClr val="tx1"/>
                          </a:solidFill>
                        </a:rPr>
                        <a:t>10</a:t>
                      </a:r>
                      <a:r>
                        <a:rPr altLang="en-US" b="0" dirty="0" kumimoji="1" lang="ja-JP" sz="2000">
                          <a:solidFill>
                            <a:schemeClr val="tx1"/>
                          </a:solidFill>
                        </a:rPr>
                        <a:t>月下旬</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3033240661"/>
                  </a:ext>
                </a:extLst>
              </a:tr>
              <a:tr h="80618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ern="1200" kumimoji="1" lang="ja-JP" sz="2000">
                          <a:solidFill>
                            <a:schemeClr val="dk1"/>
                          </a:solidFill>
                          <a:latin typeface="+mj-ea"/>
                          <a:ea typeface="+mn-ea"/>
                          <a:cs typeface="+mn-cs"/>
                        </a:rPr>
                        <a:t>⑶受験上の配慮事項決定通知書</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ern="100" lang="ja-JP" sz="2000">
                          <a:effectLst/>
                          <a:latin typeface="+mn-ea"/>
                          <a:ea typeface="+mn-ea"/>
                          <a:cs typeface="Times New Roman"/>
                        </a:rPr>
                        <a:t>受験上の配慮を申請した者のうち，</a:t>
                      </a:r>
                      <a:endParaRPr altLang="ja-JP" b="0" dirty="0" kern="100" lang="en-US" sz="2000">
                        <a:effectLst/>
                        <a:latin typeface="+mn-ea"/>
                        <a:ea typeface="+mn-ea"/>
                        <a:cs typeface="Times New Roman"/>
                      </a:endParaRPr>
                    </a:p>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ern="100" lang="ja-JP" sz="2000">
                          <a:effectLst/>
                          <a:latin typeface="+mn-ea"/>
                          <a:ea typeface="+mn-ea"/>
                          <a:cs typeface="Times New Roman"/>
                        </a:rPr>
                        <a:t>出願した者</a:t>
                      </a:r>
                      <a:endParaRPr altLang="ja-JP" b="0" dirty="0" kern="100" lang="ja-JP" sz="2000">
                        <a:effectLst/>
                        <a:latin typeface="+mn-ea"/>
                        <a:ea typeface="+mn-ea"/>
                        <a:cs typeface="Times New Roman"/>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ctr" defTabSz="914400" eaLnBrk="1" fontAlgn="auto" hangingPunct="1" indent="0" latinLnBrk="0" lvl="0" marL="0" marR="0" rtl="0">
                        <a:lnSpc>
                          <a:spcPct val="100000"/>
                        </a:lnSpc>
                        <a:spcBef>
                          <a:spcPts val="0"/>
                        </a:spcBef>
                        <a:spcAft>
                          <a:spcPts val="1200"/>
                        </a:spcAft>
                        <a:buClrTx/>
                        <a:buSzTx/>
                        <a:buFontTx/>
                        <a:buNone/>
                        <a:tabLst/>
                        <a:defRPr/>
                      </a:pPr>
                      <a:r>
                        <a:rPr altLang="ja-JP" b="0" dirty="0" kumimoji="1" lang="en-US" sz="2000">
                          <a:solidFill>
                            <a:schemeClr val="tx1"/>
                          </a:solidFill>
                        </a:rPr>
                        <a:t>12</a:t>
                      </a:r>
                      <a:r>
                        <a:rPr altLang="en-US" b="0" dirty="0" kumimoji="1" lang="ja-JP" sz="2000">
                          <a:solidFill>
                            <a:schemeClr val="tx1"/>
                          </a:solidFill>
                        </a:rPr>
                        <a:t>月上旬～中旬</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sp>
        <p:nvSpPr>
          <p:cNvPr id="2" name="テキスト ボックス 1">
            <a:extLst>
              <a:ext uri="{FF2B5EF4-FFF2-40B4-BE49-F238E27FC236}">
                <a16:creationId xmlns:a16="http://schemas.microsoft.com/office/drawing/2014/main" id="{B2B56D6F-3440-4B1D-9F20-3E022A5BC361}"/>
              </a:ext>
            </a:extLst>
          </p:cNvPr>
          <p:cNvSpPr txBox="1"/>
          <p:nvPr/>
        </p:nvSpPr>
        <p:spPr>
          <a:xfrm>
            <a:off x="840000" y="6011668"/>
            <a:ext cx="9936000" cy="369332"/>
          </a:xfrm>
          <a:prstGeom prst="rect">
            <a:avLst/>
          </a:prstGeom>
          <a:noFill/>
        </p:spPr>
        <p:txBody>
          <a:bodyPr rtlCol="0" wrap="square">
            <a:spAutoFit/>
          </a:bodyPr>
          <a:lstStyle/>
          <a:p>
            <a:r>
              <a:rPr altLang="ja-JP" dirty="0" kumimoji="1" lang="en-US" sz="1800"/>
              <a:t>※</a:t>
            </a:r>
            <a:r>
              <a:rPr altLang="en-US" dirty="0" kumimoji="1" lang="ja-JP" sz="1800"/>
              <a:t> 卒業見込者の場合，通知文書は在学する学校に送付します。</a:t>
            </a:r>
          </a:p>
        </p:txBody>
      </p:sp>
      <p:sp>
        <p:nvSpPr>
          <p:cNvPr id="8" name="Rectangle 5">
            <a:extLst>
              <a:ext uri="{FF2B5EF4-FFF2-40B4-BE49-F238E27FC236}">
                <a16:creationId xmlns:a16="http://schemas.microsoft.com/office/drawing/2014/main" id="{4D3E692E-5C3E-489A-851E-E46292AB03F5}"/>
              </a:ext>
            </a:extLst>
          </p:cNvPr>
          <p:cNvSpPr>
            <a:spLocks noChangeArrowheads="1"/>
          </p:cNvSpPr>
          <p:nvPr/>
        </p:nvSpPr>
        <p:spPr bwMode="auto">
          <a:xfrm>
            <a:off x="264000" y="971938"/>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④　通知文書</a:t>
            </a:r>
            <a:endParaRPr altLang="en-US" b="1" dirty="0" lang="ja-JP" sz="2800">
              <a:solidFill>
                <a:srgbClr val="000000"/>
              </a:solidFill>
              <a:latin typeface="ＭＳ Ｐゴシック"/>
              <a:ea typeface="ＭＳ Ｐゴシック"/>
            </a:endParaRPr>
          </a:p>
        </p:txBody>
      </p:sp>
    </p:spTree>
    <p:extLst>
      <p:ext uri="{BB962C8B-B14F-4D97-AF65-F5344CB8AC3E}">
        <p14:creationId xmlns:p14="http://schemas.microsoft.com/office/powerpoint/2010/main" val="4242901146"/>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3393</Words>
  <Application>Microsoft Office PowerPoint</Application>
  <PresentationFormat>ワイド画面</PresentationFormat>
  <Paragraphs>258</Paragraphs>
  <Slides>13</Slides>
  <Notes>13</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13</vt:i4>
      </vt:variant>
    </vt:vector>
  </HeadingPairs>
  <TitlesOfParts>
    <vt:vector size="26" baseType="lpstr">
      <vt:lpstr>HGSｺﾞｼｯｸE</vt:lpstr>
      <vt:lpstr>ＭＳ Ｐゴシック</vt:lpstr>
      <vt:lpstr>ＭＳ Ｐ明朝</vt:lpstr>
      <vt:lpstr>ＭＳ ゴシック</vt:lpstr>
      <vt:lpstr>ＭＳ 明朝</vt:lpstr>
      <vt:lpstr>メイリオ</vt:lpstr>
      <vt:lpstr>Arial</vt:lpstr>
      <vt:lpstr>Century</vt:lpstr>
      <vt:lpstr>Segoe UI</vt:lpstr>
      <vt:lpstr>Times New Roman</vt:lpstr>
      <vt:lpstr>Wingdings</vt:lpstr>
      <vt:lpstr>標準デザイン</vt:lpstr>
      <vt:lpstr>2_標準デザイン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2024-07-04T04:07:51Z</dcterms:created>
  <dcterms:modified xsi:type="dcterms:W3CDTF">2024-07-04T04:07:56Z</dcterms:modified>
  <cp:revision>1</cp:revision>
  <dc:title>02_申請方法及び通知書_R7.pptx</dc:title>
</cp:coreProperties>
</file>