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 id="2147483722" r:id="rId2"/>
  </p:sldMasterIdLst>
  <p:notesMasterIdLst>
    <p:notesMasterId r:id="rId16"/>
  </p:notesMasterIdLst>
  <p:handoutMasterIdLst>
    <p:handoutMasterId r:id="rId17"/>
  </p:handoutMasterIdLst>
  <p:sldIdLst>
    <p:sldId id="401" r:id="rId3"/>
    <p:sldId id="427" r:id="rId4"/>
    <p:sldId id="414" r:id="rId5"/>
    <p:sldId id="415" r:id="rId6"/>
    <p:sldId id="416" r:id="rId7"/>
    <p:sldId id="417" r:id="rId8"/>
    <p:sldId id="418" r:id="rId9"/>
    <p:sldId id="425" r:id="rId10"/>
    <p:sldId id="420" r:id="rId11"/>
    <p:sldId id="421" r:id="rId12"/>
    <p:sldId id="422" r:id="rId13"/>
    <p:sldId id="423" r:id="rId14"/>
    <p:sldId id="413" r:id="rId15"/>
  </p:sldIdLst>
  <p:sldSz cx="12192000" cy="6858000"/>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799" userDrawn="1">
          <p15:clr>
            <a:srgbClr val="A4A3A4"/>
          </p15:clr>
        </p15:guide>
        <p15:guide id="2" pos="91"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DEF"/>
    <a:srgbClr val="333399"/>
    <a:srgbClr val="CEF6FE"/>
    <a:srgbClr val="FFCC00"/>
    <a:srgbClr val="ECCCEB"/>
    <a:srgbClr val="E1F2F3"/>
    <a:srgbClr val="00CCFF"/>
    <a:srgbClr val="FBE1FA"/>
    <a:srgbClr val="E32D5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7" autoAdjust="0"/>
    <p:restoredTop sz="63817" autoAdjust="0"/>
  </p:normalViewPr>
  <p:slideViewPr>
    <p:cSldViewPr>
      <p:cViewPr varScale="1">
        <p:scale>
          <a:sx n="72" d="100"/>
          <a:sy n="72" d="100"/>
        </p:scale>
        <p:origin x="234" y="66"/>
      </p:cViewPr>
      <p:guideLst>
        <p:guide orient="horz" pos="799"/>
        <p:guide pos="91"/>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slideMasters/slideMaster2.xml" Type="http://schemas.openxmlformats.org/officeDocument/2006/relationships/slideMaster"/><Relationship Id="rId20" Target="theme/theme1.xml" Type="http://schemas.openxmlformats.org/officeDocument/2006/relationships/theme"/><Relationship Id="rId21" Target="tableStyles.xml" Type="http://schemas.openxmlformats.org/officeDocument/2006/relationships/tableStyle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223838" y="403225"/>
            <a:ext cx="6443662"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このスライドでは，令和７年度大学入学共通テストの「受験上の配慮案内」のうち，</a:t>
            </a:r>
            <a:endParaRPr lang="en-US" altLang="ja-JP" dirty="0"/>
          </a:p>
          <a:p>
            <a:r>
              <a:rPr lang="ja-JP" altLang="en-US" dirty="0"/>
              <a:t>「Ⅱ　申請方法及び通知書」として，受験上の配慮の申請方法と，申請後に大学入試センターから送付する通知文書について，説明します。
</a:t>
            </a:r>
            <a:endParaRPr lang="en-US" altLang="ja-JP" dirty="0"/>
          </a:p>
          <a:p>
            <a:r>
              <a:rPr lang="ja-JP" altLang="en-US" dirty="0"/>
              <a:t>なお，これ以降，「大学入学共通テスト」を「共通テスト」，「大学入学共通テスト受験案内」を「受験案内」，「受験上の配慮案内」を「配慮案内」と呼ばせていただきます。</a:t>
            </a:r>
            <a:endParaRPr lang="en-US" altLang="ja-JP" dirty="0"/>
          </a:p>
          <a:p>
            <a:endParaRPr kumimoji="1" lang="en-US" altLang="ja-JP" dirty="0"/>
          </a:p>
        </p:txBody>
      </p:sp>
    </p:spTree>
    <p:extLst>
      <p:ext uri="{BB962C8B-B14F-4D97-AF65-F5344CB8AC3E}">
        <p14:creationId xmlns:p14="http://schemas.microsoft.com/office/powerpoint/2010/main" val="4191358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まず，「⑴受験上の配慮事項審査結果通知書」についてです。</a:t>
            </a:r>
            <a:endParaRPr lang="en-US" altLang="ja-JP" dirty="0"/>
          </a:p>
          <a:p>
            <a:r>
              <a:rPr lang="ja-JP" altLang="en-US" dirty="0"/>
              <a:t>配慮案内の３０ページをご覧ください。</a:t>
            </a:r>
            <a:endParaRPr lang="en-US" altLang="ja-JP" dirty="0"/>
          </a:p>
          <a:p>
            <a:r>
              <a:rPr lang="ja-JP" altLang="en-US" dirty="0"/>
              <a:t>この通知書は，申請のあった受験上の配慮事項の審査結果を通知します。</a:t>
            </a:r>
            <a:endParaRPr lang="en-US" altLang="ja-JP" dirty="0"/>
          </a:p>
          <a:p>
            <a:r>
              <a:rPr lang="ja-JP" altLang="en-US" dirty="0"/>
              <a:t>
「受験上の配慮事項審査結果通知書」が届いたら，内容を</a:t>
            </a:r>
            <a:r>
              <a:rPr lang="ja-JP" altLang="en-US"/>
              <a:t>確認して，申請</a:t>
            </a:r>
            <a:r>
              <a:rPr lang="ja-JP" altLang="en-US" dirty="0"/>
              <a:t>した全ての配慮事項に対し，審査結果が記載されているかを確認してください。</a:t>
            </a:r>
            <a:endParaRPr lang="en-US" altLang="ja-JP" dirty="0"/>
          </a:p>
          <a:p>
            <a:r>
              <a:rPr lang="ja-JP" altLang="en-US" dirty="0"/>
              <a:t>申請したにもかかわらず，配慮事項に漏れ等がある場合は，受領日を含め１週間以内に大学入試センターまで必ず連絡してください。</a:t>
            </a:r>
            <a:endParaRPr lang="en-US" altLang="ja-JP" dirty="0"/>
          </a:p>
          <a:p>
            <a:endParaRPr kumimoji="1" lang="en-US" altLang="ja-JP" dirty="0"/>
          </a:p>
        </p:txBody>
      </p:sp>
    </p:spTree>
    <p:extLst>
      <p:ext uri="{BB962C8B-B14F-4D97-AF65-F5344CB8AC3E}">
        <p14:creationId xmlns:p14="http://schemas.microsoft.com/office/powerpoint/2010/main" val="2914029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続いて，「⑵受験科目等通知・確認書」についてです。</a:t>
            </a:r>
            <a:endParaRPr lang="en-US" altLang="ja-JP" dirty="0"/>
          </a:p>
          <a:p>
            <a:r>
              <a:rPr lang="ja-JP" altLang="en-US" dirty="0"/>
              <a:t>配慮案内の３２ページをご覧ください。</a:t>
            </a:r>
            <a:endParaRPr lang="en-US" altLang="ja-JP" dirty="0"/>
          </a:p>
          <a:p>
            <a:endParaRPr lang="en-US" altLang="ja-JP" dirty="0"/>
          </a:p>
          <a:p>
            <a:r>
              <a:rPr lang="ja-JP" altLang="en-US" dirty="0"/>
              <a:t>「点字解答」，「代筆解答」，「拡大文字問題冊子（</a:t>
            </a:r>
            <a:r>
              <a:rPr lang="en-US" altLang="ja-JP" dirty="0"/>
              <a:t>22</a:t>
            </a:r>
            <a:r>
              <a:rPr lang="ja-JP" altLang="en-US" dirty="0"/>
              <a:t>ポイント）の配付」を希望する場合，申請時に受験科目等を選択し，申請書に記入しますが</a:t>
            </a:r>
          </a:p>
          <a:p>
            <a:r>
              <a:rPr lang="ja-JP" altLang="en-US" dirty="0"/>
              <a:t>「受験科目等通知・確認書」は，申請時に選択した受験科目等を記載しています。</a:t>
            </a:r>
            <a:endParaRPr lang="en-US" altLang="ja-JP" dirty="0"/>
          </a:p>
          <a:p>
            <a:endParaRPr lang="en-US" altLang="ja-JP" dirty="0"/>
          </a:p>
          <a:p>
            <a:r>
              <a:rPr lang="ja-JP" altLang="en-US" dirty="0"/>
              <a:t>「受験科目等通知・確認書」が届いたら，記載された受験科目等を確認して，</a:t>
            </a:r>
            <a:r>
              <a:rPr lang="ja-JP" altLang="en-US" sz="1200" dirty="0"/>
              <a:t>誤りや漏れがある場合は，修正してください</a:t>
            </a:r>
            <a:r>
              <a:rPr lang="ja-JP" altLang="en-US" dirty="0"/>
              <a:t>。
確認後，卒業見込者の場合は学校において校長名で，卒業見込者以外の者の場合は申請書を記入した者が，「確認及び署名欄」に記入してください</a:t>
            </a:r>
            <a:endParaRPr lang="en-US" altLang="ja-JP" dirty="0"/>
          </a:p>
          <a:p>
            <a:r>
              <a:rPr lang="ja-JP" altLang="en-US" dirty="0"/>
              <a:t>修正の有無にかかわらず，受領日を含め１週間以内に必ず大学入試センターへ返送してください。</a:t>
            </a:r>
            <a:endParaRPr lang="en-US" altLang="ja-JP" dirty="0"/>
          </a:p>
          <a:p>
            <a:endParaRPr kumimoji="1" lang="en-US" altLang="ja-JP" dirty="0"/>
          </a:p>
          <a:p>
            <a:r>
              <a:rPr kumimoji="1" lang="ja-JP" altLang="en-US" dirty="0"/>
              <a:t>なお，この「受験科目等</a:t>
            </a:r>
            <a:r>
              <a:rPr lang="ja-JP" altLang="en-US" dirty="0"/>
              <a:t>通知・確認書</a:t>
            </a:r>
            <a:r>
              <a:rPr kumimoji="1" lang="ja-JP" altLang="en-US" dirty="0"/>
              <a:t>」の返送後は，受験科目等の訂正は一切受け付けません。</a:t>
            </a:r>
            <a:endParaRPr kumimoji="1" lang="en-US" altLang="ja-JP" dirty="0"/>
          </a:p>
          <a:p>
            <a:endParaRPr kumimoji="1" lang="ja-JP" altLang="en-US" dirty="0"/>
          </a:p>
        </p:txBody>
      </p:sp>
    </p:spTree>
    <p:extLst>
      <p:ext uri="{BB962C8B-B14F-4D97-AF65-F5344CB8AC3E}">
        <p14:creationId xmlns:p14="http://schemas.microsoft.com/office/powerpoint/2010/main" val="1699937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続いて， 「⑶受験上の配慮事項決定通知書」についてです。</a:t>
            </a:r>
            <a:endParaRPr lang="en-US" altLang="ja-JP" dirty="0"/>
          </a:p>
          <a:p>
            <a:r>
              <a:rPr lang="ja-JP" altLang="en-US" dirty="0"/>
              <a:t>配慮案内の３１ページをご覧ください。</a:t>
            </a:r>
            <a:endParaRPr lang="en-US" altLang="ja-JP" dirty="0"/>
          </a:p>
          <a:p>
            <a:r>
              <a:rPr lang="ja-JP" altLang="en-US" dirty="0"/>
              <a:t> 「受験上の配慮事項決定通知書」は，試験場コード，受験番号，決定した受験上の配慮事項を通知します。
なお，「点字解答」，「代筆解答」，「拡大文字問題冊子（２２ポイント）の配付」が許可された志願者には，申請した受験科目等も記載されますので，併せて確認してください。</a:t>
            </a:r>
            <a:endParaRPr lang="en-US" altLang="ja-JP" dirty="0"/>
          </a:p>
          <a:p>
            <a:r>
              <a:rPr lang="ja-JP" altLang="en-US" dirty="0"/>
              <a:t>送付対象者については，受験上の配慮を申請した者のうち，出願した者です。</a:t>
            </a:r>
            <a:endParaRPr lang="en-US" altLang="ja-JP" dirty="0"/>
          </a:p>
          <a:p>
            <a:endParaRPr lang="en-US" altLang="ja-JP" dirty="0"/>
          </a:p>
          <a:p>
            <a:r>
              <a:rPr lang="ja-JP" altLang="en-US" dirty="0"/>
              <a:t>この「受験上の配慮事項決定通知書」は，共通テスト当日，受験票とともに試験場に持参するものですので，試験当日まで大切に保管しておいてください。</a:t>
            </a:r>
            <a:endParaRPr kumimoji="1" lang="en-US" altLang="ja-JP" dirty="0"/>
          </a:p>
          <a:p>
            <a:endParaRPr kumimoji="1" lang="ja-JP" altLang="en-US" dirty="0"/>
          </a:p>
        </p:txBody>
      </p:sp>
    </p:spTree>
    <p:extLst>
      <p:ext uri="{BB962C8B-B14F-4D97-AF65-F5344CB8AC3E}">
        <p14:creationId xmlns:p14="http://schemas.microsoft.com/office/powerpoint/2010/main" val="3527282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最後に，「受験上の配慮に関する事前相談」について，ご案内します。
大学入試センターでは，共通テストの受験上の配慮に関する事前相談を随時受け付けています。
なお，配慮案内の１１ページと４６ページには，よくある質問と回答について掲載しているほか，大学入試センターのホームページにも掲載していますので，ご参照ください。</a:t>
            </a:r>
          </a:p>
          <a:p>
            <a:endParaRPr lang="en-US" altLang="ja-JP" dirty="0"/>
          </a:p>
          <a:p>
            <a:r>
              <a:rPr kumimoji="1" lang="ja-JP" altLang="en-US" dirty="0"/>
              <a:t>以上で</a:t>
            </a:r>
            <a:r>
              <a:rPr lang="ja-JP" altLang="en-US" dirty="0"/>
              <a:t>「Ⅱ　申請方法及び通知書」についての</a:t>
            </a:r>
            <a:r>
              <a:rPr kumimoji="1" lang="ja-JP" altLang="en-US" dirty="0"/>
              <a:t>説明を終わります。</a:t>
            </a:r>
            <a:endParaRPr kumimoji="1" lang="en-US" altLang="ja-JP" dirty="0"/>
          </a:p>
          <a:p>
            <a:r>
              <a:rPr lang="ja-JP" altLang="en-US" dirty="0"/>
              <a:t>受験上の配慮に関する基本的な事項や受験上の配慮の内容については「Ⅰ　概要」のスライドを，</a:t>
            </a:r>
            <a:endParaRPr lang="en-US" altLang="ja-JP" dirty="0"/>
          </a:p>
          <a:p>
            <a:r>
              <a:rPr lang="ja-JP" altLang="en-US" dirty="0"/>
              <a:t>書類の記入方法等については，「</a:t>
            </a:r>
            <a:r>
              <a:rPr lang="en-US" altLang="ja-JP" dirty="0"/>
              <a:t>Ⅲ</a:t>
            </a:r>
            <a:r>
              <a:rPr lang="ja-JP" altLang="en-US" dirty="0"/>
              <a:t>　申請書類作成上の留意点」のスライドをご覧ください。</a:t>
            </a:r>
            <a:endParaRPr lang="en-US" altLang="ja-JP" dirty="0"/>
          </a:p>
        </p:txBody>
      </p:sp>
    </p:spTree>
    <p:extLst>
      <p:ext uri="{BB962C8B-B14F-4D97-AF65-F5344CB8AC3E}">
        <p14:creationId xmlns:p14="http://schemas.microsoft.com/office/powerpoint/2010/main" val="69895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a:t>
            </a:r>
            <a:r>
              <a:rPr lang="en-US" altLang="ja-JP" dirty="0"/>
              <a:t>Ⅱ</a:t>
            </a:r>
            <a:r>
              <a:rPr lang="ja-JP" altLang="en-US" dirty="0"/>
              <a:t>　申請方法及び通知書」では，スライドに示している</a:t>
            </a:r>
            <a:r>
              <a:rPr lang="en-US" altLang="ja-JP" dirty="0"/>
              <a:t>3</a:t>
            </a:r>
            <a:r>
              <a:rPr lang="ja-JP" altLang="en-US" dirty="0"/>
              <a:t>項目</a:t>
            </a:r>
            <a:r>
              <a:rPr lang="en-US" altLang="ja-JP" dirty="0"/>
              <a:t>4</a:t>
            </a:r>
            <a:r>
              <a:rPr lang="ja-JP" altLang="en-US" dirty="0"/>
              <a:t>点の内容について，説明します。</a:t>
            </a:r>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1540786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まずは，受験上の配慮の「申請方法等」についてです。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スライドには，申請方法，申請時期，通知文書の送付時期を表にしています。</a:t>
            </a:r>
            <a:endParaRPr lang="en-US" altLang="ja-JP" dirty="0"/>
          </a:p>
          <a:p>
            <a:r>
              <a:rPr lang="ja-JP" altLang="en-US" dirty="0"/>
              <a:t>申請方法は，共通テストの出願期間より前に申請する「出願前申請」と，出願と同時に申請する「出願時申請」があります。</a:t>
            </a:r>
            <a:endParaRPr lang="en-US" altLang="ja-JP" dirty="0"/>
          </a:p>
          <a:p>
            <a:pPr lvl="0">
              <a:defRPr/>
            </a:pPr>
            <a:endParaRPr lang="en-US" altLang="ja-JP" dirty="0"/>
          </a:p>
          <a:p>
            <a:pPr lvl="0">
              <a:defRPr/>
            </a:pPr>
            <a:r>
              <a:rPr lang="ja-JP" altLang="en-US" dirty="0"/>
              <a:t>出願前申請のうち，８月１日から９月３日までに申請した場合は，９月下旬の共通テストの出願前に審査結果を通知しますので，</a:t>
            </a:r>
            <a:endParaRPr lang="en-US" altLang="ja-JP" dirty="0"/>
          </a:p>
          <a:p>
            <a:pPr lvl="0">
              <a:defRPr/>
            </a:pPr>
            <a:r>
              <a:rPr lang="ja-JP" altLang="en-US" dirty="0"/>
              <a:t>できるだけ９月３日までに申請するようお願いいたします。</a:t>
            </a:r>
            <a:endParaRPr lang="en-US" altLang="ja-JP" dirty="0"/>
          </a:p>
          <a:p>
            <a:pPr lvl="0">
              <a:defRPr/>
            </a:pP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また，希望する配慮事項によっては審査に時間がかかる場合もあるため，できるだけ早めの申請をお願いいたします。</a:t>
            </a:r>
            <a:endParaRPr lang="en-US" altLang="ja-JP" dirty="0"/>
          </a:p>
          <a:p>
            <a:endParaRPr lang="en-US" altLang="ja-JP" dirty="0"/>
          </a:p>
          <a:p>
            <a:r>
              <a:rPr lang="ja-JP" altLang="en-US" dirty="0"/>
              <a:t>「出願前申請」及び「出願時申請」の詳細について，次のスライド以降で説明します。</a:t>
            </a:r>
            <a:endParaRPr lang="en-US" altLang="ja-JP" dirty="0"/>
          </a:p>
          <a:p>
            <a:endParaRPr kumimoji="1" lang="ja-JP" altLang="en-US" dirty="0"/>
          </a:p>
        </p:txBody>
      </p:sp>
    </p:spTree>
    <p:extLst>
      <p:ext uri="{BB962C8B-B14F-4D97-AF65-F5344CB8AC3E}">
        <p14:creationId xmlns:p14="http://schemas.microsoft.com/office/powerpoint/2010/main" val="100842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まず，「</a:t>
            </a:r>
            <a:r>
              <a:rPr lang="en-US" altLang="ja-JP" dirty="0"/>
              <a:t>Ⅰ.</a:t>
            </a:r>
            <a:r>
              <a:rPr lang="ja-JP" altLang="en-US" dirty="0"/>
              <a:t>８月１日（木）から９月３日（火）までの出願前申請」についてです。</a:t>
            </a:r>
            <a:endParaRPr lang="en-US" altLang="ja-JP" dirty="0"/>
          </a:p>
          <a:p>
            <a:r>
              <a:rPr lang="ja-JP" altLang="en-US" dirty="0"/>
              <a:t>配慮案内の４ページをご覧ください。</a:t>
            </a:r>
            <a:endParaRPr lang="en-US" altLang="ja-JP" dirty="0"/>
          </a:p>
          <a:p>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配慮申請の提出書類については，配慮案内３６ページの「申請書類の組合せ」を確認の上，大学入試センターに簡易書留郵便で送付してください。</a:t>
            </a:r>
            <a:endParaRPr lang="en-US" altLang="ja-JP" dirty="0"/>
          </a:p>
          <a:p>
            <a:r>
              <a:rPr lang="ja-JP" altLang="en-US" dirty="0"/>
              <a:t>卒業見込者の配慮申請については，学校経由または個人での提出のどちらでも構いません。</a:t>
            </a:r>
            <a:endParaRPr lang="en-US" altLang="ja-JP" dirty="0"/>
          </a:p>
          <a:p>
            <a:r>
              <a:rPr lang="ja-JP" altLang="en-US" dirty="0"/>
              <a:t>審査結果は，共通テスト出願前の９月下旬までに通知します。</a:t>
            </a:r>
            <a:endParaRPr lang="en-US" altLang="ja-JP" dirty="0"/>
          </a:p>
          <a:p>
            <a:r>
              <a:rPr lang="ja-JP" altLang="en-US" dirty="0"/>
              <a:t>
なお，受験上の配慮の出願前申請を行っただけでは共通テストに出願したことにはなりませんので，</a:t>
            </a:r>
            <a:endParaRPr lang="en-US" altLang="ja-JP" dirty="0"/>
          </a:p>
          <a:p>
            <a:r>
              <a:rPr lang="ja-JP" altLang="en-US" dirty="0"/>
              <a:t>「受験案内」を参照のうえ，志願票などの出願書類を出願期間内に提出してください。</a:t>
            </a:r>
            <a:endParaRPr lang="en-US" altLang="ja-JP" dirty="0"/>
          </a:p>
          <a:p>
            <a:r>
              <a:rPr lang="ja-JP" altLang="en-US" dirty="0"/>
              <a:t>卒業見込者の出願については，学校経由での提出になります。
その際，志願票などの出願書類と併せて，「</a:t>
            </a:r>
            <a:r>
              <a:rPr lang="en-US" altLang="ja-JP" dirty="0"/>
              <a:t>【Z】</a:t>
            </a:r>
            <a:r>
              <a:rPr lang="ja-JP" altLang="en-US" dirty="0"/>
              <a:t>受験上の配慮出願前申請済届」の提出が必要となりますので，ご注意ください。</a:t>
            </a:r>
            <a:endParaRPr lang="en-US" altLang="ja-JP" dirty="0"/>
          </a:p>
          <a:p>
            <a:endParaRPr kumimoji="1" lang="ja-JP" altLang="en-US" dirty="0"/>
          </a:p>
        </p:txBody>
      </p:sp>
    </p:spTree>
    <p:extLst>
      <p:ext uri="{BB962C8B-B14F-4D97-AF65-F5344CB8AC3E}">
        <p14:creationId xmlns:p14="http://schemas.microsoft.com/office/powerpoint/2010/main" val="4106269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続いて，「</a:t>
            </a:r>
            <a:r>
              <a:rPr lang="en-US" altLang="ja-JP" dirty="0"/>
              <a:t>Ⅱ.</a:t>
            </a:r>
            <a:r>
              <a:rPr lang="ja-JP" altLang="en-US" dirty="0"/>
              <a:t>９月４日（水）から９月２４日（火）までの出願前申請」についてです。</a:t>
            </a:r>
            <a:endParaRPr lang="en-US" altLang="ja-JP" dirty="0"/>
          </a:p>
          <a:p>
            <a:r>
              <a:rPr lang="ja-JP" altLang="en-US" dirty="0"/>
              <a:t>配慮申請及び出願の提出書類は，前のスライドと同様です。</a:t>
            </a:r>
            <a:endParaRPr lang="en-US" altLang="ja-JP" dirty="0"/>
          </a:p>
          <a:p>
            <a:r>
              <a:rPr lang="ja-JP" altLang="en-US" dirty="0"/>
              <a:t>審査結果は，共通テストに出願した場合に限り，１１月下旬に通知します。</a:t>
            </a:r>
            <a:endParaRPr lang="en-US" altLang="ja-JP" dirty="0"/>
          </a:p>
          <a:p>
            <a:r>
              <a:rPr lang="ja-JP" altLang="en-US" dirty="0"/>
              <a:t>
</a:t>
            </a:r>
            <a:endParaRPr kumimoji="1" lang="en-US" altLang="ja-JP" dirty="0"/>
          </a:p>
          <a:p>
            <a:endParaRPr kumimoji="1" lang="ja-JP" altLang="en-US" dirty="0"/>
          </a:p>
        </p:txBody>
      </p:sp>
    </p:spTree>
    <p:extLst>
      <p:ext uri="{BB962C8B-B14F-4D97-AF65-F5344CB8AC3E}">
        <p14:creationId xmlns:p14="http://schemas.microsoft.com/office/powerpoint/2010/main" val="1930875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defRPr/>
            </a:pPr>
            <a:r>
              <a:rPr lang="ja-JP" altLang="en-US" dirty="0"/>
              <a:t>続いて，「</a:t>
            </a:r>
            <a:r>
              <a:rPr lang="en-US" altLang="ja-JP" dirty="0"/>
              <a:t>Ⅲ.</a:t>
            </a:r>
            <a:r>
              <a:rPr lang="ja-JP" altLang="en-US" dirty="0"/>
              <a:t>９月２５日（水）から１０月７日（月）までの出願時申請」についてです。</a:t>
            </a:r>
            <a:br>
              <a:rPr lang="ja-JP" altLang="en-US" dirty="0"/>
            </a:br>
            <a:endParaRPr lang="en-US" altLang="ja-JP" dirty="0"/>
          </a:p>
          <a:p>
            <a:pPr lvl="0">
              <a:defRPr/>
            </a:pPr>
            <a:r>
              <a:rPr lang="ja-JP" altLang="en-US" dirty="0"/>
              <a:t>出願時申請では，志願票などの出願書類とともに受験上の配慮の申請書類を併せて提出してください。</a:t>
            </a:r>
            <a:endParaRPr lang="en-US" altLang="ja-JP" dirty="0"/>
          </a:p>
          <a:p>
            <a:pPr lvl="0">
              <a:defRPr/>
            </a:pPr>
            <a:r>
              <a:rPr lang="ja-JP" altLang="en-US" dirty="0"/>
              <a:t>志願票などと一緒に申請書類を提出するため，卒業見込者は学校経由での提出になります。</a:t>
            </a:r>
            <a:endParaRPr lang="en-US" altLang="ja-JP" dirty="0"/>
          </a:p>
          <a:p>
            <a:pPr lvl="0">
              <a:defRPr/>
            </a:pPr>
            <a:r>
              <a:rPr lang="ja-JP" altLang="en-US" dirty="0"/>
              <a:t>審査結果は１１月下旬に通知します。</a:t>
            </a:r>
            <a:endParaRPr lang="en-US" altLang="ja-JP" dirty="0"/>
          </a:p>
          <a:p>
            <a:pPr lvl="0">
              <a:defRPr/>
            </a:pPr>
            <a:endParaRPr lang="en-US" altLang="ja-JP" dirty="0"/>
          </a:p>
          <a:p>
            <a:pPr lvl="0">
              <a:defRPr/>
            </a:pPr>
            <a:r>
              <a:rPr lang="ja-JP" altLang="en-US" dirty="0"/>
              <a:t>以上が「①申請方法等」の説明となりますが，受験上の配慮の申請を行う場合は，「</a:t>
            </a:r>
            <a:r>
              <a:rPr lang="en-US" altLang="ja-JP" dirty="0"/>
              <a:t>【B】</a:t>
            </a:r>
            <a:r>
              <a:rPr lang="ja-JP" altLang="en-US" dirty="0"/>
              <a:t>診断書」の取得，申請書類の作成等があるため，準備期間が必要となります。</a:t>
            </a:r>
            <a:endParaRPr lang="en-US" altLang="ja-JP" dirty="0"/>
          </a:p>
          <a:p>
            <a:pPr lvl="0">
              <a:defRPr/>
            </a:pPr>
            <a:r>
              <a:rPr lang="ja-JP" altLang="en-US" dirty="0"/>
              <a:t>病院などによっては，診断書の作成に時間がかかる場合があるため，早めの作成準備をお願いいたします。</a:t>
            </a:r>
            <a:br>
              <a:rPr lang="ja-JP" altLang="en-US" dirty="0"/>
            </a:br>
            <a:endParaRPr kumimoji="1" lang="ja-JP" altLang="en-US" dirty="0"/>
          </a:p>
        </p:txBody>
      </p:sp>
    </p:spTree>
    <p:extLst>
      <p:ext uri="{BB962C8B-B14F-4D97-AF65-F5344CB8AC3E}">
        <p14:creationId xmlns:p14="http://schemas.microsoft.com/office/powerpoint/2010/main" val="654990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次に，「配慮の申請に当たっての留意点」についてです。</a:t>
            </a:r>
            <a:endParaRPr lang="en-US" altLang="ja-JP" dirty="0"/>
          </a:p>
          <a:p>
            <a:r>
              <a:rPr lang="ja-JP" altLang="en-US" dirty="0"/>
              <a:t>まず，申請書類ですが，提出は一度のみとなります。</a:t>
            </a:r>
            <a:endParaRPr lang="en-US" altLang="ja-JP" dirty="0"/>
          </a:p>
          <a:p>
            <a:r>
              <a:rPr kumimoji="1" lang="ja-JP" altLang="en-US" dirty="0"/>
              <a:t>書類に不備がある場合には審査が行えず，不受理または不許可となる場合がありますので，提出に当たっては</a:t>
            </a:r>
            <a:r>
              <a:rPr lang="ja-JP" altLang="en-US" dirty="0"/>
              <a:t>必要な書類をよく</a:t>
            </a:r>
            <a:r>
              <a:rPr kumimoji="1" lang="ja-JP" altLang="en-US" dirty="0"/>
              <a:t>確認してください。</a:t>
            </a:r>
            <a:endParaRPr kumimoji="1" lang="en-US" altLang="ja-JP" dirty="0"/>
          </a:p>
          <a:p>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なお，受験上の配慮の申請のために</a:t>
            </a:r>
            <a:r>
              <a:rPr lang="ja-JP" altLang="en-US" dirty="0"/>
              <a:t>大学入試センターに提出された申請書類は，一切返却できませんのでご留意ください。</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申請書類は提出前に必ずコピーを取った上で，原本を提出してください。</a:t>
            </a:r>
            <a:endParaRPr lang="en-US" altLang="ja-JP" dirty="0"/>
          </a:p>
          <a:p>
            <a:endParaRPr lang="en-US" altLang="ja-JP" dirty="0"/>
          </a:p>
          <a:p>
            <a:r>
              <a:rPr lang="ja-JP" altLang="en-US" dirty="0"/>
              <a:t>また，病気・負傷や障害等の種類，希望する配慮事項によっては，十分な審査を行うため，「</a:t>
            </a:r>
            <a:r>
              <a:rPr lang="en-US" altLang="ja-JP" dirty="0"/>
              <a:t>【B】</a:t>
            </a:r>
            <a:r>
              <a:rPr lang="ja-JP" altLang="en-US" dirty="0"/>
              <a:t>診断書」や「</a:t>
            </a:r>
            <a:r>
              <a:rPr lang="en-US" altLang="ja-JP" dirty="0"/>
              <a:t>【C】</a:t>
            </a:r>
            <a:r>
              <a:rPr lang="ja-JP" altLang="en-US" dirty="0"/>
              <a:t>状況報告書」以外にも，大学入試センターから追加で書類等の提出を求める場合があります。</a:t>
            </a:r>
            <a:endParaRPr lang="en-US" altLang="ja-JP" dirty="0"/>
          </a:p>
          <a:p>
            <a:r>
              <a:rPr lang="ja-JP" altLang="en-US" dirty="0"/>
              <a:t>この場合，審査結果の通知が遅れることがありますので，ご承知おきください。</a:t>
            </a:r>
            <a:endParaRPr lang="en-US" altLang="ja-JP" dirty="0"/>
          </a:p>
          <a:p>
            <a:endParaRPr kumimoji="1" lang="ja-JP" altLang="en-US" dirty="0"/>
          </a:p>
        </p:txBody>
      </p:sp>
    </p:spTree>
    <p:extLst>
      <p:ext uri="{BB962C8B-B14F-4D97-AF65-F5344CB8AC3E}">
        <p14:creationId xmlns:p14="http://schemas.microsoft.com/office/powerpoint/2010/main" val="3594532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次に，「受験上の配慮事項の決定」についてです。</a:t>
            </a:r>
            <a:endParaRPr lang="en-US" altLang="ja-JP" dirty="0"/>
          </a:p>
          <a:p>
            <a:r>
              <a:rPr lang="ja-JP" altLang="en-US" dirty="0"/>
              <a:t>配慮案内の２９ページをご覧ください。</a:t>
            </a:r>
            <a:endParaRPr lang="en-US" altLang="ja-JP" dirty="0"/>
          </a:p>
          <a:p>
            <a:endParaRPr lang="en-US" altLang="ja-JP" dirty="0"/>
          </a:p>
          <a:p>
            <a:r>
              <a:rPr lang="ja-JP" altLang="en-US" dirty="0"/>
              <a:t>受験上の配慮については，申請に基づき大学入試センターに設置した医師や特別支援教育の専門家で構成する委員会において審査の上，配慮事項を決定します。</a:t>
            </a:r>
            <a:endParaRPr lang="en-US" altLang="ja-JP" dirty="0"/>
          </a:p>
          <a:p>
            <a:r>
              <a:rPr lang="ja-JP" altLang="en-US" dirty="0"/>
              <a:t>決定に当たっては，個々の症状や状態等を総合的に判断します。</a:t>
            </a:r>
            <a:endParaRPr lang="en-US" altLang="ja-JP" dirty="0"/>
          </a:p>
          <a:p>
            <a:r>
              <a:rPr lang="ja-JP" altLang="en-US" dirty="0"/>
              <a:t>なお，大学入試センターで審査の上，決定した配慮事項については再審査は行いません。</a:t>
            </a:r>
            <a:endParaRPr lang="en-US" altLang="ja-JP" dirty="0"/>
          </a:p>
          <a:p>
            <a:endParaRPr lang="en-US" altLang="ja-JP" dirty="0"/>
          </a:p>
          <a:p>
            <a:r>
              <a:rPr lang="ja-JP" altLang="en-US" dirty="0"/>
              <a:t>また，受験上の配慮を許可された志願者の試験場については，決定した配慮事項や試験場の設備等の状況を踏まえ，大学入試センターにおいて指定します。
トイレの形態やエレベーターの有無など，試験場によって設備や環境が異なる中で適切な配慮を行うため，</a:t>
            </a:r>
            <a:endParaRPr lang="en-US" altLang="ja-JP" dirty="0"/>
          </a:p>
          <a:p>
            <a:r>
              <a:rPr lang="ja-JP" altLang="en-US" dirty="0"/>
              <a:t>卒業見込者でも同じ学校の志願者とは異なる試験場になることがありますので，ご承知おきください。
</a:t>
            </a:r>
            <a:endParaRPr kumimoji="1" lang="en-US" altLang="ja-JP" dirty="0"/>
          </a:p>
          <a:p>
            <a:endParaRPr kumimoji="1" lang="ja-JP" altLang="en-US" dirty="0"/>
          </a:p>
        </p:txBody>
      </p:sp>
    </p:spTree>
    <p:extLst>
      <p:ext uri="{BB962C8B-B14F-4D97-AF65-F5344CB8AC3E}">
        <p14:creationId xmlns:p14="http://schemas.microsoft.com/office/powerpoint/2010/main" val="907267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次に，「通知文書」についてです。</a:t>
            </a:r>
            <a:endParaRPr lang="en-US" altLang="ja-JP" dirty="0"/>
          </a:p>
          <a:p>
            <a:r>
              <a:rPr kumimoji="1" lang="ja-JP" altLang="en-US" dirty="0"/>
              <a:t>配慮案内の２９ページをご覧ください。</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通知文書は⑴から⑶の３つになりますが，各通知文書の詳細については，次のスライド以降で説明します。</a:t>
            </a:r>
          </a:p>
          <a:p>
            <a:r>
              <a:rPr lang="ja-JP" altLang="en-US" dirty="0"/>
              <a:t>なお，「⑵受験科目等通知・確認書」は，点字解答・代筆解答・拡大文字問題冊子（</a:t>
            </a:r>
            <a:r>
              <a:rPr lang="en-US" altLang="ja-JP" dirty="0"/>
              <a:t>22</a:t>
            </a:r>
            <a:r>
              <a:rPr lang="ja-JP" altLang="en-US" dirty="0"/>
              <a:t>ポイント）を希望した者のうち，出願した者にのみ通知します。</a:t>
            </a:r>
            <a:endParaRPr lang="en-US" altLang="ja-JP" dirty="0"/>
          </a:p>
          <a:p>
            <a:endParaRPr kumimoji="1" lang="en-US" altLang="ja-JP" dirty="0"/>
          </a:p>
          <a:p>
            <a:r>
              <a:rPr kumimoji="1" lang="ja-JP" altLang="en-US" dirty="0"/>
              <a:t>通知文書の送付先ですが，</a:t>
            </a:r>
            <a:r>
              <a:rPr lang="ja-JP" altLang="en-US" dirty="0"/>
              <a:t>卒業見込者の場合は志願者の在学する高等学校等に送付します。</a:t>
            </a:r>
            <a:endParaRPr lang="en-US" altLang="ja-JP" dirty="0"/>
          </a:p>
          <a:p>
            <a:r>
              <a:rPr lang="ja-JP" altLang="en-US" dirty="0"/>
              <a:t>通信制高等学校の志願者と卒業見込者以外の者については，志願者本人に直接送付します。</a:t>
            </a:r>
            <a:endParaRPr lang="en-US" altLang="ja-JP" dirty="0"/>
          </a:p>
          <a:p>
            <a:endParaRPr kumimoji="1" lang="ja-JP" altLang="en-US" dirty="0"/>
          </a:p>
        </p:txBody>
      </p:sp>
    </p:spTree>
    <p:extLst>
      <p:ext uri="{BB962C8B-B14F-4D97-AF65-F5344CB8AC3E}">
        <p14:creationId xmlns:p14="http://schemas.microsoft.com/office/powerpoint/2010/main" val="776722718"/>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1432516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14131817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1031714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7" name="Rectangle 12"/>
          <p:cNvSpPr>
            <a:spLocks noGrp="1" noChangeArrowheads="1"/>
          </p:cNvSpPr>
          <p:nvPr>
            <p:ph type="sldNum" sz="quarter" idx="12"/>
          </p:nvPr>
        </p:nvSpPr>
        <p:spPr>
          <a:xfrm>
            <a:off x="9408000" y="5949000"/>
            <a:ext cx="2641600" cy="476250"/>
          </a:xfrm>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1160523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7859333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3888889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147052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1789479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9922735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2566191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41046909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19905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755651" y="765179"/>
            <a:ext cx="5232400" cy="52546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1252" y="765179"/>
            <a:ext cx="5232400" cy="52546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no"?><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9" name="Rectangle 12">
            <a:extLst>
              <a:ext uri="{FF2B5EF4-FFF2-40B4-BE49-F238E27FC236}">
                <a16:creationId xmlns:a16="http://schemas.microsoft.com/office/drawing/2014/main" id="{61D70FB1-0330-424C-B1A8-4F4E1495B446}"/>
              </a:ext>
            </a:extLst>
          </p:cNvPr>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0" name="グループ化 9">
            <a:extLst>
              <a:ext uri="{FF2B5EF4-FFF2-40B4-BE49-F238E27FC236}">
                <a16:creationId xmlns:a16="http://schemas.microsoft.com/office/drawing/2014/main" id="{CDD68BC5-89F8-4017-92EA-8794939483BA}"/>
              </a:ext>
            </a:extLst>
          </p:cNvPr>
          <p:cNvGrpSpPr/>
          <p:nvPr userDrawn="1"/>
        </p:nvGrpSpPr>
        <p:grpSpPr>
          <a:xfrm>
            <a:off x="6240000" y="45000"/>
            <a:ext cx="5976000" cy="792000"/>
            <a:chOff x="6168000" y="261000"/>
            <a:chExt cx="5976000" cy="792000"/>
          </a:xfrm>
        </p:grpSpPr>
        <p:sp>
          <p:nvSpPr>
            <p:cNvPr id="11" name="正方形/長方形 10">
              <a:extLst>
                <a:ext uri="{FF2B5EF4-FFF2-40B4-BE49-F238E27FC236}">
                  <a16:creationId xmlns:a16="http://schemas.microsoft.com/office/drawing/2014/main" id="{F3B2BD3C-202D-4108-8001-F76861E55552}"/>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pic>
          <p:nvPicPr>
            <p:cNvPr id="12" name="図 11">
              <a:extLst>
                <a:ext uri="{FF2B5EF4-FFF2-40B4-BE49-F238E27FC236}">
                  <a16:creationId xmlns:a16="http://schemas.microsoft.com/office/drawing/2014/main" id="{905194B0-F72A-40C9-8B70-4A288B0F709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3" name="直角三角形 12">
              <a:extLst>
                <a:ext uri="{FF2B5EF4-FFF2-40B4-BE49-F238E27FC236}">
                  <a16:creationId xmlns:a16="http://schemas.microsoft.com/office/drawing/2014/main" id="{E6ED4E5C-A363-4D4A-92A7-FD5A6010A8F7}"/>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sp>
          <p:nvSpPr>
            <p:cNvPr id="14" name="テキスト ボックス 13">
              <a:extLst>
                <a:ext uri="{FF2B5EF4-FFF2-40B4-BE49-F238E27FC236}">
                  <a16:creationId xmlns:a16="http://schemas.microsoft.com/office/drawing/2014/main" id="{5A04B908-C0E5-4912-B6B2-25734E3112A2}"/>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6F94C4E0-C859-4F89-ABC2-4ADE640FDC8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6" name="正方形/長方形 15">
            <a:extLst>
              <a:ext uri="{FF2B5EF4-FFF2-40B4-BE49-F238E27FC236}">
                <a16:creationId xmlns:a16="http://schemas.microsoft.com/office/drawing/2014/main" id="{75A8ADB1-29F4-4927-AE55-8177913B2EAF}"/>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rgbClr val="333399"/>
              </a:solidFill>
              <a:effectLst/>
              <a:latin typeface="Arial"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0364" name="Rectangle 12"/>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1" name="グループ化 10">
            <a:extLst>
              <a:ext uri="{FF2B5EF4-FFF2-40B4-BE49-F238E27FC236}">
                <a16:creationId xmlns:a16="http://schemas.microsoft.com/office/drawing/2014/main" id="{A747DB4B-BF09-43D4-922E-AE29A87D4161}"/>
              </a:ext>
            </a:extLst>
          </p:cNvPr>
          <p:cNvGrpSpPr/>
          <p:nvPr userDrawn="1"/>
        </p:nvGrpSpPr>
        <p:grpSpPr>
          <a:xfrm>
            <a:off x="6240000" y="45000"/>
            <a:ext cx="5976000" cy="792000"/>
            <a:chOff x="6168000" y="261000"/>
            <a:chExt cx="5976000" cy="792000"/>
          </a:xfrm>
        </p:grpSpPr>
        <p:sp>
          <p:nvSpPr>
            <p:cNvPr id="12" name="正方形/長方形 11">
              <a:extLst>
                <a:ext uri="{FF2B5EF4-FFF2-40B4-BE49-F238E27FC236}">
                  <a16:creationId xmlns:a16="http://schemas.microsoft.com/office/drawing/2014/main" id="{42929FDD-614C-4DA3-A0F6-8A46F88DC55E}"/>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pic>
          <p:nvPicPr>
            <p:cNvPr id="13" name="図 12">
              <a:extLst>
                <a:ext uri="{FF2B5EF4-FFF2-40B4-BE49-F238E27FC236}">
                  <a16:creationId xmlns:a16="http://schemas.microsoft.com/office/drawing/2014/main" id="{CD19C03E-A23F-4AC2-B4ED-A0C3B91BC22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4" name="直角三角形 13">
              <a:extLst>
                <a:ext uri="{FF2B5EF4-FFF2-40B4-BE49-F238E27FC236}">
                  <a16:creationId xmlns:a16="http://schemas.microsoft.com/office/drawing/2014/main" id="{F86AF5AE-233D-479E-B7A5-DCF03D9B0392}"/>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sp>
          <p:nvSpPr>
            <p:cNvPr id="15" name="テキスト ボックス 14">
              <a:extLst>
                <a:ext uri="{FF2B5EF4-FFF2-40B4-BE49-F238E27FC236}">
                  <a16:creationId xmlns:a16="http://schemas.microsoft.com/office/drawing/2014/main" id="{8F1A5F47-6E90-4B48-B412-6F22C7898AC1}"/>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D3ACE0D6-857D-41D1-ADC8-7C66CB7D2E6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7" name="正方形/長方形 16">
            <a:extLst>
              <a:ext uri="{FF2B5EF4-FFF2-40B4-BE49-F238E27FC236}">
                <a16:creationId xmlns:a16="http://schemas.microsoft.com/office/drawing/2014/main" id="{889A98F5-262E-40D2-BC85-C631B8ADF0ED}"/>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rgbClr val="333399"/>
              </a:solidFill>
              <a:effectLst/>
              <a:latin typeface="Arial" charset="0"/>
              <a:ea typeface="ＭＳ Ｐゴシック" pitchFamily="50" charset="-128"/>
            </a:endParaRPr>
          </a:p>
        </p:txBody>
      </p:sp>
    </p:spTree>
    <p:extLst>
      <p:ext uri="{BB962C8B-B14F-4D97-AF65-F5344CB8AC3E}">
        <p14:creationId xmlns:p14="http://schemas.microsoft.com/office/powerpoint/2010/main" val="16891203"/>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16.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24.xml" Type="http://schemas.openxmlformats.org/officeDocument/2006/relationships/slideLayout"/><Relationship Id="rId2" Target="../notesSlides/notesSlide13.xml" Type="http://schemas.openxmlformats.org/officeDocument/2006/relationships/notesSlide"/><Relationship Id="rId3" Target="../media/image3.png" Type="http://schemas.openxmlformats.org/officeDocument/2006/relationships/image"/></Relationships>
</file>

<file path=ppt/slides/_rels/slide2.xml.rels><?xml version="1.0" encoding="UTF-8" standalone="no"?><Relationships xmlns="http://schemas.openxmlformats.org/package/2006/relationships"><Relationship Id="rId1" Target="../slideLayouts/slideLayout16.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6D279C2-F23A-4A2A-B075-B05CACE5EE8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3" name="Rectangle 2">
            <a:extLst>
              <a:ext uri="{FF2B5EF4-FFF2-40B4-BE49-F238E27FC236}">
                <a16:creationId xmlns:a16="http://schemas.microsoft.com/office/drawing/2014/main" id="{A800127B-AEE4-4631-9A57-0119A57F9345}"/>
              </a:ext>
            </a:extLst>
          </p:cNvPr>
          <p:cNvSpPr txBox="1">
            <a:spLocks noChangeArrowheads="1"/>
          </p:cNvSpPr>
          <p:nvPr/>
        </p:nvSpPr>
        <p:spPr>
          <a:xfrm>
            <a:off x="696000" y="1269000"/>
            <a:ext cx="5796099" cy="870402"/>
          </a:xfrm>
          <a:prstGeom prst="rect">
            <a:avLst/>
          </a:prstGeom>
        </p:spPr>
        <p:txBody>
          <a:bodyPr anchor="ctr" anchorCtr="0"/>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ctr" defTabSz="914400" eaLnBrk="1" fontAlgn="base" hangingPunct="1" indent="0" latinLnBrk="0" lvl="0" marL="0" marR="0" rtl="0">
              <a:lnSpc>
                <a:spcPts val="4000"/>
              </a:lnSpc>
              <a:spcBef>
                <a:spcPct val="0"/>
              </a:spcBef>
              <a:spcAft>
                <a:spcPts val="0"/>
              </a:spcAft>
              <a:buClrTx/>
              <a:buSzTx/>
              <a:buFontTx/>
              <a:buNone/>
              <a:tabLst/>
              <a:defRPr/>
            </a:pPr>
            <a:r>
              <a:rPr altLang="en-US" b="0" baseline="0" cap="none" dirty="0" i="0" kern="0" kumimoji="1" lang="ja-JP" noProof="0" normalizeH="0" spc="400" strike="noStrike" sz="4800" u="none">
                <a:ln>
                  <a:noFill/>
                </a:ln>
                <a:solidFill>
                  <a:srgbClr val="000000"/>
                </a:solidFill>
                <a:effectLst/>
                <a:uLnTx/>
                <a:uFillTx/>
                <a:latin charset="-128" panose="020B0900000000000000" pitchFamily="50" typeface="HGSｺﾞｼｯｸE"/>
                <a:ea charset="-128" panose="020B0900000000000000" pitchFamily="50" typeface="HGSｺﾞｼｯｸE"/>
                <a:cs typeface="+mj-cs"/>
              </a:rPr>
              <a:t>受験上の配慮案内</a:t>
            </a:r>
            <a:endParaRPr altLang="ja-JP" b="0" baseline="0" cap="none" dirty="0" i="0" kern="0" kumimoji="1" lang="en-US" noProof="0" normalizeH="0" spc="0" strike="noStrike" sz="2400" u="none">
              <a:ln>
                <a:noFill/>
              </a:ln>
              <a:solidFill>
                <a:srgbClr val="000000"/>
              </a:solidFill>
              <a:effectLst/>
              <a:uLnTx/>
              <a:uFillTx/>
              <a:latin charset="-128" panose="020B0900000000000000" pitchFamily="50" typeface="HGSｺﾞｼｯｸE"/>
              <a:ea charset="-128" panose="020B0900000000000000" pitchFamily="50" typeface="HGSｺﾞｼｯｸE"/>
              <a:cs typeface="+mj-cs"/>
            </a:endParaRPr>
          </a:p>
        </p:txBody>
      </p:sp>
      <p:sp>
        <p:nvSpPr>
          <p:cNvPr id="5" name="角丸四角形 21">
            <a:extLst>
              <a:ext uri="{FF2B5EF4-FFF2-40B4-BE49-F238E27FC236}">
                <a16:creationId xmlns:a16="http://schemas.microsoft.com/office/drawing/2014/main" id="{7DEC1DA8-F838-4EBD-AE1E-9A7EE02B4FC3}"/>
              </a:ext>
            </a:extLst>
          </p:cNvPr>
          <p:cNvSpPr/>
          <p:nvPr/>
        </p:nvSpPr>
        <p:spPr bwMode="auto">
          <a:xfrm>
            <a:off x="912000" y="4869000"/>
            <a:ext cx="10296000" cy="1198558"/>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algn="l" defTabSz="914400" eaLnBrk="1" fontAlgn="base" hangingPunct="1" indent="360000" latinLnBrk="0" lvl="0" marL="0" marR="0" rtl="0">
              <a:lnSpc>
                <a:spcPct val="100000"/>
              </a:lnSpc>
              <a:spcBef>
                <a:spcPct val="20000"/>
              </a:spcBef>
              <a:spcAft>
                <a:spcPct val="0"/>
              </a:spcAft>
              <a:buClrTx/>
              <a:buSzTx/>
              <a:buFont charset="2" panose="05000000000000000000" pitchFamily="2" typeface="Wingdings"/>
              <a:buChar char="Ø"/>
              <a:tabLst/>
              <a:defRPr/>
            </a:pP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「受験上の配慮案内」をお手元にご準備ください。本資料に記載する参照ページは「受験上の配慮案内」のページとなります。</a:t>
            </a:r>
            <a:endPar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endParaRPr>
          </a:p>
          <a:p>
            <a:pPr algn="l" defTabSz="914400" eaLnBrk="1" fontAlgn="base" hangingPunct="1" indent="-360000" latinLnBrk="0" lvl="0" marL="180000" marR="0" rtl="0">
              <a:lnSpc>
                <a:spcPct val="100000"/>
              </a:lnSpc>
              <a:spcBef>
                <a:spcPct val="20000"/>
              </a:spcBef>
              <a:spcAft>
                <a:spcPct val="0"/>
              </a:spcAft>
              <a:buClrTx/>
              <a:buSzTx/>
              <a:buFont charset="2" panose="05000000000000000000" pitchFamily="2" typeface="Wingdings"/>
              <a:buChar char="Ø"/>
              <a:tabLst/>
              <a:defRPr/>
            </a:pP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スライドでは，以下の名称について，適宜，</a:t>
            </a:r>
            <a:r>
              <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rPr>
              <a:t> </a:t>
            </a: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省略します。</a:t>
            </a:r>
            <a:endPar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endParaRPr>
          </a:p>
          <a:p>
            <a:pPr algn="l" defTabSz="914400" eaLnBrk="1" fontAlgn="base" hangingPunct="1" indent="0" latinLnBrk="0" lvl="1" marL="455613"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400" u="none">
                <a:ln>
                  <a:noFill/>
                </a:ln>
                <a:solidFill>
                  <a:srgbClr val="2D2D8A"/>
                </a:solidFill>
                <a:effectLst/>
                <a:uLnTx/>
                <a:uFillTx/>
                <a:latin typeface="ＭＳ Ｐゴシック"/>
                <a:ea typeface="ＭＳ Ｐゴシック"/>
                <a:cs typeface="+mn-cs"/>
              </a:rPr>
              <a:t>◆　　大学入学共通テスト　　⇒共通テスト     　　　　 ◆　　大学入学共通テスト受験案内　　⇒受験案内</a:t>
            </a:r>
            <a:endParaRPr altLang="ja-JP" b="0" baseline="0" cap="none" dirty="0" i="0" kern="1200" kumimoji="1" lang="en-US" noProof="0" normalizeH="0" spc="0" strike="noStrike" sz="1400" u="none">
              <a:ln>
                <a:noFill/>
              </a:ln>
              <a:solidFill>
                <a:srgbClr val="2D2D8A"/>
              </a:solidFill>
              <a:effectLst/>
              <a:uLnTx/>
              <a:uFillTx/>
              <a:latin typeface="ＭＳ Ｐゴシック"/>
              <a:ea typeface="ＭＳ Ｐゴシック"/>
              <a:cs typeface="+mn-cs"/>
            </a:endParaRPr>
          </a:p>
          <a:p>
            <a:pPr algn="l" defTabSz="914400" eaLnBrk="1" fontAlgn="base" hangingPunct="1" indent="0" latinLnBrk="0" lvl="1" marL="455613"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400" u="none">
                <a:ln>
                  <a:noFill/>
                </a:ln>
                <a:solidFill>
                  <a:srgbClr val="2D2D8A"/>
                </a:solidFill>
                <a:effectLst/>
                <a:uLnTx/>
                <a:uFillTx/>
                <a:latin typeface="ＭＳ Ｐゴシック"/>
                <a:ea typeface="ＭＳ Ｐゴシック"/>
                <a:cs typeface="+mn-cs"/>
              </a:rPr>
              <a:t>◆　　受験上の配慮案内　　 ⇒配慮案内</a:t>
            </a:r>
            <a:r>
              <a:rPr altLang="en-US" b="0" baseline="0" cap="none" dirty="0" i="0" kern="1200" kumimoji="1" lang="ja-JP" noProof="0" normalizeH="0" spc="0" strike="noStrike" sz="1400" u="none">
                <a:ln>
                  <a:noFill/>
                </a:ln>
                <a:solidFill>
                  <a:srgbClr val="0066FF"/>
                </a:solidFill>
                <a:effectLst/>
                <a:uLnTx/>
                <a:uFillTx/>
                <a:latin typeface="ＭＳ Ｐゴシック"/>
                <a:ea typeface="ＭＳ Ｐゴシック"/>
                <a:cs typeface="+mn-cs"/>
              </a:rPr>
              <a:t>　</a:t>
            </a:r>
            <a:endParaRPr altLang="en-US" b="0" baseline="0" cap="none" dirty="0" i="0" kern="1200" kumimoji="1" lang="ja-JP" noProof="0" normalizeH="0" spc="0" strike="noStrike" sz="1600" u="none">
              <a:ln>
                <a:noFill/>
              </a:ln>
              <a:solidFill>
                <a:srgbClr val="2D2D8A"/>
              </a:solidFill>
              <a:effectLst/>
              <a:uLnTx/>
              <a:uFillTx/>
              <a:latin typeface="ＭＳ Ｐゴシック"/>
              <a:ea typeface="ＭＳ Ｐゴシック"/>
              <a:cs typeface="+mn-cs"/>
            </a:endParaRPr>
          </a:p>
        </p:txBody>
      </p:sp>
      <p:sp>
        <p:nvSpPr>
          <p:cNvPr id="9" name="正方形/長方形 8">
            <a:extLst>
              <a:ext uri="{FF2B5EF4-FFF2-40B4-BE49-F238E27FC236}">
                <a16:creationId xmlns:a16="http://schemas.microsoft.com/office/drawing/2014/main" id="{418D4CCB-F770-48BA-9190-DFECEFC0A819}"/>
              </a:ext>
            </a:extLst>
          </p:cNvPr>
          <p:cNvSpPr/>
          <p:nvPr/>
        </p:nvSpPr>
        <p:spPr>
          <a:xfrm>
            <a:off x="1056000" y="2277000"/>
            <a:ext cx="5400000" cy="369332"/>
          </a:xfrm>
          <a:prstGeom prst="rect">
            <a:avLst/>
          </a:prstGeom>
          <a:noFill/>
        </p:spPr>
        <p:txBody>
          <a:bodyPr wrap="square">
            <a:spAutoFit/>
          </a:bodyPr>
          <a:lstStyle/>
          <a:p>
            <a:pPr algn="l" defTabSz="914400" eaLnBrk="0" fontAlgn="auto" hangingPunct="0" indent="0" latinLnBrk="0" lvl="0" marL="0" marR="0" rtl="0">
              <a:lnSpc>
                <a:spcPct val="100000"/>
              </a:lnSpc>
              <a:spcBef>
                <a:spcPct val="0"/>
              </a:spcBef>
              <a:spcAft>
                <a:spcPts val="0"/>
              </a:spcAft>
              <a:buClrTx/>
              <a:buSzTx/>
              <a:buFontTx/>
              <a:buNone/>
              <a:tabLst/>
              <a:defRPr/>
            </a:pPr>
            <a:r>
              <a:rPr altLang="ja-JP" b="0" baseline="0" cap="none" dirty="0" i="0" kern="1200" kumimoji="1" lang="en-US"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en-US" b="0" baseline="0" cap="none" dirty="0" i="0" kern="1200" kumimoji="1" lang="ja-JP"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　このスライドでは以下の内容について説明します</a:t>
            </a:r>
            <a:endParaRPr altLang="ja-JP" b="0" baseline="0" cap="none" dirty="0" i="0" kern="1200" kumimoji="1" lang="en-US"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grpSp>
        <p:nvGrpSpPr>
          <p:cNvPr id="12" name="グループ化 11">
            <a:extLst>
              <a:ext uri="{FF2B5EF4-FFF2-40B4-BE49-F238E27FC236}">
                <a16:creationId xmlns:a16="http://schemas.microsoft.com/office/drawing/2014/main" id="{E0BE577F-F21A-4FCD-9811-534E98AC3D30}"/>
              </a:ext>
            </a:extLst>
          </p:cNvPr>
          <p:cNvGrpSpPr/>
          <p:nvPr/>
        </p:nvGrpSpPr>
        <p:grpSpPr>
          <a:xfrm>
            <a:off x="1056000" y="2781000"/>
            <a:ext cx="5040238" cy="1604824"/>
            <a:chOff x="5303912" y="2637000"/>
            <a:chExt cx="5040238" cy="1604824"/>
          </a:xfrm>
        </p:grpSpPr>
        <p:sp>
          <p:nvSpPr>
            <p:cNvPr id="10" name="角丸四角形 13">
              <a:extLst>
                <a:ext uri="{FF2B5EF4-FFF2-40B4-BE49-F238E27FC236}">
                  <a16:creationId xmlns:a16="http://schemas.microsoft.com/office/drawing/2014/main" id="{C48EB209-233A-4070-937D-75BFD57A7613}"/>
                </a:ext>
              </a:extLst>
            </p:cNvPr>
            <p:cNvSpPr/>
            <p:nvPr/>
          </p:nvSpPr>
          <p:spPr>
            <a:xfrm>
              <a:off x="5303912" y="2637001"/>
              <a:ext cx="5040238"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algn="l" defTabSz="914400" eaLnBrk="1" fontAlgn="base" hangingPunct="1" indent="360000" latinLnBrk="0" lvl="0" marL="0" marR="0" rtl="0">
                <a:lnSpc>
                  <a:spcPct val="100000"/>
                </a:lnSpc>
                <a:spcBef>
                  <a:spcPct val="20000"/>
                </a:spcBef>
                <a:spcAft>
                  <a:spcPct val="0"/>
                </a:spcAft>
                <a:buClrTx/>
                <a:buSzTx/>
                <a:buFont charset="2" panose="05000000000000000000" pitchFamily="2" typeface="Wingdings"/>
                <a:buChar char="Ø"/>
                <a:tabLst/>
                <a:defRPr/>
              </a:pPr>
              <a:endParaRPr altLang="en-US" b="0" baseline="0" cap="none" i="0" kern="1200" kumimoji="1" lang="ja-JP" noProof="0" normalizeH="0" spc="0" strike="noStrike" sz="1200" u="none">
                <a:ln>
                  <a:noFill/>
                </a:ln>
                <a:solidFill>
                  <a:srgbClr val="000000"/>
                </a:solidFill>
                <a:effectLst/>
                <a:uLnTx/>
                <a:uFillTx/>
                <a:latin typeface="ＭＳ Ｐゴシック"/>
                <a:ea typeface="ＭＳ Ｐゴシック"/>
                <a:cs typeface="+mn-cs"/>
              </a:endParaRPr>
            </a:p>
          </p:txBody>
        </p:sp>
        <p:sp>
          <p:nvSpPr>
            <p:cNvPr id="11" name="正方形/長方形 10">
              <a:extLst>
                <a:ext uri="{FF2B5EF4-FFF2-40B4-BE49-F238E27FC236}">
                  <a16:creationId xmlns:a16="http://schemas.microsoft.com/office/drawing/2014/main" id="{139386D5-3747-4727-833F-C5FA11254EE8}"/>
                </a:ext>
              </a:extLst>
            </p:cNvPr>
            <p:cNvSpPr/>
            <p:nvPr/>
          </p:nvSpPr>
          <p:spPr>
            <a:xfrm>
              <a:off x="5664001" y="2637000"/>
              <a:ext cx="3991798" cy="1554913"/>
            </a:xfrm>
            <a:prstGeom prst="rect">
              <a:avLst/>
            </a:prstGeom>
          </p:spPr>
          <p:txBody>
            <a:bodyPr wrap="none">
              <a:spAutoFit/>
            </a:bodyPr>
            <a:lstStyle/>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chemeClr val="bg1">
                      <a:lumMod val="75000"/>
                    </a:schemeClr>
                  </a:solidFill>
                  <a:effectLst/>
                  <a:uLnTx/>
                  <a:uFillTx/>
                  <a:latin typeface="ＭＳ Ｐゴシック"/>
                  <a:ea typeface="ＭＳ Ｐゴシック"/>
                  <a:cs typeface="+mn-cs"/>
                </a:rPr>
                <a:t>Ⅰ </a:t>
              </a:r>
              <a:r>
                <a:rPr altLang="en-US" b="1" baseline="0" cap="none" dirty="0" i="0" kern="0" kumimoji="1" lang="ja-JP" noProof="0" normalizeH="0" spc="0" strike="noStrike" sz="2400" u="none">
                  <a:ln>
                    <a:noFill/>
                  </a:ln>
                  <a:solidFill>
                    <a:schemeClr val="bg1">
                      <a:lumMod val="75000"/>
                    </a:schemeClr>
                  </a:solidFill>
                  <a:effectLst/>
                  <a:uLnTx/>
                  <a:uFillTx/>
                  <a:latin typeface="ＭＳ Ｐゴシック"/>
                  <a:ea typeface="ＭＳ Ｐゴシック"/>
                  <a:cs typeface="+mn-cs"/>
                </a:rPr>
                <a:t>概要</a:t>
              </a:r>
              <a:endParaRPr altLang="ja-JP" b="1" baseline="0" cap="none" dirty="0" i="0" kern="0" kumimoji="1" lang="en-US" noProof="0" normalizeH="0" spc="0" strike="noStrike" sz="2400" u="none">
                <a:ln>
                  <a:noFill/>
                </a:ln>
                <a:solidFill>
                  <a:schemeClr val="bg1">
                    <a:lumMod val="75000"/>
                  </a:schemeClr>
                </a:solidFill>
                <a:effectLst/>
                <a:uLnTx/>
                <a:uFillTx/>
                <a:latin typeface="ＭＳ Ｐゴシック"/>
                <a:ea typeface="ＭＳ Ｐゴシック"/>
                <a:cs typeface="+mn-cs"/>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effectLst/>
                  <a:uLnTx/>
                  <a:uFillTx/>
                  <a:latin typeface="ＭＳ Ｐゴシック"/>
                  <a:ea typeface="ＭＳ Ｐゴシック"/>
                  <a:cs typeface="+mn-cs"/>
                </a:rPr>
                <a:t>Ⅱ</a:t>
              </a:r>
              <a:r>
                <a:rPr altLang="en-US" b="1" baseline="0" cap="none" dirty="0" i="0" kern="0" kumimoji="1" lang="ja-JP" noProof="0" normalizeH="0" spc="0" strike="noStrike" sz="2400" u="none">
                  <a:ln>
                    <a:noFill/>
                  </a:ln>
                  <a:effectLst/>
                  <a:uLnTx/>
                  <a:uFillTx/>
                  <a:latin typeface="ＭＳ Ｐゴシック"/>
                  <a:ea typeface="ＭＳ Ｐゴシック"/>
                  <a:cs typeface="+mn-cs"/>
                </a:rPr>
                <a:t> 申請方法</a:t>
              </a:r>
              <a:r>
                <a:rPr altLang="en-US" b="1" dirty="0" kern="0" lang="ja-JP" sz="2400">
                  <a:latin typeface="ＭＳ Ｐゴシック"/>
                  <a:ea typeface="ＭＳ Ｐゴシック"/>
                </a:rPr>
                <a:t>及び</a:t>
              </a:r>
              <a:r>
                <a:rPr altLang="en-US" b="1" baseline="0" cap="none" dirty="0" i="0" kern="0" kumimoji="1" lang="ja-JP" noProof="0" normalizeH="0" spc="0" strike="noStrike" sz="2400" u="none">
                  <a:ln>
                    <a:noFill/>
                  </a:ln>
                  <a:effectLst/>
                  <a:uLnTx/>
                  <a:uFillTx/>
                  <a:latin typeface="ＭＳ Ｐゴシック"/>
                  <a:ea typeface="ＭＳ Ｐゴシック"/>
                  <a:cs typeface="+mn-cs"/>
                </a:rPr>
                <a:t>通知書</a:t>
              </a:r>
              <a:endParaRPr altLang="ja-JP" b="1" baseline="0" cap="none" dirty="0" i="0" kern="0" kumimoji="1" lang="en-US" noProof="0" normalizeH="0" spc="0" strike="noStrike" sz="2400" u="none">
                <a:ln>
                  <a:noFill/>
                </a:ln>
                <a:effectLst/>
                <a:uLnTx/>
                <a:uFillTx/>
                <a:latin typeface="ＭＳ Ｐゴシック"/>
                <a:ea typeface="ＭＳ Ｐゴシック"/>
                <a:cs typeface="+mn-cs"/>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rgbClr val="FFFFFF">
                      <a:lumMod val="75000"/>
                    </a:srgbClr>
                  </a:solidFill>
                  <a:effectLst/>
                  <a:uLnTx/>
                  <a:uFillTx/>
                  <a:latin typeface="ＭＳ Ｐゴシック"/>
                  <a:ea charset="-128" panose="020B0600070205080204" pitchFamily="50" typeface="ＭＳ Ｐゴシック"/>
                  <a:cs typeface="+mn-cs"/>
                </a:rPr>
                <a:t>Ⅲ</a:t>
              </a:r>
              <a:r>
                <a:rPr altLang="en-US" b="1" baseline="0" cap="none" dirty="0" i="0" kern="0" kumimoji="1" lang="ja-JP" noProof="0" normalizeH="0" spc="0" strike="noStrike" sz="2400" u="none">
                  <a:ln>
                    <a:noFill/>
                  </a:ln>
                  <a:solidFill>
                    <a:srgbClr val="FFFFFF">
                      <a:lumMod val="75000"/>
                    </a:srgbClr>
                  </a:solidFill>
                  <a:effectLst/>
                  <a:uLnTx/>
                  <a:uFillTx/>
                  <a:latin typeface="ＭＳ Ｐゴシック"/>
                  <a:ea charset="-128" panose="020B0600070205080204" pitchFamily="50" typeface="ＭＳ Ｐゴシック"/>
                  <a:cs typeface="+mn-cs"/>
                </a:rPr>
                <a:t> 申請書類作成上の留意点</a:t>
              </a:r>
              <a:endParaRPr altLang="ja-JP" b="1" baseline="0" cap="none" dirty="0" i="0" kern="0" kumimoji="1" lang="en-US" noProof="0" normalizeH="0" spc="0" strike="noStrike" sz="2400" u="none">
                <a:ln>
                  <a:noFill/>
                </a:ln>
                <a:solidFill>
                  <a:srgbClr val="FFFFFF">
                    <a:lumMod val="75000"/>
                  </a:srgbClr>
                </a:solidFill>
                <a:effectLst/>
                <a:uLnTx/>
                <a:uFillTx/>
                <a:latin typeface="ＭＳ Ｐゴシック"/>
                <a:ea typeface="ＭＳ Ｐゴシック"/>
                <a:cs typeface="+mn-cs"/>
              </a:endParaRPr>
            </a:p>
          </p:txBody>
        </p:sp>
      </p:grpSp>
      <p:pic>
        <p:nvPicPr>
          <p:cNvPr id="6" name="図 5">
            <a:extLst>
              <a:ext uri="{FF2B5EF4-FFF2-40B4-BE49-F238E27FC236}">
                <a16:creationId xmlns:a16="http://schemas.microsoft.com/office/drawing/2014/main" id="{120E47B7-69C4-415C-A798-FEBB02FED116}"/>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8040000" y="1197000"/>
            <a:ext cx="2436030" cy="3456000"/>
          </a:xfrm>
          <a:prstGeom prst="rect">
            <a:avLst/>
          </a:prstGeom>
        </p:spPr>
      </p:pic>
    </p:spTree>
    <p:extLst>
      <p:ext uri="{BB962C8B-B14F-4D97-AF65-F5344CB8AC3E}">
        <p14:creationId xmlns:p14="http://schemas.microsoft.com/office/powerpoint/2010/main" val="3195906353"/>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10</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30</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F4851299-2CC7-41F3-9C79-9D4825EF60A7}"/>
              </a:ext>
            </a:extLst>
          </p:cNvPr>
          <p:cNvSpPr/>
          <p:nvPr/>
        </p:nvSpPr>
        <p:spPr>
          <a:xfrm>
            <a:off x="624000" y="1917000"/>
            <a:ext cx="10872000" cy="1200329"/>
          </a:xfrm>
          <a:prstGeom prst="rect">
            <a:avLst/>
          </a:prstGeom>
        </p:spPr>
        <p:txBody>
          <a:bodyPr wrap="square">
            <a:spAutoFit/>
          </a:bodyPr>
          <a:lstStyle/>
          <a:p>
            <a:pPr eaLnBrk="1" hangingPunct="1">
              <a:buFont charset="2" panose="05000000000000000000" pitchFamily="2" typeface="Wingdings"/>
              <a:buChar char="l"/>
              <a:defRPr/>
            </a:pPr>
            <a:r>
              <a:rPr altLang="en-US" dirty="0" lang="ja-JP" sz="2400">
                <a:solidFill>
                  <a:srgbClr val="000000"/>
                </a:solidFill>
              </a:rPr>
              <a:t>　申請のあった受験上の配慮事項の審査結果を通知します。</a:t>
            </a:r>
            <a:endParaRPr altLang="ja-JP" dirty="0" lang="en-US" sz="2400">
              <a:solidFill>
                <a:srgbClr val="000000"/>
              </a:solidFill>
            </a:endParaRPr>
          </a:p>
          <a:p>
            <a:pPr eaLnBrk="1" hangingPunct="1">
              <a:defRPr/>
            </a:pPr>
            <a:endParaRPr altLang="ja-JP" dirty="0" lang="en-US" sz="2400">
              <a:solidFill>
                <a:srgbClr val="000000"/>
              </a:solidFill>
            </a:endParaRPr>
          </a:p>
          <a:p>
            <a:pPr eaLnBrk="1" hangingPunct="1">
              <a:buFont charset="2" panose="05000000000000000000" pitchFamily="2" typeface="Wingdings"/>
              <a:buChar char="l"/>
              <a:defRPr/>
            </a:pPr>
            <a:r>
              <a:rPr altLang="en-US" dirty="0" lang="ja-JP" sz="2400">
                <a:solidFill>
                  <a:srgbClr val="000000"/>
                </a:solidFill>
              </a:rPr>
              <a:t>　申請した全ての配慮事項に対し，審査結果が記載されているか確認してください。</a:t>
            </a:r>
            <a:endParaRPr altLang="ja-JP" dirty="0" lang="en-US" sz="2400">
              <a:solidFill>
                <a:srgbClr val="000000"/>
              </a:solidFill>
            </a:endParaRPr>
          </a:p>
        </p:txBody>
      </p:sp>
      <p:sp>
        <p:nvSpPr>
          <p:cNvPr id="8" name="テキスト ボックス 7">
            <a:extLst>
              <a:ext uri="{FF2B5EF4-FFF2-40B4-BE49-F238E27FC236}">
                <a16:creationId xmlns:a16="http://schemas.microsoft.com/office/drawing/2014/main" id="{9B1D55E7-45E4-4AC0-BA7E-AF82D4CA43D4}"/>
              </a:ext>
            </a:extLst>
          </p:cNvPr>
          <p:cNvSpPr txBox="1"/>
          <p:nvPr/>
        </p:nvSpPr>
        <p:spPr>
          <a:xfrm>
            <a:off x="984000" y="3645000"/>
            <a:ext cx="9936000" cy="1716398"/>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spcBef>
                <a:spcPts val="0"/>
              </a:spcBef>
              <a:spcAft>
                <a:spcPts val="600"/>
              </a:spcAft>
              <a:defRPr/>
            </a:pPr>
            <a:r>
              <a:rPr altLang="en-US" dirty="0" lang="ja-JP" sz="2400">
                <a:solidFill>
                  <a:schemeClr val="accent4"/>
                </a:solidFill>
              </a:rPr>
              <a:t>　</a:t>
            </a:r>
            <a:r>
              <a:rPr altLang="ja-JP" dirty="0" lang="en-US" sz="2400">
                <a:solidFill>
                  <a:srgbClr val="000000"/>
                </a:solidFill>
              </a:rPr>
              <a:t>※</a:t>
            </a:r>
            <a:r>
              <a:rPr altLang="en-US" dirty="0" lang="ja-JP" sz="2400">
                <a:solidFill>
                  <a:srgbClr val="000000"/>
                </a:solidFill>
              </a:rPr>
              <a:t>　申請したにもかかわらず配慮事項に漏れ等がある場合は，</a:t>
            </a:r>
            <a:endParaRPr altLang="ja-JP" dirty="0" lang="en-US" sz="2400">
              <a:solidFill>
                <a:srgbClr val="000000"/>
              </a:solidFill>
            </a:endParaRPr>
          </a:p>
          <a:p>
            <a:pPr>
              <a:lnSpc>
                <a:spcPct val="150000"/>
              </a:lnSpc>
              <a:spcBef>
                <a:spcPts val="0"/>
              </a:spcBef>
              <a:spcAft>
                <a:spcPts val="0"/>
              </a:spcAft>
              <a:defRPr/>
            </a:pPr>
            <a:r>
              <a:rPr altLang="en-US" dirty="0" lang="ja-JP" sz="2400">
                <a:solidFill>
                  <a:srgbClr val="FF0000"/>
                </a:solidFill>
              </a:rPr>
              <a:t>　　</a:t>
            </a:r>
            <a:r>
              <a:rPr altLang="en-US" dirty="0" lang="ja-JP" sz="2400" u="sng">
                <a:solidFill>
                  <a:srgbClr val="FF0000"/>
                </a:solidFill>
              </a:rPr>
              <a:t>受領日を含め１週間以内</a:t>
            </a:r>
            <a:r>
              <a:rPr altLang="en-US" dirty="0" lang="ja-JP" sz="2400">
                <a:solidFill>
                  <a:srgbClr val="000000"/>
                </a:solidFill>
              </a:rPr>
              <a:t>に大学入試センターまで必ず連絡してください。</a:t>
            </a:r>
            <a:endParaRPr altLang="ja-JP" dirty="0" lang="en-US" sz="2400">
              <a:solidFill>
                <a:srgbClr val="000000"/>
              </a:solidFill>
              <a:highlight>
                <a:srgbClr val="FFFF00"/>
              </a:highlight>
            </a:endParaRPr>
          </a:p>
        </p:txBody>
      </p:sp>
      <p:sp>
        <p:nvSpPr>
          <p:cNvPr id="9" name="テキスト ボックス 8">
            <a:extLst>
              <a:ext uri="{FF2B5EF4-FFF2-40B4-BE49-F238E27FC236}">
                <a16:creationId xmlns:a16="http://schemas.microsoft.com/office/drawing/2014/main" id="{C84B38E8-822C-4936-9AD2-4DB690A2F68C}"/>
              </a:ext>
            </a:extLst>
          </p:cNvPr>
          <p:cNvSpPr txBox="1"/>
          <p:nvPr/>
        </p:nvSpPr>
        <p:spPr>
          <a:xfrm>
            <a:off x="264000" y="1041397"/>
            <a:ext cx="11592000" cy="515603"/>
          </a:xfrm>
          <a:prstGeom prst="rect">
            <a:avLst/>
          </a:prstGeom>
          <a:solidFill>
            <a:srgbClr val="DAEDE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lnSpc>
                <a:spcPct val="150000"/>
              </a:lnSpc>
              <a:spcBef>
                <a:spcPts val="0"/>
              </a:spcBef>
              <a:spcAft>
                <a:spcPts val="0"/>
              </a:spcAft>
              <a:defRPr/>
            </a:pPr>
            <a:r>
              <a:rPr altLang="en-US" b="1" dirty="0" lang="ja-JP" sz="2400">
                <a:solidFill>
                  <a:schemeClr val="tx1"/>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⑴ 受験上の配慮事項審査結果通知書</a:t>
            </a:r>
            <a:endParaRPr altLang="ja-JP" dirty="0" lang="en-US" sz="2800">
              <a:solidFill>
                <a:srgbClr val="000000"/>
              </a:solidFill>
            </a:endParaRPr>
          </a:p>
        </p:txBody>
      </p:sp>
    </p:spTree>
    <p:extLst>
      <p:ext uri="{BB962C8B-B14F-4D97-AF65-F5344CB8AC3E}">
        <p14:creationId xmlns:p14="http://schemas.microsoft.com/office/powerpoint/2010/main" val="513539598"/>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11</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32</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9" name="正方形/長方形 8">
            <a:extLst>
              <a:ext uri="{FF2B5EF4-FFF2-40B4-BE49-F238E27FC236}">
                <a16:creationId xmlns:a16="http://schemas.microsoft.com/office/drawing/2014/main" id="{0798D464-758D-4DA4-A9A2-B471AC8B6838}"/>
              </a:ext>
            </a:extLst>
          </p:cNvPr>
          <p:cNvSpPr/>
          <p:nvPr/>
        </p:nvSpPr>
        <p:spPr>
          <a:xfrm>
            <a:off x="336000" y="1701000"/>
            <a:ext cx="11640000" cy="3837204"/>
          </a:xfrm>
          <a:prstGeom prst="rect">
            <a:avLst/>
          </a:prstGeom>
        </p:spPr>
        <p:txBody>
          <a:bodyPr wrap="square">
            <a:spAutoFit/>
          </a:bodyPr>
          <a:lstStyle/>
          <a:p>
            <a:pPr eaLnBrk="1" hangingPunct="1">
              <a:lnSpc>
                <a:spcPct val="150000"/>
              </a:lnSpc>
              <a:spcBef>
                <a:spcPts val="0"/>
              </a:spcBef>
              <a:buFont charset="2" panose="05000000000000000000" pitchFamily="2" typeface="Wingdings"/>
              <a:buChar char="l"/>
              <a:defRPr/>
            </a:pPr>
            <a:r>
              <a:rPr altLang="en-US" dirty="0" lang="ja-JP" sz="2400">
                <a:solidFill>
                  <a:srgbClr val="000000"/>
                </a:solidFill>
              </a:rPr>
              <a:t>　「点字解答」，「代筆解答」，「拡大文字問題冊子（</a:t>
            </a:r>
            <a:r>
              <a:rPr altLang="ja-JP" dirty="0" lang="en-US" sz="2400">
                <a:solidFill>
                  <a:srgbClr val="000000"/>
                </a:solidFill>
              </a:rPr>
              <a:t>22</a:t>
            </a:r>
            <a:r>
              <a:rPr altLang="en-US" dirty="0" lang="ja-JP" sz="2400">
                <a:solidFill>
                  <a:srgbClr val="000000"/>
                </a:solidFill>
              </a:rPr>
              <a:t>ポイント）の配付」を希望する場合，</a:t>
            </a:r>
            <a:endParaRPr altLang="ja-JP" dirty="0" lang="en-US" sz="2400">
              <a:solidFill>
                <a:srgbClr val="000000"/>
              </a:solidFill>
            </a:endParaRPr>
          </a:p>
          <a:p>
            <a:pPr eaLnBrk="1" hangingPunct="1">
              <a:lnSpc>
                <a:spcPct val="120000"/>
              </a:lnSpc>
              <a:defRPr/>
            </a:pPr>
            <a:r>
              <a:rPr altLang="en-US" dirty="0" lang="ja-JP" sz="2400">
                <a:solidFill>
                  <a:srgbClr val="000000"/>
                </a:solidFill>
              </a:rPr>
              <a:t>　申請時に受験科目等を選択し，申請書に記入します。</a:t>
            </a:r>
            <a:endParaRPr altLang="ja-JP" dirty="0" lang="en-US" sz="2400">
              <a:solidFill>
                <a:srgbClr val="000000"/>
              </a:solidFill>
            </a:endParaRPr>
          </a:p>
          <a:p>
            <a:pPr eaLnBrk="1" hangingPunct="1" indent="-342900" marL="342900">
              <a:lnSpc>
                <a:spcPct val="150000"/>
              </a:lnSpc>
              <a:buFont charset="2" panose="05000000000000000000" pitchFamily="2" typeface="Wingdings"/>
              <a:buChar char="l"/>
              <a:defRPr/>
            </a:pPr>
            <a:r>
              <a:rPr altLang="en-US" dirty="0" lang="ja-JP" sz="2400">
                <a:solidFill>
                  <a:srgbClr val="000000"/>
                </a:solidFill>
              </a:rPr>
              <a:t>「受験科目等通知・確認書」は，申請時に選択した受験科目等を記載しています。</a:t>
            </a:r>
          </a:p>
          <a:p>
            <a:pPr eaLnBrk="1" hangingPunct="1">
              <a:spcAft>
                <a:spcPts val="1200"/>
              </a:spcAft>
              <a:defRPr/>
            </a:pPr>
            <a:endParaRPr altLang="ja-JP" dirty="0" lang="en-US" sz="2400">
              <a:solidFill>
                <a:srgbClr val="000000"/>
              </a:solidFill>
            </a:endParaRPr>
          </a:p>
          <a:p>
            <a:pPr eaLnBrk="1" hangingPunct="1">
              <a:spcAft>
                <a:spcPts val="1200"/>
              </a:spcAft>
              <a:defRPr/>
            </a:pPr>
            <a:endParaRPr altLang="ja-JP" dirty="0" lang="en-US" sz="2400">
              <a:solidFill>
                <a:srgbClr val="000000"/>
              </a:solidFill>
            </a:endParaRPr>
          </a:p>
          <a:p>
            <a:pPr eaLnBrk="1" hangingPunct="1">
              <a:spcAft>
                <a:spcPts val="1200"/>
              </a:spcAft>
              <a:defRPr/>
            </a:pPr>
            <a:endParaRPr altLang="ja-JP" dirty="0" lang="en-US" sz="2400">
              <a:solidFill>
                <a:srgbClr val="000000"/>
              </a:solidFill>
            </a:endParaRPr>
          </a:p>
          <a:p>
            <a:pPr eaLnBrk="1" hangingPunct="1">
              <a:lnSpc>
                <a:spcPct val="200000"/>
              </a:lnSpc>
              <a:defRPr/>
            </a:pPr>
            <a:endParaRPr altLang="ja-JP" dirty="0" lang="en-US" sz="2400">
              <a:solidFill>
                <a:srgbClr val="000000"/>
              </a:solidFill>
            </a:endParaRPr>
          </a:p>
        </p:txBody>
      </p:sp>
      <p:sp>
        <p:nvSpPr>
          <p:cNvPr id="12" name="テキスト ボックス 11">
            <a:extLst>
              <a:ext uri="{FF2B5EF4-FFF2-40B4-BE49-F238E27FC236}">
                <a16:creationId xmlns:a16="http://schemas.microsoft.com/office/drawing/2014/main" id="{9A735BE4-E92E-4D02-9E48-EF892639EC9E}"/>
              </a:ext>
            </a:extLst>
          </p:cNvPr>
          <p:cNvSpPr txBox="1"/>
          <p:nvPr/>
        </p:nvSpPr>
        <p:spPr>
          <a:xfrm>
            <a:off x="7896000" y="3501000"/>
            <a:ext cx="3829600" cy="1180699"/>
          </a:xfrm>
          <a:prstGeom prst="rect">
            <a:avLst/>
          </a:prstGeom>
          <a:solidFill>
            <a:srgbClr val="DAEDEF"/>
          </a:solidFill>
          <a:ln w="9525">
            <a:solidFill>
              <a:schemeClr val="tx1"/>
            </a:solidFill>
          </a:ln>
        </p:spPr>
        <p:style>
          <a:lnRef idx="2">
            <a:schemeClr val="accent6"/>
          </a:lnRef>
          <a:fillRef idx="1">
            <a:schemeClr val="lt1"/>
          </a:fillRef>
          <a:effectRef idx="0">
            <a:schemeClr val="accent6"/>
          </a:effectRef>
          <a:fontRef idx="minor">
            <a:schemeClr val="dk1"/>
          </a:fontRef>
        </p:style>
        <p:txBody>
          <a:bodyPr anchor="ctr" anchorCtr="0" bIns="36000" rtlCol="0" tIns="36000" wrap="square">
            <a:spAutoFit/>
          </a:bodyPr>
          <a:lstStyle/>
          <a:p>
            <a:pPr algn="ctr"/>
            <a:r>
              <a:rPr altLang="en-US" dirty="0" lang="ja-JP" sz="2400">
                <a:latin charset="-128" panose="020B0609070205080204" pitchFamily="49" typeface="ＭＳ ゴシック"/>
                <a:ea charset="-128" panose="020B0609070205080204" pitchFamily="49" typeface="ＭＳ ゴシック"/>
              </a:rPr>
              <a:t>修正の有無にかかわらず</a:t>
            </a:r>
            <a:endParaRPr altLang="ja-JP" dirty="0" lang="en-US" sz="2400">
              <a:latin charset="-128" panose="020B0609070205080204" pitchFamily="49" typeface="ＭＳ ゴシック"/>
              <a:ea charset="-128" panose="020B0609070205080204" pitchFamily="49" typeface="ＭＳ ゴシック"/>
            </a:endParaRPr>
          </a:p>
          <a:p>
            <a:pPr algn="ctr"/>
            <a:r>
              <a:rPr altLang="en-US" dirty="0" kumimoji="1" lang="ja-JP" sz="2400">
                <a:latin charset="-128" panose="020B0609070205080204" pitchFamily="49" typeface="ＭＳ ゴシック"/>
                <a:ea charset="-128" panose="020B0609070205080204" pitchFamily="49" typeface="ＭＳ ゴシック"/>
              </a:rPr>
              <a:t>大学入試センターへ返送</a:t>
            </a:r>
            <a:endParaRPr altLang="ja-JP" dirty="0" kumimoji="1" lang="en-US" sz="2400">
              <a:latin charset="-128" panose="020B0609070205080204" pitchFamily="49" typeface="ＭＳ ゴシック"/>
              <a:ea charset="-128" panose="020B0609070205080204" pitchFamily="49" typeface="ＭＳ ゴシック"/>
            </a:endParaRPr>
          </a:p>
          <a:p>
            <a:pPr algn="ctr"/>
            <a:r>
              <a:rPr altLang="en-US" dirty="0" kumimoji="1" lang="ja-JP" sz="2400"/>
              <a:t>（</a:t>
            </a:r>
            <a:r>
              <a:rPr altLang="en-US" dirty="0" lang="ja-JP" sz="2400" u="sng">
                <a:solidFill>
                  <a:srgbClr val="FF0000"/>
                </a:solidFill>
              </a:rPr>
              <a:t>受領日を含め１週間以内</a:t>
            </a:r>
            <a:r>
              <a:rPr altLang="en-US" dirty="0" kumimoji="1" lang="ja-JP" sz="2400"/>
              <a:t>）</a:t>
            </a:r>
            <a:endParaRPr altLang="ja-JP" dirty="0" kumimoji="1" lang="en-US" sz="2400"/>
          </a:p>
        </p:txBody>
      </p:sp>
      <p:sp>
        <p:nvSpPr>
          <p:cNvPr id="3" name="テキスト ボックス 2">
            <a:extLst>
              <a:ext uri="{FF2B5EF4-FFF2-40B4-BE49-F238E27FC236}">
                <a16:creationId xmlns:a16="http://schemas.microsoft.com/office/drawing/2014/main" id="{29456536-9A60-443A-BAD2-A673E730EA5E}"/>
              </a:ext>
            </a:extLst>
          </p:cNvPr>
          <p:cNvSpPr txBox="1"/>
          <p:nvPr/>
        </p:nvSpPr>
        <p:spPr>
          <a:xfrm>
            <a:off x="408000" y="4941000"/>
            <a:ext cx="11281600" cy="1015663"/>
          </a:xfrm>
          <a:prstGeom prst="rect">
            <a:avLst/>
          </a:prstGeom>
          <a:noFill/>
        </p:spPr>
        <p:txBody>
          <a:bodyPr rtlCol="0" wrap="square">
            <a:spAutoFit/>
          </a:bodyPr>
          <a:lstStyle/>
          <a:p>
            <a:pPr>
              <a:lnSpc>
                <a:spcPct val="150000"/>
              </a:lnSpc>
            </a:pPr>
            <a:r>
              <a:rPr altLang="ja-JP" dirty="0" lang="en-US" sz="2400">
                <a:solidFill>
                  <a:srgbClr val="000000"/>
                </a:solidFill>
              </a:rPr>
              <a:t>※</a:t>
            </a:r>
            <a:r>
              <a:rPr altLang="en-US" dirty="0" lang="ja-JP" sz="2400">
                <a:solidFill>
                  <a:srgbClr val="000000"/>
                </a:solidFill>
              </a:rPr>
              <a:t>　受験科目等に誤りや漏れがある場合は，修正してください。</a:t>
            </a:r>
            <a:endParaRPr altLang="ja-JP" dirty="0" lang="en-US" sz="2400">
              <a:solidFill>
                <a:srgbClr val="000000"/>
              </a:solidFill>
            </a:endParaRPr>
          </a:p>
          <a:p>
            <a:r>
              <a:rPr altLang="ja-JP" dirty="0" lang="en-US" sz="2400">
                <a:solidFill>
                  <a:srgbClr val="000000"/>
                </a:solidFill>
              </a:rPr>
              <a:t>※</a:t>
            </a:r>
            <a:r>
              <a:rPr altLang="en-US" dirty="0" lang="ja-JP" sz="2400">
                <a:solidFill>
                  <a:srgbClr val="000000"/>
                </a:solidFill>
              </a:rPr>
              <a:t>　「受験科目等通知・確認書」の返送後，受験科目等の訂正は一切受け付けません。</a:t>
            </a:r>
            <a:endParaRPr altLang="ja-JP" dirty="0" lang="en-US" sz="2400">
              <a:solidFill>
                <a:srgbClr val="000000"/>
              </a:solidFill>
            </a:endParaRPr>
          </a:p>
        </p:txBody>
      </p:sp>
      <p:sp>
        <p:nvSpPr>
          <p:cNvPr id="7" name="矢印: 右 6">
            <a:extLst>
              <a:ext uri="{FF2B5EF4-FFF2-40B4-BE49-F238E27FC236}">
                <a16:creationId xmlns:a16="http://schemas.microsoft.com/office/drawing/2014/main" id="{F2A40CCD-EC3B-4F44-B078-A1457105C4F5}"/>
              </a:ext>
            </a:extLst>
          </p:cNvPr>
          <p:cNvSpPr/>
          <p:nvPr/>
        </p:nvSpPr>
        <p:spPr bwMode="auto">
          <a:xfrm>
            <a:off x="3720000" y="3933000"/>
            <a:ext cx="792000" cy="360000"/>
          </a:xfrm>
          <a:prstGeom prst="rightArrow">
            <a:avLst/>
          </a:prstGeom>
          <a:solidFill>
            <a:schemeClr val="tx1"/>
          </a:solidFill>
          <a:ln algn="ctr" cap="flat" cmpd="sng" w="9525">
            <a:solidFill>
              <a:schemeClr val="tx1"/>
            </a:solidFill>
            <a:prstDash val="solid"/>
            <a:round/>
            <a:headEnd len="med" type="none" w="med"/>
            <a:tailEnd len="med" type="none" w="med"/>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3" name="矢印: 右 12">
            <a:extLst>
              <a:ext uri="{FF2B5EF4-FFF2-40B4-BE49-F238E27FC236}">
                <a16:creationId xmlns:a16="http://schemas.microsoft.com/office/drawing/2014/main" id="{165BE479-1CCD-414C-8B5C-02ABADE85171}"/>
              </a:ext>
            </a:extLst>
          </p:cNvPr>
          <p:cNvSpPr/>
          <p:nvPr/>
        </p:nvSpPr>
        <p:spPr bwMode="auto">
          <a:xfrm>
            <a:off x="7176000" y="3933000"/>
            <a:ext cx="720000" cy="360000"/>
          </a:xfrm>
          <a:prstGeom prst="rightArrow">
            <a:avLst/>
          </a:prstGeom>
          <a:solidFill>
            <a:schemeClr val="tx1"/>
          </a:solidFill>
          <a:ln algn="ctr" cap="flat" cmpd="sng" w="9525">
            <a:solidFill>
              <a:schemeClr val="tx1"/>
            </a:solidFill>
            <a:prstDash val="solid"/>
            <a:round/>
            <a:headEnd len="med" type="none" w="med"/>
            <a:tailEnd len="med" type="none" w="med"/>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4" name="テキスト ボックス 13">
            <a:extLst>
              <a:ext uri="{FF2B5EF4-FFF2-40B4-BE49-F238E27FC236}">
                <a16:creationId xmlns:a16="http://schemas.microsoft.com/office/drawing/2014/main" id="{78E55B26-F6D7-4C90-93DA-87B4A8943A5B}"/>
              </a:ext>
            </a:extLst>
          </p:cNvPr>
          <p:cNvSpPr txBox="1"/>
          <p:nvPr/>
        </p:nvSpPr>
        <p:spPr>
          <a:xfrm>
            <a:off x="264000" y="1053000"/>
            <a:ext cx="11592000" cy="515603"/>
          </a:xfrm>
          <a:prstGeom prst="rect">
            <a:avLst/>
          </a:prstGeom>
          <a:solidFill>
            <a:srgbClr val="DAEDE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lnSpc>
                <a:spcPct val="150000"/>
              </a:lnSpc>
              <a:spcBef>
                <a:spcPts val="0"/>
              </a:spcBef>
              <a:spcAft>
                <a:spcPts val="0"/>
              </a:spcAft>
              <a:defRPr/>
            </a:pPr>
            <a:r>
              <a:rPr altLang="en-US" b="1" dirty="0" lang="ja-JP" sz="2400">
                <a:solidFill>
                  <a:schemeClr val="tx1"/>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⑵ 受験科目等通知・確認書</a:t>
            </a:r>
            <a:endParaRPr altLang="ja-JP" dirty="0" lang="en-US" sz="2800">
              <a:solidFill>
                <a:srgbClr val="000000"/>
              </a:solidFill>
            </a:endParaRPr>
          </a:p>
        </p:txBody>
      </p:sp>
      <p:sp>
        <p:nvSpPr>
          <p:cNvPr id="11" name="テキスト ボックス 10">
            <a:extLst>
              <a:ext uri="{FF2B5EF4-FFF2-40B4-BE49-F238E27FC236}">
                <a16:creationId xmlns:a16="http://schemas.microsoft.com/office/drawing/2014/main" id="{6EC95244-1619-436A-B127-4CE45191E3ED}"/>
              </a:ext>
            </a:extLst>
          </p:cNvPr>
          <p:cNvSpPr txBox="1"/>
          <p:nvPr/>
        </p:nvSpPr>
        <p:spPr>
          <a:xfrm>
            <a:off x="4511998" y="3645000"/>
            <a:ext cx="2737179" cy="996033"/>
          </a:xfrm>
          <a:prstGeom prst="rect">
            <a:avLst/>
          </a:prstGeom>
          <a:solidFill>
            <a:srgbClr val="DAEDEF"/>
          </a:solidFill>
          <a:ln w="9525">
            <a:solidFill>
              <a:schemeClr val="tx1"/>
            </a:solidFill>
          </a:ln>
        </p:spPr>
        <p:style>
          <a:lnRef idx="2">
            <a:schemeClr val="accent6"/>
          </a:lnRef>
          <a:fillRef idx="1">
            <a:schemeClr val="lt1"/>
          </a:fillRef>
          <a:effectRef idx="0">
            <a:schemeClr val="accent6"/>
          </a:effectRef>
          <a:fontRef idx="minor">
            <a:schemeClr val="dk1"/>
          </a:fontRef>
        </p:style>
        <p:txBody>
          <a:bodyPr anchor="ctr" anchorCtr="0" bIns="36000" rtlCol="0" tIns="36000" wrap="square">
            <a:spAutoFit/>
          </a:bodyPr>
          <a:lstStyle/>
          <a:p>
            <a:pPr algn="ctr">
              <a:lnSpc>
                <a:spcPct val="150000"/>
              </a:lnSpc>
            </a:pPr>
            <a:r>
              <a:rPr altLang="en-US" dirty="0" kumimoji="1" lang="ja-JP" sz="2400"/>
              <a:t>「確認及び署名欄」</a:t>
            </a:r>
            <a:endParaRPr altLang="ja-JP" dirty="0" kumimoji="1" lang="en-US" sz="2400"/>
          </a:p>
          <a:p>
            <a:pPr algn="ctr"/>
            <a:r>
              <a:rPr altLang="en-US" dirty="0" lang="ja-JP" sz="2400"/>
              <a:t>記入</a:t>
            </a:r>
            <a:endParaRPr altLang="ja-JP" dirty="0" kumimoji="1" lang="en-US" sz="2400"/>
          </a:p>
        </p:txBody>
      </p:sp>
      <p:sp>
        <p:nvSpPr>
          <p:cNvPr id="2" name="テキスト ボックス 1">
            <a:extLst>
              <a:ext uri="{FF2B5EF4-FFF2-40B4-BE49-F238E27FC236}">
                <a16:creationId xmlns:a16="http://schemas.microsoft.com/office/drawing/2014/main" id="{8D897BF3-ED23-42FB-880B-A984BF1D24D4}"/>
              </a:ext>
            </a:extLst>
          </p:cNvPr>
          <p:cNvSpPr txBox="1"/>
          <p:nvPr/>
        </p:nvSpPr>
        <p:spPr>
          <a:xfrm>
            <a:off x="624000" y="3645000"/>
            <a:ext cx="3181600" cy="1015663"/>
          </a:xfrm>
          <a:prstGeom prst="rect">
            <a:avLst/>
          </a:prstGeom>
          <a:solidFill>
            <a:srgbClr val="DAEDEF"/>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wrap="square">
            <a:spAutoFit/>
          </a:bodyPr>
          <a:lstStyle/>
          <a:p>
            <a:pPr algn="ctr">
              <a:lnSpc>
                <a:spcPct val="150000"/>
              </a:lnSpc>
            </a:pPr>
            <a:r>
              <a:rPr altLang="en-US" dirty="0" kumimoji="1" lang="ja-JP" sz="2400"/>
              <a:t>記載された受験科目等</a:t>
            </a:r>
            <a:endParaRPr altLang="ja-JP" dirty="0" kumimoji="1" lang="en-US" sz="2400"/>
          </a:p>
          <a:p>
            <a:pPr algn="ctr">
              <a:spcAft>
                <a:spcPts val="0"/>
              </a:spcAft>
            </a:pPr>
            <a:r>
              <a:rPr altLang="en-US" dirty="0" lang="ja-JP" sz="2400"/>
              <a:t>確認</a:t>
            </a:r>
            <a:endParaRPr altLang="en-US" dirty="0" kumimoji="1" lang="ja-JP" sz="2400"/>
          </a:p>
        </p:txBody>
      </p:sp>
    </p:spTree>
    <p:extLst>
      <p:ext uri="{BB962C8B-B14F-4D97-AF65-F5344CB8AC3E}">
        <p14:creationId xmlns:p14="http://schemas.microsoft.com/office/powerpoint/2010/main" val="2134329087"/>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12</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P3</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1</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9" name="正方形/長方形 8">
            <a:extLst>
              <a:ext uri="{FF2B5EF4-FFF2-40B4-BE49-F238E27FC236}">
                <a16:creationId xmlns:a16="http://schemas.microsoft.com/office/drawing/2014/main" id="{655C549D-146F-486D-8355-62EF5D5E71D3}"/>
              </a:ext>
            </a:extLst>
          </p:cNvPr>
          <p:cNvSpPr/>
          <p:nvPr/>
        </p:nvSpPr>
        <p:spPr>
          <a:xfrm>
            <a:off x="696000" y="1845000"/>
            <a:ext cx="9864000" cy="2462213"/>
          </a:xfrm>
          <a:prstGeom prst="rect">
            <a:avLst/>
          </a:prstGeom>
        </p:spPr>
        <p:txBody>
          <a:bodyPr wrap="square">
            <a:spAutoFit/>
          </a:bodyPr>
          <a:lstStyle/>
          <a:p>
            <a:pPr eaLnBrk="1" hangingPunct="1">
              <a:buFont charset="2" panose="05000000000000000000" pitchFamily="2" typeface="Wingdings"/>
              <a:buChar char="l"/>
              <a:defRPr/>
            </a:pPr>
            <a:r>
              <a:rPr altLang="en-US" dirty="0" lang="ja-JP" sz="2400">
                <a:solidFill>
                  <a:srgbClr val="000000"/>
                </a:solidFill>
              </a:rPr>
              <a:t>　試験場コード，受験番号，決定した受験上の配慮事項を通知します。</a:t>
            </a:r>
          </a:p>
          <a:p>
            <a:pPr eaLnBrk="1" hangingPunct="1">
              <a:lnSpc>
                <a:spcPct val="200000"/>
              </a:lnSpc>
              <a:defRPr/>
            </a:pPr>
            <a:r>
              <a:rPr altLang="en-US" dirty="0" lang="ja-JP" sz="2400">
                <a:solidFill>
                  <a:srgbClr val="000000"/>
                </a:solidFill>
              </a:rPr>
              <a:t>　</a:t>
            </a:r>
            <a:r>
              <a:rPr altLang="ja-JP" dirty="0" lang="en-US" sz="2400">
                <a:solidFill>
                  <a:srgbClr val="000000"/>
                </a:solidFill>
              </a:rPr>
              <a:t>※</a:t>
            </a:r>
            <a:r>
              <a:rPr altLang="en-US" dirty="0" lang="ja-JP" sz="2400">
                <a:solidFill>
                  <a:srgbClr val="000000"/>
                </a:solidFill>
              </a:rPr>
              <a:t>　「点字解答」，「代筆解答」，「拡大文字問題冊子（</a:t>
            </a:r>
            <a:r>
              <a:rPr altLang="ja-JP" dirty="0" lang="en-US" sz="2400">
                <a:solidFill>
                  <a:srgbClr val="000000"/>
                </a:solidFill>
              </a:rPr>
              <a:t>22</a:t>
            </a:r>
            <a:r>
              <a:rPr altLang="en-US" dirty="0" lang="ja-JP" sz="2400">
                <a:solidFill>
                  <a:srgbClr val="000000"/>
                </a:solidFill>
              </a:rPr>
              <a:t>ポイント）の配付」</a:t>
            </a:r>
            <a:endParaRPr altLang="ja-JP" dirty="0" lang="en-US" sz="2400">
              <a:solidFill>
                <a:srgbClr val="000000"/>
              </a:solidFill>
            </a:endParaRPr>
          </a:p>
          <a:p>
            <a:pPr eaLnBrk="1" hangingPunct="1">
              <a:spcAft>
                <a:spcPts val="1200"/>
              </a:spcAft>
              <a:defRPr/>
            </a:pPr>
            <a:r>
              <a:rPr altLang="en-US" dirty="0" lang="ja-JP" sz="2400">
                <a:solidFill>
                  <a:srgbClr val="000000"/>
                </a:solidFill>
              </a:rPr>
              <a:t>　　が許可された志願者には，受験科目等も記載されます。</a:t>
            </a:r>
          </a:p>
          <a:p>
            <a:pPr eaLnBrk="1" hangingPunct="1">
              <a:buFont charset="2" panose="05000000000000000000" pitchFamily="2" typeface="Wingdings"/>
              <a:buChar char="l"/>
              <a:defRPr/>
            </a:pPr>
            <a:endParaRPr altLang="en-US" dirty="0" lang="ja-JP" sz="2400">
              <a:solidFill>
                <a:srgbClr val="000000"/>
              </a:solidFill>
            </a:endParaRPr>
          </a:p>
          <a:p>
            <a:pPr eaLnBrk="1" hangingPunct="1">
              <a:buFont charset="2" panose="05000000000000000000" pitchFamily="2" typeface="Wingdings"/>
              <a:buChar char="l"/>
              <a:defRPr/>
            </a:pPr>
            <a:r>
              <a:rPr altLang="en-US" dirty="0" lang="ja-JP" sz="2400">
                <a:solidFill>
                  <a:srgbClr val="000000"/>
                </a:solidFill>
              </a:rPr>
              <a:t>　共通テスト当日に受験票等とともに試験場に持参してください。</a:t>
            </a:r>
          </a:p>
        </p:txBody>
      </p:sp>
      <p:sp>
        <p:nvSpPr>
          <p:cNvPr id="7" name="テキスト ボックス 6">
            <a:extLst>
              <a:ext uri="{FF2B5EF4-FFF2-40B4-BE49-F238E27FC236}">
                <a16:creationId xmlns:a16="http://schemas.microsoft.com/office/drawing/2014/main" id="{2CDA8C2B-229D-4BAF-8597-6904B132AB5E}"/>
              </a:ext>
            </a:extLst>
          </p:cNvPr>
          <p:cNvSpPr txBox="1"/>
          <p:nvPr/>
        </p:nvSpPr>
        <p:spPr>
          <a:xfrm>
            <a:off x="264000" y="1053000"/>
            <a:ext cx="11592000" cy="515603"/>
          </a:xfrm>
          <a:prstGeom prst="rect">
            <a:avLst/>
          </a:prstGeom>
          <a:solidFill>
            <a:srgbClr val="DAEDE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lvl="0"/>
            <a:r>
              <a:rPr altLang="en-US" b="1" dirty="0" lang="ja-JP" sz="2800">
                <a:solidFill>
                  <a:srgbClr val="FFFFFF"/>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⑶ 受験上の配慮事項決定通知書</a:t>
            </a:r>
          </a:p>
        </p:txBody>
      </p:sp>
    </p:spTree>
    <p:extLst>
      <p:ext uri="{BB962C8B-B14F-4D97-AF65-F5344CB8AC3E}">
        <p14:creationId xmlns:p14="http://schemas.microsoft.com/office/powerpoint/2010/main" val="740996282"/>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9EB99C81-28D7-41D1-BE21-A12FAA09D35B}"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13</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8" name="正方形/長方形 7">
            <a:extLst>
              <a:ext uri="{FF2B5EF4-FFF2-40B4-BE49-F238E27FC236}">
                <a16:creationId xmlns:a16="http://schemas.microsoft.com/office/drawing/2014/main" id="{553A735F-2515-4794-9A41-98913CC3AB7E}"/>
              </a:ext>
            </a:extLst>
          </p:cNvPr>
          <p:cNvSpPr/>
          <p:nvPr/>
        </p:nvSpPr>
        <p:spPr bwMode="auto">
          <a:xfrm>
            <a:off x="1200000" y="1845000"/>
            <a:ext cx="9792000" cy="2088000"/>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algn="l" defTabSz="914400" eaLnBrk="0" fontAlgn="base" hangingPunct="0" indent="0" latinLnBrk="0" lvl="0" marL="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志願者問合せ専用電話</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（大学入試センター事業第一課）</a:t>
            </a:r>
            <a:endPar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endParaRPr>
          </a:p>
          <a:p>
            <a:pPr algn="l" defTabSz="914400" eaLnBrk="0" fontAlgn="base" hangingPunct="0" indent="0" latinLnBrk="0" lvl="0" marL="36000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03</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3465</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8600</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　　　</a:t>
            </a:r>
            <a:r>
              <a:rPr altLang="ja-JP" b="0" baseline="0" cap="none" dirty="0" i="0" kern="0" kumimoji="1" lang="en-US" noProof="0" normalizeH="0" spc="0" strike="noStrike" sz="2000" u="none">
                <a:ln>
                  <a:noFill/>
                </a:ln>
                <a:solidFill>
                  <a:srgbClr val="000000"/>
                </a:solidFill>
                <a:effectLst/>
                <a:uLnTx/>
                <a:uFillTx/>
                <a:latin typeface="ＭＳ Ｐゴシック"/>
                <a:ea typeface="ＭＳ Ｐゴシック"/>
                <a:cs typeface="+mn-cs"/>
              </a:rPr>
              <a:t>9:30</a:t>
            </a:r>
            <a:r>
              <a:rPr altLang="en-US" b="0" baseline="0" cap="none" dirty="0" i="0" kern="0" kumimoji="1" lang="ja-JP" noProof="0" normalizeH="0" spc="0" strike="noStrike" sz="2000" u="none">
                <a:ln>
                  <a:noFill/>
                </a:ln>
                <a:solidFill>
                  <a:srgbClr val="000000"/>
                </a:solidFill>
                <a:effectLst/>
                <a:uLnTx/>
                <a:uFillTx/>
                <a:latin typeface="ＭＳ Ｐゴシック"/>
                <a:ea typeface="ＭＳ Ｐゴシック"/>
                <a:cs typeface="+mn-cs"/>
              </a:rPr>
              <a:t>～</a:t>
            </a:r>
            <a:r>
              <a:rPr altLang="ja-JP" b="0" baseline="0" cap="none" dirty="0" i="0" kern="0" kumimoji="1" lang="en-US" noProof="0" normalizeH="0" spc="0" strike="noStrike" sz="2000" u="none">
                <a:ln>
                  <a:noFill/>
                </a:ln>
                <a:solidFill>
                  <a:srgbClr val="000000"/>
                </a:solidFill>
                <a:effectLst/>
                <a:uLnTx/>
                <a:uFillTx/>
                <a:latin typeface="ＭＳ Ｐゴシック"/>
                <a:ea typeface="ＭＳ Ｐゴシック"/>
                <a:cs typeface="+mn-cs"/>
              </a:rPr>
              <a:t>17:00 </a:t>
            </a:r>
            <a:r>
              <a:rPr altLang="en-US" b="0" baseline="0" cap="none" dirty="0" i="0" kern="0" kumimoji="1" lang="ja-JP" noProof="0" normalizeH="0" spc="0" strike="noStrike" sz="2000" u="none">
                <a:ln>
                  <a:noFill/>
                </a:ln>
                <a:solidFill>
                  <a:srgbClr val="000000"/>
                </a:solidFill>
                <a:effectLst/>
                <a:uLnTx/>
                <a:uFillTx/>
                <a:latin typeface="ＭＳ Ｐゴシック"/>
                <a:ea typeface="ＭＳ Ｐゴシック"/>
                <a:cs typeface="+mn-cs"/>
              </a:rPr>
              <a:t>（土・日曜，祝日，</a:t>
            </a:r>
            <a:r>
              <a:rPr altLang="ja-JP" b="0" baseline="0" cap="none" dirty="0" i="0" kern="0" kumimoji="1" lang="en-US" noProof="0" normalizeH="0" spc="0" strike="noStrike" sz="2000" u="none">
                <a:ln>
                  <a:noFill/>
                </a:ln>
                <a:solidFill>
                  <a:srgbClr val="000000"/>
                </a:solidFill>
                <a:effectLst/>
                <a:uLnTx/>
                <a:uFillTx/>
                <a:latin typeface="ＭＳ Ｐゴシック"/>
                <a:ea typeface="ＭＳ Ｐゴシック"/>
                <a:cs typeface="+mn-cs"/>
              </a:rPr>
              <a:t>12</a:t>
            </a:r>
            <a:r>
              <a:rPr altLang="en-US" b="0" baseline="0" cap="none" dirty="0" i="0" kern="0" kumimoji="1" lang="ja-JP" noProof="0" normalizeH="0" spc="0" strike="noStrike" sz="2000" u="none">
                <a:ln>
                  <a:noFill/>
                </a:ln>
                <a:solidFill>
                  <a:srgbClr val="000000"/>
                </a:solidFill>
                <a:effectLst/>
                <a:uLnTx/>
                <a:uFillTx/>
                <a:latin typeface="ＭＳ Ｐゴシック"/>
                <a:ea typeface="ＭＳ Ｐゴシック"/>
                <a:cs typeface="+mn-cs"/>
              </a:rPr>
              <a:t>月</a:t>
            </a:r>
            <a:r>
              <a:rPr altLang="ja-JP" b="0" baseline="0" cap="none" dirty="0" i="0" kern="0" kumimoji="1" lang="en-US" noProof="0" normalizeH="0" spc="0" strike="noStrike" sz="2000" u="none">
                <a:ln>
                  <a:noFill/>
                </a:ln>
                <a:solidFill>
                  <a:srgbClr val="000000"/>
                </a:solidFill>
                <a:effectLst/>
                <a:uLnTx/>
                <a:uFillTx/>
                <a:latin typeface="ＭＳ Ｐゴシック"/>
                <a:ea typeface="ＭＳ Ｐゴシック"/>
                <a:cs typeface="+mn-cs"/>
              </a:rPr>
              <a:t>29</a:t>
            </a:r>
            <a:r>
              <a:rPr altLang="en-US" b="0" baseline="0" cap="none" dirty="0" i="0" kern="0" kumimoji="1" lang="ja-JP" noProof="0" normalizeH="0" spc="0" strike="noStrike" sz="2000" u="none">
                <a:ln>
                  <a:noFill/>
                </a:ln>
                <a:solidFill>
                  <a:srgbClr val="000000"/>
                </a:solidFill>
                <a:effectLst/>
                <a:uLnTx/>
                <a:uFillTx/>
                <a:latin typeface="ＭＳ Ｐゴシック"/>
                <a:ea typeface="ＭＳ Ｐゴシック"/>
                <a:cs typeface="+mn-cs"/>
              </a:rPr>
              <a:t>日～</a:t>
            </a:r>
            <a:r>
              <a:rPr altLang="ja-JP" b="0" baseline="0" cap="none" dirty="0" i="0" kern="0" kumimoji="1" lang="en-US" noProof="0" normalizeH="0" spc="0" strike="noStrike" sz="2000" u="none">
                <a:ln>
                  <a:noFill/>
                </a:ln>
                <a:solidFill>
                  <a:srgbClr val="000000"/>
                </a:solidFill>
                <a:effectLst/>
                <a:uLnTx/>
                <a:uFillTx/>
                <a:latin typeface="ＭＳ Ｐゴシック"/>
                <a:ea typeface="ＭＳ Ｐゴシック"/>
                <a:cs typeface="+mn-cs"/>
              </a:rPr>
              <a:t>1</a:t>
            </a:r>
            <a:r>
              <a:rPr altLang="en-US" b="0" baseline="0" cap="none" dirty="0" i="0" kern="0" kumimoji="1" lang="ja-JP" noProof="0" normalizeH="0" spc="0" strike="noStrike" sz="2000" u="none">
                <a:ln>
                  <a:noFill/>
                </a:ln>
                <a:solidFill>
                  <a:srgbClr val="000000"/>
                </a:solidFill>
                <a:effectLst/>
                <a:uLnTx/>
                <a:uFillTx/>
                <a:latin typeface="ＭＳ Ｐゴシック"/>
                <a:ea typeface="ＭＳ Ｐゴシック"/>
                <a:cs typeface="+mn-cs"/>
              </a:rPr>
              <a:t>月</a:t>
            </a:r>
            <a:r>
              <a:rPr altLang="ja-JP" b="0" baseline="0" cap="none" dirty="0" i="0" kern="0" kumimoji="1" lang="en-US" noProof="0" normalizeH="0" spc="0" strike="noStrike" sz="2000" u="none">
                <a:ln>
                  <a:noFill/>
                </a:ln>
                <a:solidFill>
                  <a:srgbClr val="000000"/>
                </a:solidFill>
                <a:effectLst/>
                <a:uLnTx/>
                <a:uFillTx/>
                <a:latin typeface="ＭＳ Ｐゴシック"/>
                <a:ea typeface="ＭＳ Ｐゴシック"/>
                <a:cs typeface="+mn-cs"/>
              </a:rPr>
              <a:t>3</a:t>
            </a:r>
            <a:r>
              <a:rPr altLang="en-US" b="0" baseline="0" cap="none" dirty="0" i="0" kern="0" kumimoji="1" lang="ja-JP" noProof="0" normalizeH="0" spc="0" strike="noStrike" sz="2000" u="none">
                <a:ln>
                  <a:noFill/>
                </a:ln>
                <a:solidFill>
                  <a:srgbClr val="000000"/>
                </a:solidFill>
                <a:effectLst/>
                <a:uLnTx/>
                <a:uFillTx/>
                <a:latin typeface="ＭＳ Ｐゴシック"/>
                <a:ea typeface="ＭＳ Ｐゴシック"/>
                <a:cs typeface="+mn-cs"/>
              </a:rPr>
              <a:t>日を除く）</a:t>
            </a:r>
          </a:p>
          <a:p>
            <a:pPr algn="l" defTabSz="914400" eaLnBrk="0" fontAlgn="base" hangingPunct="0" indent="0" latinLnBrk="0" lvl="0" marL="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電話での問合せが難しい障害等のある方専用</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FAX】</a:t>
            </a:r>
          </a:p>
          <a:p>
            <a:pPr algn="l" defTabSz="914400" eaLnBrk="0" fontAlgn="base" hangingPunct="0" indent="0" latinLnBrk="0" lvl="0" marL="36000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03</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3485</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1771</a:t>
            </a:r>
            <a:endParaRPr altLang="ja-JP" b="0" baseline="0" cap="none" dirty="0" i="0" kern="0" kumimoji="1" lang="en-US" noProof="0" normalizeH="0" spc="0" strike="noStrike" sz="2000" u="none">
              <a:ln>
                <a:noFill/>
              </a:ln>
              <a:solidFill>
                <a:srgbClr val="000000"/>
              </a:solidFill>
              <a:effectLst/>
              <a:uLnTx/>
              <a:uFillTx/>
              <a:latin typeface="Arial"/>
              <a:ea typeface="ＭＳ Ｐゴシック"/>
              <a:cs typeface="+mn-cs"/>
            </a:endParaRPr>
          </a:p>
        </p:txBody>
      </p:sp>
      <p:sp>
        <p:nvSpPr>
          <p:cNvPr id="12" name="テキスト ボックス 11">
            <a:extLst>
              <a:ext uri="{FF2B5EF4-FFF2-40B4-BE49-F238E27FC236}">
                <a16:creationId xmlns:a16="http://schemas.microsoft.com/office/drawing/2014/main" id="{79BC90F7-DD81-42DD-8389-4475F0094DEA}"/>
              </a:ext>
            </a:extLst>
          </p:cNvPr>
          <p:cNvSpPr txBox="1"/>
          <p:nvPr/>
        </p:nvSpPr>
        <p:spPr>
          <a:xfrm>
            <a:off x="1200000" y="4437000"/>
            <a:ext cx="8352440" cy="1415772"/>
          </a:xfrm>
          <a:prstGeom prst="rect">
            <a:avLst/>
          </a:prstGeom>
          <a:noFill/>
        </p:spPr>
        <p:txBody>
          <a:bodyPr rtlCol="0" wrap="square">
            <a:spAutoFit/>
          </a:bodyPr>
          <a:lstStyle/>
          <a:p>
            <a:pPr algn="l" defTabSz="914400"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　受験上の配慮に関する</a:t>
            </a:r>
            <a:r>
              <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Q</a:t>
            </a: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A</a:t>
            </a: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については，大学入試センター</a:t>
            </a:r>
            <a:endPar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　 のホームページにも掲載しています。</a:t>
            </a:r>
            <a:endPar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0" kumimoji="1" lang="en-US" noProof="0" normalizeH="0" spc="0" strike="noStrike" sz="12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0" kumimoji="1" lang="en-US" noProof="0" normalizeH="0" spc="0" strike="noStrike" sz="2200" u="none">
                <a:ln>
                  <a:noFill/>
                </a:ln>
                <a:solidFill>
                  <a:srgbClr val="000000"/>
                </a:solidFill>
                <a:effectLst/>
                <a:uLnTx/>
                <a:uFillTx/>
                <a:latin charset="0" panose="020B0604020202020204" pitchFamily="34" typeface="Arial"/>
                <a:ea charset="-128" panose="020B0600070205080204" pitchFamily="50" typeface="ＭＳ Ｐゴシック"/>
                <a:cs typeface="+mn-cs"/>
              </a:rPr>
              <a:t>https://www.dnc.ac.jp/kyotsu/shiken_jouhou/r7/hairyo_qa.html</a:t>
            </a:r>
          </a:p>
          <a:p>
            <a:pPr algn="l" defTabSz="914400" eaLnBrk="0" fontAlgn="base" hangingPunct="0"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pic>
        <p:nvPicPr>
          <p:cNvPr id="13" name="図 12">
            <a:extLst>
              <a:ext uri="{FF2B5EF4-FFF2-40B4-BE49-F238E27FC236}">
                <a16:creationId xmlns:a16="http://schemas.microsoft.com/office/drawing/2014/main" id="{C70541EA-2462-430B-9A1D-FD74ED565261}"/>
              </a:ext>
            </a:extLst>
          </p:cNvPr>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9624000" y="4437000"/>
            <a:ext cx="1371429" cy="1371429"/>
          </a:xfrm>
          <a:prstGeom prst="rect">
            <a:avLst/>
          </a:prstGeom>
          <a:noFill/>
          <a:ln>
            <a:noFill/>
          </a:ln>
        </p:spPr>
      </p:pic>
      <p:sp>
        <p:nvSpPr>
          <p:cNvPr id="9" name="正方形/長方形 8">
            <a:extLst>
              <a:ext uri="{FF2B5EF4-FFF2-40B4-BE49-F238E27FC236}">
                <a16:creationId xmlns:a16="http://schemas.microsoft.com/office/drawing/2014/main" id="{AD83B56D-8F9C-408B-94A4-264CBF5AB96E}"/>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en-US" dirty="0" lang="ja-JP" sz="3200">
                <a:solidFill>
                  <a:srgbClr val="000000"/>
                </a:solidFill>
              </a:rPr>
              <a:t>裏表紙</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10" name="Rectangle 5">
            <a:extLst>
              <a:ext uri="{FF2B5EF4-FFF2-40B4-BE49-F238E27FC236}">
                <a16:creationId xmlns:a16="http://schemas.microsoft.com/office/drawing/2014/main" id="{66223BE5-2DC2-48BB-ADA4-3A10648DD6B7}"/>
              </a:ext>
            </a:extLst>
          </p:cNvPr>
          <p:cNvSpPr>
            <a:spLocks noChangeArrowheads="1"/>
          </p:cNvSpPr>
          <p:nvPr/>
        </p:nvSpPr>
        <p:spPr bwMode="auto">
          <a:xfrm>
            <a:off x="336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a:t>
            </a:r>
            <a:r>
              <a:rPr altLang="en-US" b="1" dirty="0" lang="ja-JP" sz="3200">
                <a:latin charset="-128" panose="020B0600070205080204" pitchFamily="50" typeface="ＭＳ Ｐゴシック"/>
              </a:rPr>
              <a:t>受験上の配慮に関する事前相談</a:t>
            </a:r>
            <a:endParaRPr altLang="en-US" b="1" dirty="0" lang="ja-JP" sz="2800">
              <a:latin typeface="ＭＳ Ｐゴシック"/>
              <a:ea typeface="ＭＳ Ｐゴシック"/>
            </a:endParaRPr>
          </a:p>
        </p:txBody>
      </p:sp>
    </p:spTree>
    <p:extLst>
      <p:ext uri="{BB962C8B-B14F-4D97-AF65-F5344CB8AC3E}">
        <p14:creationId xmlns:p14="http://schemas.microsoft.com/office/powerpoint/2010/main" val="3212082547"/>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E8AE1C37-D138-4044-860D-6F906CDA5243}"/>
              </a:ext>
            </a:extLst>
          </p:cNvPr>
          <p:cNvSpPr txBox="1">
            <a:spLocks noChangeArrowheads="1"/>
          </p:cNvSpPr>
          <p:nvPr/>
        </p:nvSpPr>
        <p:spPr>
          <a:xfrm>
            <a:off x="0" y="962445"/>
            <a:ext cx="12192000"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defRPr/>
            </a:pPr>
            <a:r>
              <a:rPr altLang="ja-JP" b="1" dirty="0" lang="en-US" sz="4000">
                <a:solidFill>
                  <a:srgbClr val="000000"/>
                </a:solidFill>
                <a:latin typeface="ＭＳ Ｐゴシック"/>
              </a:rPr>
              <a:t>Ⅱ</a:t>
            </a:r>
            <a:r>
              <a:rPr altLang="en-US" b="1" dirty="0" lang="ja-JP" sz="4000">
                <a:solidFill>
                  <a:srgbClr val="000000"/>
                </a:solidFill>
                <a:latin typeface="ＭＳ Ｐゴシック"/>
              </a:rPr>
              <a:t>　申請方法及び通知書</a:t>
            </a:r>
          </a:p>
        </p:txBody>
      </p:sp>
      <p:sp>
        <p:nvSpPr>
          <p:cNvPr id="15" name="スライド番号プレースホルダー 1">
            <a:extLst>
              <a:ext uri="{FF2B5EF4-FFF2-40B4-BE49-F238E27FC236}">
                <a16:creationId xmlns:a16="http://schemas.microsoft.com/office/drawing/2014/main" id="{696BB0DC-E69D-4C51-AF1F-8C2A7E474565}"/>
              </a:ext>
            </a:extLst>
          </p:cNvPr>
          <p:cNvSpPr txBox="1">
            <a:spLocks/>
          </p:cNvSpPr>
          <p:nvPr/>
        </p:nvSpPr>
        <p:spPr bwMode="auto">
          <a:xfrm>
            <a:off x="9408000" y="5949000"/>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defPPr>
              <a:defRPr lang="ja-JP"/>
            </a:defPPr>
            <a:lvl1pPr algn="r" eaLnBrk="1" fontAlgn="base" hangingPunct="1" rtl="0">
              <a:spcBef>
                <a:spcPct val="0"/>
              </a:spcBef>
              <a:spcAft>
                <a:spcPct val="0"/>
              </a:spcAft>
              <a:defRPr kern="1200" kumimoji="0" sz="2400">
                <a:solidFill>
                  <a:schemeClr val="tx1"/>
                </a:solidFill>
                <a:latin charset="0" panose="020B0502040204020203" pitchFamily="34" typeface="Segoe UI"/>
                <a:ea charset="-128" panose="020B0600070205080204" pitchFamily="50" typeface="ＭＳ Ｐゴシック"/>
                <a:cs charset="0" panose="020B0502040204020203" pitchFamily="34" typeface="Segoe UI"/>
              </a:defRPr>
            </a:lvl1pPr>
            <a:lvl2pPr algn="l" eaLnBrk="0" fontAlgn="base" hangingPunct="0" indent="1588" marL="4556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2pPr>
            <a:lvl3pPr algn="l" eaLnBrk="0" fontAlgn="base" hangingPunct="0" indent="1588" marL="9128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3pPr>
            <a:lvl4pPr algn="l" eaLnBrk="0" fontAlgn="base" hangingPunct="0" indent="1588" marL="13700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4pPr>
            <a:lvl5pPr algn="l" eaLnBrk="0" fontAlgn="base" hangingPunct="0" indent="1588" marL="18272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5pPr>
            <a:lvl6pPr algn="l" defTabSz="914400" eaLnBrk="1" hangingPunct="1" latinLnBrk="0" marL="2286000" rtl="0">
              <a:defRPr kern="1200" kumimoji="1" sz="400">
                <a:solidFill>
                  <a:schemeClr val="tx1"/>
                </a:solidFill>
                <a:latin charset="0" panose="020B0604020202020204" pitchFamily="34" typeface="Arial"/>
                <a:ea charset="-128" panose="020B0600070205080204" pitchFamily="50" typeface="ＭＳ Ｐゴシック"/>
                <a:cs typeface="+mn-cs"/>
              </a:defRPr>
            </a:lvl6pPr>
            <a:lvl7pPr algn="l" defTabSz="914400" eaLnBrk="1" hangingPunct="1" latinLnBrk="0" marL="2743200" rtl="0">
              <a:defRPr kern="1200" kumimoji="1" sz="400">
                <a:solidFill>
                  <a:schemeClr val="tx1"/>
                </a:solidFill>
                <a:latin charset="0" panose="020B0604020202020204" pitchFamily="34" typeface="Arial"/>
                <a:ea charset="-128" panose="020B0600070205080204" pitchFamily="50" typeface="ＭＳ Ｐゴシック"/>
                <a:cs typeface="+mn-cs"/>
              </a:defRPr>
            </a:lvl7pPr>
            <a:lvl8pPr algn="l" defTabSz="914400" eaLnBrk="1" hangingPunct="1" latinLnBrk="0" marL="3200400" rtl="0">
              <a:defRPr kern="1200" kumimoji="1" sz="400">
                <a:solidFill>
                  <a:schemeClr val="tx1"/>
                </a:solidFill>
                <a:latin charset="0" panose="020B0604020202020204" pitchFamily="34" typeface="Arial"/>
                <a:ea charset="-128" panose="020B0600070205080204" pitchFamily="50" typeface="ＭＳ Ｐゴシック"/>
                <a:cs typeface="+mn-cs"/>
              </a:defRPr>
            </a:lvl8pPr>
            <a:lvl9pPr algn="l" defTabSz="914400" eaLnBrk="1" hangingPunct="1" latinLnBrk="0" marL="3657600" rtl="0">
              <a:defRPr kern="1200" kumimoji="1" sz="400">
                <a:solidFill>
                  <a:schemeClr val="tx1"/>
                </a:solidFill>
                <a:latin charset="0" panose="020B0604020202020204" pitchFamily="34" typeface="Arial"/>
                <a:ea charset="-128" panose="020B0600070205080204" pitchFamily="50" typeface="ＭＳ Ｐゴシック"/>
                <a:cs typeface="+mn-cs"/>
              </a:defRPr>
            </a:lvl9pPr>
          </a:lstStyle>
          <a:p>
            <a:pPr>
              <a:defRPr/>
            </a:pPr>
            <a:fld id="{5D0C3138-1DF5-4EE7-9BC8-8086AF259160}" type="slidenum">
              <a:rPr altLang="ja-JP" lang="en-US" smtClean="0">
                <a:solidFill>
                  <a:srgbClr val="000000"/>
                </a:solidFill>
              </a:rPr>
              <a:pPr>
                <a:defRPr/>
              </a:pPr>
              <a:t>2</a:t>
            </a:fld>
            <a:endParaRPr altLang="ja-JP" lang="en-US">
              <a:solidFill>
                <a:srgbClr val="000000"/>
              </a:solidFill>
            </a:endParaRPr>
          </a:p>
        </p:txBody>
      </p:sp>
      <p:graphicFrame>
        <p:nvGraphicFramePr>
          <p:cNvPr id="16" name="表 15">
            <a:extLst>
              <a:ext uri="{FF2B5EF4-FFF2-40B4-BE49-F238E27FC236}">
                <a16:creationId xmlns:a16="http://schemas.microsoft.com/office/drawing/2014/main" id="{6926812F-3095-4565-B1F4-8C176177AAC6}"/>
              </a:ext>
            </a:extLst>
          </p:cNvPr>
          <p:cNvGraphicFramePr>
            <a:graphicFrameLocks noGrp="1"/>
          </p:cNvGraphicFramePr>
          <p:nvPr>
            <p:extLst>
              <p:ext uri="{D42A27DB-BD31-4B8C-83A1-F6EECF244321}">
                <p14:modId xmlns:p14="http://schemas.microsoft.com/office/powerpoint/2010/main" val="626447879"/>
              </p:ext>
            </p:extLst>
          </p:nvPr>
        </p:nvGraphicFramePr>
        <p:xfrm>
          <a:off x="1488000" y="4941000"/>
          <a:ext cx="9360000" cy="936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936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通知</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④　通知文書</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0" name="表 19">
            <a:extLst>
              <a:ext uri="{FF2B5EF4-FFF2-40B4-BE49-F238E27FC236}">
                <a16:creationId xmlns:a16="http://schemas.microsoft.com/office/drawing/2014/main" id="{5C782E08-6CB4-4167-BB6D-B173D7CB11B1}"/>
              </a:ext>
            </a:extLst>
          </p:cNvPr>
          <p:cNvGraphicFramePr>
            <a:graphicFrameLocks noGrp="1"/>
          </p:cNvGraphicFramePr>
          <p:nvPr>
            <p:extLst>
              <p:ext uri="{D42A27DB-BD31-4B8C-83A1-F6EECF244321}">
                <p14:modId xmlns:p14="http://schemas.microsoft.com/office/powerpoint/2010/main" val="1391034125"/>
              </p:ext>
            </p:extLst>
          </p:nvPr>
        </p:nvGraphicFramePr>
        <p:xfrm>
          <a:off x="1488000" y="3789000"/>
          <a:ext cx="9360000" cy="936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936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決定</a:t>
                      </a:r>
                      <a:endParaRPr altLang="ja-JP" dirty="0" kern="100" lang="en-US" sz="2400">
                        <a:effectLst/>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③　受験上の配慮事項の決定</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1" name="表 20">
            <a:extLst>
              <a:ext uri="{FF2B5EF4-FFF2-40B4-BE49-F238E27FC236}">
                <a16:creationId xmlns:a16="http://schemas.microsoft.com/office/drawing/2014/main" id="{BA1AEA5F-5DA2-4240-A4CB-6879A435989E}"/>
              </a:ext>
            </a:extLst>
          </p:cNvPr>
          <p:cNvGraphicFramePr>
            <a:graphicFrameLocks noGrp="1"/>
          </p:cNvGraphicFramePr>
          <p:nvPr>
            <p:extLst>
              <p:ext uri="{D42A27DB-BD31-4B8C-83A1-F6EECF244321}">
                <p14:modId xmlns:p14="http://schemas.microsoft.com/office/powerpoint/2010/main" val="1273113357"/>
              </p:ext>
            </p:extLst>
          </p:nvPr>
        </p:nvGraphicFramePr>
        <p:xfrm>
          <a:off x="1488000" y="1917000"/>
          <a:ext cx="9360000" cy="1655999"/>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1655999">
                <a:tc>
                  <a:txBody>
                    <a:bodyPr/>
                    <a:lstStyle/>
                    <a:p>
                      <a:pPr algn="ctr" defTabSz="914400" eaLnBrk="1" fontAlgn="base" hangingPunct="1" indent="0" latinLnBrk="0" lvl="0" marL="0" marR="0" rtl="0">
                        <a:lnSpc>
                          <a:spcPct val="100000"/>
                        </a:lnSpc>
                        <a:spcBef>
                          <a:spcPts val="0"/>
                        </a:spcBef>
                        <a:spcAft>
                          <a:spcPts val="0"/>
                        </a:spcAft>
                        <a:buClrTx/>
                        <a:buSzTx/>
                        <a:buFontTx/>
                        <a:buNone/>
                        <a:tabLst/>
                        <a:defRPr/>
                      </a:pPr>
                      <a:r>
                        <a:rPr altLang="en-US" b="1" dirty="0" lang="ja-JP" sz="2400">
                          <a:solidFill>
                            <a:srgbClr val="FFFFFF"/>
                          </a:solidFill>
                          <a:latin typeface="+mn-ea"/>
                          <a:ea typeface="+mn-ea"/>
                        </a:rPr>
                        <a:t>申請</a:t>
                      </a:r>
                      <a:endParaRPr altLang="ja-JP" b="1" dirty="0" lang="en-US" sz="2400">
                        <a:solidFill>
                          <a:srgbClr val="FFFFFF"/>
                        </a:solidFill>
                        <a:latin typeface="+mn-ea"/>
                        <a:ea typeface="+mn-ea"/>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①　申請方法等</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00000"/>
                        </a:lnSpc>
                        <a:spcBef>
                          <a:spcPts val="0"/>
                        </a:spcBef>
                        <a:spcAft>
                          <a:spcPts val="0"/>
                        </a:spcAft>
                        <a:buClrTx/>
                        <a:buSzTx/>
                        <a:buFontTx/>
                        <a:buNone/>
                        <a:tabLst/>
                        <a:defRPr/>
                      </a:pPr>
                      <a:endParaRPr altLang="en-US" b="1" dirty="0" kern="0" lang="ja-JP"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②　配慮の申請に当たっての留意点</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spTree>
    <p:extLst>
      <p:ext uri="{BB962C8B-B14F-4D97-AF65-F5344CB8AC3E}">
        <p14:creationId xmlns:p14="http://schemas.microsoft.com/office/powerpoint/2010/main" val="27281358"/>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eaLnBrk="1" hangingPunct="1" lvl="0">
              <a:spcBef>
                <a:spcPts val="2400"/>
              </a:spcBef>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en-US" dirty="0" kern="0" lang="ja-JP" sz="3200">
                <a:solidFill>
                  <a:srgbClr val="000000"/>
                </a:solidFill>
                <a:latin charset="0" typeface="Arial"/>
                <a:ea charset="-128" typeface="ＭＳ Ｐゴシック"/>
              </a:rPr>
              <a:t>表紙</a:t>
            </a:r>
            <a:r>
              <a:rPr altLang="ja-JP" dirty="0" kern="0" lang="en-US" sz="3200">
                <a:solidFill>
                  <a:srgbClr val="000000"/>
                </a:solidFill>
                <a:latin charset="0" typeface="Arial"/>
                <a:ea charset="-128" typeface="ＭＳ Ｐゴシック"/>
              </a:rPr>
              <a:t> </a:t>
            </a:r>
            <a:r>
              <a:rPr altLang="en-US" dirty="0" kern="0" lang="ja-JP" sz="3200">
                <a:solidFill>
                  <a:srgbClr val="000000"/>
                </a:solidFill>
                <a:latin charset="0" typeface="Arial"/>
                <a:ea charset="-128" typeface="ＭＳ Ｐゴシック"/>
              </a:rPr>
              <a:t>裏</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12" name="スライド番号プレースホルダー 1">
            <a:extLst>
              <a:ext uri="{FF2B5EF4-FFF2-40B4-BE49-F238E27FC236}">
                <a16:creationId xmlns:a16="http://schemas.microsoft.com/office/drawing/2014/main" id="{CF93ED0A-50E5-4959-A8E9-1D0EE35BD22A}"/>
              </a:ext>
            </a:extLst>
          </p:cNvPr>
          <p:cNvSpPr>
            <a:spLocks noGrp="1"/>
          </p:cNvSpPr>
          <p:nvPr>
            <p:ph idx="12" sz="quarter" type="sldNum"/>
          </p:nvPr>
        </p:nvSpPr>
        <p:spPr>
          <a:xfrm>
            <a:off x="9408000" y="5949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3</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graphicFrame>
        <p:nvGraphicFramePr>
          <p:cNvPr id="13" name="表 12">
            <a:extLst>
              <a:ext uri="{FF2B5EF4-FFF2-40B4-BE49-F238E27FC236}">
                <a16:creationId xmlns:a16="http://schemas.microsoft.com/office/drawing/2014/main" id="{983D9364-C4CD-451C-B0B7-57E9FF3899A6}"/>
              </a:ext>
            </a:extLst>
          </p:cNvPr>
          <p:cNvGraphicFramePr>
            <a:graphicFrameLocks noGrp="1"/>
          </p:cNvGraphicFramePr>
          <p:nvPr>
            <p:extLst>
              <p:ext uri="{D42A27DB-BD31-4B8C-83A1-F6EECF244321}">
                <p14:modId xmlns:p14="http://schemas.microsoft.com/office/powerpoint/2010/main" val="2885723138"/>
              </p:ext>
            </p:extLst>
          </p:nvPr>
        </p:nvGraphicFramePr>
        <p:xfrm>
          <a:off x="264000" y="1773000"/>
          <a:ext cx="11592000" cy="3396879"/>
        </p:xfrm>
        <a:graphic>
          <a:graphicData uri="http://schemas.openxmlformats.org/drawingml/2006/table">
            <a:tbl>
              <a:tblPr bandRow="1" firstRow="1">
                <a:tableStyleId>{5C22544A-7EE6-4342-B048-85BDC9FD1C3A}</a:tableStyleId>
              </a:tblPr>
              <a:tblGrid>
                <a:gridCol w="1879785">
                  <a:extLst>
                    <a:ext uri="{9D8B030D-6E8A-4147-A177-3AD203B41FA5}">
                      <a16:colId xmlns:a16="http://schemas.microsoft.com/office/drawing/2014/main" val="2015094659"/>
                    </a:ext>
                  </a:extLst>
                </a:gridCol>
                <a:gridCol w="4240215">
                  <a:extLst>
                    <a:ext uri="{9D8B030D-6E8A-4147-A177-3AD203B41FA5}">
                      <a16:colId xmlns:a16="http://schemas.microsoft.com/office/drawing/2014/main" val="1397456457"/>
                    </a:ext>
                  </a:extLst>
                </a:gridCol>
                <a:gridCol w="2472672">
                  <a:extLst>
                    <a:ext uri="{9D8B030D-6E8A-4147-A177-3AD203B41FA5}">
                      <a16:colId xmlns:a16="http://schemas.microsoft.com/office/drawing/2014/main" val="365708861"/>
                    </a:ext>
                  </a:extLst>
                </a:gridCol>
                <a:gridCol w="2999328">
                  <a:extLst>
                    <a:ext uri="{9D8B030D-6E8A-4147-A177-3AD203B41FA5}">
                      <a16:colId xmlns:a16="http://schemas.microsoft.com/office/drawing/2014/main" val="2270099265"/>
                    </a:ext>
                  </a:extLst>
                </a:gridCol>
              </a:tblGrid>
              <a:tr h="7344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申請方法</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申請時期</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受験上の配慮事項</a:t>
                      </a:r>
                      <a:endParaRPr altLang="ja-JP" dirty="0" kumimoji="1" lang="en-US" sz="2000">
                        <a:solidFill>
                          <a:schemeClr val="bg1"/>
                        </a:solidFill>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審査結果通知書</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受験上の配慮事項</a:t>
                      </a:r>
                      <a:endParaRPr altLang="ja-JP" dirty="0" kumimoji="1" lang="en-US" sz="2000">
                        <a:solidFill>
                          <a:schemeClr val="bg1"/>
                        </a:solidFill>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決定通知書</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934479">
                <a:tc rowSpan="2">
                  <a:txBody>
                    <a:bodyPr/>
                    <a:lstStyle/>
                    <a:p>
                      <a:pPr algn="ctr"/>
                      <a:r>
                        <a:rPr altLang="en-US" b="0" dirty="0" kumimoji="1" lang="ja-JP" sz="2200" u="none">
                          <a:solidFill>
                            <a:schemeClr val="tx1"/>
                          </a:solidFill>
                        </a:rPr>
                        <a:t>出願前申請</a:t>
                      </a:r>
                      <a:endParaRPr altLang="ja-JP" b="0" dirty="0" kumimoji="1" lang="en-US" sz="2200" u="none">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dirty="0" lang="en-US" sz="2200">
                          <a:solidFill>
                            <a:srgbClr val="000000"/>
                          </a:solidFill>
                        </a:rPr>
                        <a:t>Ⅰ.</a:t>
                      </a:r>
                      <a:r>
                        <a:rPr altLang="ja-JP" dirty="0" kern="1200" kumimoji="1" lang="en-US" sz="2200">
                          <a:solidFill>
                            <a:schemeClr val="dk1"/>
                          </a:solidFill>
                          <a:latin typeface="+mn-lt"/>
                          <a:ea typeface="+mn-ea"/>
                          <a:cs typeface="+mn-cs"/>
                        </a:rPr>
                        <a:t>8</a:t>
                      </a:r>
                      <a:r>
                        <a:rPr altLang="en-US" dirty="0" kern="1200" kumimoji="1" lang="ja-JP" sz="2200">
                          <a:solidFill>
                            <a:schemeClr val="dk1"/>
                          </a:solidFill>
                          <a:latin typeface="+mn-lt"/>
                          <a:ea typeface="+mn-ea"/>
                          <a:cs typeface="+mn-cs"/>
                        </a:rPr>
                        <a:t>月</a:t>
                      </a:r>
                      <a:r>
                        <a:rPr altLang="ja-JP" dirty="0" kern="1200" kumimoji="1" lang="en-US" sz="2200">
                          <a:solidFill>
                            <a:schemeClr val="dk1"/>
                          </a:solidFill>
                          <a:latin typeface="+mn-lt"/>
                          <a:ea typeface="+mn-ea"/>
                          <a:cs typeface="+mn-cs"/>
                        </a:rPr>
                        <a:t>1</a:t>
                      </a:r>
                      <a:r>
                        <a:rPr altLang="en-US" dirty="0" kern="1200" kumimoji="1" lang="ja-JP" sz="2200">
                          <a:solidFill>
                            <a:schemeClr val="dk1"/>
                          </a:solidFill>
                          <a:latin typeface="+mn-lt"/>
                          <a:ea typeface="+mn-ea"/>
                          <a:cs typeface="+mn-cs"/>
                        </a:rPr>
                        <a:t>日（木） ～ </a:t>
                      </a:r>
                      <a:r>
                        <a:rPr altLang="ja-JP" dirty="0" kern="1200" kumimoji="1" lang="en-US" sz="2200">
                          <a:solidFill>
                            <a:schemeClr val="dk1"/>
                          </a:solidFill>
                          <a:latin typeface="+mn-lt"/>
                          <a:ea typeface="+mn-ea"/>
                          <a:cs typeface="+mn-cs"/>
                        </a:rPr>
                        <a:t>9</a:t>
                      </a:r>
                      <a:r>
                        <a:rPr altLang="en-US" dirty="0" kern="1200" kumimoji="1" lang="ja-JP" sz="2200">
                          <a:solidFill>
                            <a:schemeClr val="dk1"/>
                          </a:solidFill>
                          <a:latin typeface="+mn-lt"/>
                          <a:ea typeface="+mn-ea"/>
                          <a:cs typeface="+mn-cs"/>
                        </a:rPr>
                        <a:t>月</a:t>
                      </a:r>
                      <a:r>
                        <a:rPr altLang="ja-JP" dirty="0" kern="1200" kumimoji="1" lang="en-US" sz="2200">
                          <a:solidFill>
                            <a:schemeClr val="dk1"/>
                          </a:solidFill>
                          <a:latin typeface="+mn-lt"/>
                          <a:ea typeface="+mn-ea"/>
                          <a:cs typeface="+mn-cs"/>
                        </a:rPr>
                        <a:t>3</a:t>
                      </a:r>
                      <a:r>
                        <a:rPr altLang="en-US" dirty="0" kern="1200" kumimoji="1" lang="ja-JP" sz="2200">
                          <a:solidFill>
                            <a:schemeClr val="dk1"/>
                          </a:solidFill>
                          <a:latin typeface="+mn-lt"/>
                          <a:ea typeface="+mn-ea"/>
                          <a:cs typeface="+mn-cs"/>
                        </a:rPr>
                        <a:t>日（火）</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a:r>
                        <a:rPr altLang="ja-JP" b="0" dirty="0" kumimoji="1" lang="en-US" sz="2200" u="sng">
                          <a:solidFill>
                            <a:srgbClr val="FF0000"/>
                          </a:solidFill>
                        </a:rPr>
                        <a:t>9</a:t>
                      </a:r>
                      <a:r>
                        <a:rPr altLang="en-US" b="0" dirty="0" kumimoji="1" lang="ja-JP" sz="2200" u="sng">
                          <a:solidFill>
                            <a:srgbClr val="FF0000"/>
                          </a:solidFill>
                        </a:rPr>
                        <a:t>月下旬</a:t>
                      </a:r>
                      <a:r>
                        <a:rPr altLang="en-US" b="0" dirty="0" kumimoji="1" lang="ja-JP" sz="2200" u="none">
                          <a:solidFill>
                            <a:schemeClr val="tx1"/>
                          </a:solidFill>
                        </a:rPr>
                        <a:t>に送付</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rowSpan="3">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200">
                          <a:solidFill>
                            <a:schemeClr val="tx1"/>
                          </a:solidFill>
                        </a:rPr>
                        <a:t>12</a:t>
                      </a:r>
                      <a:r>
                        <a:rPr altLang="en-US" b="0" dirty="0" kumimoji="1" lang="ja-JP" sz="2200">
                          <a:solidFill>
                            <a:schemeClr val="tx1"/>
                          </a:solidFill>
                        </a:rPr>
                        <a:t>月上旬～中旬に送付</a:t>
                      </a:r>
                      <a:endParaRPr altLang="ja-JP" b="0" dirty="0" kumimoji="1" lang="en-US" sz="2200">
                        <a:solidFill>
                          <a:schemeClr val="tx1"/>
                        </a:solidFill>
                      </a:endParaRPr>
                    </a:p>
                    <a:p>
                      <a:pPr algn="ctr"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200">
                          <a:solidFill>
                            <a:schemeClr val="tx1"/>
                          </a:solidFill>
                        </a:rPr>
                        <a:t>（出願した者のみ）</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187789128"/>
                  </a:ext>
                </a:extLst>
              </a:tr>
              <a:tr h="864000">
                <a:tc vMerge="1">
                  <a:txBody>
                    <a:bodyPr/>
                    <a:lstStyle/>
                    <a:p>
                      <a:endParaRPr altLang="en-US" b="0" dirty="0" kumimoji="1" lang="ja-JP" sz="1800" u="none">
                        <a:solidFill>
                          <a:schemeClr val="tx1"/>
                        </a:solidFill>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dirty="0" lang="en-US" sz="2200">
                          <a:solidFill>
                            <a:srgbClr val="000000"/>
                          </a:solidFill>
                        </a:rPr>
                        <a:t>Ⅱ.</a:t>
                      </a:r>
                      <a:r>
                        <a:rPr altLang="ja-JP" dirty="0" kern="1200" kumimoji="1" lang="en-US" sz="2200">
                          <a:solidFill>
                            <a:schemeClr val="tx1"/>
                          </a:solidFill>
                          <a:latin typeface="+mn-lt"/>
                          <a:ea typeface="+mn-ea"/>
                          <a:cs typeface="+mn-cs"/>
                        </a:rPr>
                        <a:t>9</a:t>
                      </a:r>
                      <a:r>
                        <a:rPr altLang="en-US" dirty="0" kern="1200" kumimoji="1" lang="ja-JP" sz="2200">
                          <a:solidFill>
                            <a:schemeClr val="dk1"/>
                          </a:solidFill>
                          <a:latin typeface="+mj-ea"/>
                          <a:ea typeface="+mn-ea"/>
                          <a:cs typeface="+mn-cs"/>
                        </a:rPr>
                        <a:t>月</a:t>
                      </a:r>
                      <a:r>
                        <a:rPr altLang="ja-JP" dirty="0" kern="1200" kumimoji="1" lang="en-US" sz="2200">
                          <a:solidFill>
                            <a:schemeClr val="dk1"/>
                          </a:solidFill>
                          <a:latin typeface="+mn-lt"/>
                          <a:ea typeface="+mn-ea"/>
                          <a:cs typeface="+mn-cs"/>
                        </a:rPr>
                        <a:t>4</a:t>
                      </a:r>
                      <a:r>
                        <a:rPr altLang="en-US" dirty="0" kern="1200" kumimoji="1" lang="ja-JP" sz="2200">
                          <a:solidFill>
                            <a:schemeClr val="dk1"/>
                          </a:solidFill>
                          <a:latin typeface="+mj-ea"/>
                          <a:ea typeface="+mn-ea"/>
                          <a:cs typeface="+mn-cs"/>
                        </a:rPr>
                        <a:t>日（水） ～ </a:t>
                      </a:r>
                      <a:r>
                        <a:rPr altLang="ja-JP" dirty="0" kern="1200" kumimoji="1" lang="en-US" sz="2200">
                          <a:solidFill>
                            <a:schemeClr val="dk1"/>
                          </a:solidFill>
                          <a:latin typeface="+mn-lt"/>
                          <a:ea typeface="+mn-ea"/>
                          <a:cs typeface="+mn-cs"/>
                        </a:rPr>
                        <a:t>9</a:t>
                      </a:r>
                      <a:r>
                        <a:rPr altLang="en-US" dirty="0" kern="1200" kumimoji="1" lang="ja-JP" sz="2200">
                          <a:solidFill>
                            <a:schemeClr val="dk1"/>
                          </a:solidFill>
                          <a:latin typeface="+mn-lt"/>
                          <a:ea typeface="+mn-ea"/>
                          <a:cs typeface="+mn-cs"/>
                        </a:rPr>
                        <a:t>月</a:t>
                      </a:r>
                      <a:r>
                        <a:rPr altLang="ja-JP" dirty="0" kern="1200" kumimoji="1" lang="en-US" sz="2200">
                          <a:solidFill>
                            <a:schemeClr val="dk1"/>
                          </a:solidFill>
                          <a:latin typeface="+mn-lt"/>
                          <a:ea typeface="+mn-ea"/>
                          <a:cs typeface="+mn-cs"/>
                        </a:rPr>
                        <a:t>24</a:t>
                      </a:r>
                      <a:r>
                        <a:rPr altLang="en-US" dirty="0" kern="1200" kumimoji="1" lang="ja-JP" sz="2200">
                          <a:solidFill>
                            <a:schemeClr val="dk1"/>
                          </a:solidFill>
                          <a:latin typeface="+mj-ea"/>
                          <a:ea typeface="+mn-ea"/>
                          <a:cs typeface="+mn-cs"/>
                        </a:rPr>
                        <a:t>日（火）</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rowSpan="2">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200">
                          <a:solidFill>
                            <a:schemeClr val="tx1"/>
                          </a:solidFill>
                        </a:rPr>
                        <a:t>11</a:t>
                      </a:r>
                      <a:r>
                        <a:rPr altLang="en-US" b="0" dirty="0" kumimoji="1" lang="ja-JP" sz="2200">
                          <a:solidFill>
                            <a:schemeClr val="tx1"/>
                          </a:solidFill>
                        </a:rPr>
                        <a:t>月下旬に送付</a:t>
                      </a:r>
                      <a:endParaRPr altLang="ja-JP" b="0" dirty="0" kumimoji="1" lang="en-US" sz="2200">
                        <a:solidFill>
                          <a:schemeClr val="tx1"/>
                        </a:solidFill>
                      </a:endParaRPr>
                    </a:p>
                    <a:p>
                      <a:pPr algn="ctr"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200">
                          <a:solidFill>
                            <a:schemeClr val="tx1"/>
                          </a:solidFill>
                        </a:rPr>
                        <a:t>（出願した者のみ）</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pPr>
                        <a:spcAft>
                          <a:spcPts val="1200"/>
                        </a:spcAft>
                      </a:pP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504570006"/>
                  </a:ext>
                </a:extLst>
              </a:tr>
              <a:tr h="864000">
                <a:tc>
                  <a:txBody>
                    <a:bodyPr/>
                    <a:lstStyle/>
                    <a:p>
                      <a:pPr algn="ctr"/>
                      <a:r>
                        <a:rPr altLang="en-US" b="0" dirty="0" kumimoji="1" lang="ja-JP" sz="2200" u="none">
                          <a:solidFill>
                            <a:schemeClr val="tx1"/>
                          </a:solidFill>
                        </a:rPr>
                        <a:t>出願時申請</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dirty="0" lang="en-US" sz="2200">
                          <a:solidFill>
                            <a:srgbClr val="000000"/>
                          </a:solidFill>
                        </a:rPr>
                        <a:t>Ⅲ.</a:t>
                      </a:r>
                      <a:r>
                        <a:rPr altLang="ja-JP" dirty="0" kern="1200" kumimoji="1" lang="en-US" sz="2200">
                          <a:solidFill>
                            <a:schemeClr val="tx1"/>
                          </a:solidFill>
                          <a:latin typeface="+mn-lt"/>
                          <a:ea typeface="+mn-ea"/>
                          <a:cs typeface="+mn-cs"/>
                        </a:rPr>
                        <a:t>9</a:t>
                      </a:r>
                      <a:r>
                        <a:rPr altLang="en-US" dirty="0" kern="1200" kumimoji="1" lang="ja-JP" sz="2200">
                          <a:solidFill>
                            <a:schemeClr val="tx1"/>
                          </a:solidFill>
                          <a:latin typeface="+mn-lt"/>
                          <a:ea typeface="+mn-ea"/>
                          <a:cs typeface="+mn-cs"/>
                        </a:rPr>
                        <a:t>月</a:t>
                      </a:r>
                      <a:r>
                        <a:rPr altLang="ja-JP" dirty="0" kern="1200" kumimoji="1" lang="en-US" sz="2200">
                          <a:solidFill>
                            <a:schemeClr val="tx1"/>
                          </a:solidFill>
                          <a:latin typeface="+mn-lt"/>
                          <a:ea typeface="+mn-ea"/>
                          <a:cs typeface="+mn-cs"/>
                        </a:rPr>
                        <a:t>25</a:t>
                      </a:r>
                      <a:r>
                        <a:rPr altLang="en-US" dirty="0" kern="1200" kumimoji="1" lang="ja-JP" sz="2200">
                          <a:solidFill>
                            <a:schemeClr val="tx1"/>
                          </a:solidFill>
                          <a:latin typeface="+mj-ea"/>
                          <a:ea typeface="+mn-ea"/>
                          <a:cs typeface="+mn-cs"/>
                        </a:rPr>
                        <a:t>日（水） </a:t>
                      </a:r>
                      <a:r>
                        <a:rPr altLang="en-US" dirty="0" kern="1200" kumimoji="1" lang="ja-JP" sz="2200">
                          <a:solidFill>
                            <a:schemeClr val="dk1"/>
                          </a:solidFill>
                          <a:latin typeface="+mj-ea"/>
                          <a:ea typeface="+mn-ea"/>
                          <a:cs typeface="+mn-cs"/>
                        </a:rPr>
                        <a:t>～</a:t>
                      </a:r>
                      <a:r>
                        <a:rPr altLang="ja-JP" dirty="0" kern="1200" kumimoji="1" lang="en-US" sz="2200">
                          <a:solidFill>
                            <a:schemeClr val="dk1"/>
                          </a:solidFill>
                          <a:latin typeface="+mn-lt"/>
                          <a:ea typeface="+mn-ea"/>
                          <a:cs typeface="+mn-cs"/>
                        </a:rPr>
                        <a:t> 10</a:t>
                      </a:r>
                      <a:r>
                        <a:rPr altLang="en-US" dirty="0" kern="1200" kumimoji="1" lang="ja-JP" sz="2200">
                          <a:solidFill>
                            <a:schemeClr val="dk1"/>
                          </a:solidFill>
                          <a:latin typeface="+mj-ea"/>
                          <a:ea typeface="+mn-ea"/>
                          <a:cs typeface="+mn-cs"/>
                        </a:rPr>
                        <a:t>月</a:t>
                      </a:r>
                      <a:r>
                        <a:rPr altLang="ja-JP" dirty="0" kern="1200" kumimoji="1" lang="en-US" sz="2200">
                          <a:solidFill>
                            <a:schemeClr val="dk1"/>
                          </a:solidFill>
                          <a:latin typeface="+mn-lt"/>
                          <a:ea typeface="+mn-ea"/>
                          <a:cs typeface="+mn-cs"/>
                        </a:rPr>
                        <a:t>7</a:t>
                      </a:r>
                      <a:r>
                        <a:rPr altLang="en-US" dirty="0" kern="1200" kumimoji="1" lang="ja-JP" sz="2200">
                          <a:solidFill>
                            <a:schemeClr val="dk1"/>
                          </a:solidFill>
                          <a:latin typeface="+mn-lt"/>
                          <a:ea typeface="+mn-ea"/>
                          <a:cs typeface="+mn-cs"/>
                        </a:rPr>
                        <a:t>日</a:t>
                      </a:r>
                      <a:r>
                        <a:rPr altLang="en-US" dirty="0" kern="1200" kumimoji="1" lang="ja-JP" sz="2200">
                          <a:solidFill>
                            <a:schemeClr val="dk1"/>
                          </a:solidFill>
                          <a:latin typeface="+mj-ea"/>
                          <a:ea typeface="+mn-ea"/>
                          <a:cs typeface="+mn-cs"/>
                        </a:rPr>
                        <a:t>（月）</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endParaRPr altLang="en-US" b="0" dirty="0" kumimoji="1" lang="ja-JP" sz="1800" u="none">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6" name="Rectangle 5">
            <a:extLst>
              <a:ext uri="{FF2B5EF4-FFF2-40B4-BE49-F238E27FC236}">
                <a16:creationId xmlns:a16="http://schemas.microsoft.com/office/drawing/2014/main" id="{EEE35C6F-5621-41E3-A72A-3C8A469E11E0}"/>
              </a:ext>
            </a:extLst>
          </p:cNvPr>
          <p:cNvSpPr>
            <a:spLocks noChangeArrowheads="1"/>
          </p:cNvSpPr>
          <p:nvPr/>
        </p:nvSpPr>
        <p:spPr bwMode="auto">
          <a:xfrm>
            <a:off x="264000" y="971938"/>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①　</a:t>
            </a:r>
            <a:r>
              <a:rPr altLang="en-US" b="1" dirty="0" lang="ja-JP" sz="2800">
                <a:solidFill>
                  <a:srgbClr val="000000"/>
                </a:solidFill>
                <a:latin typeface="ＭＳ Ｐゴシック"/>
                <a:ea typeface="ＭＳ Ｐゴシック"/>
              </a:rPr>
              <a:t>申請方法等</a:t>
            </a:r>
          </a:p>
        </p:txBody>
      </p:sp>
      <p:sp>
        <p:nvSpPr>
          <p:cNvPr id="7" name="正方形/長方形 6">
            <a:extLst>
              <a:ext uri="{FF2B5EF4-FFF2-40B4-BE49-F238E27FC236}">
                <a16:creationId xmlns:a16="http://schemas.microsoft.com/office/drawing/2014/main" id="{C5083A9D-03F0-49BD-A57F-7D2E065EC1CD}"/>
              </a:ext>
            </a:extLst>
          </p:cNvPr>
          <p:cNvSpPr/>
          <p:nvPr/>
        </p:nvSpPr>
        <p:spPr>
          <a:xfrm>
            <a:off x="48000" y="5373000"/>
            <a:ext cx="12144000" cy="400110"/>
          </a:xfrm>
          <a:prstGeom prst="rect">
            <a:avLst/>
          </a:prstGeom>
        </p:spPr>
        <p:txBody>
          <a:bodyPr wrap="square">
            <a:spAutoFit/>
          </a:bodyPr>
          <a:lstStyle/>
          <a:p>
            <a:pPr>
              <a:defRPr/>
            </a:pPr>
            <a:r>
              <a:rPr altLang="ja-JP" dirty="0" lang="en-US" sz="2000">
                <a:solidFill>
                  <a:srgbClr val="000000"/>
                </a:solidFill>
              </a:rPr>
              <a:t>※</a:t>
            </a:r>
            <a:r>
              <a:rPr altLang="en-US" dirty="0" lang="ja-JP" sz="2000">
                <a:solidFill>
                  <a:srgbClr val="000000"/>
                </a:solidFill>
              </a:rPr>
              <a:t>　希望する配慮事項によっては審査に時間がかかる場合もあるため，</a:t>
            </a:r>
            <a:r>
              <a:rPr altLang="en-US" dirty="0" lang="ja-JP" sz="2000" u="sng">
                <a:solidFill>
                  <a:srgbClr val="FF0000"/>
                </a:solidFill>
              </a:rPr>
              <a:t>できるだけ出願前に申請してください。</a:t>
            </a:r>
            <a:endParaRPr altLang="en-US" dirty="0" lang="ja-JP" sz="2000">
              <a:solidFill>
                <a:srgbClr val="000000"/>
              </a:solidFill>
            </a:endParaRPr>
          </a:p>
        </p:txBody>
      </p:sp>
    </p:spTree>
    <p:extLst>
      <p:ext uri="{BB962C8B-B14F-4D97-AF65-F5344CB8AC3E}">
        <p14:creationId xmlns:p14="http://schemas.microsoft.com/office/powerpoint/2010/main" val="2250785968"/>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a:xfrm>
            <a:off x="9358400" y="6021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4</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P4</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8" name="正方形/長方形 7">
            <a:extLst>
              <a:ext uri="{FF2B5EF4-FFF2-40B4-BE49-F238E27FC236}">
                <a16:creationId xmlns:a16="http://schemas.microsoft.com/office/drawing/2014/main" id="{556794E3-E82B-4BAF-894E-69420EB16054}"/>
              </a:ext>
            </a:extLst>
          </p:cNvPr>
          <p:cNvSpPr/>
          <p:nvPr/>
        </p:nvSpPr>
        <p:spPr>
          <a:xfrm>
            <a:off x="912000" y="5836890"/>
            <a:ext cx="8736848" cy="400110"/>
          </a:xfrm>
          <a:prstGeom prst="rect">
            <a:avLst/>
          </a:prstGeom>
        </p:spPr>
        <p:txBody>
          <a:bodyPr wrap="square">
            <a:spAutoFit/>
          </a:bodyPr>
          <a:lstStyle/>
          <a:p>
            <a:pPr algn="just">
              <a:defRPr/>
            </a:pPr>
            <a:r>
              <a:rPr altLang="ja-JP" dirty="0" lang="en-US" sz="2000">
                <a:solidFill>
                  <a:srgbClr val="000000"/>
                </a:solidFill>
              </a:rPr>
              <a:t>※</a:t>
            </a:r>
            <a:r>
              <a:rPr altLang="en-US" dirty="0" lang="ja-JP" sz="2000">
                <a:solidFill>
                  <a:srgbClr val="000000"/>
                </a:solidFill>
              </a:rPr>
              <a:t>  出願期間内に志願票等の出願書類を提出してください。</a:t>
            </a:r>
            <a:endParaRPr altLang="ja-JP" dirty="0" lang="en-US" sz="1800" u="sng">
              <a:solidFill>
                <a:srgbClr val="FF0000"/>
              </a:solidFill>
            </a:endParaRPr>
          </a:p>
        </p:txBody>
      </p:sp>
      <p:sp>
        <p:nvSpPr>
          <p:cNvPr id="9" name="テキスト ボックス 8">
            <a:extLst>
              <a:ext uri="{FF2B5EF4-FFF2-40B4-BE49-F238E27FC236}">
                <a16:creationId xmlns:a16="http://schemas.microsoft.com/office/drawing/2014/main" id="{75656ED7-EE57-4754-878C-4ED52FD7D6E2}"/>
              </a:ext>
            </a:extLst>
          </p:cNvPr>
          <p:cNvSpPr txBox="1"/>
          <p:nvPr/>
        </p:nvSpPr>
        <p:spPr>
          <a:xfrm>
            <a:off x="3648000" y="3285000"/>
            <a:ext cx="7776000" cy="710367"/>
          </a:xfrm>
          <a:prstGeom prst="rect">
            <a:avLst/>
          </a:prstGeom>
          <a:solidFill>
            <a:srgbClr val="FBE1FA"/>
          </a:solidFill>
          <a:ln w="19050">
            <a:solidFill>
              <a:schemeClr val="tx1"/>
            </a:solidFill>
          </a:ln>
        </p:spPr>
        <p:style>
          <a:lnRef idx="2">
            <a:schemeClr val="accent4"/>
          </a:lnRef>
          <a:fillRef idx="1">
            <a:schemeClr val="lt1"/>
          </a:fillRef>
          <a:effectRef idx="0">
            <a:schemeClr val="accent4"/>
          </a:effectRef>
          <a:fontRef idx="minor">
            <a:schemeClr val="dk1"/>
          </a:fontRef>
        </p:style>
        <p:txBody>
          <a:bodyPr anchor="ctr" rtlCol="0" wrap="square">
            <a:noAutofit/>
          </a:bodyPr>
          <a:lstStyle/>
          <a:p>
            <a:pPr algn="ctr">
              <a:defRPr/>
            </a:pPr>
            <a:r>
              <a:rPr altLang="en-US" dirty="0" lang="ja-JP" sz="2200" u="sng">
                <a:solidFill>
                  <a:srgbClr val="FF0000"/>
                </a:solidFill>
                <a:latin charset="-128" panose="02020600040205080304" pitchFamily="18" typeface="ＭＳ Ｐ明朝"/>
                <a:ea typeface="ＭＳ Ｐゴシック"/>
              </a:rPr>
              <a:t>共通テストの出願前（</a:t>
            </a:r>
            <a:r>
              <a:rPr altLang="ja-JP" dirty="0" lang="en-US" sz="2200" u="sng">
                <a:solidFill>
                  <a:srgbClr val="FF0000"/>
                </a:solidFill>
                <a:latin typeface="Arial"/>
                <a:ea typeface="ＭＳ Ｐゴシック"/>
              </a:rPr>
              <a:t>9</a:t>
            </a:r>
            <a:r>
              <a:rPr altLang="en-US" dirty="0" lang="ja-JP" sz="2200" u="sng">
                <a:solidFill>
                  <a:srgbClr val="FF0000"/>
                </a:solidFill>
                <a:latin typeface="Arial"/>
                <a:ea typeface="ＭＳ Ｐゴシック"/>
              </a:rPr>
              <a:t>月</a:t>
            </a:r>
            <a:r>
              <a:rPr altLang="en-US" dirty="0" lang="ja-JP" sz="2200" u="sng">
                <a:solidFill>
                  <a:srgbClr val="FF0000"/>
                </a:solidFill>
                <a:latin charset="-128" panose="02020600040205080304" pitchFamily="18" typeface="ＭＳ Ｐ明朝"/>
                <a:ea typeface="ＭＳ Ｐゴシック"/>
              </a:rPr>
              <a:t>下旬）に</a:t>
            </a:r>
            <a:r>
              <a:rPr altLang="en-US" dirty="0" lang="ja-JP" sz="2200">
                <a:solidFill>
                  <a:srgbClr val="000000"/>
                </a:solidFill>
                <a:latin charset="-128" panose="02020600040205080304" pitchFamily="18" typeface="ＭＳ Ｐ明朝"/>
                <a:ea typeface="ＭＳ Ｐゴシック"/>
              </a:rPr>
              <a:t>，審査結果を通知します。</a:t>
            </a:r>
            <a:endParaRPr altLang="en-US" dirty="0" lang="ja-JP" sz="2200">
              <a:solidFill>
                <a:srgbClr val="000000"/>
              </a:solidFill>
              <a:latin typeface="Arial"/>
              <a:ea typeface="ＭＳ Ｐゴシック"/>
            </a:endParaRPr>
          </a:p>
        </p:txBody>
      </p:sp>
      <p:graphicFrame>
        <p:nvGraphicFramePr>
          <p:cNvPr id="10" name="表 9">
            <a:extLst>
              <a:ext uri="{FF2B5EF4-FFF2-40B4-BE49-F238E27FC236}">
                <a16:creationId xmlns:a16="http://schemas.microsoft.com/office/drawing/2014/main" id="{AA44CA90-40A1-4D0E-B74C-26CFC380BFD5}"/>
              </a:ext>
            </a:extLst>
          </p:cNvPr>
          <p:cNvGraphicFramePr>
            <a:graphicFrameLocks noGrp="1"/>
          </p:cNvGraphicFramePr>
          <p:nvPr>
            <p:extLst>
              <p:ext uri="{D42A27DB-BD31-4B8C-83A1-F6EECF244321}">
                <p14:modId xmlns:p14="http://schemas.microsoft.com/office/powerpoint/2010/main" val="3925478724"/>
              </p:ext>
            </p:extLst>
          </p:nvPr>
        </p:nvGraphicFramePr>
        <p:xfrm>
          <a:off x="1775520" y="1557000"/>
          <a:ext cx="8640956" cy="1437640"/>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6">
                  <a:extLst>
                    <a:ext uri="{9D8B030D-6E8A-4147-A177-3AD203B41FA5}">
                      <a16:colId xmlns:a16="http://schemas.microsoft.com/office/drawing/2014/main" val="365708861"/>
                    </a:ext>
                  </a:extLst>
                </a:gridCol>
                <a:gridCol w="4320477">
                  <a:extLst>
                    <a:ext uri="{9D8B030D-6E8A-4147-A177-3AD203B41FA5}">
                      <a16:colId xmlns:a16="http://schemas.microsoft.com/office/drawing/2014/main" val="2270099265"/>
                    </a:ext>
                  </a:extLst>
                </a:gridCol>
              </a:tblGrid>
              <a:tr h="370840">
                <a:tc rowSpan="2">
                  <a:txBody>
                    <a:bodyPr/>
                    <a:lstStyle/>
                    <a:p>
                      <a:pPr algn="ctr"/>
                      <a:r>
                        <a:rPr altLang="en-US" b="1" dirty="0" kumimoji="1" lang="ja-JP" sz="2400">
                          <a:solidFill>
                            <a:schemeClr val="bg1"/>
                          </a:solidFill>
                        </a:rPr>
                        <a:t>配慮申請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30973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8</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1</a:t>
                      </a:r>
                      <a:r>
                        <a:rPr altLang="en-US" b="0" dirty="0" kern="1200" kumimoji="1" lang="ja-JP" sz="1800">
                          <a:solidFill>
                            <a:schemeClr val="accent4"/>
                          </a:solidFill>
                          <a:latin typeface="+mn-lt"/>
                          <a:ea typeface="+mn-ea"/>
                          <a:cs typeface="+mn-cs"/>
                        </a:rPr>
                        <a:t>日（木）</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3</a:t>
                      </a:r>
                      <a:r>
                        <a:rPr altLang="en-US" b="0" dirty="0" kern="1200" kumimoji="1" lang="ja-JP" sz="1800">
                          <a:solidFill>
                            <a:schemeClr val="accent4"/>
                          </a:solidFill>
                          <a:latin typeface="+mn-lt"/>
                          <a:ea typeface="+mn-ea"/>
                          <a:cs typeface="+mn-cs"/>
                        </a:rPr>
                        <a:t>日（火）（消印有効）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spcAft>
                          <a:spcPts val="500"/>
                        </a:spcAft>
                      </a:pPr>
                      <a:r>
                        <a:rPr altLang="en-US" b="0" dirty="0" kumimoji="1" lang="ja-JP" sz="1800">
                          <a:solidFill>
                            <a:schemeClr val="accent4"/>
                          </a:solidFill>
                        </a:rPr>
                        <a:t>〇</a:t>
                      </a:r>
                      <a:r>
                        <a:rPr altLang="ja-JP" b="0" dirty="0" kumimoji="1" lang="en-US" sz="1800">
                          <a:solidFill>
                            <a:schemeClr val="accent4"/>
                          </a:solidFill>
                        </a:rPr>
                        <a:t>【A】</a:t>
                      </a:r>
                      <a:r>
                        <a:rPr altLang="en-US" b="0" dirty="0" kumimoji="1" lang="ja-JP" sz="1800">
                          <a:solidFill>
                            <a:schemeClr val="accent4"/>
                          </a:solidFill>
                        </a:rPr>
                        <a:t>受験上の配慮申請書</a:t>
                      </a:r>
                    </a:p>
                    <a:p>
                      <a:pPr>
                        <a:spcAft>
                          <a:spcPts val="500"/>
                        </a:spcAft>
                      </a:pPr>
                      <a:r>
                        <a:rPr altLang="en-US" b="0" dirty="0" kumimoji="1" lang="ja-JP" sz="1800">
                          <a:solidFill>
                            <a:schemeClr val="accent4"/>
                          </a:solidFill>
                        </a:rPr>
                        <a:t>〇</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spcAft>
                          <a:spcPts val="500"/>
                        </a:spcAft>
                      </a:pPr>
                      <a:r>
                        <a:rPr altLang="en-US" b="0" dirty="0" kumimoji="1" lang="ja-JP" sz="1800">
                          <a:solidFill>
                            <a:schemeClr val="accent4"/>
                          </a:solidFill>
                        </a:rPr>
                        <a:t>〇</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11" name="表 10">
            <a:extLst>
              <a:ext uri="{FF2B5EF4-FFF2-40B4-BE49-F238E27FC236}">
                <a16:creationId xmlns:a16="http://schemas.microsoft.com/office/drawing/2014/main" id="{D4049D15-FC33-4513-BE73-AB40929F51C4}"/>
              </a:ext>
            </a:extLst>
          </p:cNvPr>
          <p:cNvGraphicFramePr>
            <a:graphicFrameLocks noGrp="1"/>
          </p:cNvGraphicFramePr>
          <p:nvPr>
            <p:extLst>
              <p:ext uri="{D42A27DB-BD31-4B8C-83A1-F6EECF244321}">
                <p14:modId xmlns:p14="http://schemas.microsoft.com/office/powerpoint/2010/main" val="556914195"/>
              </p:ext>
            </p:extLst>
          </p:nvPr>
        </p:nvGraphicFramePr>
        <p:xfrm>
          <a:off x="1775520" y="4149000"/>
          <a:ext cx="8640956" cy="1099820"/>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7">
                  <a:extLst>
                    <a:ext uri="{9D8B030D-6E8A-4147-A177-3AD203B41FA5}">
                      <a16:colId xmlns:a16="http://schemas.microsoft.com/office/drawing/2014/main" val="365708861"/>
                    </a:ext>
                  </a:extLst>
                </a:gridCol>
                <a:gridCol w="4320476">
                  <a:extLst>
                    <a:ext uri="{9D8B030D-6E8A-4147-A177-3AD203B41FA5}">
                      <a16:colId xmlns:a16="http://schemas.microsoft.com/office/drawing/2014/main" val="2270099265"/>
                    </a:ext>
                  </a:extLst>
                </a:gridCol>
              </a:tblGrid>
              <a:tr h="370840">
                <a:tc rowSpan="2">
                  <a:txBody>
                    <a:bodyPr/>
                    <a:lstStyle/>
                    <a:p>
                      <a:pPr algn="ctr"/>
                      <a:r>
                        <a:rPr altLang="en-US" b="1" dirty="0" kumimoji="1" lang="ja-JP" sz="24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370840">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25</a:t>
                      </a:r>
                      <a:r>
                        <a:rPr altLang="en-US" b="0" dirty="0" kumimoji="1" lang="ja-JP" sz="1800">
                          <a:solidFill>
                            <a:schemeClr val="tx1"/>
                          </a:solidFill>
                        </a:rPr>
                        <a:t>日（水）</a:t>
                      </a:r>
                      <a:endParaRPr altLang="ja-JP" b="0" dirty="0" kumimoji="1" lang="en-US" sz="1800">
                        <a:solidFill>
                          <a:schemeClr val="tx1"/>
                        </a:solidFill>
                      </a:endParaRPr>
                    </a:p>
                    <a:p>
                      <a:r>
                        <a:rPr altLang="en-US" b="0" dirty="0" kumimoji="1" lang="ja-JP" sz="1800">
                          <a:solidFill>
                            <a:schemeClr val="tx1"/>
                          </a:solidFill>
                        </a:rPr>
                        <a:t>       ～</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7</a:t>
                      </a:r>
                      <a:r>
                        <a:rPr altLang="en-US" b="0" dirty="0" kumimoji="1" lang="ja-JP" sz="1800">
                          <a:solidFill>
                            <a:schemeClr val="tx1"/>
                          </a:solidFill>
                        </a:rPr>
                        <a:t>日（月）</a:t>
                      </a:r>
                      <a:r>
                        <a:rPr altLang="en-US" b="0" dirty="0" kumimoji="1" lang="ja-JP" sz="1800" u="none">
                          <a:solidFill>
                            <a:schemeClr val="tx1"/>
                          </a:solidFill>
                        </a:rPr>
                        <a:t>（消印有効）</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500"/>
                        </a:spcAft>
                        <a:buClrTx/>
                        <a:buSzTx/>
                        <a:buFontTx/>
                        <a:buNone/>
                        <a:tabLst/>
                        <a:defRPr/>
                      </a:pPr>
                      <a:r>
                        <a:rPr altLang="en-US" b="0" dirty="0" kumimoji="1" lang="ja-JP" sz="1800">
                          <a:solidFill>
                            <a:schemeClr val="tx1"/>
                          </a:solidFill>
                        </a:rPr>
                        <a:t>〇志願票等（「受験案内」参照）</a:t>
                      </a:r>
                    </a:p>
                    <a:p>
                      <a:pPr algn="l" defTabSz="914400" eaLnBrk="1" fontAlgn="auto" hangingPunct="1" indent="0" latinLnBrk="0" lvl="0" marL="0" marR="0" rtl="0">
                        <a:lnSpc>
                          <a:spcPct val="100000"/>
                        </a:lnSpc>
                        <a:spcBef>
                          <a:spcPts val="0"/>
                        </a:spcBef>
                        <a:spcAft>
                          <a:spcPts val="500"/>
                        </a:spcAft>
                        <a:buClrTx/>
                        <a:buSzTx/>
                        <a:buFontTx/>
                        <a:buNone/>
                        <a:tabLst/>
                        <a:defRPr/>
                      </a:pPr>
                      <a:r>
                        <a:rPr altLang="en-US" b="0" dirty="0" kumimoji="1" lang="ja-JP" sz="1800">
                          <a:solidFill>
                            <a:schemeClr val="tx1"/>
                          </a:solidFill>
                        </a:rPr>
                        <a:t>〇</a:t>
                      </a:r>
                      <a:r>
                        <a:rPr altLang="ja-JP" b="0" dirty="0" kumimoji="1" lang="en-US" sz="1800">
                          <a:solidFill>
                            <a:srgbClr val="FF0000"/>
                          </a:solidFill>
                        </a:rPr>
                        <a:t>【Z】</a:t>
                      </a:r>
                      <a:r>
                        <a:rPr altLang="en-US" dirty="0" lang="ja-JP" sz="1800" u="sng">
                          <a:solidFill>
                            <a:srgbClr val="FF0000"/>
                          </a:solidFill>
                        </a:rPr>
                        <a:t>受験上の配慮出願前申請済届</a:t>
                      </a: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3" name="十字形 12">
            <a:extLst>
              <a:ext uri="{FF2B5EF4-FFF2-40B4-BE49-F238E27FC236}">
                <a16:creationId xmlns:a16="http://schemas.microsoft.com/office/drawing/2014/main" id="{4E068C87-2910-4710-A29F-4006F4ADB01D}"/>
              </a:ext>
            </a:extLst>
          </p:cNvPr>
          <p:cNvSpPr/>
          <p:nvPr/>
        </p:nvSpPr>
        <p:spPr bwMode="auto">
          <a:xfrm>
            <a:off x="1775520" y="4692670"/>
            <a:ext cx="288232" cy="45719"/>
          </a:xfrm>
          <a:prstGeom prst="plus">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ndParaRPr>
          </a:p>
        </p:txBody>
      </p:sp>
      <p:sp>
        <p:nvSpPr>
          <p:cNvPr id="14" name="矢印: 四方向 13">
            <a:extLst>
              <a:ext uri="{FF2B5EF4-FFF2-40B4-BE49-F238E27FC236}">
                <a16:creationId xmlns:a16="http://schemas.microsoft.com/office/drawing/2014/main" id="{57476C98-CD1D-426D-AA0A-349421175096}"/>
              </a:ext>
            </a:extLst>
          </p:cNvPr>
          <p:cNvSpPr/>
          <p:nvPr/>
        </p:nvSpPr>
        <p:spPr bwMode="auto">
          <a:xfrm>
            <a:off x="2135960" y="3429000"/>
            <a:ext cx="360040" cy="364484"/>
          </a:xfrm>
          <a:prstGeom prst="quadArrow">
            <a:avLst>
              <a:gd fmla="val 25995" name="adj1"/>
              <a:gd fmla="val 1574" name="adj2"/>
              <a:gd fmla="val 0" name="adj3"/>
            </a:avLst>
          </a:prstGeom>
          <a:solidFill>
            <a:schemeClr val="tx1"/>
          </a:solidFill>
          <a:ln>
            <a:solidFill>
              <a:schemeClr val="tx1"/>
            </a:solid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5" name="正方形/長方形 14">
            <a:extLst>
              <a:ext uri="{FF2B5EF4-FFF2-40B4-BE49-F238E27FC236}">
                <a16:creationId xmlns:a16="http://schemas.microsoft.com/office/drawing/2014/main" id="{FABF32C6-A7CD-44DA-8627-A4989E40B834}"/>
              </a:ext>
            </a:extLst>
          </p:cNvPr>
          <p:cNvSpPr/>
          <p:nvPr/>
        </p:nvSpPr>
        <p:spPr>
          <a:xfrm>
            <a:off x="912000" y="5445000"/>
            <a:ext cx="10368000" cy="400110"/>
          </a:xfrm>
          <a:prstGeom prst="rect">
            <a:avLst/>
          </a:prstGeom>
        </p:spPr>
        <p:txBody>
          <a:bodyPr wrap="square">
            <a:spAutoFit/>
          </a:bodyPr>
          <a:lstStyle/>
          <a:p>
            <a:pPr>
              <a:defRPr/>
            </a:pPr>
            <a:r>
              <a:rPr altLang="ja-JP" dirty="0" lang="en-US" sz="2000">
                <a:solidFill>
                  <a:srgbClr val="000000"/>
                </a:solidFill>
              </a:rPr>
              <a:t>※</a:t>
            </a:r>
            <a:r>
              <a:rPr altLang="en-US" dirty="0" lang="ja-JP" sz="2000">
                <a:solidFill>
                  <a:srgbClr val="000000"/>
                </a:solidFill>
              </a:rPr>
              <a:t>　出願前に審査結果の通知を希望する場合は，</a:t>
            </a:r>
            <a:r>
              <a:rPr altLang="ja-JP" dirty="0" lang="en-US" sz="2000">
                <a:solidFill>
                  <a:srgbClr val="000000"/>
                </a:solidFill>
              </a:rPr>
              <a:t>9</a:t>
            </a:r>
            <a:r>
              <a:rPr altLang="en-US" dirty="0" lang="ja-JP" sz="2000">
                <a:solidFill>
                  <a:srgbClr val="000000"/>
                </a:solidFill>
              </a:rPr>
              <a:t>月</a:t>
            </a:r>
            <a:r>
              <a:rPr altLang="ja-JP" dirty="0" lang="en-US" sz="2000">
                <a:solidFill>
                  <a:srgbClr val="000000"/>
                </a:solidFill>
              </a:rPr>
              <a:t>3</a:t>
            </a:r>
            <a:r>
              <a:rPr altLang="en-US" dirty="0" lang="ja-JP" sz="2000">
                <a:solidFill>
                  <a:srgbClr val="000000"/>
                </a:solidFill>
              </a:rPr>
              <a:t>日（消印有効）までに申請してください。</a:t>
            </a:r>
            <a:endParaRPr altLang="ja-JP" dirty="0" lang="en-US" sz="2000">
              <a:solidFill>
                <a:srgbClr val="000000"/>
              </a:solidFill>
            </a:endParaRPr>
          </a:p>
        </p:txBody>
      </p:sp>
      <p:sp>
        <p:nvSpPr>
          <p:cNvPr id="16" name="コンテンツ プレースホルダー 2">
            <a:extLst>
              <a:ext uri="{FF2B5EF4-FFF2-40B4-BE49-F238E27FC236}">
                <a16:creationId xmlns:a16="http://schemas.microsoft.com/office/drawing/2014/main" id="{79D40245-1599-47D3-A2A2-3ABD6AF1AFE4}"/>
              </a:ext>
            </a:extLst>
          </p:cNvPr>
          <p:cNvSpPr txBox="1">
            <a:spLocks/>
          </p:cNvSpPr>
          <p:nvPr/>
        </p:nvSpPr>
        <p:spPr bwMode="auto">
          <a:xfrm>
            <a:off x="192000" y="981000"/>
            <a:ext cx="6480000"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solidFill>
                  <a:srgbClr val="000000"/>
                </a:solidFill>
              </a:rPr>
              <a:t>Ⅰ.</a:t>
            </a:r>
            <a:r>
              <a:rPr altLang="ja-JP" dirty="0" lang="en-US" sz="2400">
                <a:solidFill>
                  <a:schemeClr val="dk1"/>
                </a:solidFill>
              </a:rPr>
              <a:t>8</a:t>
            </a:r>
            <a:r>
              <a:rPr altLang="en-US" dirty="0" lang="ja-JP" sz="2400">
                <a:solidFill>
                  <a:schemeClr val="dk1"/>
                </a:solidFill>
              </a:rPr>
              <a:t>月</a:t>
            </a:r>
            <a:r>
              <a:rPr altLang="ja-JP" dirty="0" lang="en-US" sz="2400">
                <a:solidFill>
                  <a:schemeClr val="dk1"/>
                </a:solidFill>
              </a:rPr>
              <a:t>1</a:t>
            </a:r>
            <a:r>
              <a:rPr altLang="en-US" dirty="0" lang="ja-JP" sz="2400">
                <a:solidFill>
                  <a:schemeClr val="dk1"/>
                </a:solidFill>
              </a:rPr>
              <a:t>日（木） ～ </a:t>
            </a:r>
            <a:r>
              <a:rPr altLang="ja-JP" dirty="0" lang="en-US" sz="2400">
                <a:solidFill>
                  <a:schemeClr val="dk1"/>
                </a:solidFill>
              </a:rPr>
              <a:t>9</a:t>
            </a:r>
            <a:r>
              <a:rPr altLang="en-US" dirty="0" lang="ja-JP" sz="2400">
                <a:solidFill>
                  <a:schemeClr val="dk1"/>
                </a:solidFill>
              </a:rPr>
              <a:t>月</a:t>
            </a:r>
            <a:r>
              <a:rPr altLang="ja-JP" dirty="0" lang="en-US" sz="2400">
                <a:solidFill>
                  <a:schemeClr val="dk1"/>
                </a:solidFill>
              </a:rPr>
              <a:t>3</a:t>
            </a:r>
            <a:r>
              <a:rPr altLang="en-US" dirty="0" lang="ja-JP" sz="2400">
                <a:solidFill>
                  <a:schemeClr val="dk1"/>
                </a:solidFill>
              </a:rPr>
              <a:t>日（火） （</a:t>
            </a:r>
            <a:r>
              <a:rPr altLang="en-US" dirty="0" kern="0" lang="ja-JP" sz="2400">
                <a:solidFill>
                  <a:srgbClr val="000000"/>
                </a:solidFill>
                <a:latin typeface="Arial"/>
                <a:ea typeface="ＭＳ Ｐゴシック"/>
              </a:rPr>
              <a:t>出願前申請）</a:t>
            </a:r>
            <a:endParaRPr altLang="en-US" dirty="0" lang="ja-JP" sz="2400">
              <a:solidFill>
                <a:schemeClr val="dk1"/>
              </a:solidFill>
            </a:endParaRPr>
          </a:p>
          <a:p>
            <a:pPr indent="0" marL="0">
              <a:buNone/>
              <a:defRPr/>
            </a:pPr>
            <a:endParaRPr altLang="en-US" dirty="0" kern="0" lang="ja-JP" sz="2400">
              <a:solidFill>
                <a:srgbClr val="000000"/>
              </a:solidFill>
              <a:latin typeface="Arial"/>
              <a:ea typeface="ＭＳ Ｐゴシック"/>
            </a:endParaRPr>
          </a:p>
        </p:txBody>
      </p:sp>
      <p:sp>
        <p:nvSpPr>
          <p:cNvPr id="6" name="下矢印 11">
            <a:extLst>
              <a:ext uri="{FF2B5EF4-FFF2-40B4-BE49-F238E27FC236}">
                <a16:creationId xmlns:a16="http://schemas.microsoft.com/office/drawing/2014/main" id="{DE9D8B69-20DC-452B-A2E6-316BDEA63445}"/>
              </a:ext>
            </a:extLst>
          </p:cNvPr>
          <p:cNvSpPr/>
          <p:nvPr/>
        </p:nvSpPr>
        <p:spPr bwMode="auto">
          <a:xfrm>
            <a:off x="3833752" y="2997000"/>
            <a:ext cx="390247" cy="282962"/>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a charset="-128" pitchFamily="50" typeface="ＭＳ Ｐゴシック"/>
            </a:endParaRPr>
          </a:p>
        </p:txBody>
      </p:sp>
    </p:spTree>
    <p:extLst>
      <p:ext uri="{BB962C8B-B14F-4D97-AF65-F5344CB8AC3E}">
        <p14:creationId xmlns:p14="http://schemas.microsoft.com/office/powerpoint/2010/main" val="2095780681"/>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5</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P4</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6" name="下矢印 11">
            <a:extLst>
              <a:ext uri="{FF2B5EF4-FFF2-40B4-BE49-F238E27FC236}">
                <a16:creationId xmlns:a16="http://schemas.microsoft.com/office/drawing/2014/main" id="{351F728D-5A00-49C2-BCA7-0D5DC3D3B8E9}"/>
              </a:ext>
            </a:extLst>
          </p:cNvPr>
          <p:cNvSpPr/>
          <p:nvPr/>
        </p:nvSpPr>
        <p:spPr bwMode="auto">
          <a:xfrm>
            <a:off x="3791744" y="2997001"/>
            <a:ext cx="360040" cy="2103636"/>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lang="ja-JP">
              <a:solidFill>
                <a:srgbClr val="000000"/>
              </a:solidFill>
              <a:latin charset="0" typeface="Arial"/>
              <a:ea charset="-128" pitchFamily="50" typeface="ＭＳ Ｐゴシック"/>
            </a:endParaRPr>
          </a:p>
        </p:txBody>
      </p:sp>
      <p:sp>
        <p:nvSpPr>
          <p:cNvPr id="7" name="テキスト ボックス 6">
            <a:extLst>
              <a:ext uri="{FF2B5EF4-FFF2-40B4-BE49-F238E27FC236}">
                <a16:creationId xmlns:a16="http://schemas.microsoft.com/office/drawing/2014/main" id="{145D742A-D828-4F1D-BCAB-00CB1496B425}"/>
              </a:ext>
            </a:extLst>
          </p:cNvPr>
          <p:cNvSpPr txBox="1"/>
          <p:nvPr/>
        </p:nvSpPr>
        <p:spPr>
          <a:xfrm>
            <a:off x="2351584" y="5112751"/>
            <a:ext cx="7272809" cy="476249"/>
          </a:xfrm>
          <a:prstGeom prst="rect">
            <a:avLst/>
          </a:prstGeom>
          <a:noFill/>
        </p:spPr>
        <p:style>
          <a:lnRef idx="2">
            <a:schemeClr val="accent4"/>
          </a:lnRef>
          <a:fillRef idx="1">
            <a:schemeClr val="lt1"/>
          </a:fillRef>
          <a:effectRef idx="0">
            <a:schemeClr val="accent4"/>
          </a:effectRef>
          <a:fontRef idx="minor">
            <a:schemeClr val="dk1"/>
          </a:fontRef>
        </p:style>
        <p:txBody>
          <a:bodyPr anchor="ctr" anchorCtr="0" rtlCol="0" wrap="square">
            <a:noAutofit/>
          </a:bodyPr>
          <a:lstStyle/>
          <a:p>
            <a:pPr algn="ctr">
              <a:defRPr/>
            </a:pPr>
            <a:r>
              <a:rPr altLang="en-US" dirty="0" lang="ja-JP" sz="1800">
                <a:solidFill>
                  <a:srgbClr val="000000"/>
                </a:solidFill>
                <a:latin typeface="Arial"/>
                <a:ea typeface="ＭＳ Ｐゴシック"/>
              </a:rPr>
              <a:t>共通テストに出願した場合に限り，</a:t>
            </a:r>
            <a:r>
              <a:rPr altLang="ja-JP" dirty="0" lang="en-US" sz="1800">
                <a:solidFill>
                  <a:srgbClr val="000000"/>
                </a:solidFill>
                <a:latin typeface="Arial"/>
                <a:ea typeface="ＭＳ Ｐゴシック"/>
              </a:rPr>
              <a:t>11</a:t>
            </a:r>
            <a:r>
              <a:rPr altLang="en-US" dirty="0" lang="ja-JP" sz="1800">
                <a:solidFill>
                  <a:srgbClr val="000000"/>
                </a:solidFill>
                <a:latin typeface="Arial"/>
                <a:ea typeface="ＭＳ Ｐゴシック"/>
              </a:rPr>
              <a:t>月下旬に，審査結果を通知します。</a:t>
            </a:r>
          </a:p>
        </p:txBody>
      </p:sp>
      <p:graphicFrame>
        <p:nvGraphicFramePr>
          <p:cNvPr id="8" name="表 7">
            <a:extLst>
              <a:ext uri="{FF2B5EF4-FFF2-40B4-BE49-F238E27FC236}">
                <a16:creationId xmlns:a16="http://schemas.microsoft.com/office/drawing/2014/main" id="{00753BA4-E3BF-44FD-A6F7-4865C582641A}"/>
              </a:ext>
            </a:extLst>
          </p:cNvPr>
          <p:cNvGraphicFramePr>
            <a:graphicFrameLocks noGrp="1"/>
          </p:cNvGraphicFramePr>
          <p:nvPr>
            <p:extLst>
              <p:ext uri="{D42A27DB-BD31-4B8C-83A1-F6EECF244321}">
                <p14:modId xmlns:p14="http://schemas.microsoft.com/office/powerpoint/2010/main" val="259848396"/>
              </p:ext>
            </p:extLst>
          </p:nvPr>
        </p:nvGraphicFramePr>
        <p:xfrm>
          <a:off x="1775521" y="1557000"/>
          <a:ext cx="8676457" cy="1437640"/>
        </p:xfrm>
        <a:graphic>
          <a:graphicData uri="http://schemas.openxmlformats.org/drawingml/2006/table">
            <a:tbl>
              <a:tblPr bandRow="1" firstRow="1">
                <a:tableStyleId>{5C22544A-7EE6-4342-B048-85BDC9FD1C3A}</a:tableStyleId>
              </a:tblPr>
              <a:tblGrid>
                <a:gridCol w="899593">
                  <a:extLst>
                    <a:ext uri="{9D8B030D-6E8A-4147-A177-3AD203B41FA5}">
                      <a16:colId xmlns:a16="http://schemas.microsoft.com/office/drawing/2014/main" val="743758269"/>
                    </a:ext>
                  </a:extLst>
                </a:gridCol>
                <a:gridCol w="3456383">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56542">
                <a:tc rowSpan="2">
                  <a:txBody>
                    <a:bodyPr/>
                    <a:lstStyle/>
                    <a:p>
                      <a:pPr algn="ctr"/>
                      <a:r>
                        <a:rPr altLang="en-US" b="1" dirty="0" kumimoji="1" lang="ja-JP" sz="2400">
                          <a:solidFill>
                            <a:schemeClr val="bg1"/>
                          </a:solidFill>
                        </a:rPr>
                        <a:t>配慮申請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76531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4</a:t>
                      </a:r>
                      <a:r>
                        <a:rPr altLang="en-US" b="0" dirty="0" kern="1200" kumimoji="1" lang="ja-JP" sz="1800">
                          <a:solidFill>
                            <a:schemeClr val="accent4"/>
                          </a:solidFill>
                          <a:latin typeface="+mn-lt"/>
                          <a:ea typeface="+mn-ea"/>
                          <a:cs typeface="+mn-cs"/>
                        </a:rPr>
                        <a:t>日（水）</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24</a:t>
                      </a:r>
                      <a:r>
                        <a:rPr altLang="en-US" b="0" dirty="0" kern="1200" kumimoji="1" lang="ja-JP" sz="1800">
                          <a:solidFill>
                            <a:schemeClr val="accent4"/>
                          </a:solidFill>
                          <a:latin typeface="+mn-lt"/>
                          <a:ea typeface="+mn-ea"/>
                          <a:cs typeface="+mn-cs"/>
                        </a:rPr>
                        <a:t>日（火）（消印有効）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nSpc>
                          <a:spcPct val="100000"/>
                        </a:lnSpc>
                        <a:spcBef>
                          <a:spcPts val="500"/>
                        </a:spcBef>
                        <a:spcAft>
                          <a:spcPts val="0"/>
                        </a:spcAft>
                      </a:pPr>
                      <a:r>
                        <a:rPr altLang="en-US" b="0" dirty="0" kumimoji="1" lang="ja-JP" sz="1800">
                          <a:solidFill>
                            <a:schemeClr val="accent4"/>
                          </a:solidFill>
                        </a:rPr>
                        <a:t>〇</a:t>
                      </a:r>
                      <a:r>
                        <a:rPr altLang="ja-JP" b="0" dirty="0" kumimoji="1" lang="en-US" sz="1800">
                          <a:solidFill>
                            <a:schemeClr val="accent4"/>
                          </a:solidFill>
                        </a:rPr>
                        <a:t>【A】</a:t>
                      </a:r>
                      <a:r>
                        <a:rPr altLang="en-US" b="0" dirty="0" kumimoji="1" lang="ja-JP" sz="1800">
                          <a:solidFill>
                            <a:schemeClr val="accent4"/>
                          </a:solidFill>
                        </a:rPr>
                        <a:t>受験上の配慮申請書</a:t>
                      </a:r>
                    </a:p>
                    <a:p>
                      <a:pPr>
                        <a:lnSpc>
                          <a:spcPct val="100000"/>
                        </a:lnSpc>
                        <a:spcBef>
                          <a:spcPts val="500"/>
                        </a:spcBef>
                        <a:spcAft>
                          <a:spcPts val="0"/>
                        </a:spcAft>
                      </a:pPr>
                      <a:r>
                        <a:rPr altLang="en-US" b="0" dirty="0" kumimoji="1" lang="ja-JP" sz="1800">
                          <a:solidFill>
                            <a:schemeClr val="accent4"/>
                          </a:solidFill>
                        </a:rPr>
                        <a:t>〇</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lgn="l" defTabSz="914400" eaLnBrk="1" fontAlgn="auto" hangingPunct="1" indent="0" latinLnBrk="0" lvl="0" marL="0" marR="0" rtl="0">
                        <a:lnSpc>
                          <a:spcPct val="100000"/>
                        </a:lnSpc>
                        <a:spcBef>
                          <a:spcPts val="500"/>
                        </a:spcBef>
                        <a:spcAft>
                          <a:spcPts val="0"/>
                        </a:spcAft>
                        <a:buClrTx/>
                        <a:buSzTx/>
                        <a:buFontTx/>
                        <a:buNone/>
                        <a:tabLst/>
                        <a:defRPr/>
                      </a:pPr>
                      <a:r>
                        <a:rPr altLang="en-US" b="0" dirty="0" kumimoji="1" lang="ja-JP" sz="1800">
                          <a:solidFill>
                            <a:schemeClr val="accent4"/>
                          </a:solidFill>
                        </a:rPr>
                        <a:t>○</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9" name="表 8">
            <a:extLst>
              <a:ext uri="{FF2B5EF4-FFF2-40B4-BE49-F238E27FC236}">
                <a16:creationId xmlns:a16="http://schemas.microsoft.com/office/drawing/2014/main" id="{DB4C4AD3-5696-4569-B5FE-6070D19C2FC0}"/>
              </a:ext>
            </a:extLst>
          </p:cNvPr>
          <p:cNvGraphicFramePr>
            <a:graphicFrameLocks noGrp="1"/>
          </p:cNvGraphicFramePr>
          <p:nvPr>
            <p:extLst>
              <p:ext uri="{D42A27DB-BD31-4B8C-83A1-F6EECF244321}">
                <p14:modId xmlns:p14="http://schemas.microsoft.com/office/powerpoint/2010/main" val="2783226142"/>
              </p:ext>
            </p:extLst>
          </p:nvPr>
        </p:nvGraphicFramePr>
        <p:xfrm>
          <a:off x="1775521" y="3645000"/>
          <a:ext cx="8676457" cy="1129639"/>
        </p:xfrm>
        <a:graphic>
          <a:graphicData uri="http://schemas.openxmlformats.org/drawingml/2006/table">
            <a:tbl>
              <a:tblPr bandRow="1" firstRow="1">
                <a:tableStyleId>{5C22544A-7EE6-4342-B048-85BDC9FD1C3A}</a:tableStyleId>
              </a:tblPr>
              <a:tblGrid>
                <a:gridCol w="899592">
                  <a:extLst>
                    <a:ext uri="{9D8B030D-6E8A-4147-A177-3AD203B41FA5}">
                      <a16:colId xmlns:a16="http://schemas.microsoft.com/office/drawing/2014/main" val="743758269"/>
                    </a:ext>
                  </a:extLst>
                </a:gridCol>
                <a:gridCol w="3456384">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03339">
                <a:tc rowSpan="2">
                  <a:txBody>
                    <a:bodyPr/>
                    <a:lstStyle/>
                    <a:p>
                      <a:pPr algn="ctr"/>
                      <a:r>
                        <a:rPr altLang="en-US" b="1" dirty="0" kumimoji="1" lang="ja-JP" sz="24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733399">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25</a:t>
                      </a:r>
                      <a:r>
                        <a:rPr altLang="en-US" b="0" dirty="0" kumimoji="1" lang="ja-JP" sz="1800">
                          <a:solidFill>
                            <a:schemeClr val="tx1"/>
                          </a:solidFill>
                        </a:rPr>
                        <a:t>日（水）</a:t>
                      </a:r>
                      <a:endParaRPr altLang="ja-JP" b="0" dirty="0" kumimoji="1" lang="en-US" sz="1800">
                        <a:solidFill>
                          <a:schemeClr val="tx1"/>
                        </a:solidFill>
                      </a:endParaRPr>
                    </a:p>
                    <a:p>
                      <a:r>
                        <a:rPr altLang="en-US" b="0" dirty="0" kumimoji="1" lang="ja-JP" sz="1800">
                          <a:solidFill>
                            <a:schemeClr val="tx1"/>
                          </a:solidFill>
                        </a:rPr>
                        <a:t>        ～</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7</a:t>
                      </a:r>
                      <a:r>
                        <a:rPr altLang="en-US" b="0" dirty="0" kumimoji="1" lang="ja-JP" sz="1800">
                          <a:solidFill>
                            <a:schemeClr val="tx1"/>
                          </a:solidFill>
                        </a:rPr>
                        <a:t>日（月）</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600"/>
                        </a:spcAft>
                        <a:buClrTx/>
                        <a:buSzTx/>
                        <a:buFontTx/>
                        <a:buNone/>
                        <a:tabLst/>
                        <a:defRPr/>
                      </a:pPr>
                      <a:r>
                        <a:rPr altLang="en-US" b="0" dirty="0" kumimoji="1" lang="ja-JP" sz="1800">
                          <a:solidFill>
                            <a:schemeClr val="tx1"/>
                          </a:solidFill>
                        </a:rPr>
                        <a:t>〇志願票等（「受験案内」参照）</a:t>
                      </a:r>
                    </a:p>
                    <a:p>
                      <a:pPr algn="l" defTabSz="914400" eaLnBrk="1" fontAlgn="auto" hangingPunct="1" indent="0" latinLnBrk="0" lvl="0" marL="0" marR="0" rtl="0">
                        <a:lnSpc>
                          <a:spcPct val="100000"/>
                        </a:lnSpc>
                        <a:spcBef>
                          <a:spcPts val="0"/>
                        </a:spcBef>
                        <a:spcAft>
                          <a:spcPts val="600"/>
                        </a:spcAft>
                        <a:buClrTx/>
                        <a:buSzTx/>
                        <a:buFontTx/>
                        <a:buNone/>
                        <a:tabLst/>
                        <a:defRPr/>
                      </a:pPr>
                      <a:r>
                        <a:rPr altLang="en-US" b="0" dirty="0" kumimoji="1" lang="ja-JP" sz="1800">
                          <a:solidFill>
                            <a:schemeClr val="tx1"/>
                          </a:solidFill>
                        </a:rPr>
                        <a:t>〇</a:t>
                      </a:r>
                      <a:r>
                        <a:rPr altLang="ja-JP" b="0" dirty="0" kumimoji="1" lang="en-US" sz="1800" u="sng">
                          <a:solidFill>
                            <a:srgbClr val="FF0000"/>
                          </a:solidFill>
                        </a:rPr>
                        <a:t>【Z】</a:t>
                      </a:r>
                      <a:r>
                        <a:rPr altLang="en-US" dirty="0" lang="ja-JP" sz="1800" u="sng">
                          <a:solidFill>
                            <a:srgbClr val="FF0000"/>
                          </a:solidFill>
                        </a:rPr>
                        <a:t>受験上の配慮出願前申請済届</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1" name="矢印: 四方向 10">
            <a:extLst>
              <a:ext uri="{FF2B5EF4-FFF2-40B4-BE49-F238E27FC236}">
                <a16:creationId xmlns:a16="http://schemas.microsoft.com/office/drawing/2014/main" id="{AD01F22F-1857-4DE0-BFEF-690E43E6F420}"/>
              </a:ext>
            </a:extLst>
          </p:cNvPr>
          <p:cNvSpPr/>
          <p:nvPr/>
        </p:nvSpPr>
        <p:spPr bwMode="auto">
          <a:xfrm>
            <a:off x="2063752" y="3141000"/>
            <a:ext cx="360040" cy="364484"/>
          </a:xfrm>
          <a:prstGeom prst="quadArrow">
            <a:avLst>
              <a:gd fmla="val 25995" name="adj1"/>
              <a:gd fmla="val 1574" name="adj2"/>
              <a:gd fmla="val 0" name="adj3"/>
            </a:avLst>
          </a:prstGeom>
          <a:solidFill>
            <a:schemeClr val="tx1"/>
          </a:solidFill>
          <a:ln>
            <a:solidFill>
              <a:schemeClr val="tx1"/>
            </a:solid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0" name="コンテンツ プレースホルダー 2">
            <a:extLst>
              <a:ext uri="{FF2B5EF4-FFF2-40B4-BE49-F238E27FC236}">
                <a16:creationId xmlns:a16="http://schemas.microsoft.com/office/drawing/2014/main" id="{47C06674-AD8F-4B56-8037-829D5D27A7F3}"/>
              </a:ext>
            </a:extLst>
          </p:cNvPr>
          <p:cNvSpPr txBox="1">
            <a:spLocks/>
          </p:cNvSpPr>
          <p:nvPr/>
        </p:nvSpPr>
        <p:spPr bwMode="auto">
          <a:xfrm>
            <a:off x="192000" y="981000"/>
            <a:ext cx="6840000"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solidFill>
                  <a:srgbClr val="000000"/>
                </a:solidFill>
              </a:rPr>
              <a:t>Ⅱ.</a:t>
            </a:r>
            <a:r>
              <a:rPr altLang="ja-JP" dirty="0" lang="en-US" sz="2400"/>
              <a:t>9</a:t>
            </a:r>
            <a:r>
              <a:rPr altLang="en-US" dirty="0" lang="ja-JP" sz="2400">
                <a:solidFill>
                  <a:schemeClr val="dk1"/>
                </a:solidFill>
                <a:latin typeface="+mj-ea"/>
              </a:rPr>
              <a:t>月</a:t>
            </a:r>
            <a:r>
              <a:rPr altLang="ja-JP" dirty="0" lang="en-US" sz="2400">
                <a:solidFill>
                  <a:schemeClr val="dk1"/>
                </a:solidFill>
              </a:rPr>
              <a:t>4</a:t>
            </a:r>
            <a:r>
              <a:rPr altLang="en-US" dirty="0" lang="ja-JP" sz="2400">
                <a:solidFill>
                  <a:schemeClr val="dk1"/>
                </a:solidFill>
                <a:latin typeface="+mj-ea"/>
              </a:rPr>
              <a:t>日（水） ～ </a:t>
            </a:r>
            <a:r>
              <a:rPr altLang="ja-JP" dirty="0" lang="en-US" sz="2400">
                <a:solidFill>
                  <a:schemeClr val="dk1"/>
                </a:solidFill>
              </a:rPr>
              <a:t>9</a:t>
            </a:r>
            <a:r>
              <a:rPr altLang="en-US" dirty="0" lang="ja-JP" sz="2400">
                <a:solidFill>
                  <a:schemeClr val="dk1"/>
                </a:solidFill>
              </a:rPr>
              <a:t>月</a:t>
            </a:r>
            <a:r>
              <a:rPr altLang="ja-JP" dirty="0" lang="en-US" sz="2400">
                <a:solidFill>
                  <a:schemeClr val="dk1"/>
                </a:solidFill>
              </a:rPr>
              <a:t>24</a:t>
            </a:r>
            <a:r>
              <a:rPr altLang="en-US" dirty="0" lang="ja-JP" sz="2400">
                <a:solidFill>
                  <a:schemeClr val="dk1"/>
                </a:solidFill>
                <a:latin typeface="+mj-ea"/>
              </a:rPr>
              <a:t>日（火） （</a:t>
            </a:r>
            <a:r>
              <a:rPr altLang="en-US" dirty="0" kern="0" lang="ja-JP" sz="2400">
                <a:solidFill>
                  <a:srgbClr val="000000"/>
                </a:solidFill>
                <a:latin typeface="Arial"/>
                <a:ea typeface="ＭＳ Ｐゴシック"/>
              </a:rPr>
              <a:t>出願前申請）</a:t>
            </a:r>
            <a:endParaRPr altLang="en-US" dirty="0" lang="ja-JP" sz="2400">
              <a:solidFill>
                <a:schemeClr val="dk1"/>
              </a:solidFill>
              <a:latin typeface="+mj-ea"/>
            </a:endParaRPr>
          </a:p>
        </p:txBody>
      </p:sp>
      <p:sp>
        <p:nvSpPr>
          <p:cNvPr id="12" name="正方形/長方形 11">
            <a:extLst>
              <a:ext uri="{FF2B5EF4-FFF2-40B4-BE49-F238E27FC236}">
                <a16:creationId xmlns:a16="http://schemas.microsoft.com/office/drawing/2014/main" id="{0874F7AF-CC26-415E-A497-8CCF822EC8BD}"/>
              </a:ext>
            </a:extLst>
          </p:cNvPr>
          <p:cNvSpPr/>
          <p:nvPr/>
        </p:nvSpPr>
        <p:spPr>
          <a:xfrm>
            <a:off x="908261" y="5748636"/>
            <a:ext cx="8716132" cy="400110"/>
          </a:xfrm>
          <a:prstGeom prst="rect">
            <a:avLst/>
          </a:prstGeom>
        </p:spPr>
        <p:txBody>
          <a:bodyPr wrap="square">
            <a:spAutoFit/>
          </a:bodyPr>
          <a:lstStyle/>
          <a:p>
            <a:pPr algn="just">
              <a:defRPr/>
            </a:pPr>
            <a:r>
              <a:rPr altLang="ja-JP" dirty="0" lang="en-US" sz="2000">
                <a:solidFill>
                  <a:srgbClr val="000000"/>
                </a:solidFill>
              </a:rPr>
              <a:t>※</a:t>
            </a:r>
            <a:r>
              <a:rPr altLang="en-US" dirty="0" lang="ja-JP" sz="2000">
                <a:solidFill>
                  <a:srgbClr val="000000"/>
                </a:solidFill>
              </a:rPr>
              <a:t>  出願期間内に志願票等の出願書類を提出してください。</a:t>
            </a:r>
            <a:endParaRPr altLang="ja-JP" dirty="0" lang="en-US" sz="1800" u="sng">
              <a:solidFill>
                <a:srgbClr val="FF0000"/>
              </a:solidFill>
            </a:endParaRPr>
          </a:p>
        </p:txBody>
      </p:sp>
    </p:spTree>
    <p:extLst>
      <p:ext uri="{BB962C8B-B14F-4D97-AF65-F5344CB8AC3E}">
        <p14:creationId xmlns:p14="http://schemas.microsoft.com/office/powerpoint/2010/main" val="2906266431"/>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6</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5</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6" name="下矢印 11">
            <a:extLst>
              <a:ext uri="{FF2B5EF4-FFF2-40B4-BE49-F238E27FC236}">
                <a16:creationId xmlns:a16="http://schemas.microsoft.com/office/drawing/2014/main" id="{45524EEB-C1CD-4C54-A435-057FE6642E81}"/>
              </a:ext>
            </a:extLst>
          </p:cNvPr>
          <p:cNvSpPr/>
          <p:nvPr/>
        </p:nvSpPr>
        <p:spPr bwMode="auto">
          <a:xfrm>
            <a:off x="3791744" y="4005000"/>
            <a:ext cx="360256" cy="576000"/>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a charset="-128" pitchFamily="50" typeface="ＭＳ Ｐゴシック"/>
            </a:endParaRPr>
          </a:p>
        </p:txBody>
      </p:sp>
      <p:sp>
        <p:nvSpPr>
          <p:cNvPr id="7" name="テキスト ボックス 6">
            <a:extLst>
              <a:ext uri="{FF2B5EF4-FFF2-40B4-BE49-F238E27FC236}">
                <a16:creationId xmlns:a16="http://schemas.microsoft.com/office/drawing/2014/main" id="{0A88FA0E-0D0A-466E-B388-21891A310EE3}"/>
              </a:ext>
            </a:extLst>
          </p:cNvPr>
          <p:cNvSpPr txBox="1"/>
          <p:nvPr/>
        </p:nvSpPr>
        <p:spPr>
          <a:xfrm>
            <a:off x="2712000" y="4608000"/>
            <a:ext cx="4032448" cy="432048"/>
          </a:xfrm>
          <a:prstGeom prst="rect">
            <a:avLst/>
          </a:prstGeom>
          <a:noFill/>
        </p:spPr>
        <p:style>
          <a:lnRef idx="2">
            <a:schemeClr val="accent4"/>
          </a:lnRef>
          <a:fillRef idx="1">
            <a:schemeClr val="lt1"/>
          </a:fillRef>
          <a:effectRef idx="0">
            <a:schemeClr val="accent4"/>
          </a:effectRef>
          <a:fontRef idx="minor">
            <a:schemeClr val="dk1"/>
          </a:fontRef>
        </p:style>
        <p:txBody>
          <a:bodyPr anchor="ctr" anchorCtr="0" rtlCol="0" wrap="square">
            <a:noAutofit/>
          </a:bodyPr>
          <a:lstStyle/>
          <a:p>
            <a:pPr algn="ctr">
              <a:defRPr/>
            </a:pPr>
            <a:r>
              <a:rPr altLang="ja-JP" dirty="0" lang="en-US" sz="1800">
                <a:solidFill>
                  <a:srgbClr val="000000"/>
                </a:solidFill>
                <a:latin typeface="Arial"/>
                <a:ea typeface="ＭＳ Ｐゴシック"/>
              </a:rPr>
              <a:t>11</a:t>
            </a:r>
            <a:r>
              <a:rPr altLang="en-US" dirty="0" lang="ja-JP" sz="1800">
                <a:solidFill>
                  <a:srgbClr val="000000"/>
                </a:solidFill>
                <a:latin typeface="Arial"/>
                <a:ea typeface="ＭＳ Ｐゴシック"/>
              </a:rPr>
              <a:t>月下旬に，審査結果を通知します。</a:t>
            </a:r>
          </a:p>
        </p:txBody>
      </p:sp>
      <p:graphicFrame>
        <p:nvGraphicFramePr>
          <p:cNvPr id="9" name="表 8">
            <a:extLst>
              <a:ext uri="{FF2B5EF4-FFF2-40B4-BE49-F238E27FC236}">
                <a16:creationId xmlns:a16="http://schemas.microsoft.com/office/drawing/2014/main" id="{53855E26-C272-47D5-87D8-777C3C65C988}"/>
              </a:ext>
            </a:extLst>
          </p:cNvPr>
          <p:cNvGraphicFramePr>
            <a:graphicFrameLocks noGrp="1"/>
          </p:cNvGraphicFramePr>
          <p:nvPr>
            <p:extLst>
              <p:ext uri="{D42A27DB-BD31-4B8C-83A1-F6EECF244321}">
                <p14:modId xmlns:p14="http://schemas.microsoft.com/office/powerpoint/2010/main" val="1444154487"/>
              </p:ext>
            </p:extLst>
          </p:nvPr>
        </p:nvGraphicFramePr>
        <p:xfrm>
          <a:off x="1776000" y="1845000"/>
          <a:ext cx="8624006" cy="2131265"/>
        </p:xfrm>
        <a:graphic>
          <a:graphicData uri="http://schemas.openxmlformats.org/drawingml/2006/table">
            <a:tbl>
              <a:tblPr bandRow="1" firstRow="1">
                <a:tableStyleId>{5C22544A-7EE6-4342-B048-85BDC9FD1C3A}</a:tableStyleId>
              </a:tblPr>
              <a:tblGrid>
                <a:gridCol w="894155">
                  <a:extLst>
                    <a:ext uri="{9D8B030D-6E8A-4147-A177-3AD203B41FA5}">
                      <a16:colId xmlns:a16="http://schemas.microsoft.com/office/drawing/2014/main" val="743758269"/>
                    </a:ext>
                  </a:extLst>
                </a:gridCol>
                <a:gridCol w="3435488">
                  <a:extLst>
                    <a:ext uri="{9D8B030D-6E8A-4147-A177-3AD203B41FA5}">
                      <a16:colId xmlns:a16="http://schemas.microsoft.com/office/drawing/2014/main" val="365708861"/>
                    </a:ext>
                  </a:extLst>
                </a:gridCol>
                <a:gridCol w="4294363">
                  <a:extLst>
                    <a:ext uri="{9D8B030D-6E8A-4147-A177-3AD203B41FA5}">
                      <a16:colId xmlns:a16="http://schemas.microsoft.com/office/drawing/2014/main" val="2270099265"/>
                    </a:ext>
                  </a:extLst>
                </a:gridCol>
              </a:tblGrid>
              <a:tr h="485345">
                <a:tc rowSpan="2">
                  <a:txBody>
                    <a:bodyPr/>
                    <a:lstStyle/>
                    <a:p>
                      <a:pPr algn="ctr"/>
                      <a:r>
                        <a:rPr altLang="en-US" b="1" dirty="0" kumimoji="1" lang="ja-JP" sz="2400">
                          <a:solidFill>
                            <a:schemeClr val="bg1"/>
                          </a:solidFill>
                        </a:rPr>
                        <a:t>出願</a:t>
                      </a:r>
                      <a:endParaRPr altLang="ja-JP" b="1" dirty="0" kumimoji="1" lang="en-US" sz="2400">
                        <a:solidFill>
                          <a:schemeClr val="bg1"/>
                        </a:solidFill>
                      </a:endParaRPr>
                    </a:p>
                    <a:p>
                      <a:pPr algn="ctr"/>
                      <a:r>
                        <a:rPr altLang="en-US" b="1" dirty="0" kumimoji="1" lang="ja-JP" sz="2400">
                          <a:solidFill>
                            <a:schemeClr val="bg1"/>
                          </a:solidFill>
                        </a:rPr>
                        <a:t>・</a:t>
                      </a:r>
                      <a:endParaRPr altLang="ja-JP" b="1" dirty="0" kumimoji="1" lang="en-US" sz="2400">
                        <a:solidFill>
                          <a:schemeClr val="bg1"/>
                        </a:solidFill>
                      </a:endParaRPr>
                    </a:p>
                    <a:p>
                      <a:pPr algn="ctr"/>
                      <a:r>
                        <a:rPr altLang="en-US" b="1" dirty="0" kumimoji="1" lang="ja-JP" sz="2400">
                          <a:solidFill>
                            <a:schemeClr val="bg1"/>
                          </a:solidFill>
                        </a:rPr>
                        <a:t>配慮申請</a:t>
                      </a:r>
                      <a:endParaRPr altLang="ja-JP" b="1" dirty="0" kumimoji="1" lang="en-US" sz="2800">
                        <a:solidFill>
                          <a:schemeClr val="bg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申請期間</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1334698">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25</a:t>
                      </a:r>
                      <a:r>
                        <a:rPr altLang="en-US" b="0" dirty="0" kumimoji="1" lang="ja-JP" sz="1800">
                          <a:solidFill>
                            <a:schemeClr val="tx1"/>
                          </a:solidFill>
                        </a:rPr>
                        <a:t>日（水）</a:t>
                      </a:r>
                      <a:endParaRPr altLang="ja-JP" b="0" dirty="0" kumimoji="1" lang="en-US" sz="1800">
                        <a:solidFill>
                          <a:schemeClr val="tx1"/>
                        </a:solidFill>
                      </a:endParaRPr>
                    </a:p>
                    <a:p>
                      <a:r>
                        <a:rPr altLang="en-US" b="0" dirty="0" kumimoji="1" lang="ja-JP" sz="1800">
                          <a:solidFill>
                            <a:schemeClr val="tx1"/>
                          </a:solidFill>
                        </a:rPr>
                        <a:t>        ～</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7</a:t>
                      </a:r>
                      <a:r>
                        <a:rPr altLang="en-US" b="0" dirty="0" kumimoji="1" lang="ja-JP" sz="1800">
                          <a:solidFill>
                            <a:schemeClr val="tx1"/>
                          </a:solidFill>
                        </a:rPr>
                        <a:t>日（月）</a:t>
                      </a:r>
                      <a:r>
                        <a:rPr altLang="en-US" b="0" dirty="0" kumimoji="1" lang="ja-JP" sz="1800" u="none">
                          <a:solidFill>
                            <a:schemeClr val="tx1"/>
                          </a:solidFill>
                        </a:rPr>
                        <a:t>（消印有効）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1800">
                          <a:solidFill>
                            <a:schemeClr val="tx1"/>
                          </a:solidFill>
                        </a:rPr>
                        <a:t>〇志願票等（「受験案内」参照）</a:t>
                      </a:r>
                      <a:endParaRPr altLang="ja-JP" b="0" dirty="0" kumimoji="1" lang="en-US" sz="1800">
                        <a:solidFill>
                          <a:schemeClr val="accent4"/>
                        </a:solidFill>
                      </a:endParaRPr>
                    </a:p>
                    <a:p>
                      <a:pPr>
                        <a:spcAft>
                          <a:spcPts val="1200"/>
                        </a:spcAft>
                      </a:pPr>
                      <a:r>
                        <a:rPr altLang="en-US" b="0" dirty="0" kumimoji="1" lang="ja-JP" sz="1800">
                          <a:solidFill>
                            <a:schemeClr val="accent4"/>
                          </a:solidFill>
                        </a:rPr>
                        <a:t>〇</a:t>
                      </a:r>
                      <a:r>
                        <a:rPr altLang="ja-JP" b="0" dirty="0" kumimoji="1" lang="en-US" sz="1800">
                          <a:solidFill>
                            <a:schemeClr val="accent4"/>
                          </a:solidFill>
                        </a:rPr>
                        <a:t>【A】</a:t>
                      </a:r>
                      <a:r>
                        <a:rPr altLang="en-US" b="0" dirty="0" kumimoji="1" lang="ja-JP" sz="1800">
                          <a:solidFill>
                            <a:schemeClr val="accent4"/>
                          </a:solidFill>
                        </a:rPr>
                        <a:t>受験上の配慮申請書</a:t>
                      </a:r>
                    </a:p>
                    <a:p>
                      <a:pPr>
                        <a:spcAft>
                          <a:spcPts val="1200"/>
                        </a:spcAft>
                      </a:pPr>
                      <a:r>
                        <a:rPr altLang="en-US" b="0" dirty="0" kumimoji="1" lang="ja-JP" sz="1800">
                          <a:solidFill>
                            <a:schemeClr val="accent4"/>
                          </a:solidFill>
                        </a:rPr>
                        <a:t>〇</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spcAft>
                          <a:spcPts val="1200"/>
                        </a:spcAft>
                      </a:pPr>
                      <a:r>
                        <a:rPr altLang="en-US" b="0" dirty="0" kumimoji="1" lang="ja-JP" sz="1800">
                          <a:solidFill>
                            <a:schemeClr val="accent4"/>
                          </a:solidFill>
                        </a:rPr>
                        <a:t>〇</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10" name="コンテンツ プレースホルダー 2">
            <a:extLst>
              <a:ext uri="{FF2B5EF4-FFF2-40B4-BE49-F238E27FC236}">
                <a16:creationId xmlns:a16="http://schemas.microsoft.com/office/drawing/2014/main" id="{B488792F-D5CC-40B4-89DA-33E2D2B01267}"/>
              </a:ext>
            </a:extLst>
          </p:cNvPr>
          <p:cNvSpPr txBox="1">
            <a:spLocks/>
          </p:cNvSpPr>
          <p:nvPr/>
        </p:nvSpPr>
        <p:spPr bwMode="auto">
          <a:xfrm>
            <a:off x="192000" y="1053001"/>
            <a:ext cx="9144000" cy="50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solidFill>
                  <a:srgbClr val="000000"/>
                </a:solidFill>
              </a:rPr>
              <a:t>Ⅲ.</a:t>
            </a:r>
            <a:r>
              <a:rPr altLang="ja-JP" dirty="0" lang="en-US" sz="2400">
                <a:solidFill>
                  <a:schemeClr val="dk1"/>
                </a:solidFill>
              </a:rPr>
              <a:t>9</a:t>
            </a:r>
            <a:r>
              <a:rPr altLang="en-US" dirty="0" lang="ja-JP" sz="2400">
                <a:solidFill>
                  <a:schemeClr val="dk1"/>
                </a:solidFill>
              </a:rPr>
              <a:t>月</a:t>
            </a:r>
            <a:r>
              <a:rPr altLang="ja-JP" dirty="0" lang="en-US" sz="2400">
                <a:solidFill>
                  <a:schemeClr val="dk1"/>
                </a:solidFill>
              </a:rPr>
              <a:t>25</a:t>
            </a:r>
            <a:r>
              <a:rPr altLang="en-US" dirty="0" lang="ja-JP" sz="2400">
                <a:solidFill>
                  <a:schemeClr val="dk1"/>
                </a:solidFill>
              </a:rPr>
              <a:t>日（水） ～ </a:t>
            </a:r>
            <a:r>
              <a:rPr altLang="ja-JP" dirty="0" lang="en-US" sz="2400">
                <a:solidFill>
                  <a:schemeClr val="dk1"/>
                </a:solidFill>
              </a:rPr>
              <a:t>10</a:t>
            </a:r>
            <a:r>
              <a:rPr altLang="en-US" dirty="0" lang="ja-JP" sz="2400">
                <a:solidFill>
                  <a:schemeClr val="dk1"/>
                </a:solidFill>
              </a:rPr>
              <a:t>月</a:t>
            </a:r>
            <a:r>
              <a:rPr altLang="ja-JP" dirty="0" lang="en-US" sz="2400">
                <a:solidFill>
                  <a:schemeClr val="dk1"/>
                </a:solidFill>
              </a:rPr>
              <a:t>7</a:t>
            </a:r>
            <a:r>
              <a:rPr altLang="en-US" dirty="0" lang="ja-JP" sz="2400">
                <a:solidFill>
                  <a:schemeClr val="dk1"/>
                </a:solidFill>
              </a:rPr>
              <a:t>日（月） </a:t>
            </a:r>
            <a:r>
              <a:rPr altLang="en-US" dirty="0" kern="0" lang="ja-JP" sz="2400">
                <a:solidFill>
                  <a:srgbClr val="000000"/>
                </a:solidFill>
                <a:latin typeface="Arial"/>
                <a:ea typeface="ＭＳ Ｐゴシック"/>
              </a:rPr>
              <a:t>（出願時申請）</a:t>
            </a:r>
          </a:p>
        </p:txBody>
      </p:sp>
      <p:sp>
        <p:nvSpPr>
          <p:cNvPr id="2" name="テキスト ボックス 1">
            <a:extLst>
              <a:ext uri="{FF2B5EF4-FFF2-40B4-BE49-F238E27FC236}">
                <a16:creationId xmlns:a16="http://schemas.microsoft.com/office/drawing/2014/main" id="{22047894-498A-4B7A-9ABE-C89AEF62E8B4}"/>
              </a:ext>
            </a:extLst>
          </p:cNvPr>
          <p:cNvSpPr txBox="1"/>
          <p:nvPr/>
        </p:nvSpPr>
        <p:spPr>
          <a:xfrm>
            <a:off x="1344000" y="5373000"/>
            <a:ext cx="9360000" cy="400110"/>
          </a:xfrm>
          <a:prstGeom prst="rect">
            <a:avLst/>
          </a:prstGeom>
          <a:noFill/>
        </p:spPr>
        <p:txBody>
          <a:bodyPr rtlCol="0" wrap="square">
            <a:spAutoFit/>
          </a:bodyPr>
          <a:lstStyle/>
          <a:p>
            <a:r>
              <a:rPr altLang="ja-JP" dirty="0" kumimoji="1" lang="en-US" sz="2000"/>
              <a:t>※</a:t>
            </a:r>
            <a:r>
              <a:rPr altLang="en-US" dirty="0" kumimoji="1" lang="ja-JP" sz="2000"/>
              <a:t> 志願票等と一緒に提出するため，</a:t>
            </a:r>
            <a:r>
              <a:rPr altLang="en-US" dirty="0" kumimoji="1" lang="ja-JP" sz="2000" u="sng">
                <a:solidFill>
                  <a:srgbClr val="FF0000"/>
                </a:solidFill>
              </a:rPr>
              <a:t>卒業見込者は必ず学校経由で提出</a:t>
            </a:r>
            <a:r>
              <a:rPr altLang="en-US" dirty="0" kumimoji="1" lang="ja-JP" sz="2000"/>
              <a:t>してください。</a:t>
            </a:r>
          </a:p>
        </p:txBody>
      </p:sp>
    </p:spTree>
    <p:extLst>
      <p:ext uri="{BB962C8B-B14F-4D97-AF65-F5344CB8AC3E}">
        <p14:creationId xmlns:p14="http://schemas.microsoft.com/office/powerpoint/2010/main" val="410703288"/>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7</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4</a:t>
            </a:r>
            <a:r>
              <a:rPr altLang="en-US" b="0" baseline="0" cap="none" dirty="0" i="0" kern="0" kumimoji="1" lang="ja-JP"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5</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91E0FF92-AC50-4215-BDC7-C2B53A83A17F}"/>
              </a:ext>
            </a:extLst>
          </p:cNvPr>
          <p:cNvSpPr/>
          <p:nvPr/>
        </p:nvSpPr>
        <p:spPr>
          <a:xfrm>
            <a:off x="336000" y="1904763"/>
            <a:ext cx="11520000" cy="3252237"/>
          </a:xfrm>
          <a:prstGeom prst="rect">
            <a:avLst/>
          </a:prstGeom>
        </p:spPr>
        <p:txBody>
          <a:bodyPr wrap="square">
            <a:spAutoFit/>
          </a:bodyPr>
          <a:lstStyle/>
          <a:p>
            <a:pPr algn="just"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a:t>
            </a:r>
            <a:r>
              <a:rPr altLang="en-US" dirty="0" lang="ja-JP" sz="2400" u="sng">
                <a:solidFill>
                  <a:srgbClr val="FF0000"/>
                </a:solidFill>
              </a:rPr>
              <a:t>申請書類の提出は一度のみ</a:t>
            </a:r>
            <a:r>
              <a:rPr altLang="en-US" dirty="0" lang="ja-JP" sz="2400">
                <a:solidFill>
                  <a:srgbClr val="000000"/>
                </a:solidFill>
              </a:rPr>
              <a:t>となります。</a:t>
            </a:r>
            <a:endParaRPr altLang="ja-JP" dirty="0" lang="en-US"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申請書類は返却できません。</a:t>
            </a:r>
            <a:endParaRPr altLang="ja-JP" dirty="0" lang="en-US"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必ずコピーを取った上で，原本を提出してください。</a:t>
            </a:r>
            <a:endParaRPr altLang="ja-JP" dirty="0" lang="en-US"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病気・負傷や障害等の種類，希望する配慮事項によっては，十分な審査を行うため，大学入試センターから追加で書類等の提出を求める場合があります。</a:t>
            </a:r>
            <a:endParaRPr altLang="ja-JP" dirty="0" lang="en-US" sz="2400">
              <a:solidFill>
                <a:srgbClr val="000000"/>
              </a:solidFill>
            </a:endParaRPr>
          </a:p>
        </p:txBody>
      </p:sp>
      <p:sp>
        <p:nvSpPr>
          <p:cNvPr id="8" name="Rectangle 5">
            <a:extLst>
              <a:ext uri="{FF2B5EF4-FFF2-40B4-BE49-F238E27FC236}">
                <a16:creationId xmlns:a16="http://schemas.microsoft.com/office/drawing/2014/main" id="{A68DAC67-70E1-4F78-B05B-9220BC30927E}"/>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②　配慮の申請に当たっての留意点</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2569468211"/>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8</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kern="0" lang="en-US" sz="3200">
                <a:solidFill>
                  <a:srgbClr val="000000"/>
                </a:solidFill>
                <a:latin charset="0" typeface="Arial"/>
                <a:ea charset="-128" typeface="ＭＳ Ｐゴシック"/>
              </a:rPr>
              <a:t>29</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8D5AAC1F-8411-4A87-84FD-DA614ABBC50C}"/>
              </a:ext>
            </a:extLst>
          </p:cNvPr>
          <p:cNvSpPr/>
          <p:nvPr/>
        </p:nvSpPr>
        <p:spPr>
          <a:xfrm>
            <a:off x="768000" y="2079791"/>
            <a:ext cx="10512000" cy="3293209"/>
          </a:xfrm>
          <a:prstGeom prst="rect">
            <a:avLst/>
          </a:prstGeom>
        </p:spPr>
        <p:txBody>
          <a:bodyPr wrap="square">
            <a:spAutoFit/>
          </a:bodyPr>
          <a:lstStyle/>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rPr>
              <a:t>　受験上の配慮を希望する志願者に対し，申請に基づき，大学入試センターで審査の上，配慮事項を決定します。決定に当たっては個々の症状や状態等を総合的に判断します。</a:t>
            </a:r>
            <a:endParaRPr altLang="ja-JP" dirty="0" lang="en-US" sz="2400">
              <a:solidFill>
                <a:srgbClr val="000000"/>
              </a:solidFill>
            </a:endParaRPr>
          </a:p>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rPr>
              <a:t>　大学入試センターで審査の上，決定した配慮事項については，</a:t>
            </a:r>
            <a:r>
              <a:rPr altLang="en-US" dirty="0" lang="ja-JP" sz="2400" u="sng">
                <a:solidFill>
                  <a:srgbClr val="FF0000"/>
                </a:solidFill>
              </a:rPr>
              <a:t>再審査は行いません。</a:t>
            </a:r>
            <a:endParaRPr altLang="ja-JP" dirty="0" lang="en-US" sz="2400" u="sng">
              <a:solidFill>
                <a:srgbClr val="FF0000"/>
              </a:solidFill>
            </a:endParaRPr>
          </a:p>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rPr>
              <a:t>　試験場については，決定した配慮事項や試験場の設備等を踏まえ，大学入試センターにおいて指定します。</a:t>
            </a:r>
            <a:endParaRPr altLang="ja-JP" dirty="0" lang="en-US" sz="2400">
              <a:solidFill>
                <a:srgbClr val="000000"/>
              </a:solidFill>
            </a:endParaRPr>
          </a:p>
        </p:txBody>
      </p:sp>
      <p:sp>
        <p:nvSpPr>
          <p:cNvPr id="6" name="Rectangle 5">
            <a:extLst>
              <a:ext uri="{FF2B5EF4-FFF2-40B4-BE49-F238E27FC236}">
                <a16:creationId xmlns:a16="http://schemas.microsoft.com/office/drawing/2014/main" id="{0217B991-6E29-4282-9448-9EAE5A434C51}"/>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③ 受験上の配慮事項の決定</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3188725384"/>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9</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29</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graphicFrame>
        <p:nvGraphicFramePr>
          <p:cNvPr id="9" name="表 8">
            <a:extLst>
              <a:ext uri="{FF2B5EF4-FFF2-40B4-BE49-F238E27FC236}">
                <a16:creationId xmlns:a16="http://schemas.microsoft.com/office/drawing/2014/main" id="{1EF8626B-FA5F-4791-8BC5-57845B8ECAE9}"/>
              </a:ext>
            </a:extLst>
          </p:cNvPr>
          <p:cNvGraphicFramePr>
            <a:graphicFrameLocks noGrp="1"/>
          </p:cNvGraphicFramePr>
          <p:nvPr>
            <p:extLst>
              <p:ext uri="{D42A27DB-BD31-4B8C-83A1-F6EECF244321}">
                <p14:modId xmlns:p14="http://schemas.microsoft.com/office/powerpoint/2010/main" val="1738224998"/>
              </p:ext>
            </p:extLst>
          </p:nvPr>
        </p:nvGraphicFramePr>
        <p:xfrm>
          <a:off x="840000" y="1649696"/>
          <a:ext cx="10439999" cy="4299304"/>
        </p:xfrm>
        <a:graphic>
          <a:graphicData uri="http://schemas.openxmlformats.org/drawingml/2006/table">
            <a:tbl>
              <a:tblPr bandRow="1" firstRow="1">
                <a:tableStyleId>{5C22544A-7EE6-4342-B048-85BDC9FD1C3A}</a:tableStyleId>
              </a:tblPr>
              <a:tblGrid>
                <a:gridCol w="4464000">
                  <a:extLst>
                    <a:ext uri="{9D8B030D-6E8A-4147-A177-3AD203B41FA5}">
                      <a16:colId xmlns:a16="http://schemas.microsoft.com/office/drawing/2014/main" val="1397456457"/>
                    </a:ext>
                  </a:extLst>
                </a:gridCol>
                <a:gridCol w="3816000">
                  <a:extLst>
                    <a:ext uri="{9D8B030D-6E8A-4147-A177-3AD203B41FA5}">
                      <a16:colId xmlns:a16="http://schemas.microsoft.com/office/drawing/2014/main" val="365708861"/>
                    </a:ext>
                  </a:extLst>
                </a:gridCol>
                <a:gridCol w="2159999">
                  <a:extLst>
                    <a:ext uri="{9D8B030D-6E8A-4147-A177-3AD203B41FA5}">
                      <a16:colId xmlns:a16="http://schemas.microsoft.com/office/drawing/2014/main" val="2270099265"/>
                    </a:ext>
                  </a:extLst>
                </a:gridCol>
              </a:tblGrid>
              <a:tr h="52438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通知文書</a:t>
                      </a:r>
                      <a:endParaRPr altLang="en-US" b="1" dirty="0" kumimoji="1" lang="ja-JP" spc="600" strike="noStrike" sz="2000"/>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送付対象者</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送付時期</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806188">
                <a:tc rowSpan="2">
                  <a:txBody>
                    <a:bodyPr/>
                    <a:lstStyle/>
                    <a:p>
                      <a:pPr algn="l"/>
                      <a:r>
                        <a:rPr altLang="en-US" dirty="0" kern="1200" kumimoji="1" lang="ja-JP" sz="2000">
                          <a:solidFill>
                            <a:schemeClr val="dk1"/>
                          </a:solidFill>
                          <a:latin typeface="+mn-lt"/>
                          <a:ea typeface="+mn-ea"/>
                          <a:cs typeface="+mn-cs"/>
                        </a:rPr>
                        <a:t>⑴受験上の配慮事項審査結果通知書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z="2000">
                          <a:solidFill>
                            <a:schemeClr val="dk1"/>
                          </a:solidFill>
                          <a:effectLst/>
                          <a:latin typeface="+mn-lt"/>
                          <a:ea charset="-128" panose="020B0609070205080204" pitchFamily="49" typeface="ＭＳ ゴシック"/>
                          <a:cs typeface="Times New Roman"/>
                        </a:rPr>
                        <a:t>8</a:t>
                      </a:r>
                      <a:r>
                        <a:rPr altLang="en-US" b="0" dirty="0" kern="100" lang="ja-JP" sz="2000">
                          <a:effectLst/>
                          <a:latin typeface="+mn-ea"/>
                          <a:ea typeface="+mn-ea"/>
                          <a:cs typeface="Times New Roman"/>
                        </a:rPr>
                        <a:t>月</a:t>
                      </a:r>
                      <a:r>
                        <a:rPr altLang="ja-JP" b="0" dirty="0" kern="100" kumimoji="1" lang="en-US" sz="2000">
                          <a:solidFill>
                            <a:schemeClr val="dk1"/>
                          </a:solidFill>
                          <a:effectLst/>
                          <a:latin typeface="+mn-lt"/>
                          <a:ea charset="-128" panose="020B0609070205080204" pitchFamily="49" typeface="ＭＳ ゴシック"/>
                          <a:cs typeface="Times New Roman"/>
                        </a:rPr>
                        <a:t>1</a:t>
                      </a:r>
                      <a:r>
                        <a:rPr altLang="en-US" b="0" dirty="0" kern="100" kumimoji="1" lang="ja-JP" sz="2000">
                          <a:solidFill>
                            <a:schemeClr val="dk1"/>
                          </a:solidFill>
                          <a:effectLst/>
                          <a:latin typeface="+mn-ea"/>
                          <a:ea typeface="+mn-ea"/>
                          <a:cs typeface="Times New Roman"/>
                        </a:rPr>
                        <a:t>日</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木</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a:t>
                      </a:r>
                      <a:r>
                        <a:rPr altLang="ja-JP" b="0" dirty="0" kern="100" kumimoji="1" lang="en-US" sz="2000">
                          <a:solidFill>
                            <a:schemeClr val="dk1"/>
                          </a:solidFill>
                          <a:effectLst/>
                          <a:latin typeface="+mn-lt"/>
                          <a:ea charset="-128" panose="020B0609070205080204" pitchFamily="49" typeface="ＭＳ ゴシック"/>
                          <a:cs typeface="Times New Roman"/>
                        </a:rPr>
                        <a:t>9</a:t>
                      </a:r>
                      <a:r>
                        <a:rPr altLang="en-US" b="0" dirty="0" kern="100" kumimoji="1" lang="ja-JP" sz="2000">
                          <a:solidFill>
                            <a:schemeClr val="dk1"/>
                          </a:solidFill>
                          <a:effectLst/>
                          <a:latin typeface="+mn-ea"/>
                          <a:ea typeface="+mn-ea"/>
                          <a:cs typeface="Times New Roman"/>
                        </a:rPr>
                        <a:t>月</a:t>
                      </a:r>
                      <a:r>
                        <a:rPr altLang="ja-JP" b="0" dirty="0" kern="100" kumimoji="1" lang="en-US" sz="2000">
                          <a:solidFill>
                            <a:schemeClr val="dk1"/>
                          </a:solidFill>
                          <a:effectLst/>
                          <a:latin typeface="+mn-lt"/>
                          <a:ea charset="-128" panose="020B0609070205080204" pitchFamily="49" typeface="ＭＳ ゴシック"/>
                          <a:cs typeface="Times New Roman"/>
                        </a:rPr>
                        <a:t>3</a:t>
                      </a:r>
                      <a:r>
                        <a:rPr altLang="en-US" b="0" dirty="0" kern="100" kumimoji="1" lang="ja-JP" sz="2000">
                          <a:solidFill>
                            <a:schemeClr val="dk1"/>
                          </a:solidFill>
                          <a:effectLst/>
                          <a:latin typeface="+mn-ea"/>
                          <a:ea typeface="+mn-ea"/>
                          <a:cs typeface="Times New Roman"/>
                        </a:rPr>
                        <a:t>日</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火</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に受験上の配慮を申請した者</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dash"/>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9</a:t>
                      </a:r>
                      <a:r>
                        <a:rPr altLang="en-US" b="0" dirty="0" kumimoji="1" lang="ja-JP" sz="2000">
                          <a:solidFill>
                            <a:schemeClr val="tx1"/>
                          </a:solidFill>
                        </a:rPr>
                        <a:t>月下旬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dash"/>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94209134"/>
                  </a:ext>
                </a:extLst>
              </a:tr>
              <a:tr h="954536">
                <a:tc vMerge="1">
                  <a:txBody>
                    <a:bodyPr/>
                    <a:lstStyle/>
                    <a:p>
                      <a:pPr algn="l"/>
                      <a:endParaRPr altLang="en-US" dirty="0" kern="1200" kumimoji="1" lang="ja-JP" sz="2000">
                        <a:solidFill>
                          <a:schemeClr val="dk1"/>
                        </a:solidFill>
                        <a:latin typeface="+mn-lt"/>
                        <a:ea typeface="+mn-ea"/>
                        <a:cs typeface="+mn-cs"/>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z="2000">
                          <a:solidFill>
                            <a:schemeClr val="dk1"/>
                          </a:solidFill>
                          <a:effectLst/>
                          <a:latin typeface="+mn-lt"/>
                          <a:ea charset="-128" panose="020B0609070205080204" pitchFamily="49" typeface="ＭＳ ゴシック"/>
                          <a:cs typeface="Times New Roman"/>
                        </a:rPr>
                        <a:t>9</a:t>
                      </a:r>
                      <a:r>
                        <a:rPr altLang="en-US" b="0" dirty="0" kern="100" kumimoji="1" lang="ja-JP" sz="2000">
                          <a:solidFill>
                            <a:schemeClr val="dk1"/>
                          </a:solidFill>
                          <a:effectLst/>
                          <a:latin typeface="+mn-ea"/>
                          <a:ea typeface="+mn-ea"/>
                          <a:cs typeface="Times New Roman"/>
                        </a:rPr>
                        <a:t>月</a:t>
                      </a:r>
                      <a:r>
                        <a:rPr altLang="ja-JP" b="0" dirty="0" kern="100" kumimoji="1" lang="en-US" sz="2000">
                          <a:solidFill>
                            <a:schemeClr val="dk1"/>
                          </a:solidFill>
                          <a:effectLst/>
                          <a:latin typeface="+mn-lt"/>
                          <a:ea charset="-128" panose="020B0609070205080204" pitchFamily="49" typeface="ＭＳ ゴシック"/>
                          <a:cs typeface="Times New Roman"/>
                        </a:rPr>
                        <a:t>4</a:t>
                      </a:r>
                      <a:r>
                        <a:rPr altLang="en-US" b="0" dirty="0" kern="100" kumimoji="1" lang="ja-JP" sz="2000">
                          <a:solidFill>
                            <a:schemeClr val="dk1"/>
                          </a:solidFill>
                          <a:effectLst/>
                          <a:latin typeface="+mn-ea"/>
                          <a:ea typeface="+mn-ea"/>
                          <a:cs typeface="Times New Roman"/>
                        </a:rPr>
                        <a:t>日</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水</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a:t>
                      </a:r>
                      <a:r>
                        <a:rPr altLang="ja-JP" b="0" dirty="0" kern="100" kumimoji="1" lang="en-US" sz="2000">
                          <a:solidFill>
                            <a:schemeClr val="dk1"/>
                          </a:solidFill>
                          <a:effectLst/>
                          <a:latin typeface="+mn-lt"/>
                          <a:ea charset="-128" panose="020B0609070205080204" pitchFamily="49" typeface="ＭＳ ゴシック"/>
                          <a:cs typeface="Times New Roman"/>
                        </a:rPr>
                        <a:t>10</a:t>
                      </a:r>
                      <a:r>
                        <a:rPr altLang="en-US" b="0" dirty="0" kern="100" kumimoji="1" lang="ja-JP" sz="2000">
                          <a:solidFill>
                            <a:schemeClr val="dk1"/>
                          </a:solidFill>
                          <a:effectLst/>
                          <a:latin typeface="+mn-ea"/>
                          <a:ea typeface="+mn-ea"/>
                          <a:cs typeface="Times New Roman"/>
                        </a:rPr>
                        <a:t>月</a:t>
                      </a:r>
                      <a:r>
                        <a:rPr altLang="ja-JP" b="0" dirty="0" kern="100" kumimoji="1" lang="en-US" sz="2000">
                          <a:solidFill>
                            <a:schemeClr val="dk1"/>
                          </a:solidFill>
                          <a:effectLst/>
                          <a:latin typeface="+mn-lt"/>
                          <a:ea charset="-128" panose="020B0609070205080204" pitchFamily="49" typeface="ＭＳ ゴシック"/>
                          <a:cs typeface="Times New Roman"/>
                        </a:rPr>
                        <a:t>7</a:t>
                      </a:r>
                      <a:r>
                        <a:rPr altLang="en-US" b="0" dirty="0" kern="100" kumimoji="1" lang="ja-JP" sz="2000">
                          <a:solidFill>
                            <a:schemeClr val="dk1"/>
                          </a:solidFill>
                          <a:effectLst/>
                          <a:latin typeface="+mn-ea"/>
                          <a:ea typeface="+mn-ea"/>
                          <a:cs typeface="Times New Roman"/>
                        </a:rPr>
                        <a:t>日</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月</a:t>
                      </a:r>
                      <a:r>
                        <a:rPr altLang="ja-JP" b="0" dirty="0" kern="100" kumimoji="1" lang="en-US" sz="2000">
                          <a:solidFill>
                            <a:schemeClr val="dk1"/>
                          </a:solidFill>
                          <a:effectLst/>
                          <a:latin typeface="+mn-ea"/>
                          <a:ea typeface="+mn-ea"/>
                          <a:cs typeface="Times New Roman"/>
                        </a:rPr>
                        <a:t>)</a:t>
                      </a:r>
                      <a:r>
                        <a:rPr altLang="en-US" b="0" dirty="0" kern="100" kumimoji="1" lang="ja-JP" spc="-150" sz="2000">
                          <a:solidFill>
                            <a:schemeClr val="dk1"/>
                          </a:solidFill>
                          <a:effectLst/>
                          <a:latin typeface="+mn-ea"/>
                          <a:ea typeface="+mn-ea"/>
                          <a:cs typeface="Times New Roman"/>
                        </a:rPr>
                        <a:t>に受験上の配慮</a:t>
                      </a:r>
                      <a:r>
                        <a:rPr altLang="en-US" b="0" dirty="0" kern="100" kumimoji="1" lang="ja-JP" sz="2000">
                          <a:solidFill>
                            <a:schemeClr val="dk1"/>
                          </a:solidFill>
                          <a:effectLst/>
                          <a:latin typeface="+mn-ea"/>
                          <a:ea typeface="+mn-ea"/>
                          <a:cs typeface="Times New Roman"/>
                        </a:rPr>
                        <a:t>を申請した者のうち，出願した者</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dash"/>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11</a:t>
                      </a:r>
                      <a:r>
                        <a:rPr altLang="en-US" b="0" dirty="0" kumimoji="1" lang="ja-JP" sz="2000">
                          <a:solidFill>
                            <a:schemeClr val="tx1"/>
                          </a:solidFill>
                        </a:rPr>
                        <a:t>月下旬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dash"/>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948864133"/>
                  </a:ext>
                </a:extLst>
              </a:tr>
              <a:tr h="1156704">
                <a:tc>
                  <a:txBody>
                    <a:bodyPr/>
                    <a:lstStyle/>
                    <a:p>
                      <a:pPr algn="l"/>
                      <a:r>
                        <a:rPr altLang="en-US" dirty="0" kern="1200" kumimoji="1" lang="ja-JP" sz="2000">
                          <a:solidFill>
                            <a:schemeClr val="dk1"/>
                          </a:solidFill>
                          <a:latin typeface="+mn-lt"/>
                          <a:ea typeface="+mn-ea"/>
                          <a:cs typeface="+mn-cs"/>
                        </a:rPr>
                        <a:t>⑵受験科目等通知・確認書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trike="noStrike" sz="2000">
                          <a:solidFill>
                            <a:srgbClr val="FF0000"/>
                          </a:solidFill>
                          <a:effectLst/>
                          <a:latin typeface="+mn-ea"/>
                          <a:ea typeface="+mn-ea"/>
                          <a:cs typeface="Arial"/>
                        </a:rPr>
                        <a:t>点字解答</a:t>
                      </a:r>
                      <a:r>
                        <a:rPr altLang="en-US" b="0" dirty="0" kern="100" kumimoji="1" lang="ja-JP" spc="-150" strike="noStrike" sz="2000">
                          <a:solidFill>
                            <a:srgbClr val="FF0000"/>
                          </a:solidFill>
                          <a:effectLst/>
                          <a:latin typeface="+mn-ea"/>
                          <a:ea typeface="+mn-ea"/>
                          <a:cs typeface="Arial"/>
                        </a:rPr>
                        <a:t>・</a:t>
                      </a:r>
                      <a:r>
                        <a:rPr altLang="en-US" b="0" dirty="0" kern="100" kumimoji="1" lang="ja-JP" strike="noStrike" sz="2000">
                          <a:solidFill>
                            <a:srgbClr val="FF0000"/>
                          </a:solidFill>
                          <a:effectLst/>
                          <a:latin typeface="+mn-ea"/>
                          <a:ea typeface="+mn-ea"/>
                          <a:cs typeface="Arial"/>
                        </a:rPr>
                        <a:t>代筆解答</a:t>
                      </a:r>
                      <a:r>
                        <a:rPr altLang="en-US" b="0" dirty="0" kern="100" kumimoji="1" lang="ja-JP" spc="-150" strike="noStrike" sz="2000">
                          <a:solidFill>
                            <a:srgbClr val="FF0000"/>
                          </a:solidFill>
                          <a:effectLst/>
                          <a:latin typeface="+mn-ea"/>
                          <a:ea typeface="+mn-ea"/>
                          <a:cs typeface="Arial"/>
                        </a:rPr>
                        <a:t>・</a:t>
                      </a:r>
                      <a:r>
                        <a:rPr altLang="en-US" b="0" dirty="0" kern="100" kumimoji="1" lang="ja-JP" strike="noStrike" sz="2000">
                          <a:solidFill>
                            <a:srgbClr val="FF0000"/>
                          </a:solidFill>
                          <a:effectLst/>
                          <a:latin typeface="+mn-ea"/>
                          <a:ea typeface="+mn-ea"/>
                          <a:cs typeface="Arial"/>
                        </a:rPr>
                        <a:t>拡大文字問題冊子（</a:t>
                      </a:r>
                      <a:r>
                        <a:rPr altLang="ja-JP" b="0" dirty="0" kern="100" kumimoji="1" lang="en-US" strike="noStrike" sz="2000">
                          <a:solidFill>
                            <a:srgbClr val="FF0000"/>
                          </a:solidFill>
                          <a:effectLst/>
                          <a:latin typeface="+mn-lt"/>
                          <a:ea typeface="ＭＳ ゴシック"/>
                          <a:cs typeface="Arial"/>
                        </a:rPr>
                        <a:t>22</a:t>
                      </a:r>
                      <a:r>
                        <a:rPr altLang="en-US" b="0" dirty="0" kern="100" kumimoji="1" lang="ja-JP" strike="noStrike" sz="2000">
                          <a:solidFill>
                            <a:srgbClr val="FF0000"/>
                          </a:solidFill>
                          <a:effectLst/>
                          <a:latin typeface="+mn-ea"/>
                          <a:ea typeface="+mn-ea"/>
                          <a:cs typeface="Arial"/>
                        </a:rPr>
                        <a:t>ポイント）</a:t>
                      </a:r>
                      <a:r>
                        <a:rPr altLang="en-US" b="0" dirty="0" kern="100" kumimoji="1" lang="ja-JP" strike="noStrike" sz="2000">
                          <a:solidFill>
                            <a:schemeClr val="tx1"/>
                          </a:solidFill>
                          <a:effectLst/>
                          <a:latin typeface="+mn-ea"/>
                          <a:ea typeface="+mn-ea"/>
                          <a:cs typeface="Arial"/>
                        </a:rPr>
                        <a:t>を希望した者のうち，出願した者</a:t>
                      </a:r>
                      <a:endParaRPr altLang="ja-JP" b="0" dirty="0" kern="100" kumimoji="1" lang="ja-JP" strike="noStrike" sz="2000">
                        <a:solidFill>
                          <a:schemeClr val="tx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10</a:t>
                      </a:r>
                      <a:r>
                        <a:rPr altLang="en-US" b="0" dirty="0" kumimoji="1" lang="ja-JP" sz="2000">
                          <a:solidFill>
                            <a:schemeClr val="tx1"/>
                          </a:solidFill>
                        </a:rPr>
                        <a:t>月下旬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3033240661"/>
                  </a:ext>
                </a:extLst>
              </a:tr>
              <a:tr h="80618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ern="1200" kumimoji="1" lang="ja-JP" sz="2000">
                          <a:solidFill>
                            <a:schemeClr val="dk1"/>
                          </a:solidFill>
                          <a:latin typeface="+mj-ea"/>
                          <a:ea typeface="+mn-ea"/>
                          <a:cs typeface="+mn-cs"/>
                        </a:rPr>
                        <a:t>⑶受験上の配慮事項決定通知書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lang="ja-JP" sz="2000">
                          <a:effectLst/>
                          <a:latin typeface="+mn-ea"/>
                          <a:ea typeface="+mn-ea"/>
                          <a:cs typeface="Times New Roman"/>
                        </a:rPr>
                        <a:t>受験上の配慮を申請した者のうち，</a:t>
                      </a:r>
                      <a:endParaRPr altLang="ja-JP" b="0" dirty="0" kern="100" lang="en-US" sz="2000">
                        <a:effectLst/>
                        <a:latin typeface="+mn-ea"/>
                        <a:ea typeface="+mn-ea"/>
                        <a:cs typeface="Times New Roman"/>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lang="ja-JP" sz="2000">
                          <a:effectLst/>
                          <a:latin typeface="+mn-ea"/>
                          <a:ea typeface="+mn-ea"/>
                          <a:cs typeface="Times New Roman"/>
                        </a:rPr>
                        <a:t>出願した者</a:t>
                      </a:r>
                      <a:endParaRPr altLang="ja-JP" b="0" dirty="0" kern="100" lang="ja-JP" sz="2000">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12</a:t>
                      </a:r>
                      <a:r>
                        <a:rPr altLang="en-US" b="0" dirty="0" kumimoji="1" lang="ja-JP" sz="2000">
                          <a:solidFill>
                            <a:schemeClr val="tx1"/>
                          </a:solidFill>
                        </a:rPr>
                        <a:t>月上旬～中旬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2" name="テキスト ボックス 1">
            <a:extLst>
              <a:ext uri="{FF2B5EF4-FFF2-40B4-BE49-F238E27FC236}">
                <a16:creationId xmlns:a16="http://schemas.microsoft.com/office/drawing/2014/main" id="{B2B56D6F-3440-4B1D-9F20-3E022A5BC361}"/>
              </a:ext>
            </a:extLst>
          </p:cNvPr>
          <p:cNvSpPr txBox="1"/>
          <p:nvPr/>
        </p:nvSpPr>
        <p:spPr>
          <a:xfrm>
            <a:off x="840000" y="6011668"/>
            <a:ext cx="9936000" cy="369332"/>
          </a:xfrm>
          <a:prstGeom prst="rect">
            <a:avLst/>
          </a:prstGeom>
          <a:noFill/>
        </p:spPr>
        <p:txBody>
          <a:bodyPr rtlCol="0" wrap="square">
            <a:spAutoFit/>
          </a:bodyPr>
          <a:lstStyle/>
          <a:p>
            <a:r>
              <a:rPr altLang="ja-JP" dirty="0" kumimoji="1" lang="en-US" sz="1800"/>
              <a:t>※</a:t>
            </a:r>
            <a:r>
              <a:rPr altLang="en-US" dirty="0" kumimoji="1" lang="ja-JP" sz="1800"/>
              <a:t> 卒業見込者の場合，通知文書は在学する学校に送付します。</a:t>
            </a:r>
          </a:p>
        </p:txBody>
      </p:sp>
      <p:sp>
        <p:nvSpPr>
          <p:cNvPr id="8" name="Rectangle 5">
            <a:extLst>
              <a:ext uri="{FF2B5EF4-FFF2-40B4-BE49-F238E27FC236}">
                <a16:creationId xmlns:a16="http://schemas.microsoft.com/office/drawing/2014/main" id="{4D3E692E-5C3E-489A-851E-E46292AB03F5}"/>
              </a:ext>
            </a:extLst>
          </p:cNvPr>
          <p:cNvSpPr>
            <a:spLocks noChangeArrowheads="1"/>
          </p:cNvSpPr>
          <p:nvPr/>
        </p:nvSpPr>
        <p:spPr bwMode="auto">
          <a:xfrm>
            <a:off x="264000" y="971938"/>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④　通知文書</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4242901146"/>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3393</Words>
  <Application>Microsoft Office PowerPoint</Application>
  <PresentationFormat>ワイド画面</PresentationFormat>
  <Paragraphs>258</Paragraphs>
  <Slides>13</Slides>
  <Notes>13</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13</vt:i4>
      </vt:variant>
    </vt:vector>
  </HeadingPairs>
  <TitlesOfParts>
    <vt:vector size="26" baseType="lpstr">
      <vt:lpstr>HGSｺﾞｼｯｸE</vt:lpstr>
      <vt:lpstr>ＭＳ Ｐゴシック</vt:lpstr>
      <vt:lpstr>ＭＳ Ｐ明朝</vt:lpstr>
      <vt:lpstr>ＭＳ ゴシック</vt:lpstr>
      <vt:lpstr>ＭＳ 明朝</vt:lpstr>
      <vt:lpstr>メイリオ</vt:lpstr>
      <vt:lpstr>Arial</vt:lpstr>
      <vt:lpstr>Century</vt:lpstr>
      <vt:lpstr>Segoe UI</vt:lpstr>
      <vt:lpstr>Times New Roman</vt:lpstr>
      <vt:lpstr>Wingdings</vt:lpstr>
      <vt:lpstr>標準デザイン</vt:lpstr>
      <vt:lpstr>2_標準デザイン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2024-07-04T04:07:51Z</dcterms:created>
  <dcterms:modified xsi:type="dcterms:W3CDTF">2024-07-04T04:07:56Z</dcterms:modified>
  <cp:revision>1</cp:revision>
  <dc:title>02_申請方法及び通知書_R7.pptx</dc:title>
</cp:coreProperties>
</file>