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no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bookmarkIdSeed="6">
  <p:sldMasterIdLst>
    <p:sldMasterId id="2147483696" r:id="rId1"/>
    <p:sldMasterId id="2147483709" r:id="rId2"/>
  </p:sldMasterIdLst>
  <p:notesMasterIdLst>
    <p:notesMasterId r:id="rId11"/>
  </p:notesMasterIdLst>
  <p:handoutMasterIdLst>
    <p:handoutMasterId r:id="rId12"/>
  </p:handoutMasterIdLst>
  <p:sldIdLst>
    <p:sldId id="340" r:id="rId3"/>
    <p:sldId id="344" r:id="rId4"/>
    <p:sldId id="379" r:id="rId5"/>
    <p:sldId id="396" r:id="rId6"/>
    <p:sldId id="388" r:id="rId7"/>
    <p:sldId id="377" r:id="rId8"/>
    <p:sldId id="289" r:id="rId9"/>
    <p:sldId id="342" r:id="rId10"/>
  </p:sldIdLst>
  <p:sldSz cx="9144000" cy="6858000" type="screen4x3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448" userDrawn="1">
          <p15:clr>
            <a:srgbClr val="A4A3A4"/>
          </p15:clr>
        </p15:guide>
        <p15:guide id="2" pos="1413" userDrawn="1">
          <p15:clr>
            <a:srgbClr val="A4A3A4"/>
          </p15:clr>
        </p15:guide>
        <p15:guide id="3" orient="horz" pos="4480" userDrawn="1">
          <p15:clr>
            <a:srgbClr val="A4A3A4"/>
          </p15:clr>
        </p15:guide>
        <p15:guide id="4" pos="1426" userDrawn="1">
          <p15:clr>
            <a:srgbClr val="A4A3A4"/>
          </p15:clr>
        </p15:guide>
        <p15:guide id="5" orient="horz" pos="3068" userDrawn="1">
          <p15:clr>
            <a:srgbClr val="A4A3A4"/>
          </p15:clr>
        </p15:guide>
        <p15:guide id="6" orient="horz" pos="3090" userDrawn="1">
          <p15:clr>
            <a:srgbClr val="A4A3A4"/>
          </p15:clr>
        </p15:guide>
        <p15:guide id="7" pos="2083" userDrawn="1">
          <p15:clr>
            <a:srgbClr val="A4A3A4"/>
          </p15:clr>
        </p15:guide>
        <p15:guide id="8" pos="2102" userDrawn="1">
          <p15:clr>
            <a:srgbClr val="A4A3A4"/>
          </p15:clr>
        </p15:guide>
        <p15:guide id="9" orient="horz" pos="4478" userDrawn="1">
          <p15:clr>
            <a:srgbClr val="A4A3A4"/>
          </p15:clr>
        </p15:guide>
        <p15:guide id="10" orient="horz" pos="4509" userDrawn="1">
          <p15:clr>
            <a:srgbClr val="A4A3A4"/>
          </p15:clr>
        </p15:guide>
        <p15:guide id="11" orient="horz" pos="3088" userDrawn="1">
          <p15:clr>
            <a:srgbClr val="A4A3A4"/>
          </p15:clr>
        </p15:guide>
        <p15:guide id="12" orient="horz" pos="3110" userDrawn="1">
          <p15:clr>
            <a:srgbClr val="A4A3A4"/>
          </p15:clr>
        </p15:guide>
        <p15:guide id="13" pos="1427" userDrawn="1">
          <p15:clr>
            <a:srgbClr val="A4A3A4"/>
          </p15:clr>
        </p15:guide>
        <p15:guide id="14" pos="1440" userDrawn="1">
          <p15:clr>
            <a:srgbClr val="A4A3A4"/>
          </p15:clr>
        </p15:guide>
        <p15:guide id="15" pos="2103" userDrawn="1">
          <p15:clr>
            <a:srgbClr val="A4A3A4"/>
          </p15:clr>
        </p15:guide>
        <p15:guide id="16" pos="2122" userDrawn="1">
          <p15:clr>
            <a:srgbClr val="A4A3A4"/>
          </p15:clr>
        </p15:guide>
        <p15:guide id="17" orient="horz" pos="4507" userDrawn="1">
          <p15:clr>
            <a:srgbClr val="A4A3A4"/>
          </p15:clr>
        </p15:guide>
        <p15:guide id="18" orient="horz" pos="4540" userDrawn="1">
          <p15:clr>
            <a:srgbClr val="A4A3A4"/>
          </p15:clr>
        </p15:guide>
        <p15:guide id="19" orient="horz" pos="3109" userDrawn="1">
          <p15:clr>
            <a:srgbClr val="A4A3A4"/>
          </p15:clr>
        </p15:guide>
        <p15:guide id="20" orient="horz" pos="3131" userDrawn="1">
          <p15:clr>
            <a:srgbClr val="A4A3A4"/>
          </p15:clr>
        </p15:guide>
        <p15:guide id="21" pos="1441" userDrawn="1">
          <p15:clr>
            <a:srgbClr val="A4A3A4"/>
          </p15:clr>
        </p15:guide>
        <p15:guide id="22" pos="1454" userDrawn="1">
          <p15:clr>
            <a:srgbClr val="A4A3A4"/>
          </p15:clr>
        </p15:guide>
        <p15:guide id="23" pos="2123" userDrawn="1">
          <p15:clr>
            <a:srgbClr val="A4A3A4"/>
          </p15:clr>
        </p15:guide>
        <p15:guide id="2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99"/>
    <a:srgbClr val="DAEDEF"/>
    <a:srgbClr val="E1F2F3"/>
    <a:srgbClr val="E32D50"/>
    <a:srgbClr val="0000FF"/>
    <a:srgbClr val="0066FF"/>
    <a:srgbClr val="FFCC00"/>
    <a:srgbClr val="ECCCEB"/>
    <a:srgbClr val="00CCFF"/>
    <a:srgbClr val="FBE1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中間スタイル 1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49" autoAdjust="0"/>
    <p:restoredTop sz="90867" autoAdjust="0"/>
  </p:normalViewPr>
  <p:slideViewPr>
    <p:cSldViewPr>
      <p:cViewPr varScale="1">
        <p:scale>
          <a:sx n="100" d="100"/>
          <a:sy n="100" d="100"/>
        </p:scale>
        <p:origin x="2034" y="90"/>
      </p:cViewPr>
      <p:guideLst>
        <p:guide orient="horz" pos="799"/>
        <p:guide pos="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4" d="100"/>
          <a:sy n="94" d="100"/>
        </p:scale>
        <p:origin x="1590" y="102"/>
      </p:cViewPr>
      <p:guideLst>
        <p:guide orient="horz" pos="4448"/>
        <p:guide pos="1413"/>
        <p:guide orient="horz" pos="4480"/>
        <p:guide pos="1426"/>
        <p:guide orient="horz" pos="3068"/>
        <p:guide orient="horz" pos="3090"/>
        <p:guide pos="2083"/>
        <p:guide pos="2102"/>
        <p:guide orient="horz" pos="4478"/>
        <p:guide orient="horz" pos="4509"/>
        <p:guide orient="horz" pos="3088"/>
        <p:guide orient="horz" pos="3110"/>
        <p:guide pos="1427"/>
        <p:guide pos="1440"/>
        <p:guide pos="2103"/>
        <p:guide pos="2122"/>
        <p:guide orient="horz" pos="4507"/>
        <p:guide orient="horz" pos="4540"/>
        <p:guide orient="horz" pos="3109"/>
        <p:guide orient="horz" pos="3131"/>
        <p:guide pos="1441"/>
        <p:guide pos="1454"/>
        <p:guide pos="2123"/>
        <p:guide pos="2142"/>
      </p:guideLst>
    </p:cSldViewPr>
  </p:notesViewPr>
  <p:gridSpacing cx="72000" cy="72000"/>
</p:viewPr>
</file>

<file path=ppt/_rels/presentation.xml.rels><?xml version="1.0" encoding="UTF-8" standalone="no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8.xml" Type="http://schemas.openxmlformats.org/officeDocument/2006/relationships/slide"/><Relationship Id="rId11" Target="notesMasters/notesMaster1.xml" Type="http://schemas.openxmlformats.org/officeDocument/2006/relationships/notesMaster"/><Relationship Id="rId12" Target="handoutMasters/handoutMaster1.xml" Type="http://schemas.openxmlformats.org/officeDocument/2006/relationships/handoutMaster"/><Relationship Id="rId13" Target="presProps.xml" Type="http://schemas.openxmlformats.org/officeDocument/2006/relationships/presProps"/><Relationship Id="rId14" Target="viewProps.xml" Type="http://schemas.openxmlformats.org/officeDocument/2006/relationships/viewProps"/><Relationship Id="rId15" Target="theme/theme1.xml" Type="http://schemas.openxmlformats.org/officeDocument/2006/relationships/theme"/><Relationship Id="rId16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slides/slide1.xml" Type="http://schemas.openxmlformats.org/officeDocument/2006/relationships/slide"/><Relationship Id="rId4" Target="slides/slide2.xml" Type="http://schemas.openxmlformats.org/officeDocument/2006/relationships/slide"/><Relationship Id="rId5" Target="slides/slide3.xml" Type="http://schemas.openxmlformats.org/officeDocument/2006/relationships/slide"/><Relationship Id="rId6" Target="slides/slide4.xml" Type="http://schemas.openxmlformats.org/officeDocument/2006/relationships/slide"/><Relationship Id="rId7" Target="slides/slide5.xml" Type="http://schemas.openxmlformats.org/officeDocument/2006/relationships/slide"/><Relationship Id="rId8" Target="slides/slide6.xml" Type="http://schemas.openxmlformats.org/officeDocument/2006/relationships/slide"/><Relationship Id="rId9" Target="slides/slide7.xml" Type="http://schemas.openxmlformats.org/officeDocument/2006/relationships/slide"/></Relationships>
</file>

<file path=ppt/handoutMasters/_rels/handoutMaster1.xml.rels><?xml version="1.0" encoding="UTF-8" standalone="no"?><Relationships xmlns="http://schemas.openxmlformats.org/package/2006/relationships"><Relationship Id="rId1" Target="../theme/theme4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3" y="20"/>
            <a:ext cx="29559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>
            <a:lvl1pPr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6" y="20"/>
            <a:ext cx="29543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>
            <a:lvl1pPr algn="r"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3" y="9440874"/>
            <a:ext cx="29559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b" anchorCtr="0" compatLnSpc="1">
            <a:prstTxWarp prst="textNoShape">
              <a:avLst/>
            </a:prstTxWarp>
          </a:bodyPr>
          <a:lstStyle>
            <a:lvl1pPr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4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6" y="9440874"/>
            <a:ext cx="29543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b" anchorCtr="0" compatLnSpc="1">
            <a:prstTxWarp prst="textNoShape">
              <a:avLst/>
            </a:prstTxWarp>
          </a:bodyPr>
          <a:lstStyle>
            <a:lvl1pPr algn="r" defTabSz="914702" eaLnBrk="1" hangingPunct="1">
              <a:defRPr sz="1200"/>
            </a:lvl1pPr>
          </a:lstStyle>
          <a:p>
            <a:pPr>
              <a:defRPr/>
            </a:pPr>
            <a:fld id="{A64A0F74-042E-44CB-82D2-1BFD4459E99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290368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no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3" y="20"/>
            <a:ext cx="29559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>
            <a:lvl1pPr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6" y="20"/>
            <a:ext cx="29543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>
            <a:lvl1pPr algn="r"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28700" y="403225"/>
            <a:ext cx="4833938" cy="36258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87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494119" y="4317237"/>
            <a:ext cx="6037205" cy="5364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dirty="0"/>
              <a:t>マスタ テキストの書式設定</a:t>
            </a:r>
          </a:p>
          <a:p>
            <a:pPr lvl="1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3" y="9440874"/>
            <a:ext cx="29559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b" anchorCtr="0" compatLnSpc="1">
            <a:prstTxWarp prst="textNoShape">
              <a:avLst/>
            </a:prstTxWarp>
          </a:bodyPr>
          <a:lstStyle>
            <a:lvl1pPr defTabSz="919304" eaLnBrk="1" hangingPunct="1">
              <a:spcBef>
                <a:spcPct val="0"/>
              </a:spcBef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87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6" y="9440874"/>
            <a:ext cx="29543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899" tIns="45952" rIns="91899" bIns="45952" numCol="1" anchor="b" anchorCtr="0" compatLnSpc="1">
            <a:prstTxWarp prst="textNoShape">
              <a:avLst/>
            </a:prstTxWarp>
          </a:bodyPr>
          <a:lstStyle>
            <a:lvl1pPr algn="r" defTabSz="914702" eaLnBrk="1" hangingPunct="1">
              <a:defRPr sz="1200"/>
            </a:lvl1pPr>
          </a:lstStyle>
          <a:p>
            <a:pPr>
              <a:defRPr/>
            </a:pPr>
            <a:fld id="{521E26E5-D42B-4DBD-B420-1C49B08281E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5757962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5543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2651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199760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6868" algn="l" defTabSz="914217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_rels/notesSlide2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3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4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5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6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7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8.xml.rels><?xml version="1.0" encoding="UTF-8" standalone="no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451601" y="4317237"/>
            <a:ext cx="6079724" cy="5364579"/>
          </a:xfrm>
        </p:spPr>
        <p:txBody>
          <a:bodyPr/>
          <a:lstStyle/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5114475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600" y="4317237"/>
            <a:ext cx="6192000" cy="5364579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5136537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742B0D5-D33C-4129-9974-3078583896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51600" y="4315534"/>
            <a:ext cx="6109205" cy="5046135"/>
          </a:xfrm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358635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600" y="3889669"/>
            <a:ext cx="6264000" cy="5688000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8" name="スライド イメージ プレースホルダー 7"/>
          <p:cNvSpPr>
            <a:spLocks noGrp="1" noRot="1" noChangeAspect="1"/>
          </p:cNvSpPr>
          <p:nvPr>
            <p:ph type="sldImg"/>
          </p:nvPr>
        </p:nvSpPr>
        <p:spPr>
          <a:xfrm>
            <a:off x="1028700" y="217488"/>
            <a:ext cx="4833938" cy="3625850"/>
          </a:xfrm>
        </p:spPr>
      </p:sp>
    </p:spTree>
    <p:extLst>
      <p:ext uri="{BB962C8B-B14F-4D97-AF65-F5344CB8AC3E}">
        <p14:creationId xmlns:p14="http://schemas.microsoft.com/office/powerpoint/2010/main" val="29151958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7600" y="4033566"/>
            <a:ext cx="6336360" cy="4536104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0" name="スライド イメージ プレースホルダー 9"/>
          <p:cNvSpPr>
            <a:spLocks noGrp="1" noRot="1" noChangeAspect="1"/>
          </p:cNvSpPr>
          <p:nvPr>
            <p:ph type="sldImg"/>
          </p:nvPr>
        </p:nvSpPr>
        <p:spPr>
          <a:xfrm>
            <a:off x="1027113" y="403225"/>
            <a:ext cx="4679950" cy="3509963"/>
          </a:xfrm>
        </p:spPr>
      </p:sp>
    </p:spTree>
    <p:extLst>
      <p:ext uri="{BB962C8B-B14F-4D97-AF65-F5344CB8AC3E}">
        <p14:creationId xmlns:p14="http://schemas.microsoft.com/office/powerpoint/2010/main" val="3574475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600" y="4171534"/>
            <a:ext cx="6120343" cy="5364579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11" name="スライド イメージ プレースホルダー 10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3802100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1601" y="4317237"/>
            <a:ext cx="6079724" cy="5364579"/>
          </a:xfrm>
        </p:spPr>
        <p:txBody>
          <a:bodyPr/>
          <a:lstStyle/>
          <a:p>
            <a:endParaRPr lang="en-US" altLang="ja-JP" dirty="0"/>
          </a:p>
        </p:txBody>
      </p:sp>
      <p:sp>
        <p:nvSpPr>
          <p:cNvPr id="7" name="スライド イメージ プレースホルダー 6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40894490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379601" y="4317241"/>
            <a:ext cx="5904320" cy="5364579"/>
          </a:xfrm>
        </p:spPr>
        <p:txBody>
          <a:bodyPr/>
          <a:lstStyle/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411992556"/>
      </p:ext>
    </p:extLst>
  </p:cSld>
  <p:clrMapOvr>
    <a:masterClrMapping/>
  </p:clrMapOvr>
</p:notes>
</file>

<file path=ppt/slideLayouts/_rels/slideLayout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3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3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4.xml.rels><?xml version="1.0" encoding="UTF-8" standalone="no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no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8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9C74F-C5B7-49AE-8496-BCD8C32B51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11970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4B20F-986F-414A-B39C-76BDDD3F33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413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40" y="115889"/>
            <a:ext cx="2001837" cy="590391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115889"/>
            <a:ext cx="5854700" cy="590391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124B1-4600-480F-8159-1496647F30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5070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4675" y="115889"/>
            <a:ext cx="8001001" cy="50482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566738" y="765178"/>
            <a:ext cx="8001001" cy="5254625"/>
          </a:xfrm>
        </p:spPr>
        <p:txBody>
          <a:bodyPr/>
          <a:lstStyle/>
          <a:p>
            <a:pPr lvl="0"/>
            <a:endParaRPr lang="ja-JP" altLang="en-US" noProof="0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99C81-28D7-41D1-BE21-A12FAA09D3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734735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1" y="2130428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69C74F-C5B7-49AE-8496-BCD8C32B518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87357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FBEA1-C32F-40FF-90BF-88E25CC951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896359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4" y="290671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873E9-93A6-43EA-9836-C7FC97834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96387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3439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C3138-1DF5-4EE7-9BC8-8086AF259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6223076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1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4E9C2-0BDA-4657-9E69-37B42CCDF5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413058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593B7-9AB8-4606-9DB9-3538C20A54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665739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E96D9-40D6-4827-A518-8DA33363B4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01919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8FBEA1-C32F-40FF-90BF-88E25CC9511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882634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2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099"/>
            <a:ext cx="3008314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31447-9C50-4816-A6B9-441BAA34AE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776875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03352-7563-49C7-BEB7-BF54B5D740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780615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4B20F-986F-414A-B39C-76BDDD3F3333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7248236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 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3840" y="115889"/>
            <a:ext cx="2001837" cy="5903912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66738" y="115889"/>
            <a:ext cx="5854700" cy="5903912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5124B1-4600-480F-8159-1496647F307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080371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74675" y="115889"/>
            <a:ext cx="8001001" cy="504824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表プレースホルダー 2"/>
          <p:cNvSpPr>
            <a:spLocks noGrp="1"/>
          </p:cNvSpPr>
          <p:nvPr>
            <p:ph type="tbl" idx="1"/>
          </p:nvPr>
        </p:nvSpPr>
        <p:spPr>
          <a:xfrm>
            <a:off x="566738" y="765178"/>
            <a:ext cx="8001001" cy="5254625"/>
          </a:xfrm>
        </p:spPr>
        <p:txBody>
          <a:bodyPr/>
          <a:lstStyle/>
          <a:p>
            <a:pPr lvl="0"/>
            <a:endParaRPr lang="ja-JP" altLang="en-US" noProof="0" dirty="0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99C81-28D7-41D1-BE21-A12FAA09D35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02622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4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4" y="2906717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873E9-93A6-43EA-9836-C7FC97834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97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66738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3439" y="765178"/>
            <a:ext cx="3924300" cy="5254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0C3138-1DF5-4EE7-9BC8-8086AF25916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369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1143001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6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6" y="1535114"/>
            <a:ext cx="404177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6" y="2174876"/>
            <a:ext cx="404177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4E9C2-0BDA-4657-9E69-37B42CCDF5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2701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593B7-9AB8-4606-9DB9-3538C20A544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19905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8E96D9-40D6-4827-A518-8DA33363B48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6681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 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2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099"/>
            <a:ext cx="3008314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031447-9C50-4816-A6B9-441BAA34AEA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54749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03352-7563-49C7-BEB7-BF54B5D7407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82708676"/>
      </p:ext>
    </p:extLst>
  </p:cSld>
  <p:clrMapOvr>
    <a:masterClrMapping/>
  </p:clrMapOvr>
</p:sldLayout>
</file>

<file path=ppt/slideMasters/_rels/slideMaster1.xml.rels><?xml version="1.0" encoding="UTF-8" standalone="no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14" Target="../media/image1.png" Type="http://schemas.openxmlformats.org/officeDocument/2006/relationships/imag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no"?><Relationships xmlns="http://schemas.openxmlformats.org/package/2006/relationships"><Relationship Id="rId1" Target="../slideLayouts/slideLayout13.xml" Type="http://schemas.openxmlformats.org/officeDocument/2006/relationships/slideLayout"/><Relationship Id="rId10" Target="../slideLayouts/slideLayout22.xml" Type="http://schemas.openxmlformats.org/officeDocument/2006/relationships/slideLayout"/><Relationship Id="rId11" Target="../slideLayouts/slideLayout23.xml" Type="http://schemas.openxmlformats.org/officeDocument/2006/relationships/slideLayout"/><Relationship Id="rId12" Target="../slideLayouts/slideLayout24.xml" Type="http://schemas.openxmlformats.org/officeDocument/2006/relationships/slideLayout"/><Relationship Id="rId13" Target="../theme/theme2.xml" Type="http://schemas.openxmlformats.org/officeDocument/2006/relationships/theme"/><Relationship Id="rId14" Target="../media/image1.png" Type="http://schemas.openxmlformats.org/officeDocument/2006/relationships/image"/><Relationship Id="rId2" Target="../slideLayouts/slideLayout14.xml" Type="http://schemas.openxmlformats.org/officeDocument/2006/relationships/slideLayout"/><Relationship Id="rId3" Target="../slideLayouts/slideLayout15.xml" Type="http://schemas.openxmlformats.org/officeDocument/2006/relationships/slideLayout"/><Relationship Id="rId4" Target="../slideLayouts/slideLayout16.xml" Type="http://schemas.openxmlformats.org/officeDocument/2006/relationships/slideLayout"/><Relationship Id="rId5" Target="../slideLayouts/slideLayout17.xml" Type="http://schemas.openxmlformats.org/officeDocument/2006/relationships/slideLayout"/><Relationship Id="rId6" Target="../slideLayouts/slideLayout18.xml" Type="http://schemas.openxmlformats.org/officeDocument/2006/relationships/slideLayout"/><Relationship Id="rId7" Target="../slideLayouts/slideLayout19.xml" Type="http://schemas.openxmlformats.org/officeDocument/2006/relationships/slideLayout"/><Relationship Id="rId8" Target="../slideLayouts/slideLayout20.xml" Type="http://schemas.openxmlformats.org/officeDocument/2006/relationships/slideLayout"/><Relationship Id="rId9" Target="../slideLayouts/slideLayout21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1"/>
          </a:fgClr>
          <a:bgClr>
            <a:srgbClr val="EAEAEA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4674" y="115890"/>
            <a:ext cx="8001001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765177"/>
            <a:ext cx="8001001" cy="525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kumimoji="0" sz="1200"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1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en-US" altLang="ja-JP"/>
              <a:t>1</a:t>
            </a:r>
          </a:p>
        </p:txBody>
      </p:sp>
      <p:sp>
        <p:nvSpPr>
          <p:cNvPr id="10036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7C03BAB-CF08-4A55-A3E4-2740311191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2" name="Picture 9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1" y="90488"/>
            <a:ext cx="44386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19DC282-19FF-4F80-B98C-D5DB390B1F69}"/>
              </a:ext>
            </a:extLst>
          </p:cNvPr>
          <p:cNvSpPr/>
          <p:nvPr userDrawn="1"/>
        </p:nvSpPr>
        <p:spPr bwMode="auto">
          <a:xfrm>
            <a:off x="468000" y="621000"/>
            <a:ext cx="8316000" cy="90000"/>
          </a:xfrm>
          <a:prstGeom prst="rect">
            <a:avLst/>
          </a:prstGeom>
          <a:gradFill flip="none" rotWithShape="1">
            <a:gsLst>
              <a:gs pos="0">
                <a:srgbClr val="0000FF"/>
              </a:gs>
              <a:gs pos="74000">
                <a:srgbClr val="0066FF"/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68288" marR="0" indent="-2682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1"/>
          </a:fgClr>
          <a:bgClr>
            <a:srgbClr val="EAEAEA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574674" y="115890"/>
            <a:ext cx="8001001" cy="50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765177"/>
            <a:ext cx="8001001" cy="525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0362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defRPr kumimoji="0" sz="1200">
                <a:latin typeface="Verdana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0363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1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en-US" altLang="ja-JP"/>
              <a:t>13</a:t>
            </a:r>
          </a:p>
        </p:txBody>
      </p:sp>
      <p:sp>
        <p:nvSpPr>
          <p:cNvPr id="100364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1" y="6245225"/>
            <a:ext cx="1981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07C03BAB-CF08-4A55-A3E4-2740311191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2" name="Picture 9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0551" y="90488"/>
            <a:ext cx="443865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D1E6032-4EEA-4FE6-AC18-A06E281ACE40}"/>
              </a:ext>
            </a:extLst>
          </p:cNvPr>
          <p:cNvSpPr/>
          <p:nvPr userDrawn="1"/>
        </p:nvSpPr>
        <p:spPr bwMode="auto">
          <a:xfrm>
            <a:off x="468000" y="621000"/>
            <a:ext cx="8316000" cy="90000"/>
          </a:xfrm>
          <a:prstGeom prst="rect">
            <a:avLst/>
          </a:prstGeom>
          <a:gradFill flip="none" rotWithShape="1">
            <a:gsLst>
              <a:gs pos="0">
                <a:srgbClr val="0000FF"/>
              </a:gs>
              <a:gs pos="74000">
                <a:srgbClr val="0066FF"/>
              </a:gs>
              <a:gs pos="100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0" scaled="1"/>
            <a:tileRect/>
          </a:gradFill>
          <a:ln>
            <a:noFill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68288" marR="0" indent="-268288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925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no"?><Relationships xmlns="http://schemas.openxmlformats.org/package/2006/relationships"><Relationship Id="rId1" Target="../slideLayouts/slideLayout4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2.png" Type="http://schemas.openxmlformats.org/officeDocument/2006/relationships/image"/></Relationships>
</file>

<file path=ppt/slides/_rels/slide2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3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3.png" Type="http://schemas.openxmlformats.org/officeDocument/2006/relationships/image"/><Relationship Id="rId4" Target="../media/image4.svg" Type="http://schemas.openxmlformats.org/officeDocument/2006/relationships/image"/><Relationship Id="rId5" Target="../media/image5.png" Type="http://schemas.openxmlformats.org/officeDocument/2006/relationships/image"/><Relationship Id="rId6" Target="../media/image6.svg" Type="http://schemas.openxmlformats.org/officeDocument/2006/relationships/image"/></Relationships>
</file>

<file path=ppt/slides/_rels/slide4.xml.rels><?xml version="1.0" encoding="UTF-8" standalone="no"?><Relationships xmlns="http://schemas.openxmlformats.org/package/2006/relationships"><Relationship Id="rId1" Target="../slideLayouts/slideLayout2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5.xml.rels><?xml version="1.0" encoding="UTF-8" standalone="no"?><Relationships xmlns="http://schemas.openxmlformats.org/package/2006/relationships"><Relationship Id="rId1" Target="../slideLayouts/slideLayout24.xml" Type="http://schemas.openxmlformats.org/officeDocument/2006/relationships/slideLayout"/><Relationship Id="rId2" Target="../notesSlides/notesSlide5.xml" Type="http://schemas.openxmlformats.org/officeDocument/2006/relationships/notesSlide"/></Relationships>
</file>

<file path=ppt/slides/_rels/slide6.xml.rels><?xml version="1.0" encoding="UTF-8" standalone="no"?><Relationships xmlns="http://schemas.openxmlformats.org/package/2006/relationships"><Relationship Id="rId1" Target="../slideLayouts/slideLayout18.xml" Type="http://schemas.openxmlformats.org/officeDocument/2006/relationships/slideLayout"/><Relationship Id="rId2" Target="../notesSlides/notesSlide6.xml" Type="http://schemas.openxmlformats.org/officeDocument/2006/relationships/notesSlide"/></Relationships>
</file>

<file path=ppt/slides/_rels/slide7.xml.rels><?xml version="1.0" encoding="UTF-8" standalone="no"?><Relationships xmlns="http://schemas.openxmlformats.org/package/2006/relationships"><Relationship Id="rId1" Target="../slideLayouts/slideLayout12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_rels/slide8.xml.rels><?xml version="1.0" encoding="UTF-8" standalone="no"?><Relationships xmlns="http://schemas.openxmlformats.org/package/2006/relationships"><Relationship Id="rId1" Target="../slideLayouts/slideLayout14.xml" Type="http://schemas.openxmlformats.org/officeDocument/2006/relationships/slideLayout"/><Relationship Id="rId2" Target="../notesSlides/notesSlide8.xml" Type="http://schemas.openxmlformats.org/officeDocument/2006/relationships/notesSlide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-396000" y="2349000"/>
            <a:ext cx="6696000" cy="1806530"/>
          </a:xfrm>
          <a:prstGeom prst="rect">
            <a:avLst/>
          </a:prstGeom>
        </p:spPr>
        <p:txBody>
          <a:bodyPr anchor="ctr" anchorCtr="0"/>
          <a:lstStyle>
            <a:lvl1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2pPr>
            <a:lvl3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3pPr>
            <a:lvl4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4pPr>
            <a:lvl5pPr algn="ctr" eaLnBrk="0" fontAlgn="base" hangingPunct="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5pPr>
            <a:lvl6pPr algn="ctr" fontAlgn="base" marL="4572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6pPr>
            <a:lvl7pPr algn="ctr" fontAlgn="base" marL="9144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7pPr>
            <a:lvl8pPr algn="ctr" fontAlgn="base" marL="13716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8pPr>
            <a:lvl9pPr algn="ctr" fontAlgn="base" marL="1828800" rtl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charset="0" typeface="Arial"/>
                <a:ea charset="-128" pitchFamily="50" typeface="ＭＳ Ｐゴシック"/>
              </a:defRPr>
            </a:lvl9pPr>
          </a:lstStyle>
          <a:p>
            <a:pPr eaLnBrk="1" hangingPunct="1">
              <a:lnSpc>
                <a:spcPts val="4000"/>
              </a:lnSpc>
              <a:spcAft>
                <a:spcPts val="0"/>
              </a:spcAft>
              <a:defRPr/>
            </a:pPr>
            <a:r>
              <a:rPr altLang="en-US" dirty="0" kern="0" lang="ja-JP" spc="400" sz="2400">
                <a:latin charset="-128" panose="020B0900000000000000" pitchFamily="50" typeface="HGSｺﾞｼｯｸE"/>
                <a:ea charset="-128" panose="020B0900000000000000" pitchFamily="50" typeface="HGSｺﾞｼｯｸE"/>
              </a:rPr>
              <a:t>令和７年度 大学入学共通テスト</a:t>
            </a:r>
            <a:endParaRPr altLang="ja-JP" dirty="0" kern="0" lang="en-US" spc="400" sz="1600">
              <a:latin charset="-128" panose="020B0900000000000000" pitchFamily="50" typeface="HGSｺﾞｼｯｸE"/>
              <a:ea charset="-128" panose="020B0900000000000000" pitchFamily="50" typeface="HGSｺﾞｼｯｸE"/>
            </a:endParaRPr>
          </a:p>
          <a:p>
            <a:pPr eaLnBrk="1" hangingPunct="1">
              <a:lnSpc>
                <a:spcPts val="40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altLang="en-US" dirty="0" kern="0" lang="ja-JP" spc="400" sz="4000">
                <a:latin charset="-128" panose="020B0900000000000000" pitchFamily="50" typeface="HGSｺﾞｼｯｸE"/>
                <a:ea charset="-128" panose="020B0900000000000000" pitchFamily="50" typeface="HGSｺﾞｼｯｸE"/>
              </a:rPr>
              <a:t>受験上の配慮案内</a:t>
            </a:r>
            <a:r>
              <a:rPr altLang="en-US" dirty="0" kern="0" lang="ja-JP" spc="400" sz="2000">
                <a:latin charset="-128" panose="020B0900000000000000" pitchFamily="50" typeface="HGSｺﾞｼｯｸE"/>
                <a:ea charset="-128" panose="020B0900000000000000" pitchFamily="50" typeface="HGSｺﾞｼｯｸE"/>
              </a:rPr>
              <a:t>　　　　　　　　</a:t>
            </a:r>
            <a:endParaRPr altLang="ja-JP" dirty="0" kern="0" lang="en-US" sz="2000">
              <a:latin charset="-128" panose="020B0900000000000000" pitchFamily="50" typeface="HGSｺﾞｼｯｸE"/>
              <a:ea charset="-128" panose="020B0900000000000000" pitchFamily="50" typeface="HGSｺﾞｼｯｸE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9F6A640-298E-48A3-974B-CF670A29896B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5D0C3138-1DF5-4EE7-9BC8-8086AF259160}" type="slidenum">
              <a:rPr altLang="ja-JP" lang="en-US" smtClean="0"/>
              <a:pPr>
                <a:defRPr/>
              </a:pPr>
              <a:t>1</a:t>
            </a:fld>
            <a:endParaRPr altLang="ja-JP" dirty="0" lang="en-US"/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E973BB4B-C423-44F4-AEBA-5395DADF5494}"/>
              </a:ext>
            </a:extLst>
          </p:cNvPr>
          <p:cNvSpPr txBox="1">
            <a:spLocks noChangeArrowheads="1"/>
          </p:cNvSpPr>
          <p:nvPr/>
        </p:nvSpPr>
        <p:spPr>
          <a:xfrm>
            <a:off x="107505" y="0"/>
            <a:ext cx="3600495" cy="648072"/>
          </a:xfrm>
          <a:prstGeom prst="rect">
            <a:avLst/>
          </a:prstGeom>
        </p:spPr>
        <p:txBody>
          <a:bodyPr/>
          <a:lstStyle>
            <a:lvl1pPr algn="ctr" defTabSz="945124" eaLnBrk="1" hangingPunct="1" latinLnBrk="0" rtl="0">
              <a:spcBef>
                <a:spcPct val="0"/>
              </a:spcBef>
              <a:buNone/>
              <a:defRPr kern="1200" kumimoji="1" sz="45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spcAft>
                <a:spcPts val="0"/>
              </a:spcAft>
            </a:pPr>
            <a:r>
              <a:rPr altLang="en-US" dirty="0" lang="ja-JP" sz="1800">
                <a:solidFill>
                  <a:srgbClr val="0070C0"/>
                </a:solidFill>
                <a:latin typeface="+mn-ea"/>
                <a:ea typeface="+mn-ea"/>
              </a:rPr>
              <a:t>令和７年度大学入学者選抜に係る大学入学共通テスト説明協議会</a:t>
            </a:r>
            <a:endParaRPr altLang="ja-JP" dirty="0" lang="en-US" sz="1800">
              <a:solidFill>
                <a:srgbClr val="0070C0"/>
              </a:solidFill>
              <a:latin typeface="+mn-ea"/>
              <a:ea typeface="+mn-ea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808F0A0-1AB4-4D9E-A2D3-03223FEC0017}"/>
              </a:ext>
            </a:extLst>
          </p:cNvPr>
          <p:cNvPicPr>
            <a:picLocks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6097" y="2281616"/>
            <a:ext cx="2407903" cy="3307384"/>
          </a:xfrm>
          <a:prstGeom prst="rect">
            <a:avLst/>
          </a:prstGeom>
        </p:spPr>
      </p:pic>
      <p:sp>
        <p:nvSpPr>
          <p:cNvPr id="9" name="Rectangle 13">
            <a:extLst>
              <a:ext uri="{FF2B5EF4-FFF2-40B4-BE49-F238E27FC236}">
                <a16:creationId xmlns:a16="http://schemas.microsoft.com/office/drawing/2014/main" id="{7735B957-E5AB-4987-AAD7-EC858DEB0B68}"/>
              </a:ext>
            </a:extLst>
          </p:cNvPr>
          <p:cNvSpPr txBox="1">
            <a:spLocks noChangeArrowheads="1"/>
          </p:cNvSpPr>
          <p:nvPr/>
        </p:nvSpPr>
        <p:spPr>
          <a:xfrm>
            <a:off x="7424273" y="797251"/>
            <a:ext cx="1323727" cy="54374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txBody>
          <a:bodyPr/>
          <a:lstStyle>
            <a:lvl1pPr algn="ctr" defTabSz="945124" eaLnBrk="1" hangingPunct="1" latinLnBrk="0" rtl="0">
              <a:spcBef>
                <a:spcPct val="0"/>
              </a:spcBef>
              <a:buNone/>
              <a:defRPr kern="1200" kumimoji="1" sz="45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altLang="en-US" b="0" dirty="0" lang="ja-JP" sz="2800">
                <a:latin typeface="+mn-ea"/>
                <a:ea typeface="+mn-ea"/>
              </a:rPr>
              <a:t>資料３</a:t>
            </a:r>
            <a:endParaRPr altLang="ja-JP" b="0" dirty="0" lang="en-US" sz="2800">
              <a:latin typeface="+mn-ea"/>
              <a:ea typeface="+mn-ea"/>
            </a:endParaRPr>
          </a:p>
          <a:p>
            <a:pPr fontAlgn="auto">
              <a:spcAft>
                <a:spcPts val="0"/>
              </a:spcAft>
            </a:pPr>
            <a:endParaRPr altLang="ja-JP" b="0" dirty="0" lang="en-US" sz="2800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00688955"/>
      </p:ext>
    </p:extLst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539752" y="158752"/>
            <a:ext cx="1878013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spcBef>
                <a:spcPts val="2400"/>
              </a:spcBef>
              <a:defRPr/>
            </a:pPr>
            <a:r>
              <a:rPr altLang="ja-JP" b="1" dirty="0" kern="0" lang="en-US" sz="2400">
                <a:latin charset="0" typeface="Arial"/>
                <a:ea charset="-128" typeface="ＭＳ Ｐゴシック"/>
              </a:rPr>
              <a:t>【</a:t>
            </a:r>
            <a:r>
              <a:rPr altLang="en-US" dirty="0" kern="0" lang="ja-JP" sz="2400">
                <a:latin charset="0" typeface="Arial"/>
                <a:ea charset="-128" typeface="ＭＳ Ｐゴシック"/>
              </a:rPr>
              <a:t>表紙</a:t>
            </a:r>
            <a:r>
              <a:rPr altLang="ja-JP" dirty="0" kern="0" lang="en-US" sz="2400">
                <a:latin charset="0" typeface="Arial"/>
                <a:ea charset="-128" typeface="ＭＳ Ｐゴシック"/>
              </a:rPr>
              <a:t> </a:t>
            </a:r>
            <a:r>
              <a:rPr altLang="en-US" dirty="0" kern="0" lang="ja-JP" sz="2400">
                <a:latin charset="0" typeface="Arial"/>
                <a:ea charset="-128" typeface="ＭＳ Ｐゴシック"/>
              </a:rPr>
              <a:t>裏</a:t>
            </a:r>
            <a:r>
              <a:rPr altLang="ja-JP" b="1" dirty="0" kern="0" lang="en-US" sz="2400">
                <a:latin charset="0" typeface="Arial"/>
                <a:ea charset="-128" typeface="ＭＳ Ｐゴシック"/>
              </a:rPr>
              <a:t>】</a:t>
            </a:r>
          </a:p>
        </p:txBody>
      </p:sp>
      <p:sp>
        <p:nvSpPr>
          <p:cNvPr id="14341" name="Rectangle 3"/>
          <p:cNvSpPr txBox="1">
            <a:spLocks noChangeArrowheads="1"/>
          </p:cNvSpPr>
          <p:nvPr/>
        </p:nvSpPr>
        <p:spPr bwMode="auto">
          <a:xfrm>
            <a:off x="252000" y="1629000"/>
            <a:ext cx="8568000" cy="230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/>
              <a:t>　共通テストにおいては、病気・負傷や障害等のために、 受験</a:t>
            </a:r>
            <a:endParaRPr altLang="ja-JP" dirty="0" lang="en-US" sz="2400"/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400"/>
              <a:t>　に際して配慮を希望する志願者に対し、</a:t>
            </a:r>
            <a:r>
              <a:rPr altLang="en-US" dirty="0" lang="ja-JP" sz="2400" u="sng">
                <a:solidFill>
                  <a:srgbClr val="FF0000"/>
                </a:solidFill>
              </a:rPr>
              <a:t>個々の症状や状態等に　</a:t>
            </a:r>
            <a:endParaRPr altLang="ja-JP" dirty="0" lang="en-US" sz="2400" u="sng">
              <a:solidFill>
                <a:srgbClr val="FF0000"/>
              </a:solidFill>
            </a:endParaRPr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400">
                <a:solidFill>
                  <a:srgbClr val="FF0000"/>
                </a:solidFill>
              </a:rPr>
              <a:t>　</a:t>
            </a:r>
            <a:r>
              <a:rPr altLang="en-US" dirty="0" lang="ja-JP" sz="2400" u="sng">
                <a:solidFill>
                  <a:srgbClr val="FF0000"/>
                </a:solidFill>
              </a:rPr>
              <a:t>応じた</a:t>
            </a:r>
            <a:r>
              <a:rPr altLang="en-US" dirty="0" lang="ja-JP" sz="2400"/>
              <a:t>受験上の配慮を行います。</a:t>
            </a:r>
            <a:endParaRPr altLang="ja-JP" dirty="0" lang="en-US" sz="2400"/>
          </a:p>
          <a:p>
            <a:pPr eaLnBrk="1" hangingPunct="1" indent="0" marL="0">
              <a:spcBef>
                <a:spcPts val="0"/>
              </a:spcBef>
              <a:buNone/>
            </a:pPr>
            <a:endParaRPr altLang="ja-JP" dirty="0" lang="en-US" sz="1600"/>
          </a:p>
          <a:p>
            <a:pPr eaLnBrk="1" hangingPunct="1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/>
              <a:t>　受験上の配慮を希望する場合は、</a:t>
            </a:r>
            <a:r>
              <a:rPr altLang="en-US" dirty="0" lang="ja-JP" sz="2400" u="sng">
                <a:solidFill>
                  <a:srgbClr val="FF0000"/>
                </a:solidFill>
              </a:rPr>
              <a:t>「受験上の配慮」の申請が</a:t>
            </a:r>
            <a:endParaRPr altLang="ja-JP" dirty="0" lang="en-US" sz="2400" u="sng">
              <a:solidFill>
                <a:srgbClr val="FF0000"/>
              </a:solidFill>
            </a:endParaRPr>
          </a:p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400">
                <a:solidFill>
                  <a:srgbClr val="FF0000"/>
                </a:solidFill>
              </a:rPr>
              <a:t>　</a:t>
            </a:r>
            <a:r>
              <a:rPr altLang="en-US" dirty="0" lang="ja-JP" sz="2400" u="sng">
                <a:solidFill>
                  <a:srgbClr val="FF0000"/>
                </a:solidFill>
              </a:rPr>
              <a:t>必要</a:t>
            </a:r>
            <a:r>
              <a:rPr altLang="en-US" dirty="0" lang="ja-JP" sz="2400"/>
              <a:t>です。</a:t>
            </a:r>
            <a:endParaRPr altLang="ja-JP" dirty="0" lang="en-US" sz="240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95409D2-FC94-4292-9A2F-3FC3210A24E9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2</a:t>
            </a:fld>
            <a:endParaRPr altLang="ja-JP" 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4872DC7-7633-4470-8B3D-9084873901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" y="839834"/>
            <a:ext cx="8784000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>
              <a:defRPr/>
            </a:pPr>
            <a:r>
              <a:rPr altLang="en-US" b="1" dirty="0" lang="ja-JP" sz="3200">
                <a:latin typeface="+mn-ea"/>
                <a:ea typeface="+mn-ea"/>
              </a:rPr>
              <a:t>　</a:t>
            </a:r>
            <a:r>
              <a:rPr altLang="en-US" b="1" dirty="0" lang="ja-JP" sz="2800">
                <a:latin typeface="+mn-ea"/>
                <a:ea typeface="+mn-ea"/>
              </a:rPr>
              <a:t>受験上の配慮について</a:t>
            </a:r>
            <a:endParaRPr altLang="en-US" b="1" dirty="0" lang="ja-JP" sz="3200">
              <a:latin typeface="+mn-ea"/>
              <a:ea typeface="+mn-ea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5CA7A6D-8708-4409-A80C-ED12A9F89375}"/>
              </a:ext>
            </a:extLst>
          </p:cNvPr>
          <p:cNvSpPr/>
          <p:nvPr/>
        </p:nvSpPr>
        <p:spPr bwMode="auto">
          <a:xfrm>
            <a:off x="468000" y="4725000"/>
            <a:ext cx="8136000" cy="1512000"/>
          </a:xfrm>
          <a:prstGeom prst="rect">
            <a:avLst/>
          </a:prstGeom>
          <a:solidFill>
            <a:srgbClr val="DAEDEF"/>
          </a:solidFill>
          <a:ln w="28575">
            <a:solidFill>
              <a:srgbClr val="333399"/>
            </a:solidFill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>
            <a:schemeClr val="lt1"/>
          </a:fontRef>
        </p:style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indent="-342900" marL="34290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  <a:defRPr/>
            </a:pP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大学入試センターの</a:t>
            </a:r>
            <a:r>
              <a:rPr altLang="en-US" dirty="0" kern="0" lang="ja-JP" sz="2000" u="sng">
                <a:solidFill>
                  <a:srgbClr val="FF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ホームページからダウンロード</a:t>
            </a:r>
            <a:endParaRPr altLang="en-US" dirty="0" kern="0" lang="ja-JP" sz="2000">
              <a:solidFill>
                <a:srgbClr val="FF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　</a:t>
            </a: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　</a:t>
            </a:r>
            <a:r>
              <a:rPr altLang="ja-JP" dirty="0" kern="0" lang="en-US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https://www.dnc.ac.jp/kyotsu/shiken_jouhou/r7/r7_hairyo.html</a:t>
            </a:r>
          </a:p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indent="-342900" marL="34290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  <a:defRPr/>
            </a:pP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大学入試センターに</a:t>
            </a:r>
            <a:r>
              <a:rPr altLang="en-US" dirty="0" kern="0" lang="ja-JP" sz="2000" u="sng">
                <a:solidFill>
                  <a:srgbClr val="FF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郵送で請求</a:t>
            </a:r>
            <a:r>
              <a:rPr altLang="en-US" dirty="0" kern="0" lang="ja-JP" sz="2000">
                <a:solidFill>
                  <a:srgbClr val="FF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</a:t>
            </a: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（受験案内</a:t>
            </a:r>
            <a:r>
              <a:rPr altLang="ja-JP" dirty="0" kern="0" lang="en-US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20</a:t>
            </a: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ページ参照）</a:t>
            </a: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indent="-342900" lvl="0" marL="34290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  <a:defRPr/>
            </a:pP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</p:txBody>
      </p:sp>
      <p:sp>
        <p:nvSpPr>
          <p:cNvPr id="17" name="Rectangle 3">
            <a:extLst>
              <a:ext uri="{FF2B5EF4-FFF2-40B4-BE49-F238E27FC236}">
                <a16:creationId xmlns:a16="http://schemas.microsoft.com/office/drawing/2014/main" id="{6493F009-580E-475F-98E8-6307D6EA25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000" y="4221000"/>
            <a:ext cx="8496000" cy="57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 indent="0" marL="0">
              <a:spcBef>
                <a:spcPts val="0"/>
              </a:spcBef>
              <a:buNone/>
            </a:pPr>
            <a:r>
              <a:rPr altLang="en-US" dirty="0" lang="ja-JP" sz="2400"/>
              <a:t>「受験上の配慮案内」の入手方法</a:t>
            </a:r>
            <a:endParaRPr altLang="ja-JP" dirty="0" lang="en-US" sz="2400"/>
          </a:p>
        </p:txBody>
      </p:sp>
    </p:spTree>
    <p:extLst>
      <p:ext uri="{BB962C8B-B14F-4D97-AF65-F5344CB8AC3E}">
        <p14:creationId xmlns:p14="http://schemas.microsoft.com/office/powerpoint/2010/main" val="131910559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1B22D0C-8846-4B15-A8EC-E57FAF3AB56B}"/>
              </a:ext>
            </a:extLst>
          </p:cNvPr>
          <p:cNvSpPr txBox="1"/>
          <p:nvPr/>
        </p:nvSpPr>
        <p:spPr>
          <a:xfrm>
            <a:off x="4869525" y="2565000"/>
            <a:ext cx="4094475" cy="367793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>
              <a:spcBef>
                <a:spcPts val="1200"/>
              </a:spcBef>
            </a:pPr>
            <a:r>
              <a:rPr altLang="en-US" b="1" dirty="0" kumimoji="1" lang="ja-JP" sz="1800" u="sng">
                <a:solidFill>
                  <a:srgbClr val="FF0000"/>
                </a:solidFill>
                <a:latin typeface="+mn-ea"/>
                <a:ea typeface="+mn-ea"/>
              </a:rPr>
              <a:t>年間を通して個別に</a:t>
            </a:r>
            <a:r>
              <a:rPr altLang="en-US" b="1" dirty="0" lang="ja-JP" sz="1800" u="sng">
                <a:solidFill>
                  <a:srgbClr val="FF0000"/>
                </a:solidFill>
                <a:latin typeface="+mn-ea"/>
                <a:ea typeface="+mn-ea"/>
              </a:rPr>
              <a:t>随時</a:t>
            </a:r>
            <a:r>
              <a:rPr altLang="en-US" b="1" dirty="0" kumimoji="1" lang="ja-JP" sz="1800" u="sng">
                <a:solidFill>
                  <a:srgbClr val="FF0000"/>
                </a:solidFill>
                <a:latin typeface="+mn-ea"/>
                <a:ea typeface="+mn-ea"/>
              </a:rPr>
              <a:t>相談を受付</a:t>
            </a:r>
            <a:endParaRPr altLang="ja-JP" b="1" dirty="0" lang="en-US" sz="1800" u="sng">
              <a:solidFill>
                <a:srgbClr val="FF0000"/>
              </a:solidFill>
              <a:latin typeface="+mn-ea"/>
              <a:ea typeface="+mn-ea"/>
            </a:endParaRPr>
          </a:p>
          <a:p>
            <a:pPr>
              <a:spcBef>
                <a:spcPts val="1200"/>
              </a:spcBef>
            </a:pPr>
            <a:r>
              <a:rPr altLang="en-US" dirty="0" lang="ja-JP" sz="2000"/>
              <a:t>❶ 申請受付</a:t>
            </a:r>
            <a:endParaRPr altLang="ja-JP" dirty="0" kumimoji="1" lang="en-US" sz="2000"/>
          </a:p>
          <a:p>
            <a:pPr>
              <a:spcBef>
                <a:spcPts val="1200"/>
              </a:spcBef>
            </a:pPr>
            <a:r>
              <a:rPr altLang="en-US" dirty="0" lang="ja-JP" sz="2000"/>
              <a:t>❷ </a:t>
            </a:r>
            <a:r>
              <a:rPr altLang="en-US" dirty="0" kumimoji="1" lang="ja-JP" sz="2000"/>
              <a:t>審　査</a:t>
            </a:r>
            <a:endParaRPr altLang="ja-JP" dirty="0" lang="en-US" sz="2000"/>
          </a:p>
          <a:p>
            <a:pPr>
              <a:spcBef>
                <a:spcPts val="1200"/>
              </a:spcBef>
            </a:pPr>
            <a:r>
              <a:rPr altLang="en-US" dirty="0" lang="ja-JP" sz="2000"/>
              <a:t>❸ 「審査結果通知書」送付</a:t>
            </a:r>
            <a:endParaRPr altLang="ja-JP" dirty="0" lang="en-US" sz="2000"/>
          </a:p>
          <a:p>
            <a:pPr>
              <a:spcBef>
                <a:spcPts val="300"/>
              </a:spcBef>
            </a:pPr>
            <a:r>
              <a:rPr altLang="en-US" dirty="0" kumimoji="1" lang="ja-JP" sz="2000"/>
              <a:t>　 </a:t>
            </a:r>
            <a:r>
              <a:rPr altLang="ja-JP" dirty="0" kumimoji="1" lang="en-US" sz="2000"/>
              <a:t>Ⅰ.</a:t>
            </a:r>
            <a:r>
              <a:rPr altLang="ja-JP" dirty="0" lang="en-US" sz="2000"/>
              <a:t>9</a:t>
            </a:r>
            <a:r>
              <a:rPr altLang="en-US" dirty="0" kumimoji="1" lang="ja-JP" sz="2000"/>
              <a:t>月下旬</a:t>
            </a:r>
            <a:endParaRPr altLang="ja-JP" dirty="0" kumimoji="1" lang="en-US" sz="2000"/>
          </a:p>
          <a:p>
            <a:pPr>
              <a:spcBef>
                <a:spcPts val="300"/>
              </a:spcBef>
            </a:pPr>
            <a:r>
              <a:rPr altLang="en-US" dirty="0" lang="ja-JP" sz="2000"/>
              <a:t>　 </a:t>
            </a:r>
            <a:r>
              <a:rPr altLang="ja-JP" dirty="0" lang="en-US" sz="2000"/>
              <a:t>Ⅱ</a:t>
            </a:r>
            <a:r>
              <a:rPr altLang="en-US" dirty="0" lang="ja-JP" sz="2000"/>
              <a:t>・</a:t>
            </a:r>
            <a:r>
              <a:rPr altLang="ja-JP" dirty="0" kumimoji="1" lang="en-US" sz="2000"/>
              <a:t>Ⅲ.</a:t>
            </a:r>
            <a:r>
              <a:rPr altLang="ja-JP" dirty="0" lang="en-US" sz="2000"/>
              <a:t>11</a:t>
            </a:r>
            <a:r>
              <a:rPr altLang="en-US" dirty="0" kumimoji="1" lang="ja-JP" sz="2000"/>
              <a:t>月下旬</a:t>
            </a:r>
            <a:endParaRPr altLang="ja-JP" dirty="0" kumimoji="1" lang="en-US" sz="2000"/>
          </a:p>
          <a:p>
            <a:pPr>
              <a:spcBef>
                <a:spcPts val="1200"/>
              </a:spcBef>
            </a:pPr>
            <a:r>
              <a:rPr altLang="en-US" dirty="0" lang="ja-JP" sz="2000"/>
              <a:t>❹ 「決定通知書」送付</a:t>
            </a:r>
            <a:endParaRPr altLang="ja-JP" dirty="0" lang="en-US" sz="2000"/>
          </a:p>
          <a:p>
            <a:pPr>
              <a:spcBef>
                <a:spcPts val="0"/>
              </a:spcBef>
            </a:pPr>
            <a:r>
              <a:rPr altLang="en-US" dirty="0" lang="ja-JP" sz="2000"/>
              <a:t>　　</a:t>
            </a:r>
            <a:r>
              <a:rPr altLang="ja-JP" dirty="0" lang="en-US" sz="2000"/>
              <a:t>12</a:t>
            </a:r>
            <a:r>
              <a:rPr altLang="en-US" dirty="0" lang="ja-JP" sz="2000"/>
              <a:t>月上旬～中旬</a:t>
            </a:r>
            <a:endParaRPr altLang="ja-JP" dirty="0" lang="en-US" sz="2000"/>
          </a:p>
          <a:p>
            <a:pPr>
              <a:spcBef>
                <a:spcPts val="1200"/>
              </a:spcBef>
            </a:pPr>
            <a:r>
              <a:rPr altLang="en-US" dirty="0" kumimoji="1" lang="ja-JP" sz="2000"/>
              <a:t>❺ 試験実施</a:t>
            </a:r>
          </a:p>
        </p:txBody>
      </p:sp>
      <p:sp>
        <p:nvSpPr>
          <p:cNvPr id="14341" name="Rectangle 3"/>
          <p:cNvSpPr txBox="1">
            <a:spLocks noChangeArrowheads="1"/>
          </p:cNvSpPr>
          <p:nvPr/>
        </p:nvSpPr>
        <p:spPr bwMode="auto">
          <a:xfrm>
            <a:off x="180000" y="2637000"/>
            <a:ext cx="4427998" cy="388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2000"/>
              <a:t>① 配慮案内の入手（</a:t>
            </a:r>
            <a:r>
              <a:rPr altLang="ja-JP" dirty="0" lang="en-US" sz="2000"/>
              <a:t>7</a:t>
            </a:r>
            <a:r>
              <a:rPr altLang="en-US" dirty="0" lang="ja-JP" sz="2000"/>
              <a:t>月上旬～）</a:t>
            </a:r>
            <a:endParaRPr altLang="ja-JP" dirty="0" lang="en-US" sz="2000"/>
          </a:p>
          <a:p>
            <a:pPr algn="just" eaLnBrk="1" hangingPunct="1" indent="0" marL="0">
              <a:spcBef>
                <a:spcPts val="1800"/>
              </a:spcBef>
              <a:buNone/>
            </a:pPr>
            <a:r>
              <a:rPr altLang="en-US" dirty="0" lang="ja-JP" sz="2000"/>
              <a:t>② 受験上の配慮申請</a:t>
            </a:r>
            <a:endParaRPr altLang="ja-JP" dirty="0" lang="en-US" sz="2000"/>
          </a:p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2000"/>
              <a:t>　</a:t>
            </a:r>
            <a:r>
              <a:rPr altLang="ja-JP" dirty="0" lang="en-US" sz="2000"/>
              <a:t>Ⅰ.8</a:t>
            </a:r>
            <a:r>
              <a:rPr altLang="en-US" dirty="0" lang="ja-JP" sz="2000"/>
              <a:t>月</a:t>
            </a:r>
            <a:r>
              <a:rPr altLang="ja-JP" dirty="0" lang="en-US" sz="2000"/>
              <a:t>1</a:t>
            </a:r>
            <a:r>
              <a:rPr altLang="en-US" dirty="0" lang="ja-JP" sz="2000"/>
              <a:t>日（木）～</a:t>
            </a:r>
            <a:r>
              <a:rPr altLang="ja-JP" dirty="0" lang="en-US" sz="2000"/>
              <a:t>9</a:t>
            </a:r>
            <a:r>
              <a:rPr altLang="en-US" dirty="0" lang="ja-JP" sz="2000"/>
              <a:t>月</a:t>
            </a:r>
            <a:r>
              <a:rPr altLang="ja-JP" dirty="0" lang="en-US" sz="2000"/>
              <a:t>3</a:t>
            </a:r>
            <a:r>
              <a:rPr altLang="en-US" dirty="0" lang="ja-JP" sz="2000"/>
              <a:t>日（火）</a:t>
            </a:r>
            <a:endParaRPr altLang="ja-JP" dirty="0" lang="en-US" sz="2000"/>
          </a:p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2000"/>
              <a:t>　</a:t>
            </a:r>
            <a:r>
              <a:rPr altLang="ja-JP" dirty="0" lang="en-US" sz="2000"/>
              <a:t>Ⅱ.9</a:t>
            </a:r>
            <a:r>
              <a:rPr altLang="en-US" dirty="0" lang="ja-JP" sz="2000"/>
              <a:t>月</a:t>
            </a:r>
            <a:r>
              <a:rPr altLang="ja-JP" dirty="0" lang="en-US" sz="2000"/>
              <a:t>4</a:t>
            </a:r>
            <a:r>
              <a:rPr altLang="en-US" dirty="0" lang="ja-JP" sz="2000"/>
              <a:t>日（水）～</a:t>
            </a:r>
            <a:r>
              <a:rPr altLang="ja-JP" dirty="0" lang="en-US" sz="2000"/>
              <a:t>9</a:t>
            </a:r>
            <a:r>
              <a:rPr altLang="en-US" dirty="0" lang="ja-JP" sz="2000"/>
              <a:t>月</a:t>
            </a:r>
            <a:r>
              <a:rPr altLang="ja-JP" dirty="0" lang="en-US" sz="2000"/>
              <a:t>24</a:t>
            </a:r>
            <a:r>
              <a:rPr altLang="en-US" dirty="0" lang="ja-JP" sz="2000"/>
              <a:t>日（火）</a:t>
            </a:r>
            <a:endParaRPr altLang="ja-JP" dirty="0" lang="en-US" sz="2000"/>
          </a:p>
          <a:p>
            <a:pPr algn="just" eaLnBrk="1" hangingPunct="1" indent="0" marL="0">
              <a:spcBef>
                <a:spcPts val="600"/>
              </a:spcBef>
              <a:buNone/>
            </a:pPr>
            <a:r>
              <a:rPr altLang="en-US" dirty="0" lang="ja-JP" sz="2000"/>
              <a:t>　</a:t>
            </a:r>
            <a:r>
              <a:rPr altLang="ja-JP" dirty="0" lang="en-US" sz="2000"/>
              <a:t>Ⅲ.9</a:t>
            </a:r>
            <a:r>
              <a:rPr altLang="en-US" dirty="0" lang="ja-JP" sz="2000"/>
              <a:t>月</a:t>
            </a:r>
            <a:r>
              <a:rPr altLang="ja-JP" dirty="0" lang="en-US" sz="2000"/>
              <a:t>25</a:t>
            </a:r>
            <a:r>
              <a:rPr altLang="en-US" dirty="0" lang="ja-JP" sz="2000"/>
              <a:t>日（水）～</a:t>
            </a:r>
            <a:r>
              <a:rPr altLang="ja-JP" dirty="0" lang="en-US" sz="2000"/>
              <a:t>10</a:t>
            </a:r>
            <a:r>
              <a:rPr altLang="en-US" dirty="0" lang="ja-JP" sz="2000"/>
              <a:t>月</a:t>
            </a:r>
            <a:r>
              <a:rPr altLang="ja-JP" dirty="0" lang="en-US" sz="2000"/>
              <a:t>7</a:t>
            </a:r>
            <a:r>
              <a:rPr altLang="en-US" dirty="0" lang="ja-JP" sz="2000"/>
              <a:t>日（月）</a:t>
            </a:r>
            <a:endParaRPr altLang="ja-JP" dirty="0" lang="en-US" sz="2000"/>
          </a:p>
          <a:p>
            <a:pPr algn="just" eaLnBrk="1" hangingPunct="1" indent="0" marL="0">
              <a:lnSpc>
                <a:spcPts val="1200"/>
              </a:lnSpc>
              <a:spcBef>
                <a:spcPts val="600"/>
              </a:spcBef>
              <a:buNone/>
            </a:pPr>
            <a:r>
              <a:rPr altLang="en-US" dirty="0" lang="ja-JP" sz="2000"/>
              <a:t>　　</a:t>
            </a:r>
            <a:r>
              <a:rPr altLang="ja-JP" dirty="0" lang="en-US" sz="1400"/>
              <a:t>※Ⅰ</a:t>
            </a:r>
            <a:r>
              <a:rPr altLang="en-US" dirty="0" lang="ja-JP" sz="1400"/>
              <a:t>・</a:t>
            </a:r>
            <a:r>
              <a:rPr altLang="ja-JP" dirty="0" lang="en-US" sz="1400"/>
              <a:t>Ⅱ</a:t>
            </a:r>
            <a:r>
              <a:rPr altLang="en-US" dirty="0" lang="ja-JP" sz="1400"/>
              <a:t>は出願前申請、</a:t>
            </a:r>
            <a:r>
              <a:rPr altLang="ja-JP" dirty="0" lang="en-US" sz="1400"/>
              <a:t>Ⅲ</a:t>
            </a:r>
            <a:r>
              <a:rPr altLang="en-US" dirty="0" lang="ja-JP" sz="1400"/>
              <a:t>は出願時申請</a:t>
            </a:r>
            <a:endParaRPr altLang="ja-JP" dirty="0" lang="en-US" sz="1400"/>
          </a:p>
          <a:p>
            <a:pPr algn="just" eaLnBrk="1" hangingPunct="1" indent="0" marL="0">
              <a:lnSpc>
                <a:spcPts val="3200"/>
              </a:lnSpc>
              <a:spcBef>
                <a:spcPts val="1800"/>
              </a:spcBef>
              <a:buNone/>
            </a:pPr>
            <a:r>
              <a:rPr altLang="en-US" dirty="0" lang="ja-JP" sz="2000"/>
              <a:t>③  各「通知書」受領</a:t>
            </a:r>
            <a:endParaRPr altLang="ja-JP" dirty="0" lang="en-US" sz="2000"/>
          </a:p>
          <a:p>
            <a:pPr algn="just" eaLnBrk="1" hangingPunct="1" indent="0" marL="0">
              <a:lnSpc>
                <a:spcPts val="400"/>
              </a:lnSpc>
              <a:spcBef>
                <a:spcPts val="0"/>
              </a:spcBef>
              <a:buNone/>
            </a:pPr>
            <a:endParaRPr altLang="ja-JP" dirty="0" lang="en-US" sz="2000"/>
          </a:p>
          <a:p>
            <a:pPr algn="just" eaLnBrk="1" hangingPunct="1" indent="0" marL="0">
              <a:spcBef>
                <a:spcPts val="1800"/>
              </a:spcBef>
              <a:buNone/>
            </a:pPr>
            <a:r>
              <a:rPr altLang="en-US" dirty="0" lang="ja-JP" sz="2000"/>
              <a:t>④ 大学入学共通テスト受験</a:t>
            </a:r>
            <a:endParaRPr altLang="ja-JP" dirty="0" lang="en-US" sz="2000"/>
          </a:p>
          <a:p>
            <a:pPr algn="just" eaLnBrk="1" hangingPunct="1" indent="0" marL="0">
              <a:spcBef>
                <a:spcPts val="0"/>
              </a:spcBef>
              <a:buNone/>
            </a:pPr>
            <a:r>
              <a:rPr altLang="en-US" dirty="0" lang="ja-JP" sz="1400">
                <a:solidFill>
                  <a:srgbClr val="000000"/>
                </a:solidFill>
              </a:rPr>
              <a:t>　　</a:t>
            </a:r>
            <a:r>
              <a:rPr altLang="ja-JP" dirty="0" lang="en-US" sz="1400">
                <a:solidFill>
                  <a:srgbClr val="000000"/>
                </a:solidFill>
              </a:rPr>
              <a:t>※</a:t>
            </a:r>
            <a:r>
              <a:rPr altLang="en-US" dirty="0" lang="ja-JP" sz="1400">
                <a:solidFill>
                  <a:srgbClr val="000000"/>
                </a:solidFill>
              </a:rPr>
              <a:t>❹「決定通知書」を持参</a:t>
            </a:r>
            <a:endParaRPr altLang="ja-JP" dirty="0" lang="en-US" sz="2000"/>
          </a:p>
          <a:p>
            <a:pPr algn="just" eaLnBrk="1" hangingPunct="1" indent="0" marL="0">
              <a:spcBef>
                <a:spcPts val="600"/>
              </a:spcBef>
              <a:buNone/>
            </a:pPr>
            <a:endParaRPr altLang="ja-JP" dirty="0" lang="en-US" sz="280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95409D2-FC94-4292-9A2F-3FC3210A24E9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938207" y="6430772"/>
            <a:ext cx="1981200" cy="476250"/>
          </a:xfrm>
        </p:spPr>
        <p:txBody>
          <a:bodyPr/>
          <a:lstStyle/>
          <a:p>
            <a:pPr>
              <a:defRPr/>
            </a:pPr>
            <a:fld id="{198FBEA1-C32F-40FF-90BF-88E25CC95112}" type="slidenum">
              <a:rPr altLang="ja-JP" lang="en-US" smtClean="0"/>
              <a:pPr>
                <a:defRPr/>
              </a:pPr>
              <a:t>3</a:t>
            </a:fld>
            <a:endParaRPr altLang="ja-JP" dirty="0" 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CD6BA38-127D-41B2-9028-23183A44ECFA}"/>
              </a:ext>
            </a:extLst>
          </p:cNvPr>
          <p:cNvSpPr txBox="1"/>
          <p:nvPr/>
        </p:nvSpPr>
        <p:spPr>
          <a:xfrm flipH="1" flipV="1" rot="10800000">
            <a:off x="1548001" y="2133000"/>
            <a:ext cx="995684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dirty="0" kumimoji="1" lang="ja-JP" sz="1800"/>
              <a:t>志願者</a:t>
            </a:r>
            <a:endParaRPr altLang="en-US" dirty="0" kumimoji="1" lang="ja-JP" sz="1600"/>
          </a:p>
        </p:txBody>
      </p:sp>
      <p:pic>
        <p:nvPicPr>
          <p:cNvPr descr="建物" id="7" name="グラフィックス 6">
            <a:extLst>
              <a:ext uri="{FF2B5EF4-FFF2-40B4-BE49-F238E27FC236}">
                <a16:creationId xmlns:a16="http://schemas.microsoft.com/office/drawing/2014/main" id="{C701CCF6-583D-42C5-8ED8-0966035905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300000" y="1485000"/>
            <a:ext cx="1122575" cy="821712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42FCA5D-F92D-40F2-A7A2-75ECD8381FFF}"/>
              </a:ext>
            </a:extLst>
          </p:cNvPr>
          <p:cNvSpPr txBox="1"/>
          <p:nvPr/>
        </p:nvSpPr>
        <p:spPr>
          <a:xfrm flipH="1" flipV="1" rot="10800000">
            <a:off x="5940000" y="2210583"/>
            <a:ext cx="1981200" cy="3693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dirty="0" kumimoji="1" lang="ja-JP" sz="1800"/>
              <a:t>大学入試センター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770FB35F-9F0C-4FE1-849B-34DC3DB96B4C}"/>
              </a:ext>
            </a:extLst>
          </p:cNvPr>
          <p:cNvSpPr/>
          <p:nvPr/>
        </p:nvSpPr>
        <p:spPr bwMode="auto">
          <a:xfrm>
            <a:off x="3996000" y="2853000"/>
            <a:ext cx="648000" cy="3528000"/>
          </a:xfrm>
          <a:prstGeom prst="round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anchor="ctr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７月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 ／ 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８月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 ／ 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９月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 ／ 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dirty="0" lang="en-US" sz="1400">
                <a:solidFill>
                  <a:schemeClr val="bg1"/>
                </a:solidFill>
                <a:latin charset="0" typeface="Arial"/>
              </a:rPr>
              <a:t>10</a:t>
            </a: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月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 ／ 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dirty="0" lang="en-US" sz="1400">
                <a:solidFill>
                  <a:schemeClr val="bg1"/>
                </a:solidFill>
                <a:latin charset="0" typeface="Arial"/>
              </a:rPr>
              <a:t>11</a:t>
            </a: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月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 ／ 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ja-JP" dirty="0" lang="en-US" sz="1400">
                <a:solidFill>
                  <a:schemeClr val="bg1"/>
                </a:solidFill>
                <a:latin charset="0" typeface="Arial"/>
              </a:rPr>
              <a:t>12</a:t>
            </a: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月 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dirty="0" lang="ja-JP" sz="1400">
                <a:solidFill>
                  <a:schemeClr val="bg1"/>
                </a:solidFill>
                <a:latin charset="0" typeface="Arial"/>
              </a:rPr>
              <a:t> ／ </a:t>
            </a:r>
            <a:endParaRPr altLang="ja-JP" dirty="0" lang="en-US" sz="1400">
              <a:solidFill>
                <a:schemeClr val="bg1"/>
              </a:solidFill>
              <a:latin charset="0" typeface="Arial"/>
            </a:endParaRPr>
          </a:p>
          <a:p>
            <a:pPr algn="ctr" defTabSz="914400" eaLnBrk="1" fontAlgn="base" hangingPunct="1" indent="-268288" latinLnBrk="0" marL="268288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altLang="en-US" b="0" baseline="0" cap="none" dirty="0" i="0" kumimoji="1" lang="ja-JP" normalizeH="0" strike="noStrike" sz="1400" u="none">
                <a:ln>
                  <a:noFill/>
                </a:ln>
                <a:solidFill>
                  <a:schemeClr val="bg1"/>
                </a:solidFill>
                <a:effectLst/>
                <a:latin charset="0" typeface="Arial"/>
                <a:ea charset="-128" pitchFamily="50" typeface="ＭＳ Ｐゴシック"/>
              </a:rPr>
              <a:t>１月</a:t>
            </a:r>
            <a:endParaRPr altLang="ja-JP" b="0" baseline="0" cap="none" dirty="0" i="0" kumimoji="1" lang="en-US" normalizeH="0" strike="noStrike" sz="1400" u="none">
              <a:ln>
                <a:noFill/>
              </a:ln>
              <a:solidFill>
                <a:schemeClr val="bg1"/>
              </a:solidFill>
              <a:effectLst/>
              <a:latin charset="0" typeface="Arial"/>
              <a:ea charset="-128" pitchFamily="50" typeface="ＭＳ Ｐゴシック"/>
            </a:endParaRPr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8B01BBCD-AE1E-4A15-995B-A365B165B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" y="839834"/>
            <a:ext cx="8784000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>
              <a:defRPr/>
            </a:pPr>
            <a:r>
              <a:rPr altLang="en-US" b="1" dirty="0" lang="ja-JP" sz="3200">
                <a:latin charset="-128" panose="020B0600070205080204" pitchFamily="50" typeface="ＭＳ Ｐゴシック"/>
              </a:rPr>
              <a:t>　</a:t>
            </a:r>
            <a:r>
              <a:rPr altLang="en-US" b="1" dirty="0" lang="ja-JP" sz="2800">
                <a:latin charset="-128" panose="020B0600070205080204" pitchFamily="50" typeface="ＭＳ Ｐゴシック"/>
              </a:rPr>
              <a:t>申請から受験までの主な流れ</a:t>
            </a:r>
            <a:endParaRPr altLang="ja-JP" b="1" dirty="0" lang="en-US" sz="3200">
              <a:latin charset="-128" panose="020B0600070205080204" pitchFamily="50" typeface="ＭＳ Ｐゴシック"/>
            </a:endParaRPr>
          </a:p>
        </p:txBody>
      </p:sp>
      <p:pic>
        <p:nvPicPr>
          <p:cNvPr descr="ユーザー" id="14" name="グラフィックス 13">
            <a:extLst>
              <a:ext uri="{FF2B5EF4-FFF2-40B4-BE49-F238E27FC236}">
                <a16:creationId xmlns:a16="http://schemas.microsoft.com/office/drawing/2014/main" id="{4B93209F-B491-42AA-8F06-6C9E10F156B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48001" y="1413000"/>
            <a:ext cx="914400" cy="914400"/>
          </a:xfrm>
          <a:prstGeom prst="rect">
            <a:avLst/>
          </a:prstGeom>
        </p:spPr>
      </p:pic>
      <p:sp>
        <p:nvSpPr>
          <p:cNvPr id="20" name="Rectangle 15">
            <a:extLst>
              <a:ext uri="{FF2B5EF4-FFF2-40B4-BE49-F238E27FC236}">
                <a16:creationId xmlns:a16="http://schemas.microsoft.com/office/drawing/2014/main" id="{CF9A85E2-489E-41D0-88A5-EAA27FA132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l" defTabSz="914400" eaLnBrk="1" fontAlgn="base" hangingPunct="1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【P2</a:t>
            </a:r>
            <a:r>
              <a:rPr altLang="en-US" b="0" baseline="0" cap="none" dirty="0" i="0" kern="120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～</a:t>
            </a:r>
            <a:r>
              <a:rPr altLang="ja-JP" dirty="0" lang="en-US" sz="2400">
                <a:solidFill>
                  <a:srgbClr val="000000"/>
                </a:solidFill>
              </a:rPr>
              <a:t>3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　</a:t>
            </a:r>
          </a:p>
        </p:txBody>
      </p:sp>
    </p:spTree>
    <p:extLst>
      <p:ext uri="{BB962C8B-B14F-4D97-AF65-F5344CB8AC3E}">
        <p14:creationId xmlns:p14="http://schemas.microsoft.com/office/powerpoint/2010/main" val="352608746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0FDFA64-66DD-4A61-BF3E-6F9D81EF3F1A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7126"/>
            <a:ext cx="1981200" cy="476250"/>
          </a:xfrm>
        </p:spPr>
        <p:txBody>
          <a:bodyPr/>
          <a:lstStyle/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FBEA1-C32F-40FF-90BF-88E25CC95112}" type="slidenum">
              <a:rPr altLang="ja-JP" b="0" baseline="0" cap="none" i="0" kern="1200" kumimoji="0" lang="en-US" noProof="0" normalizeH="0" smtClean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30504040204" pitchFamily="34" typeface="Verdana"/>
                <a:ea charset="-128" panose="020B0600070205080204" pitchFamily="50" typeface="ＭＳ Ｐゴシック"/>
                <a:cs typeface="+mn-cs"/>
              </a:rPr>
              <a:pPr algn="r" defTabSz="914400" eaLnBrk="1" fontAlgn="base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altLang="ja-JP" b="0" baseline="0" cap="none" i="0" kern="1200" kumimoji="0" lang="en-US" noProof="0" normalizeH="0" spc="0" strike="noStrike" sz="1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30504040204" pitchFamily="34" typeface="Verdana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5762DE8-B7F6-40EC-8A5B-45DA45E4AA93}"/>
              </a:ext>
            </a:extLst>
          </p:cNvPr>
          <p:cNvSpPr/>
          <p:nvPr/>
        </p:nvSpPr>
        <p:spPr>
          <a:xfrm>
            <a:off x="396000" y="5097114"/>
            <a:ext cx="849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0" baseline="0" cap="none" dirty="0" i="0" kern="1200" kumimoji="1" lang="en-US" noProof="0" normalizeH="0" spc="0" strike="noStrike" sz="20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※</a:t>
            </a:r>
            <a:r>
              <a:rPr altLang="en-US" b="0" baseline="0" cap="none" dirty="0" i="0" kern="1200" kumimoji="1" lang="ja-JP" noProof="0" normalizeH="0" spc="0" strike="noStrike" sz="20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希望する配慮事項によっては審査に時間がかかる場合もあるため、</a:t>
            </a:r>
            <a:endParaRPr altLang="ja-JP" b="0" baseline="0" cap="none" dirty="0" i="0" kern="1200" kumimoji="1" lang="en-US" noProof="0" normalizeH="0" spc="0" strike="noStrike" sz="20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20202020204" pitchFamily="34" typeface="Arial"/>
              <a:ea charset="-128" panose="020B0600070205080204" pitchFamily="50" typeface="ＭＳ Ｐゴシック"/>
              <a:cs typeface="+mn-cs"/>
            </a:endParaRPr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dirty="0" lang="ja-JP" sz="2000">
                <a:solidFill>
                  <a:srgbClr val="000000"/>
                </a:solidFill>
              </a:rPr>
              <a:t>　</a:t>
            </a:r>
            <a:r>
              <a:rPr altLang="en-US" b="0" baseline="0" cap="none" dirty="0" i="0" kern="1200" kumimoji="1" lang="ja-JP" noProof="0" normalizeH="0" spc="0" strike="noStrike" sz="2000" u="sng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できるだけ出願前に申請してください。</a:t>
            </a:r>
            <a:endParaRPr altLang="en-US" b="0" baseline="0" cap="none" dirty="0" i="0" kern="1200" kumimoji="1" lang="ja-JP" noProof="0" normalizeH="0" spc="0" strike="noStrike" sz="20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20202020204" pitchFamily="34" typeface="Arial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0B66120-C70A-4B72-A15E-0D6541CF1F08}"/>
              </a:ext>
            </a:extLst>
          </p:cNvPr>
          <p:cNvSpPr/>
          <p:nvPr/>
        </p:nvSpPr>
        <p:spPr>
          <a:xfrm>
            <a:off x="539752" y="158752"/>
            <a:ext cx="1878013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 lvl="0">
              <a:spcBef>
                <a:spcPts val="2400"/>
              </a:spcBef>
              <a:defRPr/>
            </a:pPr>
            <a:r>
              <a:rPr altLang="ja-JP" b="1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typeface="ＭＳ Ｐゴシック"/>
                <a:cs typeface="+mn-cs"/>
              </a:rPr>
              <a:t>【</a:t>
            </a:r>
            <a:r>
              <a:rPr altLang="ja-JP" dirty="0" lang="en-US" sz="2400">
                <a:solidFill>
                  <a:srgbClr val="000000"/>
                </a:solidFill>
              </a:rPr>
              <a:t> P2</a:t>
            </a:r>
            <a:r>
              <a:rPr altLang="en-US" dirty="0" lang="ja-JP" sz="2400">
                <a:solidFill>
                  <a:srgbClr val="000000"/>
                </a:solidFill>
              </a:rPr>
              <a:t>～</a:t>
            </a:r>
            <a:r>
              <a:rPr altLang="ja-JP" dirty="0" lang="en-US" sz="2400">
                <a:solidFill>
                  <a:srgbClr val="000000"/>
                </a:solidFill>
              </a:rPr>
              <a:t>3 </a:t>
            </a:r>
            <a:r>
              <a:rPr altLang="ja-JP" b="1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typeface="ＭＳ Ｐゴシック"/>
                <a:cs typeface="+mn-cs"/>
              </a:rPr>
              <a:t>】</a:t>
            </a: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98F26074-B749-4805-A41F-3FB0321C9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" y="839834"/>
            <a:ext cx="8784000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eaLnBrk="1" hangingPunct="1">
              <a:defRPr/>
            </a:pPr>
            <a:r>
              <a:rPr altLang="en-US" b="1" dirty="0" lang="ja-JP" sz="3200">
                <a:latin typeface="+mn-ea"/>
                <a:ea typeface="+mn-ea"/>
              </a:rPr>
              <a:t>　</a:t>
            </a:r>
            <a:r>
              <a:rPr altLang="en-US" b="1" dirty="0" lang="ja-JP" sz="2800">
                <a:latin typeface="+mn-ea"/>
                <a:ea typeface="+mn-ea"/>
              </a:rPr>
              <a:t>申 請 時 期</a:t>
            </a:r>
            <a:endParaRPr altLang="en-US" b="1" dirty="0" lang="ja-JP" sz="3200">
              <a:latin typeface="+mn-ea"/>
              <a:ea typeface="+mn-ea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292641D9-AEAA-4AC2-A7D3-DC90D29A15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249687"/>
              </p:ext>
            </p:extLst>
          </p:nvPr>
        </p:nvGraphicFramePr>
        <p:xfrm>
          <a:off x="180000" y="1629000"/>
          <a:ext cx="8783999" cy="3312000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1656000">
                  <a:extLst>
                    <a:ext uri="{9D8B030D-6E8A-4147-A177-3AD203B41FA5}">
                      <a16:colId xmlns:a16="http://schemas.microsoft.com/office/drawing/2014/main" val="2015094659"/>
                    </a:ext>
                  </a:extLst>
                </a:gridCol>
                <a:gridCol w="2448000">
                  <a:extLst>
                    <a:ext uri="{9D8B030D-6E8A-4147-A177-3AD203B41FA5}">
                      <a16:colId xmlns:a16="http://schemas.microsoft.com/office/drawing/2014/main" val="1397456457"/>
                    </a:ext>
                  </a:extLst>
                </a:gridCol>
                <a:gridCol w="2407217">
                  <a:extLst>
                    <a:ext uri="{9D8B030D-6E8A-4147-A177-3AD203B41FA5}">
                      <a16:colId xmlns:a16="http://schemas.microsoft.com/office/drawing/2014/main" val="365708861"/>
                    </a:ext>
                  </a:extLst>
                </a:gridCol>
                <a:gridCol w="2272782">
                  <a:extLst>
                    <a:ext uri="{9D8B030D-6E8A-4147-A177-3AD203B41FA5}">
                      <a16:colId xmlns:a16="http://schemas.microsoft.com/office/drawing/2014/main" val="2270099265"/>
                    </a:ext>
                  </a:extLst>
                </a:gridCol>
              </a:tblGrid>
              <a:tr h="828000">
                <a:tc gridSpan="2"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2000">
                          <a:solidFill>
                            <a:schemeClr val="bg1"/>
                          </a:solidFill>
                        </a:rPr>
                        <a:t>申請時期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altLang="en-US" b="1" dirty="0" kumimoji="1" lang="ja-JP" spc="600" strike="noStrike" sz="1800"/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2000">
                          <a:solidFill>
                            <a:schemeClr val="bg1"/>
                          </a:solidFill>
                        </a:rPr>
                        <a:t>受験上の配慮事項</a:t>
                      </a:r>
                      <a:endParaRPr altLang="ja-JP" dirty="0" kumimoji="1" lang="en-US" sz="2000">
                        <a:solidFill>
                          <a:schemeClr val="bg1"/>
                        </a:solidFill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2000">
                          <a:solidFill>
                            <a:schemeClr val="bg1"/>
                          </a:solidFill>
                        </a:rPr>
                        <a:t>審査結果通知書</a:t>
                      </a:r>
                      <a:endParaRPr altLang="en-US" b="1" dirty="0" kumimoji="1" lang="ja-JP" spc="600" sz="2000"/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2000">
                          <a:solidFill>
                            <a:schemeClr val="bg1"/>
                          </a:solidFill>
                        </a:rPr>
                        <a:t>受験上の配慮事項</a:t>
                      </a:r>
                      <a:endParaRPr altLang="ja-JP" dirty="0" kumimoji="1" lang="en-US" sz="2000">
                        <a:solidFill>
                          <a:schemeClr val="bg1"/>
                        </a:solidFill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umimoji="1" lang="ja-JP" sz="2000">
                          <a:solidFill>
                            <a:schemeClr val="bg1"/>
                          </a:solidFill>
                        </a:rPr>
                        <a:t>決定通知書</a:t>
                      </a:r>
                      <a:endParaRPr altLang="en-US" b="1" dirty="0" kumimoji="1" lang="ja-JP" spc="600" sz="2000"/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5791374"/>
                  </a:ext>
                </a:extLst>
              </a:tr>
              <a:tr h="828000">
                <a:tc rowSpan="2">
                  <a:txBody>
                    <a:bodyPr/>
                    <a:lstStyle/>
                    <a:p>
                      <a:pPr algn="ctr"/>
                      <a:r>
                        <a:rPr altLang="en-US" b="0" dirty="0" kumimoji="1" lang="ja-JP" sz="2000" u="none">
                          <a:solidFill>
                            <a:schemeClr val="tx1"/>
                          </a:solidFill>
                        </a:rPr>
                        <a:t>出願前申請</a:t>
                      </a:r>
                      <a:endParaRPr altLang="ja-JP" b="0" dirty="0" kumimoji="1" lang="en-US" sz="2000" u="none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altLang="ja-JP" dirty="0" kern="1200" kumimoji="1" lang="en-US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Ⅰ</a:t>
                      </a:r>
                      <a:r>
                        <a:rPr altLang="ja-JP" dirty="0" lang="en-US" sz="2000"/>
                        <a:t>. </a:t>
                      </a:r>
                      <a:r>
                        <a:rPr altLang="ja-JP" dirty="0" kern="1200" kumimoji="1" lang="en-US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r>
                        <a:rPr altLang="en-US" dirty="0" kern="1200" kumimoji="1" lang="ja-JP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altLang="en-US" dirty="0" kern="1200" kumimoji="1" lang="ja-JP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日（木） </a:t>
                      </a:r>
                      <a:endParaRPr altLang="ja-JP" dirty="0" kern="1200" kumimoji="1" lang="en-US" sz="20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altLang="en-US" dirty="0" kern="1200" kumimoji="1" lang="ja-JP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　 ～</a:t>
                      </a:r>
                      <a:r>
                        <a:rPr altLang="ja-JP" dirty="0" kern="1200" kumimoji="1" lang="en-US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altLang="en-US" dirty="0" kern="1200" kumimoji="1" lang="ja-JP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altLang="en-US" dirty="0" kern="1200" kumimoji="1" lang="ja-JP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日（火）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altLang="ja-JP" b="0" dirty="0" kumimoji="1" lang="en-US" sz="2000" u="sng">
                          <a:solidFill>
                            <a:srgbClr val="FF0000"/>
                          </a:solidFill>
                        </a:rPr>
                        <a:t>9</a:t>
                      </a:r>
                      <a:r>
                        <a:rPr altLang="en-US" b="0" dirty="0" kumimoji="1" lang="ja-JP" sz="2000" u="sng">
                          <a:solidFill>
                            <a:srgbClr val="FF0000"/>
                          </a:solidFill>
                        </a:rPr>
                        <a:t>月下旬</a:t>
                      </a:r>
                      <a:r>
                        <a:rPr altLang="en-US" b="0" dirty="0" kumimoji="1" lang="ja-JP" sz="2000" u="none">
                          <a:solidFill>
                            <a:schemeClr val="tx1"/>
                          </a:solidFill>
                        </a:rPr>
                        <a:t>に送付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ja-JP" b="0" dirty="0" kumimoji="1" lang="en-US" sz="2000">
                          <a:solidFill>
                            <a:schemeClr val="tx1"/>
                          </a:solidFill>
                        </a:rPr>
                        <a:t>12</a:t>
                      </a:r>
                      <a:r>
                        <a:rPr altLang="en-US" b="0" dirty="0" kumimoji="1" lang="ja-JP" sz="2000">
                          <a:solidFill>
                            <a:schemeClr val="tx1"/>
                          </a:solidFill>
                        </a:rPr>
                        <a:t>月上旬～中旬に送付</a:t>
                      </a:r>
                      <a:endParaRPr altLang="ja-JP" b="0" dirty="0" kumimoji="1" lang="en-US" sz="200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b="0" dirty="0" kumimoji="1" lang="ja-JP" sz="2000">
                          <a:solidFill>
                            <a:schemeClr val="tx1"/>
                          </a:solidFill>
                        </a:rPr>
                        <a:t>（出願した者のみ）</a:t>
                      </a:r>
                      <a:endParaRPr altLang="en-US" b="0" dirty="0" kumimoji="1" lang="ja-JP" sz="1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789128"/>
                  </a:ext>
                </a:extLst>
              </a:tr>
              <a:tr h="828000">
                <a:tc vMerge="1">
                  <a:txBody>
                    <a:bodyPr/>
                    <a:lstStyle/>
                    <a:p>
                      <a:endParaRPr altLang="en-US" b="0" dirty="0" kumimoji="1" lang="ja-JP" sz="1800" u="none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bg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altLang="ja-JP" dirty="0" kern="1200" kumimoji="1" lang="en-US"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Ⅱ</a:t>
                      </a:r>
                      <a:r>
                        <a:rPr altLang="ja-JP" dirty="0" lang="en-US" sz="2000"/>
                        <a:t>. </a:t>
                      </a:r>
                      <a:r>
                        <a:rPr altLang="ja-JP" dirty="0" kern="1200" kumimoji="1" lang="en-US"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altLang="en-US" dirty="0" kern="1200" kumimoji="1" lang="ja-JP" sz="200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r>
                        <a:rPr altLang="en-US" dirty="0" kern="1200" kumimoji="1" lang="ja-JP" sz="200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日（水） </a:t>
                      </a:r>
                      <a:endParaRPr altLang="ja-JP" dirty="0" kern="1200" kumimoji="1" lang="en-US" sz="2000">
                        <a:solidFill>
                          <a:schemeClr val="dk1"/>
                        </a:solidFill>
                        <a:latin typeface="+mj-ea"/>
                        <a:ea typeface="+mn-ea"/>
                        <a:cs typeface="+mn-cs"/>
                      </a:endParaRPr>
                    </a:p>
                    <a:p>
                      <a:pPr algn="l"/>
                      <a:r>
                        <a:rPr altLang="en-US" dirty="0" kern="1200" kumimoji="1" lang="ja-JP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　 ～</a:t>
                      </a:r>
                      <a:r>
                        <a:rPr altLang="ja-JP" dirty="0" kern="1200" kumimoji="1" lang="en-US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altLang="en-US" dirty="0" kern="1200" kumimoji="1" lang="ja-JP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r>
                        <a:rPr altLang="en-US" dirty="0" kern="1200" kumimoji="1" lang="ja-JP" sz="200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日（火）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ja-JP" b="0" dirty="0" kumimoji="1" lang="en-US" sz="2000">
                          <a:solidFill>
                            <a:schemeClr val="tx1"/>
                          </a:solidFill>
                        </a:rPr>
                        <a:t>11</a:t>
                      </a:r>
                      <a:r>
                        <a:rPr altLang="en-US" b="0" dirty="0" kumimoji="1" lang="ja-JP" sz="2000">
                          <a:solidFill>
                            <a:schemeClr val="tx1"/>
                          </a:solidFill>
                        </a:rPr>
                        <a:t>月下旬に送付</a:t>
                      </a:r>
                      <a:endParaRPr altLang="ja-JP" b="0" dirty="0" kumimoji="1" lang="en-US" sz="2000">
                        <a:solidFill>
                          <a:schemeClr val="tx1"/>
                        </a:solidFill>
                      </a:endParaRPr>
                    </a:p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b="0" dirty="0" kumimoji="1" lang="ja-JP" sz="2000">
                          <a:solidFill>
                            <a:schemeClr val="tx1"/>
                          </a:solidFill>
                        </a:rPr>
                        <a:t>（出願した者のみ）</a:t>
                      </a:r>
                      <a:endParaRPr altLang="en-US" b="0" dirty="0" kumimoji="1" lang="ja-JP" sz="18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1200"/>
                        </a:spcAft>
                      </a:pPr>
                      <a:endParaRPr altLang="en-US" b="0" dirty="0" kumimoji="1" lang="ja-JP" sz="16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570006"/>
                  </a:ext>
                </a:extLst>
              </a:tr>
              <a:tr h="828000">
                <a:tc>
                  <a:txBody>
                    <a:bodyPr/>
                    <a:lstStyle/>
                    <a:p>
                      <a:pPr algn="ctr"/>
                      <a:r>
                        <a:rPr altLang="en-US" b="0" dirty="0" kumimoji="1" lang="ja-JP" sz="2000" u="none">
                          <a:solidFill>
                            <a:schemeClr val="tx1"/>
                          </a:solidFill>
                        </a:rPr>
                        <a:t>出願時申請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ja-JP" dirty="0" kern="1200" kumimoji="1" lang="en-US"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Ⅲ</a:t>
                      </a:r>
                      <a:r>
                        <a:rPr altLang="ja-JP" dirty="0" lang="en-US" sz="2000"/>
                        <a:t>.</a:t>
                      </a:r>
                      <a:r>
                        <a:rPr altLang="en-US" dirty="0" lang="ja-JP" sz="2000"/>
                        <a:t> </a:t>
                      </a:r>
                      <a:r>
                        <a:rPr altLang="ja-JP" dirty="0" kern="1200" kumimoji="1" lang="en-US"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r>
                        <a:rPr altLang="en-US" dirty="0" kern="1200" kumimoji="1" lang="ja-JP"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20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r>
                        <a:rPr altLang="en-US" dirty="0" kern="1200" kumimoji="1" lang="ja-JP" sz="2000">
                          <a:solidFill>
                            <a:schemeClr val="tx1"/>
                          </a:solidFill>
                          <a:latin typeface="+mj-ea"/>
                          <a:ea typeface="+mn-ea"/>
                          <a:cs typeface="+mn-cs"/>
                        </a:rPr>
                        <a:t>日（水）</a:t>
                      </a:r>
                      <a:r>
                        <a:rPr altLang="ja-JP" dirty="0" kern="1200" kumimoji="1" lang="en-US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algn="l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ern="1200" kumimoji="1" lang="ja-JP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　　 ～</a:t>
                      </a:r>
                      <a:r>
                        <a:rPr altLang="ja-JP" dirty="0" kern="1200" kumimoji="1" lang="en-US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altLang="en-US" dirty="0" kern="1200" kumimoji="1" lang="ja-JP" sz="200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月</a:t>
                      </a:r>
                      <a:r>
                        <a:rPr altLang="ja-JP" dirty="0" kern="1200" kumimoji="1" lang="en-US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r>
                        <a:rPr altLang="en-US" dirty="0" kern="1200" kumimoji="1" lang="ja-JP" sz="20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日</a:t>
                      </a:r>
                      <a:r>
                        <a:rPr altLang="en-US" dirty="0" kern="1200" kumimoji="1" lang="ja-JP" sz="2000">
                          <a:solidFill>
                            <a:schemeClr val="dk1"/>
                          </a:solidFill>
                          <a:latin typeface="+mj-ea"/>
                          <a:ea typeface="+mn-ea"/>
                          <a:cs typeface="+mn-cs"/>
                        </a:rPr>
                        <a:t>（月）</a:t>
                      </a: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altLang="en-US" b="0" dirty="0" kumimoji="1" lang="ja-JP" sz="1800" u="none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altLang="en-US" b="0" dirty="0" kumimoji="1" lang="ja-JP" sz="160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chemeClr val="tx1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lnTlToBr cmpd="sng" w="12700">
                      <a:noFill/>
                      <a:prstDash val="solid"/>
                    </a:lnTlToBr>
                    <a:lnBlToTr cmpd="sng" w="12700">
                      <a:noFill/>
                      <a:prstDash val="solid"/>
                    </a:lnBlToTr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8905536"/>
                  </a:ext>
                </a:extLst>
              </a:tr>
            </a:tbl>
          </a:graphicData>
        </a:graphic>
      </p:graphicFrame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CF138D3-C33C-4D96-9D1C-59368F406278}"/>
              </a:ext>
            </a:extLst>
          </p:cNvPr>
          <p:cNvSpPr/>
          <p:nvPr/>
        </p:nvSpPr>
        <p:spPr>
          <a:xfrm>
            <a:off x="396000" y="5889114"/>
            <a:ext cx="76960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0" baseline="0" cap="none" dirty="0" i="0" kern="1200" kumimoji="1" lang="en-US" noProof="0" normalizeH="0" spc="0" strike="noStrike" sz="20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※</a:t>
            </a:r>
            <a:r>
              <a:rPr altLang="en-US" b="0" baseline="0" cap="none" dirty="0" i="0" kern="1200" kumimoji="1" lang="ja-JP" noProof="0" normalizeH="0" spc="0" strike="noStrike" sz="20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出願時申請の場合、申請書類は</a:t>
            </a:r>
            <a:r>
              <a:rPr altLang="en-US" dirty="0" lang="ja-JP" sz="2000"/>
              <a:t>学校で取りまとめて、志願票等と</a:t>
            </a:r>
            <a:endParaRPr altLang="ja-JP" dirty="0" lang="en-US" sz="2000"/>
          </a:p>
          <a:p>
            <a:pPr algn="l" defTabSz="914400" eaLnBrk="0" fontAlgn="base" hangingPunct="0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dirty="0" lang="ja-JP" sz="2000"/>
              <a:t>　一緒に提出してください</a:t>
            </a:r>
            <a:r>
              <a:rPr altLang="en-US" b="0" baseline="0" cap="none" dirty="0" err="1" i="0" kern="1200" kumimoji="1" lang="ja-JP" noProof="0" normalizeH="0" spc="0" strike="noStrike" sz="2000">
                <a:ln>
                  <a:noFill/>
                </a:ln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。</a:t>
            </a:r>
            <a:endParaRPr altLang="en-US" b="0" baseline="0" cap="none" dirty="0" i="0" kern="1200" kumimoji="1" lang="ja-JP" noProof="0" normalizeH="0" spc="0" strike="noStrike" sz="2000">
              <a:ln>
                <a:noFill/>
              </a:ln>
              <a:effectLst/>
              <a:uLnTx/>
              <a:uFillTx/>
              <a:latin charset="0" panose="020B0604020202020204" pitchFamily="34" typeface="Arial"/>
              <a:ea charset="-128" panose="020B0600070205080204" pitchFamily="50" typeface="ＭＳ Ｐ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2642584"/>
      </p:ext>
    </p:extLst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15"/>
          <p:cNvSpPr>
            <a:spLocks noChangeArrowheads="1"/>
          </p:cNvSpPr>
          <p:nvPr/>
        </p:nvSpPr>
        <p:spPr bwMode="auto">
          <a:xfrm>
            <a:off x="496889" y="37578"/>
            <a:ext cx="1698625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l" defTabSz="914400" eaLnBrk="1" fontAlgn="base" hangingPunct="1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【P35</a:t>
            </a:r>
            <a:r>
              <a:rPr altLang="en-US" b="0" baseline="0" cap="none" dirty="0" i="0" kern="120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～</a:t>
            </a:r>
            <a:r>
              <a:rPr altLang="ja-JP" dirty="0" lang="en-US" sz="2400">
                <a:solidFill>
                  <a:srgbClr val="000000"/>
                </a:solidFill>
              </a:rPr>
              <a:t>72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　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180000" y="836712"/>
            <a:ext cx="8784000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b="1" baseline="0" cap="none" dirty="0" i="0" kern="1200" kumimoji="1" lang="ja-JP" noProof="0" normalizeH="0" spc="0" strike="noStrike" sz="3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　</a:t>
            </a:r>
            <a:r>
              <a:rPr altLang="en-US" b="1" baseline="0" cap="none" dirty="0" i="0" kern="1200" kumimoji="1" lang="ja-JP" noProof="0" normalizeH="0" spc="0" strike="noStrike" sz="2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申 請 書 類</a:t>
            </a:r>
            <a:endParaRPr altLang="en-US" b="1" baseline="0" cap="none" dirty="0" i="0" kern="1200" kumimoji="1" lang="ja-JP" noProof="0" normalizeH="0" spc="0" strike="noStrike" sz="3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3AF063D-F52A-41C5-BC4E-BF7740391E3A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7126"/>
            <a:ext cx="1981200" cy="476250"/>
          </a:xfrm>
        </p:spPr>
        <p:txBody>
          <a:bodyPr/>
          <a:lstStyle/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B99C81-28D7-41D1-BE21-A12FAA09D35B}" type="slidenum">
              <a:rPr altLang="ja-JP" b="0" baseline="0" cap="none" i="0" kern="1200" kumimoji="0" lang="en-US" noProof="0" normalizeH="0" smtClean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30504040204" pitchFamily="34" typeface="Verdana"/>
                <a:ea charset="-128" panose="020B0600070205080204" pitchFamily="50" typeface="ＭＳ Ｐゴシック"/>
                <a:cs typeface="+mn-cs"/>
              </a:rPr>
              <a:pPr algn="r" defTabSz="914400" eaLnBrk="1" fontAlgn="base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altLang="ja-JP" b="0" baseline="0" cap="none" i="0" kern="1200" kumimoji="0" lang="en-US" noProof="0" normalizeH="0" spc="0" strike="noStrike" sz="1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30504040204" pitchFamily="34" typeface="Verdana"/>
              <a:ea charset="-128" panose="020B0600070205080204" pitchFamily="50" typeface="ＭＳ Ｐゴシック"/>
              <a:cs typeface="+mn-cs"/>
            </a:endParaRP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C309C13C-81D1-4DAE-B0C8-C829F85D9B63}"/>
              </a:ext>
            </a:extLst>
          </p:cNvPr>
          <p:cNvGrpSpPr/>
          <p:nvPr/>
        </p:nvGrpSpPr>
        <p:grpSpPr>
          <a:xfrm>
            <a:off x="180000" y="1629000"/>
            <a:ext cx="8662513" cy="648000"/>
            <a:chOff x="496888" y="2078069"/>
            <a:chExt cx="8411179" cy="3131393"/>
          </a:xfrm>
        </p:grpSpPr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AE81FF49-7874-4637-8A40-3B673EA5080F}"/>
                </a:ext>
              </a:extLst>
            </p:cNvPr>
            <p:cNvSpPr/>
            <p:nvPr/>
          </p:nvSpPr>
          <p:spPr bwMode="auto">
            <a:xfrm>
              <a:off x="496888" y="2078069"/>
              <a:ext cx="8411179" cy="3131393"/>
            </a:xfrm>
            <a:prstGeom prst="rect">
              <a:avLst/>
            </a:prstGeom>
            <a:solidFill>
              <a:srgbClr val="DAEDEF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t" anchorCtr="0" bIns="45720" compatLnSpc="1" lIns="91440" numCol="1" rIns="91440" rtlCol="0" tIns="45720" vert="horz" wrap="square">
              <a:prstTxWarp prst="textNoShape">
                <a:avLst/>
              </a:prstTxWarp>
            </a:bodyPr>
            <a:lstStyle/>
            <a:p>
              <a:pPr algn="l" defTabSz="914400" eaLnBrk="1" fontAlgn="base" hangingPunct="1" indent="-268288" latinLnBrk="0" lvl="0" marL="268288" marR="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altLang="en-US" b="0" baseline="0" cap="none" dirty="0" i="0" kern="1200" kumimoji="1" lang="ja-JP" noProof="0" normalizeH="0" spc="0" strike="noStrike" sz="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4852C70-9124-4DF5-B572-46D1CC15DE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889" y="2147656"/>
              <a:ext cx="8389319" cy="30618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0"/>
            <a:lstStyle>
              <a:lvl1pPr algn="l" eaLnBrk="0" fontAlgn="base" hangingPunct="0" indent="-342900" marL="342900" rtl="0">
                <a:spcBef>
                  <a:spcPct val="20000"/>
                </a:spcBef>
                <a:spcAft>
                  <a:spcPct val="0"/>
                </a:spcAft>
                <a:buChar char="•"/>
                <a:defRPr kumimoji="1"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eaLnBrk="0" fontAlgn="base" hangingPunct="0" indent="-285750" marL="742950" rtl="0">
                <a:spcBef>
                  <a:spcPct val="20000"/>
                </a:spcBef>
                <a:spcAft>
                  <a:spcPct val="0"/>
                </a:spcAft>
                <a:buChar char="–"/>
                <a:defRPr kumimoji="1" sz="28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algn="l" eaLnBrk="0" fontAlgn="base" hangingPunct="0" indent="-228600" marL="1143000" rtl="0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algn="l" eaLnBrk="0" fontAlgn="base" hangingPunct="0" indent="-228600" marL="1600200" rtl="0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algn="l" eaLnBrk="0" fontAlgn="base" hangingPunct="0" indent="-228600" marL="20574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algn="l" fontAlgn="base" indent="-228600" marL="25146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algn="l" fontAlgn="base" indent="-228600" marL="29718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algn="l" fontAlgn="base" indent="-228600" marL="34290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algn="l" fontAlgn="base" indent="-228600" marL="38862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algn="l" defTabSz="914400" eaLnBrk="1" fontAlgn="base" hangingPunct="1" indent="0" latinLnBrk="0" lvl="0" marL="0" marR="0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altLang="en-US" dirty="0" lang="ja-JP" sz="2400">
                  <a:solidFill>
                    <a:srgbClr val="000000"/>
                  </a:solidFill>
                  <a:latin typeface="Arial"/>
                  <a:ea typeface="ＭＳ Ｐゴシック"/>
                </a:rPr>
                <a:t>　</a:t>
              </a:r>
              <a:r>
                <a:rPr altLang="ja-JP" b="0" baseline="0" cap="none" dirty="0" i="0" kern="1200" kumimoji="1" lang="en-US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【A】</a:t>
              </a:r>
              <a:r>
                <a:rPr altLang="en-US" b="0" baseline="0" cap="none" dirty="0" i="0" kern="1200" kumimoji="1" lang="ja-JP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受験上の配慮申請書　（ </a:t>
              </a:r>
              <a:r>
                <a:rPr altLang="ja-JP" b="0" baseline="0" cap="none" dirty="0" i="0" kern="1200" kumimoji="1" lang="en-US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P</a:t>
              </a:r>
              <a:r>
                <a:rPr altLang="ja-JP" dirty="0" lang="en-US" sz="2400">
                  <a:solidFill>
                    <a:srgbClr val="000000"/>
                  </a:solidFill>
                  <a:latin typeface="Arial"/>
                  <a:ea typeface="ＭＳ Ｐゴシック"/>
                </a:rPr>
                <a:t>49</a:t>
              </a:r>
              <a:r>
                <a:rPr altLang="en-US" dirty="0" lang="ja-JP" sz="2400">
                  <a:solidFill>
                    <a:srgbClr val="000000"/>
                  </a:solidFill>
                  <a:latin typeface="Arial"/>
                  <a:ea typeface="ＭＳ Ｐゴシック"/>
                </a:rPr>
                <a:t>～</a:t>
              </a:r>
              <a:r>
                <a:rPr altLang="ja-JP" dirty="0" lang="en-US" sz="2400">
                  <a:solidFill>
                    <a:srgbClr val="000000"/>
                  </a:solidFill>
                  <a:latin typeface="Arial"/>
                  <a:ea typeface="ＭＳ Ｐゴシック"/>
                </a:rPr>
                <a:t>52 </a:t>
              </a:r>
              <a:r>
                <a:rPr altLang="en-US" b="0" baseline="0" cap="none" dirty="0" i="0" kern="1200" kumimoji="1" lang="ja-JP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）</a:t>
              </a:r>
              <a:endPara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D83EA88-23BD-4345-8FF4-5B128351ACC7}"/>
              </a:ext>
            </a:extLst>
          </p:cNvPr>
          <p:cNvSpPr/>
          <p:nvPr/>
        </p:nvSpPr>
        <p:spPr bwMode="auto">
          <a:xfrm>
            <a:off x="0" y="2421000"/>
            <a:ext cx="8964000" cy="576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t" anchorCtr="0" bIns="45720" compatLnSpc="1" lIns="216000" numCol="1" rIns="91440" rtlCol="0" tIns="45720" vert="horz" wrap="square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2000">
                <a:solidFill>
                  <a:schemeClr val="tx1"/>
                </a:solidFill>
              </a:rPr>
              <a:t>　</a:t>
            </a:r>
            <a:r>
              <a:rPr altLang="en-US" dirty="0" lang="ja-JP" sz="2000" u="sng">
                <a:solidFill>
                  <a:srgbClr val="FF0000"/>
                </a:solidFill>
              </a:rPr>
              <a:t>志願者、保護者、担当の教員（学級担任等）等で相談の上、</a:t>
            </a:r>
            <a:r>
              <a:rPr altLang="en-US" dirty="0" lang="ja-JP" sz="2000">
                <a:solidFill>
                  <a:schemeClr val="tx1"/>
                </a:solidFill>
              </a:rPr>
              <a:t>記入してください。</a:t>
            </a:r>
            <a:endParaRPr altLang="ja-JP" dirty="0" lang="en-US" sz="2000">
              <a:solidFill>
                <a:schemeClr val="tx1"/>
              </a:solidFill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FEDEAF03-8886-46FF-B89D-AB9B0B22A2EB}"/>
              </a:ext>
            </a:extLst>
          </p:cNvPr>
          <p:cNvGrpSpPr/>
          <p:nvPr/>
        </p:nvGrpSpPr>
        <p:grpSpPr>
          <a:xfrm>
            <a:off x="180000" y="3285000"/>
            <a:ext cx="8662513" cy="648000"/>
            <a:chOff x="496888" y="2078069"/>
            <a:chExt cx="8411179" cy="3131393"/>
          </a:xfrm>
        </p:grpSpPr>
        <p:sp>
          <p:nvSpPr>
            <p:cNvPr id="14" name="正方形/長方形 13">
              <a:extLst>
                <a:ext uri="{FF2B5EF4-FFF2-40B4-BE49-F238E27FC236}">
                  <a16:creationId xmlns:a16="http://schemas.microsoft.com/office/drawing/2014/main" id="{EB8C6957-DCE2-4050-897C-B89F35B77F19}"/>
                </a:ext>
              </a:extLst>
            </p:cNvPr>
            <p:cNvSpPr/>
            <p:nvPr/>
          </p:nvSpPr>
          <p:spPr bwMode="auto">
            <a:xfrm>
              <a:off x="496888" y="2078069"/>
              <a:ext cx="8411179" cy="3131393"/>
            </a:xfrm>
            <a:prstGeom prst="rect">
              <a:avLst/>
            </a:prstGeom>
            <a:solidFill>
              <a:srgbClr val="DAEDEF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t" anchorCtr="0" bIns="45720" compatLnSpc="1" lIns="91440" numCol="1" rIns="91440" rtlCol="0" tIns="45720" vert="horz" wrap="square">
              <a:prstTxWarp prst="textNoShape">
                <a:avLst/>
              </a:prstTxWarp>
            </a:bodyPr>
            <a:lstStyle/>
            <a:p>
              <a:pPr algn="l" defTabSz="914400" eaLnBrk="1" fontAlgn="base" hangingPunct="1" indent="-268288" latinLnBrk="0" lvl="0" marL="268288" marR="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altLang="en-US" b="0" baseline="0" cap="none" dirty="0" i="0" kern="1200" kumimoji="1" lang="ja-JP" noProof="0" normalizeH="0" spc="0" strike="noStrike" sz="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endParaRPr>
            </a:p>
          </p:txBody>
        </p:sp>
        <p:sp>
          <p:nvSpPr>
            <p:cNvPr id="15" name="Rectangle 8">
              <a:extLst>
                <a:ext uri="{FF2B5EF4-FFF2-40B4-BE49-F238E27FC236}">
                  <a16:creationId xmlns:a16="http://schemas.microsoft.com/office/drawing/2014/main" id="{83A70D3A-786E-423D-A1DC-451BC5B85B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889" y="2147656"/>
              <a:ext cx="8389319" cy="30618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0"/>
            <a:lstStyle>
              <a:lvl1pPr algn="l" eaLnBrk="0" fontAlgn="base" hangingPunct="0" indent="-342900" marL="342900" rtl="0">
                <a:spcBef>
                  <a:spcPct val="20000"/>
                </a:spcBef>
                <a:spcAft>
                  <a:spcPct val="0"/>
                </a:spcAft>
                <a:buChar char="•"/>
                <a:defRPr kumimoji="1"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eaLnBrk="0" fontAlgn="base" hangingPunct="0" indent="-285750" marL="742950" rtl="0">
                <a:spcBef>
                  <a:spcPct val="20000"/>
                </a:spcBef>
                <a:spcAft>
                  <a:spcPct val="0"/>
                </a:spcAft>
                <a:buChar char="–"/>
                <a:defRPr kumimoji="1" sz="28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algn="l" eaLnBrk="0" fontAlgn="base" hangingPunct="0" indent="-228600" marL="1143000" rtl="0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algn="l" eaLnBrk="0" fontAlgn="base" hangingPunct="0" indent="-228600" marL="1600200" rtl="0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algn="l" eaLnBrk="0" fontAlgn="base" hangingPunct="0" indent="-228600" marL="20574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algn="l" fontAlgn="base" indent="-228600" marL="25146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algn="l" fontAlgn="base" indent="-228600" marL="29718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algn="l" fontAlgn="base" indent="-228600" marL="34290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algn="l" fontAlgn="base" indent="-228600" marL="38862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algn="l" defTabSz="914400" eaLnBrk="1" fontAlgn="base" hangingPunct="1" indent="0" latinLnBrk="0" lvl="0" marL="0" marR="0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altLang="en-US" b="0" baseline="0" cap="none" dirty="0" i="0" kern="1200" kumimoji="1" lang="ja-JP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　</a:t>
              </a:r>
              <a:r>
                <a:rPr altLang="ja-JP" b="0" baseline="0" cap="none" dirty="0" i="0" kern="1200" kumimoji="1" lang="en-US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【B】</a:t>
              </a:r>
              <a:r>
                <a:rPr altLang="en-US" b="0" baseline="0" cap="none" dirty="0" i="0" kern="1200" kumimoji="1" lang="ja-JP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診断書　（ </a:t>
              </a:r>
              <a:r>
                <a:rPr altLang="ja-JP" b="0" baseline="0" cap="none" dirty="0" i="0" kern="1200" kumimoji="1" lang="en-US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P</a:t>
              </a:r>
              <a:r>
                <a:rPr altLang="ja-JP" dirty="0" lang="en-US" sz="2400">
                  <a:solidFill>
                    <a:srgbClr val="000000"/>
                  </a:solidFill>
                  <a:latin typeface="Arial"/>
                  <a:ea typeface="ＭＳ Ｐゴシック"/>
                </a:rPr>
                <a:t>53</a:t>
              </a:r>
              <a:r>
                <a:rPr altLang="en-US" b="0" baseline="0" cap="none" dirty="0" i="0" kern="1200" kumimoji="1" lang="ja-JP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～</a:t>
              </a:r>
              <a:r>
                <a:rPr altLang="ja-JP" dirty="0" lang="en-US" sz="2400">
                  <a:solidFill>
                    <a:srgbClr val="000000"/>
                  </a:solidFill>
                  <a:latin typeface="Arial"/>
                  <a:ea typeface="ＭＳ Ｐゴシック"/>
                </a:rPr>
                <a:t>62</a:t>
              </a:r>
              <a:r>
                <a:rPr altLang="en-US" dirty="0" lang="ja-JP" sz="2400">
                  <a:solidFill>
                    <a:srgbClr val="000000"/>
                  </a:solidFill>
                  <a:latin typeface="Arial"/>
                  <a:ea typeface="ＭＳ Ｐゴシック"/>
                </a:rPr>
                <a:t> </a:t>
              </a:r>
              <a:r>
                <a:rPr altLang="en-US" b="0" baseline="0" cap="none" dirty="0" i="0" kern="1200" kumimoji="1" lang="ja-JP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）</a:t>
              </a:r>
              <a:endPara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</p:grp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F3EEE27F-49CB-4B61-A346-08AD6D688B5C}"/>
              </a:ext>
            </a:extLst>
          </p:cNvPr>
          <p:cNvGrpSpPr/>
          <p:nvPr/>
        </p:nvGrpSpPr>
        <p:grpSpPr>
          <a:xfrm>
            <a:off x="180000" y="4869000"/>
            <a:ext cx="8662513" cy="648000"/>
            <a:chOff x="496888" y="2078069"/>
            <a:chExt cx="8411179" cy="3131393"/>
          </a:xfrm>
        </p:grpSpPr>
        <p:sp>
          <p:nvSpPr>
            <p:cNvPr id="17" name="正方形/長方形 16">
              <a:extLst>
                <a:ext uri="{FF2B5EF4-FFF2-40B4-BE49-F238E27FC236}">
                  <a16:creationId xmlns:a16="http://schemas.microsoft.com/office/drawing/2014/main" id="{9FEA61DE-A119-4AE9-AF22-C3664F6698A8}"/>
                </a:ext>
              </a:extLst>
            </p:cNvPr>
            <p:cNvSpPr/>
            <p:nvPr/>
          </p:nvSpPr>
          <p:spPr bwMode="auto">
            <a:xfrm>
              <a:off x="496888" y="2078069"/>
              <a:ext cx="8411179" cy="3131393"/>
            </a:xfrm>
            <a:prstGeom prst="rect">
              <a:avLst/>
            </a:prstGeom>
            <a:solidFill>
              <a:srgbClr val="DAEDEF"/>
            </a:solidFill>
            <a:ln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t" anchorCtr="0" bIns="45720" compatLnSpc="1" lIns="91440" numCol="1" rIns="91440" rtlCol="0" tIns="45720" vert="horz" wrap="square">
              <a:prstTxWarp prst="textNoShape">
                <a:avLst/>
              </a:prstTxWarp>
            </a:bodyPr>
            <a:lstStyle/>
            <a:p>
              <a:pPr algn="l" defTabSz="914400" eaLnBrk="1" fontAlgn="base" hangingPunct="1" indent="-268288" latinLnBrk="0" lvl="0" marL="268288" marR="0" rtl="0">
                <a:lnSpc>
                  <a:spcPct val="10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altLang="en-US" b="0" baseline="0" cap="none" dirty="0" i="0" kern="1200" kumimoji="1" lang="ja-JP" noProof="0" normalizeH="0" spc="0" strike="noStrike" sz="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pitchFamily="50" typeface="ＭＳ Ｐゴシック"/>
                <a:cs typeface="+mn-cs"/>
              </a:endParaRPr>
            </a:p>
          </p:txBody>
        </p:sp>
        <p:sp>
          <p:nvSpPr>
            <p:cNvPr id="18" name="Rectangle 8">
              <a:extLst>
                <a:ext uri="{FF2B5EF4-FFF2-40B4-BE49-F238E27FC236}">
                  <a16:creationId xmlns:a16="http://schemas.microsoft.com/office/drawing/2014/main" id="{B3B9647D-7166-450F-B0A3-9189472AAE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6889" y="2147655"/>
              <a:ext cx="8389319" cy="30618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algn="ctr" dir="2700000" dist="35921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0"/>
            <a:lstStyle>
              <a:lvl1pPr algn="l" eaLnBrk="0" fontAlgn="base" hangingPunct="0" indent="-342900" marL="342900" rtl="0">
                <a:spcBef>
                  <a:spcPct val="20000"/>
                </a:spcBef>
                <a:spcAft>
                  <a:spcPct val="0"/>
                </a:spcAft>
                <a:buChar char="•"/>
                <a:defRPr kumimoji="1"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algn="l" eaLnBrk="0" fontAlgn="base" hangingPunct="0" indent="-285750" marL="742950" rtl="0">
                <a:spcBef>
                  <a:spcPct val="20000"/>
                </a:spcBef>
                <a:spcAft>
                  <a:spcPct val="0"/>
                </a:spcAft>
                <a:buChar char="–"/>
                <a:defRPr kumimoji="1" sz="2800">
                  <a:solidFill>
                    <a:schemeClr val="tx1"/>
                  </a:solidFill>
                  <a:latin typeface="+mn-lt"/>
                  <a:ea typeface="+mn-ea"/>
                </a:defRPr>
              </a:lvl2pPr>
              <a:lvl3pPr algn="l" eaLnBrk="0" fontAlgn="base" hangingPunct="0" indent="-228600" marL="1143000" rtl="0">
                <a:spcBef>
                  <a:spcPct val="20000"/>
                </a:spcBef>
                <a:spcAft>
                  <a:spcPct val="0"/>
                </a:spcAft>
                <a:buChar char="•"/>
                <a:defRPr kumimoji="1" sz="2400">
                  <a:solidFill>
                    <a:schemeClr val="tx1"/>
                  </a:solidFill>
                  <a:latin typeface="+mn-lt"/>
                  <a:ea typeface="+mn-ea"/>
                </a:defRPr>
              </a:lvl3pPr>
              <a:lvl4pPr algn="l" eaLnBrk="0" fontAlgn="base" hangingPunct="0" indent="-228600" marL="1600200" rtl="0">
                <a:spcBef>
                  <a:spcPct val="20000"/>
                </a:spcBef>
                <a:spcAft>
                  <a:spcPct val="0"/>
                </a:spcAft>
                <a:buChar char="–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4pPr>
              <a:lvl5pPr algn="l" eaLnBrk="0" fontAlgn="base" hangingPunct="0" indent="-228600" marL="20574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5pPr>
              <a:lvl6pPr algn="l" fontAlgn="base" indent="-228600" marL="25146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6pPr>
              <a:lvl7pPr algn="l" fontAlgn="base" indent="-228600" marL="29718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7pPr>
              <a:lvl8pPr algn="l" fontAlgn="base" indent="-228600" marL="34290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8pPr>
              <a:lvl9pPr algn="l" fontAlgn="base" indent="-228600" marL="3886200" rtl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+mn-lt"/>
                  <a:ea typeface="+mn-ea"/>
                </a:defRPr>
              </a:lvl9pPr>
            </a:lstStyle>
            <a:p>
              <a:pPr algn="l" defTabSz="914400" eaLnBrk="1" fontAlgn="base" hangingPunct="1" indent="0" latinLnBrk="0" lvl="0" marL="0" marR="0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altLang="en-US" b="0" baseline="0" cap="none" dirty="0" i="0" kern="1200" kumimoji="1" lang="ja-JP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　</a:t>
              </a:r>
              <a:r>
                <a:rPr altLang="ja-JP" b="0" baseline="0" cap="none" dirty="0" i="0" kern="1200" kumimoji="1" lang="en-US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【C】</a:t>
              </a:r>
              <a:r>
                <a:rPr altLang="en-US" b="0" baseline="0" cap="none" dirty="0" i="0" kern="1200" kumimoji="1" lang="ja-JP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状況報告書　（ </a:t>
              </a:r>
              <a:r>
                <a:rPr altLang="ja-JP" b="0" baseline="0" cap="none" dirty="0" i="0" kern="1200" kumimoji="1" lang="en-US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P</a:t>
              </a:r>
              <a:r>
                <a:rPr altLang="ja-JP" dirty="0" lang="en-US" sz="2400">
                  <a:solidFill>
                    <a:srgbClr val="000000"/>
                  </a:solidFill>
                  <a:latin typeface="Arial"/>
                  <a:ea typeface="ＭＳ Ｐゴシック"/>
                </a:rPr>
                <a:t>63</a:t>
              </a:r>
              <a:r>
                <a:rPr altLang="en-US" b="0" baseline="0" cap="none" dirty="0" i="0" kern="1200" kumimoji="1" lang="ja-JP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～</a:t>
              </a:r>
              <a:r>
                <a:rPr altLang="ja-JP" dirty="0" lang="en-US" sz="2400">
                  <a:solidFill>
                    <a:srgbClr val="000000"/>
                  </a:solidFill>
                  <a:latin typeface="Arial"/>
                  <a:ea typeface="ＭＳ Ｐゴシック"/>
                </a:rPr>
                <a:t>72</a:t>
              </a:r>
              <a:r>
                <a:rPr altLang="en-US" dirty="0" lang="ja-JP" sz="2400">
                  <a:solidFill>
                    <a:srgbClr val="000000"/>
                  </a:solidFill>
                  <a:latin typeface="Arial"/>
                  <a:ea typeface="ＭＳ Ｐゴシック"/>
                </a:rPr>
                <a:t> </a:t>
              </a:r>
              <a:r>
                <a:rPr altLang="en-US" b="0" baseline="0" cap="none" dirty="0" i="0" kern="1200" kumimoji="1" lang="ja-JP" noProof="0" normalizeH="0" spc="0" strike="noStrike" sz="2400" u="none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ＭＳ Ｐゴシック"/>
                  <a:cs typeface="+mn-cs"/>
                </a:rPr>
                <a:t>）　</a:t>
              </a:r>
              <a:endPara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endParaRPr>
            </a:p>
          </p:txBody>
        </p:sp>
      </p:grp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7561B0E-A67C-4EF4-8F5F-1A3EEE28E55C}"/>
              </a:ext>
            </a:extLst>
          </p:cNvPr>
          <p:cNvSpPr/>
          <p:nvPr/>
        </p:nvSpPr>
        <p:spPr bwMode="auto">
          <a:xfrm>
            <a:off x="0" y="4077000"/>
            <a:ext cx="8748000" cy="504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t" anchorCtr="0" bIns="45720" compatLnSpc="1" lIns="216000" numCol="1" rIns="91440" rtlCol="0" tIns="45720" vert="horz" wrap="square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2000">
                <a:solidFill>
                  <a:schemeClr val="tx1"/>
                </a:solidFill>
              </a:rPr>
              <a:t>　障害の区分に対応した所定の様式を使用してください。</a:t>
            </a:r>
            <a:endParaRPr altLang="ja-JP" dirty="0" lang="en-US" sz="2000" u="sng">
              <a:solidFill>
                <a:srgbClr val="FF0000"/>
              </a:solidFill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59CB6BF-3534-49BF-8722-0B00DFE92388}"/>
              </a:ext>
            </a:extLst>
          </p:cNvPr>
          <p:cNvSpPr/>
          <p:nvPr/>
        </p:nvSpPr>
        <p:spPr bwMode="auto">
          <a:xfrm>
            <a:off x="0" y="5589000"/>
            <a:ext cx="8424000" cy="72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t" anchorCtr="0" bIns="45720" compatLnSpc="1" lIns="216000" numCol="1" rIns="91440" rtlCol="0" tIns="45720" vert="horz" wrap="square">
            <a:prstTxWarp prst="textNoShape">
              <a:avLst/>
            </a:prstTxWarp>
          </a:bodyPr>
          <a:lstStyle/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2000">
                <a:solidFill>
                  <a:schemeClr val="tx1"/>
                </a:solidFill>
              </a:rPr>
              <a:t>　</a:t>
            </a:r>
            <a:r>
              <a:rPr altLang="en-US" dirty="0" lang="ja-JP" sz="2000" u="sng">
                <a:solidFill>
                  <a:srgbClr val="FF0000"/>
                </a:solidFill>
              </a:rPr>
              <a:t>希望する配慮事項が該当する場合に提出してください。（ </a:t>
            </a:r>
            <a:r>
              <a:rPr altLang="ja-JP" dirty="0" lang="en-US" sz="2000" u="sng">
                <a:solidFill>
                  <a:srgbClr val="FF0000"/>
                </a:solidFill>
              </a:rPr>
              <a:t>P</a:t>
            </a:r>
            <a:r>
              <a:rPr altLang="en-US" dirty="0" lang="ja-JP" sz="2000" u="sng">
                <a:solidFill>
                  <a:srgbClr val="FF0000"/>
                </a:solidFill>
              </a:rPr>
              <a:t>３７ ）</a:t>
            </a:r>
            <a:endParaRPr altLang="ja-JP" dirty="0" lang="en-US" sz="2000" u="sng">
              <a:solidFill>
                <a:srgbClr val="FF0000"/>
              </a:solidFill>
            </a:endParaRPr>
          </a:p>
          <a:p>
            <a:pPr algn="just" eaLnBrk="1" hangingPunct="1"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</a:pPr>
            <a:r>
              <a:rPr altLang="en-US" dirty="0" lang="ja-JP" sz="2000">
                <a:solidFill>
                  <a:schemeClr val="tx1"/>
                </a:solidFill>
              </a:rPr>
              <a:t>　高校での状況を担当の教員（学級担任等）が記入してください。</a:t>
            </a:r>
            <a:endParaRPr altLang="ja-JP" dirty="0" lang="en-US" sz="2000" u="sng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48" name="Rectangle 15"/>
          <p:cNvSpPr>
            <a:spLocks noChangeArrowheads="1"/>
          </p:cNvSpPr>
          <p:nvPr/>
        </p:nvSpPr>
        <p:spPr bwMode="auto">
          <a:xfrm>
            <a:off x="395289" y="44450"/>
            <a:ext cx="1698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algn="l" defTabSz="914400" eaLnBrk="1" fontAlgn="base" hangingPunct="1" indent="-342900" latinLnBrk="0" lvl="0" marL="342900" marR="0" rtl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0" baseline="0" cap="none" dirty="0" i="0" kern="1200" kumimoji="1" lang="en-US" noProof="0" normalizeH="0" spc="0" strike="noStrike" sz="26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 </a:t>
            </a:r>
            <a:r>
              <a:rPr altLang="ja-JP" b="0" baseline="0" cap="none" dirty="0" i="0" kern="120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【P29】 </a:t>
            </a:r>
            <a:r>
              <a:rPr altLang="en-US" b="0" baseline="0" cap="none" dirty="0" i="0" kern="1200" kumimoji="1" lang="ja-JP" noProof="0" normalizeH="0" spc="0" strike="noStrike" sz="2600" u="none">
                <a:ln>
                  <a:noFill/>
                </a:ln>
                <a:solidFill>
                  <a:srgbClr val="0033CC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　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80000" y="836712"/>
            <a:ext cx="8784000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b"/>
          <a:lstStyle/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b="1" baseline="0" cap="none" dirty="0" i="0" kern="1200" kumimoji="1" lang="ja-JP" noProof="0" normalizeH="0" spc="0" strike="noStrike" sz="3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　</a:t>
            </a:r>
            <a:r>
              <a:rPr altLang="en-US" b="1" baseline="0" cap="none" dirty="0" i="0" kern="1200" kumimoji="1" lang="ja-JP" noProof="0" normalizeH="0" spc="0" strike="noStrike" sz="2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受験上の配慮事項の決定</a:t>
            </a:r>
            <a:endParaRPr altLang="en-US" b="1" baseline="0" cap="none" dirty="0" i="0" kern="1200" kumimoji="1" lang="ja-JP" noProof="0" normalizeH="0" spc="0" strike="noStrike" sz="3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1DDD387-6ADA-4277-A939-D2BECFB56893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7126"/>
            <a:ext cx="1981200" cy="476250"/>
          </a:xfrm>
        </p:spPr>
        <p:txBody>
          <a:bodyPr/>
          <a:lstStyle/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2C593B7-9AB8-4606-9DB9-3538C20A544A}" type="slidenum">
              <a:rPr altLang="ja-JP" b="0" baseline="0" cap="none" i="0" kern="1200" kumimoji="0" lang="en-US" noProof="0" normalizeH="0" smtClean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30504040204" pitchFamily="34" typeface="Verdana"/>
                <a:ea charset="-128" panose="020B0600070205080204" pitchFamily="50" typeface="ＭＳ Ｐゴシック"/>
                <a:cs typeface="+mn-cs"/>
              </a:rPr>
              <a:pPr algn="r" defTabSz="914400" eaLnBrk="1" fontAlgn="base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altLang="ja-JP" b="0" baseline="0" cap="none" dirty="0" i="0" kern="1200" kumimoji="0" lang="en-US" noProof="0" normalizeH="0" spc="0" strike="noStrike" sz="1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30504040204" pitchFamily="34" typeface="Verdana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BCCAEE8-41AC-4E8E-BE1C-5346F018B9B5}"/>
              </a:ext>
            </a:extLst>
          </p:cNvPr>
          <p:cNvSpPr/>
          <p:nvPr/>
        </p:nvSpPr>
        <p:spPr>
          <a:xfrm>
            <a:off x="180000" y="1845000"/>
            <a:ext cx="8712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 indent="-342900" marL="342900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/>
              <a:t>　配慮事項については、志願者からの申請に基づき、</a:t>
            </a:r>
            <a:r>
              <a:rPr altLang="en-US" dirty="0" lang="ja-JP" sz="2400" u="sng">
                <a:solidFill>
                  <a:srgbClr val="FF0000"/>
                </a:solidFill>
              </a:rPr>
              <a:t>大学入試センターで審査の上、決定</a:t>
            </a:r>
            <a:r>
              <a:rPr altLang="en-US" dirty="0" lang="ja-JP" sz="2400"/>
              <a:t>します。決定に当たっては、個々の症状や状態等を総合的に判断します。</a:t>
            </a:r>
            <a:endParaRPr altLang="ja-JP" dirty="0" lang="en-US" sz="2400"/>
          </a:p>
          <a:p>
            <a:pPr eaLnBrk="1" hangingPunct="1" indent="0" marL="0">
              <a:spcBef>
                <a:spcPts val="0"/>
              </a:spcBef>
              <a:buNone/>
            </a:pPr>
            <a:endParaRPr altLang="ja-JP" dirty="0" lang="en-US" sz="2400"/>
          </a:p>
          <a:p>
            <a:pPr eaLnBrk="1" hangingPunct="1" indent="-342900" marL="342900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b="0" baseline="0" cap="none" dirty="0" i="0" kern="120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　大学入試センターで審査の上、決定した配慮事項については</a:t>
            </a:r>
            <a:r>
              <a:rPr altLang="en-US" b="0" baseline="0" cap="none" dirty="0" i="0" kern="1200" kumimoji="1" lang="ja-JP" noProof="0" normalizeH="0" spc="0" strike="noStrike" sz="2400" u="sng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charset="0" panose="020B0604020202020204" pitchFamily="34" typeface="Arial"/>
                <a:ea charset="-128" panose="020B0600070205080204" pitchFamily="50" typeface="ＭＳ Ｐゴシック"/>
                <a:cs typeface="+mn-cs"/>
              </a:rPr>
              <a:t>再審査は行いません。</a:t>
            </a:r>
            <a:endParaRPr altLang="ja-JP" b="0" baseline="0" cap="none" dirty="0" i="0" kern="1200" kumimoji="1" lang="en-US" noProof="0" normalizeH="0" spc="0" strike="noStrike" sz="2400" u="sng">
              <a:ln>
                <a:noFill/>
              </a:ln>
              <a:solidFill>
                <a:srgbClr val="FF0000"/>
              </a:solidFill>
              <a:effectLst/>
              <a:uLnTx/>
              <a:uFillTx/>
              <a:latin charset="0" panose="020B0604020202020204" pitchFamily="34" typeface="Arial"/>
              <a:ea charset="-128" panose="020B0600070205080204" pitchFamily="50" typeface="ＭＳ Ｐゴシック"/>
              <a:cs typeface="+mn-cs"/>
            </a:endParaRPr>
          </a:p>
          <a:p>
            <a:pPr eaLnBrk="1" hangingPunct="1">
              <a:spcBef>
                <a:spcPts val="0"/>
              </a:spcBef>
            </a:pPr>
            <a:endParaRPr altLang="ja-JP" dirty="0" lang="en-US" sz="2400" u="sng">
              <a:solidFill>
                <a:srgbClr val="FF0000"/>
              </a:solidFill>
            </a:endParaRPr>
          </a:p>
          <a:p>
            <a:pPr eaLnBrk="1" hangingPunct="1" indent="-342900" marL="342900">
              <a:spcBef>
                <a:spcPts val="0"/>
              </a:spcBef>
              <a:buFont charset="2" panose="05000000000000000000" pitchFamily="2" typeface="Wingdings"/>
              <a:buChar char="l"/>
            </a:pPr>
            <a:r>
              <a:rPr altLang="en-US" dirty="0" lang="ja-JP" sz="2400">
                <a:solidFill>
                  <a:srgbClr val="000000"/>
                </a:solidFill>
              </a:rPr>
              <a:t>　出願前申請・出願時申請にかかわらず、審査結果等の通知書は、在学している学校に送付します。（ </a:t>
            </a:r>
            <a:r>
              <a:rPr altLang="ja-JP" dirty="0" lang="en-US" sz="2400">
                <a:solidFill>
                  <a:srgbClr val="000000"/>
                </a:solidFill>
              </a:rPr>
              <a:t>P29</a:t>
            </a:r>
            <a:r>
              <a:rPr altLang="en-US" dirty="0" lang="ja-JP" sz="2400">
                <a:solidFill>
                  <a:srgbClr val="000000"/>
                </a:solidFill>
              </a:rPr>
              <a:t>～</a:t>
            </a:r>
            <a:r>
              <a:rPr altLang="ja-JP" dirty="0" lang="en-US" sz="2400">
                <a:solidFill>
                  <a:srgbClr val="000000"/>
                </a:solidFill>
              </a:rPr>
              <a:t>32 </a:t>
            </a:r>
            <a:r>
              <a:rPr altLang="en-US" dirty="0" lang="ja-JP" sz="2400">
                <a:solidFill>
                  <a:srgbClr val="000000"/>
                </a:solidFill>
              </a:rPr>
              <a:t>）</a:t>
            </a:r>
            <a:endParaRPr altLang="ja-JP" b="0" baseline="0" cap="none" dirty="0" i="0" kern="1200" kumimoji="1" lang="en-US" noProof="0" normalizeH="0" spc="0" strike="noStrike" sz="24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20202020204" pitchFamily="34" typeface="Arial"/>
              <a:ea charset="-128" panose="020B0600070205080204" pitchFamily="50" typeface="ＭＳ Ｐゴシック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785200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15"/>
          <p:cNvSpPr>
            <a:spLocks noChangeArrowheads="1"/>
          </p:cNvSpPr>
          <p:nvPr/>
        </p:nvSpPr>
        <p:spPr bwMode="auto">
          <a:xfrm>
            <a:off x="496889" y="45300"/>
            <a:ext cx="1698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algn="ctr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wrap="none"/>
          <a:lstStyle>
            <a:lvl1pPr indent="-342900" marL="34290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1pPr>
            <a:lvl2pPr indent="-285750" marL="7429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2pPr>
            <a:lvl3pPr indent="-228600" marL="11430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3pPr>
            <a:lvl4pPr indent="-228600" marL="16002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4pPr>
            <a:lvl5pPr indent="-228600" marL="20574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5pPr>
            <a:lvl6pPr eaLnBrk="0" fontAlgn="base" hangingPunct="0" indent="-228600" marL="25146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6pPr>
            <a:lvl7pPr eaLnBrk="0" fontAlgn="base" hangingPunct="0" indent="-228600" marL="29718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7pPr>
            <a:lvl8pPr eaLnBrk="0" fontAlgn="base" hangingPunct="0" indent="-228600" marL="34290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8pPr>
            <a:lvl9pPr eaLnBrk="0" fontAlgn="base" hangingPunct="0" indent="-228600" marL="388620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defRPr>
            </a:lvl9pPr>
          </a:lstStyle>
          <a:p>
            <a:pPr eaLnBrk="1" hangingPunct="1">
              <a:buFontTx/>
              <a:buNone/>
            </a:pPr>
            <a:r>
              <a:rPr altLang="ja-JP" dirty="0" lang="en-US" sz="2400"/>
              <a:t>【P33】 </a:t>
            </a:r>
            <a:r>
              <a:rPr altLang="en-US" dirty="0" lang="ja-JP" sz="2600">
                <a:solidFill>
                  <a:srgbClr val="0033CC"/>
                </a:solidFill>
              </a:rPr>
              <a:t>　　</a:t>
            </a:r>
          </a:p>
        </p:txBody>
      </p:sp>
      <p:sp>
        <p:nvSpPr>
          <p:cNvPr id="8199" name="Rectangle 3"/>
          <p:cNvSpPr>
            <a:spLocks noChangeArrowheads="1" noGrp="1"/>
          </p:cNvSpPr>
          <p:nvPr>
            <p:ph idx="4294967295" type="body"/>
          </p:nvPr>
        </p:nvSpPr>
        <p:spPr>
          <a:xfrm>
            <a:off x="180000" y="1629000"/>
            <a:ext cx="8712000" cy="1296000"/>
          </a:xfrm>
        </p:spPr>
        <p:txBody>
          <a:bodyPr/>
          <a:lstStyle/>
          <a:p>
            <a:pPr eaLnBrk="1" hangingPunct="1">
              <a:spcBef>
                <a:spcPct val="0"/>
              </a:spcBef>
              <a:buFont charset="2" panose="05000000000000000000" pitchFamily="2" typeface="Wingdings"/>
              <a:buChar char="l"/>
              <a:defRPr/>
            </a:pPr>
            <a:r>
              <a:rPr altLang="en-US" dirty="0" lang="ja-JP" sz="2400"/>
              <a:t>　共通テスト出願後の不慮の事故等（交通事故、負傷、発病、症状の悪化等）のために受験上の配慮を希望する場合は、受験票に記載の</a:t>
            </a:r>
            <a:r>
              <a:rPr altLang="ja-JP" dirty="0" lang="en-US" sz="2400"/>
              <a:t>｢</a:t>
            </a:r>
            <a:r>
              <a:rPr altLang="en-US" dirty="0" lang="ja-JP" sz="2400"/>
              <a:t>問合せ大学</a:t>
            </a:r>
            <a:r>
              <a:rPr altLang="ja-JP" dirty="0" lang="en-US" sz="2400"/>
              <a:t>｣</a:t>
            </a:r>
            <a:r>
              <a:rPr altLang="en-US" dirty="0" lang="ja-JP" sz="2400"/>
              <a:t>に事前連絡の上、申請してください。</a:t>
            </a:r>
            <a:endParaRPr altLang="ja-JP" dirty="0" lang="en-US" sz="240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80000" y="837000"/>
            <a:ext cx="8784000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ctr" anchorCtr="0"/>
          <a:lstStyle/>
          <a:p>
            <a:pPr eaLnBrk="1" hangingPunct="1">
              <a:defRPr/>
            </a:pPr>
            <a:r>
              <a:rPr altLang="en-US" b="1" dirty="0" lang="ja-JP" sz="3200">
                <a:solidFill>
                  <a:schemeClr val="tx2"/>
                </a:solidFill>
                <a:latin typeface="+mn-ea"/>
                <a:ea typeface="+mn-ea"/>
              </a:rPr>
              <a:t>　</a:t>
            </a:r>
            <a:r>
              <a:rPr altLang="en-US" b="1" dirty="0" lang="ja-JP" sz="2800">
                <a:solidFill>
                  <a:schemeClr val="tx2"/>
                </a:solidFill>
                <a:latin typeface="+mn-ea"/>
                <a:ea typeface="+mn-ea"/>
              </a:rPr>
              <a:t>出願後の不慮の事故等による受験上の配慮</a:t>
            </a:r>
            <a:endParaRPr altLang="en-US" b="1" dirty="0" lang="ja-JP" sz="3200">
              <a:solidFill>
                <a:schemeClr val="tx2"/>
              </a:solidFill>
              <a:latin typeface="+mn-ea"/>
              <a:ea typeface="+mn-ea"/>
            </a:endParaRPr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2692732"/>
              </p:ext>
            </p:extLst>
          </p:nvPr>
        </p:nvGraphicFramePr>
        <p:xfrm>
          <a:off x="252000" y="3156840"/>
          <a:ext cx="8568000" cy="1208160"/>
        </p:xfrm>
        <a:graphic>
          <a:graphicData uri="http://schemas.openxmlformats.org/drawingml/2006/table">
            <a:tbl>
              <a:tblPr bandRow="1" firstRow="1">
                <a:tableStyleId>{5C22544A-7EE6-4342-B048-85BDC9FD1C3A}</a:tableStyleId>
              </a:tblPr>
              <a:tblGrid>
                <a:gridCol w="8568000">
                  <a:extLst>
                    <a:ext uri="{9D8B030D-6E8A-4147-A177-3AD203B41FA5}">
                      <a16:colId xmlns:a16="http://schemas.microsoft.com/office/drawing/2014/main" val="3160906983"/>
                    </a:ext>
                  </a:extLst>
                </a:gridCol>
              </a:tblGrid>
              <a:tr h="604080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dirty="0" kern="100" lang="ja-JP" sz="2400">
                          <a:effectLst/>
                        </a:rPr>
                        <a:t>令和</a:t>
                      </a:r>
                      <a:r>
                        <a:rPr altLang="ja-JP" dirty="0" kern="100" lang="en-US" sz="2400">
                          <a:effectLst/>
                          <a:latin typeface="+mn-ea"/>
                          <a:ea typeface="+mn-ea"/>
                        </a:rPr>
                        <a:t>7</a:t>
                      </a:r>
                      <a:r>
                        <a:rPr altLang="en-US" dirty="0" kern="100" lang="ja-JP" sz="2400">
                          <a:effectLst/>
                        </a:rPr>
                        <a:t>年度共通テスト　申請受付期間</a:t>
                      </a:r>
                      <a:endParaRPr altLang="ja-JP" b="0" dirty="0" kern="100" lang="ja-JP" sz="2400">
                        <a:solidFill>
                          <a:schemeClr val="accent3"/>
                        </a:solidFill>
                        <a:effectLst/>
                        <a:latin typeface="Century"/>
                        <a:ea typeface="ＭＳ 明朝"/>
                        <a:cs typeface="Times New Roman"/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369796"/>
                  </a:ext>
                </a:extLst>
              </a:tr>
              <a:tr h="604080">
                <a:tc>
                  <a:txBody>
                    <a:bodyPr/>
                    <a:lstStyle/>
                    <a:p>
                      <a:pPr algn="ctr" defTabSz="914400" eaLnBrk="1" fontAlgn="auto" hangingPunct="1" indent="0" latinLnBrk="0" lvl="0" marL="0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altLang="en-US" b="0" dirty="0" kern="100" kumimoji="1" lang="ja-JP" sz="24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受験票の受領（</a:t>
                      </a:r>
                      <a:r>
                        <a:rPr altLang="ja-JP" b="0" dirty="0" kern="100" kumimoji="1" lang="en-US" sz="24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12</a:t>
                      </a:r>
                      <a:r>
                        <a:rPr altLang="en-US" b="0" dirty="0" kern="100" kumimoji="1" lang="ja-JP" sz="240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月中旬まで）から</a:t>
                      </a:r>
                      <a:r>
                        <a:rPr altLang="en-US" b="0" dirty="0" kern="100" kumimoji="1" lang="ja-JP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令和</a:t>
                      </a:r>
                      <a:r>
                        <a:rPr altLang="ja-JP" b="0" dirty="0" kern="100" kumimoji="1" lang="en-US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7</a:t>
                      </a:r>
                      <a:r>
                        <a:rPr altLang="en-US" b="0" dirty="0" kern="100" kumimoji="1" lang="ja-JP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年</a:t>
                      </a:r>
                      <a:r>
                        <a:rPr altLang="ja-JP" b="0" dirty="0" kern="100" kumimoji="1" lang="en-US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1</a:t>
                      </a:r>
                      <a:r>
                        <a:rPr altLang="en-US" b="0" dirty="0" kern="100" kumimoji="1" lang="ja-JP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月</a:t>
                      </a:r>
                      <a:r>
                        <a:rPr altLang="ja-JP" b="0" dirty="0" kern="100" kumimoji="1" lang="en-US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15</a:t>
                      </a:r>
                      <a:r>
                        <a:rPr altLang="en-US" b="0" dirty="0" kern="100" kumimoji="1" lang="ja-JP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日（水）</a:t>
                      </a:r>
                      <a:r>
                        <a:rPr altLang="ja-JP" b="0" dirty="0" kern="100" kumimoji="1" lang="en-US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17</a:t>
                      </a:r>
                      <a:r>
                        <a:rPr altLang="en-US" b="0" dirty="0" kern="100" kumimoji="1" lang="ja-JP" sz="2400" u="sng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  <a:cs typeface="Arial"/>
                        </a:rPr>
                        <a:t>時まで</a:t>
                      </a:r>
                      <a:endParaRPr altLang="ja-JP" b="0" dirty="0" kern="100" kumimoji="1" lang="en-US" sz="2400" u="sng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  <a:cs typeface="Arial"/>
                      </a:endParaRPr>
                    </a:p>
                  </a:txBody>
                  <a:tcPr anchor="ctr">
                    <a:solidFill>
                      <a:srgbClr val="DAED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3783164"/>
                  </a:ext>
                </a:extLst>
              </a:tr>
            </a:tbl>
          </a:graphicData>
        </a:graphic>
      </p:graphicFrame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D630D49C-4B31-43B2-8FF7-D8D16BF0668C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6750"/>
            <a:ext cx="1981200" cy="476250"/>
          </a:xfrm>
        </p:spPr>
        <p:txBody>
          <a:bodyPr/>
          <a:lstStyle/>
          <a:p>
            <a:pPr>
              <a:defRPr/>
            </a:pPr>
            <a:fld id="{9EB99C81-28D7-41D1-BE21-A12FAA09D35B}" type="slidenum">
              <a:rPr altLang="ja-JP" lang="en-US" smtClean="0"/>
              <a:pPr>
                <a:defRPr/>
              </a:pPr>
              <a:t>7</a:t>
            </a:fld>
            <a:endParaRPr altLang="ja-JP" dirty="0" lang="en-US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134E22D0-15AB-4352-B846-4F9B68403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000" y="4769999"/>
            <a:ext cx="8712000" cy="1395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>
            <a:lvl1pPr algn="l" eaLnBrk="0" fontAlgn="base" hangingPunct="0" indent="-342900" marL="342900" rtl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indent="-285750" marL="742950" rtl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l" eaLnBrk="0" fontAlgn="base" hangingPunct="0" indent="-228600" marL="1143000" rtl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l" eaLnBrk="0" fontAlgn="base" hangingPunct="0" indent="-228600" marL="1600200" rtl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l" eaLnBrk="0" fontAlgn="base" hangingPunct="0" indent="-228600" marL="20574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spcBef>
                <a:spcPct val="0"/>
              </a:spcBef>
              <a:buFont charset="2" panose="05000000000000000000" pitchFamily="2" typeface="Wingdings"/>
              <a:buChar char="l"/>
              <a:defRPr/>
            </a:pPr>
            <a:r>
              <a:rPr altLang="en-US" dirty="0" kern="0" lang="ja-JP" sz="2400"/>
              <a:t>　</a:t>
            </a:r>
            <a:r>
              <a:rPr altLang="en-US" dirty="0" kern="0" lang="ja-JP" sz="24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この申請は、申請する理由が出願後に発生した場合に限り</a:t>
            </a:r>
            <a:endParaRPr altLang="ja-JP" dirty="0" kern="0" lang="en-US" sz="24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indent="0" marL="0">
              <a:spcBef>
                <a:spcPct val="0"/>
              </a:spcBef>
              <a:buNone/>
              <a:defRPr/>
            </a:pPr>
            <a:r>
              <a:rPr altLang="en-US" dirty="0" kern="0" lang="ja-JP" sz="24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行うことができ、</a:t>
            </a:r>
            <a:r>
              <a:rPr altLang="en-US" dirty="0" kern="0" lang="ja-JP" sz="2400" u="sng">
                <a:solidFill>
                  <a:srgbClr val="FF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出願時までに申請すべき内容であった場合には</a:t>
            </a:r>
            <a:endParaRPr altLang="ja-JP" dirty="0" kern="0" lang="en-US" sz="2400" u="sng">
              <a:solidFill>
                <a:srgbClr val="FF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indent="0" marL="0">
              <a:spcBef>
                <a:spcPct val="0"/>
              </a:spcBef>
              <a:buNone/>
              <a:defRPr/>
            </a:pPr>
            <a:r>
              <a:rPr altLang="en-US" dirty="0" kern="0" lang="ja-JP" sz="2400">
                <a:solidFill>
                  <a:srgbClr val="FF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</a:t>
            </a:r>
            <a:r>
              <a:rPr altLang="en-US" dirty="0" kern="0" lang="ja-JP" sz="2400" u="sng">
                <a:solidFill>
                  <a:srgbClr val="FF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対象となりません</a:t>
            </a:r>
            <a:r>
              <a:rPr altLang="en-US" dirty="0" kern="0" lang="ja-JP" sz="24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。</a:t>
            </a:r>
            <a:endParaRPr altLang="ja-JP" dirty="0" kern="0" lang="en-US" sz="240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539752" y="158752"/>
            <a:ext cx="1878013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defTabSz="914400" eaLnBrk="1" fontAlgn="base" hangingPunct="1" indent="0" latinLnBrk="0" lvl="0" marL="0" marR="0" rtl="0">
              <a:lnSpc>
                <a:spcPct val="100000"/>
              </a:lnSpc>
              <a:spcBef>
                <a:spcPts val="24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1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typeface="ＭＳ Ｐゴシック"/>
                <a:cs typeface="+mn-cs"/>
              </a:rPr>
              <a:t>【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typeface="ＭＳ Ｐゴシック"/>
                <a:cs typeface="+mn-cs"/>
              </a:rPr>
              <a:t>裏表紙</a:t>
            </a:r>
            <a:r>
              <a:rPr altLang="ja-JP" b="1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typeface="Arial"/>
                <a:ea charset="-128" typeface="ＭＳ Ｐゴシック"/>
                <a:cs typeface="+mn-cs"/>
              </a:rPr>
              <a:t>】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E617F6A-9AF2-40D2-9969-03B99AA6C7B1}"/>
              </a:ext>
            </a:extLst>
          </p:cNvPr>
          <p:cNvSpPr>
            <a:spLocks noGrp="1"/>
          </p:cNvSpPr>
          <p:nvPr>
            <p:ph idx="12" sz="quarter" type="sldNum"/>
          </p:nvPr>
        </p:nvSpPr>
        <p:spPr>
          <a:xfrm>
            <a:off x="6553201" y="6337126"/>
            <a:ext cx="1981200" cy="476250"/>
          </a:xfrm>
        </p:spPr>
        <p:txBody>
          <a:bodyPr/>
          <a:lstStyle/>
          <a:p>
            <a:pPr algn="r" defTabSz="914400" eaLnBrk="1" fontAlgn="base" hangingPunct="1" indent="0" latinLnBrk="0" lvl="0" marL="0" marR="0" rtl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8FBEA1-C32F-40FF-90BF-88E25CC95112}" type="slidenum">
              <a:rPr altLang="ja-JP" b="0" baseline="0" cap="none" i="0" kern="1200" kumimoji="0" lang="en-US" noProof="0" normalizeH="0" smtClean="0" spc="0" strike="noStrike" sz="12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charset="0" panose="020B0604030504040204" pitchFamily="34" typeface="Verdana"/>
                <a:ea charset="-128" panose="020B0600070205080204" pitchFamily="50" typeface="ＭＳ Ｐゴシック"/>
                <a:cs typeface="+mn-cs"/>
              </a:rPr>
              <a:pPr algn="r" defTabSz="914400" eaLnBrk="1" fontAlgn="base" hangingPunct="1" indent="0" latinLnBrk="0" lvl="0" marL="0" marR="0" rtl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altLang="ja-JP" b="0" baseline="0" cap="none" dirty="0" i="0" kern="1200" kumimoji="0" lang="en-US" noProof="0" normalizeH="0" spc="0" strike="noStrike" sz="12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charset="0" panose="020B0604030504040204" pitchFamily="34" typeface="Verdana"/>
              <a:ea charset="-128" panose="020B0600070205080204" pitchFamily="50" typeface="ＭＳ Ｐゴシック"/>
              <a:cs typeface="+mn-cs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F9D5515-6BCB-4DD9-A7FC-DAC4BDB5FB63}"/>
              </a:ext>
            </a:extLst>
          </p:cNvPr>
          <p:cNvSpPr/>
          <p:nvPr/>
        </p:nvSpPr>
        <p:spPr bwMode="auto">
          <a:xfrm>
            <a:off x="589088" y="2205000"/>
            <a:ext cx="7919225" cy="2088000"/>
          </a:xfrm>
          <a:prstGeom prst="rect">
            <a:avLst/>
          </a:prstGeom>
          <a:solidFill>
            <a:srgbClr val="DAEDEF"/>
          </a:solidFill>
          <a:ln>
            <a:solidFill>
              <a:srgbClr val="333399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 anchorCtr="0" bIns="45720" compatLnSpc="1" lIns="216000" numCol="1" rIns="91440" rtlCol="0" tIns="45720" vert="horz" wrap="square">
            <a:prstTxWarp prst="textNoShape">
              <a:avLst/>
            </a:prstTxWarp>
          </a:bodyPr>
          <a:lstStyle/>
          <a:p>
            <a:pPr algn="l" defTabSz="914400" eaLnBrk="0" fontAlgn="base" hangingPunct="0" latinLnBrk="0" lvl="0" marR="0" rtl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志願者問合せ専用電話（大学入試センター事業第一課）</a:t>
            </a:r>
            <a:endParaRPr altLang="ja-JP" b="0" baseline="0" cap="none" dirty="0" i="0" kern="0" kumimoji="1" lang="en-US" noProof="0" normalizeH="0" spc="0" strike="noStrike" sz="24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  <a:p>
            <a:pPr algn="l" defTabSz="914400" eaLnBrk="0" fontAlgn="base" hangingPunct="0" indent="0" latinLnBrk="0" lvl="0" marL="360000" marR="0" rtl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03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－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3465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－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8600 </a:t>
            </a:r>
          </a:p>
          <a:p>
            <a:pPr algn="l" defTabSz="914400" eaLnBrk="0" fontAlgn="base" hangingPunct="0" indent="0" latinLnBrk="0" lvl="0" marL="360000" marR="0" rtl="0">
              <a:lnSpc>
                <a:spcPts val="23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ja-JP" b="0" baseline="0" cap="none" dirty="0" i="0" kern="0" kumimoji="1" lang="en-US" noProof="0" normalizeH="0" spc="0" strike="noStrike" sz="26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 </a:t>
            </a:r>
            <a:r>
              <a:rPr altLang="en-US" b="0" baseline="0" cap="none" dirty="0" i="0" kern="0" kumimoji="1" lang="ja-JP" noProof="0" normalizeH="0" spc="0" strike="noStrike" sz="26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9:30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～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17:00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（土・日曜、祝日、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12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月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29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日～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1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月</a:t>
            </a:r>
            <a:r>
              <a:rPr altLang="ja-JP" b="0" baseline="0" cap="none" dirty="0" i="0" kern="0" kumimoji="1" lang="en-US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3</a:t>
            </a:r>
            <a:r>
              <a:rPr altLang="en-US" b="0" baseline="0" cap="none" dirty="0" i="0" kern="0" kumimoji="1" lang="ja-JP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日を除く）</a:t>
            </a:r>
          </a:p>
          <a:p>
            <a:pPr algn="l" defTabSz="914400" eaLnBrk="0" fontAlgn="base" hangingPunct="0" latinLnBrk="0" lvl="0" marR="0" rtl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電話での問合せが難しい障害等のある方専用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FAX</a:t>
            </a:r>
          </a:p>
          <a:p>
            <a:pPr algn="l" defTabSz="914400" eaLnBrk="0" fontAlgn="base" hangingPunct="0" indent="0" latinLnBrk="0" lvl="0" marL="360000" marR="0" rtl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　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03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－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3485</a:t>
            </a:r>
            <a:r>
              <a:rPr altLang="en-US" b="0" baseline="0" cap="none" dirty="0" i="0" kern="0" kumimoji="1" lang="ja-JP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－</a:t>
            </a:r>
            <a:r>
              <a:rPr altLang="ja-JP" b="0" baseline="0" cap="none" dirty="0" i="0" kern="0" kumimoji="1" lang="en-US" noProof="0" normalizeH="0" spc="0" strike="noStrike" sz="24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1771</a:t>
            </a:r>
            <a:endParaRPr altLang="ja-JP" b="0" baseline="0" cap="none" dirty="0" i="0" kern="0" kumimoji="1" lang="en-US" noProof="0" normalizeH="0" spc="0" strike="noStrike" sz="2000" u="none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6F870B5-466D-4C25-9555-15E4E28326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000" y="1719641"/>
            <a:ext cx="8208000" cy="12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>
            <a:lvl1pPr algn="l" eaLnBrk="0" fontAlgn="base" hangingPunct="0" indent="-342900" marL="342900" rtl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indent="-285750" marL="742950" rtl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l" eaLnBrk="0" fontAlgn="base" hangingPunct="0" indent="-228600" marL="1143000" rtl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l" eaLnBrk="0" fontAlgn="base" hangingPunct="0" indent="-228600" marL="1600200" rtl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l" eaLnBrk="0" fontAlgn="base" hangingPunct="0" indent="-228600" marL="20574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spcBef>
                <a:spcPct val="0"/>
              </a:spcBef>
              <a:buFont charset="2" panose="05000000000000000000" pitchFamily="2" typeface="Wingdings"/>
              <a:buChar char="l"/>
              <a:defRPr/>
            </a:pPr>
            <a:r>
              <a:rPr altLang="en-US" dirty="0" kern="0" lang="ja-JP" sz="2400"/>
              <a:t>受験上の配慮に関する相談を随時受付けています。</a:t>
            </a:r>
            <a:endParaRPr altLang="ja-JP" dirty="0" kern="0" lang="en-US" sz="2400"/>
          </a:p>
          <a:p>
            <a:pPr eaLnBrk="1" hangingPunct="1" indent="0" marL="0">
              <a:spcBef>
                <a:spcPct val="0"/>
              </a:spcBef>
              <a:buNone/>
              <a:defRPr/>
            </a:pPr>
            <a:r>
              <a:rPr altLang="en-US" dirty="0" kern="0" lang="ja-JP" sz="2400"/>
              <a:t>　</a:t>
            </a:r>
            <a:endParaRPr altLang="ja-JP" dirty="0" kern="0" lang="en-US" sz="2400"/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2A50B836-D7CB-427D-BF36-1F03E4F6E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000" y="4725000"/>
            <a:ext cx="8208000" cy="12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>
            <a:lvl1pPr algn="l" eaLnBrk="0" fontAlgn="base" hangingPunct="0" indent="-342900" marL="342900" rtl="0">
              <a:spcBef>
                <a:spcPct val="20000"/>
              </a:spcBef>
              <a:spcAft>
                <a:spcPct val="0"/>
              </a:spcAft>
              <a:buChar char="•"/>
              <a:defRPr kumimoji="1"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eaLnBrk="0" fontAlgn="base" hangingPunct="0" indent="-285750" marL="742950" rtl="0">
              <a:spcBef>
                <a:spcPct val="20000"/>
              </a:spcBef>
              <a:spcAft>
                <a:spcPct val="0"/>
              </a:spcAft>
              <a:buChar char="–"/>
              <a:defRPr kumimoji="1" sz="2800">
                <a:solidFill>
                  <a:schemeClr val="tx1"/>
                </a:solidFill>
                <a:latin typeface="+mn-lt"/>
                <a:ea typeface="+mn-ea"/>
              </a:defRPr>
            </a:lvl2pPr>
            <a:lvl3pPr algn="l" eaLnBrk="0" fontAlgn="base" hangingPunct="0" indent="-228600" marL="1143000" rtl="0">
              <a:spcBef>
                <a:spcPct val="20000"/>
              </a:spcBef>
              <a:spcAft>
                <a:spcPct val="0"/>
              </a:spcAft>
              <a:buChar char="•"/>
              <a:defRPr kumimoji="1" sz="2400">
                <a:solidFill>
                  <a:schemeClr val="tx1"/>
                </a:solidFill>
                <a:latin typeface="+mn-lt"/>
                <a:ea typeface="+mn-ea"/>
              </a:defRPr>
            </a:lvl3pPr>
            <a:lvl4pPr algn="l" eaLnBrk="0" fontAlgn="base" hangingPunct="0" indent="-228600" marL="1600200" rtl="0">
              <a:spcBef>
                <a:spcPct val="20000"/>
              </a:spcBef>
              <a:spcAft>
                <a:spcPct val="0"/>
              </a:spcAft>
              <a:buChar char="–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4pPr>
            <a:lvl5pPr algn="l" eaLnBrk="0" fontAlgn="base" hangingPunct="0" indent="-228600" marL="20574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5pPr>
            <a:lvl6pPr algn="l" fontAlgn="base" indent="-228600" marL="25146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6pPr>
            <a:lvl7pPr algn="l" fontAlgn="base" indent="-228600" marL="29718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7pPr>
            <a:lvl8pPr algn="l" fontAlgn="base" indent="-228600" marL="34290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8pPr>
            <a:lvl9pPr algn="l" fontAlgn="base" indent="-228600" marL="3886200" rtl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spcBef>
                <a:spcPct val="0"/>
              </a:spcBef>
              <a:buFont charset="2" panose="05000000000000000000" pitchFamily="2" typeface="Wingdings"/>
              <a:buChar char="l"/>
              <a:defRPr/>
            </a:pPr>
            <a:r>
              <a:rPr altLang="en-US" dirty="0" kern="0" lang="ja-JP" sz="2400"/>
              <a:t>「受験上の配慮案内説明動画（音声・字幕付き）」</a:t>
            </a:r>
            <a:endParaRPr altLang="ja-JP" dirty="0" kern="0" lang="en-US" sz="2400"/>
          </a:p>
          <a:p>
            <a:pPr eaLnBrk="1" hangingPunct="1" indent="0" marL="0">
              <a:spcBef>
                <a:spcPct val="0"/>
              </a:spcBef>
              <a:buNone/>
              <a:defRPr/>
            </a:pPr>
            <a:r>
              <a:rPr altLang="en-US" dirty="0" kern="0" lang="ja-JP" sz="2400"/>
              <a:t>　</a:t>
            </a:r>
            <a:endParaRPr altLang="ja-JP" dirty="0" kern="0" lang="en-US" sz="2400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4068C16-43BF-4AE9-A076-3BB264FD8F52}"/>
              </a:ext>
            </a:extLst>
          </p:cNvPr>
          <p:cNvSpPr/>
          <p:nvPr/>
        </p:nvSpPr>
        <p:spPr bwMode="auto">
          <a:xfrm>
            <a:off x="579116" y="5229000"/>
            <a:ext cx="7929197" cy="936000"/>
          </a:xfrm>
          <a:prstGeom prst="rect">
            <a:avLst/>
          </a:prstGeom>
          <a:solidFill>
            <a:srgbClr val="DAEDEF"/>
          </a:solidFill>
          <a:ln w="28575">
            <a:solidFill>
              <a:srgbClr val="333399"/>
            </a:solidFill>
          </a:ln>
        </p:spPr>
        <p:style>
          <a:lnRef idx="0">
            <a:scrgbClr b="0" g="0" r="0"/>
          </a:lnRef>
          <a:fillRef idx="0">
            <a:scrgbClr b="0" g="0" r="0"/>
          </a:fillRef>
          <a:effectRef idx="0">
            <a:scrgbClr b="0" g="0" r="0"/>
          </a:effectRef>
          <a:fontRef idx="minor">
            <a:schemeClr val="lt1"/>
          </a:fontRef>
        </p:style>
        <p:txBody>
          <a:bodyPr anchor="t" anchorCtr="0" bIns="45720" compatLnSpc="1" lIns="91440" numCol="1" rIns="91440" rtlCol="0" tIns="45720" vert="horz" wrap="square">
            <a:prstTxWarp prst="textNoShape">
              <a:avLst/>
            </a:prstTxWarp>
          </a:bodyPr>
          <a:lstStyle/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altLang="ja-JP" dirty="0" kern="0" lang="en-US" sz="2000">
              <a:solidFill>
                <a:schemeClr val="tx1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altLang="en-US" dirty="0" kern="0" lang="ja-JP" sz="20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</a:t>
            </a:r>
            <a:r>
              <a:rPr altLang="en-US" dirty="0" kern="0" lang="ja-JP" sz="16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大学入試センター</a:t>
            </a:r>
            <a:r>
              <a:rPr altLang="ja-JP" dirty="0" kern="0" lang="en-US" sz="16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HP</a:t>
            </a:r>
            <a:r>
              <a:rPr altLang="en-US" dirty="0" kern="0" lang="ja-JP" sz="1600">
                <a:solidFill>
                  <a:schemeClr val="tx1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トップ ＞ 大学入学共通テスト ＞ 試験情報 ＞ 令和７年度試験</a:t>
            </a:r>
            <a:endParaRPr altLang="en-US" dirty="0" kern="0" lang="ja-JP" sz="2000">
              <a:solidFill>
                <a:schemeClr val="tx1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　</a:t>
            </a: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lvl="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altLang="en-US" dirty="0" kern="0" lang="ja-JP" sz="20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　　</a:t>
            </a:r>
            <a:r>
              <a:rPr altLang="ja-JP" dirty="0" kern="0" lang="en-US" sz="2400">
                <a:solidFill>
                  <a:srgbClr val="000000"/>
                </a:solidFill>
                <a:latin charset="0" panose="020B0604020202020204" pitchFamily="34" typeface="Arial"/>
                <a:ea charset="-128" panose="020B0600070205080204" pitchFamily="50" typeface="ＭＳ Ｐゴシック"/>
              </a:rPr>
              <a:t>https://www.dnc.ac.jp/kyotsu/shiken_jouhou/r7/</a:t>
            </a:r>
          </a:p>
          <a:p>
            <a:pPr eaLnBrk="1" hangingPunct="1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  <a:p>
            <a:pPr eaLnBrk="1" hangingPunct="1" indent="-342900" lvl="0" marL="342900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Font charset="2" panose="05000000000000000000" pitchFamily="2" typeface="Wingdings"/>
              <a:buChar char="l"/>
              <a:defRPr/>
            </a:pPr>
            <a:endParaRPr altLang="ja-JP" dirty="0" kern="0" lang="en-US" sz="2000">
              <a:solidFill>
                <a:srgbClr val="000000"/>
              </a:solidFill>
              <a:latin charset="0" panose="020B0604020202020204" pitchFamily="34" typeface="Arial"/>
              <a:ea charset="-128" panose="020B0600070205080204" pitchFamily="50" typeface="ＭＳ Ｐゴシック"/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AF2063A1-8DB7-4B63-A472-035EAB64A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" y="837000"/>
            <a:ext cx="8784000" cy="611188"/>
          </a:xfrm>
          <a:prstGeom prst="roundRect">
            <a:avLst>
              <a:gd fmla="val 24537" name="adj"/>
            </a:avLst>
          </a:prstGeom>
          <a:solidFill>
            <a:srgbClr val="FFC000"/>
          </a:solidFill>
          <a:ln w="28575">
            <a:solidFill>
              <a:srgbClr val="FF6600"/>
            </a:solidFill>
          </a:ln>
        </p:spPr>
        <p:txBody>
          <a:bodyPr anchor="ctr" anchorCtr="0"/>
          <a:lstStyle/>
          <a:p>
            <a:pPr eaLnBrk="1" hangingPunct="1">
              <a:defRPr/>
            </a:pPr>
            <a:r>
              <a:rPr altLang="en-US" b="1" dirty="0" lang="ja-JP" sz="3200">
                <a:solidFill>
                  <a:schemeClr val="tx2"/>
                </a:solidFill>
                <a:latin typeface="+mn-ea"/>
                <a:ea typeface="+mn-ea"/>
              </a:rPr>
              <a:t>　</a:t>
            </a:r>
            <a:r>
              <a:rPr altLang="en-US" b="1" dirty="0" lang="ja-JP" sz="2800">
                <a:solidFill>
                  <a:schemeClr val="tx2"/>
                </a:solidFill>
                <a:latin typeface="+mn-ea"/>
                <a:ea typeface="+mn-ea"/>
              </a:rPr>
              <a:t>問い合わせ先，説明動画について</a:t>
            </a:r>
            <a:endParaRPr altLang="en-US" b="1" dirty="0" lang="ja-JP" sz="3200">
              <a:solidFill>
                <a:schemeClr val="tx2"/>
              </a:solidFill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198019821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268288" marR="0" indent="-268288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0</TotalTime>
  <Words>1054</Words>
  <Application>Microsoft Office PowerPoint</Application>
  <PresentationFormat>画面に合わせる (4:3)</PresentationFormat>
  <Paragraphs>127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8</vt:i4>
      </vt:variant>
    </vt:vector>
  </HeadingPairs>
  <TitlesOfParts>
    <vt:vector size="19" baseType="lpstr">
      <vt:lpstr>HGSｺﾞｼｯｸE</vt:lpstr>
      <vt:lpstr>ＭＳ Ｐゴシック</vt:lpstr>
      <vt:lpstr>ＭＳ Ｐ明朝</vt:lpstr>
      <vt:lpstr>ＭＳ 明朝</vt:lpstr>
      <vt:lpstr>Arial</vt:lpstr>
      <vt:lpstr>Century</vt:lpstr>
      <vt:lpstr>Times New Roman</vt:lpstr>
      <vt:lpstr>Verdana</vt:lpstr>
      <vt:lpstr>Wingdings</vt:lpstr>
      <vt:lpstr>標準デザイン</vt:lpstr>
      <vt:lpstr>1_標準デザイン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2024-07-09T10:15:03Z</dcterms:created>
  <dcterms:modified xsi:type="dcterms:W3CDTF">2024-07-09T10:15:54Z</dcterms:modified>
  <cp:revision>1</cp:revision>
  <dc:title>（資料３）R7受験上の配慮案内.pptx</dc:title>
</cp:coreProperties>
</file>