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6" r:id="rId1"/>
    <p:sldMasterId id="2147483722" r:id="rId2"/>
  </p:sldMasterIdLst>
  <p:notesMasterIdLst>
    <p:notesMasterId r:id="rId17"/>
  </p:notesMasterIdLst>
  <p:handoutMasterIdLst>
    <p:handoutMasterId r:id="rId18"/>
  </p:handoutMasterIdLst>
  <p:sldIdLst>
    <p:sldId id="401" r:id="rId3"/>
    <p:sldId id="427" r:id="rId4"/>
    <p:sldId id="414" r:id="rId5"/>
    <p:sldId id="415" r:id="rId6"/>
    <p:sldId id="416" r:id="rId7"/>
    <p:sldId id="434" r:id="rId8"/>
    <p:sldId id="433" r:id="rId9"/>
    <p:sldId id="418" r:id="rId10"/>
    <p:sldId id="425" r:id="rId11"/>
    <p:sldId id="420" r:id="rId12"/>
    <p:sldId id="421" r:id="rId13"/>
    <p:sldId id="422" r:id="rId14"/>
    <p:sldId id="423" r:id="rId15"/>
    <p:sldId id="435" r:id="rId16"/>
  </p:sldIdLst>
  <p:sldSz cx="12192000" cy="6858000"/>
  <p:notesSz cx="6807200" cy="9939338"/>
  <p:defaultTextStyle>
    <a:defPPr>
      <a:defRPr lang="ja-JP"/>
    </a:defPPr>
    <a:lvl1pPr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1pPr>
    <a:lvl2pPr marL="4556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2pPr>
    <a:lvl3pPr marL="9128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3pPr>
    <a:lvl4pPr marL="13700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4pPr>
    <a:lvl5pPr marL="1827213" indent="1588" algn="l" rtl="0" eaLnBrk="0" fontAlgn="base" hangingPunct="0">
      <a:spcBef>
        <a:spcPct val="0"/>
      </a:spcBef>
      <a:spcAft>
        <a:spcPct val="0"/>
      </a:spcAft>
      <a:defRPr kumimoji="1" sz="400"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400"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799" userDrawn="1">
          <p15:clr>
            <a:srgbClr val="A4A3A4"/>
          </p15:clr>
        </p15:guide>
        <p15:guide id="2" pos="91" userDrawn="1">
          <p15:clr>
            <a:srgbClr val="A4A3A4"/>
          </p15:clr>
        </p15:guide>
      </p15:sldGuideLst>
    </p:ext>
    <p:ext uri="{2D200454-40CA-4A62-9FC3-DE9A4176ACB9}">
      <p15:notesGuideLst xmlns:p15="http://schemas.microsoft.com/office/powerpoint/2012/main">
        <p15:guide id="1" orient="horz" pos="4448" userDrawn="1">
          <p15:clr>
            <a:srgbClr val="A4A3A4"/>
          </p15:clr>
        </p15:guide>
        <p15:guide id="2" pos="1413" userDrawn="1">
          <p15:clr>
            <a:srgbClr val="A4A3A4"/>
          </p15:clr>
        </p15:guide>
        <p15:guide id="3" orient="horz" pos="4480" userDrawn="1">
          <p15:clr>
            <a:srgbClr val="A4A3A4"/>
          </p15:clr>
        </p15:guide>
        <p15:guide id="4" pos="1426" userDrawn="1">
          <p15:clr>
            <a:srgbClr val="A4A3A4"/>
          </p15:clr>
        </p15:guide>
        <p15:guide id="5" orient="horz" pos="3068" userDrawn="1">
          <p15:clr>
            <a:srgbClr val="A4A3A4"/>
          </p15:clr>
        </p15:guide>
        <p15:guide id="6" orient="horz" pos="3090" userDrawn="1">
          <p15:clr>
            <a:srgbClr val="A4A3A4"/>
          </p15:clr>
        </p15:guide>
        <p15:guide id="7" pos="2083" userDrawn="1">
          <p15:clr>
            <a:srgbClr val="A4A3A4"/>
          </p15:clr>
        </p15:guide>
        <p15:guide id="8" pos="2102" userDrawn="1">
          <p15:clr>
            <a:srgbClr val="A4A3A4"/>
          </p15:clr>
        </p15:guide>
        <p15:guide id="9" orient="horz" pos="4478" userDrawn="1">
          <p15:clr>
            <a:srgbClr val="A4A3A4"/>
          </p15:clr>
        </p15:guide>
        <p15:guide id="10" orient="horz" pos="4509" userDrawn="1">
          <p15:clr>
            <a:srgbClr val="A4A3A4"/>
          </p15:clr>
        </p15:guide>
        <p15:guide id="11" orient="horz" pos="3088" userDrawn="1">
          <p15:clr>
            <a:srgbClr val="A4A3A4"/>
          </p15:clr>
        </p15:guide>
        <p15:guide id="12" orient="horz" pos="3110" userDrawn="1">
          <p15:clr>
            <a:srgbClr val="A4A3A4"/>
          </p15:clr>
        </p15:guide>
        <p15:guide id="13" pos="1427" userDrawn="1">
          <p15:clr>
            <a:srgbClr val="A4A3A4"/>
          </p15:clr>
        </p15:guide>
        <p15:guide id="14" pos="1440" userDrawn="1">
          <p15:clr>
            <a:srgbClr val="A4A3A4"/>
          </p15:clr>
        </p15:guide>
        <p15:guide id="15" pos="2103" userDrawn="1">
          <p15:clr>
            <a:srgbClr val="A4A3A4"/>
          </p15:clr>
        </p15:guide>
        <p15:guide id="16" pos="2122" userDrawn="1">
          <p15:clr>
            <a:srgbClr val="A4A3A4"/>
          </p15:clr>
        </p15:guide>
        <p15:guide id="17" orient="horz" pos="4507" userDrawn="1">
          <p15:clr>
            <a:srgbClr val="A4A3A4"/>
          </p15:clr>
        </p15:guide>
        <p15:guide id="18" orient="horz" pos="4540" userDrawn="1">
          <p15:clr>
            <a:srgbClr val="A4A3A4"/>
          </p15:clr>
        </p15:guide>
        <p15:guide id="19" orient="horz" pos="3109" userDrawn="1">
          <p15:clr>
            <a:srgbClr val="A4A3A4"/>
          </p15:clr>
        </p15:guide>
        <p15:guide id="20" orient="horz" pos="3131" userDrawn="1">
          <p15:clr>
            <a:srgbClr val="A4A3A4"/>
          </p15:clr>
        </p15:guide>
        <p15:guide id="21" pos="1441" userDrawn="1">
          <p15:clr>
            <a:srgbClr val="A4A3A4"/>
          </p15:clr>
        </p15:guide>
        <p15:guide id="22" pos="1454" userDrawn="1">
          <p15:clr>
            <a:srgbClr val="A4A3A4"/>
          </p15:clr>
        </p15:guide>
        <p15:guide id="23" pos="2123" userDrawn="1">
          <p15:clr>
            <a:srgbClr val="A4A3A4"/>
          </p15:clr>
        </p15:guide>
        <p15:guide id="2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66FF66"/>
    <a:srgbClr val="333399"/>
    <a:srgbClr val="FFFF99"/>
    <a:srgbClr val="00CCFF"/>
    <a:srgbClr val="FBE1FA"/>
    <a:srgbClr val="E1F2F3"/>
    <a:srgbClr val="DAEDEF"/>
    <a:srgbClr val="FFCCFF"/>
    <a:srgbClr val="CEF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67" autoAdjust="0"/>
    <p:restoredTop sz="63817" autoAdjust="0"/>
  </p:normalViewPr>
  <p:slideViewPr>
    <p:cSldViewPr>
      <p:cViewPr varScale="1">
        <p:scale>
          <a:sx n="73" d="100"/>
          <a:sy n="73" d="100"/>
        </p:scale>
        <p:origin x="2196" y="60"/>
      </p:cViewPr>
      <p:guideLst>
        <p:guide orient="horz" pos="799"/>
        <p:guide pos="91"/>
      </p:guideLst>
    </p:cSldViewPr>
  </p:slideViewPr>
  <p:outlineViewPr>
    <p:cViewPr>
      <p:scale>
        <a:sx n="33" d="100"/>
        <a:sy n="33" d="100"/>
      </p:scale>
      <p:origin x="0" y="0"/>
    </p:cViewPr>
  </p:outlineViewPr>
  <p:notesTextViewPr>
    <p:cViewPr>
      <p:scale>
        <a:sx n="75" d="100"/>
        <a:sy n="75" d="100"/>
      </p:scale>
      <p:origin x="0" y="0"/>
    </p:cViewPr>
  </p:notesTextViewPr>
  <p:sorterViewPr>
    <p:cViewPr varScale="1">
      <p:scale>
        <a:sx n="1" d="1"/>
        <a:sy n="1" d="1"/>
      </p:scale>
      <p:origin x="0" y="0"/>
    </p:cViewPr>
  </p:sorterViewPr>
  <p:notesViewPr>
    <p:cSldViewPr>
      <p:cViewPr varScale="1">
        <p:scale>
          <a:sx n="80" d="100"/>
          <a:sy n="80" d="100"/>
        </p:scale>
        <p:origin x="4014" y="102"/>
      </p:cViewPr>
      <p:guideLst>
        <p:guide orient="horz" pos="4448"/>
        <p:guide pos="1413"/>
        <p:guide orient="horz" pos="4480"/>
        <p:guide pos="1426"/>
        <p:guide orient="horz" pos="3068"/>
        <p:guide orient="horz" pos="3090"/>
        <p:guide pos="2083"/>
        <p:guide pos="2102"/>
        <p:guide orient="horz" pos="4478"/>
        <p:guide orient="horz" pos="4509"/>
        <p:guide orient="horz" pos="3088"/>
        <p:guide orient="horz" pos="3110"/>
        <p:guide pos="1427"/>
        <p:guide pos="1440"/>
        <p:guide pos="2103"/>
        <p:guide pos="2122"/>
        <p:guide orient="horz" pos="4507"/>
        <p:guide orient="horz" pos="4540"/>
        <p:guide orient="horz" pos="3109"/>
        <p:guide orient="horz" pos="3131"/>
        <p:guide pos="1441"/>
        <p:guide pos="1454"/>
        <p:guide pos="2123"/>
        <p:guide pos="2142"/>
      </p:guideLst>
    </p:cSldViewPr>
  </p:notesViewPr>
  <p:gridSpacing cx="72000" cy="720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commentAuthors.xml" Type="http://schemas.openxmlformats.org/officeDocument/2006/relationships/commentAuthors"/><Relationship Id="rId2" Target="slideMasters/slideMaster2.xml" Type="http://schemas.openxmlformats.org/officeDocument/2006/relationships/slideMaster"/><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3" name="Rectangle 3"/>
          <p:cNvSpPr>
            <a:spLocks noGrp="1" noChangeArrowheads="1"/>
          </p:cNvSpPr>
          <p:nvPr>
            <p:ph type="dt" sz="quarter"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4" name="Rectangle 4"/>
          <p:cNvSpPr>
            <a:spLocks noGrp="1" noChangeArrowheads="1"/>
          </p:cNvSpPr>
          <p:nvPr>
            <p:ph type="ftr" sz="quarter" idx="2"/>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02405" name="Rectangle 5"/>
          <p:cNvSpPr>
            <a:spLocks noGrp="1" noChangeArrowheads="1"/>
          </p:cNvSpPr>
          <p:nvPr>
            <p:ph type="sldNum" sz="quarter" idx="3"/>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A64A0F74-042E-44CB-82D2-1BFD4459E990}" type="slidenum">
              <a:rPr lang="en-US" altLang="ja-JP"/>
              <a:pPr>
                <a:defRPr/>
              </a:pPr>
              <a:t>‹#›</a:t>
            </a:fld>
            <a:endParaRPr lang="en-US" altLang="ja-JP" dirty="0"/>
          </a:p>
        </p:txBody>
      </p:sp>
    </p:spTree>
    <p:extLst>
      <p:ext uri="{BB962C8B-B14F-4D97-AF65-F5344CB8AC3E}">
        <p14:creationId xmlns:p14="http://schemas.microsoft.com/office/powerpoint/2010/main" val="181290368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23" y="20"/>
            <a:ext cx="295592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18787" name="Rectangle 3"/>
          <p:cNvSpPr>
            <a:spLocks noGrp="1" noChangeArrowheads="1"/>
          </p:cNvSpPr>
          <p:nvPr>
            <p:ph type="dt" idx="1"/>
          </p:nvPr>
        </p:nvSpPr>
        <p:spPr bwMode="auto">
          <a:xfrm>
            <a:off x="3851276" y="2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lvl1pPr algn="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2052" name="Rectangle 4"/>
          <p:cNvSpPr>
            <a:spLocks noGrp="1" noRot="1" noChangeAspect="1" noChangeArrowheads="1" noTextEdit="1"/>
          </p:cNvSpPr>
          <p:nvPr>
            <p:ph type="sldImg" idx="2"/>
          </p:nvPr>
        </p:nvSpPr>
        <p:spPr bwMode="auto">
          <a:xfrm>
            <a:off x="223838" y="403225"/>
            <a:ext cx="6443662" cy="36258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9" name="Rectangle 5"/>
          <p:cNvSpPr>
            <a:spLocks noGrp="1" noChangeArrowheads="1"/>
          </p:cNvSpPr>
          <p:nvPr>
            <p:ph type="body" sz="quarter" idx="3"/>
          </p:nvPr>
        </p:nvSpPr>
        <p:spPr bwMode="auto">
          <a:xfrm>
            <a:off x="494119" y="4317237"/>
            <a:ext cx="6037205" cy="5364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23" y="9440874"/>
            <a:ext cx="29559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defTabSz="919304" eaLnBrk="1" hangingPunct="1">
              <a:spcBef>
                <a:spcPct val="0"/>
              </a:spcBef>
              <a:defRPr sz="1200">
                <a:latin typeface="Arial" charset="0"/>
                <a:ea typeface="ＭＳ Ｐゴシック" pitchFamily="50" charset="-128"/>
              </a:defRPr>
            </a:lvl1pPr>
          </a:lstStyle>
          <a:p>
            <a:pPr>
              <a:defRPr/>
            </a:pPr>
            <a:endParaRPr lang="en-US" altLang="ja-JP" dirty="0"/>
          </a:p>
        </p:txBody>
      </p:sp>
      <p:sp>
        <p:nvSpPr>
          <p:cNvPr id="118791" name="Rectangle 7"/>
          <p:cNvSpPr>
            <a:spLocks noGrp="1" noChangeArrowheads="1"/>
          </p:cNvSpPr>
          <p:nvPr>
            <p:ph type="sldNum" sz="quarter" idx="5"/>
          </p:nvPr>
        </p:nvSpPr>
        <p:spPr bwMode="auto">
          <a:xfrm>
            <a:off x="3851276" y="9440874"/>
            <a:ext cx="295433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99" tIns="45952" rIns="91899" bIns="45952" numCol="1" anchor="b" anchorCtr="0" compatLnSpc="1">
            <a:prstTxWarp prst="textNoShape">
              <a:avLst/>
            </a:prstTxWarp>
          </a:bodyPr>
          <a:lstStyle>
            <a:lvl1pPr algn="r" defTabSz="914702" eaLnBrk="1" hangingPunct="1">
              <a:defRPr sz="1200"/>
            </a:lvl1pPr>
          </a:lstStyle>
          <a:p>
            <a:pPr>
              <a:defRPr/>
            </a:pPr>
            <a:fld id="{521E26E5-D42B-4DBD-B420-1C49B08281E5}" type="slidenum">
              <a:rPr lang="en-US" altLang="ja-JP"/>
              <a:pPr>
                <a:defRPr/>
              </a:pPr>
              <a:t>‹#›</a:t>
            </a:fld>
            <a:endParaRPr lang="en-US" altLang="ja-JP" dirty="0"/>
          </a:p>
        </p:txBody>
      </p:sp>
    </p:spTree>
    <p:extLst>
      <p:ext uri="{BB962C8B-B14F-4D97-AF65-F5344CB8AC3E}">
        <p14:creationId xmlns:p14="http://schemas.microsoft.com/office/powerpoint/2010/main" val="19557579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5543" algn="l" defTabSz="914217" rtl="0" eaLnBrk="1" latinLnBrk="0" hangingPunct="1">
      <a:defRPr kumimoji="1" sz="1200" kern="1200">
        <a:solidFill>
          <a:schemeClr val="tx1"/>
        </a:solidFill>
        <a:latin typeface="+mn-lt"/>
        <a:ea typeface="+mn-ea"/>
        <a:cs typeface="+mn-cs"/>
      </a:defRPr>
    </a:lvl6pPr>
    <a:lvl7pPr marL="2742651" algn="l" defTabSz="914217" rtl="0" eaLnBrk="1" latinLnBrk="0" hangingPunct="1">
      <a:defRPr kumimoji="1" sz="1200" kern="1200">
        <a:solidFill>
          <a:schemeClr val="tx1"/>
        </a:solidFill>
        <a:latin typeface="+mn-lt"/>
        <a:ea typeface="+mn-ea"/>
        <a:cs typeface="+mn-cs"/>
      </a:defRPr>
    </a:lvl7pPr>
    <a:lvl8pPr marL="3199760" algn="l" defTabSz="914217" rtl="0" eaLnBrk="1" latinLnBrk="0" hangingPunct="1">
      <a:defRPr kumimoji="1" sz="1200" kern="1200">
        <a:solidFill>
          <a:schemeClr val="tx1"/>
        </a:solidFill>
        <a:latin typeface="+mn-lt"/>
        <a:ea typeface="+mn-ea"/>
        <a:cs typeface="+mn-cs"/>
      </a:defRPr>
    </a:lvl8pPr>
    <a:lvl9pPr marL="3656868" algn="l" defTabSz="91421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このスライドでは，令和９年度大学入学共通テストの「受験上の配慮案内」のうち，</a:t>
            </a:r>
            <a:endParaRPr lang="en-US" altLang="ja-JP" u="none" dirty="0"/>
          </a:p>
          <a:p>
            <a:r>
              <a:rPr lang="ja-JP" altLang="en-US" u="none" dirty="0"/>
              <a:t>「Ⅱ　申請方法及び通知書」として，受験上の配慮の申請方法と，申請後に大学入試センターから送付する通知文書について，説明します。
</a:t>
            </a:r>
            <a:endParaRPr lang="en-US" altLang="ja-JP" u="none" dirty="0"/>
          </a:p>
          <a:p>
            <a:r>
              <a:rPr lang="ja-JP" altLang="en-US" u="none" dirty="0"/>
              <a:t>なお，これ以降，「大学入学共通テスト」を「共通テスト」，「大学入学共通テスト受験案内」を「受験案内」，</a:t>
            </a:r>
            <a:endParaRPr lang="en-US" altLang="ja-JP" u="none" dirty="0"/>
          </a:p>
          <a:p>
            <a:r>
              <a:rPr lang="ja-JP" altLang="en-US" u="none" dirty="0"/>
              <a:t>「受験上の配慮案内」を「配慮案内」，「大学入学共通テストの出願サイト」を「出願サイト」と呼ばせていただきます。</a:t>
            </a:r>
            <a:endParaRPr lang="en-US" altLang="ja-JP" u="none" dirty="0"/>
          </a:p>
        </p:txBody>
      </p:sp>
    </p:spTree>
    <p:extLst>
      <p:ext uri="{BB962C8B-B14F-4D97-AF65-F5344CB8AC3E}">
        <p14:creationId xmlns:p14="http://schemas.microsoft.com/office/powerpoint/2010/main" val="41913589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次に，「通知文書」についてです。</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通知文書は</a:t>
            </a:r>
            <a:r>
              <a:rPr lang="en-US" altLang="ja-JP" u="none" dirty="0"/>
              <a:t>(1)</a:t>
            </a:r>
            <a:r>
              <a:rPr lang="ja-JP" altLang="en-US" u="none" dirty="0"/>
              <a:t>から</a:t>
            </a:r>
            <a:r>
              <a:rPr lang="en-US" altLang="ja-JP" u="none" dirty="0"/>
              <a:t>(3)</a:t>
            </a:r>
            <a:r>
              <a:rPr lang="ja-JP" altLang="en-US" u="none" dirty="0"/>
              <a:t>の３つになりますが，各通知文書の詳細については，次のスライド以降で説明します。</a:t>
            </a:r>
          </a:p>
          <a:p>
            <a:r>
              <a:rPr lang="ja-JP" altLang="en-US" u="none" dirty="0"/>
              <a:t>なお，「</a:t>
            </a:r>
            <a:r>
              <a:rPr lang="en-US" altLang="ja-JP" u="none" dirty="0"/>
              <a:t>(2)</a:t>
            </a:r>
            <a:r>
              <a:rPr lang="ja-JP" altLang="en-US" u="none" dirty="0"/>
              <a:t>受験科目等通知・確認書」は，点字解答・代筆解答・拡大文字問題冊子（２２ポイント）を希望した者のうち，</a:t>
            </a:r>
            <a:endParaRPr lang="en-US" altLang="ja-JP" u="none" dirty="0"/>
          </a:p>
          <a:p>
            <a:r>
              <a:rPr lang="ja-JP" altLang="en-US" u="none" dirty="0"/>
              <a:t>出願した者にのみ通知します。</a:t>
            </a:r>
            <a:endParaRPr lang="en-US" altLang="ja-JP" u="none" dirty="0"/>
          </a:p>
          <a:p>
            <a:endParaRPr kumimoji="1" lang="en-US" altLang="ja-JP" u="none" dirty="0"/>
          </a:p>
          <a:p>
            <a:r>
              <a:rPr kumimoji="1" lang="ja-JP" altLang="en-US" u="none" dirty="0"/>
              <a:t>通知文書の送付先ですが，</a:t>
            </a:r>
            <a:r>
              <a:rPr lang="ja-JP" altLang="en-US" u="none" dirty="0"/>
              <a:t>卒業見込者の場合は，志願者の在学する高等学校等に送付します。</a:t>
            </a:r>
            <a:endParaRPr lang="en-US" altLang="ja-JP" u="none" dirty="0"/>
          </a:p>
          <a:p>
            <a:r>
              <a:rPr lang="ja-JP" altLang="en-US" u="none" dirty="0"/>
              <a:t>卒業見込者以外の者と，通信制課程の卒業見込者については，志願者本人に直接送付します。</a:t>
            </a:r>
            <a:endParaRPr lang="en-US" altLang="ja-JP" u="none" dirty="0"/>
          </a:p>
          <a:p>
            <a:endParaRPr kumimoji="1" lang="ja-JP" altLang="en-US" u="none" dirty="0"/>
          </a:p>
        </p:txBody>
      </p:sp>
    </p:spTree>
    <p:extLst>
      <p:ext uri="{BB962C8B-B14F-4D97-AF65-F5344CB8AC3E}">
        <p14:creationId xmlns:p14="http://schemas.microsoft.com/office/powerpoint/2010/main" val="776722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まず，「</a:t>
            </a:r>
            <a:r>
              <a:rPr lang="en-US" altLang="ja-JP" dirty="0"/>
              <a:t>(1)</a:t>
            </a:r>
            <a:r>
              <a:rPr lang="ja-JP" altLang="en-US" dirty="0"/>
              <a:t>受験上の配慮事項審査結果通知書」についてです。</a:t>
            </a:r>
            <a:endParaRPr lang="en-US" altLang="ja-JP" dirty="0"/>
          </a:p>
          <a:p>
            <a:r>
              <a:rPr lang="ja-JP" altLang="en-US" dirty="0"/>
              <a:t>配慮案内の３２ページをご覧ください。</a:t>
            </a:r>
            <a:endParaRPr lang="en-US" altLang="ja-JP" dirty="0"/>
          </a:p>
          <a:p>
            <a:r>
              <a:rPr lang="ja-JP" altLang="en-US" dirty="0"/>
              <a:t>この通知書では，申請のあった受験上の配慮事項の審査結果を通知します。</a:t>
            </a:r>
            <a:endParaRPr lang="en-US" altLang="ja-JP" dirty="0"/>
          </a:p>
          <a:p>
            <a:r>
              <a:rPr lang="ja-JP" altLang="en-US" dirty="0"/>
              <a:t>
「受験上の配慮事項審査結果通知書」が届いたら，内容を確認して，申請した全ての配慮事項に対し，審査結果が記載されているかを確認してください。</a:t>
            </a:r>
            <a:endParaRPr lang="en-US" altLang="ja-JP" dirty="0"/>
          </a:p>
          <a:p>
            <a:r>
              <a:rPr lang="ja-JP" altLang="en-US" dirty="0"/>
              <a:t>申請したにもかかわらず，配慮事項に漏れ等がある場合は，受領日を含め１週間以内に大学入試センターまで必ず連絡してください。</a:t>
            </a:r>
            <a:endParaRPr kumimoji="1" lang="en-US" altLang="ja-JP" dirty="0"/>
          </a:p>
        </p:txBody>
      </p:sp>
    </p:spTree>
    <p:extLst>
      <p:ext uri="{BB962C8B-B14F-4D97-AF65-F5344CB8AC3E}">
        <p14:creationId xmlns:p14="http://schemas.microsoft.com/office/powerpoint/2010/main" val="29140292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a:t>
            </a:r>
            <a:r>
              <a:rPr lang="en-US" altLang="ja-JP" u="none" dirty="0"/>
              <a:t>(2)</a:t>
            </a:r>
            <a:r>
              <a:rPr lang="ja-JP" altLang="en-US" u="none" dirty="0"/>
              <a:t>受験科目等通知・確認書」についてです。</a:t>
            </a:r>
            <a:endParaRPr lang="en-US" altLang="ja-JP" u="none" dirty="0"/>
          </a:p>
          <a:p>
            <a:r>
              <a:rPr lang="ja-JP" altLang="en-US" u="none" dirty="0"/>
              <a:t>配慮案内の３４ページをご覧ください。</a:t>
            </a:r>
            <a:endParaRPr lang="en-US" altLang="ja-JP" u="none" dirty="0"/>
          </a:p>
          <a:p>
            <a:endParaRPr lang="en-US" altLang="ja-JP" u="none" dirty="0"/>
          </a:p>
          <a:p>
            <a:r>
              <a:rPr lang="ja-JP" altLang="en-US" u="none" dirty="0"/>
              <a:t>「点字解答」，「代筆解答」，「拡大文字問題冊子（</a:t>
            </a:r>
            <a:r>
              <a:rPr lang="en-US" altLang="ja-JP" u="none" dirty="0"/>
              <a:t>22</a:t>
            </a:r>
            <a:r>
              <a:rPr lang="ja-JP" altLang="en-US" u="none" dirty="0"/>
              <a:t>ポイント）の配付」を希望する場合，申請時に受験科目等を選択し，申請書に記入しますが，</a:t>
            </a:r>
            <a:endParaRPr lang="en-US" altLang="ja-JP" u="none" dirty="0"/>
          </a:p>
          <a:p>
            <a:r>
              <a:rPr lang="ja-JP" altLang="en-US" u="none" dirty="0"/>
              <a:t>「受験科目等通知・確認書」は，申請時に選択した受験科目等を記載しています。</a:t>
            </a:r>
            <a:endParaRPr lang="en-US" altLang="ja-JP" u="none" dirty="0"/>
          </a:p>
          <a:p>
            <a:endParaRPr lang="en-US" altLang="ja-JP" u="none" dirty="0"/>
          </a:p>
          <a:p>
            <a:r>
              <a:rPr lang="ja-JP" altLang="en-US" u="none" dirty="0"/>
              <a:t>「受験科目等通知・確認書」が届いたら，記載された受験科目等を確認して，</a:t>
            </a:r>
            <a:r>
              <a:rPr lang="ja-JP" altLang="en-US" sz="1200" u="none" dirty="0"/>
              <a:t>誤りや漏れがある場合は，修正してください</a:t>
            </a:r>
            <a:r>
              <a:rPr lang="ja-JP" altLang="en-US" u="none" dirty="0"/>
              <a:t>。
確認後，卒業見込者の場合は学校において校長が，卒業見込者以外の者の場合は保護者等が，「確認及び署名欄」に記入してください。</a:t>
            </a:r>
            <a:endParaRPr lang="en-US" altLang="ja-JP" u="none" dirty="0"/>
          </a:p>
          <a:p>
            <a:r>
              <a:rPr lang="ja-JP" altLang="en-US" u="none" dirty="0"/>
              <a:t>修正の有無にかかわらず，受領日を含め１週間以内に必ず大学入試センターへ返送してください。</a:t>
            </a:r>
            <a:endParaRPr lang="en-US" altLang="ja-JP" u="none" dirty="0"/>
          </a:p>
          <a:p>
            <a:endParaRPr kumimoji="1" lang="en-US" altLang="ja-JP" u="none" dirty="0"/>
          </a:p>
          <a:p>
            <a:r>
              <a:rPr kumimoji="1" lang="ja-JP" altLang="en-US" u="none" dirty="0"/>
              <a:t>なお，この「受験科目等</a:t>
            </a:r>
            <a:r>
              <a:rPr lang="ja-JP" altLang="en-US" u="none" dirty="0"/>
              <a:t>通知・確認書</a:t>
            </a:r>
            <a:r>
              <a:rPr kumimoji="1" lang="ja-JP" altLang="en-US" u="none" dirty="0"/>
              <a:t>」の返送後は，受験科目等の訂正は一切受け付けません。</a:t>
            </a:r>
            <a:endParaRPr kumimoji="1" lang="en-US" altLang="ja-JP" u="none" dirty="0"/>
          </a:p>
        </p:txBody>
      </p:sp>
    </p:spTree>
    <p:extLst>
      <p:ext uri="{BB962C8B-B14F-4D97-AF65-F5344CB8AC3E}">
        <p14:creationId xmlns:p14="http://schemas.microsoft.com/office/powerpoint/2010/main" val="1699937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 「</a:t>
            </a:r>
            <a:r>
              <a:rPr lang="en-US" altLang="ja-JP" u="none" dirty="0"/>
              <a:t>(3)</a:t>
            </a:r>
            <a:r>
              <a:rPr lang="ja-JP" altLang="en-US" u="none" dirty="0"/>
              <a:t>受験上の配慮事項決定通知書」についてです。</a:t>
            </a:r>
            <a:endParaRPr lang="en-US" altLang="ja-JP" u="none" dirty="0"/>
          </a:p>
          <a:p>
            <a:r>
              <a:rPr lang="ja-JP" altLang="en-US" u="none" dirty="0"/>
              <a:t>配慮案内の３３ページをご覧ください。</a:t>
            </a:r>
            <a:endParaRPr lang="en-US" altLang="ja-JP" u="none" dirty="0"/>
          </a:p>
          <a:p>
            <a:endParaRPr lang="en-US" altLang="ja-JP" u="none" dirty="0"/>
          </a:p>
          <a:p>
            <a:r>
              <a:rPr lang="ja-JP" altLang="en-US" u="none" dirty="0"/>
              <a:t> 「受験上の配慮事項決定通知書」は，試験場コード，受験番号，決定した受験上の配慮事項を通知します。
なお，「点字解答」，「代筆解答」，「拡大文字問題冊子（２２ポイント）の配付」が許可された志願者には，</a:t>
            </a:r>
            <a:endParaRPr lang="en-US" altLang="ja-JP" u="none" dirty="0"/>
          </a:p>
          <a:p>
            <a:r>
              <a:rPr lang="ja-JP" altLang="en-US" u="none" dirty="0"/>
              <a:t>申請した受験科目等も記載されますので，併せて確認してください。</a:t>
            </a:r>
            <a:endParaRPr lang="en-US" altLang="ja-JP" u="none" dirty="0"/>
          </a:p>
          <a:p>
            <a:r>
              <a:rPr lang="ja-JP" altLang="en-US" u="none" dirty="0"/>
              <a:t>送付対象者については，受験上の配慮を申請した者のうち，出願をした者です。</a:t>
            </a:r>
            <a:endParaRPr lang="en-US" altLang="ja-JP" u="none" dirty="0"/>
          </a:p>
          <a:p>
            <a:endParaRPr lang="en-US" altLang="ja-JP" u="none" dirty="0"/>
          </a:p>
          <a:p>
            <a:r>
              <a:rPr lang="ja-JP" altLang="en-US" u="none" dirty="0"/>
              <a:t>この「受験上の配慮事項決定通知書」は，共通テスト当日，受験票等とともに試験場に持参し，机上に置くものですので，</a:t>
            </a:r>
            <a:endParaRPr lang="en-US" altLang="ja-JP" u="none" dirty="0"/>
          </a:p>
          <a:p>
            <a:r>
              <a:rPr lang="ja-JP" altLang="en-US" u="none" dirty="0"/>
              <a:t>試験当日まで大切に保管しておいてください。</a:t>
            </a:r>
            <a:endParaRPr kumimoji="1" lang="en-US" altLang="ja-JP" u="none" dirty="0"/>
          </a:p>
        </p:txBody>
      </p:sp>
    </p:spTree>
    <p:extLst>
      <p:ext uri="{BB962C8B-B14F-4D97-AF65-F5344CB8AC3E}">
        <p14:creationId xmlns:p14="http://schemas.microsoft.com/office/powerpoint/2010/main" val="3527282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最後に，「受験上の配慮に関する事前相談」について，ご案内します。
大学入試センターでは，共通テストの受験上の配慮に関する事前相談を随時受け付けています。</a:t>
            </a:r>
            <a:endParaRPr lang="en-US" altLang="ja-JP" dirty="0"/>
          </a:p>
          <a:p>
            <a:r>
              <a:rPr lang="ja-JP" altLang="en-US" dirty="0"/>
              <a:t>
また，よくある質問と回答については，配慮案内の３０ページと４８ページのほか，大学入試センターのウェブサイトにも掲載していますので，ご参照ください。</a:t>
            </a:r>
            <a:endParaRPr lang="en-US" altLang="ja-JP" dirty="0"/>
          </a:p>
          <a:p>
            <a:endParaRPr lang="en-US" altLang="ja-JP" dirty="0"/>
          </a:p>
          <a:p>
            <a:r>
              <a:rPr kumimoji="1" lang="ja-JP" altLang="en-US" dirty="0"/>
              <a:t>以上で</a:t>
            </a:r>
            <a:r>
              <a:rPr lang="ja-JP" altLang="en-US" dirty="0"/>
              <a:t>「Ⅱ　申請方法及び通知書」についての</a:t>
            </a:r>
            <a:r>
              <a:rPr kumimoji="1" lang="ja-JP" altLang="en-US" dirty="0"/>
              <a:t>説明を終わります。</a:t>
            </a:r>
            <a:endParaRPr kumimoji="1" lang="en-US" altLang="ja-JP" dirty="0"/>
          </a:p>
          <a:p>
            <a:r>
              <a:rPr lang="ja-JP" altLang="en-US" dirty="0"/>
              <a:t>受験上の配慮に関する基本的な事項や受験上の配慮の内容については，「Ⅰ　概要」のスライドを，</a:t>
            </a:r>
            <a:endParaRPr lang="en-US" altLang="ja-JP" dirty="0"/>
          </a:p>
          <a:p>
            <a:r>
              <a:rPr lang="ja-JP" altLang="en-US" dirty="0"/>
              <a:t>書類の記入方法等については，「</a:t>
            </a:r>
            <a:r>
              <a:rPr lang="en-US" altLang="ja-JP" dirty="0"/>
              <a:t>Ⅲ</a:t>
            </a:r>
            <a:r>
              <a:rPr lang="ja-JP" altLang="en-US" dirty="0"/>
              <a:t>　申請書類作成上の留意点」のスライドをご覧</a:t>
            </a:r>
            <a:r>
              <a:rPr lang="ja-JP" altLang="en-US"/>
              <a:t>ください。</a:t>
            </a:r>
            <a:endParaRPr kumimoji="1" lang="en-US" altLang="ja-JP" dirty="0"/>
          </a:p>
        </p:txBody>
      </p:sp>
    </p:spTree>
    <p:extLst>
      <p:ext uri="{BB962C8B-B14F-4D97-AF65-F5344CB8AC3E}">
        <p14:creationId xmlns:p14="http://schemas.microsoft.com/office/powerpoint/2010/main" val="482366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t>「</a:t>
            </a:r>
            <a:r>
              <a:rPr lang="en-US" altLang="ja-JP"/>
              <a:t>Ⅱ</a:t>
            </a:r>
            <a:r>
              <a:rPr lang="ja-JP" altLang="en-US"/>
              <a:t>　申請方法及び通知書」では，スライドに示している３項目５点の内容について，説明します。</a:t>
            </a:r>
            <a:endParaRPr lang="en-US" altLang="ja-JP"/>
          </a:p>
          <a:p>
            <a:endParaRPr lang="en-US" altLang="ja-JP"/>
          </a:p>
          <a:p>
            <a:endParaRPr kumimoji="1" lang="ja-JP" altLang="en-US" dirty="0"/>
          </a:p>
        </p:txBody>
      </p:sp>
    </p:spTree>
    <p:extLst>
      <p:ext uri="{BB962C8B-B14F-4D97-AF65-F5344CB8AC3E}">
        <p14:creationId xmlns:p14="http://schemas.microsoft.com/office/powerpoint/2010/main" val="1540786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a:t>まずは，受験上の配慮の「申請時期」についてです。</a:t>
            </a:r>
            <a:endParaRPr kumimoji="1" lang="en-US" altLang="ja-JP" u="none"/>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a:t>スライドには，申請時期，通知文書の送付時期を表にしています。</a:t>
            </a:r>
            <a:endParaRPr lang="en-US" altLang="ja-JP" u="none"/>
          </a:p>
          <a:p>
            <a:r>
              <a:rPr lang="ja-JP" altLang="en-US" u="none"/>
              <a:t>申請時期には第１期と第２期の２つがありますが，「審査結果通知書」の送付時期が異なります。</a:t>
            </a:r>
            <a:endParaRPr lang="en-US" altLang="ja-JP" u="none"/>
          </a:p>
          <a:p>
            <a:endParaRPr lang="en-US" altLang="ja-JP" u="none"/>
          </a:p>
          <a:p>
            <a:r>
              <a:rPr lang="ja-JP" altLang="en-US" u="none"/>
              <a:t>なお，試験場に持参する「決定通知書」は，申請時期にかかわらず，１２月上旬から中旬に送付します。</a:t>
            </a:r>
            <a:endParaRPr lang="en-US" altLang="ja-JP" u="none"/>
          </a:p>
          <a:p>
            <a:endParaRPr lang="en-US" altLang="ja-JP" u="none"/>
          </a:p>
          <a:p>
            <a:r>
              <a:rPr lang="ja-JP" altLang="en-US" u="none"/>
              <a:t>詳細については，次のスライドで説明します。</a:t>
            </a:r>
            <a:endParaRPr lang="en-US" altLang="ja-JP" u="none"/>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u="none" dirty="0"/>
          </a:p>
        </p:txBody>
      </p:sp>
    </p:spTree>
    <p:extLst>
      <p:ext uri="{BB962C8B-B14F-4D97-AF65-F5344CB8AC3E}">
        <p14:creationId xmlns:p14="http://schemas.microsoft.com/office/powerpoint/2010/main" val="100842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a:t>次に，各申請時期の詳細について説明します。</a:t>
            </a:r>
          </a:p>
          <a:p>
            <a:r>
              <a:rPr lang="ja-JP" altLang="en-US" u="none"/>
              <a:t>配慮案内の３ページをご覧ください。</a:t>
            </a:r>
            <a:endParaRPr lang="en-US" altLang="ja-JP" u="none"/>
          </a:p>
          <a:p>
            <a:endParaRPr lang="en-US" altLang="ja-JP" u="none"/>
          </a:p>
          <a:p>
            <a:r>
              <a:rPr lang="ja-JP" altLang="en-US" u="none"/>
              <a:t>まず，第１期申請期間についてです。</a:t>
            </a:r>
            <a:endParaRPr lang="en-US" altLang="ja-JP" u="none"/>
          </a:p>
          <a:p>
            <a:endParaRPr lang="en-US" altLang="ja-JP" u="none"/>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a:t>申請期間は，７月１日（水）から８月２８日（金）までです。</a:t>
            </a:r>
            <a:endParaRPr lang="en-US" altLang="ja-JP" u="none"/>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a:t>配慮申請の提出書類については，配慮案内４ページの「申請書類について」を確認の上，大学入試センターに簡易書留郵便で送付してください。</a:t>
            </a:r>
            <a:endParaRPr lang="en-US" altLang="ja-JP" u="none"/>
          </a:p>
          <a:p>
            <a:r>
              <a:rPr lang="ja-JP" altLang="en-US" u="none"/>
              <a:t>卒業見込者の申請書類については，学校経由または個人での提出のどちらでも差し支えありませんので，担当の先生と相談してください。</a:t>
            </a:r>
            <a:endParaRPr lang="en-US" altLang="ja-JP" u="none"/>
          </a:p>
          <a:p>
            <a:r>
              <a:rPr lang="ja-JP" altLang="en-US" u="none"/>
              <a:t>第１期に申請した場合，審査結果は，共通テスト出願期間中の９月２４日（木）までに通知します。</a:t>
            </a:r>
            <a:endParaRPr lang="en-US" altLang="ja-JP" u="none"/>
          </a:p>
          <a:p>
            <a:endParaRPr lang="en-US" altLang="ja-JP" u="none"/>
          </a:p>
          <a:p>
            <a:r>
              <a:rPr lang="ja-JP" altLang="en-US" u="none"/>
              <a:t>出願期間中に審査結果の通知を希望する場合は，第１期に申請してください。</a:t>
            </a:r>
            <a:endParaRPr lang="en-US" altLang="ja-JP" u="none"/>
          </a:p>
          <a:p>
            <a:r>
              <a:rPr lang="ja-JP" altLang="en-US" u="none"/>
              <a:t>
なお，受験上の配慮の申請を行っただけでは，共通テストに出願したことにはなりませんので，</a:t>
            </a:r>
            <a:endParaRPr lang="en-US" altLang="ja-JP" u="none"/>
          </a:p>
          <a:p>
            <a:r>
              <a:rPr lang="ja-JP" altLang="en-US" u="none"/>
              <a:t>「受験案内」を参照のうえ，出願サイトを通じて，個人で出願してください。
</a:t>
            </a:r>
            <a:endParaRPr kumimoji="1" lang="ja-JP" altLang="en-US" u="none" dirty="0"/>
          </a:p>
        </p:txBody>
      </p:sp>
    </p:spTree>
    <p:extLst>
      <p:ext uri="{BB962C8B-B14F-4D97-AF65-F5344CB8AC3E}">
        <p14:creationId xmlns:p14="http://schemas.microsoft.com/office/powerpoint/2010/main" val="4106269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続いて，第２期申請期間についてです。</a:t>
            </a:r>
            <a:endParaRPr lang="en-US" altLang="ja-JP" u="none" dirty="0"/>
          </a:p>
          <a:p>
            <a:endParaRPr lang="en-US" altLang="ja-JP" u="none" dirty="0"/>
          </a:p>
          <a:p>
            <a:r>
              <a:rPr lang="ja-JP" altLang="en-US" u="none" dirty="0"/>
              <a:t>申請期間は，８月３１日（月）から１０月２日（金）までです。</a:t>
            </a:r>
            <a:endParaRPr lang="en-US" altLang="ja-JP" u="none" dirty="0"/>
          </a:p>
          <a:p>
            <a:r>
              <a:rPr lang="ja-JP" altLang="en-US" u="none" dirty="0"/>
              <a:t>配慮申請の提出書類については，配慮案内４ページの「申請書類について」を確認の上，大学入試センターに簡易書留郵便で送付してください。</a:t>
            </a:r>
          </a:p>
          <a:p>
            <a:r>
              <a:rPr lang="ja-JP" altLang="en-US" u="none" dirty="0"/>
              <a:t>卒業見込者の申請書類については，学校経由または個人での提出のどちらでも差し支えありませんので，担当の先生と相談してください。</a:t>
            </a:r>
            <a:endParaRPr lang="en-US" altLang="ja-JP" u="none" dirty="0"/>
          </a:p>
          <a:p>
            <a:r>
              <a:rPr lang="ja-JP" altLang="en-US" u="none" dirty="0"/>
              <a:t>第２期に申請した場合は，共通テストに出願した場合に限り，１１月下旬に審査結果を通知します。</a:t>
            </a:r>
            <a:endParaRPr lang="en-US" altLang="ja-JP" u="none" dirty="0"/>
          </a:p>
          <a:p>
            <a:pPr lvl="0">
              <a:defRPr/>
            </a:pPr>
            <a:endParaRPr kumimoji="1" lang="en-US" altLang="ja-JP" u="none" dirty="0"/>
          </a:p>
          <a:p>
            <a:pPr lvl="0">
              <a:defRPr/>
            </a:pPr>
            <a:r>
              <a:rPr kumimoji="1" lang="ja-JP" altLang="en-US" u="none" dirty="0"/>
              <a:t>なお，受験上の配慮の申請を行っただけでは，共通テストに出願したことにはなりませんので，</a:t>
            </a:r>
            <a:endParaRPr kumimoji="1" lang="en-US" altLang="ja-JP" u="none" dirty="0"/>
          </a:p>
          <a:p>
            <a:pPr lvl="0">
              <a:defRPr/>
            </a:pPr>
            <a:r>
              <a:rPr kumimoji="1" lang="ja-JP" altLang="en-US" u="none" dirty="0"/>
              <a:t>「受験案内」を参照のうえ，出願サイトを通じて，個人で出願してください。</a:t>
            </a:r>
            <a:endParaRPr kumimoji="1" lang="en-US" altLang="ja-JP" u="none" dirty="0"/>
          </a:p>
          <a:p>
            <a:pPr lvl="0">
              <a:defRPr/>
            </a:pPr>
            <a:endParaRPr kumimoji="1" lang="ja-JP" altLang="en-US" u="none" dirty="0"/>
          </a:p>
        </p:txBody>
      </p:sp>
    </p:spTree>
    <p:extLst>
      <p:ext uri="{BB962C8B-B14F-4D97-AF65-F5344CB8AC3E}">
        <p14:creationId xmlns:p14="http://schemas.microsoft.com/office/powerpoint/2010/main" val="1930875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a:t>
            </a:r>
            <a:r>
              <a:rPr kumimoji="1" lang="ja-JP" altLang="en-US" u="none" dirty="0"/>
              <a:t>申請書類についてです。</a:t>
            </a:r>
            <a:endParaRPr kumimoji="1" lang="en-US" altLang="ja-JP" u="none" dirty="0"/>
          </a:p>
          <a:p>
            <a:r>
              <a:rPr lang="ja-JP" altLang="en-US" u="none" dirty="0"/>
              <a:t>配慮案内の４ページをご覧ください。</a:t>
            </a:r>
            <a:endParaRPr lang="en-US" altLang="ja-JP" u="none" dirty="0"/>
          </a:p>
          <a:p>
            <a:endParaRPr lang="en-US" altLang="ja-JP" u="none" dirty="0"/>
          </a:p>
          <a:p>
            <a:r>
              <a:rPr lang="ja-JP" altLang="en-US" u="none" dirty="0"/>
              <a:t>受験上の配慮の申請書類は３種類あり，全て提出が必須の書類となります。</a:t>
            </a:r>
            <a:endParaRPr lang="en-US" altLang="ja-JP" u="none" dirty="0"/>
          </a:p>
          <a:p>
            <a:endParaRPr lang="en-US" altLang="ja-JP" u="none" dirty="0"/>
          </a:p>
          <a:p>
            <a:r>
              <a:rPr lang="ja-JP" altLang="en-US" u="none" dirty="0"/>
              <a:t>各申請書類について説明します。</a:t>
            </a:r>
            <a:endParaRPr lang="en-US" altLang="ja-JP" u="none" dirty="0"/>
          </a:p>
          <a:p>
            <a:r>
              <a:rPr lang="ja-JP" altLang="en-US" u="none" dirty="0"/>
              <a:t>「</a:t>
            </a:r>
            <a:r>
              <a:rPr lang="en-US" altLang="ja-JP" u="none" dirty="0"/>
              <a:t>【A】</a:t>
            </a:r>
            <a:r>
              <a:rPr lang="ja-JP" altLang="en-US" u="none" dirty="0"/>
              <a:t>受験上の配慮申請書」は，希望する全ての配慮事項を記入するものです。</a:t>
            </a:r>
            <a:br>
              <a:rPr lang="en-US" altLang="ja-JP" u="none" dirty="0"/>
            </a:br>
            <a:r>
              <a:rPr lang="ja-JP" altLang="en-US" u="none" dirty="0"/>
              <a:t>作成にあたって，卒業見込者の場合は，本人・保護者・担当の先生等と，卒業見込者以外の者の場合は，志願者と保護者等で相談の上，記入してください。</a:t>
            </a:r>
            <a:endParaRPr lang="en-US" altLang="ja-JP" u="none" dirty="0"/>
          </a:p>
          <a:p>
            <a:endParaRPr lang="en-US" altLang="ja-JP" u="none" dirty="0"/>
          </a:p>
          <a:p>
            <a:r>
              <a:rPr lang="ja-JP" altLang="en-US" u="none" dirty="0"/>
              <a:t>「</a:t>
            </a:r>
            <a:r>
              <a:rPr lang="en-US" altLang="ja-JP" u="none" dirty="0"/>
              <a:t>【B】</a:t>
            </a:r>
            <a:r>
              <a:rPr lang="ja-JP" altLang="en-US" u="none" dirty="0"/>
              <a:t>診断書」は，希望する配慮事項が必要となる理由について，医師に記入してもらうものです。</a:t>
            </a:r>
            <a:endParaRPr lang="en-US" altLang="ja-JP" u="none" dirty="0"/>
          </a:p>
          <a:p>
            <a:r>
              <a:rPr lang="ja-JP" altLang="en-US" u="none" dirty="0"/>
              <a:t>障害等の区分に応じて様式が異なりますので，志願者の区分に対応した所定の様式を使用してください。</a:t>
            </a:r>
          </a:p>
          <a:p>
            <a:r>
              <a:rPr lang="ja-JP" altLang="en-US" u="none" dirty="0"/>
              <a:t>なお，この診断書は，必ずしも主治医に書いてもらう必要はありませんが，希望する全ての配慮事項について，</a:t>
            </a:r>
            <a:endParaRPr lang="en-US" altLang="ja-JP" u="none" dirty="0"/>
          </a:p>
          <a:p>
            <a:r>
              <a:rPr lang="ja-JP" altLang="en-US" u="none" dirty="0"/>
              <a:t>それぞれ必要とする具体的な理由を記入してもらうようにしてください。</a:t>
            </a:r>
          </a:p>
          <a:p>
            <a:endParaRPr kumimoji="1" lang="en-US" altLang="ja-JP" u="none" dirty="0"/>
          </a:p>
          <a:p>
            <a:r>
              <a:rPr kumimoji="1" lang="ja-JP" altLang="en-US" u="none" dirty="0"/>
              <a:t>「</a:t>
            </a:r>
            <a:r>
              <a:rPr kumimoji="1" lang="en-US" altLang="ja-JP" u="none" dirty="0"/>
              <a:t>【C】</a:t>
            </a:r>
            <a:r>
              <a:rPr kumimoji="1" lang="ja-JP" altLang="en-US" u="none" dirty="0"/>
              <a:t>状況報告書」は，高等学校等におけるこれまでの配慮の実施状況を記入してもらうものです。</a:t>
            </a:r>
            <a:endParaRPr kumimoji="1" lang="en-US" altLang="ja-JP" u="none" dirty="0"/>
          </a:p>
          <a:p>
            <a:r>
              <a:rPr kumimoji="1" lang="ja-JP" altLang="en-US" u="none" dirty="0"/>
              <a:t>卒業見込者の場合は，担当の先生が高校での授業や定期試験などの状況について記入してください。</a:t>
            </a:r>
            <a:endParaRPr kumimoji="1" lang="en-US" altLang="ja-JP" u="none" dirty="0"/>
          </a:p>
          <a:p>
            <a:r>
              <a:rPr kumimoji="1" lang="ja-JP" altLang="en-US" u="none" dirty="0"/>
              <a:t>卒業見込者以外の者の場合は，保護者や予備校講師等が，予備校や塾等の高校等以外の教育機関等における状況や，医師などの専門家の所見を記入してください。</a:t>
            </a:r>
            <a:endParaRPr kumimoji="1" lang="en-US" altLang="ja-JP" u="none" dirty="0"/>
          </a:p>
          <a:p>
            <a:r>
              <a:rPr kumimoji="1" lang="ja-JP" altLang="en-US" u="none" dirty="0"/>
              <a:t>また，高校等在学中に受けていた配慮内容も記入可能です。</a:t>
            </a:r>
          </a:p>
          <a:p>
            <a:r>
              <a:rPr kumimoji="1" lang="ja-JP" altLang="en-US" u="none" dirty="0"/>
              <a:t>なお，配慮事項は，高校等での配慮の実施状況にかかわらず，必要に応じて申請することができます。</a:t>
            </a:r>
            <a:endParaRPr kumimoji="1" lang="en-US" altLang="ja-JP" u="none" dirty="0"/>
          </a:p>
          <a:p>
            <a:endParaRPr kumimoji="1" lang="ja-JP" altLang="en-US" u="none" dirty="0"/>
          </a:p>
          <a:p>
            <a:pPr lvl="0">
              <a:defRPr/>
            </a:pPr>
            <a:r>
              <a:rPr lang="ja-JP" altLang="en-US" u="none" dirty="0"/>
              <a:t>受験上の配慮の申請を行う場合は，「</a:t>
            </a:r>
            <a:r>
              <a:rPr lang="en-US" altLang="ja-JP" u="none" dirty="0"/>
              <a:t>【B】</a:t>
            </a:r>
            <a:r>
              <a:rPr lang="ja-JP" altLang="en-US" u="none" dirty="0"/>
              <a:t>診断書」の取得，申請書類の作成等があるため，準備期間が必要となります。</a:t>
            </a:r>
            <a:endParaRPr lang="en-US" altLang="ja-JP" u="none" dirty="0"/>
          </a:p>
          <a:p>
            <a:pPr lvl="0">
              <a:defRPr/>
            </a:pPr>
            <a:r>
              <a:rPr lang="ja-JP" altLang="en-US" u="none" dirty="0"/>
              <a:t>病院などによっては，診断書の作成に時間がかかる場合があるため，早めの作成準備をお願いいたします。</a:t>
            </a:r>
            <a:endParaRPr kumimoji="1" lang="ja-JP" altLang="en-US" u="none" dirty="0"/>
          </a:p>
          <a:p>
            <a:endParaRPr kumimoji="1" lang="en-US" altLang="ja-JP" u="none" dirty="0"/>
          </a:p>
        </p:txBody>
      </p:sp>
    </p:spTree>
    <p:extLst>
      <p:ext uri="{BB962C8B-B14F-4D97-AF65-F5344CB8AC3E}">
        <p14:creationId xmlns:p14="http://schemas.microsoft.com/office/powerpoint/2010/main" val="3917407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u="none" dirty="0"/>
              <a:t>申請書類についての続きです。</a:t>
            </a:r>
            <a:endParaRPr kumimoji="1" lang="en-US" altLang="ja-JP" u="none" dirty="0"/>
          </a:p>
          <a:p>
            <a:endParaRPr kumimoji="1" lang="en-US" altLang="ja-JP" u="none" dirty="0"/>
          </a:p>
          <a:p>
            <a:r>
              <a:rPr kumimoji="1" lang="ja-JP" altLang="en-US" u="none" dirty="0"/>
              <a:t>まず，「</a:t>
            </a:r>
            <a:r>
              <a:rPr kumimoji="1" lang="en-US" altLang="ja-JP" u="none" dirty="0"/>
              <a:t>【</a:t>
            </a:r>
            <a:r>
              <a:rPr kumimoji="1" lang="ja-JP" altLang="en-US" u="none" dirty="0"/>
              <a:t>Ａ</a:t>
            </a:r>
            <a:r>
              <a:rPr kumimoji="1" lang="en-US" altLang="ja-JP" u="none" dirty="0"/>
              <a:t>】</a:t>
            </a:r>
            <a:r>
              <a:rPr kumimoji="1" lang="ja-JP" altLang="en-US" u="none" dirty="0"/>
              <a:t>受験上の配慮申請書」ですが，志願者本人以外のマイページからダウンロードした様式を使用することはできません。</a:t>
            </a:r>
            <a:endParaRPr kumimoji="1" lang="en-US" altLang="ja-JP" u="none" dirty="0"/>
          </a:p>
          <a:p>
            <a:r>
              <a:rPr kumimoji="1" lang="ja-JP" altLang="en-US" u="none" dirty="0"/>
              <a:t>申請書には，志願者の情報を紐づけるためのバーコード等が印字されるため，</a:t>
            </a:r>
            <a:endParaRPr kumimoji="1" lang="en-US" altLang="ja-JP" u="none" dirty="0"/>
          </a:p>
          <a:p>
            <a:r>
              <a:rPr kumimoji="1" lang="ja-JP" altLang="en-US" u="none" dirty="0"/>
              <a:t>必ず，志願者本人のマイページからダウンロードした様式を使用してください。</a:t>
            </a:r>
            <a:endParaRPr kumimoji="1" lang="en-US" altLang="ja-JP" u="none" dirty="0"/>
          </a:p>
          <a:p>
            <a:r>
              <a:rPr kumimoji="1" lang="ja-JP" altLang="en-US" u="none" dirty="0"/>
              <a:t>申請書様式の第１面の氏名フリガナ欄には，出願サイトに登録した内容が表示されています。</a:t>
            </a:r>
            <a:endParaRPr kumimoji="1" lang="en-US" altLang="ja-JP" u="none" dirty="0"/>
          </a:p>
          <a:p>
            <a:r>
              <a:rPr kumimoji="1" lang="ja-JP" altLang="en-US" u="none" dirty="0"/>
              <a:t>フリガナに誤りがある場合は，出願サイトで登録情報を修正の上，再度ダウンロードしてください。</a:t>
            </a:r>
            <a:endParaRPr kumimoji="1" lang="en-US" altLang="ja-JP" u="none" dirty="0"/>
          </a:p>
          <a:p>
            <a:endParaRPr kumimoji="1" lang="en-US" altLang="ja-JP" u="none" dirty="0"/>
          </a:p>
          <a:p>
            <a:r>
              <a:rPr kumimoji="1" lang="ja-JP" altLang="en-US" u="none" dirty="0"/>
              <a:t>次に，「</a:t>
            </a:r>
            <a:r>
              <a:rPr kumimoji="1" lang="en-US" altLang="ja-JP" u="none" dirty="0"/>
              <a:t>【B】</a:t>
            </a:r>
            <a:r>
              <a:rPr kumimoji="1" lang="ja-JP" altLang="en-US" u="none" dirty="0"/>
              <a:t>診断書」ですが，病院独自の様式の診断書では，申請を受け付けることができません。</a:t>
            </a:r>
            <a:endParaRPr kumimoji="1" lang="en-US" altLang="ja-JP" u="none" dirty="0"/>
          </a:p>
          <a:p>
            <a:r>
              <a:rPr kumimoji="1" lang="ja-JP" altLang="en-US" u="none" dirty="0"/>
              <a:t>必ず，大学入試センター所定の様式の診断書に記入してもらってください。</a:t>
            </a:r>
            <a:endParaRPr kumimoji="1" lang="en-US" altLang="ja-JP" u="none" dirty="0"/>
          </a:p>
          <a:p>
            <a:endParaRPr kumimoji="1" lang="en-US" altLang="ja-JP" u="none" dirty="0"/>
          </a:p>
          <a:p>
            <a:r>
              <a:rPr kumimoji="1" lang="ja-JP" altLang="en-US" u="none" dirty="0"/>
              <a:t>次に，「</a:t>
            </a:r>
            <a:r>
              <a:rPr kumimoji="1" lang="en-US" altLang="ja-JP" u="none" dirty="0"/>
              <a:t>【C】</a:t>
            </a:r>
            <a:r>
              <a:rPr kumimoji="1" lang="ja-JP" altLang="en-US" u="none" dirty="0"/>
              <a:t>状況報告書」ですが，高校等における配慮の実施がない場合でも，その旨を記載して必ず提出してください。</a:t>
            </a:r>
            <a:endParaRPr kumimoji="1" lang="en-US" altLang="ja-JP" u="none" dirty="0"/>
          </a:p>
          <a:p>
            <a:endParaRPr kumimoji="1"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dirty="0"/>
              <a:t>最後に，</a:t>
            </a:r>
            <a:r>
              <a:rPr lang="ja-JP" altLang="en-US" u="none" dirty="0"/>
              <a:t>申請書類は３種類とも，全て提出が必須の書類となります。</a:t>
            </a:r>
            <a:endParaRPr lang="en-US" altLang="ja-JP" u="none" dirty="0"/>
          </a:p>
          <a:p>
            <a:r>
              <a:rPr kumimoji="1" lang="ja-JP" altLang="en-US" u="none" dirty="0"/>
              <a:t>各書類は，パソコン入力と手書きのどちらでも作成可能ですが，</a:t>
            </a:r>
            <a:r>
              <a:rPr kumimoji="1" lang="en-US" altLang="ja-JP" u="none" dirty="0"/>
              <a:t>A4</a:t>
            </a:r>
            <a:r>
              <a:rPr kumimoji="1" lang="ja-JP" altLang="en-US" u="none" dirty="0"/>
              <a:t>サイズで印刷の上提出してください。</a:t>
            </a:r>
          </a:p>
          <a:p>
            <a:r>
              <a:rPr kumimoji="1" lang="ja-JP" altLang="en-US" u="none" dirty="0"/>
              <a:t>印刷する際は，両面印刷，片面印刷のどちらでも構いませんが，提出する様式に未記入の面がある場合でも，</a:t>
            </a:r>
            <a:endParaRPr kumimoji="1" lang="en-US" altLang="ja-JP" u="none" dirty="0"/>
          </a:p>
          <a:p>
            <a:r>
              <a:rPr kumimoji="1" lang="ja-JP" altLang="en-US" u="none" dirty="0"/>
              <a:t>すべての面を大学入試センターに提出してください。</a:t>
            </a:r>
          </a:p>
        </p:txBody>
      </p:sp>
    </p:spTree>
    <p:extLst>
      <p:ext uri="{BB962C8B-B14F-4D97-AF65-F5344CB8AC3E}">
        <p14:creationId xmlns:p14="http://schemas.microsoft.com/office/powerpoint/2010/main" val="1919435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dirty="0"/>
              <a:t>次に，「配慮の申請に当たっての留意点」についてです。</a:t>
            </a:r>
            <a:endParaRPr lang="en-US" altLang="ja-JP" u="none" dirty="0"/>
          </a:p>
          <a:p>
            <a:r>
              <a:rPr lang="ja-JP" altLang="en-US" u="none" dirty="0"/>
              <a:t>まず，申請書類ですが，提出は一度のみとなります。</a:t>
            </a:r>
            <a:endParaRPr lang="en-US" altLang="ja-JP" u="none" dirty="0"/>
          </a:p>
          <a:p>
            <a:r>
              <a:rPr kumimoji="1" lang="ja-JP" altLang="en-US" u="none" dirty="0"/>
              <a:t>書類に不備がある場合には審査が行えず，不受理または不許可となる場合がありますので，提出に当たっては</a:t>
            </a:r>
            <a:r>
              <a:rPr lang="ja-JP" altLang="en-US" u="none" dirty="0"/>
              <a:t>必要な書類をよく</a:t>
            </a:r>
            <a:r>
              <a:rPr kumimoji="1" lang="ja-JP" altLang="en-US" u="none" dirty="0"/>
              <a:t>確認してください。</a:t>
            </a:r>
            <a:endParaRPr kumimoji="1" lang="en-US" altLang="ja-JP" u="none" dirty="0"/>
          </a:p>
          <a:p>
            <a:endParaRPr kumimoji="1"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u="none" dirty="0"/>
              <a:t>受験上の配慮の申請のために，</a:t>
            </a:r>
            <a:r>
              <a:rPr lang="ja-JP" altLang="en-US" u="none" dirty="0"/>
              <a:t>大学入試センターに提出された申請書類は，一切返却できませんのでご留意ください。</a:t>
            </a:r>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u="none" dirty="0"/>
              <a:t>申請書類は提出前に必ずコピーを取った上で，原本を提出してください。</a:t>
            </a:r>
            <a:endParaRPr lang="en-US" altLang="ja-JP" u="none" dirty="0"/>
          </a:p>
          <a:p>
            <a:endParaRPr lang="en-US" altLang="ja-JP" u="none" dirty="0"/>
          </a:p>
          <a:p>
            <a:r>
              <a:rPr lang="ja-JP" altLang="en-US" u="none" dirty="0"/>
              <a:t>また，病気・負傷や障害等の種類，希望する配慮事項によっては，十分な審査を行うため，</a:t>
            </a:r>
            <a:endParaRPr lang="en-US" altLang="ja-JP" u="none" dirty="0"/>
          </a:p>
          <a:p>
            <a:r>
              <a:rPr lang="ja-JP" altLang="en-US" u="none" dirty="0"/>
              <a:t>「</a:t>
            </a:r>
            <a:r>
              <a:rPr lang="en-US" altLang="ja-JP" u="none" dirty="0"/>
              <a:t>【B】</a:t>
            </a:r>
            <a:r>
              <a:rPr lang="ja-JP" altLang="en-US" u="none" dirty="0"/>
              <a:t>診断書」や「</a:t>
            </a:r>
            <a:r>
              <a:rPr lang="en-US" altLang="ja-JP" u="none" dirty="0"/>
              <a:t>【C】</a:t>
            </a:r>
            <a:r>
              <a:rPr lang="ja-JP" altLang="en-US" u="none" dirty="0"/>
              <a:t>状況報告書」以外にも，大学入試センターから追加で書類等の提出を求める場合があります。</a:t>
            </a:r>
            <a:endParaRPr lang="en-US" altLang="ja-JP" u="none" dirty="0"/>
          </a:p>
          <a:p>
            <a:r>
              <a:rPr lang="ja-JP" altLang="en-US" u="none" dirty="0"/>
              <a:t>この場合，審査結果の通知が遅れることがありますので，ご承知おきください。</a:t>
            </a:r>
            <a:endParaRPr lang="en-US" altLang="ja-JP" u="none" dirty="0"/>
          </a:p>
          <a:p>
            <a:endParaRPr lang="en-US" altLang="ja-JP" u="none"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なお，「受験上の配慮申請」を行っただけでは，共通テストに出願したことにはなりません。</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出願サイト上で，申請書類をダウンロードしたアカウントで，出願手続きを行ってください。</a:t>
            </a:r>
            <a:endParaRPr lang="en-US" altLang="ja-JP" sz="1200" u="none" dirty="0">
              <a:latin typeface="ＭＳ Ｐ明朝" panose="02020600040205080304" pitchFamily="18" charset="-128"/>
              <a:ea typeface="ＭＳ Ｐ明朝" panose="02020600040205080304" pitchFamily="18"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u="none" dirty="0">
                <a:latin typeface="ＭＳ Ｐ明朝" panose="02020600040205080304" pitchFamily="18" charset="-128"/>
                <a:ea typeface="ＭＳ Ｐ明朝" panose="02020600040205080304" pitchFamily="18" charset="-128"/>
              </a:rPr>
              <a:t>異なるアカウントで出願を行った場合は，希望する配慮が行えないことがあります。</a:t>
            </a:r>
            <a:endParaRPr lang="en-US" altLang="ja-JP" u="none" dirty="0"/>
          </a:p>
          <a:p>
            <a:endParaRPr kumimoji="1" lang="ja-JP" altLang="en-US" u="none" dirty="0"/>
          </a:p>
        </p:txBody>
      </p:sp>
    </p:spTree>
    <p:extLst>
      <p:ext uri="{BB962C8B-B14F-4D97-AF65-F5344CB8AC3E}">
        <p14:creationId xmlns:p14="http://schemas.microsoft.com/office/powerpoint/2010/main" val="3594532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u="none"/>
              <a:t>次に，「受験上の配慮事項の決定」についてです。</a:t>
            </a:r>
            <a:endParaRPr lang="en-US" altLang="ja-JP" u="none"/>
          </a:p>
          <a:p>
            <a:endParaRPr lang="en-US" altLang="ja-JP" u="none"/>
          </a:p>
          <a:p>
            <a:r>
              <a:rPr lang="ja-JP" altLang="en-US" u="none"/>
              <a:t>受験上の配慮については，申請に基づき大学入試センターに設置した医師や特別支援教育の専門家で構成する委員会において審査の上，配慮事項を決定します。</a:t>
            </a:r>
            <a:endParaRPr lang="en-US" altLang="ja-JP" u="none"/>
          </a:p>
          <a:p>
            <a:r>
              <a:rPr lang="ja-JP" altLang="en-US" u="none"/>
              <a:t>決定に当たっては，個々の症状や状態等を総合的に判断します。</a:t>
            </a:r>
            <a:endParaRPr lang="en-US" altLang="ja-JP" u="none"/>
          </a:p>
          <a:p>
            <a:r>
              <a:rPr lang="ja-JP" altLang="en-US" u="none"/>
              <a:t>なお，大学入試センターで審査の上，決定した配慮事項については，再審査は行いません。</a:t>
            </a:r>
            <a:endParaRPr lang="en-US" altLang="ja-JP" u="none"/>
          </a:p>
          <a:p>
            <a:endParaRPr lang="en-US" altLang="ja-JP" u="none"/>
          </a:p>
          <a:p>
            <a:r>
              <a:rPr lang="ja-JP" altLang="en-US" u="none"/>
              <a:t>また，受験上の配慮を許可された志願者の試験場については，決定した配慮事項や試験場の設備等の状況を踏まえ，大学入試センターにおいて指定します。
トイレの形態やエレベーターの有無など，試験場によって設備や環境が異なる中で適切な配慮を行うため，</a:t>
            </a:r>
            <a:endParaRPr lang="en-US" altLang="ja-JP" u="none"/>
          </a:p>
          <a:p>
            <a:r>
              <a:rPr lang="ja-JP" altLang="en-US" u="none"/>
              <a:t>卒業見込者でも同じ学校の志願者とは異なる試験場になることがありますので，ご承知おきください。</a:t>
            </a:r>
            <a:endParaRPr kumimoji="1" lang="en-US" altLang="ja-JP" u="none" dirty="0"/>
          </a:p>
        </p:txBody>
      </p:sp>
    </p:spTree>
    <p:extLst>
      <p:ext uri="{BB962C8B-B14F-4D97-AF65-F5344CB8AC3E}">
        <p14:creationId xmlns:p14="http://schemas.microsoft.com/office/powerpoint/2010/main" val="90726799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369C74F-C5B7-49AE-8496-BCD8C32B5185}" type="slidenum">
              <a:rPr lang="en-US" altLang="ja-JP"/>
              <a:pPr>
                <a:defRPr/>
              </a:pPr>
              <a:t>‹#›</a:t>
            </a:fld>
            <a:endParaRPr lang="en-US" altLang="ja-JP" dirty="0"/>
          </a:p>
        </p:txBody>
      </p:sp>
    </p:spTree>
    <p:extLst>
      <p:ext uri="{BB962C8B-B14F-4D97-AF65-F5344CB8AC3E}">
        <p14:creationId xmlns:p14="http://schemas.microsoft.com/office/powerpoint/2010/main" val="221197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EC64B20F-986F-414A-B39C-76BDDD3F3333}" type="slidenum">
              <a:rPr lang="en-US" altLang="ja-JP"/>
              <a:pPr>
                <a:defRPr/>
              </a:pPr>
              <a:t>‹#›</a:t>
            </a:fld>
            <a:endParaRPr lang="en-US" altLang="ja-JP" dirty="0"/>
          </a:p>
        </p:txBody>
      </p:sp>
    </p:spTree>
    <p:extLst>
      <p:ext uri="{BB962C8B-B14F-4D97-AF65-F5344CB8AC3E}">
        <p14:creationId xmlns:p14="http://schemas.microsoft.com/office/powerpoint/2010/main" val="41413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85124B1-4600-480F-8159-1496647F3076}" type="slidenum">
              <a:rPr lang="en-US" altLang="ja-JP"/>
              <a:pPr>
                <a:defRPr/>
              </a:pPr>
              <a:t>‹#›</a:t>
            </a:fld>
            <a:endParaRPr lang="en-US" altLang="ja-JP" dirty="0"/>
          </a:p>
        </p:txBody>
      </p:sp>
    </p:spTree>
    <p:extLst>
      <p:ext uri="{BB962C8B-B14F-4D97-AF65-F5344CB8AC3E}">
        <p14:creationId xmlns:p14="http://schemas.microsoft.com/office/powerpoint/2010/main" val="123507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9EB99C81-28D7-41D1-BE21-A12FAA09D35B}" type="slidenum">
              <a:rPr lang="en-US" altLang="ja-JP"/>
              <a:pPr>
                <a:defRPr/>
              </a:pPr>
              <a:t>‹#›</a:t>
            </a:fld>
            <a:endParaRPr lang="en-US" altLang="ja-JP" dirty="0"/>
          </a:p>
        </p:txBody>
      </p:sp>
    </p:spTree>
    <p:extLst>
      <p:ext uri="{BB962C8B-B14F-4D97-AF65-F5344CB8AC3E}">
        <p14:creationId xmlns:p14="http://schemas.microsoft.com/office/powerpoint/2010/main" val="873473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1" y="2130429"/>
            <a:ext cx="10363200" cy="1470025"/>
          </a:xfrm>
          <a:prstGeom prst="rect">
            <a:avLst/>
          </a:prstGeo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5369C74F-C5B7-49AE-8496-BCD8C32B5185}" type="slidenum">
              <a:rPr lang="en-US" altLang="ja-JP"/>
              <a:pPr>
                <a:defRPr/>
              </a:pPr>
              <a:t>‹#›</a:t>
            </a:fld>
            <a:endParaRPr lang="en-US" altLang="ja-JP" dirty="0"/>
          </a:p>
        </p:txBody>
      </p:sp>
    </p:spTree>
    <p:extLst>
      <p:ext uri="{BB962C8B-B14F-4D97-AF65-F5344CB8AC3E}">
        <p14:creationId xmlns:p14="http://schemas.microsoft.com/office/powerpoint/2010/main" val="1432516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198FBEA1-C32F-40FF-90BF-88E25CC95112}" type="slidenum">
              <a:rPr lang="en-US" altLang="ja-JP"/>
              <a:pPr>
                <a:defRPr/>
              </a:pPr>
              <a:t>‹#›</a:t>
            </a:fld>
            <a:endParaRPr lang="en-US" altLang="ja-JP" dirty="0"/>
          </a:p>
        </p:txBody>
      </p:sp>
    </p:spTree>
    <p:extLst>
      <p:ext uri="{BB962C8B-B14F-4D97-AF65-F5344CB8AC3E}">
        <p14:creationId xmlns:p14="http://schemas.microsoft.com/office/powerpoint/2010/main" val="14131817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FD5873E9-93A6-43EA-9836-C7FC97834160}" type="slidenum">
              <a:rPr lang="en-US" altLang="ja-JP"/>
              <a:pPr>
                <a:defRPr/>
              </a:pPr>
              <a:t>‹#›</a:t>
            </a:fld>
            <a:endParaRPr lang="en-US" altLang="ja-JP" dirty="0"/>
          </a:p>
        </p:txBody>
      </p:sp>
    </p:spTree>
    <p:extLst>
      <p:ext uri="{BB962C8B-B14F-4D97-AF65-F5344CB8AC3E}">
        <p14:creationId xmlns:p14="http://schemas.microsoft.com/office/powerpoint/2010/main" val="10317141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7" name="Rectangle 12"/>
          <p:cNvSpPr>
            <a:spLocks noGrp="1" noChangeArrowheads="1"/>
          </p:cNvSpPr>
          <p:nvPr>
            <p:ph type="sldNum" sz="quarter" idx="12"/>
          </p:nvPr>
        </p:nvSpPr>
        <p:spPr>
          <a:xfrm>
            <a:off x="9408000" y="5949000"/>
            <a:ext cx="2641600" cy="476250"/>
          </a:xfrm>
          <a:ln/>
        </p:spPr>
        <p:txBody>
          <a:bodyPr/>
          <a:lstStyle>
            <a:lvl1pPr>
              <a:defRPr/>
            </a:lvl1pPr>
          </a:lstStyle>
          <a:p>
            <a:pPr>
              <a:defRPr/>
            </a:pPr>
            <a:fld id="{5D0C3138-1DF5-4EE7-9BC8-8086AF259160}" type="slidenum">
              <a:rPr lang="en-US" altLang="ja-JP"/>
              <a:pPr>
                <a:defRPr/>
              </a:pPr>
              <a:t>‹#›</a:t>
            </a:fld>
            <a:endParaRPr lang="en-US" altLang="ja-JP" dirty="0"/>
          </a:p>
        </p:txBody>
      </p:sp>
    </p:spTree>
    <p:extLst>
      <p:ext uri="{BB962C8B-B14F-4D97-AF65-F5344CB8AC3E}">
        <p14:creationId xmlns:p14="http://schemas.microsoft.com/office/powerpoint/2010/main" val="11605234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9" name="Rectangle 12"/>
          <p:cNvSpPr>
            <a:spLocks noGrp="1" noChangeArrowheads="1"/>
          </p:cNvSpPr>
          <p:nvPr>
            <p:ph type="sldNum" sz="quarter" idx="12"/>
          </p:nvPr>
        </p:nvSpPr>
        <p:spPr>
          <a:ln/>
        </p:spPr>
        <p:txBody>
          <a:bodyPr/>
          <a:lstStyle>
            <a:lvl1pPr>
              <a:defRPr/>
            </a:lvl1pPr>
          </a:lstStyle>
          <a:p>
            <a:pPr>
              <a:defRPr/>
            </a:pPr>
            <a:fld id="{CC64E9C2-0BDA-4657-9E69-37B42CCDF5D4}" type="slidenum">
              <a:rPr lang="en-US" altLang="ja-JP"/>
              <a:pPr>
                <a:defRPr/>
              </a:pPr>
              <a:t>‹#›</a:t>
            </a:fld>
            <a:endParaRPr lang="en-US" altLang="ja-JP" dirty="0"/>
          </a:p>
        </p:txBody>
      </p:sp>
    </p:spTree>
    <p:extLst>
      <p:ext uri="{BB962C8B-B14F-4D97-AF65-F5344CB8AC3E}">
        <p14:creationId xmlns:p14="http://schemas.microsoft.com/office/powerpoint/2010/main" val="3785933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5" name="Rectangle 12"/>
          <p:cNvSpPr>
            <a:spLocks noGrp="1" noChangeArrowheads="1"/>
          </p:cNvSpPr>
          <p:nvPr>
            <p:ph type="sldNum" sz="quarter" idx="12"/>
          </p:nvPr>
        </p:nvSpPr>
        <p:spPr>
          <a:ln/>
        </p:spPr>
        <p:txBody>
          <a:bodyPr/>
          <a:lstStyle>
            <a:lvl1pPr>
              <a:defRPr/>
            </a:lvl1pPr>
          </a:lstStyle>
          <a:p>
            <a:pPr>
              <a:defRPr/>
            </a:pPr>
            <a:fld id="{52C593B7-9AB8-4606-9DB9-3538C20A544A}" type="slidenum">
              <a:rPr lang="en-US" altLang="ja-JP"/>
              <a:pPr>
                <a:defRPr/>
              </a:pPr>
              <a:t>‹#›</a:t>
            </a:fld>
            <a:endParaRPr lang="en-US" altLang="ja-JP" dirty="0"/>
          </a:p>
        </p:txBody>
      </p:sp>
    </p:spTree>
    <p:extLst>
      <p:ext uri="{BB962C8B-B14F-4D97-AF65-F5344CB8AC3E}">
        <p14:creationId xmlns:p14="http://schemas.microsoft.com/office/powerpoint/2010/main" val="3888889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4" name="Rectangle 12"/>
          <p:cNvSpPr>
            <a:spLocks noGrp="1" noChangeArrowheads="1"/>
          </p:cNvSpPr>
          <p:nvPr>
            <p:ph type="sldNum" sz="quarter" idx="12"/>
          </p:nvPr>
        </p:nvSpPr>
        <p:spPr>
          <a:ln/>
        </p:spPr>
        <p:txBody>
          <a:bodyPr/>
          <a:lstStyle>
            <a:lvl1pPr>
              <a:defRPr/>
            </a:lvl1pPr>
          </a:lstStyle>
          <a:p>
            <a:pPr>
              <a:defRPr/>
            </a:pPr>
            <a:fld id="{AD8E96D9-40D6-4827-A518-8DA33363B48C}" type="slidenum">
              <a:rPr lang="en-US" altLang="ja-JP"/>
              <a:pPr>
                <a:defRPr/>
              </a:pPr>
              <a:t>‹#›</a:t>
            </a:fld>
            <a:endParaRPr lang="en-US" altLang="ja-JP" dirty="0"/>
          </a:p>
        </p:txBody>
      </p:sp>
    </p:spTree>
    <p:extLst>
      <p:ext uri="{BB962C8B-B14F-4D97-AF65-F5344CB8AC3E}">
        <p14:creationId xmlns:p14="http://schemas.microsoft.com/office/powerpoint/2010/main" val="1470528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55652" y="765178"/>
            <a:ext cx="10668001" cy="5254625"/>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198FBEA1-C32F-40FF-90BF-88E25CC95112}" type="slidenum">
              <a:rPr lang="en-US" altLang="ja-JP"/>
              <a:pPr>
                <a:defRPr/>
              </a:pPr>
              <a:t>‹#›</a:t>
            </a:fld>
            <a:endParaRPr lang="en-US" altLang="ja-JP" dirty="0"/>
          </a:p>
        </p:txBody>
      </p:sp>
    </p:spTree>
    <p:extLst>
      <p:ext uri="{BB962C8B-B14F-4D97-AF65-F5344CB8AC3E}">
        <p14:creationId xmlns:p14="http://schemas.microsoft.com/office/powerpoint/2010/main" val="42882634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ln/>
        </p:spPr>
        <p:txBody>
          <a:bodyPr/>
          <a:lstStyle>
            <a:lvl1pPr>
              <a:defRPr/>
            </a:lvl1pPr>
          </a:lstStyle>
          <a:p>
            <a:pPr>
              <a:defRPr/>
            </a:pPr>
            <a:fld id="{47031447-9C50-4816-A6B9-441BAA34AEA6}" type="slidenum">
              <a:rPr lang="en-US" altLang="ja-JP"/>
              <a:pPr>
                <a:defRPr/>
              </a:pPr>
              <a:t>‹#›</a:t>
            </a:fld>
            <a:endParaRPr lang="en-US" altLang="ja-JP" dirty="0"/>
          </a:p>
        </p:txBody>
      </p:sp>
    </p:spTree>
    <p:extLst>
      <p:ext uri="{BB962C8B-B14F-4D97-AF65-F5344CB8AC3E}">
        <p14:creationId xmlns:p14="http://schemas.microsoft.com/office/powerpoint/2010/main" val="17894798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ln/>
        </p:spPr>
        <p:txBody>
          <a:bodyPr/>
          <a:lstStyle>
            <a:lvl1pPr>
              <a:defRPr/>
            </a:lvl1pPr>
          </a:lstStyle>
          <a:p>
            <a:pPr>
              <a:defRPr/>
            </a:pPr>
            <a:fld id="{AC603352-7563-49C7-BEB7-BF54B5D7407B}" type="slidenum">
              <a:rPr lang="en-US" altLang="ja-JP"/>
              <a:pPr>
                <a:defRPr/>
              </a:pPr>
              <a:t>‹#›</a:t>
            </a:fld>
            <a:endParaRPr lang="en-US" altLang="ja-JP" dirty="0"/>
          </a:p>
        </p:txBody>
      </p:sp>
    </p:spTree>
    <p:extLst>
      <p:ext uri="{BB962C8B-B14F-4D97-AF65-F5344CB8AC3E}">
        <p14:creationId xmlns:p14="http://schemas.microsoft.com/office/powerpoint/2010/main" val="29922735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6409767" cy="50482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2" y="765178"/>
            <a:ext cx="10668001" cy="52546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EC64B20F-986F-414A-B39C-76BDDD3F3333}" type="slidenum">
              <a:rPr lang="en-US" altLang="ja-JP"/>
              <a:pPr>
                <a:defRPr/>
              </a:pPr>
              <a:t>‹#›</a:t>
            </a:fld>
            <a:endParaRPr lang="en-US" altLang="ja-JP" dirty="0"/>
          </a:p>
        </p:txBody>
      </p:sp>
    </p:spTree>
    <p:extLst>
      <p:ext uri="{BB962C8B-B14F-4D97-AF65-F5344CB8AC3E}">
        <p14:creationId xmlns:p14="http://schemas.microsoft.com/office/powerpoint/2010/main" val="25661913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65121" y="115889"/>
            <a:ext cx="2669116" cy="5903912"/>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755651" y="115889"/>
            <a:ext cx="7806267" cy="5903912"/>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585124B1-4600-480F-8159-1496647F3076}" type="slidenum">
              <a:rPr lang="en-US" altLang="ja-JP"/>
              <a:pPr>
                <a:defRPr/>
              </a:pPr>
              <a:t>‹#›</a:t>
            </a:fld>
            <a:endParaRPr lang="en-US" altLang="ja-JP" dirty="0"/>
          </a:p>
        </p:txBody>
      </p:sp>
    </p:spTree>
    <p:extLst>
      <p:ext uri="{BB962C8B-B14F-4D97-AF65-F5344CB8AC3E}">
        <p14:creationId xmlns:p14="http://schemas.microsoft.com/office/powerpoint/2010/main" val="41046909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4" y="115889"/>
            <a:ext cx="10668001" cy="504824"/>
          </a:xfrm>
          <a:prstGeom prst="rect">
            <a:avLst/>
          </a:prstGeom>
        </p:spPr>
        <p:txBody>
          <a:bodyPr/>
          <a:lstStyle/>
          <a:p>
            <a:r>
              <a:rPr lang="ja-JP" altLang="en-US"/>
              <a:t>マスター タイトルの書式設定</a:t>
            </a:r>
          </a:p>
        </p:txBody>
      </p:sp>
      <p:sp>
        <p:nvSpPr>
          <p:cNvPr id="3" name="表プレースホルダー 2"/>
          <p:cNvSpPr>
            <a:spLocks noGrp="1"/>
          </p:cNvSpPr>
          <p:nvPr>
            <p:ph type="tbl" idx="1"/>
          </p:nvPr>
        </p:nvSpPr>
        <p:spPr>
          <a:xfrm>
            <a:off x="755652" y="765179"/>
            <a:ext cx="10668001" cy="5254625"/>
          </a:xfrm>
          <a:prstGeom prst="rect">
            <a:avLst/>
          </a:prstGeom>
        </p:spPr>
        <p:txBody>
          <a:bodyPr/>
          <a:lstStyle/>
          <a:p>
            <a:pPr lvl="0"/>
            <a:endParaRPr lang="ja-JP" altLang="en-US" noProof="0" dirty="0"/>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ln/>
        </p:spPr>
        <p:txBody>
          <a:bodyPr/>
          <a:lstStyle>
            <a:lvl1pPr>
              <a:defRPr/>
            </a:lvl1pPr>
          </a:lstStyle>
          <a:p>
            <a:pPr>
              <a:defRPr/>
            </a:pPr>
            <a:fld id="{9EB99C81-28D7-41D1-BE21-A12FAA09D35B}" type="slidenum">
              <a:rPr lang="en-US" altLang="ja-JP"/>
              <a:pPr>
                <a:defRPr/>
              </a:pPr>
              <a:t>‹#›</a:t>
            </a:fld>
            <a:endParaRPr lang="en-US" altLang="ja-JP" dirty="0"/>
          </a:p>
        </p:txBody>
      </p:sp>
    </p:spTree>
    <p:extLst>
      <p:ext uri="{BB962C8B-B14F-4D97-AF65-F5344CB8AC3E}">
        <p14:creationId xmlns:p14="http://schemas.microsoft.com/office/powerpoint/2010/main" val="19905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5"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5" y="2906718"/>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5"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6"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FD5873E9-93A6-43EA-9836-C7FC97834160}" type="slidenum">
              <a:rPr lang="en-US" altLang="ja-JP"/>
              <a:pPr>
                <a:defRPr/>
              </a:pPr>
              <a:t>‹#›</a:t>
            </a:fld>
            <a:endParaRPr lang="en-US" altLang="ja-JP" dirty="0"/>
          </a:p>
        </p:txBody>
      </p:sp>
    </p:spTree>
    <p:extLst>
      <p:ext uri="{BB962C8B-B14F-4D97-AF65-F5344CB8AC3E}">
        <p14:creationId xmlns:p14="http://schemas.microsoft.com/office/powerpoint/2010/main" val="3099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755651"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1252" y="765179"/>
            <a:ext cx="5232400" cy="52546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D0C3138-1DF5-4EE7-9BC8-8086AF259160}" type="slidenum">
              <a:rPr lang="en-US" altLang="ja-JP"/>
              <a:pPr>
                <a:defRPr/>
              </a:pPr>
              <a:t>‹#›</a:t>
            </a:fld>
            <a:endParaRPr lang="en-US" altLang="ja-JP" dirty="0"/>
          </a:p>
        </p:txBody>
      </p:sp>
    </p:spTree>
    <p:extLst>
      <p:ext uri="{BB962C8B-B14F-4D97-AF65-F5344CB8AC3E}">
        <p14:creationId xmlns:p14="http://schemas.microsoft.com/office/powerpoint/2010/main" val="240369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41"/>
            <a:ext cx="10972800" cy="1143001"/>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4"/>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6"/>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4"/>
            <a:ext cx="538903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6"/>
            <a:ext cx="538903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8"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9"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CC64E9C2-0BDA-4657-9E69-37B42CCDF5D4}" type="slidenum">
              <a:rPr lang="en-US" altLang="ja-JP"/>
              <a:pPr>
                <a:defRPr/>
              </a:pPr>
              <a:t>‹#›</a:t>
            </a:fld>
            <a:endParaRPr lang="en-US" altLang="ja-JP" dirty="0"/>
          </a:p>
        </p:txBody>
      </p:sp>
    </p:spTree>
    <p:extLst>
      <p:ext uri="{BB962C8B-B14F-4D97-AF65-F5344CB8AC3E}">
        <p14:creationId xmlns:p14="http://schemas.microsoft.com/office/powerpoint/2010/main" val="32270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766233" y="115891"/>
            <a:ext cx="10668001" cy="504825"/>
          </a:xfrm>
          <a:prstGeom prst="rect">
            <a:avLst/>
          </a:prstGeom>
        </p:spPr>
        <p:txBody>
          <a:bodyPr/>
          <a:lstStyle/>
          <a:p>
            <a:r>
              <a:rPr lang="ja-JP" altLang="en-US"/>
              <a:t>マスター タイトルの書式設定</a:t>
            </a:r>
          </a:p>
        </p:txBody>
      </p:sp>
      <p:sp>
        <p:nvSpPr>
          <p:cNvPr id="3"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4"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5"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52C593B7-9AB8-4606-9DB9-3538C20A544A}" type="slidenum">
              <a:rPr lang="en-US" altLang="ja-JP"/>
              <a:pPr>
                <a:defRPr/>
              </a:pPr>
              <a:t>‹#›</a:t>
            </a:fld>
            <a:endParaRPr lang="en-US" altLang="ja-JP" dirty="0"/>
          </a:p>
        </p:txBody>
      </p:sp>
    </p:spTree>
    <p:extLst>
      <p:ext uri="{BB962C8B-B14F-4D97-AF65-F5344CB8AC3E}">
        <p14:creationId xmlns:p14="http://schemas.microsoft.com/office/powerpoint/2010/main" val="521990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3"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4"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D8E96D9-40D6-4827-A518-8DA33363B48C}" type="slidenum">
              <a:rPr lang="en-US" altLang="ja-JP"/>
              <a:pPr>
                <a:defRPr/>
              </a:pPr>
              <a:t>‹#›</a:t>
            </a:fld>
            <a:endParaRPr lang="en-US" altLang="ja-JP" dirty="0"/>
          </a:p>
        </p:txBody>
      </p:sp>
    </p:spTree>
    <p:extLst>
      <p:ext uri="{BB962C8B-B14F-4D97-AF65-F5344CB8AC3E}">
        <p14:creationId xmlns:p14="http://schemas.microsoft.com/office/powerpoint/2010/main" val="74668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3" y="273049"/>
            <a:ext cx="4011085" cy="1162050"/>
          </a:xfrm>
          <a:prstGeom prst="rect">
            <a:avLst/>
          </a:prstGeo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6" y="273053"/>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3" y="1435099"/>
            <a:ext cx="4011085" cy="4691064"/>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47031447-9C50-4816-A6B9-441BAA34AEA6}" type="slidenum">
              <a:rPr lang="en-US" altLang="ja-JP"/>
              <a:pPr>
                <a:defRPr/>
              </a:pPr>
              <a:t>‹#›</a:t>
            </a:fld>
            <a:endParaRPr lang="en-US" altLang="ja-JP" dirty="0"/>
          </a:p>
        </p:txBody>
      </p:sp>
    </p:spTree>
    <p:extLst>
      <p:ext uri="{BB962C8B-B14F-4D97-AF65-F5344CB8AC3E}">
        <p14:creationId xmlns:p14="http://schemas.microsoft.com/office/powerpoint/2010/main" val="365474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1"/>
            <a:ext cx="7315200" cy="566738"/>
          </a:xfrm>
          <a:prstGeom prst="rect">
            <a:avLst/>
          </a:prstGeo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42"/>
            <a:ext cx="7315200" cy="80486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0"/>
          <p:cNvSpPr>
            <a:spLocks noGrp="1" noChangeArrowheads="1"/>
          </p:cNvSpPr>
          <p:nvPr>
            <p:ph type="dt" sz="half" idx="10"/>
          </p:nvPr>
        </p:nvSpPr>
        <p:spPr>
          <a:xfrm>
            <a:off x="812801" y="6245225"/>
            <a:ext cx="2641600" cy="476250"/>
          </a:xfrm>
          <a:prstGeom prst="rect">
            <a:avLst/>
          </a:prstGeom>
          <a:ln/>
        </p:spPr>
        <p:txBody>
          <a:bodyPr/>
          <a:lstStyle>
            <a:lvl1pPr>
              <a:defRPr/>
            </a:lvl1pPr>
          </a:lstStyle>
          <a:p>
            <a:pPr>
              <a:defRPr/>
            </a:pPr>
            <a:endParaRPr lang="en-US" altLang="ja-JP" dirty="0"/>
          </a:p>
        </p:txBody>
      </p:sp>
      <p:sp>
        <p:nvSpPr>
          <p:cNvPr id="6" name="Rectangle 11"/>
          <p:cNvSpPr>
            <a:spLocks noGrp="1" noChangeArrowheads="1"/>
          </p:cNvSpPr>
          <p:nvPr>
            <p:ph type="ftr" sz="quarter" idx="11"/>
          </p:nvPr>
        </p:nvSpPr>
        <p:spPr>
          <a:xfrm>
            <a:off x="4165601" y="6245225"/>
            <a:ext cx="3860800" cy="476250"/>
          </a:xfrm>
          <a:prstGeom prst="rect">
            <a:avLst/>
          </a:prstGeom>
          <a:ln/>
        </p:spPr>
        <p:txBody>
          <a:bodyPr/>
          <a:lstStyle>
            <a:lvl1pPr>
              <a:defRPr/>
            </a:lvl1pPr>
          </a:lstStyle>
          <a:p>
            <a:pPr>
              <a:defRPr/>
            </a:pPr>
            <a:r>
              <a:rPr lang="en-US" altLang="ja-JP" dirty="0"/>
              <a:t>1</a:t>
            </a:r>
          </a:p>
        </p:txBody>
      </p:sp>
      <p:sp>
        <p:nvSpPr>
          <p:cNvPr id="7" name="Rectangle 12"/>
          <p:cNvSpPr>
            <a:spLocks noGrp="1" noChangeArrowheads="1"/>
          </p:cNvSpPr>
          <p:nvPr>
            <p:ph type="sldNum" sz="quarter" idx="12"/>
          </p:nvPr>
        </p:nvSpPr>
        <p:spPr>
          <a:xfrm>
            <a:off x="8737601" y="6245225"/>
            <a:ext cx="2641600" cy="476250"/>
          </a:xfrm>
          <a:prstGeom prst="rect">
            <a:avLst/>
          </a:prstGeom>
          <a:ln/>
        </p:spPr>
        <p:txBody>
          <a:bodyPr/>
          <a:lstStyle>
            <a:lvl1pPr>
              <a:defRPr/>
            </a:lvl1pPr>
          </a:lstStyle>
          <a:p>
            <a:pPr>
              <a:defRPr/>
            </a:pPr>
            <a:fld id="{AC603352-7563-49C7-BEB7-BF54B5D7407B}" type="slidenum">
              <a:rPr lang="en-US" altLang="ja-JP"/>
              <a:pPr>
                <a:defRPr/>
              </a:pPr>
              <a:t>‹#›</a:t>
            </a:fld>
            <a:endParaRPr lang="en-US" altLang="ja-JP" dirty="0"/>
          </a:p>
        </p:txBody>
      </p:sp>
    </p:spTree>
    <p:extLst>
      <p:ext uri="{BB962C8B-B14F-4D97-AF65-F5344CB8AC3E}">
        <p14:creationId xmlns:p14="http://schemas.microsoft.com/office/powerpoint/2010/main" val="26827086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9" name="Rectangle 12">
            <a:extLst>
              <a:ext uri="{FF2B5EF4-FFF2-40B4-BE49-F238E27FC236}">
                <a16:creationId xmlns:a16="http://schemas.microsoft.com/office/drawing/2014/main" id="{61D70FB1-0330-424C-B1A8-4F4E1495B446}"/>
              </a:ext>
            </a:extLst>
          </p:cNvPr>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0" name="グループ化 9">
            <a:extLst>
              <a:ext uri="{FF2B5EF4-FFF2-40B4-BE49-F238E27FC236}">
                <a16:creationId xmlns:a16="http://schemas.microsoft.com/office/drawing/2014/main" id="{CDD68BC5-89F8-4017-92EA-8794939483BA}"/>
              </a:ext>
            </a:extLst>
          </p:cNvPr>
          <p:cNvGrpSpPr/>
          <p:nvPr userDrawn="1"/>
        </p:nvGrpSpPr>
        <p:grpSpPr>
          <a:xfrm>
            <a:off x="6240000" y="45000"/>
            <a:ext cx="5976000" cy="792000"/>
            <a:chOff x="6168000" y="261000"/>
            <a:chExt cx="5976000" cy="792000"/>
          </a:xfrm>
        </p:grpSpPr>
        <p:sp>
          <p:nvSpPr>
            <p:cNvPr id="11" name="正方形/長方形 10">
              <a:extLst>
                <a:ext uri="{FF2B5EF4-FFF2-40B4-BE49-F238E27FC236}">
                  <a16:creationId xmlns:a16="http://schemas.microsoft.com/office/drawing/2014/main" id="{F3B2BD3C-202D-4108-8001-F76861E55552}"/>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pic>
          <p:nvPicPr>
            <p:cNvPr id="12" name="図 11">
              <a:extLst>
                <a:ext uri="{FF2B5EF4-FFF2-40B4-BE49-F238E27FC236}">
                  <a16:creationId xmlns:a16="http://schemas.microsoft.com/office/drawing/2014/main" id="{905194B0-F72A-40C9-8B70-4A288B0F709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3" name="直角三角形 12">
              <a:extLst>
                <a:ext uri="{FF2B5EF4-FFF2-40B4-BE49-F238E27FC236}">
                  <a16:creationId xmlns:a16="http://schemas.microsoft.com/office/drawing/2014/main" id="{E6ED4E5C-A363-4D4A-92A7-FD5A6010A8F7}"/>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sp>
          <p:nvSpPr>
            <p:cNvPr id="14" name="テキスト ボックス 13">
              <a:extLst>
                <a:ext uri="{FF2B5EF4-FFF2-40B4-BE49-F238E27FC236}">
                  <a16:creationId xmlns:a16="http://schemas.microsoft.com/office/drawing/2014/main" id="{5A04B908-C0E5-4912-B6B2-25734E3112A2}"/>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6F94C4E0-C859-4F89-ABC2-4ADE640FDC8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6" name="正方形/長方形 15">
            <a:extLst>
              <a:ext uri="{FF2B5EF4-FFF2-40B4-BE49-F238E27FC236}">
                <a16:creationId xmlns:a16="http://schemas.microsoft.com/office/drawing/2014/main" id="{75A8ADB1-29F4-4927-AE55-8177913B2EAF}"/>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rgbClr val="333399"/>
              </a:solidFill>
              <a:effectLst/>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1"/>
          </a:fgClr>
          <a:bgClr>
            <a:srgbClr val="EAEAEA"/>
          </a:bgClr>
        </a:pattFill>
        <a:effectLst/>
      </p:bgPr>
    </p:bg>
    <p:spTree>
      <p:nvGrpSpPr>
        <p:cNvPr id="1" name=""/>
        <p:cNvGrpSpPr/>
        <p:nvPr/>
      </p:nvGrpSpPr>
      <p:grpSpPr>
        <a:xfrm>
          <a:off x="0" y="0"/>
          <a:ext cx="0" cy="0"/>
          <a:chOff x="0" y="0"/>
          <a:chExt cx="0" cy="0"/>
        </a:xfrm>
      </p:grpSpPr>
      <p:sp>
        <p:nvSpPr>
          <p:cNvPr id="100364" name="Rectangle 12"/>
          <p:cNvSpPr>
            <a:spLocks noGrp="1" noChangeArrowheads="1"/>
          </p:cNvSpPr>
          <p:nvPr>
            <p:ph type="sldNum" sz="quarter" idx="4"/>
          </p:nvPr>
        </p:nvSpPr>
        <p:spPr bwMode="auto">
          <a:xfrm>
            <a:off x="9336000" y="5984274"/>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0" sz="2400">
                <a:solidFill>
                  <a:schemeClr val="tx1"/>
                </a:solidFill>
                <a:latin typeface="Segoe UI" panose="020B0502040204020203" pitchFamily="34" charset="0"/>
                <a:cs typeface="Segoe UI" panose="020B0502040204020203" pitchFamily="34" charset="0"/>
              </a:defRPr>
            </a:lvl1pPr>
          </a:lstStyle>
          <a:p>
            <a:pPr>
              <a:defRPr/>
            </a:pPr>
            <a:fld id="{07C03BAB-CF08-4A55-A3E4-274031119120}" type="slidenum">
              <a:rPr lang="en-US" altLang="ja-JP" smtClean="0"/>
              <a:pPr>
                <a:defRPr/>
              </a:pPr>
              <a:t>‹#›</a:t>
            </a:fld>
            <a:endParaRPr lang="en-US" altLang="ja-JP" dirty="0"/>
          </a:p>
        </p:txBody>
      </p:sp>
      <p:grpSp>
        <p:nvGrpSpPr>
          <p:cNvPr id="11" name="グループ化 10">
            <a:extLst>
              <a:ext uri="{FF2B5EF4-FFF2-40B4-BE49-F238E27FC236}">
                <a16:creationId xmlns:a16="http://schemas.microsoft.com/office/drawing/2014/main" id="{A747DB4B-BF09-43D4-922E-AE29A87D4161}"/>
              </a:ext>
            </a:extLst>
          </p:cNvPr>
          <p:cNvGrpSpPr/>
          <p:nvPr userDrawn="1"/>
        </p:nvGrpSpPr>
        <p:grpSpPr>
          <a:xfrm>
            <a:off x="6240000" y="45000"/>
            <a:ext cx="5976000" cy="792000"/>
            <a:chOff x="6168000" y="261000"/>
            <a:chExt cx="5976000" cy="792000"/>
          </a:xfrm>
        </p:grpSpPr>
        <p:sp>
          <p:nvSpPr>
            <p:cNvPr id="12" name="正方形/長方形 11">
              <a:extLst>
                <a:ext uri="{FF2B5EF4-FFF2-40B4-BE49-F238E27FC236}">
                  <a16:creationId xmlns:a16="http://schemas.microsoft.com/office/drawing/2014/main" id="{42929FDD-614C-4DA3-A0F6-8A46F88DC55E}"/>
                </a:ext>
              </a:extLst>
            </p:cNvPr>
            <p:cNvSpPr/>
            <p:nvPr/>
          </p:nvSpPr>
          <p:spPr bwMode="auto">
            <a:xfrm>
              <a:off x="6168000" y="261000"/>
              <a:ext cx="5904000" cy="720000"/>
            </a:xfrm>
            <a:prstGeom prst="rect">
              <a:avLst/>
            </a:prstGeom>
            <a:solidFill>
              <a:schemeClr val="bg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pic>
          <p:nvPicPr>
            <p:cNvPr id="13" name="図 12">
              <a:extLst>
                <a:ext uri="{FF2B5EF4-FFF2-40B4-BE49-F238E27FC236}">
                  <a16:creationId xmlns:a16="http://schemas.microsoft.com/office/drawing/2014/main" id="{CD19C03E-A23F-4AC2-B4ED-A0C3B91BC22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68000" y="261000"/>
              <a:ext cx="710660" cy="710660"/>
            </a:xfrm>
            <a:prstGeom prst="rect">
              <a:avLst/>
            </a:prstGeom>
          </p:spPr>
        </p:pic>
        <p:sp>
          <p:nvSpPr>
            <p:cNvPr id="14" name="直角三角形 13">
              <a:extLst>
                <a:ext uri="{FF2B5EF4-FFF2-40B4-BE49-F238E27FC236}">
                  <a16:creationId xmlns:a16="http://schemas.microsoft.com/office/drawing/2014/main" id="{F86AF5AE-233D-479E-B7A5-DCF03D9B0392}"/>
                </a:ext>
              </a:extLst>
            </p:cNvPr>
            <p:cNvSpPr/>
            <p:nvPr/>
          </p:nvSpPr>
          <p:spPr bwMode="auto">
            <a:xfrm flipH="1">
              <a:off x="6528000" y="405000"/>
              <a:ext cx="5544000" cy="576000"/>
            </a:xfrm>
            <a:prstGeom prst="rtTriangle">
              <a:avLst/>
            </a:prstGeom>
            <a:solidFill>
              <a:srgbClr val="FFCC99">
                <a:alpha val="2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chemeClr val="tx1"/>
                </a:solidFill>
                <a:effectLst/>
                <a:latin typeface="Arial" charset="0"/>
                <a:ea typeface="ＭＳ Ｐゴシック" pitchFamily="50" charset="-128"/>
              </a:endParaRPr>
            </a:p>
          </p:txBody>
        </p:sp>
        <p:sp>
          <p:nvSpPr>
            <p:cNvPr id="15" name="テキスト ボックス 14">
              <a:extLst>
                <a:ext uri="{FF2B5EF4-FFF2-40B4-BE49-F238E27FC236}">
                  <a16:creationId xmlns:a16="http://schemas.microsoft.com/office/drawing/2014/main" id="{8F1A5F47-6E90-4B48-B412-6F22C7898AC1}"/>
                </a:ext>
              </a:extLst>
            </p:cNvPr>
            <p:cNvSpPr txBox="1"/>
            <p:nvPr/>
          </p:nvSpPr>
          <p:spPr>
            <a:xfrm>
              <a:off x="6816000" y="314336"/>
              <a:ext cx="3168000" cy="738664"/>
            </a:xfrm>
            <a:prstGeom prst="rect">
              <a:avLst/>
            </a:prstGeom>
            <a:noFill/>
          </p:spPr>
          <p:txBody>
            <a:bodyPr wrap="square" rtlCol="0" anchor="ctr" anchorCtr="0">
              <a:spAutoFit/>
            </a:bodyPr>
            <a:lstStyle/>
            <a:p>
              <a:r>
                <a:rPr lang="ja-JP" altLang="en-US" sz="1400" dirty="0">
                  <a:solidFill>
                    <a:srgbClr val="7B4E45"/>
                  </a:solidFill>
                  <a:latin typeface="メイリオ" panose="020B0604030504040204" pitchFamily="50" charset="-128"/>
                  <a:ea typeface="メイリオ" panose="020B0604030504040204" pitchFamily="50" charset="-128"/>
                </a:rPr>
                <a:t>独立行政法人</a:t>
              </a:r>
              <a:endParaRPr lang="en-US" altLang="ja-JP" sz="1400" dirty="0">
                <a:solidFill>
                  <a:srgbClr val="7B4E45"/>
                </a:solidFill>
                <a:latin typeface="メイリオ" panose="020B0604030504040204" pitchFamily="50" charset="-128"/>
                <a:ea typeface="メイリオ" panose="020B0604030504040204" pitchFamily="50" charset="-128"/>
              </a:endParaRPr>
            </a:p>
            <a:p>
              <a:r>
                <a:rPr kumimoji="1" lang="ja-JP" altLang="en-US" sz="2800" dirty="0">
                  <a:solidFill>
                    <a:srgbClr val="7B4E45"/>
                  </a:solidFill>
                  <a:latin typeface="メイリオ" panose="020B0604030504040204" pitchFamily="50" charset="-128"/>
                  <a:ea typeface="メイリオ" panose="020B0604030504040204" pitchFamily="50" charset="-128"/>
                </a:rPr>
                <a:t>大学入試センター</a:t>
              </a:r>
              <a:endParaRPr kumimoji="1" lang="ja-JP" altLang="en-US" sz="1200" dirty="0">
                <a:solidFill>
                  <a:srgbClr val="7B4E45"/>
                </a:solidFill>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D3ACE0D6-857D-41D1-ADC8-7C66CB7D2E6E}"/>
                </a:ext>
              </a:extLst>
            </p:cNvPr>
            <p:cNvSpPr txBox="1"/>
            <p:nvPr/>
          </p:nvSpPr>
          <p:spPr>
            <a:xfrm>
              <a:off x="9720000" y="477000"/>
              <a:ext cx="2424000" cy="461665"/>
            </a:xfrm>
            <a:prstGeom prst="rect">
              <a:avLst/>
            </a:prstGeom>
            <a:noFill/>
          </p:spPr>
          <p:txBody>
            <a:bodyPr wrap="square" rtlCol="0" anchor="ctr" anchorCtr="0">
              <a:spAutoFit/>
            </a:bodyPr>
            <a:lstStyle/>
            <a:p>
              <a:r>
                <a:rPr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National Center For</a:t>
              </a:r>
            </a:p>
            <a:p>
              <a:r>
                <a:rPr kumimoji="1" lang="en-US" altLang="ja-JP" sz="1200" dirty="0">
                  <a:solidFill>
                    <a:srgbClr val="7B4E45"/>
                  </a:solidFill>
                  <a:latin typeface="Segoe UI" panose="020B0502040204020203" pitchFamily="34" charset="0"/>
                  <a:ea typeface="メイリオ" panose="020B0604030504040204" pitchFamily="50" charset="-128"/>
                  <a:cs typeface="Segoe UI" panose="020B0502040204020203" pitchFamily="34" charset="0"/>
                </a:rPr>
                <a:t>University Entrance Examinations</a:t>
              </a:r>
              <a:endParaRPr kumimoji="1" lang="ja-JP" altLang="en-US" sz="1200" dirty="0">
                <a:solidFill>
                  <a:srgbClr val="7B4E45"/>
                </a:solidFill>
                <a:latin typeface="Segoe UI" panose="020B0502040204020203" pitchFamily="34" charset="0"/>
                <a:ea typeface="メイリオ" panose="020B0604030504040204" pitchFamily="50" charset="-128"/>
                <a:cs typeface="Segoe UI" panose="020B0502040204020203" pitchFamily="34" charset="0"/>
              </a:endParaRPr>
            </a:p>
          </p:txBody>
        </p:sp>
      </p:grpSp>
      <p:sp>
        <p:nvSpPr>
          <p:cNvPr id="17" name="正方形/長方形 16">
            <a:extLst>
              <a:ext uri="{FF2B5EF4-FFF2-40B4-BE49-F238E27FC236}">
                <a16:creationId xmlns:a16="http://schemas.microsoft.com/office/drawing/2014/main" id="{889A98F5-262E-40D2-BC85-C631B8ADF0ED}"/>
              </a:ext>
            </a:extLst>
          </p:cNvPr>
          <p:cNvSpPr/>
          <p:nvPr userDrawn="1"/>
        </p:nvSpPr>
        <p:spPr bwMode="auto">
          <a:xfrm>
            <a:off x="0" y="800274"/>
            <a:ext cx="12192000" cy="55400"/>
          </a:xfrm>
          <a:prstGeom prst="rect">
            <a:avLst/>
          </a:prstGeom>
          <a:gradFill flip="none" rotWithShape="1">
            <a:gsLst>
              <a:gs pos="0">
                <a:srgbClr val="0000FF"/>
              </a:gs>
              <a:gs pos="50000">
                <a:srgbClr val="0066FF"/>
              </a:gs>
              <a:gs pos="100000">
                <a:srgbClr val="3399FF"/>
              </a:gs>
            </a:gsLst>
            <a:lin ang="0" scaled="1"/>
            <a:tileRect/>
          </a:gradFill>
          <a:ln>
            <a:noFill/>
          </a:ln>
          <a:effectLst/>
          <a:extLst/>
        </p:spPr>
        <p:txBody>
          <a:bodyPr vert="horz" wrap="square" lIns="91440" tIns="45720" rIns="91440" bIns="45720" numCol="1" rtlCol="0" anchor="t" anchorCtr="0" compatLnSpc="1">
            <a:prstTxWarp prst="textNoShape">
              <a:avLst/>
            </a:prstTxWarp>
          </a:bodyPr>
          <a:lstStyle/>
          <a:p>
            <a:pPr marL="268288" marR="0" indent="-268288" algn="l" defTabSz="914400" rtl="0" eaLnBrk="1" fontAlgn="base" latinLnBrk="0" hangingPunct="1">
              <a:lnSpc>
                <a:spcPct val="100000"/>
              </a:lnSpc>
              <a:spcBef>
                <a:spcPct val="20000"/>
              </a:spcBef>
              <a:spcAft>
                <a:spcPct val="0"/>
              </a:spcAft>
              <a:buClrTx/>
              <a:buSzTx/>
              <a:buFontTx/>
              <a:buNone/>
              <a:tabLst/>
            </a:pPr>
            <a:endParaRPr kumimoji="1" lang="ja-JP" altLang="en-US" sz="400" b="0" i="0" u="none" strike="noStrike" cap="none" normalizeH="0" baseline="0" dirty="0">
              <a:ln>
                <a:noFill/>
              </a:ln>
              <a:solidFill>
                <a:srgbClr val="333399"/>
              </a:solidFill>
              <a:effectLst/>
              <a:latin typeface="Arial" charset="0"/>
              <a:ea typeface="ＭＳ Ｐゴシック" pitchFamily="50" charset="-128"/>
            </a:endParaRPr>
          </a:p>
        </p:txBody>
      </p:sp>
    </p:spTree>
    <p:extLst>
      <p:ext uri="{BB962C8B-B14F-4D97-AF65-F5344CB8AC3E}">
        <p14:creationId xmlns:p14="http://schemas.microsoft.com/office/powerpoint/2010/main" val="16891203"/>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4.xml" Type="http://schemas.openxmlformats.org/officeDocument/2006/relationships/notesSlide"/><Relationship Id="rId3"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6.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6D279C2-F23A-4A2A-B075-B05CACE5EE8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3" name="Rectangle 2">
            <a:extLst>
              <a:ext uri="{FF2B5EF4-FFF2-40B4-BE49-F238E27FC236}">
                <a16:creationId xmlns:a16="http://schemas.microsoft.com/office/drawing/2014/main" id="{A800127B-AEE4-4631-9A57-0119A57F9345}"/>
              </a:ext>
            </a:extLst>
          </p:cNvPr>
          <p:cNvSpPr txBox="1">
            <a:spLocks noChangeArrowheads="1"/>
          </p:cNvSpPr>
          <p:nvPr/>
        </p:nvSpPr>
        <p:spPr>
          <a:xfrm>
            <a:off x="696000" y="1269000"/>
            <a:ext cx="5796099" cy="870402"/>
          </a:xfrm>
          <a:prstGeom prst="rect">
            <a:avLst/>
          </a:prstGeom>
        </p:spPr>
        <p:txBody>
          <a:bodyPr anchor="ctr" anchorCtr="0"/>
          <a:lstStyle>
            <a:lvl1pPr algn="ctr" eaLnBrk="0" fontAlgn="base" hangingPunct="0" rtl="0">
              <a:spcBef>
                <a:spcPct val="0"/>
              </a:spcBef>
              <a:spcAft>
                <a:spcPct val="0"/>
              </a:spcAft>
              <a:defRPr kumimoji="1" sz="4400">
                <a:solidFill>
                  <a:schemeClr val="tx2"/>
                </a:solidFill>
                <a:latin typeface="+mj-lt"/>
                <a:ea typeface="+mj-ea"/>
                <a:cs typeface="+mj-cs"/>
              </a:defRPr>
            </a:lvl1pPr>
            <a:lvl2pPr algn="ctr" eaLnBrk="0" fontAlgn="base" hangingPunct="0" rtl="0">
              <a:spcBef>
                <a:spcPct val="0"/>
              </a:spcBef>
              <a:spcAft>
                <a:spcPct val="0"/>
              </a:spcAft>
              <a:defRPr kumimoji="1" sz="4400">
                <a:solidFill>
                  <a:schemeClr val="tx2"/>
                </a:solidFill>
                <a:latin charset="0" typeface="Arial"/>
                <a:ea charset="-128" pitchFamily="50" typeface="ＭＳ Ｐゴシック"/>
              </a:defRPr>
            </a:lvl2pPr>
            <a:lvl3pPr algn="ctr" eaLnBrk="0" fontAlgn="base" hangingPunct="0" rtl="0">
              <a:spcBef>
                <a:spcPct val="0"/>
              </a:spcBef>
              <a:spcAft>
                <a:spcPct val="0"/>
              </a:spcAft>
              <a:defRPr kumimoji="1" sz="4400">
                <a:solidFill>
                  <a:schemeClr val="tx2"/>
                </a:solidFill>
                <a:latin charset="0" typeface="Arial"/>
                <a:ea charset="-128" pitchFamily="50" typeface="ＭＳ Ｐゴシック"/>
              </a:defRPr>
            </a:lvl3pPr>
            <a:lvl4pPr algn="ctr" eaLnBrk="0" fontAlgn="base" hangingPunct="0" rtl="0">
              <a:spcBef>
                <a:spcPct val="0"/>
              </a:spcBef>
              <a:spcAft>
                <a:spcPct val="0"/>
              </a:spcAft>
              <a:defRPr kumimoji="1" sz="4400">
                <a:solidFill>
                  <a:schemeClr val="tx2"/>
                </a:solidFill>
                <a:latin charset="0" typeface="Arial"/>
                <a:ea charset="-128" pitchFamily="50" typeface="ＭＳ Ｐゴシック"/>
              </a:defRPr>
            </a:lvl4pPr>
            <a:lvl5pPr algn="ctr" eaLnBrk="0" fontAlgn="base" hangingPunct="0" rtl="0">
              <a:spcBef>
                <a:spcPct val="0"/>
              </a:spcBef>
              <a:spcAft>
                <a:spcPct val="0"/>
              </a:spcAft>
              <a:defRPr kumimoji="1" sz="4400">
                <a:solidFill>
                  <a:schemeClr val="tx2"/>
                </a:solidFill>
                <a:latin charset="0" typeface="Arial"/>
                <a:ea charset="-128" pitchFamily="50" typeface="ＭＳ Ｐゴシック"/>
              </a:defRPr>
            </a:lvl5pPr>
            <a:lvl6pPr algn="ctr" fontAlgn="base" marL="457200" rtl="0">
              <a:spcBef>
                <a:spcPct val="0"/>
              </a:spcBef>
              <a:spcAft>
                <a:spcPct val="0"/>
              </a:spcAft>
              <a:defRPr kumimoji="1" sz="4400">
                <a:solidFill>
                  <a:schemeClr val="tx2"/>
                </a:solidFill>
                <a:latin charset="0" typeface="Arial"/>
                <a:ea charset="-128" pitchFamily="50" typeface="ＭＳ Ｐゴシック"/>
              </a:defRPr>
            </a:lvl6pPr>
            <a:lvl7pPr algn="ctr" fontAlgn="base" marL="914400" rtl="0">
              <a:spcBef>
                <a:spcPct val="0"/>
              </a:spcBef>
              <a:spcAft>
                <a:spcPct val="0"/>
              </a:spcAft>
              <a:defRPr kumimoji="1" sz="4400">
                <a:solidFill>
                  <a:schemeClr val="tx2"/>
                </a:solidFill>
                <a:latin charset="0" typeface="Arial"/>
                <a:ea charset="-128" pitchFamily="50" typeface="ＭＳ Ｐゴシック"/>
              </a:defRPr>
            </a:lvl7pPr>
            <a:lvl8pPr algn="ctr" fontAlgn="base" marL="1371600" rtl="0">
              <a:spcBef>
                <a:spcPct val="0"/>
              </a:spcBef>
              <a:spcAft>
                <a:spcPct val="0"/>
              </a:spcAft>
              <a:defRPr kumimoji="1" sz="4400">
                <a:solidFill>
                  <a:schemeClr val="tx2"/>
                </a:solidFill>
                <a:latin charset="0" typeface="Arial"/>
                <a:ea charset="-128" pitchFamily="50" typeface="ＭＳ Ｐゴシック"/>
              </a:defRPr>
            </a:lvl8pPr>
            <a:lvl9pPr algn="ctr" fontAlgn="base" marL="1828800" rtl="0">
              <a:spcBef>
                <a:spcPct val="0"/>
              </a:spcBef>
              <a:spcAft>
                <a:spcPct val="0"/>
              </a:spcAft>
              <a:defRPr kumimoji="1" sz="4400">
                <a:solidFill>
                  <a:schemeClr val="tx2"/>
                </a:solidFill>
                <a:latin charset="0" typeface="Arial"/>
                <a:ea charset="-128" pitchFamily="50" typeface="ＭＳ Ｐゴシック"/>
              </a:defRPr>
            </a:lvl9pPr>
          </a:lstStyle>
          <a:p>
            <a:pPr algn="ctr" defTabSz="914400" eaLnBrk="1" fontAlgn="base" hangingPunct="1" indent="0" latinLnBrk="0" lvl="0" marL="0" marR="0" rtl="0">
              <a:lnSpc>
                <a:spcPts val="4000"/>
              </a:lnSpc>
              <a:spcBef>
                <a:spcPct val="0"/>
              </a:spcBef>
              <a:spcAft>
                <a:spcPts val="0"/>
              </a:spcAft>
              <a:buClrTx/>
              <a:buSzTx/>
              <a:buFontTx/>
              <a:buNone/>
              <a:tabLst/>
              <a:defRPr/>
            </a:pPr>
            <a:r>
              <a:rPr altLang="en-US" b="0" baseline="0" cap="none" dirty="0" i="0" kern="0" kumimoji="1" lang="ja-JP" noProof="0" normalizeH="0" spc="400" strike="noStrike" sz="4800" u="none">
                <a:ln>
                  <a:noFill/>
                </a:ln>
                <a:solidFill>
                  <a:srgbClr val="000000"/>
                </a:solidFill>
                <a:effectLst/>
                <a:uLnTx/>
                <a:uFillTx/>
                <a:latin charset="-128" panose="020B0604030504040204" pitchFamily="50" typeface="メイリオ"/>
                <a:ea charset="-128" panose="020B0604030504040204" pitchFamily="50" typeface="メイリオ"/>
              </a:rPr>
              <a:t>受験上の配慮案内</a:t>
            </a:r>
            <a:endPar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endParaRPr>
          </a:p>
        </p:txBody>
      </p:sp>
      <p:sp>
        <p:nvSpPr>
          <p:cNvPr id="5" name="角丸四角形 21">
            <a:extLst>
              <a:ext uri="{FF2B5EF4-FFF2-40B4-BE49-F238E27FC236}">
                <a16:creationId xmlns:a16="http://schemas.microsoft.com/office/drawing/2014/main" id="{7DEC1DA8-F838-4EBD-AE1E-9A7EE02B4FC3}"/>
              </a:ext>
            </a:extLst>
          </p:cNvPr>
          <p:cNvSpPr/>
          <p:nvPr/>
        </p:nvSpPr>
        <p:spPr bwMode="auto">
          <a:xfrm>
            <a:off x="516000" y="4900035"/>
            <a:ext cx="11160000" cy="1198558"/>
          </a:xfrm>
          <a:prstGeom prst="rect">
            <a:avLst/>
          </a:prstGeom>
          <a:solidFill>
            <a:srgbClr val="DAEDEF"/>
          </a:solidFill>
          <a:ln algn="ctr" cap="flat" cmpd="sng" w="28575">
            <a:no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eaLnBrk="1" hangingPunct="1" indent="360000" lvl="0">
              <a:spcBef>
                <a:spcPct val="20000"/>
              </a:spcBef>
              <a:buFont charset="2" panose="05000000000000000000" pitchFamily="2" typeface="Wingdings"/>
              <a:buChar char="Ø"/>
              <a:defRPr/>
            </a:pPr>
            <a:r>
              <a:rPr altLang="en-US" dirty="0" lang="ja-JP" sz="1400">
                <a:solidFill>
                  <a:srgbClr val="000000"/>
                </a:solidFill>
                <a:latin charset="-128" panose="020B0604030504040204" pitchFamily="50" typeface="メイリオ"/>
                <a:ea charset="-128" panose="020B0604030504040204" pitchFamily="50" typeface="メイリオ"/>
              </a:rPr>
              <a:t>「受験上の配慮案内」をダウンロードし，併せてご覧ください。</a:t>
            </a:r>
            <a:r>
              <a:rPr altLang="en-US" b="0" baseline="0" cap="none" dirty="0" i="0" kern="1200" kumimoji="1" lang="ja-JP"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rPr>
              <a:t>本資料に記載する参照ページは「受験上の配慮案内」のページです。</a:t>
            </a:r>
            <a:endParaRPr altLang="ja-JP" b="0" baseline="0" cap="none" dirty="0" i="0" kern="1200" kumimoji="1" lang="en-US"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endParaRPr>
          </a:p>
          <a:p>
            <a:pPr algn="l" defTabSz="914400" eaLnBrk="1" fontAlgn="base" hangingPunct="1" indent="-360000" latinLnBrk="0" lvl="0" marL="180000" marR="0" rtl="0">
              <a:lnSpc>
                <a:spcPct val="100000"/>
              </a:lnSpc>
              <a:spcBef>
                <a:spcPct val="20000"/>
              </a:spcBef>
              <a:spcAft>
                <a:spcPct val="0"/>
              </a:spcAft>
              <a:buClrTx/>
              <a:buSzTx/>
              <a:buFont charset="2" panose="05000000000000000000" pitchFamily="2" typeface="Wingdings"/>
              <a:buChar char="Ø"/>
              <a:tabLst/>
              <a:defRPr/>
            </a:pPr>
            <a:r>
              <a:rPr altLang="en-US" b="0" baseline="0" cap="none" dirty="0" i="0" kern="1200" kumimoji="1" lang="ja-JP"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rPr>
              <a:t>スライドでは，以下の名称について，適宜，</a:t>
            </a:r>
            <a:r>
              <a:rPr altLang="ja-JP" b="0" baseline="0" cap="none" dirty="0" i="0" kern="1200" kumimoji="1" lang="en-US"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rPr>
              <a:t> </a:t>
            </a:r>
            <a:r>
              <a:rPr altLang="en-US" b="0" baseline="0" cap="none" dirty="0" i="0" kern="1200" kumimoji="1" lang="ja-JP"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rPr>
              <a:t>省略します。</a:t>
            </a:r>
            <a:endParaRPr altLang="ja-JP" b="0" baseline="0" cap="none" dirty="0" i="0" kern="1200" kumimoji="1" lang="en-US" noProof="0" normalizeH="0" spc="0" strike="noStrike" sz="1400" u="none">
              <a:ln>
                <a:noFill/>
              </a:ln>
              <a:solidFill>
                <a:srgbClr val="000000"/>
              </a:solidFill>
              <a:effectLst/>
              <a:uLnTx/>
              <a:uFillTx/>
              <a:latin charset="-128" panose="020B0604030504040204" pitchFamily="50" typeface="メイリオ"/>
              <a:ea charset="-128" panose="020B0604030504040204" pitchFamily="50" typeface="メイリオ"/>
            </a:endParaRPr>
          </a:p>
          <a:p>
            <a:pPr algn="l" defTabSz="914400" eaLnBrk="1" fontAlgn="base" hangingPunct="1" indent="0" latinLnBrk="0" lvl="1" marL="455613" marR="0" rtl="0">
              <a:lnSpc>
                <a:spcPct val="100000"/>
              </a:lnSpc>
              <a:spcBef>
                <a:spcPct val="20000"/>
              </a:spcBef>
              <a:spcAft>
                <a:spcPct val="0"/>
              </a:spcAft>
              <a:buClrTx/>
              <a:buSzTx/>
              <a:buFontTx/>
              <a:buNone/>
              <a:tabLst/>
              <a:defRPr/>
            </a:pPr>
            <a:r>
              <a:rPr altLang="en-US" b="0" baseline="0" cap="none" dirty="0" i="0" kern="1200" kumimoji="1" lang="ja-JP" noProof="0" normalizeH="0" spc="0" strike="noStrike" sz="1400" u="none">
                <a:ln>
                  <a:noFill/>
                </a:ln>
                <a:solidFill>
                  <a:srgbClr val="2D2D8A"/>
                </a:solidFill>
                <a:effectLst/>
                <a:uLnTx/>
                <a:uFillTx/>
                <a:latin charset="-128" panose="020B0604030504040204" pitchFamily="50" typeface="メイリオ"/>
                <a:ea charset="-128" panose="020B0604030504040204" pitchFamily="50" typeface="メイリオ"/>
              </a:rPr>
              <a:t>◆　　大学入学共通テスト　 ⇒共通テスト     　　　　◆　　大学入学共通テスト受験案内　　    ⇒受験案内</a:t>
            </a:r>
            <a:endParaRPr altLang="ja-JP" b="0" baseline="0" cap="none" dirty="0" i="0" kern="1200" kumimoji="1" lang="en-US" noProof="0" normalizeH="0" spc="0" strike="noStrike" sz="1400" u="none">
              <a:ln>
                <a:noFill/>
              </a:ln>
              <a:solidFill>
                <a:srgbClr val="2D2D8A"/>
              </a:solidFill>
              <a:effectLst/>
              <a:uLnTx/>
              <a:uFillTx/>
              <a:latin charset="-128" panose="020B0604030504040204" pitchFamily="50" typeface="メイリオ"/>
              <a:ea charset="-128" panose="020B0604030504040204" pitchFamily="50" typeface="メイリオ"/>
            </a:endParaRPr>
          </a:p>
          <a:p>
            <a:pPr eaLnBrk="1" hangingPunct="1" indent="0" lvl="1">
              <a:spcBef>
                <a:spcPct val="20000"/>
              </a:spcBef>
            </a:pPr>
            <a:r>
              <a:rPr altLang="en-US" dirty="0" lang="ja-JP" sz="1400">
                <a:latin charset="-128" panose="020B0604030504040204" pitchFamily="50" typeface="メイリオ"/>
                <a:ea charset="-128" panose="020B0604030504040204" pitchFamily="50" typeface="メイリオ"/>
              </a:rPr>
              <a:t>◆　　受験上の配慮案内　　 ⇒配慮案内       　　　　 ◆　　大学入学共通テストの出願サイト　 ⇒出願サイト</a:t>
            </a:r>
            <a:r>
              <a:rPr altLang="en-US" dirty="0" lang="ja-JP" sz="1400">
                <a:solidFill>
                  <a:srgbClr val="0066FF"/>
                </a:solidFill>
                <a:latin typeface="+mj-ea"/>
              </a:rPr>
              <a:t>　　　　　　　</a:t>
            </a:r>
            <a:endParaRPr altLang="en-US" dirty="0" lang="ja-JP" sz="1600">
              <a:latin typeface="+mj-ea"/>
            </a:endParaRPr>
          </a:p>
        </p:txBody>
      </p:sp>
      <p:sp>
        <p:nvSpPr>
          <p:cNvPr id="9" name="正方形/長方形 8">
            <a:extLst>
              <a:ext uri="{FF2B5EF4-FFF2-40B4-BE49-F238E27FC236}">
                <a16:creationId xmlns:a16="http://schemas.microsoft.com/office/drawing/2014/main" id="{418D4CCB-F770-48BA-9190-DFECEFC0A819}"/>
              </a:ext>
            </a:extLst>
          </p:cNvPr>
          <p:cNvSpPr/>
          <p:nvPr/>
        </p:nvSpPr>
        <p:spPr>
          <a:xfrm>
            <a:off x="763984" y="2275535"/>
            <a:ext cx="5728115" cy="369332"/>
          </a:xfrm>
          <a:prstGeom prst="rect">
            <a:avLst/>
          </a:prstGeom>
          <a:noFill/>
        </p:spPr>
        <p:txBody>
          <a:bodyPr wrap="square">
            <a:spAutoFit/>
          </a:bodyPr>
          <a:lstStyle/>
          <a:p>
            <a:pPr algn="l" defTabSz="914400" eaLnBrk="0" fontAlgn="auto" hangingPunct="0" indent="0" latinLnBrk="0" lvl="0" marL="0" marR="0" rtl="0">
              <a:lnSpc>
                <a:spcPct val="100000"/>
              </a:lnSpc>
              <a:spcBef>
                <a:spcPct val="0"/>
              </a:spcBef>
              <a:spcAft>
                <a:spcPts val="0"/>
              </a:spcAft>
              <a:buClrTx/>
              <a:buSzTx/>
              <a:buFontTx/>
              <a:buNone/>
              <a:tabLst/>
              <a:defRPr/>
            </a:pPr>
            <a:r>
              <a:rPr altLang="ja-JP" b="0" baseline="0" cap="none" dirty="0" i="0" kern="1200" kumimoji="1" lang="en-US" noProof="0" normalizeH="0" spc="0" strike="noStrike" sz="1800" u="none">
                <a:ln>
                  <a:noFill/>
                </a:ln>
                <a:solidFill>
                  <a:srgbClr val="000000"/>
                </a:solidFill>
                <a:effectLst/>
                <a:uLnTx/>
                <a:uFillTx/>
                <a:latin charset="-128" panose="020B0604030504040204" pitchFamily="50" typeface="メイリオ"/>
                <a:ea charset="-128" panose="020B0604030504040204" pitchFamily="50" typeface="メイリオ"/>
              </a:rPr>
              <a:t>※</a:t>
            </a:r>
            <a:r>
              <a:rPr altLang="en-US" b="0" baseline="0" cap="none" dirty="0" i="0" kern="1200" kumimoji="1" lang="ja-JP" noProof="0" normalizeH="0" spc="0" strike="noStrike" sz="1800" u="none">
                <a:ln>
                  <a:noFill/>
                </a:ln>
                <a:solidFill>
                  <a:srgbClr val="000000"/>
                </a:solidFill>
                <a:effectLst/>
                <a:uLnTx/>
                <a:uFillTx/>
                <a:latin charset="-128" panose="020B0604030504040204" pitchFamily="50" typeface="メイリオ"/>
                <a:ea charset="-128" panose="020B0604030504040204" pitchFamily="50" typeface="メイリオ"/>
              </a:rPr>
              <a:t>　このスライドでは以下の内容について説明します</a:t>
            </a:r>
            <a:endParaRPr altLang="ja-JP" b="0" baseline="0" cap="none" dirty="0" i="0" kern="1200" kumimoji="1" lang="en-US" noProof="0" normalizeH="0" spc="0" strike="noStrike" sz="1800" u="none">
              <a:ln>
                <a:noFill/>
              </a:ln>
              <a:solidFill>
                <a:srgbClr val="000000"/>
              </a:solidFill>
              <a:effectLst/>
              <a:uLnTx/>
              <a:uFillTx/>
              <a:latin charset="-128" panose="020B0604030504040204" pitchFamily="50" typeface="メイリオ"/>
              <a:ea charset="-128" panose="020B0604030504040204" pitchFamily="50" typeface="メイリオ"/>
            </a:endParaRPr>
          </a:p>
        </p:txBody>
      </p:sp>
      <p:grpSp>
        <p:nvGrpSpPr>
          <p:cNvPr id="12" name="グループ化 11">
            <a:extLst>
              <a:ext uri="{FF2B5EF4-FFF2-40B4-BE49-F238E27FC236}">
                <a16:creationId xmlns:a16="http://schemas.microsoft.com/office/drawing/2014/main" id="{E0BE577F-F21A-4FCD-9811-534E98AC3D30}"/>
              </a:ext>
            </a:extLst>
          </p:cNvPr>
          <p:cNvGrpSpPr/>
          <p:nvPr/>
        </p:nvGrpSpPr>
        <p:grpSpPr>
          <a:xfrm>
            <a:off x="1056000" y="2781000"/>
            <a:ext cx="5040238" cy="1604824"/>
            <a:chOff x="5303912" y="2637000"/>
            <a:chExt cx="5040238" cy="1604824"/>
          </a:xfrm>
        </p:grpSpPr>
        <p:sp>
          <p:nvSpPr>
            <p:cNvPr id="10" name="角丸四角形 13">
              <a:extLst>
                <a:ext uri="{FF2B5EF4-FFF2-40B4-BE49-F238E27FC236}">
                  <a16:creationId xmlns:a16="http://schemas.microsoft.com/office/drawing/2014/main" id="{C48EB209-233A-4070-937D-75BFD57A7613}"/>
                </a:ext>
              </a:extLst>
            </p:cNvPr>
            <p:cNvSpPr/>
            <p:nvPr/>
          </p:nvSpPr>
          <p:spPr>
            <a:xfrm>
              <a:off x="5303912" y="2637001"/>
              <a:ext cx="5040238" cy="1604823"/>
            </a:xfrm>
            <a:prstGeom prst="rect">
              <a:avLst/>
            </a:prstGeom>
            <a:solidFill>
              <a:srgbClr val="DAEDEF"/>
            </a:solidFill>
            <a:ln algn="ctr" cap="flat" cmpd="sng" w="28575">
              <a:noFill/>
              <a:prstDash val="solid"/>
              <a:round/>
              <a:headEnd len="med" type="none" w="med"/>
              <a:tailEnd len="med" type="none" w="med"/>
            </a:ln>
          </p:spPr>
          <p:style>
            <a:lnRef idx="0">
              <a:scrgbClr b="0" g="0" r="0"/>
            </a:lnRef>
            <a:fillRef idx="0">
              <a:scrgbClr b="0" g="0" r="0"/>
            </a:fillRef>
            <a:effectRef idx="0">
              <a:scrgbClr b="0" g="0" r="0"/>
            </a:effectRef>
            <a:fontRef idx="minor">
              <a:schemeClr val="accent6"/>
            </a:fontRef>
          </p:style>
          <p:txBody>
            <a:bodyPr anchor="t" anchorCtr="0" bIns="36000" compatLnSpc="1" lIns="36000" numCol="1" rIns="36000" rtlCol="0" tIns="36000" vert="horz" wrap="square">
              <a:prstTxWarp prst="textNoShape">
                <a:avLst/>
              </a:prstTxWarp>
            </a:bodyPr>
            <a:lstStyle/>
            <a:p>
              <a:pPr algn="l" defTabSz="914400" eaLnBrk="1" fontAlgn="base" hangingPunct="1" indent="360000" latinLnBrk="0" lvl="0" marL="0" marR="0" rtl="0">
                <a:lnSpc>
                  <a:spcPct val="100000"/>
                </a:lnSpc>
                <a:spcBef>
                  <a:spcPct val="20000"/>
                </a:spcBef>
                <a:spcAft>
                  <a:spcPct val="0"/>
                </a:spcAft>
                <a:buClrTx/>
                <a:buSzTx/>
                <a:buFont charset="2" panose="05000000000000000000" pitchFamily="2" typeface="Wingdings"/>
                <a:buChar char="Ø"/>
                <a:tabLst/>
                <a:defRPr/>
              </a:pPr>
              <a:endParaRPr altLang="en-US" b="0" baseline="0" cap="none" dirty="0" i="0" kern="1200" kumimoji="1" lang="ja-JP" noProof="0" normalizeH="0" spc="0" strike="noStrike" sz="1200" u="none">
                <a:ln>
                  <a:noFill/>
                </a:ln>
                <a:solidFill>
                  <a:srgbClr val="000000"/>
                </a:solidFill>
                <a:effectLst/>
                <a:uLnTx/>
                <a:uFillTx/>
                <a:latin typeface="ＭＳ Ｐゴシック"/>
                <a:ea typeface="ＭＳ Ｐゴシック"/>
                <a:cs typeface="+mn-cs"/>
              </a:endParaRPr>
            </a:p>
          </p:txBody>
        </p:sp>
        <p:sp>
          <p:nvSpPr>
            <p:cNvPr id="11" name="正方形/長方形 10">
              <a:extLst>
                <a:ext uri="{FF2B5EF4-FFF2-40B4-BE49-F238E27FC236}">
                  <a16:creationId xmlns:a16="http://schemas.microsoft.com/office/drawing/2014/main" id="{139386D5-3747-4727-833F-C5FA11254EE8}"/>
                </a:ext>
              </a:extLst>
            </p:cNvPr>
            <p:cNvSpPr/>
            <p:nvPr/>
          </p:nvSpPr>
          <p:spPr>
            <a:xfrm>
              <a:off x="5664001" y="2637000"/>
              <a:ext cx="3980577" cy="1595309"/>
            </a:xfrm>
            <a:prstGeom prst="rect">
              <a:avLst/>
            </a:prstGeom>
            <a:ln>
              <a:noFill/>
            </a:ln>
          </p:spPr>
          <p:txBody>
            <a:bodyPr wrap="none">
              <a:spAutoFit/>
            </a:bodyPr>
            <a:lstStyle/>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chemeClr val="bg1">
                      <a:lumMod val="75000"/>
                    </a:schemeClr>
                  </a:solidFill>
                  <a:effectLst/>
                  <a:uLnTx/>
                  <a:uFillTx/>
                  <a:latin charset="-128" panose="020B0604030504040204" pitchFamily="50" typeface="メイリオ"/>
                  <a:ea charset="-128" panose="020B0604030504040204" pitchFamily="50" typeface="メイリオ"/>
                </a:rPr>
                <a:t>Ⅰ </a:t>
              </a:r>
              <a:r>
                <a:rPr altLang="en-US" b="1" baseline="0" cap="none" dirty="0" i="0" kern="0" kumimoji="1" lang="ja-JP" noProof="0" normalizeH="0" spc="0" strike="noStrike" sz="2400" u="none">
                  <a:ln>
                    <a:noFill/>
                  </a:ln>
                  <a:solidFill>
                    <a:schemeClr val="bg1">
                      <a:lumMod val="75000"/>
                    </a:schemeClr>
                  </a:solidFill>
                  <a:effectLst/>
                  <a:uLnTx/>
                  <a:uFillTx/>
                  <a:latin charset="-128" panose="020B0604030504040204" pitchFamily="50" typeface="メイリオ"/>
                  <a:ea charset="-128" panose="020B0604030504040204" pitchFamily="50" typeface="メイリオ"/>
                </a:rPr>
                <a:t>概要</a:t>
              </a:r>
              <a:endParaRPr altLang="ja-JP" b="1" baseline="0" cap="none" dirty="0" i="0" kern="0" kumimoji="1" lang="en-US" noProof="0" normalizeH="0" spc="0" strike="noStrike" sz="2400" u="none">
                <a:ln>
                  <a:noFill/>
                </a:ln>
                <a:solidFill>
                  <a:schemeClr val="bg1">
                    <a:lumMod val="75000"/>
                  </a:schemeClr>
                </a:solidFill>
                <a:effectLst/>
                <a:uLnTx/>
                <a:uFillTx/>
                <a:latin charset="-128" panose="020B0604030504040204" pitchFamily="50" typeface="メイリオ"/>
                <a:ea charset="-128" panose="020B0604030504040204" pitchFamily="50" typeface="メイリオ"/>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effectLst/>
                  <a:uLnTx/>
                  <a:uFillTx/>
                  <a:latin charset="-128" panose="020B0604030504040204" pitchFamily="50" typeface="メイリオ"/>
                  <a:ea charset="-128" panose="020B0604030504040204" pitchFamily="50" typeface="メイリオ"/>
                </a:rPr>
                <a:t>Ⅱ</a:t>
              </a:r>
              <a:r>
                <a:rPr altLang="en-US" b="1" baseline="0" cap="none" dirty="0" i="0" kern="0" kumimoji="1" lang="ja-JP" noProof="0" normalizeH="0" spc="0" strike="noStrike" sz="2400" u="none">
                  <a:ln>
                    <a:noFill/>
                  </a:ln>
                  <a:effectLst/>
                  <a:uLnTx/>
                  <a:uFillTx/>
                  <a:latin charset="-128" panose="020B0604030504040204" pitchFamily="50" typeface="メイリオ"/>
                  <a:ea charset="-128" panose="020B0604030504040204" pitchFamily="50" typeface="メイリオ"/>
                </a:rPr>
                <a:t> 申請方法</a:t>
              </a:r>
              <a:r>
                <a:rPr altLang="en-US" b="1" dirty="0" kern="0" lang="ja-JP" sz="2400">
                  <a:latin charset="-128" panose="020B0604030504040204" pitchFamily="50" typeface="メイリオ"/>
                  <a:ea charset="-128" panose="020B0604030504040204" pitchFamily="50" typeface="メイリオ"/>
                </a:rPr>
                <a:t>及び</a:t>
              </a:r>
              <a:r>
                <a:rPr altLang="en-US" b="1" baseline="0" cap="none" dirty="0" i="0" kern="0" kumimoji="1" lang="ja-JP" noProof="0" normalizeH="0" spc="0" strike="noStrike" sz="2400" u="none">
                  <a:ln>
                    <a:noFill/>
                  </a:ln>
                  <a:effectLst/>
                  <a:uLnTx/>
                  <a:uFillTx/>
                  <a:latin charset="-128" panose="020B0604030504040204" pitchFamily="50" typeface="メイリオ"/>
                  <a:ea charset="-128" panose="020B0604030504040204" pitchFamily="50" typeface="メイリオ"/>
                </a:rPr>
                <a:t>通知書</a:t>
              </a:r>
              <a:endParaRPr altLang="ja-JP" b="1" baseline="0" cap="none" dirty="0" i="0" kern="0" kumimoji="1" lang="en-US" noProof="0" normalizeH="0" spc="0" strike="noStrike" sz="2400" u="none">
                <a:ln>
                  <a:noFill/>
                </a:ln>
                <a:effectLst/>
                <a:uLnTx/>
                <a:uFillTx/>
                <a:latin charset="-128" panose="020B0604030504040204" pitchFamily="50" typeface="メイリオ"/>
                <a:ea charset="-128" panose="020B0604030504040204" pitchFamily="50" typeface="メイリオ"/>
              </a:endParaRPr>
            </a:p>
            <a:p>
              <a:pPr algn="l" defTabSz="914400" eaLnBrk="0" fontAlgn="auto" hangingPunct="0" indent="0" latinLnBrk="0" lvl="0" marL="0" marR="0" rtl="0">
                <a:lnSpc>
                  <a:spcPts val="4000"/>
                </a:lnSpc>
                <a:spcBef>
                  <a:spcPct val="0"/>
                </a:spcBef>
                <a:spcAft>
                  <a:spcPts val="0"/>
                </a:spcAft>
                <a:buClrTx/>
                <a:buSzTx/>
                <a:buFontTx/>
                <a:buNone/>
                <a:tabLst/>
                <a:defRPr/>
              </a:pPr>
              <a:r>
                <a:rPr altLang="ja-JP" b="1" baseline="0" cap="none" dirty="0" i="0" kern="0" kumimoji="1" lang="en-US" noProof="0" normalizeH="0" spc="0" strike="noStrike" sz="2400" u="none">
                  <a:ln>
                    <a:noFill/>
                  </a:ln>
                  <a:solidFill>
                    <a:srgbClr val="FFFFFF">
                      <a:lumMod val="75000"/>
                    </a:srgbClr>
                  </a:solidFill>
                  <a:effectLst/>
                  <a:uLnTx/>
                  <a:uFillTx/>
                  <a:latin charset="-128" panose="020B0604030504040204" pitchFamily="50" typeface="メイリオ"/>
                  <a:ea charset="-128" panose="020B0604030504040204" pitchFamily="50" typeface="メイリオ"/>
                </a:rPr>
                <a:t>Ⅲ</a:t>
              </a:r>
              <a:r>
                <a:rPr altLang="en-US" b="1" baseline="0" cap="none" dirty="0" i="0" kern="0" kumimoji="1" lang="ja-JP" noProof="0" normalizeH="0" spc="0" strike="noStrike" sz="2400" u="none">
                  <a:ln>
                    <a:noFill/>
                  </a:ln>
                  <a:solidFill>
                    <a:srgbClr val="FFFFFF">
                      <a:lumMod val="75000"/>
                    </a:srgbClr>
                  </a:solidFill>
                  <a:effectLst/>
                  <a:uLnTx/>
                  <a:uFillTx/>
                  <a:latin charset="-128" panose="020B0604030504040204" pitchFamily="50" typeface="メイリオ"/>
                  <a:ea charset="-128" panose="020B0604030504040204" pitchFamily="50" typeface="メイリオ"/>
                </a:rPr>
                <a:t> 申請書類作成上の留意点</a:t>
              </a:r>
              <a:endParaRPr altLang="ja-JP" b="1" baseline="0" cap="none" dirty="0" i="0" kern="0" kumimoji="1" lang="en-US" noProof="0" normalizeH="0" spc="0" strike="noStrike" sz="2400" u="none">
                <a:ln>
                  <a:noFill/>
                </a:ln>
                <a:solidFill>
                  <a:srgbClr val="FFFFFF">
                    <a:lumMod val="75000"/>
                  </a:srgbClr>
                </a:solidFill>
                <a:effectLst/>
                <a:uLnTx/>
                <a:uFillTx/>
                <a:latin charset="-128" panose="020B0604030504040204" pitchFamily="50" typeface="メイリオ"/>
                <a:ea charset="-128" panose="020B0604030504040204" pitchFamily="50" typeface="メイリオ"/>
              </a:endParaRPr>
            </a:p>
          </p:txBody>
        </p:sp>
      </p:grpSp>
      <p:pic>
        <p:nvPicPr>
          <p:cNvPr id="14" name="図 13">
            <a:extLst>
              <a:ext uri="{FF2B5EF4-FFF2-40B4-BE49-F238E27FC236}">
                <a16:creationId xmlns:a16="http://schemas.microsoft.com/office/drawing/2014/main" id="{4AFE4445-F090-451D-AEC2-35BE3B7789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6000" y="1127223"/>
            <a:ext cx="2467749" cy="3485314"/>
          </a:xfrm>
          <a:prstGeom prst="rect">
            <a:avLst/>
          </a:prstGeom>
        </p:spPr>
      </p:pic>
    </p:spTree>
    <p:extLst>
      <p:ext uri="{BB962C8B-B14F-4D97-AF65-F5344CB8AC3E}">
        <p14:creationId xmlns:p14="http://schemas.microsoft.com/office/powerpoint/2010/main" val="3195906353"/>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10</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P31</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graphicFrame>
        <p:nvGraphicFramePr>
          <p:cNvPr id="9" name="表 8">
            <a:extLst>
              <a:ext uri="{FF2B5EF4-FFF2-40B4-BE49-F238E27FC236}">
                <a16:creationId xmlns:a16="http://schemas.microsoft.com/office/drawing/2014/main" id="{1EF8626B-FA5F-4791-8BC5-57845B8ECAE9}"/>
              </a:ext>
            </a:extLst>
          </p:cNvPr>
          <p:cNvGraphicFramePr>
            <a:graphicFrameLocks noGrp="1"/>
          </p:cNvGraphicFramePr>
          <p:nvPr>
            <p:extLst>
              <p:ext uri="{D42A27DB-BD31-4B8C-83A1-F6EECF244321}">
                <p14:modId xmlns:p14="http://schemas.microsoft.com/office/powerpoint/2010/main" val="3191913236"/>
              </p:ext>
            </p:extLst>
          </p:nvPr>
        </p:nvGraphicFramePr>
        <p:xfrm>
          <a:off x="264000" y="1701000"/>
          <a:ext cx="11616800" cy="4248000"/>
        </p:xfrm>
        <a:graphic>
          <a:graphicData uri="http://schemas.openxmlformats.org/drawingml/2006/table">
            <a:tbl>
              <a:tblPr bandRow="1" firstRow="1">
                <a:tableStyleId>{5C22544A-7EE6-4342-B048-85BDC9FD1C3A}</a:tableStyleId>
              </a:tblPr>
              <a:tblGrid>
                <a:gridCol w="4967184">
                  <a:extLst>
                    <a:ext uri="{9D8B030D-6E8A-4147-A177-3AD203B41FA5}">
                      <a16:colId xmlns:a16="http://schemas.microsoft.com/office/drawing/2014/main" val="1397456457"/>
                    </a:ext>
                  </a:extLst>
                </a:gridCol>
                <a:gridCol w="4101251">
                  <a:extLst>
                    <a:ext uri="{9D8B030D-6E8A-4147-A177-3AD203B41FA5}">
                      <a16:colId xmlns:a16="http://schemas.microsoft.com/office/drawing/2014/main" val="365708861"/>
                    </a:ext>
                  </a:extLst>
                </a:gridCol>
                <a:gridCol w="2548365">
                  <a:extLst>
                    <a:ext uri="{9D8B030D-6E8A-4147-A177-3AD203B41FA5}">
                      <a16:colId xmlns:a16="http://schemas.microsoft.com/office/drawing/2014/main" val="2270099265"/>
                    </a:ext>
                  </a:extLst>
                </a:gridCol>
              </a:tblGrid>
              <a:tr h="52438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通知文書</a:t>
                      </a:r>
                      <a:endParaRPr altLang="en-US" b="1" dirty="0" kumimoji="1" lang="ja-JP" spc="600" strike="noStrike" sz="2000">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送付対象者</a:t>
                      </a:r>
                      <a:endParaRPr altLang="en-US" b="1" dirty="0" kumimoji="1" lang="ja-JP" spc="600" sz="2000">
                        <a:latin charset="-128" panose="020B0604030504040204" pitchFamily="50" typeface="メイリオ"/>
                        <a:ea charset="-128" panose="020B0604030504040204" pitchFamily="50" typeface="メイリオ"/>
                      </a:endParaRP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送付時期</a:t>
                      </a:r>
                      <a:endParaRPr altLang="en-US" b="1" dirty="0" kumimoji="1" lang="ja-JP" spc="600" sz="2000">
                        <a:latin charset="-128" panose="020B0604030504040204" pitchFamily="50" typeface="メイリオ"/>
                        <a:ea charset="-128" panose="020B0604030504040204" pitchFamily="50" typeface="メイリオ"/>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880362">
                <a:tc rowSpan="2">
                  <a:txBody>
                    <a:bodyPr/>
                    <a:lstStyle/>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⑴受験上の配慮事項審査結果通知書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z="2000">
                          <a:solidFill>
                            <a:schemeClr val="dk1"/>
                          </a:solidFill>
                          <a:effectLst/>
                          <a:latin charset="-128" panose="020B0604030504040204" pitchFamily="50" typeface="メイリオ"/>
                          <a:ea charset="-128" panose="020B0604030504040204" pitchFamily="50" typeface="メイリオ"/>
                          <a:cs typeface="Times New Roman"/>
                        </a:rPr>
                        <a:t>【</a:t>
                      </a:r>
                      <a:r>
                        <a:rPr altLang="en-US"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rPr>
                        <a:t>第</a:t>
                      </a:r>
                      <a:r>
                        <a:rPr altLang="ja-JP" b="0" dirty="0" kern="100" kumimoji="1" lang="en-US" sz="2000">
                          <a:solidFill>
                            <a:schemeClr val="dk1"/>
                          </a:solidFill>
                          <a:effectLst/>
                          <a:latin charset="-128" panose="020B0604030504040204" pitchFamily="50" typeface="メイリオ"/>
                          <a:ea charset="-128" panose="020B0604030504040204" pitchFamily="50" typeface="メイリオ"/>
                          <a:cs typeface="Times New Roman"/>
                        </a:rPr>
                        <a:t>1</a:t>
                      </a:r>
                      <a:r>
                        <a:rPr altLang="en-US"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rPr>
                        <a:t>期</a:t>
                      </a:r>
                      <a:r>
                        <a:rPr altLang="ja-JP" b="0" dirty="0" kern="100" kumimoji="1" lang="en-US" sz="2000">
                          <a:solidFill>
                            <a:schemeClr val="dk1"/>
                          </a:solidFill>
                          <a:effectLst/>
                          <a:latin charset="-128" panose="020B0604030504040204" pitchFamily="50" typeface="メイリオ"/>
                          <a:ea charset="-128" panose="020B0604030504040204" pitchFamily="50" typeface="メイリオ"/>
                          <a:cs typeface="Times New Roman"/>
                        </a:rPr>
                        <a:t>】</a:t>
                      </a:r>
                      <a:r>
                        <a:rPr altLang="en-US"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rPr>
                        <a:t>に受験上の配慮を申請した者</a:t>
                      </a:r>
                      <a:endParaRPr altLang="ja-JP"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0" indent="0" latinLnBrk="0" lvl="0" marL="0" marR="0" rtl="0">
                        <a:lnSpc>
                          <a:spcPct val="100000"/>
                        </a:lnSpc>
                        <a:spcBef>
                          <a:spcPts val="0"/>
                        </a:spcBef>
                        <a:spcAft>
                          <a:spcPts val="600"/>
                        </a:spcAft>
                        <a:buClrTx/>
                        <a:buSzTx/>
                        <a:buFontTx/>
                        <a:buNone/>
                        <a:tabLst/>
                        <a:defRPr/>
                      </a:pPr>
                      <a:r>
                        <a:rPr altLang="en-US" b="0" dirty="0" kumimoji="1" lang="ja-JP" sz="2000">
                          <a:solidFill>
                            <a:schemeClr val="tx1"/>
                          </a:solidFill>
                          <a:latin charset="-128" panose="020B0604030504040204" pitchFamily="50" typeface="メイリオ"/>
                          <a:ea charset="-128" panose="020B0604030504040204" pitchFamily="50" typeface="メイリオ"/>
                        </a:rPr>
                        <a:t>出願期間中</a:t>
                      </a:r>
                      <a:endParaRPr altLang="ja-JP" b="0" dirty="0" kumimoji="1" lang="en-US" sz="2000">
                        <a:solidFill>
                          <a:schemeClr val="tx1"/>
                        </a:solidFill>
                        <a:latin charset="-128" panose="020B0604030504040204" pitchFamily="50" typeface="メイリオ"/>
                        <a:ea charset="-128" panose="020B0604030504040204" pitchFamily="50" typeface="メイリオ"/>
                      </a:endParaRPr>
                    </a:p>
                    <a:p>
                      <a:pPr algn="ctr" defTabSz="914400" eaLnBrk="1" fontAlgn="auto" hangingPunct="0" indent="0" latinLnBrk="0" lvl="0" marL="0" marR="0" rtl="0">
                        <a:lnSpc>
                          <a:spcPct val="100000"/>
                        </a:lnSpc>
                        <a:spcBef>
                          <a:spcPts val="0"/>
                        </a:spcBef>
                        <a:spcAft>
                          <a:spcPts val="60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9</a:t>
                      </a:r>
                      <a:r>
                        <a:rPr altLang="en-US" b="0" dirty="0" kumimoji="1" lang="ja-JP" sz="2000">
                          <a:solidFill>
                            <a:schemeClr val="tx1"/>
                          </a:solidFill>
                          <a:latin charset="-128" panose="020B0604030504040204" pitchFamily="50" typeface="メイリオ"/>
                          <a:ea charset="-128" panose="020B0604030504040204" pitchFamily="50" typeface="メイリオ"/>
                        </a:rPr>
                        <a:t>月</a:t>
                      </a:r>
                      <a:r>
                        <a:rPr altLang="ja-JP" b="0" dirty="0" kumimoji="1" lang="en-US" sz="2000">
                          <a:solidFill>
                            <a:schemeClr val="tx1"/>
                          </a:solidFill>
                          <a:latin charset="-128" panose="020B0604030504040204" pitchFamily="50" typeface="メイリオ"/>
                          <a:ea charset="-128" panose="020B0604030504040204" pitchFamily="50" typeface="メイリオ"/>
                        </a:rPr>
                        <a:t>24</a:t>
                      </a:r>
                      <a:r>
                        <a:rPr altLang="en-US" b="0" dirty="0" kumimoji="1" lang="ja-JP" sz="2000">
                          <a:solidFill>
                            <a:schemeClr val="tx1"/>
                          </a:solidFill>
                          <a:latin charset="-128" panose="020B0604030504040204" pitchFamily="50" typeface="メイリオ"/>
                          <a:ea charset="-128" panose="020B0604030504040204" pitchFamily="50" typeface="メイリオ"/>
                        </a:rPr>
                        <a:t>日（木）まで</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dash"/>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94209134"/>
                  </a:ext>
                </a:extLst>
              </a:tr>
              <a:tr h="880362">
                <a:tc vMerge="1">
                  <a:txBody>
                    <a:bodyPr/>
                    <a:lstStyle/>
                    <a:p>
                      <a:pPr algn="l"/>
                      <a:endParaRPr altLang="en-US" dirty="0" kern="1200" kumimoji="1" lang="ja-JP" sz="2000">
                        <a:solidFill>
                          <a:schemeClr val="dk1"/>
                        </a:solidFill>
                        <a:latin typeface="+mn-lt"/>
                        <a:ea typeface="+mn-ea"/>
                        <a:cs typeface="+mn-cs"/>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ern="100" kumimoji="1" lang="en-US" spc="-150" sz="2000">
                          <a:solidFill>
                            <a:schemeClr val="dk1"/>
                          </a:solidFill>
                          <a:effectLst/>
                          <a:latin charset="-128" panose="020B0604030504040204" pitchFamily="50" typeface="メイリオ"/>
                          <a:ea charset="-128" panose="020B0604030504040204" pitchFamily="50" typeface="メイリオ"/>
                          <a:cs typeface="Times New Roman"/>
                        </a:rPr>
                        <a:t>【</a:t>
                      </a:r>
                      <a:r>
                        <a:rPr altLang="en-US" b="0" dirty="0" kern="100" kumimoji="1" lang="ja-JP" spc="-150" sz="2000">
                          <a:solidFill>
                            <a:schemeClr val="dk1"/>
                          </a:solidFill>
                          <a:effectLst/>
                          <a:latin charset="-128" panose="020B0604030504040204" pitchFamily="50" typeface="メイリオ"/>
                          <a:ea charset="-128" panose="020B0604030504040204" pitchFamily="50" typeface="メイリオ"/>
                          <a:cs typeface="Times New Roman"/>
                        </a:rPr>
                        <a:t>第</a:t>
                      </a:r>
                      <a:r>
                        <a:rPr altLang="ja-JP" b="0" baseline="0" dirty="0" kern="100" kumimoji="1" lang="en-US" spc="0" sz="2000">
                          <a:solidFill>
                            <a:schemeClr val="dk1"/>
                          </a:solidFill>
                          <a:effectLst/>
                          <a:latin charset="-128" panose="020B0604030504040204" pitchFamily="50" typeface="メイリオ"/>
                          <a:ea charset="-128" panose="020B0604030504040204" pitchFamily="50" typeface="メイリオ"/>
                          <a:cs typeface="Times New Roman"/>
                        </a:rPr>
                        <a:t>2</a:t>
                      </a:r>
                      <a:r>
                        <a:rPr altLang="en-US" b="0" dirty="0" kern="100" kumimoji="1" lang="ja-JP" spc="-150" sz="2000">
                          <a:solidFill>
                            <a:schemeClr val="dk1"/>
                          </a:solidFill>
                          <a:effectLst/>
                          <a:latin charset="-128" panose="020B0604030504040204" pitchFamily="50" typeface="メイリオ"/>
                          <a:ea charset="-128" panose="020B0604030504040204" pitchFamily="50" typeface="メイリオ"/>
                          <a:cs typeface="Times New Roman"/>
                        </a:rPr>
                        <a:t>期</a:t>
                      </a:r>
                      <a:r>
                        <a:rPr altLang="ja-JP" b="0" dirty="0" kern="100" kumimoji="1" lang="en-US" spc="-150" sz="2000">
                          <a:solidFill>
                            <a:schemeClr val="dk1"/>
                          </a:solidFill>
                          <a:effectLst/>
                          <a:latin charset="-128" panose="020B0604030504040204" pitchFamily="50" typeface="メイリオ"/>
                          <a:ea charset="-128" panose="020B0604030504040204" pitchFamily="50" typeface="メイリオ"/>
                          <a:cs typeface="Times New Roman"/>
                        </a:rPr>
                        <a:t>】</a:t>
                      </a:r>
                      <a:r>
                        <a:rPr altLang="en-US" b="0" dirty="0" kern="100" kumimoji="1" lang="ja-JP" spc="-150" sz="2000">
                          <a:solidFill>
                            <a:schemeClr val="dk1"/>
                          </a:solidFill>
                          <a:effectLst/>
                          <a:latin charset="-128" panose="020B0604030504040204" pitchFamily="50" typeface="メイリオ"/>
                          <a:ea charset="-128" panose="020B0604030504040204" pitchFamily="50" typeface="メイリオ"/>
                          <a:cs typeface="Times New Roman"/>
                        </a:rPr>
                        <a:t>に受験上の配慮</a:t>
                      </a:r>
                      <a:r>
                        <a:rPr altLang="en-US"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rPr>
                        <a:t>を申請した者のうち，出願した者</a:t>
                      </a:r>
                      <a:endParaRPr altLang="ja-JP"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11</a:t>
                      </a:r>
                      <a:r>
                        <a:rPr altLang="en-US" b="0" dirty="0" kumimoji="1" lang="ja-JP" sz="2000">
                          <a:solidFill>
                            <a:schemeClr val="tx1"/>
                          </a:solidFill>
                          <a:latin charset="-128" panose="020B0604030504040204" pitchFamily="50" typeface="メイリオ"/>
                          <a:ea charset="-128" panose="020B0604030504040204" pitchFamily="50" typeface="メイリオ"/>
                        </a:rPr>
                        <a:t>月下旬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dash"/>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948864133"/>
                  </a:ext>
                </a:extLst>
              </a:tr>
              <a:tr h="1156704">
                <a:tc>
                  <a:txBody>
                    <a:bodyPr/>
                    <a:lstStyle/>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⑵受験科目等通知・確認書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trike="noStrike" sz="2000">
                          <a:solidFill>
                            <a:srgbClr val="FF0000"/>
                          </a:solidFill>
                          <a:effectLst/>
                          <a:latin charset="-128" panose="020B0604030504040204" pitchFamily="50" typeface="メイリオ"/>
                          <a:ea charset="-128" panose="020B0604030504040204" pitchFamily="50" typeface="メイリオ"/>
                          <a:cs typeface="Arial"/>
                        </a:rPr>
                        <a:t>点字解答</a:t>
                      </a:r>
                      <a:r>
                        <a:rPr altLang="en-US" b="0" dirty="0" kern="100" kumimoji="1" lang="ja-JP" spc="-150" strike="noStrike" sz="2000">
                          <a:solidFill>
                            <a:srgbClr val="FF0000"/>
                          </a:solidFill>
                          <a:effectLst/>
                          <a:latin charset="-128" panose="020B0604030504040204" pitchFamily="50" typeface="メイリオ"/>
                          <a:ea charset="-128" panose="020B0604030504040204" pitchFamily="50" typeface="メイリオ"/>
                          <a:cs typeface="Arial"/>
                        </a:rPr>
                        <a:t>・</a:t>
                      </a:r>
                      <a:r>
                        <a:rPr altLang="en-US" b="0" dirty="0" kern="100" kumimoji="1" lang="ja-JP" strike="noStrike" sz="2000">
                          <a:solidFill>
                            <a:srgbClr val="FF0000"/>
                          </a:solidFill>
                          <a:effectLst/>
                          <a:latin charset="-128" panose="020B0604030504040204" pitchFamily="50" typeface="メイリオ"/>
                          <a:ea charset="-128" panose="020B0604030504040204" pitchFamily="50" typeface="メイリオ"/>
                          <a:cs typeface="Arial"/>
                        </a:rPr>
                        <a:t>代筆解答</a:t>
                      </a:r>
                      <a:r>
                        <a:rPr altLang="en-US" b="0" dirty="0" kern="100" kumimoji="1" lang="ja-JP" spc="-150" strike="noStrike" sz="2000">
                          <a:solidFill>
                            <a:srgbClr val="FF0000"/>
                          </a:solidFill>
                          <a:effectLst/>
                          <a:latin charset="-128" panose="020B0604030504040204" pitchFamily="50" typeface="メイリオ"/>
                          <a:ea charset="-128" panose="020B0604030504040204" pitchFamily="50" typeface="メイリオ"/>
                          <a:cs typeface="Arial"/>
                        </a:rPr>
                        <a:t>・</a:t>
                      </a:r>
                      <a:r>
                        <a:rPr altLang="en-US" b="0" dirty="0" kern="100" kumimoji="1" lang="ja-JP" strike="noStrike" sz="2000">
                          <a:solidFill>
                            <a:srgbClr val="FF0000"/>
                          </a:solidFill>
                          <a:effectLst/>
                          <a:latin charset="-128" panose="020B0604030504040204" pitchFamily="50" typeface="メイリオ"/>
                          <a:ea charset="-128" panose="020B0604030504040204" pitchFamily="50" typeface="メイリオ"/>
                          <a:cs typeface="Arial"/>
                        </a:rPr>
                        <a:t>拡大文字問題冊子（</a:t>
                      </a:r>
                      <a:r>
                        <a:rPr altLang="ja-JP" b="0" dirty="0" kern="100" kumimoji="1" lang="en-US" strike="noStrike" sz="2000">
                          <a:solidFill>
                            <a:srgbClr val="FF0000"/>
                          </a:solidFill>
                          <a:effectLst/>
                          <a:latin charset="-128" panose="020B0604030504040204" pitchFamily="50" typeface="メイリオ"/>
                          <a:ea charset="-128" panose="020B0604030504040204" pitchFamily="50" typeface="メイリオ"/>
                          <a:cs typeface="Arial"/>
                        </a:rPr>
                        <a:t>22</a:t>
                      </a:r>
                      <a:r>
                        <a:rPr altLang="en-US" b="0" dirty="0" kern="100" kumimoji="1" lang="ja-JP" strike="noStrike" sz="2000">
                          <a:solidFill>
                            <a:srgbClr val="FF0000"/>
                          </a:solidFill>
                          <a:effectLst/>
                          <a:latin charset="-128" panose="020B0604030504040204" pitchFamily="50" typeface="メイリオ"/>
                          <a:ea charset="-128" panose="020B0604030504040204" pitchFamily="50" typeface="メイリオ"/>
                          <a:cs typeface="Arial"/>
                        </a:rPr>
                        <a:t>ポイント）</a:t>
                      </a:r>
                      <a:r>
                        <a:rPr altLang="en-US" b="0" dirty="0" kern="100" kumimoji="1" lang="ja-JP" strike="noStrike" sz="2000">
                          <a:solidFill>
                            <a:schemeClr val="tx1"/>
                          </a:solidFill>
                          <a:effectLst/>
                          <a:latin charset="-128" panose="020B0604030504040204" pitchFamily="50" typeface="メイリオ"/>
                          <a:ea charset="-128" panose="020B0604030504040204" pitchFamily="50" typeface="メイリオ"/>
                          <a:cs typeface="Arial"/>
                        </a:rPr>
                        <a:t>を希望した者のうち，出願した者</a:t>
                      </a:r>
                      <a:endParaRPr altLang="ja-JP" b="0" dirty="0" kern="100" kumimoji="1" lang="ja-JP" strike="noStrike" sz="2000">
                        <a:solidFill>
                          <a:schemeClr val="tx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10</a:t>
                      </a:r>
                      <a:r>
                        <a:rPr altLang="en-US" b="0" dirty="0" kumimoji="1" lang="ja-JP" sz="2000">
                          <a:solidFill>
                            <a:schemeClr val="tx1"/>
                          </a:solidFill>
                          <a:latin charset="-128" panose="020B0604030504040204" pitchFamily="50" typeface="メイリオ"/>
                          <a:ea charset="-128" panose="020B0604030504040204" pitchFamily="50" typeface="メイリオ"/>
                        </a:rPr>
                        <a:t>月中旬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033240661"/>
                  </a:ext>
                </a:extLst>
              </a:tr>
              <a:tr h="806188">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⑶受験上の配慮事項決定通知書</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charset="-128" panose="020B0604030504040204" pitchFamily="50" typeface="メイリオ"/>
                          <a:ea charset="-128" panose="020B0604030504040204" pitchFamily="50" typeface="メイリオ"/>
                          <a:cs typeface="Times New Roman"/>
                        </a:rPr>
                        <a:t>受験上の配慮を申請した者のうち，</a:t>
                      </a:r>
                      <a:endParaRPr altLang="ja-JP" b="0" dirty="0" kern="100" lang="en-US" sz="2000">
                        <a:effectLst/>
                        <a:latin charset="-128" panose="020B0604030504040204" pitchFamily="50" typeface="メイリオ"/>
                        <a:ea charset="-128" panose="020B0604030504040204" pitchFamily="50" typeface="メイリオ"/>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lang="ja-JP" sz="2000">
                          <a:effectLst/>
                          <a:latin charset="-128" panose="020B0604030504040204" pitchFamily="50" typeface="メイリオ"/>
                          <a:ea charset="-128" panose="020B0604030504040204" pitchFamily="50" typeface="メイリオ"/>
                          <a:cs typeface="Times New Roman"/>
                        </a:rPr>
                        <a:t>出願した者</a:t>
                      </a:r>
                      <a:endParaRPr altLang="ja-JP" b="0" dirty="0" kern="100" lang="ja-JP" sz="2000">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12</a:t>
                      </a:r>
                      <a:r>
                        <a:rPr altLang="en-US" b="0" dirty="0" kumimoji="1" lang="ja-JP" sz="2000">
                          <a:solidFill>
                            <a:schemeClr val="tx1"/>
                          </a:solidFill>
                          <a:latin charset="-128" panose="020B0604030504040204" pitchFamily="50" typeface="メイリオ"/>
                          <a:ea charset="-128" panose="020B0604030504040204" pitchFamily="50" typeface="メイリオ"/>
                        </a:rPr>
                        <a:t>月上旬～中旬</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2" name="テキスト ボックス 1">
            <a:extLst>
              <a:ext uri="{FF2B5EF4-FFF2-40B4-BE49-F238E27FC236}">
                <a16:creationId xmlns:a16="http://schemas.microsoft.com/office/drawing/2014/main" id="{B2B56D6F-3440-4B1D-9F20-3E022A5BC361}"/>
              </a:ext>
            </a:extLst>
          </p:cNvPr>
          <p:cNvSpPr txBox="1"/>
          <p:nvPr/>
        </p:nvSpPr>
        <p:spPr>
          <a:xfrm>
            <a:off x="264000" y="6011668"/>
            <a:ext cx="9936000" cy="369332"/>
          </a:xfrm>
          <a:prstGeom prst="rect">
            <a:avLst/>
          </a:prstGeom>
          <a:noFill/>
        </p:spPr>
        <p:txBody>
          <a:bodyPr rtlCol="0" wrap="square">
            <a:spAutoFit/>
          </a:bodyPr>
          <a:lstStyle/>
          <a:p>
            <a:r>
              <a:rPr altLang="ja-JP" dirty="0" kumimoji="1" lang="en-US" sz="1800">
                <a:latin charset="-128" panose="020B0604030504040204" pitchFamily="50" typeface="メイリオ"/>
                <a:ea charset="-128" panose="020B0604030504040204" pitchFamily="50" typeface="メイリオ"/>
              </a:rPr>
              <a:t>※</a:t>
            </a:r>
            <a:r>
              <a:rPr altLang="en-US" dirty="0" kumimoji="1" lang="ja-JP" sz="1800">
                <a:latin charset="-128" panose="020B0604030504040204" pitchFamily="50" typeface="メイリオ"/>
                <a:ea charset="-128" panose="020B0604030504040204" pitchFamily="50" typeface="メイリオ"/>
              </a:rPr>
              <a:t> 卒業見込者</a:t>
            </a:r>
            <a:r>
              <a:rPr altLang="en-US" dirty="0" lang="ja-JP" sz="1800">
                <a:latin charset="-128" panose="020B0604030504040204" pitchFamily="50" typeface="メイリオ"/>
                <a:ea charset="-128" panose="020B0604030504040204" pitchFamily="50" typeface="メイリオ"/>
              </a:rPr>
              <a:t>（通信制課程を除く）</a:t>
            </a:r>
            <a:r>
              <a:rPr altLang="en-US" dirty="0" kumimoji="1" lang="ja-JP" sz="1800">
                <a:latin charset="-128" panose="020B0604030504040204" pitchFamily="50" typeface="メイリオ"/>
                <a:ea charset="-128" panose="020B0604030504040204" pitchFamily="50" typeface="メイリオ"/>
              </a:rPr>
              <a:t>の場合，通知文書は在学する学校に送付。</a:t>
            </a:r>
          </a:p>
        </p:txBody>
      </p:sp>
      <p:sp>
        <p:nvSpPr>
          <p:cNvPr id="3" name="テキスト ボックス 2">
            <a:extLst>
              <a:ext uri="{FF2B5EF4-FFF2-40B4-BE49-F238E27FC236}">
                <a16:creationId xmlns:a16="http://schemas.microsoft.com/office/drawing/2014/main" id="{1394CFE2-2029-4024-A749-743C350DCF75}"/>
              </a:ext>
            </a:extLst>
          </p:cNvPr>
          <p:cNvSpPr txBox="1"/>
          <p:nvPr/>
        </p:nvSpPr>
        <p:spPr>
          <a:xfrm>
            <a:off x="264000" y="981000"/>
            <a:ext cx="11616800" cy="647664"/>
          </a:xfrm>
          <a:prstGeom prst="rect">
            <a:avLst/>
          </a:prstGeom>
          <a:solidFill>
            <a:srgbClr val="FFC000"/>
          </a:solidFill>
        </p:spPr>
        <p:txBody>
          <a:bodyP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５　通知文書</a:t>
            </a:r>
            <a:endParaRPr altLang="en-US" dirty="0" kumimoji="1" lang="ja-JP" sz="3200"/>
          </a:p>
        </p:txBody>
      </p:sp>
    </p:spTree>
    <p:extLst>
      <p:ext uri="{BB962C8B-B14F-4D97-AF65-F5344CB8AC3E}">
        <p14:creationId xmlns:p14="http://schemas.microsoft.com/office/powerpoint/2010/main" val="4242901146"/>
      </p:ext>
    </p:extLst>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11</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32</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7" name="正方形/長方形 6">
            <a:extLst>
              <a:ext uri="{FF2B5EF4-FFF2-40B4-BE49-F238E27FC236}">
                <a16:creationId xmlns:a16="http://schemas.microsoft.com/office/drawing/2014/main" id="{F4851299-2CC7-41F3-9C79-9D4825EF60A7}"/>
              </a:ext>
            </a:extLst>
          </p:cNvPr>
          <p:cNvSpPr/>
          <p:nvPr/>
        </p:nvSpPr>
        <p:spPr>
          <a:xfrm>
            <a:off x="552000" y="1917000"/>
            <a:ext cx="10872000" cy="1200329"/>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申請のあった受験上の配慮事項の審査結果を通知。</a:t>
            </a:r>
            <a:endParaRPr altLang="ja-JP" dirty="0" lang="en-US" sz="2400">
              <a:solidFill>
                <a:srgbClr val="000000"/>
              </a:solidFill>
              <a:latin charset="-128" panose="020B0604030504040204" pitchFamily="50" typeface="メイリオ"/>
              <a:ea charset="-128" panose="020B0604030504040204" pitchFamily="50" typeface="メイリオ"/>
            </a:endParaRPr>
          </a:p>
          <a:p>
            <a:pPr eaLnBrk="1" hangingPunct="1">
              <a:defRPr/>
            </a:pPr>
            <a:endParaRPr altLang="ja-JP" dirty="0" lang="en-US" sz="2400">
              <a:solidFill>
                <a:srgbClr val="000000"/>
              </a:solidFill>
              <a:latin charset="-128" panose="020B0604030504040204" pitchFamily="50" typeface="メイリオ"/>
              <a:ea charset="-128" panose="020B0604030504040204" pitchFamily="50" typeface="メイリオ"/>
            </a:endParaRPr>
          </a:p>
          <a:p>
            <a:pPr eaLnBrk="1" hangingPunct="1">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申請した全ての配慮事項に対し，審査結果が記載されているか確認。</a:t>
            </a:r>
            <a:endParaRPr altLang="ja-JP" dirty="0" lang="en-US" sz="2400">
              <a:solidFill>
                <a:srgbClr val="000000"/>
              </a:solidFill>
              <a:latin charset="-128" panose="020B0604030504040204" pitchFamily="50" typeface="メイリオ"/>
              <a:ea charset="-128" panose="020B0604030504040204" pitchFamily="50" typeface="メイリオ"/>
            </a:endParaRPr>
          </a:p>
        </p:txBody>
      </p:sp>
      <p:sp>
        <p:nvSpPr>
          <p:cNvPr id="8" name="テキスト ボックス 7">
            <a:extLst>
              <a:ext uri="{FF2B5EF4-FFF2-40B4-BE49-F238E27FC236}">
                <a16:creationId xmlns:a16="http://schemas.microsoft.com/office/drawing/2014/main" id="{9B1D55E7-45E4-4AC0-BA7E-AF82D4CA43D4}"/>
              </a:ext>
            </a:extLst>
          </p:cNvPr>
          <p:cNvSpPr txBox="1"/>
          <p:nvPr/>
        </p:nvSpPr>
        <p:spPr>
          <a:xfrm>
            <a:off x="1524000" y="3736485"/>
            <a:ext cx="9072000" cy="1716398"/>
          </a:xfrm>
          <a:prstGeom prst="rect">
            <a:avLst/>
          </a:prstGeom>
          <a:solidFill>
            <a:srgbClr val="DAEDE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0" wrap="square">
            <a:noAutofit/>
          </a:bodyPr>
          <a:lstStyle/>
          <a:p>
            <a:pPr>
              <a:spcBef>
                <a:spcPts val="0"/>
              </a:spcBef>
              <a:spcAft>
                <a:spcPts val="600"/>
              </a:spcAft>
              <a:defRPr/>
            </a:pPr>
            <a:r>
              <a:rPr altLang="en-US" dirty="0" lang="ja-JP" sz="2400">
                <a:solidFill>
                  <a:schemeClr val="accent4"/>
                </a:solidFill>
                <a:latin charset="-128" panose="020B0604030504040204" pitchFamily="50" typeface="メイリオ"/>
                <a:ea charset="-128" panose="020B0604030504040204" pitchFamily="50" typeface="メイリオ"/>
              </a:rPr>
              <a:t>　</a:t>
            </a:r>
            <a:r>
              <a:rPr altLang="ja-JP" dirty="0" lang="en-US" sz="2400">
                <a:solidFill>
                  <a:srgbClr val="000000"/>
                </a:solidFill>
                <a:latin charset="-128" panose="020B0604030504040204" pitchFamily="50" typeface="メイリオ"/>
                <a:ea charset="-128" panose="020B0604030504040204" pitchFamily="50" typeface="メイリオ"/>
              </a:rPr>
              <a:t>※</a:t>
            </a:r>
            <a:r>
              <a:rPr altLang="en-US" dirty="0" lang="ja-JP" sz="2400">
                <a:solidFill>
                  <a:srgbClr val="000000"/>
                </a:solidFill>
                <a:latin charset="-128" panose="020B0604030504040204" pitchFamily="50" typeface="メイリオ"/>
                <a:ea charset="-128" panose="020B0604030504040204" pitchFamily="50" typeface="メイリオ"/>
              </a:rPr>
              <a:t>　申請したにもかかわらず配慮事項に漏れ等がある場合は，</a:t>
            </a:r>
            <a:endParaRPr altLang="ja-JP" dirty="0" lang="en-US" sz="2400">
              <a:solidFill>
                <a:srgbClr val="000000"/>
              </a:solidFill>
              <a:latin charset="-128" panose="020B0604030504040204" pitchFamily="50" typeface="メイリオ"/>
              <a:ea charset="-128" panose="020B0604030504040204" pitchFamily="50" typeface="メイリオ"/>
            </a:endParaRPr>
          </a:p>
          <a:p>
            <a:pPr>
              <a:lnSpc>
                <a:spcPct val="150000"/>
              </a:lnSpc>
              <a:spcBef>
                <a:spcPts val="0"/>
              </a:spcBef>
              <a:spcAft>
                <a:spcPts val="0"/>
              </a:spcAft>
              <a:defRPr/>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受領日を含め１週間以内</a:t>
            </a:r>
            <a:r>
              <a:rPr altLang="en-US" dirty="0" lang="ja-JP" sz="2400">
                <a:solidFill>
                  <a:srgbClr val="000000"/>
                </a:solidFill>
                <a:latin charset="-128" panose="020B0604030504040204" pitchFamily="50" typeface="メイリオ"/>
                <a:ea charset="-128" panose="020B0604030504040204" pitchFamily="50" typeface="メイリオ"/>
              </a:rPr>
              <a:t>に大学入試センター事業第</a:t>
            </a:r>
            <a:r>
              <a:rPr altLang="ja-JP" dirty="0" lang="en-US" sz="2400">
                <a:solidFill>
                  <a:srgbClr val="000000"/>
                </a:solidFill>
                <a:latin charset="-128" panose="020B0604030504040204" pitchFamily="50" typeface="メイリオ"/>
                <a:ea charset="-128" panose="020B0604030504040204" pitchFamily="50" typeface="メイリオ"/>
              </a:rPr>
              <a:t>1</a:t>
            </a:r>
            <a:r>
              <a:rPr altLang="en-US" dirty="0" lang="ja-JP" sz="2400">
                <a:solidFill>
                  <a:srgbClr val="000000"/>
                </a:solidFill>
                <a:latin charset="-128" panose="020B0604030504040204" pitchFamily="50" typeface="メイリオ"/>
                <a:ea charset="-128" panose="020B0604030504040204" pitchFamily="50" typeface="メイリオ"/>
              </a:rPr>
              <a:t>課まで</a:t>
            </a:r>
            <a:endParaRPr altLang="ja-JP" dirty="0" lang="en-US" sz="2400">
              <a:solidFill>
                <a:srgbClr val="000000"/>
              </a:solidFill>
              <a:latin charset="-128" panose="020B0604030504040204" pitchFamily="50" typeface="メイリオ"/>
              <a:ea charset="-128" panose="020B0604030504040204" pitchFamily="50" typeface="メイリオ"/>
            </a:endParaRPr>
          </a:p>
          <a:p>
            <a:pPr>
              <a:lnSpc>
                <a:spcPct val="150000"/>
              </a:lnSpc>
              <a:spcBef>
                <a:spcPts val="0"/>
              </a:spcBef>
              <a:spcAft>
                <a:spcPts val="0"/>
              </a:spcAft>
              <a:defRPr/>
            </a:pPr>
            <a:r>
              <a:rPr altLang="en-US" dirty="0" lang="ja-JP" sz="2400">
                <a:solidFill>
                  <a:srgbClr val="000000"/>
                </a:solidFill>
                <a:latin charset="-128" panose="020B0604030504040204" pitchFamily="50" typeface="メイリオ"/>
                <a:ea charset="-128" panose="020B0604030504040204" pitchFamily="50" typeface="メイリオ"/>
              </a:rPr>
              <a:t>　　必ず連絡。</a:t>
            </a:r>
            <a:endParaRPr altLang="ja-JP" dirty="0" lang="en-US" sz="2400">
              <a:solidFill>
                <a:srgbClr val="000000"/>
              </a:solidFill>
              <a:latin charset="-128" panose="020B0604030504040204" pitchFamily="50" typeface="メイリオ"/>
              <a:ea charset="-128" panose="020B0604030504040204" pitchFamily="50" typeface="メイリオ"/>
            </a:endParaRPr>
          </a:p>
        </p:txBody>
      </p:sp>
      <p:sp>
        <p:nvSpPr>
          <p:cNvPr id="9" name="テキスト ボックス 8">
            <a:extLst>
              <a:ext uri="{FF2B5EF4-FFF2-40B4-BE49-F238E27FC236}">
                <a16:creationId xmlns:a16="http://schemas.microsoft.com/office/drawing/2014/main" id="{C84B38E8-822C-4936-9AD2-4DB690A2F68C}"/>
              </a:ext>
            </a:extLst>
          </p:cNvPr>
          <p:cNvSpPr txBox="1"/>
          <p:nvPr/>
        </p:nvSpPr>
        <p:spPr>
          <a:xfrm>
            <a:off x="480000" y="1041397"/>
            <a:ext cx="11088000" cy="587603"/>
          </a:xfrm>
          <a:prstGeom prst="rect">
            <a:avLst/>
          </a:prstGeom>
          <a:solidFill>
            <a:srgbClr val="FFFF99"/>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b" anchorCtr="0" bIns="36000" rtlCol="0" tIns="0" wrap="square">
            <a:noAutofit/>
          </a:bodyPr>
          <a:lstStyle/>
          <a:p>
            <a:pPr>
              <a:spcBef>
                <a:spcPts val="0"/>
              </a:spcBef>
              <a:spcAft>
                <a:spcPts val="0"/>
              </a:spcAft>
              <a:defRPr/>
            </a:pPr>
            <a:r>
              <a:rPr altLang="en-US" b="1" dirty="0" lang="ja-JP" sz="2800">
                <a:solidFill>
                  <a:schemeClr val="tx1"/>
                </a:solidFill>
                <a:latin charset="-128" panose="020B0604030504040204" pitchFamily="50" typeface="メイリオ"/>
                <a:ea charset="-128" panose="020B0604030504040204" pitchFamily="50" typeface="メイリオ"/>
              </a:rPr>
              <a:t>⑴ 受験上の配慮事項審査結果通知書</a:t>
            </a:r>
            <a:endParaRPr altLang="ja-JP" dirty="0" lang="en-US" sz="2800">
              <a:solidFill>
                <a:srgbClr val="000000"/>
              </a:solidFill>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513539598"/>
      </p:ext>
    </p:extLst>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12</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34</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9" name="正方形/長方形 8">
            <a:extLst>
              <a:ext uri="{FF2B5EF4-FFF2-40B4-BE49-F238E27FC236}">
                <a16:creationId xmlns:a16="http://schemas.microsoft.com/office/drawing/2014/main" id="{0798D464-758D-4DA4-A9A2-B471AC8B6838}"/>
              </a:ext>
            </a:extLst>
          </p:cNvPr>
          <p:cNvSpPr/>
          <p:nvPr/>
        </p:nvSpPr>
        <p:spPr>
          <a:xfrm>
            <a:off x="491200" y="1636598"/>
            <a:ext cx="11364800" cy="3701013"/>
          </a:xfrm>
          <a:prstGeom prst="rect">
            <a:avLst/>
          </a:prstGeom>
        </p:spPr>
        <p:txBody>
          <a:bodyPr wrap="square">
            <a:spAutoFit/>
          </a:bodyPr>
          <a:lstStyle/>
          <a:p>
            <a:pPr eaLnBrk="1" hangingPunct="1">
              <a:lnSpc>
                <a:spcPts val="2880"/>
              </a:lnSpc>
              <a:spcBef>
                <a:spcPts val="0"/>
              </a:spcBef>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「受験科目等通知・確認書」は，申請時に 選択した受験科目等を記載。</a:t>
            </a:r>
            <a:endParaRPr altLang="ja-JP" dirty="0" lang="en-US" sz="2400">
              <a:solidFill>
                <a:srgbClr val="000000"/>
              </a:solidFill>
              <a:latin charset="-128" panose="020B0604030504040204" pitchFamily="50" typeface="メイリオ"/>
              <a:ea charset="-128" panose="020B0604030504040204" pitchFamily="50" typeface="メイリオ"/>
            </a:endParaRPr>
          </a:p>
          <a:p>
            <a:pPr eaLnBrk="1" hangingPunct="1">
              <a:lnSpc>
                <a:spcPts val="2800"/>
              </a:lnSpc>
              <a:spcBef>
                <a:spcPts val="0"/>
              </a:spcBef>
              <a:defRPr/>
            </a:pPr>
            <a:r>
              <a:rPr altLang="en-US" dirty="0" lang="ja-JP" sz="1800">
                <a:solidFill>
                  <a:srgbClr val="000000"/>
                </a:solidFill>
                <a:latin charset="-128" panose="020B0604030504040204" pitchFamily="50" typeface="メイリオ"/>
                <a:ea charset="-128" panose="020B0604030504040204" pitchFamily="50" typeface="メイリオ"/>
              </a:rPr>
              <a:t>　</a:t>
            </a:r>
            <a:r>
              <a:rPr altLang="ja-JP" dirty="0" lang="en-US" sz="1800">
                <a:solidFill>
                  <a:srgbClr val="000000"/>
                </a:solidFill>
                <a:latin charset="-128" panose="020B0604030504040204" pitchFamily="50" typeface="メイリオ"/>
                <a:ea charset="-128" panose="020B0604030504040204" pitchFamily="50" typeface="メイリオ"/>
              </a:rPr>
              <a:t>※</a:t>
            </a:r>
            <a:r>
              <a:rPr altLang="en-US" dirty="0" lang="ja-JP" sz="1800">
                <a:solidFill>
                  <a:srgbClr val="000000"/>
                </a:solidFill>
                <a:latin charset="-128" panose="020B0604030504040204" pitchFamily="50" typeface="メイリオ"/>
                <a:ea charset="-128" panose="020B0604030504040204" pitchFamily="50" typeface="メイリオ"/>
              </a:rPr>
              <a:t>　</a:t>
            </a:r>
            <a:r>
              <a:rPr altLang="en-US" dirty="0" lang="ja-JP" sz="2000">
                <a:solidFill>
                  <a:srgbClr val="000000"/>
                </a:solidFill>
                <a:latin charset="-128" panose="020B0604030504040204" pitchFamily="50" typeface="メイリオ"/>
                <a:ea charset="-128" panose="020B0604030504040204" pitchFamily="50" typeface="メイリオ"/>
              </a:rPr>
              <a:t>「点字解答」，「代筆解答」，「拡大文字問題冊子（</a:t>
            </a:r>
            <a:r>
              <a:rPr altLang="ja-JP" dirty="0" lang="en-US" sz="2000">
                <a:solidFill>
                  <a:srgbClr val="000000"/>
                </a:solidFill>
                <a:latin charset="-128" panose="020B0604030504040204" pitchFamily="50" typeface="メイリオ"/>
                <a:ea charset="-128" panose="020B0604030504040204" pitchFamily="50" typeface="メイリオ"/>
              </a:rPr>
              <a:t>22</a:t>
            </a:r>
            <a:r>
              <a:rPr altLang="en-US" dirty="0" lang="ja-JP" sz="2000">
                <a:solidFill>
                  <a:srgbClr val="000000"/>
                </a:solidFill>
                <a:latin charset="-128" panose="020B0604030504040204" pitchFamily="50" typeface="メイリオ"/>
                <a:ea charset="-128" panose="020B0604030504040204" pitchFamily="50" typeface="メイリオ"/>
              </a:rPr>
              <a:t>ポイント）の配付」を希望する場合，</a:t>
            </a:r>
            <a:endParaRPr altLang="ja-JP" dirty="0" lang="en-US" sz="2000">
              <a:solidFill>
                <a:srgbClr val="000000"/>
              </a:solidFill>
              <a:latin charset="-128" panose="020B0604030504040204" pitchFamily="50" typeface="メイリオ"/>
              <a:ea charset="-128" panose="020B0604030504040204" pitchFamily="50" typeface="メイリオ"/>
            </a:endParaRPr>
          </a:p>
          <a:p>
            <a:pPr eaLnBrk="1" hangingPunct="1">
              <a:lnSpc>
                <a:spcPts val="2800"/>
              </a:lnSpc>
              <a:spcBef>
                <a:spcPts val="0"/>
              </a:spcBef>
              <a:defRPr/>
            </a:pPr>
            <a:r>
              <a:rPr altLang="en-US" dirty="0" lang="ja-JP" sz="2000">
                <a:solidFill>
                  <a:srgbClr val="000000"/>
                </a:solidFill>
                <a:latin charset="-128" panose="020B0604030504040204" pitchFamily="50" typeface="メイリオ"/>
                <a:ea charset="-128" panose="020B0604030504040204" pitchFamily="50" typeface="メイリオ"/>
              </a:rPr>
              <a:t>　　申請時に受験科目等を選択し，申請書に記入。</a:t>
            </a:r>
            <a:endParaRPr altLang="ja-JP" dirty="0" lang="en-US" sz="2000">
              <a:solidFill>
                <a:srgbClr val="000000"/>
              </a:solidFill>
              <a:latin charset="-128" panose="020B0604030504040204" pitchFamily="50" typeface="メイリオ"/>
              <a:ea charset="-128" panose="020B0604030504040204" pitchFamily="50" typeface="メイリオ"/>
            </a:endParaRPr>
          </a:p>
          <a:p>
            <a:pPr eaLnBrk="1" hangingPunct="1">
              <a:lnSpc>
                <a:spcPts val="2800"/>
              </a:lnSpc>
              <a:spcBef>
                <a:spcPts val="0"/>
              </a:spcBef>
              <a:defRPr/>
            </a:pPr>
            <a:endParaRPr altLang="ja-JP" dirty="0" lang="en-US" sz="2000">
              <a:solidFill>
                <a:srgbClr val="000000"/>
              </a:solidFill>
              <a:latin charset="-128" panose="020B0604030504040204" pitchFamily="50" typeface="メイリオ"/>
              <a:ea charset="-128" panose="020B0604030504040204" pitchFamily="50" typeface="メイリオ"/>
            </a:endParaRPr>
          </a:p>
          <a:p>
            <a:pPr eaLnBrk="1" hangingPunct="1" indent="-342900" marL="342900">
              <a:lnSpc>
                <a:spcPts val="2880"/>
              </a:lnSpc>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「受験科目等通知・確認書」が届いたら，記載された受験科目等を確認して，誤りや漏れがある場合は，修正。</a:t>
            </a: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a:p>
            <a:pPr eaLnBrk="1" hangingPunct="1">
              <a:spcAft>
                <a:spcPts val="1200"/>
              </a:spcAft>
              <a:defRPr/>
            </a:pPr>
            <a:endParaRPr altLang="ja-JP" dirty="0" lang="en-US" sz="2400">
              <a:solidFill>
                <a:srgbClr val="000000"/>
              </a:solidFill>
            </a:endParaRPr>
          </a:p>
        </p:txBody>
      </p:sp>
      <p:sp>
        <p:nvSpPr>
          <p:cNvPr id="12" name="テキスト ボックス 11">
            <a:extLst>
              <a:ext uri="{FF2B5EF4-FFF2-40B4-BE49-F238E27FC236}">
                <a16:creationId xmlns:a16="http://schemas.microsoft.com/office/drawing/2014/main" id="{9A735BE4-E92E-4D02-9E48-EF892639EC9E}"/>
              </a:ext>
            </a:extLst>
          </p:cNvPr>
          <p:cNvSpPr txBox="1"/>
          <p:nvPr/>
        </p:nvSpPr>
        <p:spPr>
          <a:xfrm>
            <a:off x="7686549" y="3898903"/>
            <a:ext cx="4313440" cy="1180699"/>
          </a:xfrm>
          <a:prstGeom prst="rect">
            <a:avLst/>
          </a:prstGeom>
          <a:solidFill>
            <a:srgbClr val="DAEDEF"/>
          </a:solidFill>
          <a:ln w="9525">
            <a:no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r>
              <a:rPr altLang="en-US" dirty="0" lang="ja-JP" sz="2400">
                <a:latin charset="-128" panose="020B0604030504040204" pitchFamily="50" typeface="メイリオ"/>
                <a:ea charset="-128" panose="020B0604030504040204" pitchFamily="50" typeface="メイリオ"/>
              </a:rPr>
              <a:t>修正の有無にかかわらず</a:t>
            </a:r>
            <a:endParaRPr altLang="ja-JP" dirty="0" lang="en-US" sz="2400">
              <a:latin charset="-128" panose="020B0604030504040204" pitchFamily="50" typeface="メイリオ"/>
              <a:ea charset="-128" panose="020B0604030504040204" pitchFamily="50" typeface="メイリオ"/>
            </a:endParaRPr>
          </a:p>
          <a:p>
            <a:pPr algn="ctr"/>
            <a:r>
              <a:rPr altLang="en-US" dirty="0" kumimoji="1" lang="ja-JP" sz="2400">
                <a:latin charset="-128" panose="020B0604030504040204" pitchFamily="50" typeface="メイリオ"/>
                <a:ea charset="-128" panose="020B0604030504040204" pitchFamily="50" typeface="メイリオ"/>
              </a:rPr>
              <a:t>大学入試センターへ返送</a:t>
            </a:r>
            <a:endParaRPr altLang="ja-JP" dirty="0" kumimoji="1" lang="en-US" sz="2400">
              <a:latin charset="-128" panose="020B0604030504040204" pitchFamily="50" typeface="メイリオ"/>
              <a:ea charset="-128" panose="020B0604030504040204" pitchFamily="50" typeface="メイリオ"/>
            </a:endParaRPr>
          </a:p>
          <a:p>
            <a:pPr algn="ctr"/>
            <a:r>
              <a:rPr altLang="en-US" dirty="0" kumimoji="1" lang="ja-JP" sz="2400">
                <a:latin charset="-128" panose="020B0604030504040204" pitchFamily="50" typeface="メイリオ"/>
                <a:ea charset="-128" panose="020B0604030504040204" pitchFamily="50" typeface="メイリオ"/>
              </a:rPr>
              <a:t>（</a:t>
            </a:r>
            <a:r>
              <a:rPr altLang="en-US" dirty="0" lang="ja-JP" sz="2400" u="sng">
                <a:solidFill>
                  <a:srgbClr val="FF0000"/>
                </a:solidFill>
                <a:latin charset="-128" panose="020B0604030504040204" pitchFamily="50" typeface="メイリオ"/>
                <a:ea charset="-128" panose="020B0604030504040204" pitchFamily="50" typeface="メイリオ"/>
              </a:rPr>
              <a:t>受領日を含め１週間以内</a:t>
            </a:r>
            <a:r>
              <a:rPr altLang="en-US" dirty="0" kumimoji="1" lang="ja-JP" sz="2400">
                <a:latin charset="-128" panose="020B0604030504040204" pitchFamily="50" typeface="メイリオ"/>
                <a:ea charset="-128" panose="020B0604030504040204" pitchFamily="50" typeface="メイリオ"/>
              </a:rPr>
              <a:t>）</a:t>
            </a:r>
            <a:endParaRPr altLang="ja-JP" dirty="0" kumimoji="1" lang="en-US" sz="2400">
              <a:latin charset="-128" panose="020B0604030504040204" pitchFamily="50" typeface="メイリオ"/>
              <a:ea charset="-128" panose="020B0604030504040204" pitchFamily="50" typeface="メイリオ"/>
            </a:endParaRPr>
          </a:p>
        </p:txBody>
      </p:sp>
      <p:sp>
        <p:nvSpPr>
          <p:cNvPr id="3" name="テキスト ボックス 2">
            <a:extLst>
              <a:ext uri="{FF2B5EF4-FFF2-40B4-BE49-F238E27FC236}">
                <a16:creationId xmlns:a16="http://schemas.microsoft.com/office/drawing/2014/main" id="{29456536-9A60-443A-BAD2-A673E730EA5E}"/>
              </a:ext>
            </a:extLst>
          </p:cNvPr>
          <p:cNvSpPr txBox="1"/>
          <p:nvPr/>
        </p:nvSpPr>
        <p:spPr>
          <a:xfrm>
            <a:off x="834046" y="5135616"/>
            <a:ext cx="11281600" cy="861774"/>
          </a:xfrm>
          <a:prstGeom prst="rect">
            <a:avLst/>
          </a:prstGeom>
          <a:noFill/>
        </p:spPr>
        <p:txBody>
          <a:bodyPr rtlCol="0" wrap="square">
            <a:spAutoFit/>
          </a:bodyPr>
          <a:lstStyle/>
          <a:p>
            <a:pPr>
              <a:lnSpc>
                <a:spcPct val="150000"/>
              </a:lnSpc>
            </a:pPr>
            <a:r>
              <a:rPr altLang="ja-JP" dirty="0" lang="en-US" sz="2000">
                <a:solidFill>
                  <a:srgbClr val="000000"/>
                </a:solidFill>
                <a:latin charset="-128" panose="020B0604030504040204" pitchFamily="50" typeface="メイリオ"/>
                <a:ea charset="-128" panose="020B0604030504040204" pitchFamily="50" typeface="メイリオ"/>
              </a:rPr>
              <a:t>※</a:t>
            </a:r>
            <a:r>
              <a:rPr altLang="en-US" dirty="0" lang="ja-JP" sz="2000">
                <a:solidFill>
                  <a:srgbClr val="000000"/>
                </a:solidFill>
                <a:latin charset="-128" panose="020B0604030504040204" pitchFamily="50" typeface="メイリオ"/>
                <a:ea charset="-128" panose="020B0604030504040204" pitchFamily="50" typeface="メイリオ"/>
              </a:rPr>
              <a:t>　受験科目等に誤りや漏れがある場合は，修正の上返送。</a:t>
            </a:r>
            <a:endParaRPr altLang="ja-JP" dirty="0" lang="en-US" sz="2000">
              <a:solidFill>
                <a:srgbClr val="000000"/>
              </a:solidFill>
              <a:latin charset="-128" panose="020B0604030504040204" pitchFamily="50" typeface="メイリオ"/>
              <a:ea charset="-128" panose="020B0604030504040204" pitchFamily="50" typeface="メイリオ"/>
            </a:endParaRPr>
          </a:p>
          <a:p>
            <a:r>
              <a:rPr altLang="ja-JP" dirty="0" lang="en-US" sz="2000">
                <a:solidFill>
                  <a:srgbClr val="000000"/>
                </a:solidFill>
                <a:latin charset="-128" panose="020B0604030504040204" pitchFamily="50" typeface="メイリオ"/>
                <a:ea charset="-128" panose="020B0604030504040204" pitchFamily="50" typeface="メイリオ"/>
              </a:rPr>
              <a:t>※</a:t>
            </a:r>
            <a:r>
              <a:rPr altLang="en-US" dirty="0" lang="ja-JP" sz="2000">
                <a:solidFill>
                  <a:srgbClr val="000000"/>
                </a:solidFill>
                <a:latin charset="-128" panose="020B0604030504040204" pitchFamily="50" typeface="メイリオ"/>
                <a:ea charset="-128" panose="020B0604030504040204" pitchFamily="50" typeface="メイリオ"/>
              </a:rPr>
              <a:t>　「受験科目等通知・確認書」の返送後，受験科目等の訂正は一切受け付けない。</a:t>
            </a:r>
            <a:endParaRPr altLang="ja-JP" dirty="0" lang="en-US" sz="2000">
              <a:solidFill>
                <a:srgbClr val="000000"/>
              </a:solidFill>
              <a:latin charset="-128" panose="020B0604030504040204" pitchFamily="50" typeface="メイリオ"/>
              <a:ea charset="-128" panose="020B0604030504040204" pitchFamily="50" typeface="メイリオ"/>
            </a:endParaRPr>
          </a:p>
        </p:txBody>
      </p:sp>
      <p:sp>
        <p:nvSpPr>
          <p:cNvPr id="7" name="矢印: 右 6">
            <a:extLst>
              <a:ext uri="{FF2B5EF4-FFF2-40B4-BE49-F238E27FC236}">
                <a16:creationId xmlns:a16="http://schemas.microsoft.com/office/drawing/2014/main" id="{F2A40CCD-EC3B-4F44-B078-A1457105C4F5}"/>
              </a:ext>
            </a:extLst>
          </p:cNvPr>
          <p:cNvSpPr/>
          <p:nvPr/>
        </p:nvSpPr>
        <p:spPr bwMode="auto">
          <a:xfrm>
            <a:off x="3612743" y="4373831"/>
            <a:ext cx="596295"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
        <p:nvSpPr>
          <p:cNvPr id="13" name="矢印: 右 12">
            <a:extLst>
              <a:ext uri="{FF2B5EF4-FFF2-40B4-BE49-F238E27FC236}">
                <a16:creationId xmlns:a16="http://schemas.microsoft.com/office/drawing/2014/main" id="{165BE479-1CCD-414C-8B5C-02ABADE85171}"/>
              </a:ext>
            </a:extLst>
          </p:cNvPr>
          <p:cNvSpPr/>
          <p:nvPr/>
        </p:nvSpPr>
        <p:spPr bwMode="auto">
          <a:xfrm>
            <a:off x="7068743" y="4301831"/>
            <a:ext cx="617806" cy="360000"/>
          </a:xfrm>
          <a:prstGeom prst="rightArrow">
            <a:avLst/>
          </a:prstGeom>
          <a:solidFill>
            <a:schemeClr val="tx1"/>
          </a:solidFill>
          <a:ln algn="ctr" cap="flat" cmpd="sng" w="9525">
            <a:solidFill>
              <a:schemeClr val="tx1"/>
            </a:solidFill>
            <a:prstDash val="solid"/>
            <a:round/>
            <a:headEnd len="med" type="none" w="med"/>
            <a:tailEnd len="med" type="none" w="med"/>
          </a:ln>
          <a:effectLst/>
          <a:extLst/>
        </p:spPr>
        <p:txBody>
          <a:bodyPr anchor="t" anchorCtr="0" bIns="45720" compatLnSpc="1" lIns="91440" numCol="1" rIns="91440" rtlCol="0" tIns="45720" vert="horz" wrap="square">
            <a:prstTxWarp prst="textNoShape">
              <a:avLst/>
            </a:prstTxWarp>
          </a:bodyPr>
          <a:lstStyle/>
          <a:p>
            <a:pPr algn="l" defTabSz="914400" eaLnBrk="1" fontAlgn="base" hangingPunct="1" indent="-268288" latinLnBrk="0" marL="268288" marR="0" rtl="0">
              <a:lnSpc>
                <a:spcPct val="100000"/>
              </a:lnSpc>
              <a:spcBef>
                <a:spcPct val="20000"/>
              </a:spcBef>
              <a:spcAft>
                <a:spcPct val="0"/>
              </a:spcAft>
              <a:buClrTx/>
              <a:buSzTx/>
              <a:buFontTx/>
              <a:buNone/>
              <a:tabLst/>
            </a:pPr>
            <a:endParaRPr altLang="en-US" b="0" baseline="0" cap="none" dirty="0" i="0" kumimoji="1" lang="ja-JP" normalizeH="0" strike="noStrike" sz="400" u="none">
              <a:ln>
                <a:noFill/>
              </a:ln>
              <a:solidFill>
                <a:schemeClr val="tx1"/>
              </a:solidFill>
              <a:effectLst/>
              <a:latin charset="0" typeface="Arial"/>
              <a:ea charset="-128" pitchFamily="50" typeface="ＭＳ Ｐゴシック"/>
            </a:endParaRPr>
          </a:p>
        </p:txBody>
      </p:sp>
      <p:sp>
        <p:nvSpPr>
          <p:cNvPr id="14" name="テキスト ボックス 13">
            <a:extLst>
              <a:ext uri="{FF2B5EF4-FFF2-40B4-BE49-F238E27FC236}">
                <a16:creationId xmlns:a16="http://schemas.microsoft.com/office/drawing/2014/main" id="{78E55B26-F6D7-4C90-93DA-87B4A8943A5B}"/>
              </a:ext>
            </a:extLst>
          </p:cNvPr>
          <p:cNvSpPr txBox="1"/>
          <p:nvPr/>
        </p:nvSpPr>
        <p:spPr>
          <a:xfrm>
            <a:off x="394022" y="969397"/>
            <a:ext cx="11605967" cy="515603"/>
          </a:xfrm>
          <a:prstGeom prst="rect">
            <a:avLst/>
          </a:prstGeom>
          <a:solidFill>
            <a:srgbClr val="FFFF99"/>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108000" wrap="square">
            <a:noAutofit/>
          </a:bodyPr>
          <a:lstStyle/>
          <a:p>
            <a:pPr>
              <a:spcBef>
                <a:spcPts val="0"/>
              </a:spcBef>
              <a:spcAft>
                <a:spcPts val="0"/>
              </a:spcAft>
              <a:defRPr/>
            </a:pPr>
            <a:r>
              <a:rPr altLang="en-US" b="1" dirty="0" lang="ja-JP" sz="2800">
                <a:solidFill>
                  <a:schemeClr val="tx1"/>
                </a:solidFill>
                <a:latin charset="-128" panose="020B0604030504040204" pitchFamily="50" typeface="メイリオ"/>
                <a:ea charset="-128" panose="020B0604030504040204" pitchFamily="50" typeface="メイリオ"/>
              </a:rPr>
              <a:t>⑵ 受験科目等通知・確認書</a:t>
            </a:r>
            <a:endParaRPr altLang="ja-JP" dirty="0" lang="en-US" sz="2800">
              <a:solidFill>
                <a:srgbClr val="000000"/>
              </a:solidFill>
              <a:latin charset="-128" panose="020B0604030504040204" pitchFamily="50" typeface="メイリオ"/>
              <a:ea charset="-128" panose="020B0604030504040204" pitchFamily="50" typeface="メイリオ"/>
            </a:endParaRPr>
          </a:p>
        </p:txBody>
      </p:sp>
      <p:sp>
        <p:nvSpPr>
          <p:cNvPr id="11" name="テキスト ボックス 10">
            <a:extLst>
              <a:ext uri="{FF2B5EF4-FFF2-40B4-BE49-F238E27FC236}">
                <a16:creationId xmlns:a16="http://schemas.microsoft.com/office/drawing/2014/main" id="{6EC95244-1619-436A-B127-4CE45191E3ED}"/>
              </a:ext>
            </a:extLst>
          </p:cNvPr>
          <p:cNvSpPr txBox="1"/>
          <p:nvPr/>
        </p:nvSpPr>
        <p:spPr>
          <a:xfrm>
            <a:off x="4209038" y="4013831"/>
            <a:ext cx="2931705" cy="996033"/>
          </a:xfrm>
          <a:prstGeom prst="rect">
            <a:avLst/>
          </a:prstGeom>
          <a:solidFill>
            <a:srgbClr val="DAEDEF"/>
          </a:solidFill>
          <a:ln w="9525">
            <a:noFill/>
          </a:ln>
        </p:spPr>
        <p:style>
          <a:lnRef idx="2">
            <a:schemeClr val="accent6"/>
          </a:lnRef>
          <a:fillRef idx="1">
            <a:schemeClr val="lt1"/>
          </a:fillRef>
          <a:effectRef idx="0">
            <a:schemeClr val="accent6"/>
          </a:effectRef>
          <a:fontRef idx="minor">
            <a:schemeClr val="dk1"/>
          </a:fontRef>
        </p:style>
        <p:txBody>
          <a:bodyPr anchor="ctr" anchorCtr="0" bIns="36000" rtlCol="0" tIns="36000" wrap="square">
            <a:spAutoFit/>
          </a:bodyPr>
          <a:lstStyle/>
          <a:p>
            <a:pPr algn="ctr">
              <a:lnSpc>
                <a:spcPct val="150000"/>
              </a:lnSpc>
            </a:pPr>
            <a:r>
              <a:rPr altLang="en-US" dirty="0" kumimoji="1" lang="ja-JP" sz="2400">
                <a:latin charset="-128" panose="020B0604030504040204" pitchFamily="50" typeface="メイリオ"/>
                <a:ea charset="-128" panose="020B0604030504040204" pitchFamily="50" typeface="メイリオ"/>
              </a:rPr>
              <a:t>「確認及び署名欄」</a:t>
            </a:r>
            <a:endParaRPr altLang="ja-JP" dirty="0" kumimoji="1" lang="en-US" sz="2400">
              <a:latin charset="-128" panose="020B0604030504040204" pitchFamily="50" typeface="メイリオ"/>
              <a:ea charset="-128" panose="020B0604030504040204" pitchFamily="50" typeface="メイリオ"/>
            </a:endParaRPr>
          </a:p>
          <a:p>
            <a:pPr algn="ctr"/>
            <a:r>
              <a:rPr altLang="en-US" dirty="0" lang="ja-JP" sz="2400">
                <a:latin charset="-128" panose="020B0604030504040204" pitchFamily="50" typeface="メイリオ"/>
                <a:ea charset="-128" panose="020B0604030504040204" pitchFamily="50" typeface="メイリオ"/>
              </a:rPr>
              <a:t>記入</a:t>
            </a:r>
            <a:endParaRPr altLang="ja-JP" dirty="0" kumimoji="1" lang="en-US" sz="2400">
              <a:latin charset="-128" panose="020B0604030504040204" pitchFamily="50" typeface="メイリオ"/>
              <a:ea charset="-128" panose="020B0604030504040204" pitchFamily="50" typeface="メイリオ"/>
            </a:endParaRPr>
          </a:p>
        </p:txBody>
      </p:sp>
      <p:sp>
        <p:nvSpPr>
          <p:cNvPr id="2" name="テキスト ボックス 1">
            <a:extLst>
              <a:ext uri="{FF2B5EF4-FFF2-40B4-BE49-F238E27FC236}">
                <a16:creationId xmlns:a16="http://schemas.microsoft.com/office/drawing/2014/main" id="{8D897BF3-ED23-42FB-880B-A984BF1D24D4}"/>
              </a:ext>
            </a:extLst>
          </p:cNvPr>
          <p:cNvSpPr txBox="1"/>
          <p:nvPr/>
        </p:nvSpPr>
        <p:spPr>
          <a:xfrm>
            <a:off x="394023" y="4013831"/>
            <a:ext cx="3304320" cy="1015663"/>
          </a:xfrm>
          <a:prstGeom prst="rect">
            <a:avLst/>
          </a:prstGeom>
          <a:solidFill>
            <a:srgbClr val="DAEDEF"/>
          </a:solidFill>
          <a:ln w="9525">
            <a:noFill/>
          </a:ln>
        </p:spPr>
        <p:style>
          <a:lnRef idx="2">
            <a:schemeClr val="accent6"/>
          </a:lnRef>
          <a:fillRef idx="1">
            <a:schemeClr val="lt1"/>
          </a:fillRef>
          <a:effectRef idx="0">
            <a:schemeClr val="accent6"/>
          </a:effectRef>
          <a:fontRef idx="minor">
            <a:schemeClr val="dk1"/>
          </a:fontRef>
        </p:style>
        <p:txBody>
          <a:bodyPr rtlCol="0" wrap="square">
            <a:spAutoFit/>
          </a:bodyPr>
          <a:lstStyle/>
          <a:p>
            <a:pPr algn="ctr">
              <a:lnSpc>
                <a:spcPct val="150000"/>
              </a:lnSpc>
            </a:pPr>
            <a:r>
              <a:rPr altLang="en-US" dirty="0" kumimoji="1" lang="ja-JP" sz="2400">
                <a:latin charset="-128" panose="020B0604030504040204" pitchFamily="50" typeface="メイリオ"/>
                <a:ea charset="-128" panose="020B0604030504040204" pitchFamily="50" typeface="メイリオ"/>
              </a:rPr>
              <a:t>記載された受験科目等</a:t>
            </a:r>
            <a:endParaRPr altLang="ja-JP" dirty="0" kumimoji="1" lang="en-US" sz="2400">
              <a:latin charset="-128" panose="020B0604030504040204" pitchFamily="50" typeface="メイリオ"/>
              <a:ea charset="-128" panose="020B0604030504040204" pitchFamily="50" typeface="メイリオ"/>
            </a:endParaRPr>
          </a:p>
          <a:p>
            <a:pPr algn="ctr">
              <a:spcAft>
                <a:spcPts val="0"/>
              </a:spcAft>
            </a:pPr>
            <a:r>
              <a:rPr altLang="en-US" dirty="0" lang="ja-JP" sz="2400">
                <a:latin charset="-128" panose="020B0604030504040204" pitchFamily="50" typeface="メイリオ"/>
                <a:ea charset="-128" panose="020B0604030504040204" pitchFamily="50" typeface="メイリオ"/>
              </a:rPr>
              <a:t>確認</a:t>
            </a:r>
            <a:endParaRPr altLang="en-US" dirty="0" kumimoji="1" lang="ja-JP" sz="2400">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2134329087"/>
      </p:ext>
    </p:extLst>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33</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9" name="正方形/長方形 8">
            <a:extLst>
              <a:ext uri="{FF2B5EF4-FFF2-40B4-BE49-F238E27FC236}">
                <a16:creationId xmlns:a16="http://schemas.microsoft.com/office/drawing/2014/main" id="{655C549D-146F-486D-8355-62EF5D5E71D3}"/>
              </a:ext>
            </a:extLst>
          </p:cNvPr>
          <p:cNvSpPr/>
          <p:nvPr/>
        </p:nvSpPr>
        <p:spPr>
          <a:xfrm>
            <a:off x="288000" y="1830787"/>
            <a:ext cx="11712000" cy="2462213"/>
          </a:xfrm>
          <a:prstGeom prst="rect">
            <a:avLst/>
          </a:prstGeom>
        </p:spPr>
        <p:txBody>
          <a:bodyPr wrap="square">
            <a:spAutoFit/>
          </a:bodyPr>
          <a:lstStyle/>
          <a:p>
            <a:pPr eaLnBrk="1" hangingPunct="1">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試験場コード，受験番号，決定した受験上の配慮事項を通知。</a:t>
            </a:r>
          </a:p>
          <a:p>
            <a:pPr eaLnBrk="1" hangingPunct="1">
              <a:lnSpc>
                <a:spcPct val="200000"/>
              </a:lnSpc>
              <a:defRPr/>
            </a:pPr>
            <a:r>
              <a:rPr altLang="en-US" dirty="0" lang="ja-JP" sz="2400">
                <a:solidFill>
                  <a:srgbClr val="000000"/>
                </a:solidFill>
                <a:latin charset="-128" panose="020B0604030504040204" pitchFamily="50" typeface="メイリオ"/>
                <a:ea charset="-128" panose="020B0604030504040204" pitchFamily="50" typeface="メイリオ"/>
              </a:rPr>
              <a:t>　</a:t>
            </a:r>
            <a:r>
              <a:rPr altLang="ja-JP" dirty="0" lang="en-US" sz="2400">
                <a:solidFill>
                  <a:srgbClr val="000000"/>
                </a:solidFill>
                <a:latin charset="-128" panose="020B0604030504040204" pitchFamily="50" typeface="メイリオ"/>
                <a:ea charset="-128" panose="020B0604030504040204" pitchFamily="50" typeface="メイリオ"/>
              </a:rPr>
              <a:t>※</a:t>
            </a:r>
            <a:r>
              <a:rPr altLang="en-US" dirty="0" lang="ja-JP" sz="2400">
                <a:solidFill>
                  <a:srgbClr val="000000"/>
                </a:solidFill>
                <a:latin charset="-128" panose="020B0604030504040204" pitchFamily="50" typeface="メイリオ"/>
                <a:ea charset="-128" panose="020B0604030504040204" pitchFamily="50" typeface="メイリオ"/>
              </a:rPr>
              <a:t>　「点字解答」，「代筆解答」，「拡大文字問題冊子（</a:t>
            </a:r>
            <a:r>
              <a:rPr altLang="ja-JP" dirty="0" lang="en-US" sz="2400">
                <a:solidFill>
                  <a:srgbClr val="000000"/>
                </a:solidFill>
                <a:latin charset="-128" panose="020B0604030504040204" pitchFamily="50" typeface="メイリオ"/>
                <a:ea charset="-128" panose="020B0604030504040204" pitchFamily="50" typeface="メイリオ"/>
              </a:rPr>
              <a:t>22</a:t>
            </a:r>
            <a:r>
              <a:rPr altLang="en-US" dirty="0" lang="ja-JP" sz="2400">
                <a:solidFill>
                  <a:srgbClr val="000000"/>
                </a:solidFill>
                <a:latin charset="-128" panose="020B0604030504040204" pitchFamily="50" typeface="メイリオ"/>
                <a:ea charset="-128" panose="020B0604030504040204" pitchFamily="50" typeface="メイリオ"/>
              </a:rPr>
              <a:t>ポイント）の配付」</a:t>
            </a:r>
            <a:endParaRPr altLang="ja-JP" dirty="0" lang="en-US" sz="2400">
              <a:solidFill>
                <a:srgbClr val="000000"/>
              </a:solidFill>
              <a:latin charset="-128" panose="020B0604030504040204" pitchFamily="50" typeface="メイリオ"/>
              <a:ea charset="-128" panose="020B0604030504040204" pitchFamily="50" typeface="メイリオ"/>
            </a:endParaRPr>
          </a:p>
          <a:p>
            <a:pPr eaLnBrk="1" hangingPunct="1">
              <a:spcAft>
                <a:spcPts val="1200"/>
              </a:spcAft>
              <a:defRPr/>
            </a:pPr>
            <a:r>
              <a:rPr altLang="en-US" dirty="0" lang="ja-JP" sz="2400">
                <a:solidFill>
                  <a:srgbClr val="000000"/>
                </a:solidFill>
                <a:latin charset="-128" panose="020B0604030504040204" pitchFamily="50" typeface="メイリオ"/>
                <a:ea charset="-128" panose="020B0604030504040204" pitchFamily="50" typeface="メイリオ"/>
              </a:rPr>
              <a:t>　　が許可された志願者には，受験科目等も記載。</a:t>
            </a:r>
          </a:p>
          <a:p>
            <a:pPr eaLnBrk="1" hangingPunct="1">
              <a:buFont charset="2" panose="05000000000000000000" pitchFamily="2" typeface="Wingdings"/>
              <a:buChar char="l"/>
              <a:defRPr/>
            </a:pPr>
            <a:endParaRPr altLang="en-US" dirty="0" lang="ja-JP" sz="2400">
              <a:solidFill>
                <a:srgbClr val="000000"/>
              </a:solidFill>
              <a:latin charset="-128" panose="020B0604030504040204" pitchFamily="50" typeface="メイリオ"/>
              <a:ea charset="-128" panose="020B0604030504040204" pitchFamily="50" typeface="メイリオ"/>
            </a:endParaRPr>
          </a:p>
          <a:p>
            <a:pPr eaLnBrk="1" hangingPunct="1">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共通テスト当日に受験票等とともに試験場に持参し，机上に置く。</a:t>
            </a:r>
            <a:endParaRPr altLang="ja-JP" dirty="0" lang="en-US" sz="2400">
              <a:solidFill>
                <a:srgbClr val="000000"/>
              </a:solidFill>
              <a:latin charset="-128" panose="020B0604030504040204" pitchFamily="50" typeface="メイリオ"/>
              <a:ea charset="-128" panose="020B0604030504040204" pitchFamily="50" typeface="メイリオ"/>
            </a:endParaRPr>
          </a:p>
        </p:txBody>
      </p:sp>
      <p:sp>
        <p:nvSpPr>
          <p:cNvPr id="7" name="テキスト ボックス 6">
            <a:extLst>
              <a:ext uri="{FF2B5EF4-FFF2-40B4-BE49-F238E27FC236}">
                <a16:creationId xmlns:a16="http://schemas.microsoft.com/office/drawing/2014/main" id="{2CDA8C2B-229D-4BAF-8597-6904B132AB5E}"/>
              </a:ext>
            </a:extLst>
          </p:cNvPr>
          <p:cNvSpPr txBox="1"/>
          <p:nvPr/>
        </p:nvSpPr>
        <p:spPr>
          <a:xfrm>
            <a:off x="192000" y="1053000"/>
            <a:ext cx="11520000" cy="515603"/>
          </a:xfrm>
          <a:prstGeom prst="rect">
            <a:avLst/>
          </a:prstGeom>
          <a:solidFill>
            <a:srgbClr val="FFFF99"/>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6000" rtlCol="0" tIns="108000" wrap="square">
            <a:noAutofit/>
          </a:bodyPr>
          <a:lstStyle/>
          <a:p>
            <a:pPr lvl="0"/>
            <a:r>
              <a:rPr altLang="en-US" b="1" dirty="0" lang="ja-JP" sz="2800">
                <a:solidFill>
                  <a:schemeClr val="tx1"/>
                </a:solidFill>
                <a:latin charset="-128" panose="020B0604030504040204" pitchFamily="50" typeface="メイリオ"/>
                <a:ea charset="-128" panose="020B0604030504040204" pitchFamily="50" typeface="メイリオ"/>
              </a:rPr>
              <a:t>⑶ 受験上の配慮事項決定通知書</a:t>
            </a:r>
          </a:p>
        </p:txBody>
      </p:sp>
    </p:spTree>
    <p:extLst>
      <p:ext uri="{BB962C8B-B14F-4D97-AF65-F5344CB8AC3E}">
        <p14:creationId xmlns:p14="http://schemas.microsoft.com/office/powerpoint/2010/main" val="740996282"/>
      </p:ext>
    </p:extLst>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01D9EEA4-9446-4794-8B0B-99A4525D78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8571" y="4431920"/>
            <a:ext cx="1371429" cy="1371429"/>
          </a:xfrm>
          <a:prstGeom prst="rect">
            <a:avLst/>
          </a:prstGeom>
        </p:spPr>
      </p:pic>
      <p:sp>
        <p:nvSpPr>
          <p:cNvPr id="4" name="スライド番号プレースホルダー 3">
            <a:extLst>
              <a:ext uri="{FF2B5EF4-FFF2-40B4-BE49-F238E27FC236}">
                <a16:creationId xmlns:a16="http://schemas.microsoft.com/office/drawing/2014/main" id="{87103853-090B-4293-85A0-D8F0201635A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9EB99C81-28D7-41D1-BE21-A12FAA09D35B}"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14</a:t>
            </a:fld>
            <a:endParaRPr altLang="ja-JP" b="0" baseline="0" cap="none"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7" name="正方形/長方形 6">
            <a:extLst>
              <a:ext uri="{FF2B5EF4-FFF2-40B4-BE49-F238E27FC236}">
                <a16:creationId xmlns:a16="http://schemas.microsoft.com/office/drawing/2014/main" id="{B53B11C3-0D48-46D8-AF31-1F5857BF1C8F}"/>
              </a:ext>
            </a:extLst>
          </p:cNvPr>
          <p:cNvSpPr/>
          <p:nvPr/>
        </p:nvSpPr>
        <p:spPr>
          <a:xfrm>
            <a:off x="191999" y="117000"/>
            <a:ext cx="2664001"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0" kumimoji="1" lang="ja-JP"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cs typeface="+mn-cs"/>
              </a:rPr>
              <a:t>裏表紙</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p>
        </p:txBody>
      </p:sp>
      <p:sp>
        <p:nvSpPr>
          <p:cNvPr id="8" name="正方形/長方形 7">
            <a:extLst>
              <a:ext uri="{FF2B5EF4-FFF2-40B4-BE49-F238E27FC236}">
                <a16:creationId xmlns:a16="http://schemas.microsoft.com/office/drawing/2014/main" id="{553A735F-2515-4794-9A41-98913CC3AB7E}"/>
              </a:ext>
            </a:extLst>
          </p:cNvPr>
          <p:cNvSpPr/>
          <p:nvPr/>
        </p:nvSpPr>
        <p:spPr bwMode="auto">
          <a:xfrm>
            <a:off x="336000" y="1917000"/>
            <a:ext cx="11520000" cy="2088000"/>
          </a:xfrm>
          <a:prstGeom prst="rect">
            <a:avLst/>
          </a:prstGeom>
          <a:solidFill>
            <a:srgbClr val="DAEDEF"/>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anchorCtr="0" bIns="45720" compatLnSpc="1" lIns="216000" numCol="1" rIns="91440" rtlCol="0" tIns="45720" vert="horz" wrap="square">
            <a:prstTxWarp prst="textNoShape">
              <a:avLst/>
            </a:prstTxWarp>
          </a:bodyPr>
          <a:lstStyle/>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志願者問合せ専用電話</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（大学入試センター事業第１課）</a:t>
            </a:r>
            <a:endPar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endParaRPr>
          </a:p>
          <a:p>
            <a:pPr algn="l"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TEL</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　</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03</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3465</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8600</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　</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9:30</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17:00 </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（土・日曜，祝日，</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12</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月</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29</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日～</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1</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月</a:t>
            </a: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3</a:t>
            </a:r>
            <a:r>
              <a:rPr altLang="en-US" b="0" baseline="0" cap="none" dirty="0" i="0" kern="0" kumimoji="1" lang="ja-JP"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日を除く）</a:t>
            </a:r>
          </a:p>
          <a:p>
            <a:pPr algn="l" defTabSz="914400" eaLnBrk="0" fontAlgn="base" hangingPunct="0" indent="0" latinLnBrk="0" lvl="0" marL="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電話での問合せが難しい障害等のある方専用</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FAX】</a:t>
            </a:r>
          </a:p>
          <a:p>
            <a:pPr algn="l" defTabSz="914400" eaLnBrk="0" fontAlgn="base" hangingPunct="0" indent="0" latinLnBrk="0" lvl="0" marL="360000" marR="0" rtl="0">
              <a:lnSpc>
                <a:spcPct val="100000"/>
              </a:lnSpc>
              <a:spcBef>
                <a:spcPts val="60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FAX</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　</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03</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3485</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1771</a:t>
            </a:r>
            <a:endPar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endParaRPr>
          </a:p>
        </p:txBody>
      </p:sp>
      <p:sp>
        <p:nvSpPr>
          <p:cNvPr id="12" name="テキスト ボックス 11">
            <a:extLst>
              <a:ext uri="{FF2B5EF4-FFF2-40B4-BE49-F238E27FC236}">
                <a16:creationId xmlns:a16="http://schemas.microsoft.com/office/drawing/2014/main" id="{79BC90F7-DD81-42DD-8389-4475F0094DEA}"/>
              </a:ext>
            </a:extLst>
          </p:cNvPr>
          <p:cNvSpPr txBox="1"/>
          <p:nvPr/>
        </p:nvSpPr>
        <p:spPr>
          <a:xfrm>
            <a:off x="696000" y="4437000"/>
            <a:ext cx="9212571" cy="1384995"/>
          </a:xfrm>
          <a:prstGeom prst="rect">
            <a:avLst/>
          </a:prstGeom>
          <a:noFill/>
        </p:spPr>
        <p:txBody>
          <a:bodyPr rtlCol="0" wrap="square">
            <a:spAutoFit/>
          </a:bodyPr>
          <a:lstStyle/>
          <a:p>
            <a:pPr algn="l" defTabSz="914400"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　受験上の配慮に関する</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Q</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t>
            </a:r>
            <a:r>
              <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A</a:t>
            </a: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については，大学入試センター</a:t>
            </a:r>
            <a:endPar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r>
              <a:rPr altLang="en-US" b="0" baseline="0" cap="none" dirty="0" i="0" kern="0" kumimoji="1" lang="ja-JP"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rPr>
              <a:t>　　のウェブサイトにも掲載しています。</a:t>
            </a:r>
            <a:endParaRPr altLang="ja-JP" b="0" baseline="0" cap="none" dirty="0" i="0" kern="0" kumimoji="1" lang="en-US" noProof="0" normalizeH="0" spc="0" strike="noStrike" sz="2400" u="none">
              <a:ln>
                <a:noFill/>
              </a:ln>
              <a:solidFill>
                <a:srgbClr val="000000"/>
              </a:solidFill>
              <a:effectLst/>
              <a:uLnTx/>
              <a:uFillTx/>
              <a:latin charset="-128" panose="020B0604030504040204" pitchFamily="50" typeface="メイリオ"/>
              <a:ea charset="-128" panose="020B0604030504040204" pitchFamily="50" typeface="メイリオ"/>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endParaRPr altLang="ja-JP" b="0" baseline="0" cap="none" dirty="0" i="0" kern="0" kumimoji="1" lang="en-US" noProof="0" normalizeH="0" spc="0" strike="noStrike" sz="1200" u="none">
              <a:ln>
                <a:noFill/>
              </a:ln>
              <a:solidFill>
                <a:srgbClr val="000000"/>
              </a:solidFill>
              <a:effectLst/>
              <a:uLnTx/>
              <a:uFillTx/>
              <a:latin charset="-128" panose="020B0604030504040204" pitchFamily="50" typeface="メイリオ"/>
              <a:ea charset="-128" panose="020B0604030504040204" pitchFamily="50" typeface="メイリオ"/>
              <a:cs typeface="+mn-cs"/>
            </a:endParaRPr>
          </a:p>
          <a:p>
            <a:pPr algn="l" defTabSz="914400" eaLnBrk="0" fontAlgn="base" hangingPunct="0" indent="0" latinLnBrk="0" lvl="0" marL="0" marR="0" rtl="0">
              <a:lnSpc>
                <a:spcPct val="100000"/>
              </a:lnSpc>
              <a:spcBef>
                <a:spcPct val="0"/>
              </a:spcBef>
              <a:spcAft>
                <a:spcPct val="0"/>
              </a:spcAft>
              <a:buClrTx/>
              <a:buSzTx/>
              <a:buFontTx/>
              <a:buNone/>
              <a:tabLst/>
              <a:defRPr/>
            </a:pPr>
            <a:r>
              <a:rPr altLang="ja-JP" b="0" baseline="0" cap="none" dirty="0" i="0" kern="0" kumimoji="1" lang="en-US" noProof="0" normalizeH="0" spc="0" strike="noStrike" sz="2000" u="none">
                <a:ln>
                  <a:noFill/>
                </a:ln>
                <a:solidFill>
                  <a:srgbClr val="000000"/>
                </a:solidFill>
                <a:effectLst/>
                <a:uLnTx/>
                <a:uFillTx/>
                <a:latin charset="-128" panose="020B0604030504040204" pitchFamily="50" typeface="メイリオ"/>
                <a:ea charset="-128" panose="020B0604030504040204" pitchFamily="50" typeface="メイリオ"/>
                <a:cs typeface="+mn-cs"/>
              </a:rPr>
              <a:t>    https://www.dnc.ac.jp/kyotsu/shiken_jouhou/r9/r9_hairyo_qa.html</a:t>
            </a:r>
          </a:p>
          <a:p>
            <a:pPr algn="l" defTabSz="914400" eaLnBrk="0" fontAlgn="base" hangingPunct="0" indent="0" latinLnBrk="0" lvl="0" marL="0" marR="0" rtl="0">
              <a:lnSpc>
                <a:spcPct val="100000"/>
              </a:lnSpc>
              <a:spcBef>
                <a:spcPct val="0"/>
              </a:spcBef>
              <a:spcAft>
                <a:spcPct val="0"/>
              </a:spcAft>
              <a:buClrTx/>
              <a:buSzTx/>
              <a:buFontTx/>
              <a:buNone/>
              <a:tabLst/>
              <a:defRPr/>
            </a:pPr>
            <a:endParaRPr altLang="en-US" b="0" baseline="0" cap="none" dirty="0" i="0" kern="1200" kumimoji="1" lang="ja-JP" noProof="0" normalizeH="0" spc="0" strike="noStrike" sz="400" u="none">
              <a:ln>
                <a:noFill/>
              </a:ln>
              <a:solidFill>
                <a:srgbClr val="000000"/>
              </a:solidFill>
              <a:effectLst/>
              <a:uLnTx/>
              <a:uFillTx/>
              <a:latin charset="0" panose="020B0604020202020204" pitchFamily="34" typeface="Arial"/>
              <a:ea charset="-128" panose="020B0600070205080204" pitchFamily="50" typeface="ＭＳ Ｐゴシック"/>
              <a:cs typeface="+mn-cs"/>
            </a:endParaRPr>
          </a:p>
        </p:txBody>
      </p:sp>
      <p:sp>
        <p:nvSpPr>
          <p:cNvPr id="2" name="テキスト ボックス 1">
            <a:extLst>
              <a:ext uri="{FF2B5EF4-FFF2-40B4-BE49-F238E27FC236}">
                <a16:creationId xmlns:a16="http://schemas.microsoft.com/office/drawing/2014/main" id="{33566FD2-46AA-420A-90D8-7503087C96F0}"/>
              </a:ext>
            </a:extLst>
          </p:cNvPr>
          <p:cNvSpPr txBox="1"/>
          <p:nvPr/>
        </p:nvSpPr>
        <p:spPr>
          <a:xfrm>
            <a:off x="336000" y="1053000"/>
            <a:ext cx="11520000" cy="637849"/>
          </a:xfrm>
          <a:prstGeom prst="rect">
            <a:avLst/>
          </a:prstGeom>
          <a:solidFill>
            <a:srgbClr val="FFCC00"/>
          </a:solidFill>
        </p:spPr>
        <p:txBody>
          <a:bodyP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 受験上の配慮に関する事前相談</a:t>
            </a:r>
            <a:endParaRPr altLang="en-US" dirty="0" kumimoji="1" lang="ja-JP" sz="3200"/>
          </a:p>
        </p:txBody>
      </p:sp>
    </p:spTree>
    <p:extLst>
      <p:ext uri="{BB962C8B-B14F-4D97-AF65-F5344CB8AC3E}">
        <p14:creationId xmlns:p14="http://schemas.microsoft.com/office/powerpoint/2010/main" val="988027217"/>
      </p:ext>
    </p:extLst>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8AE1C37-D138-4044-860D-6F906CDA5243}"/>
              </a:ext>
            </a:extLst>
          </p:cNvPr>
          <p:cNvSpPr txBox="1">
            <a:spLocks noChangeArrowheads="1"/>
          </p:cNvSpPr>
          <p:nvPr/>
        </p:nvSpPr>
        <p:spPr>
          <a:xfrm>
            <a:off x="0" y="962445"/>
            <a:ext cx="12192000"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defRPr/>
            </a:pPr>
            <a:r>
              <a:rPr altLang="ja-JP" b="1" dirty="0" lang="en-US" sz="4000">
                <a:solidFill>
                  <a:srgbClr val="000000"/>
                </a:solidFill>
                <a:latin charset="-128" panose="020B0604030504040204" pitchFamily="50" typeface="メイリオ"/>
                <a:ea charset="-128" panose="020B0604030504040204" pitchFamily="50" typeface="メイリオ"/>
              </a:rPr>
              <a:t>Ⅱ</a:t>
            </a:r>
            <a:r>
              <a:rPr altLang="en-US" b="1" dirty="0" lang="ja-JP" sz="4000">
                <a:solidFill>
                  <a:srgbClr val="000000"/>
                </a:solidFill>
                <a:latin charset="-128" panose="020B0604030504040204" pitchFamily="50" typeface="メイリオ"/>
                <a:ea charset="-128" panose="020B0604030504040204" pitchFamily="50" typeface="メイリオ"/>
              </a:rPr>
              <a:t>　申請方法及び通知書</a:t>
            </a:r>
          </a:p>
        </p:txBody>
      </p:sp>
      <p:sp>
        <p:nvSpPr>
          <p:cNvPr id="15" name="スライド番号プレースホルダー 1">
            <a:extLst>
              <a:ext uri="{FF2B5EF4-FFF2-40B4-BE49-F238E27FC236}">
                <a16:creationId xmlns:a16="http://schemas.microsoft.com/office/drawing/2014/main" id="{696BB0DC-E69D-4C51-AF1F-8C2A7E474565}"/>
              </a:ext>
            </a:extLst>
          </p:cNvPr>
          <p:cNvSpPr txBox="1">
            <a:spLocks/>
          </p:cNvSpPr>
          <p:nvPr/>
        </p:nvSpPr>
        <p:spPr bwMode="auto">
          <a:xfrm>
            <a:off x="9408000" y="5949000"/>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tIns="45720" vert="horz" wrap="square">
            <a:prstTxWarp prst="textNoShape">
              <a:avLst/>
            </a:prstTxWarp>
          </a:bodyPr>
          <a:lstStyle>
            <a:defPPr>
              <a:defRPr lang="ja-JP"/>
            </a:defPPr>
            <a:lvl1pPr algn="r" eaLnBrk="1" fontAlgn="base" hangingPunct="1" rtl="0">
              <a:spcBef>
                <a:spcPct val="0"/>
              </a:spcBef>
              <a:spcAft>
                <a:spcPct val="0"/>
              </a:spcAft>
              <a:defRPr kern="1200" kumimoji="0" sz="2400">
                <a:solidFill>
                  <a:schemeClr val="tx1"/>
                </a:solidFill>
                <a:latin charset="0" panose="020B0502040204020203" pitchFamily="34" typeface="Segoe UI"/>
                <a:ea charset="-128" panose="020B0600070205080204" pitchFamily="50" typeface="ＭＳ Ｐゴシック"/>
                <a:cs charset="0" panose="020B0502040204020203" pitchFamily="34" typeface="Segoe UI"/>
              </a:defRPr>
            </a:lvl1pPr>
            <a:lvl2pPr algn="l" eaLnBrk="0" fontAlgn="base" hangingPunct="0" indent="1588" marL="4556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2pPr>
            <a:lvl3pPr algn="l" eaLnBrk="0" fontAlgn="base" hangingPunct="0" indent="1588" marL="9128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3pPr>
            <a:lvl4pPr algn="l" eaLnBrk="0" fontAlgn="base" hangingPunct="0" indent="1588" marL="13700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4pPr>
            <a:lvl5pPr algn="l" eaLnBrk="0" fontAlgn="base" hangingPunct="0" indent="1588" marL="1827213" rtl="0">
              <a:spcBef>
                <a:spcPct val="0"/>
              </a:spcBef>
              <a:spcAft>
                <a:spcPct val="0"/>
              </a:spcAft>
              <a:defRPr kern="1200" kumimoji="1" sz="400">
                <a:solidFill>
                  <a:schemeClr val="tx1"/>
                </a:solidFill>
                <a:latin charset="0" panose="020B0604020202020204" pitchFamily="34" typeface="Arial"/>
                <a:ea charset="-128" panose="020B0600070205080204" pitchFamily="50" typeface="ＭＳ Ｐゴシック"/>
                <a:cs typeface="+mn-cs"/>
              </a:defRPr>
            </a:lvl5pPr>
            <a:lvl6pPr algn="l" defTabSz="914400" eaLnBrk="1" hangingPunct="1" latinLnBrk="0" marL="2286000" rtl="0">
              <a:defRPr kern="1200" kumimoji="1" sz="400">
                <a:solidFill>
                  <a:schemeClr val="tx1"/>
                </a:solidFill>
                <a:latin charset="0" panose="020B0604020202020204" pitchFamily="34" typeface="Arial"/>
                <a:ea charset="-128" panose="020B0600070205080204" pitchFamily="50" typeface="ＭＳ Ｐゴシック"/>
                <a:cs typeface="+mn-cs"/>
              </a:defRPr>
            </a:lvl6pPr>
            <a:lvl7pPr algn="l" defTabSz="914400" eaLnBrk="1" hangingPunct="1" latinLnBrk="0" marL="2743200" rtl="0">
              <a:defRPr kern="1200" kumimoji="1" sz="400">
                <a:solidFill>
                  <a:schemeClr val="tx1"/>
                </a:solidFill>
                <a:latin charset="0" panose="020B0604020202020204" pitchFamily="34" typeface="Arial"/>
                <a:ea charset="-128" panose="020B0600070205080204" pitchFamily="50" typeface="ＭＳ Ｐゴシック"/>
                <a:cs typeface="+mn-cs"/>
              </a:defRPr>
            </a:lvl7pPr>
            <a:lvl8pPr algn="l" defTabSz="914400" eaLnBrk="1" hangingPunct="1" latinLnBrk="0" marL="3200400" rtl="0">
              <a:defRPr kern="1200" kumimoji="1" sz="400">
                <a:solidFill>
                  <a:schemeClr val="tx1"/>
                </a:solidFill>
                <a:latin charset="0" panose="020B0604020202020204" pitchFamily="34" typeface="Arial"/>
                <a:ea charset="-128" panose="020B0600070205080204" pitchFamily="50" typeface="ＭＳ Ｐゴシック"/>
                <a:cs typeface="+mn-cs"/>
              </a:defRPr>
            </a:lvl8pPr>
            <a:lvl9pPr algn="l" defTabSz="914400" eaLnBrk="1" hangingPunct="1" latinLnBrk="0" marL="3657600" rtl="0">
              <a:defRPr kern="1200" kumimoji="1" sz="400">
                <a:solidFill>
                  <a:schemeClr val="tx1"/>
                </a:solidFill>
                <a:latin charset="0" panose="020B0604020202020204" pitchFamily="34" typeface="Arial"/>
                <a:ea charset="-128" panose="020B0600070205080204" pitchFamily="50" typeface="ＭＳ Ｐゴシック"/>
                <a:cs typeface="+mn-cs"/>
              </a:defRPr>
            </a:lvl9pPr>
          </a:lstStyle>
          <a:p>
            <a:pPr>
              <a:defRPr/>
            </a:pPr>
            <a:fld id="{5D0C3138-1DF5-4EE7-9BC8-8086AF259160}" type="slidenum">
              <a:rPr altLang="ja-JP" lang="en-US" smtClean="0">
                <a:solidFill>
                  <a:srgbClr val="000000"/>
                </a:solidFill>
              </a:rPr>
              <a:pPr>
                <a:defRPr/>
              </a:pPr>
              <a:t>2</a:t>
            </a:fld>
            <a:endParaRPr altLang="ja-JP" dirty="0" lang="en-US">
              <a:solidFill>
                <a:srgbClr val="000000"/>
              </a:solidFill>
            </a:endParaRPr>
          </a:p>
        </p:txBody>
      </p:sp>
      <p:graphicFrame>
        <p:nvGraphicFramePr>
          <p:cNvPr id="16" name="表 15">
            <a:extLst>
              <a:ext uri="{FF2B5EF4-FFF2-40B4-BE49-F238E27FC236}">
                <a16:creationId xmlns:a16="http://schemas.microsoft.com/office/drawing/2014/main" id="{6926812F-3095-4565-B1F4-8C176177AAC6}"/>
              </a:ext>
            </a:extLst>
          </p:cNvPr>
          <p:cNvGraphicFramePr>
            <a:graphicFrameLocks noGrp="1"/>
          </p:cNvGraphicFramePr>
          <p:nvPr>
            <p:extLst>
              <p:ext uri="{D42A27DB-BD31-4B8C-83A1-F6EECF244321}">
                <p14:modId xmlns:p14="http://schemas.microsoft.com/office/powerpoint/2010/main" val="2475458126"/>
              </p:ext>
            </p:extLst>
          </p:nvPr>
        </p:nvGraphicFramePr>
        <p:xfrm>
          <a:off x="1488000" y="4941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400">
                          <a:effectLst/>
                          <a:latin charset="-128" panose="020B0604030504040204" pitchFamily="50" typeface="メイリオ"/>
                          <a:ea charset="-128" panose="020B0604030504040204" pitchFamily="50" typeface="メイリオ"/>
                        </a:rPr>
                        <a:t> </a:t>
                      </a:r>
                      <a:r>
                        <a:rPr altLang="en-US" dirty="0" kern="100" lang="ja-JP" sz="2000">
                          <a:effectLst/>
                          <a:latin charset="-128" panose="020B0604030504040204" pitchFamily="50" typeface="メイリオ"/>
                          <a:ea charset="-128" panose="020B0604030504040204" pitchFamily="50" typeface="メイリオ"/>
                        </a:rPr>
                        <a:t>通知</a:t>
                      </a:r>
                      <a:endParaRPr altLang="ja-JP" b="0" dirty="0" kern="100" lang="ja-JP" sz="2400">
                        <a:solidFill>
                          <a:schemeClr val="accent3"/>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4030504040204" pitchFamily="50" typeface="メイリオ"/>
                          <a:ea charset="-128" panose="020B0604030504040204" pitchFamily="50" typeface="メイリオ"/>
                        </a:rPr>
                        <a:t>　５　通知文書</a:t>
                      </a:r>
                      <a:endParaRPr altLang="ja-JP" b="0" dirty="0" kern="100" lang="ja-JP" sz="2000">
                        <a:solidFill>
                          <a:schemeClr val="accent3"/>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0" name="表 19">
            <a:extLst>
              <a:ext uri="{FF2B5EF4-FFF2-40B4-BE49-F238E27FC236}">
                <a16:creationId xmlns:a16="http://schemas.microsoft.com/office/drawing/2014/main" id="{5C782E08-6CB4-4167-BB6D-B173D7CB11B1}"/>
              </a:ext>
            </a:extLst>
          </p:cNvPr>
          <p:cNvGraphicFramePr>
            <a:graphicFrameLocks noGrp="1"/>
          </p:cNvGraphicFramePr>
          <p:nvPr>
            <p:extLst>
              <p:ext uri="{D42A27DB-BD31-4B8C-83A1-F6EECF244321}">
                <p14:modId xmlns:p14="http://schemas.microsoft.com/office/powerpoint/2010/main" val="1514947012"/>
              </p:ext>
            </p:extLst>
          </p:nvPr>
        </p:nvGraphicFramePr>
        <p:xfrm>
          <a:off x="1488000" y="3789000"/>
          <a:ext cx="9360000" cy="93600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936000">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ern="100" lang="ja-JP" sz="2000">
                          <a:effectLst/>
                          <a:latin charset="-128" panose="020B0604030504040204" pitchFamily="50" typeface="メイリオ"/>
                          <a:ea charset="-128" panose="020B0604030504040204" pitchFamily="50" typeface="メイリオ"/>
                        </a:rPr>
                        <a:t> 決定</a:t>
                      </a:r>
                      <a:endParaRPr altLang="ja-JP" dirty="0" kern="100" lang="en-US" sz="2000">
                        <a:effectLst/>
                        <a:latin charset="-128" panose="020B0604030504040204" pitchFamily="50" typeface="メイリオ"/>
                        <a:ea charset="-128" panose="020B0604030504040204" pitchFamily="50" typeface="メイリオ"/>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4030504040204" pitchFamily="50" typeface="メイリオ"/>
                          <a:ea charset="-128" panose="020B0604030504040204" pitchFamily="50" typeface="メイリオ"/>
                        </a:rPr>
                        <a:t>　４　受験上の配慮事項の決定</a:t>
                      </a:r>
                      <a:endParaRPr altLang="ja-JP" b="0" dirty="0" kern="100" lang="ja-JP" sz="2000">
                        <a:solidFill>
                          <a:schemeClr val="accent3"/>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graphicFrame>
        <p:nvGraphicFramePr>
          <p:cNvPr id="21" name="表 20">
            <a:extLst>
              <a:ext uri="{FF2B5EF4-FFF2-40B4-BE49-F238E27FC236}">
                <a16:creationId xmlns:a16="http://schemas.microsoft.com/office/drawing/2014/main" id="{BA1AEA5F-5DA2-4240-A4CB-6879A435989E}"/>
              </a:ext>
            </a:extLst>
          </p:cNvPr>
          <p:cNvGraphicFramePr>
            <a:graphicFrameLocks noGrp="1"/>
          </p:cNvGraphicFramePr>
          <p:nvPr>
            <p:extLst>
              <p:ext uri="{D42A27DB-BD31-4B8C-83A1-F6EECF244321}">
                <p14:modId xmlns:p14="http://schemas.microsoft.com/office/powerpoint/2010/main" val="3518162402"/>
              </p:ext>
            </p:extLst>
          </p:nvPr>
        </p:nvGraphicFramePr>
        <p:xfrm>
          <a:off x="1488000" y="1917000"/>
          <a:ext cx="9360000" cy="1683750"/>
        </p:xfrm>
        <a:graphic>
          <a:graphicData uri="http://schemas.openxmlformats.org/drawingml/2006/table">
            <a:tbl>
              <a:tblPr bandRow="1" firstRow="1">
                <a:tableStyleId>{5C22544A-7EE6-4342-B048-85BDC9FD1C3A}</a:tableStyleId>
              </a:tblPr>
              <a:tblGrid>
                <a:gridCol w="1512000">
                  <a:extLst>
                    <a:ext uri="{9D8B030D-6E8A-4147-A177-3AD203B41FA5}">
                      <a16:colId xmlns:a16="http://schemas.microsoft.com/office/drawing/2014/main" val="3344565777"/>
                    </a:ext>
                  </a:extLst>
                </a:gridCol>
                <a:gridCol w="7848000">
                  <a:extLst>
                    <a:ext uri="{9D8B030D-6E8A-4147-A177-3AD203B41FA5}">
                      <a16:colId xmlns:a16="http://schemas.microsoft.com/office/drawing/2014/main" val="664765011"/>
                    </a:ext>
                  </a:extLst>
                </a:gridCol>
              </a:tblGrid>
              <a:tr h="1683750">
                <a:tc>
                  <a:txBody>
                    <a:bodyPr/>
                    <a:lstStyle/>
                    <a:p>
                      <a:pPr algn="ctr" defTabSz="914400" eaLnBrk="1" fontAlgn="base" hangingPunct="1" indent="0" latinLnBrk="0" lvl="0" marL="0" marR="0" rtl="0">
                        <a:lnSpc>
                          <a:spcPct val="100000"/>
                        </a:lnSpc>
                        <a:spcBef>
                          <a:spcPts val="0"/>
                        </a:spcBef>
                        <a:spcAft>
                          <a:spcPts val="0"/>
                        </a:spcAft>
                        <a:buClrTx/>
                        <a:buSzTx/>
                        <a:buFontTx/>
                        <a:buNone/>
                        <a:tabLst/>
                        <a:defRPr/>
                      </a:pPr>
                      <a:r>
                        <a:rPr altLang="en-US" b="1" dirty="0" lang="ja-JP" sz="2000">
                          <a:solidFill>
                            <a:srgbClr val="FFFFFF"/>
                          </a:solidFill>
                          <a:latin charset="-128" panose="020B0604030504040204" pitchFamily="50" typeface="メイリオ"/>
                          <a:ea charset="-128" panose="020B0604030504040204" pitchFamily="50" typeface="メイリオ"/>
                        </a:rPr>
                        <a:t>申請</a:t>
                      </a:r>
                      <a:endParaRPr altLang="ja-JP" b="1" dirty="0" lang="en-US" sz="2000">
                        <a:solidFill>
                          <a:srgbClr val="FFFFFF"/>
                        </a:solidFill>
                        <a:latin charset="-128" panose="020B0604030504040204" pitchFamily="50" typeface="メイリオ"/>
                        <a:ea charset="-128" panose="020B0604030504040204" pitchFamily="50" typeface="メイリオ"/>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2"/>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4030504040204" pitchFamily="50" typeface="メイリオ"/>
                          <a:ea charset="-128" panose="020B0604030504040204" pitchFamily="50" typeface="メイリオ"/>
                        </a:rPr>
                        <a:t>　１　申請時期</a:t>
                      </a:r>
                      <a:endParaRPr altLang="ja-JP" b="1" dirty="0" kern="0" lang="en-US" sz="2000">
                        <a:solidFill>
                          <a:srgbClr val="000000"/>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1200"/>
                        </a:spcBef>
                        <a:spcAft>
                          <a:spcPts val="1200"/>
                        </a:spcAft>
                        <a:buClrTx/>
                        <a:buSzTx/>
                        <a:buFontTx/>
                        <a:buNone/>
                        <a:tabLst/>
                        <a:defRPr/>
                      </a:pPr>
                      <a:r>
                        <a:rPr altLang="en-US" b="1" dirty="0" kern="0" lang="ja-JP" sz="2000">
                          <a:solidFill>
                            <a:srgbClr val="000000"/>
                          </a:solidFill>
                          <a:latin charset="-128" panose="020B0604030504040204" pitchFamily="50" typeface="メイリオ"/>
                          <a:ea charset="-128" panose="020B0604030504040204" pitchFamily="50" typeface="メイリオ"/>
                        </a:rPr>
                        <a:t>　２　申請書類</a:t>
                      </a:r>
                    </a:p>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0" lang="ja-JP" sz="2000">
                          <a:solidFill>
                            <a:srgbClr val="000000"/>
                          </a:solidFill>
                          <a:latin charset="-128" panose="020B0604030504040204" pitchFamily="50" typeface="メイリオ"/>
                          <a:ea charset="-128" panose="020B0604030504040204" pitchFamily="50" typeface="メイリオ"/>
                        </a:rPr>
                        <a:t>　３　配慮の申請に当たっての留意点</a:t>
                      </a:r>
                      <a:endParaRPr altLang="ja-JP" b="1" dirty="0" kern="0" lang="en-US" sz="2000">
                        <a:solidFill>
                          <a:srgbClr val="000000"/>
                        </a:solidFill>
                        <a:latin charset="-128" panose="020B0604030504040204" pitchFamily="50" typeface="メイリオ"/>
                        <a:ea charset="-128" panose="020B0604030504040204" pitchFamily="50" typeface="メイリオ"/>
                      </a:endParaRPr>
                    </a:p>
                  </a:txBody>
                  <a:tcPr anchor="ctr">
                    <a:lnL algn="ctr" cap="flat" cmpd="sng" w="12700">
                      <a:solidFill>
                        <a:srgbClr val="333399"/>
                      </a:solidFill>
                      <a:prstDash val="solid"/>
                      <a:round/>
                      <a:headEnd len="med" type="none" w="med"/>
                      <a:tailEnd len="med" type="none" w="med"/>
                    </a:lnL>
                    <a:lnR algn="ctr" cap="flat" cmpd="sng" w="12700">
                      <a:solidFill>
                        <a:srgbClr val="333399"/>
                      </a:solidFill>
                      <a:prstDash val="solid"/>
                      <a:round/>
                      <a:headEnd len="med" type="none" w="med"/>
                      <a:tailEnd len="med" type="none" w="med"/>
                    </a:lnR>
                    <a:lnT algn="ctr" cap="flat" cmpd="sng" w="12700">
                      <a:solidFill>
                        <a:srgbClr val="333399"/>
                      </a:solidFill>
                      <a:prstDash val="solid"/>
                      <a:round/>
                      <a:headEnd len="med" type="none" w="med"/>
                      <a:tailEnd len="med" type="none" w="med"/>
                    </a:lnT>
                    <a:lnB algn="ctr" cap="flat" cmpd="sng" w="12700">
                      <a:solidFill>
                        <a:srgbClr val="333399"/>
                      </a:solidFill>
                      <a:prstDash val="solid"/>
                      <a:round/>
                      <a:headEnd len="med" type="none" w="med"/>
                      <a:tailEnd len="med" type="none" w="med"/>
                    </a:lnB>
                    <a:solidFill>
                      <a:schemeClr val="accent5"/>
                    </a:solidFill>
                  </a:tcPr>
                </a:tc>
                <a:extLst>
                  <a:ext uri="{0D108BD9-81ED-4DB2-BD59-A6C34878D82A}">
                    <a16:rowId xmlns:a16="http://schemas.microsoft.com/office/drawing/2014/main" val="2830166423"/>
                  </a:ext>
                </a:extLst>
              </a:tr>
            </a:tbl>
          </a:graphicData>
        </a:graphic>
      </p:graphicFrame>
    </p:spTree>
    <p:extLst>
      <p:ext uri="{BB962C8B-B14F-4D97-AF65-F5344CB8AC3E}">
        <p14:creationId xmlns:p14="http://schemas.microsoft.com/office/powerpoint/2010/main" val="27281358"/>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eaLnBrk="1" hangingPunct="1" lvl="0">
              <a:spcBef>
                <a:spcPts val="2400"/>
              </a:spcBef>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en-US" dirty="0" kern="0" lang="ja-JP" sz="3200">
                <a:solidFill>
                  <a:srgbClr val="000000"/>
                </a:solidFill>
                <a:latin charset="-128" panose="020B0604030504040204" pitchFamily="50" typeface="メイリオ"/>
                <a:ea charset="-128" panose="020B0604030504040204" pitchFamily="50" typeface="メイリオ"/>
              </a:rPr>
              <a:t>表紙</a:t>
            </a:r>
            <a:r>
              <a:rPr altLang="ja-JP" dirty="0" kern="0" lang="en-US" sz="3200">
                <a:solidFill>
                  <a:srgbClr val="000000"/>
                </a:solidFill>
                <a:latin charset="-128" panose="020B0604030504040204" pitchFamily="50" typeface="メイリオ"/>
                <a:ea charset="-128" panose="020B0604030504040204" pitchFamily="50" typeface="メイリオ"/>
              </a:rPr>
              <a:t> </a:t>
            </a:r>
            <a:r>
              <a:rPr altLang="en-US" dirty="0" kern="0" lang="ja-JP" sz="3200">
                <a:solidFill>
                  <a:srgbClr val="000000"/>
                </a:solidFill>
                <a:latin charset="-128" panose="020B0604030504040204" pitchFamily="50" typeface="メイリオ"/>
                <a:ea charset="-128" panose="020B0604030504040204" pitchFamily="50" typeface="メイリオ"/>
              </a:rPr>
              <a:t>裏</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12" name="スライド番号プレースホルダー 1">
            <a:extLst>
              <a:ext uri="{FF2B5EF4-FFF2-40B4-BE49-F238E27FC236}">
                <a16:creationId xmlns:a16="http://schemas.microsoft.com/office/drawing/2014/main" id="{CF93ED0A-50E5-4959-A8E9-1D0EE35BD22A}"/>
              </a:ext>
            </a:extLst>
          </p:cNvPr>
          <p:cNvSpPr>
            <a:spLocks noGrp="1"/>
          </p:cNvSpPr>
          <p:nvPr>
            <p:ph idx="12" sz="quarter" type="sldNum"/>
          </p:nvPr>
        </p:nvSpPr>
        <p:spPr>
          <a:xfrm>
            <a:off x="9408000" y="5949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5D0C3138-1DF5-4EE7-9BC8-8086AF259160}"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3</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graphicFrame>
        <p:nvGraphicFramePr>
          <p:cNvPr id="9" name="表 8">
            <a:extLst>
              <a:ext uri="{FF2B5EF4-FFF2-40B4-BE49-F238E27FC236}">
                <a16:creationId xmlns:a16="http://schemas.microsoft.com/office/drawing/2014/main" id="{4AFB0D24-A004-4212-8A93-CA4FB07E0398}"/>
              </a:ext>
            </a:extLst>
          </p:cNvPr>
          <p:cNvGraphicFramePr>
            <a:graphicFrameLocks noGrp="1"/>
          </p:cNvGraphicFramePr>
          <p:nvPr>
            <p:extLst>
              <p:ext uri="{D42A27DB-BD31-4B8C-83A1-F6EECF244321}">
                <p14:modId xmlns:p14="http://schemas.microsoft.com/office/powerpoint/2010/main" val="937484511"/>
              </p:ext>
            </p:extLst>
          </p:nvPr>
        </p:nvGraphicFramePr>
        <p:xfrm>
          <a:off x="264000" y="1797719"/>
          <a:ext cx="11520000" cy="3543391"/>
        </p:xfrm>
        <a:graphic>
          <a:graphicData uri="http://schemas.openxmlformats.org/drawingml/2006/table">
            <a:tbl>
              <a:tblPr bandRow="1" firstRow="1">
                <a:tableStyleId>{5C22544A-7EE6-4342-B048-85BDC9FD1C3A}</a:tableStyleId>
              </a:tblPr>
              <a:tblGrid>
                <a:gridCol w="1252451">
                  <a:extLst>
                    <a:ext uri="{9D8B030D-6E8A-4147-A177-3AD203B41FA5}">
                      <a16:colId xmlns:a16="http://schemas.microsoft.com/office/drawing/2014/main" val="2015094659"/>
                    </a:ext>
                  </a:extLst>
                </a:gridCol>
                <a:gridCol w="4219549">
                  <a:extLst>
                    <a:ext uri="{9D8B030D-6E8A-4147-A177-3AD203B41FA5}">
                      <a16:colId xmlns:a16="http://schemas.microsoft.com/office/drawing/2014/main" val="1397456457"/>
                    </a:ext>
                  </a:extLst>
                </a:gridCol>
                <a:gridCol w="2736000">
                  <a:extLst>
                    <a:ext uri="{9D8B030D-6E8A-4147-A177-3AD203B41FA5}">
                      <a16:colId xmlns:a16="http://schemas.microsoft.com/office/drawing/2014/main" val="365708861"/>
                    </a:ext>
                  </a:extLst>
                </a:gridCol>
                <a:gridCol w="3312000">
                  <a:extLst>
                    <a:ext uri="{9D8B030D-6E8A-4147-A177-3AD203B41FA5}">
                      <a16:colId xmlns:a16="http://schemas.microsoft.com/office/drawing/2014/main" val="2270099265"/>
                    </a:ext>
                  </a:extLst>
                </a:gridCol>
              </a:tblGrid>
              <a:tr h="905495">
                <a:tc gridSpan="2">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400">
                          <a:solidFill>
                            <a:schemeClr val="bg1"/>
                          </a:solidFill>
                          <a:latin charset="-128" panose="020B0604030504040204" pitchFamily="50" typeface="メイリオ"/>
                          <a:ea charset="-128" panose="020B0604030504040204" pitchFamily="50" typeface="メイリオ"/>
                        </a:rPr>
                        <a:t>申請時期</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hMerge="1">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trike="noStrike" sz="1800"/>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受験上の配慮事項</a:t>
                      </a:r>
                      <a:endParaRPr altLang="ja-JP" dirty="0" kumimoji="1" lang="en-US" sz="2000">
                        <a:solidFill>
                          <a:schemeClr val="bg1"/>
                        </a:solidFill>
                        <a:latin charset="-128" panose="020B0604030504040204" pitchFamily="50" typeface="メイリオ"/>
                        <a:ea charset="-128" panose="020B0604030504040204" pitchFamily="50" typeface="メイリオ"/>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審査結果通知書</a:t>
                      </a:r>
                      <a:endParaRPr altLang="en-US" b="1" dirty="0" kumimoji="1" lang="ja-JP" spc="600" sz="2000">
                        <a:latin charset="-128" panose="020B0604030504040204" pitchFamily="50" typeface="メイリオ"/>
                        <a:ea charset="-128" panose="020B0604030504040204" pitchFamily="50" typeface="メイリオ"/>
                      </a:endParaRP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受験上の配慮事項</a:t>
                      </a:r>
                      <a:endParaRPr altLang="ja-JP" dirty="0" kumimoji="1" lang="en-US" sz="2000">
                        <a:solidFill>
                          <a:schemeClr val="bg1"/>
                        </a:solidFill>
                        <a:latin charset="-128" panose="020B0604030504040204" pitchFamily="50" typeface="メイリオ"/>
                        <a:ea charset="-128" panose="020B0604030504040204" pitchFamily="50" typeface="メイリオ"/>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a:solidFill>
                            <a:schemeClr val="bg1"/>
                          </a:solidFill>
                          <a:latin charset="-128" panose="020B0604030504040204" pitchFamily="50" typeface="メイリオ"/>
                          <a:ea charset="-128" panose="020B0604030504040204" pitchFamily="50" typeface="メイリオ"/>
                        </a:rPr>
                        <a:t>決定通知書</a:t>
                      </a:r>
                      <a:endParaRPr altLang="en-US" b="1" dirty="0" kumimoji="1" lang="ja-JP" spc="600" sz="2000">
                        <a:latin charset="-128" panose="020B0604030504040204" pitchFamily="50" typeface="メイリオ"/>
                        <a:ea charset="-128" panose="020B0604030504040204" pitchFamily="50" typeface="メイリオ"/>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1348430">
                <a:tc>
                  <a:txBody>
                    <a:bodyPr/>
                    <a:lstStyle/>
                    <a:p>
                      <a:pPr algn="ctr"/>
                      <a:r>
                        <a:rPr altLang="en-US" b="0" dirty="0" kumimoji="1" lang="ja-JP" sz="2400" u="none">
                          <a:solidFill>
                            <a:schemeClr val="tx1"/>
                          </a:solidFill>
                          <a:latin charset="-128" panose="020B0604030504040204" pitchFamily="50" typeface="メイリオ"/>
                          <a:ea charset="-128" panose="020B0604030504040204" pitchFamily="50" typeface="メイリオ"/>
                        </a:rPr>
                        <a:t>第１期</a:t>
                      </a:r>
                      <a:endParaRPr altLang="ja-JP" b="0" dirty="0" kumimoji="1" lang="en-US" sz="2400" u="none">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7</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1</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日（水） </a:t>
                      </a:r>
                      <a:endParaRPr altLang="ja-JP" dirty="0" kern="1200" kumimoji="1" lang="en-US" sz="2000">
                        <a:solidFill>
                          <a:schemeClr val="dk1"/>
                        </a:solidFill>
                        <a:latin charset="-128" panose="020B0604030504040204" pitchFamily="50" typeface="メイリオ"/>
                        <a:ea charset="-128" panose="020B0604030504040204" pitchFamily="50" typeface="メイリオ"/>
                        <a:cs typeface="+mn-cs"/>
                      </a:endParaRPr>
                    </a:p>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 　～</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8</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28</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日（金）（</a:t>
                      </a:r>
                      <a:r>
                        <a:rPr altLang="en-US" b="1" dirty="0" kern="1200" kumimoji="1" lang="ja-JP" sz="2000" u="sng">
                          <a:solidFill>
                            <a:srgbClr val="FF0000"/>
                          </a:solidFill>
                          <a:latin charset="-128" panose="020B0604030504040204" pitchFamily="50" typeface="メイリオ"/>
                          <a:ea charset="-128" panose="020B0604030504040204" pitchFamily="50" typeface="メイリオ"/>
                          <a:cs typeface="+mn-cs"/>
                        </a:rPr>
                        <a:t>必着</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a:t>
                      </a:r>
                      <a:endParaRPr altLang="ja-JP" dirty="0" kern="1200" kumimoji="1" lang="en-US" sz="2000">
                        <a:solidFill>
                          <a:schemeClr val="dk1"/>
                        </a:solidFill>
                        <a:latin charset="-128" panose="020B0604030504040204" pitchFamily="50" typeface="メイリオ"/>
                        <a:ea charset="-128" panose="020B0604030504040204" pitchFamily="50" typeface="メイリオ"/>
                        <a:cs typeface="+mn-cs"/>
                      </a:endParaRPr>
                    </a:p>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（または</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8</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26</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a:r>
                        <a:rPr altLang="ja-JP" b="0" dirty="0" kumimoji="1" lang="en-US" sz="2000" u="sng">
                          <a:solidFill>
                            <a:srgbClr val="FF0000"/>
                          </a:solidFill>
                          <a:latin charset="-128" panose="020B0604030504040204" pitchFamily="50" typeface="メイリオ"/>
                          <a:ea charset="-128" panose="020B0604030504040204" pitchFamily="50" typeface="メイリオ"/>
                        </a:rPr>
                        <a:t>9</a:t>
                      </a:r>
                      <a:r>
                        <a:rPr altLang="en-US" b="0" dirty="0" kumimoji="1" lang="ja-JP" sz="2000" u="sng">
                          <a:solidFill>
                            <a:srgbClr val="FF0000"/>
                          </a:solidFill>
                          <a:latin charset="-128" panose="020B0604030504040204" pitchFamily="50" typeface="メイリオ"/>
                          <a:ea charset="-128" panose="020B0604030504040204" pitchFamily="50" typeface="メイリオ"/>
                        </a:rPr>
                        <a:t>月</a:t>
                      </a:r>
                      <a:r>
                        <a:rPr altLang="ja-JP" b="0" dirty="0" kumimoji="1" lang="en-US" sz="2000" u="sng">
                          <a:solidFill>
                            <a:srgbClr val="FF0000"/>
                          </a:solidFill>
                          <a:latin charset="-128" panose="020B0604030504040204" pitchFamily="50" typeface="メイリオ"/>
                          <a:ea charset="-128" panose="020B0604030504040204" pitchFamily="50" typeface="メイリオ"/>
                        </a:rPr>
                        <a:t>24</a:t>
                      </a:r>
                      <a:r>
                        <a:rPr altLang="en-US" b="0" dirty="0" kumimoji="1" lang="ja-JP" sz="2000" u="sng">
                          <a:solidFill>
                            <a:srgbClr val="FF0000"/>
                          </a:solidFill>
                          <a:latin charset="-128" panose="020B0604030504040204" pitchFamily="50" typeface="メイリオ"/>
                          <a:ea charset="-128" panose="020B0604030504040204" pitchFamily="50" typeface="メイリオ"/>
                        </a:rPr>
                        <a:t>日（木）まで</a:t>
                      </a:r>
                      <a:endParaRPr altLang="ja-JP" b="0" dirty="0" kumimoji="1" lang="en-US" sz="2000" u="sng">
                        <a:solidFill>
                          <a:srgbClr val="FF0000"/>
                        </a:solidFill>
                        <a:latin charset="-128" panose="020B0604030504040204" pitchFamily="50" typeface="メイリオ"/>
                        <a:ea charset="-128" panose="020B0604030504040204" pitchFamily="50" typeface="メイリオ"/>
                      </a:endParaRPr>
                    </a:p>
                    <a:p>
                      <a:pPr algn="ctr"/>
                      <a:r>
                        <a:rPr altLang="en-US" b="0" dirty="0" kumimoji="1" lang="ja-JP" sz="2000" u="sng">
                          <a:solidFill>
                            <a:srgbClr val="FF0000"/>
                          </a:solidFill>
                          <a:latin charset="-128" panose="020B0604030504040204" pitchFamily="50" typeface="メイリオ"/>
                          <a:ea charset="-128" panose="020B0604030504040204" pitchFamily="50" typeface="メイリオ"/>
                        </a:rPr>
                        <a:t>（出願期間中）に</a:t>
                      </a:r>
                      <a:r>
                        <a:rPr altLang="en-US" b="0" dirty="0" kumimoji="1" lang="ja-JP" sz="2000" u="none">
                          <a:solidFill>
                            <a:schemeClr val="tx1"/>
                          </a:solidFill>
                          <a:latin charset="-128" panose="020B0604030504040204" pitchFamily="50" typeface="メイリオ"/>
                          <a:ea charset="-128" panose="020B0604030504040204" pitchFamily="50" typeface="メイリオ"/>
                        </a:rPr>
                        <a:t>送付</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rowSpan="2">
                  <a:txBody>
                    <a:bodyPr/>
                    <a:lstStyle/>
                    <a:p>
                      <a:pPr algn="ctr" defTabSz="914400" eaLnBrk="1" fontAlgn="auto" hangingPunct="1" indent="0" latinLnBrk="0" lvl="0" marL="0" marR="0" rtl="0">
                        <a:lnSpc>
                          <a:spcPct val="100000"/>
                        </a:lnSpc>
                        <a:spcBef>
                          <a:spcPts val="0"/>
                        </a:spcBef>
                        <a:spcAft>
                          <a:spcPts val="120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12</a:t>
                      </a:r>
                      <a:r>
                        <a:rPr altLang="en-US" b="0" dirty="0" kumimoji="1" lang="ja-JP" sz="2000">
                          <a:solidFill>
                            <a:schemeClr val="tx1"/>
                          </a:solidFill>
                          <a:latin charset="-128" panose="020B0604030504040204" pitchFamily="50" typeface="メイリオ"/>
                          <a:ea charset="-128" panose="020B0604030504040204" pitchFamily="50" typeface="メイリオ"/>
                        </a:rPr>
                        <a:t>月上旬～中旬に送付</a:t>
                      </a:r>
                      <a:endParaRPr altLang="ja-JP" b="0" dirty="0" kumimoji="1" lang="en-US" sz="2000">
                        <a:solidFill>
                          <a:schemeClr val="tx1"/>
                        </a:solidFill>
                        <a:latin charset="-128" panose="020B0604030504040204" pitchFamily="50" typeface="メイリオ"/>
                        <a:ea charset="-128" panose="020B0604030504040204" pitchFamily="50" typeface="メイリオ"/>
                      </a:endParaRPr>
                    </a:p>
                    <a:p>
                      <a:pPr algn="ctr"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000">
                          <a:solidFill>
                            <a:schemeClr val="tx1"/>
                          </a:solidFill>
                          <a:latin charset="-128" panose="020B0604030504040204" pitchFamily="50" typeface="メイリオ"/>
                          <a:ea charset="-128" panose="020B0604030504040204" pitchFamily="50" typeface="メイリオ"/>
                        </a:rPr>
                        <a:t>（出願した者のみ）</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187789128"/>
                  </a:ext>
                </a:extLst>
              </a:tr>
              <a:tr h="1289466">
                <a:tc>
                  <a:txBody>
                    <a:bodyPr/>
                    <a:lstStyle/>
                    <a:p>
                      <a:pPr algn="ctr"/>
                      <a:r>
                        <a:rPr altLang="en-US" b="0" dirty="0" kumimoji="1" lang="ja-JP" sz="2400" u="none">
                          <a:solidFill>
                            <a:schemeClr val="tx1"/>
                          </a:solidFill>
                          <a:latin charset="-128" panose="020B0604030504040204" pitchFamily="50" typeface="メイリオ"/>
                          <a:ea charset="-128" panose="020B0604030504040204" pitchFamily="50" typeface="メイリオ"/>
                        </a:rPr>
                        <a:t>第２期</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8</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31</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日（月） </a:t>
                      </a:r>
                      <a:endParaRPr altLang="ja-JP" dirty="0" kern="1200" kumimoji="1" lang="en-US" sz="2000">
                        <a:solidFill>
                          <a:schemeClr val="dk1"/>
                        </a:solidFill>
                        <a:latin charset="-128" panose="020B0604030504040204" pitchFamily="50" typeface="メイリオ"/>
                        <a:ea charset="-128" panose="020B0604030504040204" pitchFamily="50" typeface="メイリオ"/>
                        <a:cs typeface="+mn-cs"/>
                      </a:endParaRPr>
                    </a:p>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 　～</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10</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2</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日（金）（</a:t>
                      </a:r>
                      <a:r>
                        <a:rPr altLang="en-US" b="1" dirty="0" kern="1200" kumimoji="1" lang="ja-JP" sz="2000" u="sng">
                          <a:solidFill>
                            <a:srgbClr val="FF0000"/>
                          </a:solidFill>
                          <a:latin charset="-128" panose="020B0604030504040204" pitchFamily="50" typeface="メイリオ"/>
                          <a:ea charset="-128" panose="020B0604030504040204" pitchFamily="50" typeface="メイリオ"/>
                          <a:cs typeface="+mn-cs"/>
                        </a:rPr>
                        <a:t>必着</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a:t>
                      </a:r>
                      <a:endParaRPr altLang="ja-JP" dirty="0" kern="1200" kumimoji="1" lang="en-US" sz="2000">
                        <a:solidFill>
                          <a:schemeClr val="dk1"/>
                        </a:solidFill>
                        <a:latin charset="-128" panose="020B0604030504040204" pitchFamily="50" typeface="メイリオ"/>
                        <a:ea charset="-128" panose="020B0604030504040204" pitchFamily="50" typeface="メイリオ"/>
                        <a:cs typeface="+mn-cs"/>
                      </a:endParaRPr>
                    </a:p>
                    <a:p>
                      <a:pPr algn="l"/>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（または</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9</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月</a:t>
                      </a:r>
                      <a:r>
                        <a:rPr altLang="ja-JP" dirty="0" kern="1200" kumimoji="1" lang="en-US" sz="2000">
                          <a:solidFill>
                            <a:schemeClr val="dk1"/>
                          </a:solidFill>
                          <a:latin charset="-128" panose="020B0604030504040204" pitchFamily="50" typeface="メイリオ"/>
                          <a:ea charset="-128" panose="020B0604030504040204" pitchFamily="50" typeface="メイリオ"/>
                          <a:cs typeface="+mn-cs"/>
                        </a:rPr>
                        <a:t>30</a:t>
                      </a:r>
                      <a:r>
                        <a:rPr altLang="en-US" dirty="0" kern="1200" kumimoji="1" lang="ja-JP" sz="2000">
                          <a:solidFill>
                            <a:schemeClr val="dk1"/>
                          </a:solidFill>
                          <a:latin charset="-128" panose="020B0604030504040204" pitchFamily="50" typeface="メイリオ"/>
                          <a:ea charset="-128" panose="020B0604030504040204" pitchFamily="50" typeface="メイリオ"/>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ctr" defTabSz="914400" eaLnBrk="1" fontAlgn="auto" hangingPunct="0" indent="0" latinLnBrk="0" lvl="0" marL="0" marR="0" rtl="0">
                        <a:lnSpc>
                          <a:spcPct val="100000"/>
                        </a:lnSpc>
                        <a:spcBef>
                          <a:spcPts val="0"/>
                        </a:spcBef>
                        <a:spcAft>
                          <a:spcPts val="0"/>
                        </a:spcAft>
                        <a:buClrTx/>
                        <a:buSzTx/>
                        <a:buFontTx/>
                        <a:buNone/>
                        <a:tabLst/>
                        <a:defRPr/>
                      </a:pPr>
                      <a:r>
                        <a:rPr altLang="ja-JP" b="0" dirty="0" kumimoji="1" lang="en-US" sz="2000">
                          <a:solidFill>
                            <a:schemeClr val="tx1"/>
                          </a:solidFill>
                          <a:latin charset="-128" panose="020B0604030504040204" pitchFamily="50" typeface="メイリオ"/>
                          <a:ea charset="-128" panose="020B0604030504040204" pitchFamily="50" typeface="メイリオ"/>
                        </a:rPr>
                        <a:t>11</a:t>
                      </a:r>
                      <a:r>
                        <a:rPr altLang="en-US" b="0" dirty="0" kumimoji="1" lang="ja-JP" sz="2000">
                          <a:solidFill>
                            <a:schemeClr val="tx1"/>
                          </a:solidFill>
                          <a:latin charset="-128" panose="020B0604030504040204" pitchFamily="50" typeface="メイリオ"/>
                          <a:ea charset="-128" panose="020B0604030504040204" pitchFamily="50" typeface="メイリオ"/>
                        </a:rPr>
                        <a:t>月下旬に送付</a:t>
                      </a:r>
                      <a:endParaRPr altLang="ja-JP" b="0" dirty="0" kumimoji="1" lang="en-US" sz="2000">
                        <a:solidFill>
                          <a:schemeClr val="tx1"/>
                        </a:solidFill>
                        <a:latin charset="-128" panose="020B0604030504040204" pitchFamily="50" typeface="メイリオ"/>
                        <a:ea charset="-128" panose="020B0604030504040204" pitchFamily="50" typeface="メイリオ"/>
                      </a:endParaRPr>
                    </a:p>
                    <a:p>
                      <a:pPr algn="ctr" defTabSz="914400" eaLnBrk="1" fontAlgn="auto" hangingPunct="1" indent="0" latinLnBrk="0" lvl="0" marL="0" marR="0" rtl="0">
                        <a:lnSpc>
                          <a:spcPct val="100000"/>
                        </a:lnSpc>
                        <a:spcBef>
                          <a:spcPts val="0"/>
                        </a:spcBef>
                        <a:spcAft>
                          <a:spcPts val="1200"/>
                        </a:spcAft>
                        <a:buClrTx/>
                        <a:buSzTx/>
                        <a:buFontTx/>
                        <a:buNone/>
                        <a:tabLst/>
                        <a:defRPr/>
                      </a:pPr>
                      <a:r>
                        <a:rPr altLang="en-US" b="0" dirty="0" kumimoji="1" lang="ja-JP" sz="2000">
                          <a:solidFill>
                            <a:schemeClr val="tx1"/>
                          </a:solidFill>
                          <a:latin charset="-128" panose="020B0604030504040204" pitchFamily="50" typeface="メイリオ"/>
                          <a:ea charset="-128" panose="020B0604030504040204" pitchFamily="50" typeface="メイリオ"/>
                        </a:rPr>
                        <a:t>（出願した者のみ）</a:t>
                      </a:r>
                      <a:endParaRPr altLang="en-US" b="0" dirty="0" kumimoji="1" lang="ja-JP" sz="2000" u="none">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pPr algn="l" defTabSz="914400" eaLnBrk="1" fontAlgn="auto" hangingPunct="1" indent="0" latinLnBrk="0" lvl="0" marL="0" marR="0" rtl="0">
                        <a:lnSpc>
                          <a:spcPct val="100000"/>
                        </a:lnSpc>
                        <a:spcBef>
                          <a:spcPts val="0"/>
                        </a:spcBef>
                        <a:spcAft>
                          <a:spcPts val="1200"/>
                        </a:spcAft>
                        <a:buClrTx/>
                        <a:buSzTx/>
                        <a:buFontTx/>
                        <a:buNone/>
                        <a:tabLst/>
                        <a:defRPr/>
                      </a:pPr>
                      <a:endParaRPr altLang="en-US" b="0" dirty="0" kumimoji="1" lang="ja-JP" sz="16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2" name="テキスト ボックス 1">
            <a:extLst>
              <a:ext uri="{FF2B5EF4-FFF2-40B4-BE49-F238E27FC236}">
                <a16:creationId xmlns:a16="http://schemas.microsoft.com/office/drawing/2014/main" id="{0CF08C0F-CE15-4801-8DC3-60AADCE73286}"/>
              </a:ext>
            </a:extLst>
          </p:cNvPr>
          <p:cNvSpPr txBox="1"/>
          <p:nvPr/>
        </p:nvSpPr>
        <p:spPr>
          <a:xfrm>
            <a:off x="264000" y="1012781"/>
            <a:ext cx="11520000" cy="647664"/>
          </a:xfrm>
          <a:prstGeom prst="rect">
            <a:avLst/>
          </a:prstGeom>
          <a:solidFill>
            <a:srgbClr val="FFC000"/>
          </a:solidFill>
        </p:spPr>
        <p:txBody>
          <a:bodyPr anchor="ct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１　申請時期</a:t>
            </a:r>
            <a:endParaRPr altLang="en-US" dirty="0" kumimoji="1" lang="ja-JP" sz="3200"/>
          </a:p>
        </p:txBody>
      </p:sp>
    </p:spTree>
    <p:extLst>
      <p:ext uri="{BB962C8B-B14F-4D97-AF65-F5344CB8AC3E}">
        <p14:creationId xmlns:p14="http://schemas.microsoft.com/office/powerpoint/2010/main" val="2250785968"/>
      </p:ext>
    </p:extLst>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a:xfrm>
            <a:off x="9358400" y="6021000"/>
            <a:ext cx="2641600" cy="476250"/>
          </a:xfrm>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4</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88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a:t>
            </a:r>
            <a:r>
              <a:rPr altLang="en-US" dirty="0" lang="ja-JP" sz="3200">
                <a:solidFill>
                  <a:srgbClr val="000000"/>
                </a:solidFill>
                <a:latin charset="-128" panose="020B0604030504040204" pitchFamily="50" typeface="メイリオ"/>
                <a:ea charset="-128" panose="020B0604030504040204" pitchFamily="50" typeface="メイリオ"/>
              </a:rPr>
              <a:t>～</a:t>
            </a:r>
            <a:r>
              <a:rPr altLang="ja-JP" dirty="0" lang="en-US" sz="3200">
                <a:solidFill>
                  <a:srgbClr val="000000"/>
                </a:solidFill>
                <a:latin charset="-128" panose="020B0604030504040204" pitchFamily="50" typeface="メイリオ"/>
                <a:ea charset="-128" panose="020B0604030504040204" pitchFamily="50" typeface="メイリオ"/>
              </a:rPr>
              <a:t>5</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9" name="テキスト ボックス 8">
            <a:extLst>
              <a:ext uri="{FF2B5EF4-FFF2-40B4-BE49-F238E27FC236}">
                <a16:creationId xmlns:a16="http://schemas.microsoft.com/office/drawing/2014/main" id="{75656ED7-EE57-4754-878C-4ED52FD7D6E2}"/>
              </a:ext>
            </a:extLst>
          </p:cNvPr>
          <p:cNvSpPr txBox="1"/>
          <p:nvPr/>
        </p:nvSpPr>
        <p:spPr>
          <a:xfrm>
            <a:off x="1788137" y="3244668"/>
            <a:ext cx="7776717" cy="710367"/>
          </a:xfrm>
          <a:prstGeom prst="rect">
            <a:avLst/>
          </a:prstGeom>
          <a:solidFill>
            <a:srgbClr val="FBE1FA"/>
          </a:solidFill>
          <a:ln w="19050">
            <a:noFill/>
          </a:ln>
        </p:spPr>
        <p:style>
          <a:lnRef idx="2">
            <a:schemeClr val="accent4"/>
          </a:lnRef>
          <a:fillRef idx="1">
            <a:schemeClr val="lt1"/>
          </a:fillRef>
          <a:effectRef idx="0">
            <a:schemeClr val="accent4"/>
          </a:effectRef>
          <a:fontRef idx="minor">
            <a:schemeClr val="dk1"/>
          </a:fontRef>
        </p:style>
        <p:txBody>
          <a:bodyPr anchor="ctr" rtlCol="0" wrap="square">
            <a:noAutofit/>
          </a:bodyPr>
          <a:lstStyle/>
          <a:p>
            <a:pPr algn="ctr">
              <a:defRPr/>
            </a:pPr>
            <a:r>
              <a:rPr altLang="en-US" dirty="0" lang="ja-JP" sz="2200" u="sng">
                <a:solidFill>
                  <a:srgbClr val="FF0000"/>
                </a:solidFill>
                <a:latin charset="-128" panose="020B0604030504040204" pitchFamily="50" typeface="メイリオ"/>
                <a:ea charset="-128" panose="020B0604030504040204" pitchFamily="50" typeface="メイリオ"/>
              </a:rPr>
              <a:t>共通テストの出願期間中（</a:t>
            </a:r>
            <a:r>
              <a:rPr altLang="ja-JP" dirty="0" lang="en-US" sz="2200" u="sng">
                <a:solidFill>
                  <a:srgbClr val="FF0000"/>
                </a:solidFill>
                <a:latin charset="-128" panose="020B0604030504040204" pitchFamily="50" typeface="メイリオ"/>
                <a:ea charset="-128" panose="020B0604030504040204" pitchFamily="50" typeface="メイリオ"/>
              </a:rPr>
              <a:t>9</a:t>
            </a:r>
            <a:r>
              <a:rPr altLang="en-US" dirty="0" lang="ja-JP" sz="2200" u="sng">
                <a:solidFill>
                  <a:srgbClr val="FF0000"/>
                </a:solidFill>
                <a:latin charset="-128" panose="020B0604030504040204" pitchFamily="50" typeface="メイリオ"/>
                <a:ea charset="-128" panose="020B0604030504040204" pitchFamily="50" typeface="メイリオ"/>
              </a:rPr>
              <a:t>月</a:t>
            </a:r>
            <a:r>
              <a:rPr altLang="ja-JP" dirty="0" lang="en-US" sz="2200" u="sng">
                <a:solidFill>
                  <a:srgbClr val="FF0000"/>
                </a:solidFill>
                <a:latin charset="-128" panose="020B0604030504040204" pitchFamily="50" typeface="メイリオ"/>
                <a:ea charset="-128" panose="020B0604030504040204" pitchFamily="50" typeface="メイリオ"/>
              </a:rPr>
              <a:t>24</a:t>
            </a:r>
            <a:r>
              <a:rPr altLang="en-US" dirty="0" lang="ja-JP" sz="2200" u="sng">
                <a:solidFill>
                  <a:srgbClr val="FF0000"/>
                </a:solidFill>
                <a:latin charset="-128" panose="020B0604030504040204" pitchFamily="50" typeface="メイリオ"/>
                <a:ea charset="-128" panose="020B0604030504040204" pitchFamily="50" typeface="メイリオ"/>
              </a:rPr>
              <a:t>日（木）まで）に</a:t>
            </a:r>
            <a:r>
              <a:rPr altLang="en-US" dirty="0" lang="ja-JP" sz="2200">
                <a:solidFill>
                  <a:srgbClr val="000000"/>
                </a:solidFill>
                <a:latin charset="-128" panose="020B0604030504040204" pitchFamily="50" typeface="メイリオ"/>
                <a:ea charset="-128" panose="020B0604030504040204" pitchFamily="50" typeface="メイリオ"/>
              </a:rPr>
              <a:t>，</a:t>
            </a:r>
            <a:endParaRPr altLang="ja-JP" dirty="0" lang="en-US" sz="2200">
              <a:solidFill>
                <a:srgbClr val="000000"/>
              </a:solidFill>
              <a:latin charset="-128" panose="020B0604030504040204" pitchFamily="50" typeface="メイリオ"/>
              <a:ea charset="-128" panose="020B0604030504040204" pitchFamily="50" typeface="メイリオ"/>
            </a:endParaRPr>
          </a:p>
          <a:p>
            <a:pPr algn="ctr">
              <a:defRPr/>
            </a:pPr>
            <a:r>
              <a:rPr altLang="en-US" dirty="0" lang="ja-JP" sz="2200">
                <a:solidFill>
                  <a:srgbClr val="000000"/>
                </a:solidFill>
                <a:latin charset="-128" panose="020B0604030504040204" pitchFamily="50" typeface="メイリオ"/>
                <a:ea charset="-128" panose="020B0604030504040204" pitchFamily="50" typeface="メイリオ"/>
              </a:rPr>
              <a:t>審査結果を通知。</a:t>
            </a:r>
          </a:p>
        </p:txBody>
      </p:sp>
      <p:graphicFrame>
        <p:nvGraphicFramePr>
          <p:cNvPr id="10" name="表 9">
            <a:extLst>
              <a:ext uri="{FF2B5EF4-FFF2-40B4-BE49-F238E27FC236}">
                <a16:creationId xmlns:a16="http://schemas.microsoft.com/office/drawing/2014/main" id="{AA44CA90-40A1-4D0E-B74C-26CFC380BFD5}"/>
              </a:ext>
            </a:extLst>
          </p:cNvPr>
          <p:cNvGraphicFramePr>
            <a:graphicFrameLocks noGrp="1"/>
          </p:cNvGraphicFramePr>
          <p:nvPr>
            <p:extLst>
              <p:ext uri="{D42A27DB-BD31-4B8C-83A1-F6EECF244321}">
                <p14:modId xmlns:p14="http://schemas.microsoft.com/office/powerpoint/2010/main" val="3785548655"/>
              </p:ext>
            </p:extLst>
          </p:nvPr>
        </p:nvGraphicFramePr>
        <p:xfrm>
          <a:off x="742726" y="1425553"/>
          <a:ext cx="9936474" cy="1437640"/>
        </p:xfrm>
        <a:graphic>
          <a:graphicData uri="http://schemas.openxmlformats.org/drawingml/2006/table">
            <a:tbl>
              <a:tblPr bandRow="1" firstRow="1">
                <a:tableStyleId>{5C22544A-7EE6-4342-B048-85BDC9FD1C3A}</a:tableStyleId>
              </a:tblPr>
              <a:tblGrid>
                <a:gridCol w="1656000">
                  <a:extLst>
                    <a:ext uri="{9D8B030D-6E8A-4147-A177-3AD203B41FA5}">
                      <a16:colId xmlns:a16="http://schemas.microsoft.com/office/drawing/2014/main" val="743758269"/>
                    </a:ext>
                  </a:extLst>
                </a:gridCol>
                <a:gridCol w="4451950">
                  <a:extLst>
                    <a:ext uri="{9D8B030D-6E8A-4147-A177-3AD203B41FA5}">
                      <a16:colId xmlns:a16="http://schemas.microsoft.com/office/drawing/2014/main" val="365708861"/>
                    </a:ext>
                  </a:extLst>
                </a:gridCol>
                <a:gridCol w="3828524">
                  <a:extLst>
                    <a:ext uri="{9D8B030D-6E8A-4147-A177-3AD203B41FA5}">
                      <a16:colId xmlns:a16="http://schemas.microsoft.com/office/drawing/2014/main" val="2270099265"/>
                    </a:ext>
                  </a:extLst>
                </a:gridCol>
              </a:tblGrid>
              <a:tr h="370840">
                <a:tc rowSpan="2">
                  <a:txBody>
                    <a:bodyPr/>
                    <a:lstStyle/>
                    <a:p>
                      <a:pPr algn="ctr"/>
                      <a:r>
                        <a:rPr altLang="en-US" b="1" dirty="0" kumimoji="1" lang="ja-JP" sz="2400">
                          <a:solidFill>
                            <a:schemeClr val="bg1"/>
                          </a:solidFill>
                          <a:latin charset="-128" panose="020B0604030504040204" pitchFamily="50" typeface="メイリオ"/>
                          <a:ea charset="-128" panose="020B0604030504040204" pitchFamily="50" typeface="メイリオ"/>
                        </a:rPr>
                        <a:t>配慮</a:t>
                      </a:r>
                      <a:endParaRPr altLang="ja-JP" b="1" dirty="0" kumimoji="1" lang="en-US" sz="2400">
                        <a:solidFill>
                          <a:schemeClr val="bg1"/>
                        </a:solidFill>
                        <a:latin charset="-128" panose="020B0604030504040204" pitchFamily="50" typeface="メイリオ"/>
                        <a:ea charset="-128" panose="020B0604030504040204" pitchFamily="50" typeface="メイリオ"/>
                      </a:endParaRPr>
                    </a:p>
                    <a:p>
                      <a:pPr algn="ctr"/>
                      <a:r>
                        <a:rPr altLang="en-US" b="1" dirty="0" kumimoji="1" lang="ja-JP" sz="2400">
                          <a:solidFill>
                            <a:schemeClr val="bg1"/>
                          </a:solidFill>
                          <a:latin charset="-128" panose="020B0604030504040204" pitchFamily="50" typeface="メイリオ"/>
                          <a:ea charset="-128" panose="020B0604030504040204" pitchFamily="50" typeface="メイリオ"/>
                        </a:rPr>
                        <a:t>申請</a:t>
                      </a:r>
                      <a:endParaRPr altLang="ja-JP" b="1" dirty="0" kumimoji="1" lang="en-US" sz="2400">
                        <a:solidFill>
                          <a:schemeClr val="bg1"/>
                        </a:solidFill>
                        <a:latin charset="-128" panose="020B0604030504040204" pitchFamily="50" typeface="メイリオ"/>
                        <a:ea charset="-128" panose="020B0604030504040204" pitchFamily="50" typeface="メイリオ"/>
                      </a:endParaRPr>
                    </a:p>
                    <a:p>
                      <a:pPr algn="ctr"/>
                      <a:r>
                        <a:rPr altLang="en-US" b="1" dirty="0" kumimoji="1" lang="ja-JP" sz="2400">
                          <a:solidFill>
                            <a:schemeClr val="bg1"/>
                          </a:solidFill>
                          <a:latin charset="-128" panose="020B0604030504040204" pitchFamily="50" typeface="メイリオ"/>
                          <a:ea charset="-128" panose="020B0604030504040204" pitchFamily="50" typeface="メイリオ"/>
                        </a:rPr>
                        <a:t>（郵送）</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latin charset="-128" panose="020B0604030504040204" pitchFamily="50" typeface="メイリオ"/>
                          <a:ea charset="-128" panose="020B0604030504040204" pitchFamily="50" typeface="メイリオ"/>
                        </a:rPr>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latin charset="-128" panose="020B0604030504040204" pitchFamily="50" typeface="メイリオ"/>
                          <a:ea charset="-128" panose="020B0604030504040204" pitchFamily="50" typeface="メイリオ"/>
                        </a:rPr>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30973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7</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1</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日（水）</a:t>
                      </a:r>
                      <a:endPar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endParaRPr>
                    </a:p>
                    <a:p>
                      <a:pPr algn="l" defTabSz="914400" eaLnBrk="1" hangingPunct="1" latinLnBrk="0" marL="0" rtl="0">
                        <a:lnSpc>
                          <a:spcPts val="1200"/>
                        </a:lnSpc>
                        <a:spcBef>
                          <a:spcPts val="600"/>
                        </a:spcBef>
                        <a:spcAft>
                          <a:spcPts val="300"/>
                        </a:spcAft>
                      </a:pP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      　～ </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8</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28</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日（金）（</a:t>
                      </a:r>
                      <a:r>
                        <a:rPr altLang="en-US" b="1" dirty="0" kern="1200" kumimoji="1" lang="ja-JP" sz="2100" u="sng">
                          <a:solidFill>
                            <a:srgbClr val="FF0000"/>
                          </a:solidFill>
                          <a:latin charset="-128" panose="020B0604030504040204" pitchFamily="50" typeface="メイリオ"/>
                          <a:ea charset="-128" panose="020B0604030504040204" pitchFamily="50" typeface="メイリオ"/>
                          <a:cs typeface="+mn-cs"/>
                        </a:rPr>
                        <a:t>必着</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a:t>
                      </a:r>
                      <a:endPar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　 （または</a:t>
                      </a:r>
                      <a:r>
                        <a:rPr altLang="ja-JP" b="0" dirty="0" kern="1200" kumimoji="1" lang="en-US" sz="1800">
                          <a:solidFill>
                            <a:schemeClr val="accent4"/>
                          </a:solidFill>
                          <a:latin charset="-128" panose="020B0604030504040204" pitchFamily="50" typeface="メイリオ"/>
                          <a:ea charset="-128" panose="020B0604030504040204" pitchFamily="50" typeface="メイリオ"/>
                          <a:cs typeface="+mn-cs"/>
                        </a:rPr>
                        <a:t>8</a:t>
                      </a: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1800">
                          <a:solidFill>
                            <a:schemeClr val="accent4"/>
                          </a:solidFill>
                          <a:latin charset="-128" panose="020B0604030504040204" pitchFamily="50" typeface="メイリオ"/>
                          <a:ea charset="-128" panose="020B0604030504040204" pitchFamily="50" typeface="メイリオ"/>
                          <a:cs typeface="+mn-cs"/>
                        </a:rPr>
                        <a:t>26</a:t>
                      </a: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日（水）消印有効）</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spcAft>
                          <a:spcPts val="500"/>
                        </a:spcAft>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【A】</a:t>
                      </a:r>
                      <a:r>
                        <a:rPr altLang="en-US" b="0" dirty="0" kumimoji="1" lang="ja-JP" sz="1800">
                          <a:solidFill>
                            <a:schemeClr val="accent4"/>
                          </a:solidFill>
                          <a:latin charset="-128" panose="020B0604030504040204" pitchFamily="50" typeface="メイリオ"/>
                          <a:ea charset="-128" panose="020B0604030504040204" pitchFamily="50" typeface="メイリオ"/>
                        </a:rPr>
                        <a:t>受験上の配慮申請書</a:t>
                      </a:r>
                    </a:p>
                    <a:p>
                      <a:pPr>
                        <a:spcAft>
                          <a:spcPts val="500"/>
                        </a:spcAft>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【B】</a:t>
                      </a:r>
                      <a:r>
                        <a:rPr altLang="en-US" b="0" dirty="0" kumimoji="1" lang="ja-JP" sz="1800">
                          <a:solidFill>
                            <a:schemeClr val="accent4"/>
                          </a:solidFill>
                          <a:latin charset="-128" panose="020B0604030504040204" pitchFamily="50" typeface="メイリオ"/>
                          <a:ea charset="-128" panose="020B0604030504040204" pitchFamily="50" typeface="メイリオ"/>
                        </a:rPr>
                        <a:t>診断書</a:t>
                      </a:r>
                      <a:endParaRPr altLang="ja-JP" b="0" dirty="0" kumimoji="1" lang="en-US" sz="1800">
                        <a:solidFill>
                          <a:schemeClr val="accent4"/>
                        </a:solidFill>
                        <a:latin charset="-128" panose="020B0604030504040204" pitchFamily="50" typeface="メイリオ"/>
                        <a:ea charset="-128" panose="020B0604030504040204" pitchFamily="50" typeface="メイリオ"/>
                      </a:endParaRPr>
                    </a:p>
                    <a:p>
                      <a:pPr>
                        <a:spcAft>
                          <a:spcPts val="500"/>
                        </a:spcAft>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【C】</a:t>
                      </a:r>
                      <a:r>
                        <a:rPr altLang="en-US" b="0" dirty="0" kumimoji="1" lang="ja-JP" sz="1800">
                          <a:solidFill>
                            <a:schemeClr val="accent4"/>
                          </a:solidFill>
                          <a:latin charset="-128" panose="020B0604030504040204" pitchFamily="50" typeface="メイリオ"/>
                          <a:ea charset="-128" panose="020B0604030504040204" pitchFamily="50" typeface="メイリオ"/>
                        </a:rPr>
                        <a:t>状況報告書</a:t>
                      </a:r>
                      <a:endParaRPr altLang="en-US" b="0" dirty="0" kumimoji="1" lang="ja-JP" sz="1600">
                        <a:solidFill>
                          <a:schemeClr val="tx1"/>
                        </a:solidFill>
                        <a:latin charset="-128" panose="020B0604030504040204" pitchFamily="50" typeface="メイリオ"/>
                        <a:ea charset="-128" panose="020B0604030504040204" pitchFamily="50" typeface="メイリオ"/>
                      </a:endParaRPr>
                    </a:p>
                  </a:txBody>
                  <a:tcP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13" name="十字形 12">
            <a:extLst>
              <a:ext uri="{FF2B5EF4-FFF2-40B4-BE49-F238E27FC236}">
                <a16:creationId xmlns:a16="http://schemas.microsoft.com/office/drawing/2014/main" id="{4E068C87-2910-4710-A29F-4006F4ADB01D}"/>
              </a:ext>
            </a:extLst>
          </p:cNvPr>
          <p:cNvSpPr/>
          <p:nvPr/>
        </p:nvSpPr>
        <p:spPr bwMode="auto">
          <a:xfrm>
            <a:off x="1775520" y="4692670"/>
            <a:ext cx="288232" cy="45719"/>
          </a:xfrm>
          <a:prstGeom prst="plus">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algn="ctr" cap="flat" cmpd="sng" w="9525">
                <a:solidFill>
                  <a:schemeClr val="tx1"/>
                </a:solidFill>
                <a:prstDash val="solid"/>
                <a:round/>
                <a:headEnd len="med" type="none" w="med"/>
                <a:tailEnd len="med" type="none" w="me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ndParaRPr>
          </a:p>
        </p:txBody>
      </p:sp>
      <p:sp>
        <p:nvSpPr>
          <p:cNvPr id="15" name="正方形/長方形 14">
            <a:extLst>
              <a:ext uri="{FF2B5EF4-FFF2-40B4-BE49-F238E27FC236}">
                <a16:creationId xmlns:a16="http://schemas.microsoft.com/office/drawing/2014/main" id="{FABF32C6-A7CD-44DA-8627-A4989E40B834}"/>
              </a:ext>
            </a:extLst>
          </p:cNvPr>
          <p:cNvSpPr/>
          <p:nvPr/>
        </p:nvSpPr>
        <p:spPr>
          <a:xfrm>
            <a:off x="742726" y="4493728"/>
            <a:ext cx="9936474" cy="1877437"/>
          </a:xfrm>
          <a:prstGeom prst="rect">
            <a:avLst/>
          </a:prstGeom>
        </p:spPr>
        <p:txBody>
          <a:bodyPr wrap="square">
            <a:spAutoFit/>
          </a:bodyPr>
          <a:lstStyle/>
          <a:p>
            <a:pPr eaLnBrk="1" hangingPunct="1" indent="0" marL="0">
              <a:spcBef>
                <a:spcPts val="0"/>
              </a:spcBef>
              <a:buNone/>
            </a:pPr>
            <a:r>
              <a:rPr altLang="ja-JP" dirty="0" lang="en-US" sz="2400">
                <a:solidFill>
                  <a:srgbClr val="FF0000"/>
                </a:solidFill>
                <a:latin charset="-128" panose="020B0604030504040204" pitchFamily="50" typeface="メイリオ"/>
                <a:ea charset="-128" panose="020B0604030504040204" pitchFamily="50" typeface="メイリオ"/>
              </a:rPr>
              <a:t>※</a:t>
            </a: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「受験上の配慮申請」を行っただけでは，共通テストに出願した　</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ことにはなりません。</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「受験案内」を参照のうえ，出願サイトを通じて，個人で出願を</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行うこと。</a:t>
            </a:r>
            <a:endParaRPr altLang="ja-JP" dirty="0" lang="en-US" sz="2400" u="sng">
              <a:solidFill>
                <a:srgbClr val="FF0000"/>
              </a:solidFill>
              <a:latin charset="-128" panose="020B0604030504040204" pitchFamily="50" typeface="メイリオ"/>
              <a:ea charset="-128" panose="020B0604030504040204" pitchFamily="50" typeface="メイリオ"/>
            </a:endParaRPr>
          </a:p>
          <a:p>
            <a:pPr>
              <a:defRPr/>
            </a:pPr>
            <a:endParaRPr altLang="ja-JP" dirty="0" lang="en-US" sz="2000" u="sng">
              <a:solidFill>
                <a:srgbClr val="FF0000"/>
              </a:solidFill>
              <a:latin charset="-128" panose="020B0604030504040204" pitchFamily="50" typeface="メイリオ"/>
              <a:ea charset="-128" panose="020B0604030504040204" pitchFamily="50" typeface="メイリオ"/>
            </a:endParaRPr>
          </a:p>
        </p:txBody>
      </p:sp>
      <p:sp>
        <p:nvSpPr>
          <p:cNvPr id="16" name="コンテンツ プレースホルダー 2">
            <a:extLst>
              <a:ext uri="{FF2B5EF4-FFF2-40B4-BE49-F238E27FC236}">
                <a16:creationId xmlns:a16="http://schemas.microsoft.com/office/drawing/2014/main" id="{79D40245-1599-47D3-A2A2-3ABD6AF1AFE4}"/>
              </a:ext>
            </a:extLst>
          </p:cNvPr>
          <p:cNvSpPr txBox="1">
            <a:spLocks/>
          </p:cNvSpPr>
          <p:nvPr/>
        </p:nvSpPr>
        <p:spPr bwMode="auto">
          <a:xfrm>
            <a:off x="192000" y="909000"/>
            <a:ext cx="7776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solidFill>
                  <a:srgbClr val="000000"/>
                </a:solidFill>
                <a:latin charset="-128" panose="020B0604030504040204" pitchFamily="50" typeface="メイリオ"/>
                <a:ea charset="-128" panose="020B0604030504040204" pitchFamily="50" typeface="メイリオ"/>
              </a:rPr>
              <a:t>【</a:t>
            </a:r>
            <a:r>
              <a:rPr altLang="en-US" dirty="0" lang="ja-JP" sz="2400">
                <a:solidFill>
                  <a:srgbClr val="000000"/>
                </a:solidFill>
                <a:latin charset="-128" panose="020B0604030504040204" pitchFamily="50" typeface="メイリオ"/>
                <a:ea charset="-128" panose="020B0604030504040204" pitchFamily="50" typeface="メイリオ"/>
              </a:rPr>
              <a:t>第</a:t>
            </a:r>
            <a:r>
              <a:rPr altLang="ja-JP" dirty="0" lang="en-US" sz="2400">
                <a:solidFill>
                  <a:srgbClr val="000000"/>
                </a:solidFill>
                <a:latin charset="-128" panose="020B0604030504040204" pitchFamily="50" typeface="メイリオ"/>
                <a:ea charset="-128" panose="020B0604030504040204" pitchFamily="50" typeface="メイリオ"/>
              </a:rPr>
              <a:t>1</a:t>
            </a:r>
            <a:r>
              <a:rPr altLang="en-US" dirty="0" lang="ja-JP" sz="2400">
                <a:solidFill>
                  <a:srgbClr val="000000"/>
                </a:solidFill>
                <a:latin charset="-128" panose="020B0604030504040204" pitchFamily="50" typeface="メイリオ"/>
                <a:ea charset="-128" panose="020B0604030504040204" pitchFamily="50" typeface="メイリオ"/>
              </a:rPr>
              <a:t>期申請期間</a:t>
            </a:r>
            <a:r>
              <a:rPr altLang="ja-JP" dirty="0" lang="en-US" sz="2400">
                <a:solidFill>
                  <a:srgbClr val="000000"/>
                </a:solidFill>
                <a:latin charset="-128" panose="020B0604030504040204" pitchFamily="50" typeface="メイリオ"/>
                <a:ea charset="-128" panose="020B0604030504040204" pitchFamily="50" typeface="メイリオ"/>
              </a:rPr>
              <a:t>】</a:t>
            </a:r>
            <a:r>
              <a:rPr altLang="en-US" dirty="0" lang="ja-JP" sz="2400">
                <a:solidFill>
                  <a:srgbClr val="000000"/>
                </a:solidFill>
                <a:latin charset="-128" panose="020B0604030504040204" pitchFamily="50" typeface="メイリオ"/>
                <a:ea charset="-128" panose="020B0604030504040204" pitchFamily="50" typeface="メイリオ"/>
              </a:rPr>
              <a:t>　</a:t>
            </a:r>
            <a:r>
              <a:rPr altLang="ja-JP" dirty="0" lang="en-US" sz="2400">
                <a:solidFill>
                  <a:srgbClr val="000000"/>
                </a:solidFill>
                <a:latin charset="-128" panose="020B0604030504040204" pitchFamily="50" typeface="メイリオ"/>
                <a:ea charset="-128" panose="020B0604030504040204" pitchFamily="50" typeface="メイリオ"/>
              </a:rPr>
              <a:t>7</a:t>
            </a:r>
            <a:r>
              <a:rPr altLang="en-US" dirty="0" lang="ja-JP" sz="2400">
                <a:solidFill>
                  <a:schemeClr val="dk1"/>
                </a:solidFill>
                <a:latin charset="-128" panose="020B0604030504040204" pitchFamily="50" typeface="メイリオ"/>
                <a:ea charset="-128" panose="020B0604030504040204" pitchFamily="50" typeface="メイリオ"/>
              </a:rPr>
              <a:t>月</a:t>
            </a:r>
            <a:r>
              <a:rPr altLang="ja-JP" dirty="0" lang="en-US" sz="2400">
                <a:solidFill>
                  <a:schemeClr val="dk1"/>
                </a:solidFill>
                <a:latin charset="-128" panose="020B0604030504040204" pitchFamily="50" typeface="メイリオ"/>
                <a:ea charset="-128" panose="020B0604030504040204" pitchFamily="50" typeface="メイリオ"/>
              </a:rPr>
              <a:t>1</a:t>
            </a:r>
            <a:r>
              <a:rPr altLang="en-US" dirty="0" lang="ja-JP" sz="2400">
                <a:solidFill>
                  <a:schemeClr val="dk1"/>
                </a:solidFill>
                <a:latin charset="-128" panose="020B0604030504040204" pitchFamily="50" typeface="メイリオ"/>
                <a:ea charset="-128" panose="020B0604030504040204" pitchFamily="50" typeface="メイリオ"/>
              </a:rPr>
              <a:t>日（水） ～ </a:t>
            </a:r>
            <a:r>
              <a:rPr altLang="ja-JP" dirty="0" lang="en-US" sz="2400">
                <a:solidFill>
                  <a:schemeClr val="dk1"/>
                </a:solidFill>
                <a:latin charset="-128" panose="020B0604030504040204" pitchFamily="50" typeface="メイリオ"/>
                <a:ea charset="-128" panose="020B0604030504040204" pitchFamily="50" typeface="メイリオ"/>
              </a:rPr>
              <a:t>8</a:t>
            </a:r>
            <a:r>
              <a:rPr altLang="en-US" dirty="0" lang="ja-JP" sz="2400">
                <a:solidFill>
                  <a:schemeClr val="dk1"/>
                </a:solidFill>
                <a:latin charset="-128" panose="020B0604030504040204" pitchFamily="50" typeface="メイリオ"/>
                <a:ea charset="-128" panose="020B0604030504040204" pitchFamily="50" typeface="メイリオ"/>
              </a:rPr>
              <a:t>月</a:t>
            </a:r>
            <a:r>
              <a:rPr altLang="ja-JP" dirty="0" lang="en-US" sz="2400">
                <a:solidFill>
                  <a:schemeClr val="dk1"/>
                </a:solidFill>
                <a:latin charset="-128" panose="020B0604030504040204" pitchFamily="50" typeface="メイリオ"/>
                <a:ea charset="-128" panose="020B0604030504040204" pitchFamily="50" typeface="メイリオ"/>
              </a:rPr>
              <a:t>28</a:t>
            </a:r>
            <a:r>
              <a:rPr altLang="en-US" dirty="0" lang="ja-JP" sz="2400">
                <a:solidFill>
                  <a:schemeClr val="dk1"/>
                </a:solidFill>
                <a:latin charset="-128" panose="020B0604030504040204" pitchFamily="50" typeface="メイリオ"/>
                <a:ea charset="-128" panose="020B0604030504040204" pitchFamily="50" typeface="メイリオ"/>
              </a:rPr>
              <a:t>日（金）</a:t>
            </a:r>
            <a:endParaRPr altLang="en-US" dirty="0" kern="0" lang="ja-JP" sz="2400">
              <a:solidFill>
                <a:srgbClr val="000000"/>
              </a:solidFill>
              <a:latin charset="-128" panose="020B0604030504040204" pitchFamily="50" typeface="メイリオ"/>
              <a:ea charset="-128" panose="020B0604030504040204" pitchFamily="50" typeface="メイリオ"/>
            </a:endParaRPr>
          </a:p>
        </p:txBody>
      </p:sp>
      <p:sp>
        <p:nvSpPr>
          <p:cNvPr id="6" name="下矢印 11">
            <a:extLst>
              <a:ext uri="{FF2B5EF4-FFF2-40B4-BE49-F238E27FC236}">
                <a16:creationId xmlns:a16="http://schemas.microsoft.com/office/drawing/2014/main" id="{DE9D8B69-20DC-452B-A2E6-316BDEA63445}"/>
              </a:ext>
            </a:extLst>
          </p:cNvPr>
          <p:cNvSpPr/>
          <p:nvPr/>
        </p:nvSpPr>
        <p:spPr bwMode="auto">
          <a:xfrm>
            <a:off x="5253113" y="2882008"/>
            <a:ext cx="390247" cy="362660"/>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a charset="-128" pitchFamily="50" typeface="ＭＳ Ｐゴシック"/>
            </a:endParaRPr>
          </a:p>
        </p:txBody>
      </p:sp>
    </p:spTree>
    <p:extLst>
      <p:ext uri="{BB962C8B-B14F-4D97-AF65-F5344CB8AC3E}">
        <p14:creationId xmlns:p14="http://schemas.microsoft.com/office/powerpoint/2010/main" val="2095780681"/>
      </p:ext>
    </p:extLst>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5</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456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a:t>
            </a:r>
            <a:r>
              <a:rPr altLang="en-US" dirty="0" lang="ja-JP" sz="3200">
                <a:solidFill>
                  <a:srgbClr val="000000"/>
                </a:solidFill>
                <a:latin charset="-128" panose="020B0604030504040204" pitchFamily="50" typeface="メイリオ"/>
                <a:ea charset="-128" panose="020B0604030504040204" pitchFamily="50" typeface="メイリオ"/>
              </a:rPr>
              <a:t>～</a:t>
            </a:r>
            <a:r>
              <a:rPr altLang="ja-JP" dirty="0" lang="en-US" sz="3200">
                <a:solidFill>
                  <a:srgbClr val="000000"/>
                </a:solidFill>
                <a:latin charset="-128" panose="020B0604030504040204" pitchFamily="50" typeface="メイリオ"/>
                <a:ea charset="-128" panose="020B0604030504040204" pitchFamily="50" typeface="メイリオ"/>
              </a:rPr>
              <a:t>5</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6" name="下矢印 11">
            <a:extLst>
              <a:ext uri="{FF2B5EF4-FFF2-40B4-BE49-F238E27FC236}">
                <a16:creationId xmlns:a16="http://schemas.microsoft.com/office/drawing/2014/main" id="{351F728D-5A00-49C2-BCA7-0D5DC3D3B8E9}"/>
              </a:ext>
            </a:extLst>
          </p:cNvPr>
          <p:cNvSpPr/>
          <p:nvPr/>
        </p:nvSpPr>
        <p:spPr bwMode="auto">
          <a:xfrm>
            <a:off x="5699979" y="2997001"/>
            <a:ext cx="360040" cy="431999"/>
          </a:xfrm>
          <a:prstGeom prst="downArrow">
            <a:avLst/>
          </a:prstGeom>
          <a:ln/>
          <a:extLst/>
        </p:spPr>
        <p:style>
          <a:lnRef idx="2">
            <a:schemeClr val="accent4">
              <a:shade val="50000"/>
            </a:schemeClr>
          </a:lnRef>
          <a:fillRef idx="1">
            <a:schemeClr val="accent4"/>
          </a:fillRef>
          <a:effectRef idx="0">
            <a:schemeClr val="accent4"/>
          </a:effectRef>
          <a:fontRef idx="minor">
            <a:schemeClr val="lt1"/>
          </a:fontRef>
        </p:style>
        <p:txBody>
          <a:bodyPr anchor="t" anchorCtr="0" bIns="45720" compatLnSpc="1" lIns="91440" numCol="1" rIns="91440" rtlCol="0" tIns="45720" vert="horz" wrap="square">
            <a:prstTxWarp prst="textNoShape">
              <a:avLst/>
            </a:prstTxWarp>
          </a:bodyPr>
          <a:lstStyle/>
          <a:p>
            <a:pPr eaLnBrk="1" hangingPunct="1" indent="-268288" marL="268288">
              <a:spcBef>
                <a:spcPct val="20000"/>
              </a:spcBef>
              <a:defRPr/>
            </a:pPr>
            <a:endParaRPr altLang="en-US" dirty="0" lang="ja-JP">
              <a:solidFill>
                <a:srgbClr val="000000"/>
              </a:solidFill>
              <a:latin charset="0" typeface="Arial"/>
              <a:ea charset="-128" pitchFamily="50" typeface="ＭＳ Ｐゴシック"/>
            </a:endParaRPr>
          </a:p>
        </p:txBody>
      </p:sp>
      <p:sp>
        <p:nvSpPr>
          <p:cNvPr id="7" name="テキスト ボックス 6">
            <a:extLst>
              <a:ext uri="{FF2B5EF4-FFF2-40B4-BE49-F238E27FC236}">
                <a16:creationId xmlns:a16="http://schemas.microsoft.com/office/drawing/2014/main" id="{145D742A-D828-4F1D-BCAB-00CB1496B425}"/>
              </a:ext>
            </a:extLst>
          </p:cNvPr>
          <p:cNvSpPr txBox="1"/>
          <p:nvPr/>
        </p:nvSpPr>
        <p:spPr>
          <a:xfrm>
            <a:off x="2100000" y="3441114"/>
            <a:ext cx="7991999" cy="635885"/>
          </a:xfrm>
          <a:prstGeom prst="rect">
            <a:avLst/>
          </a:prstGeom>
          <a:noFill/>
        </p:spPr>
        <p:style>
          <a:lnRef idx="2">
            <a:schemeClr val="accent4"/>
          </a:lnRef>
          <a:fillRef idx="1">
            <a:schemeClr val="lt1"/>
          </a:fillRef>
          <a:effectRef idx="0">
            <a:schemeClr val="accent4"/>
          </a:effectRef>
          <a:fontRef idx="minor">
            <a:schemeClr val="dk1"/>
          </a:fontRef>
        </p:style>
        <p:txBody>
          <a:bodyPr anchor="ctr" anchorCtr="0" rtlCol="0" wrap="square">
            <a:noAutofit/>
          </a:bodyPr>
          <a:lstStyle/>
          <a:p>
            <a:pPr>
              <a:defRPr/>
            </a:pPr>
            <a:r>
              <a:rPr altLang="en-US" dirty="0" lang="ja-JP" sz="2000">
                <a:solidFill>
                  <a:srgbClr val="000000"/>
                </a:solidFill>
                <a:latin charset="-128" panose="020B0604030504040204" pitchFamily="50" typeface="メイリオ"/>
                <a:ea charset="-128" panose="020B0604030504040204" pitchFamily="50" typeface="メイリオ"/>
              </a:rPr>
              <a:t>共通テストに出願した場合に限り，</a:t>
            </a:r>
            <a:r>
              <a:rPr altLang="ja-JP" dirty="0" lang="en-US" sz="2000">
                <a:solidFill>
                  <a:srgbClr val="000000"/>
                </a:solidFill>
                <a:latin charset="-128" panose="020B0604030504040204" pitchFamily="50" typeface="メイリオ"/>
                <a:ea charset="-128" panose="020B0604030504040204" pitchFamily="50" typeface="メイリオ"/>
              </a:rPr>
              <a:t>11</a:t>
            </a:r>
            <a:r>
              <a:rPr altLang="en-US" dirty="0" lang="ja-JP" sz="2000">
                <a:solidFill>
                  <a:srgbClr val="000000"/>
                </a:solidFill>
                <a:latin charset="-128" panose="020B0604030504040204" pitchFamily="50" typeface="メイリオ"/>
                <a:ea charset="-128" panose="020B0604030504040204" pitchFamily="50" typeface="メイリオ"/>
              </a:rPr>
              <a:t>月下旬に，審査結果を通知。</a:t>
            </a:r>
          </a:p>
        </p:txBody>
      </p:sp>
      <p:graphicFrame>
        <p:nvGraphicFramePr>
          <p:cNvPr id="8" name="表 7">
            <a:extLst>
              <a:ext uri="{FF2B5EF4-FFF2-40B4-BE49-F238E27FC236}">
                <a16:creationId xmlns:a16="http://schemas.microsoft.com/office/drawing/2014/main" id="{00753BA4-E3BF-44FD-A6F7-4865C582641A}"/>
              </a:ext>
            </a:extLst>
          </p:cNvPr>
          <p:cNvGraphicFramePr>
            <a:graphicFrameLocks noGrp="1"/>
          </p:cNvGraphicFramePr>
          <p:nvPr>
            <p:extLst>
              <p:ext uri="{D42A27DB-BD31-4B8C-83A1-F6EECF244321}">
                <p14:modId xmlns:p14="http://schemas.microsoft.com/office/powerpoint/2010/main" val="2876044811"/>
              </p:ext>
            </p:extLst>
          </p:nvPr>
        </p:nvGraphicFramePr>
        <p:xfrm>
          <a:off x="659999" y="1547247"/>
          <a:ext cx="10440000" cy="1437640"/>
        </p:xfrm>
        <a:graphic>
          <a:graphicData uri="http://schemas.openxmlformats.org/drawingml/2006/table">
            <a:tbl>
              <a:tblPr bandRow="1" firstRow="1">
                <a:tableStyleId>{5C22544A-7EE6-4342-B048-85BDC9FD1C3A}</a:tableStyleId>
              </a:tblPr>
              <a:tblGrid>
                <a:gridCol w="1658343">
                  <a:extLst>
                    <a:ext uri="{9D8B030D-6E8A-4147-A177-3AD203B41FA5}">
                      <a16:colId xmlns:a16="http://schemas.microsoft.com/office/drawing/2014/main" val="743758269"/>
                    </a:ext>
                  </a:extLst>
                </a:gridCol>
                <a:gridCol w="4673512">
                  <a:extLst>
                    <a:ext uri="{9D8B030D-6E8A-4147-A177-3AD203B41FA5}">
                      <a16:colId xmlns:a16="http://schemas.microsoft.com/office/drawing/2014/main" val="365708861"/>
                    </a:ext>
                  </a:extLst>
                </a:gridCol>
                <a:gridCol w="4108145">
                  <a:extLst>
                    <a:ext uri="{9D8B030D-6E8A-4147-A177-3AD203B41FA5}">
                      <a16:colId xmlns:a16="http://schemas.microsoft.com/office/drawing/2014/main" val="2270099265"/>
                    </a:ext>
                  </a:extLst>
                </a:gridCol>
              </a:tblGrid>
              <a:tr h="356542">
                <a:tc rowSpan="2">
                  <a:txBody>
                    <a:bodyPr/>
                    <a:lstStyle/>
                    <a:p>
                      <a:pPr algn="ctr"/>
                      <a:r>
                        <a:rPr altLang="en-US" b="1" dirty="0" kumimoji="1" lang="ja-JP" sz="2400">
                          <a:solidFill>
                            <a:schemeClr val="bg1"/>
                          </a:solidFill>
                          <a:latin charset="-128" panose="020B0604030504040204" pitchFamily="50" typeface="メイリオ"/>
                          <a:ea charset="-128" panose="020B0604030504040204" pitchFamily="50" typeface="メイリオ"/>
                        </a:rPr>
                        <a:t>配慮</a:t>
                      </a:r>
                      <a:endParaRPr altLang="ja-JP" b="1" dirty="0" kumimoji="1" lang="en-US" sz="2400">
                        <a:solidFill>
                          <a:schemeClr val="bg1"/>
                        </a:solidFill>
                        <a:latin charset="-128" panose="020B0604030504040204" pitchFamily="50" typeface="メイリオ"/>
                        <a:ea charset="-128" panose="020B0604030504040204" pitchFamily="50" typeface="メイリオ"/>
                      </a:endParaRPr>
                    </a:p>
                    <a:p>
                      <a:pPr algn="ctr"/>
                      <a:r>
                        <a:rPr altLang="en-US" b="1" dirty="0" kumimoji="1" lang="ja-JP" sz="2400">
                          <a:solidFill>
                            <a:schemeClr val="bg1"/>
                          </a:solidFill>
                          <a:latin charset="-128" panose="020B0604030504040204" pitchFamily="50" typeface="メイリオ"/>
                          <a:ea charset="-128" panose="020B0604030504040204" pitchFamily="50" typeface="メイリオ"/>
                        </a:rPr>
                        <a:t>申請</a:t>
                      </a:r>
                      <a:endParaRPr altLang="ja-JP" b="1" dirty="0" kumimoji="1" lang="en-US" sz="2400">
                        <a:solidFill>
                          <a:schemeClr val="bg1"/>
                        </a:solidFill>
                        <a:latin charset="-128" panose="020B0604030504040204" pitchFamily="50" typeface="メイリオ"/>
                        <a:ea charset="-128" panose="020B0604030504040204" pitchFamily="50" typeface="メイリオ"/>
                      </a:endParaRPr>
                    </a:p>
                    <a:p>
                      <a:pPr algn="ctr"/>
                      <a:r>
                        <a:rPr altLang="en-US" b="1" dirty="0" kumimoji="1" lang="ja-JP" sz="2400">
                          <a:solidFill>
                            <a:schemeClr val="bg1"/>
                          </a:solidFill>
                          <a:latin charset="-128" panose="020B0604030504040204" pitchFamily="50" typeface="メイリオ"/>
                          <a:ea charset="-128" panose="020B0604030504040204" pitchFamily="50" typeface="メイリオ"/>
                        </a:rPr>
                        <a:t>（郵送）</a:t>
                      </a: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trike="noStrike" sz="2000">
                          <a:latin charset="-128" panose="020B0604030504040204" pitchFamily="50" typeface="メイリオ"/>
                          <a:ea charset="-128" panose="020B0604030504040204" pitchFamily="50" typeface="メイリオ"/>
                        </a:rPr>
                        <a:t>申請期間</a:t>
                      </a:r>
                    </a:p>
                  </a:txBody>
                  <a:tcP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1" dirty="0" kumimoji="1" lang="ja-JP" spc="600" sz="2000">
                          <a:latin charset="-128" panose="020B0604030504040204" pitchFamily="50" typeface="メイリオ"/>
                          <a:ea charset="-128" panose="020B0604030504040204" pitchFamily="50" typeface="メイリオ"/>
                        </a:rPr>
                        <a:t>提出書類</a:t>
                      </a:r>
                    </a:p>
                  </a:txBody>
                  <a:tcP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3495791374"/>
                  </a:ext>
                </a:extLst>
              </a:tr>
              <a:tr h="765316">
                <a:tc vMerge="1">
                  <a:txBody>
                    <a:bodyPr/>
                    <a:lstStyle/>
                    <a:p>
                      <a:endParaRPr altLang="en-US" dirty="0" kumimoji="1" lang="ja-JP"/>
                    </a:p>
                  </a:txBody>
                  <a:tcPr/>
                </a:tc>
                <a:tc>
                  <a:txBody>
                    <a:bodyPr/>
                    <a:lstStyle/>
                    <a:p>
                      <a:pPr algn="l" defTabSz="914400" eaLnBrk="1" hangingPunct="1" latinLnBrk="0" marL="0" rtl="0">
                        <a:lnSpc>
                          <a:spcPct val="100000"/>
                        </a:lnSpc>
                        <a:spcBef>
                          <a:spcPts val="600"/>
                        </a:spcBef>
                        <a:spcAft>
                          <a:spcPts val="300"/>
                        </a:spcAft>
                      </a:pP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8</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31</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日（月）</a:t>
                      </a:r>
                      <a:endPar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endParaRPr>
                    </a:p>
                    <a:p>
                      <a:pPr algn="l" defTabSz="914400" eaLnBrk="1" hangingPunct="1" latinLnBrk="0" marL="0" rtl="0">
                        <a:lnSpc>
                          <a:spcPts val="1200"/>
                        </a:lnSpc>
                        <a:spcBef>
                          <a:spcPts val="600"/>
                        </a:spcBef>
                        <a:spcAft>
                          <a:spcPts val="300"/>
                        </a:spcAft>
                      </a:pP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        ～ </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10</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rPr>
                        <a:t>2</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日（金）（</a:t>
                      </a:r>
                      <a:r>
                        <a:rPr altLang="en-US" b="1" dirty="0" kern="1200" kumimoji="1" lang="ja-JP" sz="2100" u="sng">
                          <a:solidFill>
                            <a:srgbClr val="FF0000"/>
                          </a:solidFill>
                          <a:latin charset="-128" panose="020B0604030504040204" pitchFamily="50" typeface="メイリオ"/>
                          <a:ea charset="-128" panose="020B0604030504040204" pitchFamily="50" typeface="メイリオ"/>
                          <a:cs typeface="+mn-cs"/>
                        </a:rPr>
                        <a:t>必着</a:t>
                      </a:r>
                      <a:r>
                        <a:rPr altLang="en-US" b="0" dirty="0" kern="1200" kumimoji="1" lang="ja-JP" sz="2100">
                          <a:solidFill>
                            <a:schemeClr val="accent4"/>
                          </a:solidFill>
                          <a:latin charset="-128" panose="020B0604030504040204" pitchFamily="50" typeface="メイリオ"/>
                          <a:ea charset="-128" panose="020B0604030504040204" pitchFamily="50" typeface="メイリオ"/>
                          <a:cs typeface="+mn-cs"/>
                        </a:rPr>
                        <a:t>）</a:t>
                      </a:r>
                      <a:endParaRPr altLang="ja-JP" b="0" dirty="0" kern="1200" kumimoji="1" lang="en-US" sz="2100">
                        <a:solidFill>
                          <a:schemeClr val="accent4"/>
                        </a:solidFill>
                        <a:latin charset="-128" panose="020B0604030504040204" pitchFamily="50" typeface="メイリオ"/>
                        <a:ea charset="-128" panose="020B0604030504040204" pitchFamily="50" typeface="メイリオ"/>
                        <a:cs typeface="+mn-cs"/>
                      </a:endParaRPr>
                    </a:p>
                    <a:p>
                      <a:pPr algn="l" defTabSz="914400" eaLnBrk="1" hangingPunct="1" latinLnBrk="0" marL="0" rtl="0">
                        <a:lnSpc>
                          <a:spcPts val="1200"/>
                        </a:lnSpc>
                        <a:spcBef>
                          <a:spcPts val="600"/>
                        </a:spcBef>
                        <a:spcAft>
                          <a:spcPts val="300"/>
                        </a:spcAft>
                      </a:pP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　（または</a:t>
                      </a:r>
                      <a:r>
                        <a:rPr altLang="ja-JP" b="0" dirty="0" kern="1200" kumimoji="1" lang="en-US" sz="1800">
                          <a:solidFill>
                            <a:schemeClr val="accent4"/>
                          </a:solidFill>
                          <a:latin charset="-128" panose="020B0604030504040204" pitchFamily="50" typeface="メイリオ"/>
                          <a:ea charset="-128" panose="020B0604030504040204" pitchFamily="50" typeface="メイリオ"/>
                          <a:cs typeface="+mn-cs"/>
                        </a:rPr>
                        <a:t>9</a:t>
                      </a: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月</a:t>
                      </a:r>
                      <a:r>
                        <a:rPr altLang="ja-JP" b="0" dirty="0" kern="1200" kumimoji="1" lang="en-US" sz="1800">
                          <a:solidFill>
                            <a:schemeClr val="accent4"/>
                          </a:solidFill>
                          <a:latin charset="-128" panose="020B0604030504040204" pitchFamily="50" typeface="メイリオ"/>
                          <a:ea charset="-128" panose="020B0604030504040204" pitchFamily="50" typeface="メイリオ"/>
                          <a:cs typeface="+mn-cs"/>
                        </a:rPr>
                        <a:t>30</a:t>
                      </a:r>
                      <a:r>
                        <a:rPr altLang="en-US" b="0" dirty="0" kern="1200" kumimoji="1" lang="ja-JP" sz="1800">
                          <a:solidFill>
                            <a:schemeClr val="accent4"/>
                          </a:solidFill>
                          <a:latin charset="-128" panose="020B0604030504040204" pitchFamily="50" typeface="メイリオ"/>
                          <a:ea charset="-128" panose="020B0604030504040204" pitchFamily="50" typeface="メイリオ"/>
                          <a:cs typeface="+mn-cs"/>
                        </a:rPr>
                        <a:t>日（水）消印有効）</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nSpc>
                          <a:spcPct val="100000"/>
                        </a:lnSpc>
                        <a:spcBef>
                          <a:spcPts val="500"/>
                        </a:spcBef>
                        <a:spcAft>
                          <a:spcPts val="0"/>
                        </a:spcAft>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【A】</a:t>
                      </a:r>
                      <a:r>
                        <a:rPr altLang="en-US" b="0" dirty="0" kumimoji="1" lang="ja-JP" sz="1800">
                          <a:solidFill>
                            <a:schemeClr val="accent4"/>
                          </a:solidFill>
                          <a:latin charset="-128" panose="020B0604030504040204" pitchFamily="50" typeface="メイリオ"/>
                          <a:ea charset="-128" panose="020B0604030504040204" pitchFamily="50" typeface="メイリオ"/>
                        </a:rPr>
                        <a:t>受験上の配慮申請書</a:t>
                      </a:r>
                    </a:p>
                    <a:p>
                      <a:pPr>
                        <a:lnSpc>
                          <a:spcPct val="100000"/>
                        </a:lnSpc>
                        <a:spcBef>
                          <a:spcPts val="500"/>
                        </a:spcBef>
                        <a:spcAft>
                          <a:spcPts val="0"/>
                        </a:spcAft>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【B】</a:t>
                      </a:r>
                      <a:r>
                        <a:rPr altLang="en-US" b="0" dirty="0" kumimoji="1" lang="ja-JP" sz="1800">
                          <a:solidFill>
                            <a:schemeClr val="accent4"/>
                          </a:solidFill>
                          <a:latin charset="-128" panose="020B0604030504040204" pitchFamily="50" typeface="メイリオ"/>
                          <a:ea charset="-128" panose="020B0604030504040204" pitchFamily="50" typeface="メイリオ"/>
                        </a:rPr>
                        <a:t>診断書</a:t>
                      </a:r>
                      <a:endParaRPr altLang="ja-JP" b="0" dirty="0" kumimoji="1" lang="en-US" sz="1800">
                        <a:solidFill>
                          <a:schemeClr val="accent4"/>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500"/>
                        </a:spcBef>
                        <a:spcAft>
                          <a:spcPts val="0"/>
                        </a:spcAft>
                        <a:buClrTx/>
                        <a:buSzTx/>
                        <a:buFontTx/>
                        <a:buNone/>
                        <a:tabLst/>
                        <a:defRPr/>
                      </a:pPr>
                      <a:r>
                        <a:rPr altLang="en-US" b="0" dirty="0" kumimoji="1" lang="ja-JP" sz="1800">
                          <a:solidFill>
                            <a:schemeClr val="accent4"/>
                          </a:solidFill>
                          <a:latin charset="-128" panose="020B0604030504040204" pitchFamily="50" typeface="メイリオ"/>
                          <a:ea charset="-128" panose="020B0604030504040204" pitchFamily="50" typeface="メイリオ"/>
                        </a:rPr>
                        <a:t>・</a:t>
                      </a:r>
                      <a:r>
                        <a:rPr altLang="ja-JP" b="0" dirty="0" kumimoji="1" lang="en-US" sz="1800">
                          <a:solidFill>
                            <a:schemeClr val="accent4"/>
                          </a:solidFill>
                          <a:latin charset="-128" panose="020B0604030504040204" pitchFamily="50" typeface="メイリオ"/>
                          <a:ea charset="-128" panose="020B0604030504040204" pitchFamily="50" typeface="メイリオ"/>
                        </a:rPr>
                        <a:t>【C】</a:t>
                      </a:r>
                      <a:r>
                        <a:rPr altLang="en-US" b="0" dirty="0" kumimoji="1" lang="ja-JP" sz="1800">
                          <a:solidFill>
                            <a:schemeClr val="accent4"/>
                          </a:solidFill>
                          <a:latin charset="-128" panose="020B0604030504040204" pitchFamily="50" typeface="メイリオ"/>
                          <a:ea charset="-128" panose="020B0604030504040204" pitchFamily="50" typeface="メイリオ"/>
                        </a:rPr>
                        <a:t>状況報告書</a:t>
                      </a:r>
                      <a:endParaRPr altLang="en-US" b="0" dirty="0" kumimoji="1" lang="ja-JP" sz="16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4128905536"/>
                  </a:ext>
                </a:extLst>
              </a:tr>
            </a:tbl>
          </a:graphicData>
        </a:graphic>
      </p:graphicFrame>
      <p:sp>
        <p:nvSpPr>
          <p:cNvPr id="10" name="コンテンツ プレースホルダー 2">
            <a:extLst>
              <a:ext uri="{FF2B5EF4-FFF2-40B4-BE49-F238E27FC236}">
                <a16:creationId xmlns:a16="http://schemas.microsoft.com/office/drawing/2014/main" id="{47C06674-AD8F-4B56-8037-829D5D27A7F3}"/>
              </a:ext>
            </a:extLst>
          </p:cNvPr>
          <p:cNvSpPr txBox="1">
            <a:spLocks/>
          </p:cNvSpPr>
          <p:nvPr/>
        </p:nvSpPr>
        <p:spPr bwMode="auto">
          <a:xfrm>
            <a:off x="192000" y="981000"/>
            <a:ext cx="7992000" cy="526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lstStyle>
            <a:lvl1pPr algn="l" eaLnBrk="0" fontAlgn="base" hangingPunct="0" indent="-342900" marL="342900" rtl="0">
              <a:spcBef>
                <a:spcPct val="20000"/>
              </a:spcBef>
              <a:spcAft>
                <a:spcPct val="0"/>
              </a:spcAft>
              <a:buChar char="•"/>
              <a:defRPr kumimoji="1" sz="3200">
                <a:solidFill>
                  <a:schemeClr val="tx1"/>
                </a:solidFill>
                <a:latin typeface="+mn-lt"/>
                <a:ea typeface="+mn-ea"/>
                <a:cs typeface="+mn-cs"/>
              </a:defRPr>
            </a:lvl1pPr>
            <a:lvl2pPr algn="l" eaLnBrk="0" fontAlgn="base" hangingPunct="0" indent="-285750" marL="742950" rtl="0">
              <a:spcBef>
                <a:spcPct val="20000"/>
              </a:spcBef>
              <a:spcAft>
                <a:spcPct val="0"/>
              </a:spcAft>
              <a:buChar char="–"/>
              <a:defRPr kumimoji="1" sz="2800">
                <a:solidFill>
                  <a:schemeClr val="tx1"/>
                </a:solidFill>
                <a:latin typeface="+mn-lt"/>
                <a:ea typeface="+mn-ea"/>
              </a:defRPr>
            </a:lvl2pPr>
            <a:lvl3pPr algn="l" eaLnBrk="0" fontAlgn="base" hangingPunct="0" indent="-228600" marL="1143000" rtl="0">
              <a:spcBef>
                <a:spcPct val="20000"/>
              </a:spcBef>
              <a:spcAft>
                <a:spcPct val="0"/>
              </a:spcAft>
              <a:buChar char="•"/>
              <a:defRPr kumimoji="1" sz="2400">
                <a:solidFill>
                  <a:schemeClr val="tx1"/>
                </a:solidFill>
                <a:latin typeface="+mn-lt"/>
                <a:ea typeface="+mn-ea"/>
              </a:defRPr>
            </a:lvl3pPr>
            <a:lvl4pPr algn="l" eaLnBrk="0" fontAlgn="base" hangingPunct="0" indent="-228600" marL="1600200" rtl="0">
              <a:spcBef>
                <a:spcPct val="20000"/>
              </a:spcBef>
              <a:spcAft>
                <a:spcPct val="0"/>
              </a:spcAft>
              <a:buChar char="–"/>
              <a:defRPr kumimoji="1" sz="2000">
                <a:solidFill>
                  <a:schemeClr val="tx1"/>
                </a:solidFill>
                <a:latin typeface="+mn-lt"/>
                <a:ea typeface="+mn-ea"/>
              </a:defRPr>
            </a:lvl4pPr>
            <a:lvl5pPr algn="l" eaLnBrk="0" fontAlgn="base" hangingPunct="0" indent="-228600" marL="2057400" rtl="0">
              <a:spcBef>
                <a:spcPct val="20000"/>
              </a:spcBef>
              <a:spcAft>
                <a:spcPct val="0"/>
              </a:spcAft>
              <a:buChar char="»"/>
              <a:defRPr kumimoji="1" sz="2000">
                <a:solidFill>
                  <a:schemeClr val="tx1"/>
                </a:solidFill>
                <a:latin typeface="+mn-lt"/>
                <a:ea typeface="+mn-ea"/>
              </a:defRPr>
            </a:lvl5pPr>
            <a:lvl6pPr algn="l" fontAlgn="base" indent="-228600" marL="2514600" rtl="0">
              <a:spcBef>
                <a:spcPct val="20000"/>
              </a:spcBef>
              <a:spcAft>
                <a:spcPct val="0"/>
              </a:spcAft>
              <a:buChar char="»"/>
              <a:defRPr kumimoji="1" sz="2000">
                <a:solidFill>
                  <a:schemeClr val="tx1"/>
                </a:solidFill>
                <a:latin typeface="+mn-lt"/>
                <a:ea typeface="+mn-ea"/>
              </a:defRPr>
            </a:lvl6pPr>
            <a:lvl7pPr algn="l" fontAlgn="base" indent="-228600" marL="2971800" rtl="0">
              <a:spcBef>
                <a:spcPct val="20000"/>
              </a:spcBef>
              <a:spcAft>
                <a:spcPct val="0"/>
              </a:spcAft>
              <a:buChar char="»"/>
              <a:defRPr kumimoji="1" sz="2000">
                <a:solidFill>
                  <a:schemeClr val="tx1"/>
                </a:solidFill>
                <a:latin typeface="+mn-lt"/>
                <a:ea typeface="+mn-ea"/>
              </a:defRPr>
            </a:lvl7pPr>
            <a:lvl8pPr algn="l" fontAlgn="base" indent="-228600" marL="3429000" rtl="0">
              <a:spcBef>
                <a:spcPct val="20000"/>
              </a:spcBef>
              <a:spcAft>
                <a:spcPct val="0"/>
              </a:spcAft>
              <a:buChar char="»"/>
              <a:defRPr kumimoji="1" sz="2000">
                <a:solidFill>
                  <a:schemeClr val="tx1"/>
                </a:solidFill>
                <a:latin typeface="+mn-lt"/>
                <a:ea typeface="+mn-ea"/>
              </a:defRPr>
            </a:lvl8pPr>
            <a:lvl9pPr algn="l" fontAlgn="base" indent="-228600" marL="3886200" rtl="0">
              <a:spcBef>
                <a:spcPct val="20000"/>
              </a:spcBef>
              <a:spcAft>
                <a:spcPct val="0"/>
              </a:spcAft>
              <a:buChar char="»"/>
              <a:defRPr kumimoji="1" sz="2000">
                <a:solidFill>
                  <a:schemeClr val="tx1"/>
                </a:solidFill>
                <a:latin typeface="+mn-lt"/>
                <a:ea typeface="+mn-ea"/>
              </a:defRPr>
            </a:lvl9pPr>
          </a:lstStyle>
          <a:p>
            <a:pPr indent="0" marL="0">
              <a:buNone/>
              <a:defRPr/>
            </a:pPr>
            <a:r>
              <a:rPr altLang="ja-JP" dirty="0" lang="en-US" sz="2400">
                <a:latin charset="-128" panose="020B0604030504040204" pitchFamily="50" typeface="メイリオ"/>
                <a:ea charset="-128" panose="020B0604030504040204" pitchFamily="50" typeface="メイリオ"/>
              </a:rPr>
              <a:t>【</a:t>
            </a:r>
            <a:r>
              <a:rPr altLang="en-US" dirty="0" lang="ja-JP" sz="2400">
                <a:latin charset="-128" panose="020B0604030504040204" pitchFamily="50" typeface="メイリオ"/>
                <a:ea charset="-128" panose="020B0604030504040204" pitchFamily="50" typeface="メイリオ"/>
              </a:rPr>
              <a:t>第</a:t>
            </a:r>
            <a:r>
              <a:rPr altLang="ja-JP" dirty="0" lang="en-US" sz="2400">
                <a:latin charset="-128" panose="020B0604030504040204" pitchFamily="50" typeface="メイリオ"/>
                <a:ea charset="-128" panose="020B0604030504040204" pitchFamily="50" typeface="メイリオ"/>
              </a:rPr>
              <a:t>2</a:t>
            </a:r>
            <a:r>
              <a:rPr altLang="en-US" dirty="0" lang="ja-JP" sz="2400">
                <a:latin charset="-128" panose="020B0604030504040204" pitchFamily="50" typeface="メイリオ"/>
                <a:ea charset="-128" panose="020B0604030504040204" pitchFamily="50" typeface="メイリオ"/>
              </a:rPr>
              <a:t>期申請期間</a:t>
            </a:r>
            <a:r>
              <a:rPr altLang="ja-JP" dirty="0" lang="en-US" sz="2400">
                <a:latin charset="-128" panose="020B0604030504040204" pitchFamily="50" typeface="メイリオ"/>
                <a:ea charset="-128" panose="020B0604030504040204" pitchFamily="50" typeface="メイリオ"/>
              </a:rPr>
              <a:t>】</a:t>
            </a:r>
            <a:r>
              <a:rPr altLang="en-US" dirty="0" lang="ja-JP" sz="2400">
                <a:latin charset="-128" panose="020B0604030504040204" pitchFamily="50" typeface="メイリオ"/>
                <a:ea charset="-128" panose="020B0604030504040204" pitchFamily="50" typeface="メイリオ"/>
              </a:rPr>
              <a:t>　</a:t>
            </a:r>
            <a:r>
              <a:rPr altLang="ja-JP" dirty="0" lang="en-US" sz="2400">
                <a:latin charset="-128" panose="020B0604030504040204" pitchFamily="50" typeface="メイリオ"/>
                <a:ea charset="-128" panose="020B0604030504040204" pitchFamily="50" typeface="メイリオ"/>
              </a:rPr>
              <a:t>8</a:t>
            </a:r>
            <a:r>
              <a:rPr altLang="en-US" dirty="0" lang="ja-JP" sz="2400">
                <a:solidFill>
                  <a:schemeClr val="dk1"/>
                </a:solidFill>
                <a:latin charset="-128" panose="020B0604030504040204" pitchFamily="50" typeface="メイリオ"/>
                <a:ea charset="-128" panose="020B0604030504040204" pitchFamily="50" typeface="メイリオ"/>
              </a:rPr>
              <a:t>月</a:t>
            </a:r>
            <a:r>
              <a:rPr altLang="ja-JP" dirty="0" lang="en-US" sz="2400">
                <a:solidFill>
                  <a:schemeClr val="dk1"/>
                </a:solidFill>
                <a:latin charset="-128" panose="020B0604030504040204" pitchFamily="50" typeface="メイリオ"/>
                <a:ea charset="-128" panose="020B0604030504040204" pitchFamily="50" typeface="メイリオ"/>
              </a:rPr>
              <a:t>31</a:t>
            </a:r>
            <a:r>
              <a:rPr altLang="en-US" dirty="0" lang="ja-JP" sz="2400">
                <a:solidFill>
                  <a:schemeClr val="dk1"/>
                </a:solidFill>
                <a:latin charset="-128" panose="020B0604030504040204" pitchFamily="50" typeface="メイリオ"/>
                <a:ea charset="-128" panose="020B0604030504040204" pitchFamily="50" typeface="メイリオ"/>
              </a:rPr>
              <a:t>日（月） ～ </a:t>
            </a:r>
            <a:r>
              <a:rPr altLang="ja-JP" dirty="0" lang="en-US" sz="2400">
                <a:solidFill>
                  <a:schemeClr val="dk1"/>
                </a:solidFill>
                <a:latin charset="-128" panose="020B0604030504040204" pitchFamily="50" typeface="メイリオ"/>
                <a:ea charset="-128" panose="020B0604030504040204" pitchFamily="50" typeface="メイリオ"/>
              </a:rPr>
              <a:t>10</a:t>
            </a:r>
            <a:r>
              <a:rPr altLang="en-US" dirty="0" lang="ja-JP" sz="2400">
                <a:solidFill>
                  <a:schemeClr val="dk1"/>
                </a:solidFill>
                <a:latin charset="-128" panose="020B0604030504040204" pitchFamily="50" typeface="メイリオ"/>
                <a:ea charset="-128" panose="020B0604030504040204" pitchFamily="50" typeface="メイリオ"/>
              </a:rPr>
              <a:t>月</a:t>
            </a:r>
            <a:r>
              <a:rPr altLang="ja-JP" dirty="0" lang="en-US" sz="2400">
                <a:solidFill>
                  <a:schemeClr val="dk1"/>
                </a:solidFill>
                <a:latin charset="-128" panose="020B0604030504040204" pitchFamily="50" typeface="メイリオ"/>
                <a:ea charset="-128" panose="020B0604030504040204" pitchFamily="50" typeface="メイリオ"/>
              </a:rPr>
              <a:t>2</a:t>
            </a:r>
            <a:r>
              <a:rPr altLang="en-US" dirty="0" lang="ja-JP" sz="2400">
                <a:solidFill>
                  <a:schemeClr val="dk1"/>
                </a:solidFill>
                <a:latin charset="-128" panose="020B0604030504040204" pitchFamily="50" typeface="メイリオ"/>
                <a:ea charset="-128" panose="020B0604030504040204" pitchFamily="50" typeface="メイリオ"/>
              </a:rPr>
              <a:t>日（金）</a:t>
            </a:r>
          </a:p>
        </p:txBody>
      </p:sp>
      <p:sp>
        <p:nvSpPr>
          <p:cNvPr id="11" name="正方形/長方形 10">
            <a:extLst>
              <a:ext uri="{FF2B5EF4-FFF2-40B4-BE49-F238E27FC236}">
                <a16:creationId xmlns:a16="http://schemas.microsoft.com/office/drawing/2014/main" id="{26C4B53B-1A44-4C23-AB1C-F3E8BA18B1A9}"/>
              </a:ext>
            </a:extLst>
          </p:cNvPr>
          <p:cNvSpPr/>
          <p:nvPr/>
        </p:nvSpPr>
        <p:spPr>
          <a:xfrm>
            <a:off x="742726" y="4493728"/>
            <a:ext cx="9936474" cy="1877437"/>
          </a:xfrm>
          <a:prstGeom prst="rect">
            <a:avLst/>
          </a:prstGeom>
        </p:spPr>
        <p:txBody>
          <a:bodyPr wrap="square">
            <a:spAutoFit/>
          </a:bodyPr>
          <a:lstStyle/>
          <a:p>
            <a:pPr eaLnBrk="1" hangingPunct="1" indent="0" marL="0">
              <a:spcBef>
                <a:spcPts val="0"/>
              </a:spcBef>
              <a:buNone/>
            </a:pPr>
            <a:r>
              <a:rPr altLang="ja-JP" dirty="0" lang="en-US" sz="2400">
                <a:solidFill>
                  <a:srgbClr val="FF0000"/>
                </a:solidFill>
                <a:latin charset="-128" panose="020B0604030504040204" pitchFamily="50" typeface="メイリオ"/>
                <a:ea charset="-128" panose="020B0604030504040204" pitchFamily="50" typeface="メイリオ"/>
              </a:rPr>
              <a:t>※</a:t>
            </a: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「受験上の配慮申請」を行っただけでは，共通テストに出願した　</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ことにはなりません。</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「受験案内」を参照のうえ，出願サイトを通じて，個人で出願を</a:t>
            </a:r>
            <a:endParaRPr altLang="ja-JP" dirty="0" lang="en-US" sz="2400" u="sng">
              <a:solidFill>
                <a:srgbClr val="FF0000"/>
              </a:solidFill>
              <a:latin charset="-128" panose="020B0604030504040204" pitchFamily="50" typeface="メイリオ"/>
              <a:ea charset="-128" panose="020B0604030504040204" pitchFamily="50" typeface="メイリオ"/>
            </a:endParaRPr>
          </a:p>
          <a:p>
            <a:pPr eaLnBrk="1" hangingPunct="1" indent="0" marL="0">
              <a:spcBef>
                <a:spcPts val="0"/>
              </a:spcBef>
              <a:buNone/>
            </a:pPr>
            <a:r>
              <a:rPr altLang="en-US" dirty="0" lang="ja-JP" sz="2400">
                <a:solidFill>
                  <a:srgbClr val="FF0000"/>
                </a:solidFill>
                <a:latin charset="-128" panose="020B0604030504040204" pitchFamily="50" typeface="メイリオ"/>
                <a:ea charset="-128" panose="020B0604030504040204" pitchFamily="50" typeface="メイリオ"/>
              </a:rPr>
              <a:t>　</a:t>
            </a:r>
            <a:r>
              <a:rPr altLang="en-US" dirty="0" lang="ja-JP" sz="2400" u="sng">
                <a:solidFill>
                  <a:srgbClr val="FF0000"/>
                </a:solidFill>
                <a:latin charset="-128" panose="020B0604030504040204" pitchFamily="50" typeface="メイリオ"/>
                <a:ea charset="-128" panose="020B0604030504040204" pitchFamily="50" typeface="メイリオ"/>
              </a:rPr>
              <a:t>行うこと。</a:t>
            </a:r>
            <a:endParaRPr altLang="ja-JP" dirty="0" lang="en-US" sz="2400" u="sng">
              <a:solidFill>
                <a:srgbClr val="FF0000"/>
              </a:solidFill>
              <a:latin charset="-128" panose="020B0604030504040204" pitchFamily="50" typeface="メイリオ"/>
              <a:ea charset="-128" panose="020B0604030504040204" pitchFamily="50" typeface="メイリオ"/>
            </a:endParaRPr>
          </a:p>
          <a:p>
            <a:pPr>
              <a:defRPr/>
            </a:pPr>
            <a:endParaRPr altLang="ja-JP" dirty="0" lang="en-US" sz="2000" u="sng">
              <a:solidFill>
                <a:srgbClr val="FF0000"/>
              </a:solidFill>
              <a:latin charset="-128" panose="020B0604030504040204" pitchFamily="50" typeface="メイリオ"/>
              <a:ea charset="-128" panose="020B0604030504040204" pitchFamily="50" typeface="メイリオ"/>
            </a:endParaRPr>
          </a:p>
        </p:txBody>
      </p:sp>
    </p:spTree>
    <p:extLst>
      <p:ext uri="{BB962C8B-B14F-4D97-AF65-F5344CB8AC3E}">
        <p14:creationId xmlns:p14="http://schemas.microsoft.com/office/powerpoint/2010/main" val="2906266431"/>
      </p:ext>
    </p:extLst>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6</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528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P4</a:t>
            </a:r>
            <a:r>
              <a:rPr altLang="en-US" dirty="0" lang="ja-JP" sz="3200">
                <a:solidFill>
                  <a:srgbClr val="000000"/>
                </a:solidFill>
                <a:latin charset="-128" panose="020B0604030504040204" pitchFamily="50" typeface="メイリオ"/>
                <a:ea charset="-128" panose="020B0604030504040204" pitchFamily="50" typeface="メイリオ"/>
              </a:rPr>
              <a:t>～</a:t>
            </a:r>
            <a:r>
              <a:rPr altLang="ja-JP" dirty="0" kern="0" lang="en-US" sz="3200">
                <a:solidFill>
                  <a:srgbClr val="000000"/>
                </a:solidFill>
                <a:latin charset="-128" panose="020B0604030504040204" pitchFamily="50" typeface="メイリオ"/>
                <a:ea charset="-128" panose="020B0604030504040204" pitchFamily="50" typeface="メイリオ"/>
              </a:rPr>
              <a:t>5</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graphicFrame>
        <p:nvGraphicFramePr>
          <p:cNvPr id="35" name="表 34">
            <a:extLst>
              <a:ext uri="{FF2B5EF4-FFF2-40B4-BE49-F238E27FC236}">
                <a16:creationId xmlns:a16="http://schemas.microsoft.com/office/drawing/2014/main" id="{C89F6ECA-F8E9-4F68-BC6C-F7339127A6A6}"/>
              </a:ext>
            </a:extLst>
          </p:cNvPr>
          <p:cNvGraphicFramePr>
            <a:graphicFrameLocks noGrp="1"/>
          </p:cNvGraphicFramePr>
          <p:nvPr>
            <p:extLst>
              <p:ext uri="{D42A27DB-BD31-4B8C-83A1-F6EECF244321}">
                <p14:modId xmlns:p14="http://schemas.microsoft.com/office/powerpoint/2010/main" val="30172527"/>
              </p:ext>
            </p:extLst>
          </p:nvPr>
        </p:nvGraphicFramePr>
        <p:xfrm>
          <a:off x="408000" y="1608695"/>
          <a:ext cx="11202808" cy="4700305"/>
        </p:xfrm>
        <a:graphic>
          <a:graphicData uri="http://schemas.openxmlformats.org/drawingml/2006/table">
            <a:tbl>
              <a:tblPr bandRow="1" firstRow="1">
                <a:tableStyleId>{5C22544A-7EE6-4342-B048-85BDC9FD1C3A}</a:tableStyleId>
              </a:tblPr>
              <a:tblGrid>
                <a:gridCol w="900000">
                  <a:extLst>
                    <a:ext uri="{9D8B030D-6E8A-4147-A177-3AD203B41FA5}">
                      <a16:colId xmlns:a16="http://schemas.microsoft.com/office/drawing/2014/main" val="2908479579"/>
                    </a:ext>
                  </a:extLst>
                </a:gridCol>
                <a:gridCol w="900000">
                  <a:extLst>
                    <a:ext uri="{9D8B030D-6E8A-4147-A177-3AD203B41FA5}">
                      <a16:colId xmlns:a16="http://schemas.microsoft.com/office/drawing/2014/main" val="2499083965"/>
                    </a:ext>
                  </a:extLst>
                </a:gridCol>
                <a:gridCol w="3024000">
                  <a:extLst>
                    <a:ext uri="{9D8B030D-6E8A-4147-A177-3AD203B41FA5}">
                      <a16:colId xmlns:a16="http://schemas.microsoft.com/office/drawing/2014/main" val="4197018795"/>
                    </a:ext>
                  </a:extLst>
                </a:gridCol>
                <a:gridCol w="3225404">
                  <a:extLst>
                    <a:ext uri="{9D8B030D-6E8A-4147-A177-3AD203B41FA5}">
                      <a16:colId xmlns:a16="http://schemas.microsoft.com/office/drawing/2014/main" val="2263249408"/>
                    </a:ext>
                  </a:extLst>
                </a:gridCol>
                <a:gridCol w="3153404">
                  <a:extLst>
                    <a:ext uri="{9D8B030D-6E8A-4147-A177-3AD203B41FA5}">
                      <a16:colId xmlns:a16="http://schemas.microsoft.com/office/drawing/2014/main" val="199508496"/>
                    </a:ext>
                  </a:extLst>
                </a:gridCol>
              </a:tblGrid>
              <a:tr h="711215">
                <a:tc gridSpan="2">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z="2400">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hMerge="1">
                  <a:txBody>
                    <a:bodyPr/>
                    <a:lstStyle/>
                    <a:p>
                      <a:endParaRPr altLang="en-US" kumimoji="1" lang="ja-JP"/>
                    </a:p>
                  </a:txBody>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【A】</a:t>
                      </a:r>
                      <a:r>
                        <a:rPr altLang="en-US" b="1" dirty="0" kumimoji="1" lang="ja-JP" spc="600" sz="2100">
                          <a:latin charset="-128" panose="020B0604030504040204" pitchFamily="50" typeface="メイリオ"/>
                          <a:ea charset="-128" panose="020B0604030504040204" pitchFamily="50" typeface="メイリオ"/>
                        </a:rPr>
                        <a:t>受験上の</a:t>
                      </a:r>
                      <a:br>
                        <a:rPr altLang="ja-JP" b="1" dirty="0" kumimoji="1" lang="en-US" spc="600" sz="2100">
                          <a:latin charset="-128" panose="020B0604030504040204" pitchFamily="50" typeface="メイリオ"/>
                          <a:ea charset="-128" panose="020B0604030504040204" pitchFamily="50" typeface="メイリオ"/>
                        </a:rPr>
                      </a:br>
                      <a:r>
                        <a:rPr altLang="en-US" b="1" dirty="0" kumimoji="1" lang="ja-JP" spc="600" sz="2100">
                          <a:latin charset="-128" panose="020B0604030504040204" pitchFamily="50" typeface="メイリオ"/>
                          <a:ea charset="-128" panose="020B0604030504040204" pitchFamily="50" typeface="メイリオ"/>
                        </a:rPr>
                        <a:t>配慮申請書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【B】</a:t>
                      </a:r>
                      <a:r>
                        <a:rPr altLang="en-US" b="1" dirty="0" kumimoji="1" lang="ja-JP" spc="600" sz="2100">
                          <a:latin charset="-128" panose="020B0604030504040204" pitchFamily="50" typeface="メイリオ"/>
                          <a:ea charset="-128" panose="020B0604030504040204" pitchFamily="50" typeface="メイリオ"/>
                        </a:rPr>
                        <a:t>診断書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【C】</a:t>
                      </a:r>
                      <a:r>
                        <a:rPr altLang="en-US" b="1" dirty="0" kumimoji="1" lang="ja-JP" spc="600" sz="2100">
                          <a:latin charset="-128" panose="020B0604030504040204" pitchFamily="50" typeface="メイリオ"/>
                          <a:ea charset="-128" panose="020B0604030504040204" pitchFamily="50" typeface="メイリオ"/>
                        </a:rPr>
                        <a:t>状況報告書</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528253285"/>
                  </a:ext>
                </a:extLst>
              </a:tr>
              <a:tr h="1528832">
                <a:tc gridSpan="2">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rPr>
                        <a:t>記入する</a:t>
                      </a:r>
                      <a:endParaRPr altLang="ja-JP" b="0" dirty="0" kern="100" kumimoji="1" lang="en-US" sz="2100">
                        <a:solidFill>
                          <a:schemeClr val="bg1"/>
                        </a:solidFill>
                        <a:effectLst/>
                        <a:latin charset="-128" panose="020B0604030504040204" pitchFamily="50" typeface="メイリオ"/>
                        <a:ea charset="-128" panose="020B0604030504040204" pitchFamily="50" typeface="メイリオ"/>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rPr>
                        <a:t>内容</a:t>
                      </a:r>
                      <a:endParaRPr altLang="ja-JP"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hMerge="1">
                  <a:txBody>
                    <a:bodyPr/>
                    <a:lstStyle/>
                    <a:p>
                      <a:endParaRPr altLang="en-US" kumimoji="1" lang="ja-JP"/>
                    </a:p>
                  </a:txBody>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2000" u="none">
                          <a:latin charset="-128" panose="020B0604030504040204" pitchFamily="50" typeface="メイリオ"/>
                          <a:ea charset="-128" panose="020B0604030504040204" pitchFamily="50" typeface="メイリオ"/>
                        </a:rPr>
                        <a:t>希望する全ての配慮事項</a:t>
                      </a:r>
                      <a:endParaRPr altLang="ja-JP" b="0" dirty="0" kern="100" kumimoji="1" lang="ja-JP" sz="2000">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lang="ja-JP" sz="2000" u="none">
                          <a:latin charset="-128" panose="020B0604030504040204" pitchFamily="50" typeface="メイリオ"/>
                          <a:ea charset="-128" panose="020B0604030504040204" pitchFamily="50" typeface="メイリオ"/>
                        </a:rPr>
                        <a:t>希望する配慮事項が必要となる理由</a:t>
                      </a:r>
                      <a:endParaRPr altLang="ja-JP" b="0" dirty="0" kumimoji="1" lang="en-US" sz="20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dirty="0" kumimoji="1" lang="ja-JP" sz="2000" u="none">
                          <a:latin charset="-128" panose="020B0604030504040204" pitchFamily="50" typeface="メイリオ"/>
                          <a:ea charset="-128" panose="020B0604030504040204" pitchFamily="50" typeface="メイリオ"/>
                        </a:rPr>
                        <a:t>高等学校等におけるこれまでの配慮の実施状況</a:t>
                      </a:r>
                      <a:endParaRPr altLang="ja-JP" b="0" dirty="0" kumimoji="1" lang="en-US" sz="2000">
                        <a:solidFill>
                          <a:srgbClr val="FF0000"/>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3446438326"/>
                  </a:ext>
                </a:extLst>
              </a:tr>
              <a:tr h="1120024">
                <a:tc rowSpan="2">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rPr>
                        <a:t>記入者</a:t>
                      </a:r>
                      <a:endParaRPr altLang="ja-JP"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u="sng">
                          <a:solidFill>
                            <a:schemeClr val="bg1"/>
                          </a:solidFill>
                          <a:effectLst/>
                          <a:latin charset="-128" panose="020B0604030504040204" pitchFamily="50" typeface="メイリオ"/>
                          <a:ea charset="-128" panose="020B0604030504040204" pitchFamily="50" typeface="メイリオ"/>
                          <a:cs typeface="Times New Roman"/>
                        </a:rPr>
                        <a:t>卒業</a:t>
                      </a:r>
                      <a:endParaRPr altLang="ja-JP" b="0" dirty="0" kern="100" kumimoji="1" lang="en-US" sz="1600" u="sng">
                        <a:solidFill>
                          <a:schemeClr val="bg1"/>
                        </a:solidFill>
                        <a:effectLst/>
                        <a:latin charset="-128" panose="020B0604030504040204" pitchFamily="50" typeface="メイリオ"/>
                        <a:ea charset="-128" panose="020B0604030504040204" pitchFamily="50" typeface="メイリオ"/>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u="sng">
                          <a:solidFill>
                            <a:schemeClr val="bg1"/>
                          </a:solidFill>
                          <a:effectLst/>
                          <a:latin charset="-128" panose="020B0604030504040204" pitchFamily="50" typeface="メイリオ"/>
                          <a:ea charset="-128" panose="020B0604030504040204" pitchFamily="50" typeface="メイリオ"/>
                          <a:cs typeface="Times New Roman"/>
                        </a:rPr>
                        <a:t>見込者</a:t>
                      </a:r>
                      <a:endParaRPr altLang="ja-JP" b="0" dirty="0" kern="100" kumimoji="1" lang="ja-JP" sz="1600" u="sng">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ysDot"/>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rPr>
                        <a:t>志願者，保護者，担当の教員（学級担任等）等で相談の上</a:t>
                      </a:r>
                      <a:r>
                        <a:rPr altLang="en-US" b="0" dirty="0" kern="100" kumimoji="1" lang="ja-JP" sz="1800" u="none">
                          <a:solidFill>
                            <a:schemeClr val="dk1"/>
                          </a:solidFill>
                          <a:effectLst/>
                          <a:latin charset="-128" panose="020B0604030504040204" pitchFamily="50" typeface="メイリオ"/>
                          <a:ea charset="-128" panose="020B0604030504040204" pitchFamily="50" typeface="メイリオ"/>
                          <a:cs typeface="Times New Roman"/>
                        </a:rPr>
                        <a:t>，記入</a:t>
                      </a:r>
                      <a:endParaRPr altLang="ja-JP" b="0" dirty="0" kern="100" kumimoji="1" lang="en-US" sz="1800" u="none">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ysDot"/>
                      <a:round/>
                      <a:headEnd len="med" type="none" w="med"/>
                      <a:tailEnd len="med" type="none" w="med"/>
                    </a:lnB>
                    <a:lnTlToBr cmpd="sng" w="12700">
                      <a:noFill/>
                      <a:prstDash val="solid"/>
                    </a:lnTlToBr>
                    <a:lnBlToTr cmpd="sng" w="12700">
                      <a:noFill/>
                      <a:prstDash val="solid"/>
                    </a:lnBlToTr>
                    <a:solidFill>
                      <a:srgbClr val="DAEDEF"/>
                    </a:solidFill>
                  </a:tcPr>
                </a:tc>
                <a:tc rowSpan="2">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医師</a:t>
                      </a:r>
                      <a:endParaRPr altLang="ja-JP" b="0" dirty="0" kumimoji="1"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700">
                          <a:solidFill>
                            <a:schemeClr val="tx1"/>
                          </a:solidFill>
                          <a:latin charset="-128" panose="020B0604030504040204" pitchFamily="50" typeface="メイリオ"/>
                          <a:ea charset="-128" panose="020B0604030504040204" pitchFamily="50" typeface="メイリオ"/>
                        </a:rPr>
                        <a:t>（必ずしも主治医である</a:t>
                      </a:r>
                      <a:endParaRPr altLang="ja-JP" b="0" dirty="0" kumimoji="1" lang="en-US" sz="17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ja-JP" b="0" dirty="0" kumimoji="1" lang="en-US" sz="1700">
                          <a:solidFill>
                            <a:schemeClr val="tx1"/>
                          </a:solidFill>
                          <a:latin charset="-128" panose="020B0604030504040204" pitchFamily="50" typeface="メイリオ"/>
                          <a:ea charset="-128" panose="020B0604030504040204" pitchFamily="50" typeface="メイリオ"/>
                        </a:rPr>
                        <a:t>   </a:t>
                      </a:r>
                      <a:r>
                        <a:rPr altLang="en-US" b="0" dirty="0" kumimoji="1" lang="ja-JP" sz="1700">
                          <a:solidFill>
                            <a:schemeClr val="tx1"/>
                          </a:solidFill>
                          <a:latin charset="-128" panose="020B0604030504040204" pitchFamily="50" typeface="メイリオ"/>
                          <a:ea charset="-128" panose="020B0604030504040204" pitchFamily="50" typeface="メイリオ"/>
                        </a:rPr>
                        <a:t>必要なし）</a:t>
                      </a:r>
                      <a:endParaRPr altLang="ja-JP" b="0" dirty="0" kumimoji="1" lang="en-US" sz="17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担当の教員（学級担任等）</a:t>
                      </a:r>
                      <a:endParaRPr altLang="ja-JP" b="0" dirty="0" kumimoji="1"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ysDot"/>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24067672"/>
                  </a:ext>
                </a:extLst>
              </a:tr>
              <a:tr h="1319929">
                <a:tc vMerge="1">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ja-JP"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bg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u="sng">
                          <a:solidFill>
                            <a:schemeClr val="bg1"/>
                          </a:solidFill>
                          <a:effectLst/>
                          <a:latin charset="-128" panose="020B0604030504040204" pitchFamily="50" typeface="メイリオ"/>
                          <a:ea charset="-128" panose="020B0604030504040204" pitchFamily="50" typeface="メイリオ"/>
                          <a:cs typeface="Times New Roman"/>
                        </a:rPr>
                        <a:t>卒業</a:t>
                      </a:r>
                      <a:endParaRPr altLang="ja-JP" b="0" dirty="0" kern="100" kumimoji="1" lang="en-US" sz="1600" u="sng">
                        <a:solidFill>
                          <a:schemeClr val="bg1"/>
                        </a:solidFill>
                        <a:effectLst/>
                        <a:latin charset="-128" panose="020B0604030504040204" pitchFamily="50" typeface="メイリオ"/>
                        <a:ea charset="-128" panose="020B0604030504040204" pitchFamily="50" typeface="メイリオ"/>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u="sng">
                          <a:solidFill>
                            <a:schemeClr val="bg1"/>
                          </a:solidFill>
                          <a:effectLst/>
                          <a:latin charset="-128" panose="020B0604030504040204" pitchFamily="50" typeface="メイリオ"/>
                          <a:ea charset="-128" panose="020B0604030504040204" pitchFamily="50" typeface="メイリオ"/>
                          <a:cs typeface="Times New Roman"/>
                        </a:rPr>
                        <a:t>見込者以外</a:t>
                      </a:r>
                      <a:endParaRPr altLang="ja-JP" b="0" dirty="0" kern="100" kumimoji="1" lang="en-US" sz="1600" u="sng">
                        <a:solidFill>
                          <a:schemeClr val="bg1"/>
                        </a:solidFill>
                        <a:effectLst/>
                        <a:latin charset="-128" panose="020B0604030504040204" pitchFamily="50" typeface="メイリオ"/>
                        <a:ea charset="-128" panose="020B0604030504040204" pitchFamily="50" typeface="メイリオ"/>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rPr>
                        <a:t>の者</a:t>
                      </a:r>
                      <a:endParaRPr altLang="ja-JP"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rPr>
                        <a:t>志願者と保護者等が相談の上</a:t>
                      </a:r>
                      <a:r>
                        <a:rPr altLang="en-US" b="0" dirty="0" kern="100" kumimoji="1" lang="ja-JP" sz="1800" u="none">
                          <a:solidFill>
                            <a:schemeClr val="dk1"/>
                          </a:solidFill>
                          <a:effectLst/>
                          <a:latin charset="-128" panose="020B0604030504040204" pitchFamily="50" typeface="メイリオ"/>
                          <a:ea charset="-128" panose="020B0604030504040204" pitchFamily="50" typeface="メイリオ"/>
                          <a:cs typeface="Times New Roman"/>
                        </a:rPr>
                        <a:t>，記入</a:t>
                      </a:r>
                      <a:endParaRPr altLang="ja-JP" b="0" dirty="0" kern="100" kumimoji="1" lang="en-US" sz="1800" u="none">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vMerge="1">
                  <a:txBody>
                    <a:bodyPr/>
                    <a:lstStyle/>
                    <a:p>
                      <a:endParaRPr altLang="en-US" kumimoji="1" lang="ja-JP"/>
                    </a:p>
                  </a:txBody>
                  <a:tcPr>
                    <a:lnL algn="ctr" cap="flat" cmpd="sng" w="12700">
                      <a:solidFill>
                        <a:schemeClr val="tx1"/>
                      </a:solidFill>
                      <a:prstDash val="solid"/>
                      <a:round/>
                      <a:headEnd len="med" type="none" w="med"/>
                      <a:tailEnd len="med" type="none" w="med"/>
                    </a:lnL>
                    <a:lnT algn="ctr" cap="flat" cmpd="sng" w="12700">
                      <a:solidFill>
                        <a:schemeClr val="tx1"/>
                      </a:solidFill>
                      <a:prstDash val="solid"/>
                      <a:round/>
                      <a:headEnd len="med" type="none" w="med"/>
                      <a:tailEnd len="med" type="none" w="med"/>
                    </a:lnT>
                  </a:tcPr>
                </a:tc>
                <a:tc>
                  <a:txBody>
                    <a:bodyPr/>
                    <a:lstStyle/>
                    <a:p>
                      <a:pPr algn="l" defTabSz="914400" eaLnBrk="1" fontAlgn="auto" hangingPunct="1" indent="0" latinLnBrk="0" lvl="0" marL="0" marR="0" rtl="0">
                        <a:lnSpc>
                          <a:spcPct val="100000"/>
                        </a:lnSpc>
                        <a:spcBef>
                          <a:spcPts val="600"/>
                        </a:spcBef>
                        <a:spcAft>
                          <a:spcPts val="120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保護者，予備校講師等</a:t>
                      </a:r>
                      <a:endParaRPr altLang="ja-JP" b="0" dirty="0" kumimoji="1"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ysDot"/>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1481160665"/>
                  </a:ext>
                </a:extLst>
              </a:tr>
            </a:tbl>
          </a:graphicData>
        </a:graphic>
      </p:graphicFrame>
      <p:sp>
        <p:nvSpPr>
          <p:cNvPr id="2" name="テキスト ボックス 1">
            <a:extLst>
              <a:ext uri="{FF2B5EF4-FFF2-40B4-BE49-F238E27FC236}">
                <a16:creationId xmlns:a16="http://schemas.microsoft.com/office/drawing/2014/main" id="{040B81E8-641A-41B1-B108-B238D40FE6BB}"/>
              </a:ext>
            </a:extLst>
          </p:cNvPr>
          <p:cNvSpPr txBox="1"/>
          <p:nvPr/>
        </p:nvSpPr>
        <p:spPr>
          <a:xfrm>
            <a:off x="408000" y="909336"/>
            <a:ext cx="11202808" cy="647664"/>
          </a:xfrm>
          <a:prstGeom prst="rect">
            <a:avLst/>
          </a:prstGeom>
          <a:solidFill>
            <a:srgbClr val="FFC000"/>
          </a:solidFill>
        </p:spPr>
        <p:txBody>
          <a:bodyPr anchor="ct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２　申請書類 （提出必須）</a:t>
            </a:r>
            <a:endParaRPr altLang="en-US" dirty="0" kumimoji="1" lang="ja-JP" sz="3200"/>
          </a:p>
        </p:txBody>
      </p:sp>
    </p:spTree>
    <p:extLst>
      <p:ext uri="{BB962C8B-B14F-4D97-AF65-F5344CB8AC3E}">
        <p14:creationId xmlns:p14="http://schemas.microsoft.com/office/powerpoint/2010/main" val="403912679"/>
      </p:ext>
    </p:extLst>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7</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3384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P4</a:t>
            </a:r>
            <a:r>
              <a:rPr altLang="en-US" b="0" baseline="0" cap="none" dirty="0" i="0" kern="1200" kumimoji="1" lang="ja-JP"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7</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15" name="正方形/長方形 14">
            <a:extLst>
              <a:ext uri="{FF2B5EF4-FFF2-40B4-BE49-F238E27FC236}">
                <a16:creationId xmlns:a16="http://schemas.microsoft.com/office/drawing/2014/main" id="{7F0476DE-B0BB-4D1E-A36C-F775B71AE3F1}"/>
              </a:ext>
            </a:extLst>
          </p:cNvPr>
          <p:cNvSpPr/>
          <p:nvPr/>
        </p:nvSpPr>
        <p:spPr bwMode="auto">
          <a:xfrm>
            <a:off x="768000" y="2637000"/>
            <a:ext cx="10656000" cy="86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pPr>
            <a:endParaRPr altLang="ja-JP" dirty="0" lang="en-US" sz="2000">
              <a:solidFill>
                <a:schemeClr val="tx1"/>
              </a:solidFill>
            </a:endParaRPr>
          </a:p>
        </p:txBody>
      </p:sp>
      <p:sp>
        <p:nvSpPr>
          <p:cNvPr id="19" name="正方形/長方形 18">
            <a:extLst>
              <a:ext uri="{FF2B5EF4-FFF2-40B4-BE49-F238E27FC236}">
                <a16:creationId xmlns:a16="http://schemas.microsoft.com/office/drawing/2014/main" id="{74A729E6-B9F2-4F79-A689-168C43A0D3CE}"/>
              </a:ext>
            </a:extLst>
          </p:cNvPr>
          <p:cNvSpPr/>
          <p:nvPr/>
        </p:nvSpPr>
        <p:spPr bwMode="auto">
          <a:xfrm>
            <a:off x="768000" y="4365000"/>
            <a:ext cx="8424000" cy="50400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nchor="t" anchorCtr="0" bIns="45720" compatLnSpc="1" lIns="216000" numCol="1" rIns="91440" rtlCol="0" tIns="45720" vert="horz" wrap="square">
            <a:prstTxWarp prst="textNoShape">
              <a:avLst/>
            </a:prstTxWarp>
          </a:bodyPr>
          <a:lstStyle/>
          <a:p>
            <a:pPr algn="just" eaLnBrk="1" hangingPunct="1">
              <a:spcBef>
                <a:spcPts val="0"/>
              </a:spcBef>
              <a:spcAft>
                <a:spcPts val="0"/>
              </a:spcAft>
            </a:pPr>
            <a:endParaRPr altLang="ja-JP" dirty="0" lang="en-US" sz="2000" u="sng">
              <a:solidFill>
                <a:srgbClr val="FF0000"/>
              </a:solidFill>
            </a:endParaRPr>
          </a:p>
        </p:txBody>
      </p:sp>
      <p:graphicFrame>
        <p:nvGraphicFramePr>
          <p:cNvPr id="21" name="表 20">
            <a:extLst>
              <a:ext uri="{FF2B5EF4-FFF2-40B4-BE49-F238E27FC236}">
                <a16:creationId xmlns:a16="http://schemas.microsoft.com/office/drawing/2014/main" id="{DEC4DAA8-54A1-4473-8CB9-CE020DBB3287}"/>
              </a:ext>
            </a:extLst>
          </p:cNvPr>
          <p:cNvGraphicFramePr>
            <a:graphicFrameLocks noGrp="1"/>
          </p:cNvGraphicFramePr>
          <p:nvPr>
            <p:extLst>
              <p:ext uri="{D42A27DB-BD31-4B8C-83A1-F6EECF244321}">
                <p14:modId xmlns:p14="http://schemas.microsoft.com/office/powerpoint/2010/main" val="421045592"/>
              </p:ext>
            </p:extLst>
          </p:nvPr>
        </p:nvGraphicFramePr>
        <p:xfrm>
          <a:off x="408000" y="1629000"/>
          <a:ext cx="11202808" cy="4550177"/>
        </p:xfrm>
        <a:graphic>
          <a:graphicData uri="http://schemas.openxmlformats.org/drawingml/2006/table">
            <a:tbl>
              <a:tblPr bandRow="1" firstRow="1">
                <a:tableStyleId>{5C22544A-7EE6-4342-B048-85BDC9FD1C3A}</a:tableStyleId>
              </a:tblPr>
              <a:tblGrid>
                <a:gridCol w="1829191">
                  <a:extLst>
                    <a:ext uri="{9D8B030D-6E8A-4147-A177-3AD203B41FA5}">
                      <a16:colId xmlns:a16="http://schemas.microsoft.com/office/drawing/2014/main" val="2908479579"/>
                    </a:ext>
                  </a:extLst>
                </a:gridCol>
                <a:gridCol w="3570809">
                  <a:extLst>
                    <a:ext uri="{9D8B030D-6E8A-4147-A177-3AD203B41FA5}">
                      <a16:colId xmlns:a16="http://schemas.microsoft.com/office/drawing/2014/main" val="4197018795"/>
                    </a:ext>
                  </a:extLst>
                </a:gridCol>
                <a:gridCol w="2880000">
                  <a:extLst>
                    <a:ext uri="{9D8B030D-6E8A-4147-A177-3AD203B41FA5}">
                      <a16:colId xmlns:a16="http://schemas.microsoft.com/office/drawing/2014/main" val="2263249408"/>
                    </a:ext>
                  </a:extLst>
                </a:gridCol>
                <a:gridCol w="2922808">
                  <a:extLst>
                    <a:ext uri="{9D8B030D-6E8A-4147-A177-3AD203B41FA5}">
                      <a16:colId xmlns:a16="http://schemas.microsoft.com/office/drawing/2014/main" val="3412787127"/>
                    </a:ext>
                  </a:extLst>
                </a:gridCol>
              </a:tblGrid>
              <a:tr h="717344">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endParaRPr altLang="en-US" b="1" dirty="0" kumimoji="1" lang="ja-JP" spc="600" sz="2400">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【A】</a:t>
                      </a:r>
                      <a:r>
                        <a:rPr altLang="en-US" b="1" dirty="0" kumimoji="1" lang="ja-JP" spc="600" sz="2100">
                          <a:latin charset="-128" panose="020B0604030504040204" pitchFamily="50" typeface="メイリオ"/>
                          <a:ea charset="-128" panose="020B0604030504040204" pitchFamily="50" typeface="メイリオ"/>
                        </a:rPr>
                        <a:t>受験上の</a:t>
                      </a:r>
                      <a:br>
                        <a:rPr altLang="ja-JP" b="1" dirty="0" kumimoji="1" lang="en-US" spc="600" sz="2100">
                          <a:latin charset="-128" panose="020B0604030504040204" pitchFamily="50" typeface="メイリオ"/>
                          <a:ea charset="-128" panose="020B0604030504040204" pitchFamily="50" typeface="メイリオ"/>
                        </a:rPr>
                      </a:br>
                      <a:r>
                        <a:rPr altLang="en-US" b="1" dirty="0" kumimoji="1" lang="ja-JP" spc="600" sz="2100">
                          <a:latin charset="-128" panose="020B0604030504040204" pitchFamily="50" typeface="メイリオ"/>
                          <a:ea charset="-128" panose="020B0604030504040204" pitchFamily="50" typeface="メイリオ"/>
                        </a:rPr>
                        <a:t>配慮申請書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【B】</a:t>
                      </a:r>
                      <a:r>
                        <a:rPr altLang="en-US" b="1" dirty="0" kumimoji="1" lang="ja-JP" spc="600" sz="2100">
                          <a:latin charset="-128" panose="020B0604030504040204" pitchFamily="50" typeface="メイリオ"/>
                          <a:ea charset="-128" panose="020B0604030504040204" pitchFamily="50" typeface="メイリオ"/>
                        </a:rPr>
                        <a:t>診断書</a:t>
                      </a:r>
                    </a:p>
                  </a:txBody>
                  <a:tcPr anchor="ctr">
                    <a:lnL algn="ctr" cap="flat" cmpd="sng" w="12700">
                      <a:solidFill>
                        <a:schemeClr val="bg1"/>
                      </a:solidFill>
                      <a:prstDash val="solid"/>
                      <a:round/>
                      <a:headEnd len="med" type="none" w="med"/>
                      <a:tailEnd len="med" type="none" w="med"/>
                    </a:lnL>
                    <a:lnR algn="ctr" cap="flat" cmpd="sng" w="12700">
                      <a:solidFill>
                        <a:schemeClr val="bg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ja-JP" b="1" dirty="0" kumimoji="1" lang="en-US" spc="600" sz="2100">
                          <a:latin charset="-128" panose="020B0604030504040204" pitchFamily="50" typeface="メイリオ"/>
                          <a:ea charset="-128" panose="020B0604030504040204" pitchFamily="50" typeface="メイリオ"/>
                        </a:rPr>
                        <a:t>【C】</a:t>
                      </a:r>
                      <a:r>
                        <a:rPr altLang="en-US" b="1" dirty="0" kumimoji="1" lang="ja-JP" spc="600" sz="2100">
                          <a:latin charset="-128" panose="020B0604030504040204" pitchFamily="50" typeface="メイリオ"/>
                          <a:ea charset="-128" panose="020B0604030504040204" pitchFamily="50" typeface="メイリオ"/>
                        </a:rPr>
                        <a:t>状況報告書</a:t>
                      </a:r>
                    </a:p>
                  </a:txBody>
                  <a:tcPr anchor="ctr">
                    <a:lnL algn="ctr" cap="flat" cmpd="sng" w="12700">
                      <a:solidFill>
                        <a:schemeClr val="bg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chemeClr val="accent2"/>
                    </a:solidFill>
                  </a:tcPr>
                </a:tc>
                <a:extLst>
                  <a:ext uri="{0D108BD9-81ED-4DB2-BD59-A6C34878D82A}">
                    <a16:rowId xmlns:a16="http://schemas.microsoft.com/office/drawing/2014/main" val="1528253285"/>
                  </a:ext>
                </a:extLst>
              </a:tr>
              <a:tr h="1131542">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rPr>
                        <a:t>入手方法</a:t>
                      </a:r>
                      <a:endParaRPr altLang="ja-JP" b="0" dirty="0" kern="100" kumimoji="1" lang="en-US" sz="2100">
                        <a:solidFill>
                          <a:schemeClr val="bg1"/>
                        </a:solidFill>
                        <a:effectLst/>
                        <a:latin charset="-128" panose="020B0604030504040204" pitchFamily="50" typeface="メイリオ"/>
                        <a:ea charset="-128" panose="020B0604030504040204" pitchFamily="50" typeface="メイリオ"/>
                        <a:cs typeface="Times New Roman"/>
                      </a:endParaRPr>
                    </a:p>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rPr>
                        <a:t>（ファイル形式）</a:t>
                      </a:r>
                      <a:endParaRPr altLang="ja-JP" b="0" dirty="0" kern="100" kumimoji="1" lang="ja-JP" sz="16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dk1"/>
                          </a:solidFill>
                          <a:effectLst/>
                          <a:latin charset="-128" panose="020B0604030504040204" pitchFamily="50" typeface="メイリオ"/>
                          <a:ea charset="-128" panose="020B0604030504040204" pitchFamily="50" typeface="メイリオ"/>
                          <a:cs typeface="Times New Roman"/>
                        </a:rPr>
                        <a:t>・マイページ（</a:t>
                      </a:r>
                      <a:r>
                        <a:rPr altLang="ja-JP" b="0" dirty="0" kumimoji="1" lang="en-US" sz="1800">
                          <a:solidFill>
                            <a:schemeClr val="tx1"/>
                          </a:solidFill>
                          <a:latin charset="-128" panose="020B0604030504040204" pitchFamily="50" typeface="メイリオ"/>
                          <a:ea charset="-128" panose="020B0604030504040204" pitchFamily="50" typeface="メイリオ"/>
                        </a:rPr>
                        <a:t>PDF</a:t>
                      </a:r>
                      <a:r>
                        <a:rPr altLang="en-US" b="0" dirty="0" kern="100" kumimoji="1" lang="ja-JP" sz="1800">
                          <a:solidFill>
                            <a:schemeClr val="dk1"/>
                          </a:solidFill>
                          <a:effectLst/>
                          <a:latin charset="-128" panose="020B0604030504040204" pitchFamily="50" typeface="メイリオ"/>
                          <a:ea charset="-128" panose="020B0604030504040204" pitchFamily="50" typeface="メイリオ"/>
                          <a:cs typeface="Times New Roman"/>
                        </a:rPr>
                        <a:t>）</a:t>
                      </a:r>
                      <a:endParaRPr altLang="ja-JP" b="0" dirty="0" kern="100" kumimoji="1" lang="ja-JP" sz="1800">
                        <a:solidFill>
                          <a:schemeClr val="dk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gridSpan="2">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・マイページ（</a:t>
                      </a:r>
                      <a:r>
                        <a:rPr altLang="ja-JP" b="0" dirty="0" kumimoji="1" lang="en-US" sz="1800">
                          <a:solidFill>
                            <a:schemeClr val="tx1"/>
                          </a:solidFill>
                          <a:latin charset="-128" panose="020B0604030504040204" pitchFamily="50" typeface="メイリオ"/>
                          <a:ea charset="-128" panose="020B0604030504040204" pitchFamily="50" typeface="メイリオ"/>
                        </a:rPr>
                        <a:t>PDF</a:t>
                      </a:r>
                      <a:r>
                        <a:rPr altLang="en-US" b="0" dirty="0" kumimoji="1" lang="ja-JP" sz="1800">
                          <a:solidFill>
                            <a:schemeClr val="tx1"/>
                          </a:solidFill>
                          <a:latin charset="-128" panose="020B0604030504040204" pitchFamily="50" typeface="メイリオ"/>
                          <a:ea charset="-128" panose="020B0604030504040204" pitchFamily="50" typeface="メイリオ"/>
                        </a:rPr>
                        <a:t>）</a:t>
                      </a:r>
                      <a:endParaRPr altLang="ja-JP" b="0" dirty="0" kumimoji="1"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300"/>
                        </a:spcBef>
                        <a:spcAft>
                          <a:spcPts val="300"/>
                        </a:spcAft>
                        <a:buClrTx/>
                        <a:buSzTx/>
                        <a:buFontTx/>
                        <a:buNone/>
                        <a:tabLst/>
                        <a:defRPr/>
                      </a:pPr>
                      <a:r>
                        <a:rPr altLang="en-US" b="0" dirty="0" kumimoji="1" lang="ja-JP" sz="1200">
                          <a:solidFill>
                            <a:schemeClr val="tx1"/>
                          </a:solidFill>
                          <a:latin charset="-128" panose="020B0604030504040204" pitchFamily="50" typeface="メイリオ"/>
                          <a:ea charset="-128" panose="020B0604030504040204" pitchFamily="50" typeface="メイリオ"/>
                        </a:rPr>
                        <a:t>　　　または</a:t>
                      </a:r>
                      <a:endParaRPr altLang="ja-JP" b="0" dirty="0" kumimoji="1" lang="en-US" sz="12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・大学入試センターのウェブサイト（</a:t>
                      </a:r>
                      <a:r>
                        <a:rPr altLang="ja-JP" b="0" dirty="0" kumimoji="1" lang="en-US" sz="1800">
                          <a:solidFill>
                            <a:schemeClr val="tx1"/>
                          </a:solidFill>
                          <a:latin charset="-128" panose="020B0604030504040204" pitchFamily="50" typeface="メイリオ"/>
                          <a:ea charset="-128" panose="020B0604030504040204" pitchFamily="50" typeface="メイリオ"/>
                        </a:rPr>
                        <a:t>PDF</a:t>
                      </a:r>
                      <a:r>
                        <a:rPr altLang="en-US" b="0" dirty="0" kumimoji="1" lang="ja-JP" sz="1800">
                          <a:solidFill>
                            <a:schemeClr val="tx1"/>
                          </a:solidFill>
                          <a:latin charset="-128" panose="020B0604030504040204" pitchFamily="50" typeface="メイリオ"/>
                          <a:ea charset="-128" panose="020B0604030504040204" pitchFamily="50" typeface="メイリオ"/>
                        </a:rPr>
                        <a:t>／</a:t>
                      </a:r>
                      <a:r>
                        <a:rPr altLang="ja-JP" b="0" dirty="0" kumimoji="1" lang="en-US" sz="1800">
                          <a:solidFill>
                            <a:schemeClr val="tx1"/>
                          </a:solidFill>
                          <a:latin charset="-128" panose="020B0604030504040204" pitchFamily="50" typeface="メイリオ"/>
                          <a:ea charset="-128" panose="020B0604030504040204" pitchFamily="50" typeface="メイリオ"/>
                        </a:rPr>
                        <a:t>Word</a:t>
                      </a:r>
                      <a:r>
                        <a:rPr altLang="en-US" b="0" dirty="0" kumimoji="1" lang="ja-JP" sz="1800">
                          <a:solidFill>
                            <a:schemeClr val="tx1"/>
                          </a:solidFill>
                          <a:latin charset="-128" panose="020B0604030504040204" pitchFamily="50" typeface="メイリオ"/>
                          <a:ea charset="-128" panose="020B0604030504040204" pitchFamily="50" typeface="メイリオ"/>
                        </a:rPr>
                        <a:t>）</a:t>
                      </a:r>
                      <a:endParaRPr altLang="ja-JP" b="0" dirty="0" kumimoji="1"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endParaRPr altLang="en-US" kumimoji="1" lang="ja-JP"/>
                    </a:p>
                  </a:txBody>
                  <a:tcPr/>
                </a:tc>
                <a:extLst>
                  <a:ext uri="{0D108BD9-81ED-4DB2-BD59-A6C34878D82A}">
                    <a16:rowId xmlns:a16="http://schemas.microsoft.com/office/drawing/2014/main" val="3446438326"/>
                  </a:ext>
                </a:extLst>
              </a:tr>
              <a:tr h="1199947">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rPr>
                        <a:t>注意事項</a:t>
                      </a:r>
                      <a:endParaRPr altLang="ja-JP"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bg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1800">
                          <a:solidFill>
                            <a:schemeClr val="dk1"/>
                          </a:solidFill>
                          <a:effectLst/>
                          <a:latin charset="-128" panose="020B0604030504040204" pitchFamily="50" typeface="メイリオ"/>
                          <a:ea charset="-128" panose="020B0604030504040204" pitchFamily="50" typeface="メイリオ"/>
                          <a:cs typeface="Times New Roman"/>
                        </a:rPr>
                        <a:t>・</a:t>
                      </a:r>
                      <a:r>
                        <a:rPr altLang="en-US" b="1"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rPr>
                        <a:t>志願者本人のマイページ以外　</a:t>
                      </a:r>
                      <a:endParaRPr altLang="ja-JP" b="1" dirty="0" kern="100" kumimoji="1" lang="en-US" sz="1800" u="sng">
                        <a:solidFill>
                          <a:srgbClr val="FF0000"/>
                        </a:solidFill>
                        <a:effectLst/>
                        <a:latin charset="-128" panose="020B0604030504040204" pitchFamily="50" typeface="メイリオ"/>
                        <a:ea charset="-128" panose="020B0604030504040204" pitchFamily="50" typeface="メイリオ"/>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100" kumimoji="1" lang="ja-JP" sz="1800" u="none">
                          <a:solidFill>
                            <a:srgbClr val="FF0000"/>
                          </a:solidFill>
                          <a:effectLst/>
                          <a:latin charset="-128" panose="020B0604030504040204" pitchFamily="50" typeface="メイリオ"/>
                          <a:ea charset="-128" panose="020B0604030504040204" pitchFamily="50" typeface="メイリオ"/>
                          <a:cs typeface="Times New Roman"/>
                        </a:rPr>
                        <a:t>　</a:t>
                      </a:r>
                      <a:r>
                        <a:rPr altLang="en-US" b="1"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rPr>
                        <a:t>でダウンロードした様式は</a:t>
                      </a:r>
                      <a:endParaRPr altLang="ja-JP" b="1" dirty="0" kern="100" kumimoji="1" lang="en-US" sz="1800" u="sng">
                        <a:solidFill>
                          <a:srgbClr val="FF0000"/>
                        </a:solidFill>
                        <a:effectLst/>
                        <a:latin charset="-128" panose="020B0604030504040204" pitchFamily="50" typeface="メイリオ"/>
                        <a:ea charset="-128" panose="020B0604030504040204" pitchFamily="50" typeface="メイリオ"/>
                        <a:cs typeface="Times New Roman"/>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1" dirty="0" kern="100" kumimoji="1" lang="ja-JP" sz="1800" u="none">
                          <a:solidFill>
                            <a:srgbClr val="FF0000"/>
                          </a:solidFill>
                          <a:effectLst/>
                          <a:latin charset="-128" panose="020B0604030504040204" pitchFamily="50" typeface="メイリオ"/>
                          <a:ea charset="-128" panose="020B0604030504040204" pitchFamily="50" typeface="メイリオ"/>
                          <a:cs typeface="Times New Roman"/>
                        </a:rPr>
                        <a:t>　</a:t>
                      </a:r>
                      <a:r>
                        <a:rPr altLang="en-US" b="1"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rPr>
                        <a:t>使用不可</a:t>
                      </a:r>
                      <a:endParaRPr altLang="ja-JP" b="1" dirty="0" kern="100" kumimoji="1" lang="ja-JP" sz="1800" u="sng">
                        <a:solidFill>
                          <a:srgbClr val="FF0000"/>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・病院等の独自様式は</a:t>
                      </a:r>
                      <a:endParaRPr altLang="ja-JP" b="0" dirty="0" kumimoji="1"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　受付不可</a:t>
                      </a:r>
                      <a:endParaRPr altLang="ja-JP" b="0" dirty="0" kumimoji="1"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・高校等における配慮</a:t>
                      </a:r>
                      <a:endParaRPr altLang="ja-JP" b="0" dirty="0" kumimoji="1"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　の実施がない場合も</a:t>
                      </a:r>
                      <a:endParaRPr altLang="ja-JP" b="0" dirty="0" kumimoji="1"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Tx/>
                        <a:buNone/>
                        <a:tabLst/>
                        <a:defRPr/>
                      </a:pPr>
                      <a:r>
                        <a:rPr altLang="en-US" b="0" dirty="0" kumimoji="1" lang="ja-JP" sz="1800">
                          <a:solidFill>
                            <a:schemeClr val="tx1"/>
                          </a:solidFill>
                          <a:latin charset="-128" panose="020B0604030504040204" pitchFamily="50" typeface="メイリオ"/>
                          <a:ea charset="-128" panose="020B0604030504040204" pitchFamily="50" typeface="メイリオ"/>
                        </a:rPr>
                        <a:t>　提出</a:t>
                      </a:r>
                      <a:endParaRPr altLang="ja-JP" b="0" dirty="0" kumimoji="1"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extLst>
                  <a:ext uri="{0D108BD9-81ED-4DB2-BD59-A6C34878D82A}">
                    <a16:rowId xmlns:a16="http://schemas.microsoft.com/office/drawing/2014/main" val="2624067672"/>
                  </a:ext>
                </a:extLst>
              </a:tr>
              <a:tr h="1487168">
                <a:tc>
                  <a:txBody>
                    <a:bodyPr/>
                    <a:lstStyle/>
                    <a:p>
                      <a:pPr algn="ctr" defTabSz="914400" eaLnBrk="1" fontAlgn="auto" hangingPunct="1" indent="0" latinLnBrk="0" lvl="0" marL="0" marR="0" rtl="0">
                        <a:lnSpc>
                          <a:spcPct val="100000"/>
                        </a:lnSpc>
                        <a:spcBef>
                          <a:spcPts val="0"/>
                        </a:spcBef>
                        <a:spcAft>
                          <a:spcPts val="0"/>
                        </a:spcAft>
                        <a:buClrTx/>
                        <a:buSzTx/>
                        <a:buFontTx/>
                        <a:buNone/>
                        <a:tabLst/>
                        <a:defRPr/>
                      </a:pPr>
                      <a:r>
                        <a:rPr altLang="en-US"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rPr>
                        <a:t>備考</a:t>
                      </a:r>
                      <a:endParaRPr altLang="ja-JP" b="0" dirty="0" kern="100" kumimoji="1" lang="ja-JP" sz="2100">
                        <a:solidFill>
                          <a:schemeClr val="bg1"/>
                        </a:solidFill>
                        <a:effectLst/>
                        <a:latin charset="-128" panose="020B0604030504040204" pitchFamily="50" typeface="メイリオ"/>
                        <a:ea charset="-128" panose="020B0604030504040204" pitchFamily="50" typeface="メイリオ"/>
                        <a:cs typeface="Times New Roman"/>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bg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333399"/>
                    </a:solidFill>
                  </a:tcPr>
                </a:tc>
                <a:tc gridSpan="3">
                  <a:txBody>
                    <a:bodyPr/>
                    <a:lstStyle/>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en-US" dirty="0" lang="ja-JP" u="none">
                          <a:latin charset="-128" panose="020B0604030504040204" pitchFamily="50" typeface="メイリオ"/>
                          <a:ea charset="-128" panose="020B0604030504040204" pitchFamily="50" typeface="メイリオ"/>
                        </a:rPr>
                        <a:t>・ 申請書類は３種類とも全て提出が必須。</a:t>
                      </a:r>
                      <a:endParaRPr altLang="ja-JP" dirty="0" lang="en-US" u="none">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en-US" dirty="0" lang="ja-JP" sz="1800">
                          <a:solidFill>
                            <a:schemeClr val="tx1"/>
                          </a:solidFill>
                          <a:latin charset="-128" panose="020B0604030504040204" pitchFamily="50" typeface="メイリオ"/>
                          <a:ea charset="-128" panose="020B0604030504040204" pitchFamily="50" typeface="メイリオ"/>
                        </a:rPr>
                        <a:t>・ 各書類の作成方法は，</a:t>
                      </a:r>
                      <a:r>
                        <a:rPr altLang="ja-JP" dirty="0" lang="en-US" sz="1800">
                          <a:solidFill>
                            <a:schemeClr val="tx1"/>
                          </a:solidFill>
                          <a:latin charset="-128" panose="020B0604030504040204" pitchFamily="50" typeface="メイリオ"/>
                          <a:ea charset="-128" panose="020B0604030504040204" pitchFamily="50" typeface="メイリオ"/>
                        </a:rPr>
                        <a:t>PC</a:t>
                      </a:r>
                      <a:r>
                        <a:rPr altLang="en-US" dirty="0" lang="ja-JP" sz="1800">
                          <a:solidFill>
                            <a:schemeClr val="tx1"/>
                          </a:solidFill>
                          <a:latin charset="-128" panose="020B0604030504040204" pitchFamily="50" typeface="メイリオ"/>
                          <a:ea charset="-128" panose="020B0604030504040204" pitchFamily="50" typeface="メイリオ"/>
                        </a:rPr>
                        <a:t>入力と手書きのどちらでも差支えないが，</a:t>
                      </a:r>
                      <a:r>
                        <a:rPr altLang="ja-JP" dirty="0" lang="en-US" sz="1800">
                          <a:solidFill>
                            <a:schemeClr val="tx1"/>
                          </a:solidFill>
                          <a:latin charset="-128" panose="020B0604030504040204" pitchFamily="50" typeface="メイリオ"/>
                          <a:ea charset="-128" panose="020B0604030504040204" pitchFamily="50" typeface="メイリオ"/>
                        </a:rPr>
                        <a:t>A4</a:t>
                      </a:r>
                      <a:r>
                        <a:rPr altLang="en-US" dirty="0" lang="ja-JP" sz="1800">
                          <a:solidFill>
                            <a:schemeClr val="tx1"/>
                          </a:solidFill>
                          <a:latin charset="-128" panose="020B0604030504040204" pitchFamily="50" typeface="メイリオ"/>
                          <a:ea charset="-128" panose="020B0604030504040204" pitchFamily="50" typeface="メイリオ"/>
                        </a:rPr>
                        <a:t>用紙に印刷の上 </a:t>
                      </a:r>
                      <a:endParaRPr altLang="ja-JP" dirty="0"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ja-JP" dirty="0" lang="en-US" sz="1800">
                          <a:solidFill>
                            <a:schemeClr val="tx1"/>
                          </a:solidFill>
                          <a:latin charset="-128" panose="020B0604030504040204" pitchFamily="50" typeface="メイリオ"/>
                          <a:ea charset="-128" panose="020B0604030504040204" pitchFamily="50" typeface="メイリオ"/>
                        </a:rPr>
                        <a:t>    </a:t>
                      </a:r>
                      <a:r>
                        <a:rPr altLang="en-US" dirty="0" lang="ja-JP" sz="1800">
                          <a:solidFill>
                            <a:schemeClr val="tx1"/>
                          </a:solidFill>
                          <a:latin charset="-128" panose="020B0604030504040204" pitchFamily="50" typeface="メイリオ"/>
                          <a:ea charset="-128" panose="020B0604030504040204" pitchFamily="50" typeface="メイリオ"/>
                        </a:rPr>
                        <a:t>提出。</a:t>
                      </a:r>
                      <a:endParaRPr altLang="ja-JP" dirty="0"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en-US" dirty="0" lang="ja-JP" sz="1800">
                          <a:solidFill>
                            <a:schemeClr val="tx1"/>
                          </a:solidFill>
                          <a:latin charset="-128" panose="020B0604030504040204" pitchFamily="50" typeface="メイリオ"/>
                          <a:ea charset="-128" panose="020B0604030504040204" pitchFamily="50" typeface="メイリオ"/>
                        </a:rPr>
                        <a:t>・ 各様式の記入欄が足りない場合は，「別紙あり」と記入の上，任意の様式で別紙</a:t>
                      </a:r>
                      <a:endParaRPr altLang="ja-JP" dirty="0" lang="en-US" sz="1800">
                        <a:solidFill>
                          <a:schemeClr val="tx1"/>
                        </a:solidFill>
                        <a:latin charset="-128" panose="020B0604030504040204" pitchFamily="50" typeface="メイリオ"/>
                        <a:ea charset="-128" panose="020B0604030504040204" pitchFamily="50" typeface="メイリオ"/>
                      </a:endParaRPr>
                    </a:p>
                    <a:p>
                      <a:pPr algn="l" defTabSz="914400" eaLnBrk="1" fontAlgn="auto" hangingPunct="1" indent="0" latinLnBrk="0" lvl="0" marL="0" marR="0" rtl="0">
                        <a:lnSpc>
                          <a:spcPct val="100000"/>
                        </a:lnSpc>
                        <a:spcBef>
                          <a:spcPts val="0"/>
                        </a:spcBef>
                        <a:spcAft>
                          <a:spcPts val="0"/>
                        </a:spcAft>
                        <a:buClrTx/>
                        <a:buSzTx/>
                        <a:buFont charset="0" panose="020B0604020202020204" pitchFamily="34" typeface="Arial"/>
                        <a:buNone/>
                        <a:tabLst/>
                        <a:defRPr/>
                      </a:pPr>
                      <a:r>
                        <a:rPr altLang="ja-JP" dirty="0" lang="en-US" sz="1800">
                          <a:solidFill>
                            <a:schemeClr val="tx1"/>
                          </a:solidFill>
                          <a:latin charset="-128" panose="020B0604030504040204" pitchFamily="50" typeface="メイリオ"/>
                          <a:ea charset="-128" panose="020B0604030504040204" pitchFamily="50" typeface="メイリオ"/>
                        </a:rPr>
                        <a:t>  </a:t>
                      </a:r>
                      <a:r>
                        <a:rPr altLang="en-US" dirty="0" lang="ja-JP" sz="1800">
                          <a:solidFill>
                            <a:schemeClr val="tx1"/>
                          </a:solidFill>
                          <a:latin charset="-128" panose="020B0604030504040204" pitchFamily="50" typeface="メイリオ"/>
                          <a:ea charset="-128" panose="020B0604030504040204" pitchFamily="50" typeface="メイリオ"/>
                        </a:rPr>
                        <a:t>（</a:t>
                      </a:r>
                      <a:r>
                        <a:rPr altLang="ja-JP" dirty="0" lang="en-US" sz="1800">
                          <a:solidFill>
                            <a:schemeClr val="tx1"/>
                          </a:solidFill>
                          <a:latin charset="-128" panose="020B0604030504040204" pitchFamily="50" typeface="メイリオ"/>
                          <a:ea charset="-128" panose="020B0604030504040204" pitchFamily="50" typeface="メイリオ"/>
                        </a:rPr>
                        <a:t>A4</a:t>
                      </a:r>
                      <a:r>
                        <a:rPr altLang="en-US" dirty="0" lang="ja-JP" sz="1800">
                          <a:solidFill>
                            <a:schemeClr val="tx1"/>
                          </a:solidFill>
                          <a:latin charset="-128" panose="020B0604030504040204" pitchFamily="50" typeface="メイリオ"/>
                          <a:ea charset="-128" panose="020B0604030504040204" pitchFamily="50" typeface="メイリオ"/>
                        </a:rPr>
                        <a:t>用紙）を作成して提出することも可能。</a:t>
                      </a:r>
                      <a:endParaRPr altLang="ja-JP" dirty="0" lang="en-US" sz="1800">
                        <a:solidFill>
                          <a:schemeClr val="tx1"/>
                        </a:solidFill>
                        <a:latin charset="-128" panose="020B0604030504040204" pitchFamily="50" typeface="メイリオ"/>
                        <a:ea charset="-128" panose="020B0604030504040204" pitchFamily="50" typeface="メイリオ"/>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pPr algn="l" defTabSz="914400" eaLnBrk="1" fontAlgn="auto" hangingPunct="1" indent="0" latinLnBrk="0" lvl="0" marL="0" marR="0" rtl="0">
                        <a:lnSpc>
                          <a:spcPct val="100000"/>
                        </a:lnSpc>
                        <a:spcBef>
                          <a:spcPts val="0"/>
                        </a:spcBef>
                        <a:spcAft>
                          <a:spcPts val="0"/>
                        </a:spcAft>
                        <a:buClrTx/>
                        <a:buSzTx/>
                        <a:buFontTx/>
                        <a:buNone/>
                        <a:tabLst/>
                        <a:defRPr/>
                      </a:pPr>
                      <a:endParaRPr altLang="ja-JP" b="0" dirty="0" kumimoji="1" lang="en-US" sz="2000">
                        <a:solidFill>
                          <a:schemeClr val="tx1"/>
                        </a:solidFill>
                      </a:endParaRP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lnTlToBr cmpd="sng" w="12700">
                      <a:noFill/>
                      <a:prstDash val="solid"/>
                    </a:lnTlToBr>
                    <a:lnBlToTr cmpd="sng" w="12700">
                      <a:noFill/>
                      <a:prstDash val="solid"/>
                    </a:lnBlToTr>
                    <a:solidFill>
                      <a:srgbClr val="DAEDEF"/>
                    </a:solidFill>
                  </a:tcPr>
                </a:tc>
                <a:tc hMerge="1">
                  <a:txBody>
                    <a:bodyPr/>
                    <a:lstStyle/>
                    <a:p>
                      <a:endParaRPr altLang="en-US" kumimoji="1" lang="ja-JP"/>
                    </a:p>
                  </a:txBody>
                  <a:tcPr/>
                </a:tc>
                <a:extLst>
                  <a:ext uri="{0D108BD9-81ED-4DB2-BD59-A6C34878D82A}">
                    <a16:rowId xmlns:a16="http://schemas.microsoft.com/office/drawing/2014/main" val="234239206"/>
                  </a:ext>
                </a:extLst>
              </a:tr>
            </a:tbl>
          </a:graphicData>
        </a:graphic>
      </p:graphicFrame>
      <p:sp>
        <p:nvSpPr>
          <p:cNvPr id="10" name="テキスト ボックス 9">
            <a:extLst>
              <a:ext uri="{FF2B5EF4-FFF2-40B4-BE49-F238E27FC236}">
                <a16:creationId xmlns:a16="http://schemas.microsoft.com/office/drawing/2014/main" id="{B65543D2-2424-4930-AF33-B75FD3FB52FB}"/>
              </a:ext>
            </a:extLst>
          </p:cNvPr>
          <p:cNvSpPr txBox="1"/>
          <p:nvPr/>
        </p:nvSpPr>
        <p:spPr>
          <a:xfrm>
            <a:off x="408000" y="909336"/>
            <a:ext cx="11202808" cy="647664"/>
          </a:xfrm>
          <a:prstGeom prst="rect">
            <a:avLst/>
          </a:prstGeom>
          <a:solidFill>
            <a:srgbClr val="FFC000"/>
          </a:solidFill>
        </p:spPr>
        <p:txBody>
          <a:bodyPr anchor="ct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２　申請書類 （提出必須）</a:t>
            </a:r>
            <a:r>
              <a:rPr altLang="en-US" b="1" dirty="0" lang="ja-JP" sz="2800">
                <a:solidFill>
                  <a:srgbClr val="000000"/>
                </a:solidFill>
                <a:latin charset="-128" panose="020B0604030504040204" pitchFamily="50" typeface="メイリオ"/>
                <a:ea charset="-128" panose="020B0604030504040204" pitchFamily="50" typeface="メイリオ"/>
              </a:rPr>
              <a:t>続き</a:t>
            </a:r>
            <a:endParaRPr altLang="en-US" dirty="0" kumimoji="1" lang="ja-JP" sz="2800"/>
          </a:p>
        </p:txBody>
      </p:sp>
    </p:spTree>
    <p:extLst>
      <p:ext uri="{BB962C8B-B14F-4D97-AF65-F5344CB8AC3E}">
        <p14:creationId xmlns:p14="http://schemas.microsoft.com/office/powerpoint/2010/main" val="3896897630"/>
      </p:ext>
    </p:extLst>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8</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a:t>
            </a:r>
            <a:r>
              <a:rPr altLang="ja-JP" dirty="0" lang="en-US" sz="3200">
                <a:solidFill>
                  <a:srgbClr val="000000"/>
                </a:solidFill>
                <a:latin charset="-128" panose="020B0604030504040204" pitchFamily="50" typeface="メイリオ"/>
                <a:ea charset="-128" panose="020B0604030504040204" pitchFamily="50" typeface="メイリオ"/>
              </a:rPr>
              <a:t>3</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7" name="正方形/長方形 6">
            <a:extLst>
              <a:ext uri="{FF2B5EF4-FFF2-40B4-BE49-F238E27FC236}">
                <a16:creationId xmlns:a16="http://schemas.microsoft.com/office/drawing/2014/main" id="{91E0FF92-AC50-4215-BDC7-C2B53A83A17F}"/>
              </a:ext>
            </a:extLst>
          </p:cNvPr>
          <p:cNvSpPr/>
          <p:nvPr/>
        </p:nvSpPr>
        <p:spPr>
          <a:xfrm>
            <a:off x="408000" y="1602011"/>
            <a:ext cx="11461600" cy="5763886"/>
          </a:xfrm>
          <a:prstGeom prst="rect">
            <a:avLst/>
          </a:prstGeom>
        </p:spPr>
        <p:txBody>
          <a:bodyPr wrap="square">
            <a:spAutoFit/>
          </a:bodyPr>
          <a:lstStyle/>
          <a:p>
            <a:pPr algn="just" indent="-285750" marL="285750">
              <a:lnSpc>
                <a:spcPct val="150000"/>
              </a:lnSpc>
              <a:spcBef>
                <a:spcPts val="600"/>
              </a:spcBef>
              <a:spcAft>
                <a:spcPts val="600"/>
              </a:spcAft>
              <a:buFont charset="2" panose="05000000000000000000" pitchFamily="2" typeface="Wingdings"/>
              <a:buChar char="l"/>
              <a:defRPr/>
            </a:pPr>
            <a:r>
              <a:rPr altLang="en-US" dirty="0" lang="ja-JP" sz="2200">
                <a:solidFill>
                  <a:srgbClr val="000000"/>
                </a:solidFill>
                <a:latin charset="-128" panose="020B0604030504040204" pitchFamily="50" typeface="メイリオ"/>
                <a:ea charset="-128" panose="020B0604030504040204" pitchFamily="50" typeface="メイリオ"/>
              </a:rPr>
              <a:t>　</a:t>
            </a:r>
            <a:r>
              <a:rPr altLang="en-US" dirty="0" lang="ja-JP" sz="2200" u="sng">
                <a:solidFill>
                  <a:srgbClr val="FF0000"/>
                </a:solidFill>
                <a:latin charset="-128" panose="020B0604030504040204" pitchFamily="50" typeface="メイリオ"/>
                <a:ea charset="-128" panose="020B0604030504040204" pitchFamily="50" typeface="メイリオ"/>
              </a:rPr>
              <a:t>申請書類の提出は一度のみ。</a:t>
            </a:r>
            <a:endParaRPr altLang="ja-JP" dirty="0" lang="en-US" sz="2200">
              <a:solidFill>
                <a:srgbClr val="000000"/>
              </a:solidFill>
              <a:latin charset="-128" panose="020B0604030504040204" pitchFamily="50" typeface="メイリオ"/>
              <a:ea charset="-128" panose="020B0604030504040204" pitchFamily="50" typeface="メイリオ"/>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200">
                <a:solidFill>
                  <a:srgbClr val="000000"/>
                </a:solidFill>
                <a:latin charset="-128" panose="020B0604030504040204" pitchFamily="50" typeface="メイリオ"/>
                <a:ea charset="-128" panose="020B0604030504040204" pitchFamily="50" typeface="メイリオ"/>
              </a:rPr>
              <a:t>　申請書類は返却しない。</a:t>
            </a:r>
            <a:endParaRPr altLang="ja-JP" dirty="0" lang="en-US" sz="2200">
              <a:solidFill>
                <a:srgbClr val="000000"/>
              </a:solidFill>
              <a:latin charset="-128" panose="020B0604030504040204" pitchFamily="50" typeface="メイリオ"/>
              <a:ea charset="-128" panose="020B0604030504040204" pitchFamily="50" typeface="メイリオ"/>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200">
                <a:solidFill>
                  <a:srgbClr val="000000"/>
                </a:solidFill>
                <a:latin charset="-128" panose="020B0604030504040204" pitchFamily="50" typeface="メイリオ"/>
                <a:ea charset="-128" panose="020B0604030504040204" pitchFamily="50" typeface="メイリオ"/>
              </a:rPr>
              <a:t>　必ずコピーを取った上で，原本を提出。</a:t>
            </a:r>
            <a:endParaRPr altLang="ja-JP" dirty="0" lang="en-US" sz="2200">
              <a:solidFill>
                <a:srgbClr val="000000"/>
              </a:solidFill>
              <a:latin charset="-128" panose="020B0604030504040204" pitchFamily="50" typeface="メイリオ"/>
              <a:ea charset="-128" panose="020B0604030504040204" pitchFamily="50" typeface="メイリオ"/>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200">
                <a:solidFill>
                  <a:srgbClr val="000000"/>
                </a:solidFill>
                <a:latin charset="-128" panose="020B0604030504040204" pitchFamily="50" typeface="メイリオ"/>
                <a:ea charset="-128" panose="020B0604030504040204" pitchFamily="50" typeface="メイリオ"/>
              </a:rPr>
              <a:t>　病気・負傷や障害等の種類，希望する配慮事項によっては，十分な審査を行うため，大学入試センターから追加で書類等の提出を求める場合あり。</a:t>
            </a:r>
            <a:endParaRPr altLang="ja-JP" dirty="0" lang="en-US" sz="2200">
              <a:solidFill>
                <a:srgbClr val="000000"/>
              </a:solidFill>
              <a:latin charset="-128" panose="020B0604030504040204" pitchFamily="50" typeface="メイリオ"/>
              <a:ea charset="-128" panose="020B0604030504040204" pitchFamily="50" typeface="メイリオ"/>
            </a:endParaRPr>
          </a:p>
          <a:p>
            <a:pPr indent="-285750" marL="285750">
              <a:lnSpc>
                <a:spcPct val="150000"/>
              </a:lnSpc>
              <a:spcBef>
                <a:spcPts val="600"/>
              </a:spcBef>
              <a:spcAft>
                <a:spcPts val="600"/>
              </a:spcAft>
              <a:buFont charset="2" panose="05000000000000000000" pitchFamily="2" typeface="Wingdings"/>
              <a:buChar char="l"/>
              <a:defRPr/>
            </a:pPr>
            <a:r>
              <a:rPr altLang="en-US" dirty="0" lang="ja-JP" sz="2200">
                <a:solidFill>
                  <a:srgbClr val="000000"/>
                </a:solidFill>
                <a:latin charset="-128" panose="020B0604030504040204" pitchFamily="50" typeface="メイリオ"/>
                <a:ea charset="-128" panose="020B0604030504040204" pitchFamily="50" typeface="メイリオ"/>
              </a:rPr>
              <a:t>  「受験上の配慮申請」を行っただけでは，共通テストに出願したことにはならない。</a:t>
            </a:r>
            <a:endParaRPr altLang="ja-JP" dirty="0" lang="en-US" sz="2200">
              <a:solidFill>
                <a:srgbClr val="000000"/>
              </a:solidFill>
              <a:latin charset="-128" panose="020B0604030504040204" pitchFamily="50" typeface="メイリオ"/>
              <a:ea charset="-128" panose="020B0604030504040204" pitchFamily="50" typeface="メイリオ"/>
            </a:endParaRPr>
          </a:p>
          <a:p>
            <a:pPr>
              <a:spcBef>
                <a:spcPts val="600"/>
              </a:spcBef>
              <a:spcAft>
                <a:spcPts val="600"/>
              </a:spcAft>
              <a:defRPr/>
            </a:pPr>
            <a:r>
              <a:rPr altLang="en-US" dirty="0" lang="ja-JP" sz="2200">
                <a:solidFill>
                  <a:srgbClr val="000000"/>
                </a:solidFill>
                <a:latin charset="-128" panose="020B0604030504040204" pitchFamily="50" typeface="メイリオ"/>
                <a:ea charset="-128" panose="020B0604030504040204" pitchFamily="50" typeface="メイリオ"/>
              </a:rPr>
              <a:t>　 出願手続きは申請書類をダウンロードしたアカウントを使用。</a:t>
            </a:r>
          </a:p>
          <a:p>
            <a:pPr indent="-285750" marL="285750">
              <a:lnSpc>
                <a:spcPct val="150000"/>
              </a:lnSpc>
              <a:spcBef>
                <a:spcPts val="600"/>
              </a:spcBef>
              <a:spcAft>
                <a:spcPts val="600"/>
              </a:spcAft>
              <a:buFont charset="2" panose="05000000000000000000" pitchFamily="2" typeface="Wingdings"/>
              <a:buChar char="l"/>
              <a:defRPr/>
            </a:pPr>
            <a:endParaRPr altLang="en-US" dirty="0" lang="ja-JP" sz="2400">
              <a:solidFill>
                <a:srgbClr val="000000"/>
              </a:solidFill>
            </a:endParaRPr>
          </a:p>
          <a:p>
            <a:pPr indent="-285750" marL="285750">
              <a:lnSpc>
                <a:spcPct val="150000"/>
              </a:lnSpc>
              <a:spcBef>
                <a:spcPts val="600"/>
              </a:spcBef>
              <a:spcAft>
                <a:spcPts val="600"/>
              </a:spcAft>
              <a:buFont charset="2" panose="05000000000000000000" pitchFamily="2" typeface="Wingdings"/>
              <a:buChar char="l"/>
              <a:defRPr/>
            </a:pPr>
            <a:endParaRPr altLang="ja-JP" dirty="0" lang="en-US" sz="2400">
              <a:solidFill>
                <a:srgbClr val="000000"/>
              </a:solidFill>
            </a:endParaRPr>
          </a:p>
        </p:txBody>
      </p:sp>
      <p:sp>
        <p:nvSpPr>
          <p:cNvPr id="2" name="テキスト ボックス 1">
            <a:extLst>
              <a:ext uri="{FF2B5EF4-FFF2-40B4-BE49-F238E27FC236}">
                <a16:creationId xmlns:a16="http://schemas.microsoft.com/office/drawing/2014/main" id="{4AC869AE-3905-4756-85E3-BD586C82FC08}"/>
              </a:ext>
            </a:extLst>
          </p:cNvPr>
          <p:cNvSpPr txBox="1"/>
          <p:nvPr/>
        </p:nvSpPr>
        <p:spPr>
          <a:xfrm>
            <a:off x="300000" y="949556"/>
            <a:ext cx="11340000" cy="647664"/>
          </a:xfrm>
          <a:prstGeom prst="rect">
            <a:avLst/>
          </a:prstGeom>
          <a:solidFill>
            <a:srgbClr val="FFC000"/>
          </a:solidFill>
          <a:ln>
            <a:solidFill>
              <a:srgbClr val="FFC000"/>
            </a:solidFill>
          </a:ln>
        </p:spPr>
        <p:txBody>
          <a:bodyPr anchor="ct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３　配慮の申請に当たっての留意点</a:t>
            </a:r>
            <a:endParaRPr altLang="en-US" dirty="0" kumimoji="1" lang="ja-JP" sz="3200"/>
          </a:p>
        </p:txBody>
      </p:sp>
    </p:spTree>
    <p:extLst>
      <p:ext uri="{BB962C8B-B14F-4D97-AF65-F5344CB8AC3E}">
        <p14:creationId xmlns:p14="http://schemas.microsoft.com/office/powerpoint/2010/main" val="2569468211"/>
      </p:ext>
    </p:extLst>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chemeClr val="bg1"/>
        </a:solidFill>
        <a:effectLst/>
      </p:bgPr>
    </p:bg>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2B5C94C-E7B6-420D-9CA6-A3AC3BFE9E4C}"/>
              </a:ext>
            </a:extLst>
          </p:cNvPr>
          <p:cNvSpPr>
            <a:spLocks noGrp="1"/>
          </p:cNvSpPr>
          <p:nvPr>
            <p:ph idx="12" sz="quarter" type="sldNum"/>
          </p:nvPr>
        </p:nvSpPr>
        <p:spPr/>
        <p:txBody>
          <a:bodyPr/>
          <a:lstStyle/>
          <a:p>
            <a:pPr algn="r" defTabSz="914400" eaLnBrk="1" fontAlgn="base" hangingPunct="1" indent="0" latinLnBrk="0" lvl="0" marL="0" marR="0" rtl="0">
              <a:lnSpc>
                <a:spcPct val="100000"/>
              </a:lnSpc>
              <a:spcBef>
                <a:spcPct val="0"/>
              </a:spcBef>
              <a:spcAft>
                <a:spcPct val="0"/>
              </a:spcAft>
              <a:buClrTx/>
              <a:buSzTx/>
              <a:buFontTx/>
              <a:buNone/>
              <a:tabLst/>
              <a:defRPr/>
            </a:pPr>
            <a:fld id="{198FBEA1-C32F-40FF-90BF-88E25CC95112}" type="slidenum">
              <a:rPr altLang="ja-JP" b="0" baseline="0" cap="none" i="0" kern="1200" kumimoji="0" lang="en-US" noProof="0" normalizeH="0" smtClean="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rPr>
              <a:pPr algn="r" defTabSz="914400" eaLnBrk="1" fontAlgn="base" hangingPunct="1" indent="0" latinLnBrk="0" lvl="0" marL="0" marR="0" rtl="0">
                <a:lnSpc>
                  <a:spcPct val="100000"/>
                </a:lnSpc>
                <a:spcBef>
                  <a:spcPct val="0"/>
                </a:spcBef>
                <a:spcAft>
                  <a:spcPct val="0"/>
                </a:spcAft>
                <a:buClrTx/>
                <a:buSzTx/>
                <a:buFontTx/>
                <a:buNone/>
                <a:tabLst/>
                <a:defRPr/>
              </a:pPr>
              <a:t>9</a:t>
            </a:fld>
            <a:endParaRPr altLang="ja-JP" b="0" baseline="0" cap="none" dirty="0" i="0" kern="1200" kumimoji="0" lang="en-US" noProof="0" normalizeH="0" spc="0" strike="noStrike" sz="2400" u="none">
              <a:ln>
                <a:noFill/>
              </a:ln>
              <a:solidFill>
                <a:srgbClr val="000000"/>
              </a:solidFill>
              <a:effectLst/>
              <a:uLnTx/>
              <a:uFillTx/>
              <a:latin charset="0" panose="020B0502040204020203" pitchFamily="34" typeface="Segoe UI"/>
              <a:ea charset="-128" panose="020B0600070205080204" pitchFamily="50" typeface="ＭＳ Ｐゴシック"/>
              <a:cs charset="0" panose="020B0502040204020203" pitchFamily="34" typeface="Segoe UI"/>
            </a:endParaRPr>
          </a:p>
        </p:txBody>
      </p:sp>
      <p:sp>
        <p:nvSpPr>
          <p:cNvPr id="5" name="正方形/長方形 4">
            <a:extLst>
              <a:ext uri="{FF2B5EF4-FFF2-40B4-BE49-F238E27FC236}">
                <a16:creationId xmlns:a16="http://schemas.microsoft.com/office/drawing/2014/main" id="{CC0D4AB6-D797-4037-AC89-DC108E28C9BF}"/>
              </a:ext>
            </a:extLst>
          </p:cNvPr>
          <p:cNvSpPr/>
          <p:nvPr/>
        </p:nvSpPr>
        <p:spPr>
          <a:xfrm>
            <a:off x="192000" y="117000"/>
            <a:ext cx="2520000" cy="584775"/>
          </a:xfrm>
          <a:prstGeom prst="rect">
            <a:avLst/>
          </a:prstGeom>
        </p:spPr>
        <p:txBody>
          <a:bodyPr wrap="square">
            <a:spAutoFit/>
          </a:bodyPr>
          <a:lstStyle/>
          <a:p>
            <a:pPr algn="l" defTabSz="914400" eaLnBrk="1" fontAlgn="base" hangingPunct="1" indent="0" latinLnBrk="0" lvl="0" marL="0" marR="0" rtl="0">
              <a:lnSpc>
                <a:spcPct val="100000"/>
              </a:lnSpc>
              <a:spcBef>
                <a:spcPts val="2400"/>
              </a:spcBef>
              <a:spcAft>
                <a:spcPct val="0"/>
              </a:spcAft>
              <a:buClrTx/>
              <a:buSzTx/>
              <a:buFontTx/>
              <a:buNone/>
              <a:tabLst/>
              <a:defRPr/>
            </a:pP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r>
              <a:rPr altLang="ja-JP" b="0" baseline="0" cap="none" dirty="0" i="0" kern="120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P31</a:t>
            </a:r>
            <a:r>
              <a:rPr altLang="ja-JP" b="1" baseline="0" cap="none" dirty="0" i="0" kern="0" kumimoji="1" lang="en-US" noProof="0" normalizeH="0" spc="0" strike="noStrike" sz="3200" u="none">
                <a:ln>
                  <a:noFill/>
                </a:ln>
                <a:solidFill>
                  <a:srgbClr val="000000"/>
                </a:solidFill>
                <a:effectLst/>
                <a:uLnTx/>
                <a:uFillTx/>
                <a:latin charset="-128" panose="020B0604030504040204" pitchFamily="50" typeface="メイリオ"/>
                <a:ea charset="-128" panose="020B0604030504040204" pitchFamily="50" typeface="メイリオ"/>
              </a:rPr>
              <a:t>】</a:t>
            </a:r>
          </a:p>
        </p:txBody>
      </p:sp>
      <p:sp>
        <p:nvSpPr>
          <p:cNvPr id="7" name="正方形/長方形 6">
            <a:extLst>
              <a:ext uri="{FF2B5EF4-FFF2-40B4-BE49-F238E27FC236}">
                <a16:creationId xmlns:a16="http://schemas.microsoft.com/office/drawing/2014/main" id="{8D5AAC1F-8411-4A87-84FD-DA614ABBC50C}"/>
              </a:ext>
            </a:extLst>
          </p:cNvPr>
          <p:cNvSpPr/>
          <p:nvPr/>
        </p:nvSpPr>
        <p:spPr>
          <a:xfrm>
            <a:off x="551999" y="2079791"/>
            <a:ext cx="10872001" cy="3293209"/>
          </a:xfrm>
          <a:prstGeom prst="rect">
            <a:avLst/>
          </a:prstGeom>
        </p:spPr>
        <p:txBody>
          <a:bodyPr wrap="square">
            <a:spAutoFit/>
          </a:bodyPr>
          <a:lstStyle/>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受験上の配慮を希望する志願者に対し，申請に基づき，大学入試センターで審査の上，配慮事項を決定。決定に当たっては個々の症状や状態等を総合的に判断。</a:t>
            </a:r>
            <a:endParaRPr altLang="ja-JP" dirty="0" lang="en-US" sz="2400">
              <a:solidFill>
                <a:srgbClr val="000000"/>
              </a:solidFill>
              <a:latin charset="-128" panose="020B0604030504040204" pitchFamily="50" typeface="メイリオ"/>
              <a:ea charset="-128" panose="020B0604030504040204" pitchFamily="50" typeface="メイリオ"/>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大学入試センターで審査の上，決定した配慮事項については，</a:t>
            </a:r>
            <a:r>
              <a:rPr altLang="en-US" dirty="0" lang="ja-JP" sz="2400" u="sng">
                <a:solidFill>
                  <a:srgbClr val="FF0000"/>
                </a:solidFill>
                <a:latin charset="-128" panose="020B0604030504040204" pitchFamily="50" typeface="メイリオ"/>
                <a:ea charset="-128" panose="020B0604030504040204" pitchFamily="50" typeface="メイリオ"/>
              </a:rPr>
              <a:t>再審査は行わない。</a:t>
            </a:r>
            <a:endParaRPr altLang="ja-JP" dirty="0" lang="en-US" sz="2400" u="sng">
              <a:solidFill>
                <a:srgbClr val="FF0000"/>
              </a:solidFill>
              <a:latin charset="-128" panose="020B0604030504040204" pitchFamily="50" typeface="メイリオ"/>
              <a:ea charset="-128" panose="020B0604030504040204" pitchFamily="50" typeface="メイリオ"/>
            </a:endParaRPr>
          </a:p>
          <a:p>
            <a:pPr algn="just" indent="-285750" marL="285750">
              <a:spcBef>
                <a:spcPts val="1200"/>
              </a:spcBef>
              <a:spcAft>
                <a:spcPts val="1200"/>
              </a:spcAft>
              <a:buFont charset="2" panose="05000000000000000000" pitchFamily="2" typeface="Wingdings"/>
              <a:buChar char="l"/>
              <a:defRPr/>
            </a:pPr>
            <a:r>
              <a:rPr altLang="en-US" dirty="0" lang="ja-JP" sz="2400">
                <a:solidFill>
                  <a:srgbClr val="000000"/>
                </a:solidFill>
                <a:latin charset="-128" panose="020B0604030504040204" pitchFamily="50" typeface="メイリオ"/>
                <a:ea charset="-128" panose="020B0604030504040204" pitchFamily="50" typeface="メイリオ"/>
              </a:rPr>
              <a:t>　試験場については，決定した配慮事項や試験場の設備等を踏まえ，大学入試センターにおいて指定。</a:t>
            </a:r>
            <a:endParaRPr altLang="ja-JP" dirty="0" lang="en-US" sz="2400">
              <a:solidFill>
                <a:srgbClr val="000000"/>
              </a:solidFill>
              <a:latin charset="-128" panose="020B0604030504040204" pitchFamily="50" typeface="メイリオ"/>
              <a:ea charset="-128" panose="020B0604030504040204" pitchFamily="50" typeface="メイリオ"/>
            </a:endParaRPr>
          </a:p>
        </p:txBody>
      </p:sp>
      <p:sp>
        <p:nvSpPr>
          <p:cNvPr id="2" name="テキスト ボックス 1">
            <a:extLst>
              <a:ext uri="{FF2B5EF4-FFF2-40B4-BE49-F238E27FC236}">
                <a16:creationId xmlns:a16="http://schemas.microsoft.com/office/drawing/2014/main" id="{E8A6B853-6487-4D97-8945-EE9E8A3A51FC}"/>
              </a:ext>
            </a:extLst>
          </p:cNvPr>
          <p:cNvSpPr txBox="1"/>
          <p:nvPr/>
        </p:nvSpPr>
        <p:spPr>
          <a:xfrm>
            <a:off x="480000" y="1187938"/>
            <a:ext cx="10944000" cy="647664"/>
          </a:xfrm>
          <a:prstGeom prst="rect">
            <a:avLst/>
          </a:prstGeom>
          <a:solidFill>
            <a:srgbClr val="FFC000"/>
          </a:solidFill>
          <a:ln>
            <a:solidFill>
              <a:srgbClr val="FFC000"/>
            </a:solidFill>
          </a:ln>
        </p:spPr>
        <p:txBody>
          <a:bodyPr anchor="ctr" bIns="36000" rtlCol="0" tIns="108000" wrap="square">
            <a:spAutoFit/>
          </a:bodyPr>
          <a:lstStyle/>
          <a:p>
            <a:r>
              <a:rPr altLang="en-US" b="1" dirty="0" lang="ja-JP" sz="3200">
                <a:solidFill>
                  <a:srgbClr val="000000"/>
                </a:solidFill>
                <a:latin charset="-128" panose="020B0604030504040204" pitchFamily="50" typeface="メイリオ"/>
                <a:ea charset="-128" panose="020B0604030504040204" pitchFamily="50" typeface="メイリオ"/>
              </a:rPr>
              <a:t>４　受験上の配慮事項の決定</a:t>
            </a:r>
            <a:endParaRPr altLang="en-US" dirty="0" kumimoji="1" lang="ja-JP" sz="3200"/>
          </a:p>
        </p:txBody>
      </p:sp>
    </p:spTree>
    <p:extLst>
      <p:ext uri="{BB962C8B-B14F-4D97-AF65-F5344CB8AC3E}">
        <p14:creationId xmlns:p14="http://schemas.microsoft.com/office/powerpoint/2010/main" val="318872538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268288" marR="0" indent="-268288" algn="l" defTabSz="914400" rtl="0" eaLnBrk="1" fontAlgn="base" latinLnBrk="0" hangingPunct="1">
          <a:lnSpc>
            <a:spcPct val="100000"/>
          </a:lnSpc>
          <a:spcBef>
            <a:spcPct val="20000"/>
          </a:spcBef>
          <a:spcAft>
            <a:spcPct val="0"/>
          </a:spcAft>
          <a:buClrTx/>
          <a:buSzTx/>
          <a:buFontTx/>
          <a:buNone/>
          <a:tabLst/>
          <a:defRPr kumimoji="1" lang="ja-JP" altLang="en-US" sz="4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4269</Words>
  <Application>Microsoft Office PowerPoint</Application>
  <PresentationFormat>ワイド画面</PresentationFormat>
  <Paragraphs>345</Paragraphs>
  <Slides>14</Slides>
  <Notes>14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ＭＳ Ｐゴシック</vt:lpstr>
      <vt:lpstr>ＭＳ Ｐ明朝</vt:lpstr>
      <vt:lpstr>メイリオ</vt:lpstr>
      <vt:lpstr>Arial</vt:lpstr>
      <vt:lpstr>Segoe UI</vt:lpstr>
      <vt:lpstr>Times New Roman</vt:lpstr>
      <vt:lpstr>Wingdings</vt:lpstr>
      <vt:lpstr>標準デザイン</vt:lpstr>
      <vt:lpstr>2_標準デザイン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2024-07-04T04:07:51Z</dcterms:created>
  <dcterms:modified xsi:type="dcterms:W3CDTF">2026-06-15T01:54:17Z</dcterms:modified>
  <cp:revision>1</cp:revision>
  <dc:title>02_申請方法及び通知書_R9.pptx</dc:title>
</cp:coreProperties>
</file>