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1"/>
  </p:notesMasterIdLst>
  <p:handoutMasterIdLst>
    <p:handoutMasterId r:id="rId12"/>
  </p:handoutMasterIdLst>
  <p:sldIdLst>
    <p:sldId id="515" r:id="rId2"/>
    <p:sldId id="516" r:id="rId3"/>
    <p:sldId id="488" r:id="rId4"/>
    <p:sldId id="446" r:id="rId5"/>
    <p:sldId id="445" r:id="rId6"/>
    <p:sldId id="444" r:id="rId7"/>
    <p:sldId id="517" r:id="rId8"/>
    <p:sldId id="443" r:id="rId9"/>
    <p:sldId id="518" r:id="rId10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DAEDEF"/>
    <a:srgbClr val="00FF00"/>
    <a:srgbClr val="0033CC"/>
    <a:srgbClr val="D9D9D9"/>
    <a:srgbClr val="FF6600"/>
    <a:srgbClr val="003CFA"/>
    <a:srgbClr val="DDDDDD"/>
    <a:srgbClr val="D9FFEC"/>
    <a:srgbClr val="C5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88824" autoAdjust="0"/>
  </p:normalViewPr>
  <p:slideViewPr>
    <p:cSldViewPr>
      <p:cViewPr varScale="1">
        <p:scale>
          <a:sx n="111" d="100"/>
          <a:sy n="111" d="100"/>
        </p:scale>
        <p:origin x="13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78" y="102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6" y="4721254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 smtClean="0"/>
              <a:t>マスタ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44292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6790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503855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sz="1400" u="none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0088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59746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sz="1400" b="1" u="none" strike="noStrike" dirty="0" smtClean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2427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60" y="3476240"/>
            <a:ext cx="6194280" cy="61197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3560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860032" y="2132857"/>
            <a:ext cx="4024990" cy="2952328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 smtClean="0"/>
              <a:t>受 験 案 内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359426"/>
            <a:ext cx="4463926" cy="838450"/>
          </a:xfrm>
          <a:prstGeom prst="roundRect">
            <a:avLst/>
          </a:prstGeom>
          <a:solidFill>
            <a:srgbClr val="DAEDEF"/>
          </a:solidFill>
          <a:ln w="190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「大学入学共通テスト受験案内」</a:t>
            </a:r>
            <a:r>
              <a:rPr lang="ja-JP" altLang="en-US" sz="1200" dirty="0">
                <a:latin typeface="+mj-ea"/>
                <a:ea typeface="+mj-ea"/>
              </a:rPr>
              <a:t>をお手元</a:t>
            </a:r>
            <a:r>
              <a:rPr lang="ja-JP" altLang="en-US" sz="1200" dirty="0" smtClean="0">
                <a:latin typeface="+mj-ea"/>
                <a:ea typeface="+mj-ea"/>
              </a:rPr>
              <a:t>にご準備ください。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ナレーションでは，以下の名称について，適宜，省略します。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5613" lvl="1" eaLnBrk="1" hangingPunct="1">
              <a:spcBef>
                <a:spcPct val="20000"/>
              </a:spcBef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⇒共通テスト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20" name="正方形/長方形 19"/>
          <p:cNvSpPr/>
          <p:nvPr/>
        </p:nvSpPr>
        <p:spPr>
          <a:xfrm>
            <a:off x="4283968" y="1680078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この動画では以下</a:t>
            </a:r>
            <a:r>
              <a:rPr lang="ja-JP" altLang="en-US" sz="1800" dirty="0"/>
              <a:t>の</a:t>
            </a:r>
            <a:r>
              <a:rPr lang="ja-JP" altLang="en-US" sz="1800" dirty="0" smtClean="0"/>
              <a:t>内容について説明します</a:t>
            </a:r>
            <a:endParaRPr lang="en-US" altLang="ja-JP" sz="1800" dirty="0"/>
          </a:p>
        </p:txBody>
      </p:sp>
      <p:sp>
        <p:nvSpPr>
          <p:cNvPr id="10" name="正方形/長方形 9"/>
          <p:cNvSpPr/>
          <p:nvPr/>
        </p:nvSpPr>
        <p:spPr>
          <a:xfrm>
            <a:off x="5004048" y="2236802"/>
            <a:ext cx="3855543" cy="2973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Ａ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　試験</a:t>
            </a: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概要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Ｂ　出願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26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Ｃ　出願後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p.27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39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/>
              <a:t>Ｄ　リスニング</a:t>
            </a:r>
            <a:r>
              <a:rPr lang="ja-JP" altLang="en-US" sz="1600" dirty="0"/>
              <a:t>（受験案内</a:t>
            </a:r>
            <a:r>
              <a:rPr lang="en-US" altLang="ja-JP" sz="1600" dirty="0" smtClean="0"/>
              <a:t>p.40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45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Ｅ　試験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51 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Ｆ　試験実施後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p.52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endParaRPr lang="en-US" altLang="ja-JP" sz="1600" dirty="0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343" y="1701200"/>
            <a:ext cx="2467537" cy="35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23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4000" dirty="0"/>
              <a:t>Ｄ　リスニング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683568" y="2069535"/>
            <a:ext cx="813683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リスニングの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概要</a:t>
            </a:r>
            <a:endParaRPr lang="ja-JP" altLang="en-US" sz="2400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　リスニングの進行</a:t>
            </a: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400" dirty="0">
                <a:latin typeface="ＭＳ Ｐゴシック" panose="020B0600070205080204" pitchFamily="50" charset="-128"/>
              </a:rPr>
              <a:t>IC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プレーヤーの操作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体験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イヤホンの確認　</a:t>
            </a:r>
            <a:r>
              <a:rPr lang="ja-JP" altLang="en-US" sz="2400" b="0" dirty="0" smtClean="0">
                <a:solidFill>
                  <a:srgbClr val="FF0000"/>
                </a:solidFill>
              </a:rPr>
              <a:t>★</a:t>
            </a:r>
            <a:endParaRPr lang="ja-JP" altLang="en-US" sz="2400" dirty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　イヤホンが装着できない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場合</a:t>
            </a:r>
            <a:endParaRPr lang="en-US" altLang="ja-JP" sz="2400" strike="sngStrike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リスニング解答時間中の注意事項</a:t>
            </a: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99792" y="1560772"/>
            <a:ext cx="43934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この動画では以下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内容について説明します</a:t>
            </a:r>
            <a:endParaRPr lang="en-US" altLang="ja-JP" sz="16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2214" y="5723964"/>
            <a:ext cx="7971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0" dirty="0" smtClean="0">
                <a:solidFill>
                  <a:srgbClr val="FF0000"/>
                </a:solidFill>
              </a:rPr>
              <a:t>★</a:t>
            </a:r>
            <a:r>
              <a:rPr kumimoji="1" lang="ja-JP" altLang="en-US" sz="1800" b="0" dirty="0" smtClean="0"/>
              <a:t>は，令和</a:t>
            </a:r>
            <a:r>
              <a:rPr kumimoji="1" lang="en-US" altLang="ja-JP" sz="1800" b="0" dirty="0" smtClean="0"/>
              <a:t>3</a:t>
            </a:r>
            <a:r>
              <a:rPr kumimoji="1" lang="ja-JP" altLang="en-US" sz="1800" b="0" dirty="0" smtClean="0"/>
              <a:t>年度共通テストから，変更点がある項目</a:t>
            </a:r>
            <a:endParaRPr kumimoji="1" lang="ja-JP" alt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94689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09053" y="984406"/>
            <a:ext cx="8267403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リスニングの</a:t>
            </a:r>
            <a:r>
              <a:rPr lang="ja-JP" altLang="en-US" dirty="0">
                <a:latin typeface="+mn-ea"/>
                <a:ea typeface="+mn-ea"/>
              </a:rPr>
              <a:t>概要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09053" y="1858513"/>
            <a:ext cx="8022878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ja-JP" altLang="en-US" sz="2400" dirty="0" smtClean="0">
                <a:latin typeface="ＭＳ Ｐゴシック" pitchFamily="50" charset="-128"/>
              </a:rPr>
              <a:t>○</a:t>
            </a:r>
            <a:r>
              <a:rPr lang="ja-JP" altLang="en-US" sz="2400" dirty="0">
                <a:latin typeface="ＭＳ Ｐゴシック" pitchFamily="50" charset="-128"/>
              </a:rPr>
              <a:t>　</a:t>
            </a:r>
            <a:r>
              <a:rPr lang="ja-JP" altLang="en-US" sz="2400" dirty="0" smtClean="0">
                <a:latin typeface="ＭＳ Ｐゴシック" pitchFamily="50" charset="-128"/>
              </a:rPr>
              <a:t>聞き取る英語音声の流れる回数</a:t>
            </a:r>
            <a:endParaRPr lang="en-US" altLang="ja-JP" sz="2400" dirty="0" smtClean="0">
              <a:latin typeface="ＭＳ Ｐゴシック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0" dirty="0">
                <a:latin typeface="ＭＳ Ｐゴシック" pitchFamily="50" charset="-128"/>
              </a:rPr>
              <a:t>　　</a:t>
            </a:r>
            <a:r>
              <a:rPr lang="ja-JP" altLang="en-US" sz="2000" b="0" dirty="0" smtClean="0">
                <a:solidFill>
                  <a:srgbClr val="FF0000"/>
                </a:solidFill>
                <a:latin typeface="ＭＳ Ｐゴシック" pitchFamily="50" charset="-128"/>
              </a:rPr>
              <a:t>聞き取る英語の音声を２回流す問題と，１回流す問題があります。</a:t>
            </a:r>
            <a:endParaRPr lang="en-US" altLang="ja-JP" sz="2000" b="0" dirty="0">
              <a:solidFill>
                <a:srgbClr val="FF0000"/>
              </a:solidFill>
              <a:latin typeface="ＭＳ Ｐゴシック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【P40】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3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712033"/>
              </p:ext>
            </p:extLst>
          </p:nvPr>
        </p:nvGraphicFramePr>
        <p:xfrm>
          <a:off x="582315" y="3206852"/>
          <a:ext cx="7920878" cy="1680914"/>
        </p:xfrm>
        <a:graphic>
          <a:graphicData uri="http://schemas.openxmlformats.org/drawingml/2006/table">
            <a:tbl>
              <a:tblPr/>
              <a:tblGrid>
                <a:gridCol w="1131554">
                  <a:extLst>
                    <a:ext uri="{9D8B030D-6E8A-4147-A177-3AD203B41FA5}">
                      <a16:colId xmlns:a16="http://schemas.microsoft.com/office/drawing/2014/main" val="4005501514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192053164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1014081473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3333739539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3976417075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2340908416"/>
                    </a:ext>
                  </a:extLst>
                </a:gridCol>
                <a:gridCol w="1131554">
                  <a:extLst>
                    <a:ext uri="{9D8B030D-6E8A-4147-A177-3AD203B41FA5}">
                      <a16:colId xmlns:a16="http://schemas.microsoft.com/office/drawing/2014/main" val="1173602396"/>
                    </a:ext>
                  </a:extLst>
                </a:gridCol>
              </a:tblGrid>
              <a:tr h="84045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問題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第１問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第２問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第３問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第４問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第５問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第６問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897115"/>
                  </a:ext>
                </a:extLst>
              </a:tr>
              <a:tr h="84045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流す回数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１回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528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600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2495613"/>
            <a:ext cx="7050024" cy="3745692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5037" y="984406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リスニングの進行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32" name="正方形/長方形 31"/>
          <p:cNvSpPr/>
          <p:nvPr/>
        </p:nvSpPr>
        <p:spPr bwMode="auto">
          <a:xfrm>
            <a:off x="1259632" y="2924943"/>
            <a:ext cx="7045200" cy="1620000"/>
          </a:xfrm>
          <a:prstGeom prst="rect">
            <a:avLst/>
          </a:prstGeom>
          <a:noFill/>
          <a:ln w="47625" cap="flat" cmpd="sng" algn="ctr">
            <a:solidFill>
              <a:srgbClr val="003CF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65546" y="1592330"/>
            <a:ext cx="492653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ja-JP" altLang="en-US" sz="2400" dirty="0" smtClean="0">
                <a:latin typeface="ＭＳ Ｐゴシック" pitchFamily="50" charset="-128"/>
              </a:rPr>
              <a:t>○</a:t>
            </a:r>
            <a:r>
              <a:rPr lang="ja-JP" altLang="en-US" sz="2400" dirty="0">
                <a:latin typeface="ＭＳ Ｐゴシック" pitchFamily="50" charset="-128"/>
              </a:rPr>
              <a:t>　</a:t>
            </a:r>
            <a:r>
              <a:rPr lang="en-US" altLang="ja-JP" sz="2400" dirty="0" smtClean="0">
                <a:latin typeface="ＭＳ Ｐゴシック" pitchFamily="50" charset="-128"/>
              </a:rPr>
              <a:t>IC</a:t>
            </a:r>
            <a:r>
              <a:rPr lang="ja-JP" altLang="en-US" sz="2400" dirty="0" smtClean="0">
                <a:latin typeface="ＭＳ Ｐゴシック" pitchFamily="50" charset="-128"/>
              </a:rPr>
              <a:t>プレーヤーの操作</a:t>
            </a:r>
            <a:endParaRPr lang="en-US" altLang="ja-JP" sz="2400" dirty="0" smtClean="0">
              <a:latin typeface="ＭＳ Ｐゴシック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dirty="0">
                <a:latin typeface="ＭＳ Ｐゴシック" pitchFamily="50" charset="-128"/>
              </a:rPr>
              <a:t>　</a:t>
            </a:r>
            <a:r>
              <a:rPr lang="en-US" altLang="ja-JP" sz="2400" b="0" dirty="0" smtClean="0">
                <a:latin typeface="ＭＳ Ｐゴシック" pitchFamily="50" charset="-128"/>
              </a:rPr>
              <a:t>【</a:t>
            </a:r>
            <a:r>
              <a:rPr lang="ja-JP" altLang="en-US" sz="2400" b="0" dirty="0" smtClean="0">
                <a:latin typeface="ＭＳ Ｐゴシック" pitchFamily="50" charset="-128"/>
              </a:rPr>
              <a:t>リスニングの解答用紙裏面</a:t>
            </a:r>
            <a:r>
              <a:rPr lang="en-US" altLang="ja-JP" sz="2400" b="0" dirty="0" smtClean="0">
                <a:latin typeface="ＭＳ Ｐゴシック" pitchFamily="50" charset="-128"/>
              </a:rPr>
              <a:t>】</a:t>
            </a:r>
            <a:endParaRPr lang="en-US" altLang="ja-JP" sz="2400" b="0" dirty="0">
              <a:latin typeface="ＭＳ Ｐゴシック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 bwMode="auto">
          <a:xfrm>
            <a:off x="1261056" y="4585121"/>
            <a:ext cx="7045200" cy="1656184"/>
          </a:xfrm>
          <a:prstGeom prst="rect">
            <a:avLst/>
          </a:prstGeom>
          <a:noFill/>
          <a:ln w="476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4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4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65546" y="875832"/>
            <a:ext cx="58626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altLang="ja-JP" sz="2400" dirty="0">
                <a:latin typeface="ＭＳ Ｐゴシック" pitchFamily="50" charset="-128"/>
              </a:rPr>
              <a:t>【</a:t>
            </a:r>
            <a:r>
              <a:rPr lang="ja-JP" altLang="en-US" sz="2400" dirty="0" smtClean="0">
                <a:latin typeface="ＭＳ Ｐゴシック" pitchFamily="50" charset="-128"/>
              </a:rPr>
              <a:t>リスニングの解答用紙表面</a:t>
            </a:r>
            <a:r>
              <a:rPr lang="ja-JP" altLang="en-US" sz="2400" dirty="0">
                <a:latin typeface="ＭＳ Ｐゴシック" pitchFamily="50" charset="-128"/>
              </a:rPr>
              <a:t>（</a:t>
            </a:r>
            <a:r>
              <a:rPr lang="ja-JP" altLang="en-US" sz="2400" dirty="0" smtClean="0">
                <a:latin typeface="ＭＳ Ｐゴシック" pitchFamily="50" charset="-128"/>
              </a:rPr>
              <a:t>抜粋）</a:t>
            </a:r>
            <a:r>
              <a:rPr lang="en-US" altLang="ja-JP" sz="2400" dirty="0" smtClean="0">
                <a:latin typeface="ＭＳ Ｐゴシック" pitchFamily="50" charset="-128"/>
              </a:rPr>
              <a:t>】</a:t>
            </a:r>
            <a:endParaRPr lang="en-US" altLang="ja-JP" sz="2400" dirty="0">
              <a:latin typeface="ＭＳ Ｐゴシック" pitchFamily="50" charset="-128"/>
            </a:endParaRPr>
          </a:p>
        </p:txBody>
      </p:sp>
      <p:sp>
        <p:nvSpPr>
          <p:cNvPr id="17" name="角丸四角形 16"/>
          <p:cNvSpPr>
            <a:spLocks noChangeAspect="1"/>
          </p:cNvSpPr>
          <p:nvPr/>
        </p:nvSpPr>
        <p:spPr>
          <a:xfrm>
            <a:off x="1691680" y="1517607"/>
            <a:ext cx="5400600" cy="4722438"/>
          </a:xfrm>
          <a:prstGeom prst="roundRect">
            <a:avLst>
              <a:gd name="adj" fmla="val 8395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pic>
        <p:nvPicPr>
          <p:cNvPr id="18" name="図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060" y="1610639"/>
            <a:ext cx="5093051" cy="45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テキスト ボックス 19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【P42】</a:t>
            </a:r>
            <a:endParaRPr lang="ja-JP" altLang="en-US" sz="26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5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3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943600" y="53975"/>
            <a:ext cx="3200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b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41414" y="1085921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en-US" altLang="ja-JP" dirty="0" smtClean="0">
                <a:latin typeface="+mn-ea"/>
                <a:ea typeface="+mn-ea"/>
              </a:rPr>
              <a:t>IC</a:t>
            </a:r>
            <a:r>
              <a:rPr lang="ja-JP" altLang="en-US" dirty="0" smtClean="0">
                <a:latin typeface="+mn-ea"/>
                <a:ea typeface="+mn-ea"/>
              </a:rPr>
              <a:t>プレーヤーの操作体験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【P43】</a:t>
            </a:r>
            <a:endParaRPr lang="ja-JP" altLang="en-US" sz="2600" dirty="0"/>
          </a:p>
        </p:txBody>
      </p:sp>
      <p:sp>
        <p:nvSpPr>
          <p:cNvPr id="33" name="テキスト ボックス 3"/>
          <p:cNvSpPr txBox="1">
            <a:spLocks noChangeArrowheads="1"/>
          </p:cNvSpPr>
          <p:nvPr/>
        </p:nvSpPr>
        <p:spPr bwMode="auto">
          <a:xfrm>
            <a:off x="260146" y="2204864"/>
            <a:ext cx="8551066" cy="2291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73050" indent="-273050" eaLnBrk="1" hangingPunct="1"/>
            <a:r>
              <a:rPr lang="ja-JP" altLang="en-US" b="0" dirty="0" smtClean="0">
                <a:solidFill>
                  <a:srgbClr val="000000"/>
                </a:solidFill>
              </a:rPr>
              <a:t>○　大学入試センターのホームページにある「</a:t>
            </a:r>
            <a:r>
              <a:rPr lang="en-US" altLang="ja-JP" b="0" dirty="0" smtClean="0">
                <a:solidFill>
                  <a:srgbClr val="000000"/>
                </a:solidFill>
              </a:rPr>
              <a:t>IC</a:t>
            </a:r>
            <a:r>
              <a:rPr lang="ja-JP" altLang="en-US" b="0" dirty="0" smtClean="0">
                <a:solidFill>
                  <a:srgbClr val="000000"/>
                </a:solidFill>
              </a:rPr>
              <a:t>プレーヤー操作　ガイド」</a:t>
            </a:r>
            <a:r>
              <a:rPr lang="ja-JP" altLang="en-US" b="0" dirty="0">
                <a:solidFill>
                  <a:srgbClr val="000000"/>
                </a:solidFill>
              </a:rPr>
              <a:t> </a:t>
            </a:r>
            <a:r>
              <a:rPr lang="ja-JP" altLang="en-US" b="0" dirty="0" smtClean="0">
                <a:solidFill>
                  <a:srgbClr val="000000"/>
                </a:solidFill>
              </a:rPr>
              <a:t>（</a:t>
            </a:r>
            <a:r>
              <a:rPr lang="en-US" altLang="ja-JP" b="0" dirty="0" smtClean="0"/>
              <a:t>https</a:t>
            </a:r>
            <a:r>
              <a:rPr lang="en-US" altLang="ja-JP" b="0" dirty="0"/>
              <a:t>://</a:t>
            </a:r>
            <a:r>
              <a:rPr lang="en-US" altLang="ja-JP" b="0" dirty="0" smtClean="0"/>
              <a:t>www.dnc.ac.jp/kyotsu/listening.html</a:t>
            </a:r>
            <a:r>
              <a:rPr lang="ja-JP" altLang="en-US" b="0" dirty="0" smtClean="0">
                <a:solidFill>
                  <a:srgbClr val="000000"/>
                </a:solidFill>
              </a:rPr>
              <a:t>）で，</a:t>
            </a:r>
            <a:r>
              <a:rPr lang="en-US" altLang="ja-JP" b="0" dirty="0">
                <a:solidFill>
                  <a:srgbClr val="000000"/>
                </a:solidFill>
              </a:rPr>
              <a:t>IC</a:t>
            </a:r>
            <a:r>
              <a:rPr lang="ja-JP" altLang="en-US" b="0" dirty="0">
                <a:solidFill>
                  <a:srgbClr val="000000"/>
                </a:solidFill>
              </a:rPr>
              <a:t>プレーヤーの</a:t>
            </a:r>
            <a:r>
              <a:rPr lang="ja-JP" altLang="en-US" b="0" dirty="0" smtClean="0">
                <a:solidFill>
                  <a:srgbClr val="000000"/>
                </a:solidFill>
              </a:rPr>
              <a:t>操作を</a:t>
            </a:r>
            <a:r>
              <a:rPr lang="ja-JP" altLang="en-US" b="0" dirty="0">
                <a:solidFill>
                  <a:srgbClr val="000000"/>
                </a:solidFill>
              </a:rPr>
              <a:t>体</a:t>
            </a:r>
            <a:r>
              <a:rPr lang="ja-JP" altLang="en-US" b="0" dirty="0" smtClean="0">
                <a:solidFill>
                  <a:srgbClr val="000000"/>
                </a:solidFill>
              </a:rPr>
              <a:t>験する</a:t>
            </a:r>
            <a:r>
              <a:rPr lang="ja-JP" altLang="en-US" b="0" dirty="0">
                <a:solidFill>
                  <a:srgbClr val="000000"/>
                </a:solidFill>
              </a:rPr>
              <a:t>こと</a:t>
            </a:r>
            <a:r>
              <a:rPr lang="ja-JP" altLang="en-US" b="0" dirty="0" smtClean="0">
                <a:solidFill>
                  <a:srgbClr val="000000"/>
                </a:solidFill>
              </a:rPr>
              <a:t>ができます。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</a:pP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800"/>
              </a:spcBef>
            </a:pPr>
            <a:r>
              <a:rPr lang="ja-JP" altLang="en-US" b="0" dirty="0" smtClean="0">
                <a:solidFill>
                  <a:srgbClr val="000000"/>
                </a:solidFill>
              </a:rPr>
              <a:t>○  </a:t>
            </a:r>
            <a:r>
              <a:rPr lang="en-US" altLang="ja-JP" b="0" dirty="0" smtClean="0">
                <a:solidFill>
                  <a:srgbClr val="000000"/>
                </a:solidFill>
              </a:rPr>
              <a:t>IC</a:t>
            </a:r>
            <a:r>
              <a:rPr lang="ja-JP" altLang="en-US" b="0" dirty="0">
                <a:solidFill>
                  <a:srgbClr val="000000"/>
                </a:solidFill>
              </a:rPr>
              <a:t>プレーヤー</a:t>
            </a:r>
            <a:r>
              <a:rPr lang="ja-JP" altLang="en-US" b="0" dirty="0" smtClean="0">
                <a:solidFill>
                  <a:srgbClr val="000000"/>
                </a:solidFill>
              </a:rPr>
              <a:t>の３つ</a:t>
            </a:r>
            <a:r>
              <a:rPr lang="ja-JP" altLang="en-US" b="0" dirty="0">
                <a:solidFill>
                  <a:srgbClr val="000000"/>
                </a:solidFill>
              </a:rPr>
              <a:t>のボタンの長押しの方法や</a:t>
            </a:r>
            <a:r>
              <a:rPr lang="ja-JP" altLang="en-US" b="0" dirty="0" smtClean="0">
                <a:solidFill>
                  <a:srgbClr val="000000"/>
                </a:solidFill>
              </a:rPr>
              <a:t>操作上の注意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b="0" dirty="0" smtClean="0">
                <a:solidFill>
                  <a:srgbClr val="000000"/>
                </a:solidFill>
              </a:rPr>
              <a:t>　事項</a:t>
            </a:r>
            <a:r>
              <a:rPr lang="ja-JP" altLang="en-US" b="0" dirty="0">
                <a:solidFill>
                  <a:srgbClr val="000000"/>
                </a:solidFill>
              </a:rPr>
              <a:t>，</a:t>
            </a:r>
            <a:r>
              <a:rPr lang="ja-JP" altLang="en-US" b="0" dirty="0" smtClean="0">
                <a:solidFill>
                  <a:srgbClr val="000000"/>
                </a:solidFill>
              </a:rPr>
              <a:t>リスニング</a:t>
            </a:r>
            <a:r>
              <a:rPr lang="ja-JP" altLang="en-US" b="0" dirty="0">
                <a:solidFill>
                  <a:srgbClr val="000000"/>
                </a:solidFill>
              </a:rPr>
              <a:t>の流れが分かるように</a:t>
            </a:r>
            <a:r>
              <a:rPr lang="ja-JP" altLang="en-US" b="0" dirty="0" smtClean="0">
                <a:solidFill>
                  <a:srgbClr val="000000"/>
                </a:solidFill>
              </a:rPr>
              <a:t>なって</a:t>
            </a:r>
            <a:r>
              <a:rPr lang="ja-JP" altLang="en-US" b="0" dirty="0">
                <a:solidFill>
                  <a:srgbClr val="000000"/>
                </a:solidFill>
              </a:rPr>
              <a:t>います</a:t>
            </a:r>
            <a:r>
              <a:rPr lang="ja-JP" altLang="en-US" b="0" dirty="0" smtClean="0">
                <a:solidFill>
                  <a:srgbClr val="000000"/>
                </a:solidFill>
              </a:rPr>
              <a:t>。</a:t>
            </a:r>
            <a:endParaRPr lang="ja-JP" altLang="en-US" b="0" dirty="0">
              <a:solidFill>
                <a:srgbClr val="00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6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45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943600" y="53975"/>
            <a:ext cx="3200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b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41414" y="1085921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イヤホンの確認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【P44】</a:t>
            </a:r>
            <a:endParaRPr lang="ja-JP" altLang="en-US" sz="2600" dirty="0"/>
          </a:p>
        </p:txBody>
      </p:sp>
      <p:sp>
        <p:nvSpPr>
          <p:cNvPr id="33" name="テキスト ボックス 3"/>
          <p:cNvSpPr txBox="1">
            <a:spLocks noChangeArrowheads="1"/>
          </p:cNvSpPr>
          <p:nvPr/>
        </p:nvSpPr>
        <p:spPr bwMode="auto">
          <a:xfrm>
            <a:off x="409946" y="1772816"/>
            <a:ext cx="8770566" cy="3776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1200"/>
              </a:spcAft>
            </a:pPr>
            <a:r>
              <a:rPr lang="ja-JP" altLang="en-US" b="0" dirty="0" smtClean="0">
                <a:solidFill>
                  <a:srgbClr val="000000"/>
                </a:solidFill>
              </a:rPr>
              <a:t>○　令和</a:t>
            </a:r>
            <a:r>
              <a:rPr lang="en-US" altLang="ja-JP" b="0" dirty="0" smtClean="0">
                <a:solidFill>
                  <a:srgbClr val="000000"/>
                </a:solidFill>
              </a:rPr>
              <a:t>4</a:t>
            </a:r>
            <a:r>
              <a:rPr lang="ja-JP" altLang="en-US" b="0" dirty="0" smtClean="0">
                <a:solidFill>
                  <a:srgbClr val="000000"/>
                </a:solidFill>
              </a:rPr>
              <a:t>年度共通テストから，使用</a:t>
            </a:r>
            <a:r>
              <a:rPr lang="ja-JP" altLang="en-US" b="0" dirty="0">
                <a:solidFill>
                  <a:srgbClr val="000000"/>
                </a:solidFill>
              </a:rPr>
              <a:t>するイヤホンを</a:t>
            </a:r>
            <a:r>
              <a:rPr lang="ja-JP" altLang="en-US" b="0" dirty="0" smtClean="0">
                <a:solidFill>
                  <a:srgbClr val="000000"/>
                </a:solidFill>
              </a:rPr>
              <a:t>更新します。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b="0" dirty="0">
                <a:solidFill>
                  <a:srgbClr val="000000"/>
                </a:solidFill>
              </a:rPr>
              <a:t>○　更新後のイヤホンについては，</a:t>
            </a:r>
            <a:r>
              <a:rPr lang="ja-JP" altLang="en-US" b="0" dirty="0" smtClean="0">
                <a:solidFill>
                  <a:srgbClr val="000000"/>
                </a:solidFill>
              </a:rPr>
              <a:t>７月上旬</a:t>
            </a:r>
            <a:r>
              <a:rPr lang="ja-JP" altLang="en-US" b="0" dirty="0">
                <a:solidFill>
                  <a:srgbClr val="000000"/>
                </a:solidFill>
              </a:rPr>
              <a:t>を目途</a:t>
            </a:r>
            <a:r>
              <a:rPr lang="ja-JP" altLang="en-US" b="0" dirty="0" smtClean="0">
                <a:solidFill>
                  <a:srgbClr val="000000"/>
                </a:solidFill>
              </a:rPr>
              <a:t>に高等学校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b="0" dirty="0">
                <a:solidFill>
                  <a:srgbClr val="000000"/>
                </a:solidFill>
              </a:rPr>
              <a:t>　</a:t>
            </a:r>
            <a:r>
              <a:rPr lang="ja-JP" altLang="en-US" b="0" dirty="0" smtClean="0">
                <a:solidFill>
                  <a:srgbClr val="000000"/>
                </a:solidFill>
              </a:rPr>
              <a:t> にお送り</a:t>
            </a:r>
            <a:r>
              <a:rPr lang="ja-JP" altLang="en-US" b="0" dirty="0">
                <a:solidFill>
                  <a:srgbClr val="000000"/>
                </a:solidFill>
              </a:rPr>
              <a:t>します</a:t>
            </a:r>
            <a:r>
              <a:rPr lang="ja-JP" altLang="en-US" b="0" dirty="0" smtClean="0">
                <a:solidFill>
                  <a:srgbClr val="000000"/>
                </a:solidFill>
              </a:rPr>
              <a:t>。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b="0" dirty="0">
                <a:solidFill>
                  <a:srgbClr val="000000"/>
                </a:solidFill>
              </a:rPr>
              <a:t>○　イヤホンの更新内容については， 大学入試センターの</a:t>
            </a:r>
            <a:r>
              <a:rPr lang="ja-JP" altLang="en-US" b="0" dirty="0" smtClean="0">
                <a:solidFill>
                  <a:srgbClr val="000000"/>
                </a:solidFill>
              </a:rPr>
              <a:t>ホー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ja-JP" altLang="en-US" b="0" dirty="0" smtClean="0">
                <a:solidFill>
                  <a:srgbClr val="000000"/>
                </a:solidFill>
              </a:rPr>
              <a:t>　 ムページ（</a:t>
            </a:r>
            <a:r>
              <a:rPr lang="en-US" altLang="ja-JP" b="0" dirty="0">
                <a:solidFill>
                  <a:srgbClr val="000000"/>
                </a:solidFill>
              </a:rPr>
              <a:t>https://www.dnc.ac.jp/</a:t>
            </a:r>
            <a:r>
              <a:rPr lang="ja-JP" altLang="en-US" b="0" dirty="0">
                <a:solidFill>
                  <a:srgbClr val="000000"/>
                </a:solidFill>
              </a:rPr>
              <a:t>）に掲載しています</a:t>
            </a:r>
            <a:r>
              <a:rPr lang="ja-JP" altLang="en-US" b="0" dirty="0" smtClean="0">
                <a:solidFill>
                  <a:srgbClr val="000000"/>
                </a:solidFill>
              </a:rPr>
              <a:t>。</a:t>
            </a:r>
            <a:endParaRPr lang="en-US" altLang="ja-JP" b="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ja-JP" altLang="en-US" b="0" dirty="0" smtClean="0">
                <a:solidFill>
                  <a:srgbClr val="000000"/>
                </a:solidFill>
              </a:rPr>
              <a:t>　　　</a:t>
            </a:r>
            <a:r>
              <a:rPr lang="ja-JP" altLang="en-US" sz="2000" dirty="0" smtClean="0">
                <a:solidFill>
                  <a:srgbClr val="000000"/>
                </a:solidFill>
              </a:rPr>
              <a:t>トップページ▶大学入学共通</a:t>
            </a:r>
            <a:r>
              <a:rPr lang="ja-JP" altLang="en-US" sz="2000" dirty="0">
                <a:solidFill>
                  <a:srgbClr val="000000"/>
                </a:solidFill>
              </a:rPr>
              <a:t>テスト▶英語</a:t>
            </a:r>
            <a:r>
              <a:rPr lang="ja-JP" altLang="en-US" sz="2000" dirty="0" smtClean="0">
                <a:solidFill>
                  <a:srgbClr val="000000"/>
                </a:solidFill>
              </a:rPr>
              <a:t>リスニングについて</a:t>
            </a:r>
            <a:endParaRPr lang="ja-JP" altLang="en-US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ja-JP" sz="20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7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58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943600" y="53975"/>
            <a:ext cx="3200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b="0">
              <a:solidFill>
                <a:schemeClr val="tx2"/>
              </a:solidFill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130615" y="2420734"/>
            <a:ext cx="8401825" cy="3240360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　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　①　「イヤホン</a:t>
            </a:r>
            <a:r>
              <a:rPr lang="ja-JP" altLang="en-US" sz="2000" b="0" dirty="0">
                <a:latin typeface="+mn-ea"/>
                <a:ea typeface="+mn-ea"/>
              </a:rPr>
              <a:t>不適合措置申請書</a:t>
            </a:r>
            <a:r>
              <a:rPr lang="ja-JP" altLang="en-US" sz="2000" b="0" dirty="0" smtClean="0">
                <a:latin typeface="+mn-ea"/>
                <a:ea typeface="+mn-ea"/>
              </a:rPr>
              <a:t>」を，大学入試センターのホームページ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　　からダウンロードする。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lvl="0">
              <a:spcBef>
                <a:spcPts val="620"/>
              </a:spcBef>
            </a:pPr>
            <a:r>
              <a:rPr lang="ja-JP" altLang="en-US" sz="2000" dirty="0" smtClean="0">
                <a:latin typeface="+mn-ea"/>
                <a:ea typeface="+mn-ea"/>
              </a:rPr>
              <a:t>　　</a:t>
            </a:r>
            <a:r>
              <a:rPr lang="ja-JP" altLang="en-US" sz="2000" b="0" dirty="0" smtClean="0">
                <a:latin typeface="+mn-ea"/>
                <a:ea typeface="+mn-ea"/>
              </a:rPr>
              <a:t>②</a:t>
            </a:r>
            <a:r>
              <a:rPr lang="ja-JP" altLang="en-US" sz="2000" dirty="0" smtClean="0">
                <a:latin typeface="+mn-ea"/>
                <a:ea typeface="+mn-ea"/>
              </a:rPr>
              <a:t>　</a:t>
            </a:r>
            <a:r>
              <a:rPr lang="ja-JP" altLang="en-US" sz="2000" b="0" u="sng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志願者本人</a:t>
            </a:r>
            <a:r>
              <a:rPr lang="ja-JP" altLang="en-US" sz="2000" b="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が</a:t>
            </a:r>
            <a:r>
              <a:rPr lang="ja-JP" altLang="en-US" sz="2000" b="0" dirty="0" smtClean="0">
                <a:latin typeface="+mn-ea"/>
              </a:rPr>
              <a:t>共通</a:t>
            </a:r>
            <a:r>
              <a:rPr lang="ja-JP" altLang="en-US" sz="2000" b="0" dirty="0">
                <a:latin typeface="+mn-ea"/>
              </a:rPr>
              <a:t>テスト利用</a:t>
            </a:r>
            <a:r>
              <a:rPr lang="ja-JP" altLang="en-US" sz="2000" b="0" dirty="0" smtClean="0">
                <a:latin typeface="+mn-ea"/>
              </a:rPr>
              <a:t>大学の</a:t>
            </a:r>
            <a:r>
              <a:rPr lang="ja-JP" altLang="en-US" sz="2000" b="0" dirty="0">
                <a:latin typeface="+mn-ea"/>
              </a:rPr>
              <a:t>入試担当窓口</a:t>
            </a:r>
            <a:r>
              <a:rPr lang="ja-JP" altLang="en-US" sz="2000" b="0" dirty="0" smtClean="0">
                <a:latin typeface="+mn-ea"/>
              </a:rPr>
              <a:t>に電話連絡の上，</a:t>
            </a: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　　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 lvl="0">
              <a:spcBef>
                <a:spcPts val="620"/>
              </a:spcBef>
            </a:pPr>
            <a:r>
              <a:rPr lang="en-US" altLang="ja-JP" sz="2000" b="0" dirty="0">
                <a:latin typeface="+mn-ea"/>
                <a:ea typeface="+mn-ea"/>
              </a:rPr>
              <a:t> </a:t>
            </a:r>
            <a:r>
              <a:rPr lang="en-US" altLang="ja-JP" sz="2000" b="0" dirty="0" smtClean="0">
                <a:latin typeface="+mn-ea"/>
                <a:ea typeface="+mn-ea"/>
              </a:rPr>
              <a:t>      </a:t>
            </a:r>
            <a:r>
              <a:rPr lang="ja-JP" altLang="en-US" sz="2000" b="0" dirty="0" smtClean="0">
                <a:latin typeface="+mn-ea"/>
                <a:ea typeface="+mn-ea"/>
              </a:rPr>
              <a:t>直接，「</a:t>
            </a:r>
            <a:r>
              <a:rPr lang="ja-JP" altLang="en-US" sz="2000" b="0" dirty="0">
                <a:latin typeface="+mn-ea"/>
                <a:ea typeface="+mn-ea"/>
              </a:rPr>
              <a:t>イヤホン不適合措置申請書</a:t>
            </a:r>
            <a:r>
              <a:rPr lang="ja-JP" altLang="en-US" sz="2000" b="0" dirty="0" smtClean="0">
                <a:latin typeface="+mn-ea"/>
                <a:ea typeface="+mn-ea"/>
              </a:rPr>
              <a:t>」に確認の署名をしてもらいに行く。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　　（対応期間</a:t>
            </a:r>
            <a:r>
              <a:rPr lang="ja-JP" altLang="en-US" sz="2000" b="0" dirty="0">
                <a:latin typeface="+mn-ea"/>
                <a:ea typeface="+mn-ea"/>
              </a:rPr>
              <a:t>：</a:t>
            </a:r>
            <a:r>
              <a:rPr lang="ja-JP" altLang="en-US" sz="2000" b="0" dirty="0" smtClean="0">
                <a:latin typeface="+mn-ea"/>
                <a:ea typeface="+mn-ea"/>
              </a:rPr>
              <a:t>令和</a:t>
            </a:r>
            <a:r>
              <a:rPr lang="en-US" altLang="ja-JP" sz="2000" b="0" dirty="0">
                <a:latin typeface="+mn-ea"/>
                <a:ea typeface="+mn-ea"/>
              </a:rPr>
              <a:t>3</a:t>
            </a:r>
            <a:r>
              <a:rPr lang="ja-JP" altLang="en-US" sz="2000" b="0" dirty="0" smtClean="0">
                <a:latin typeface="+mn-ea"/>
                <a:ea typeface="+mn-ea"/>
              </a:rPr>
              <a:t>年</a:t>
            </a:r>
            <a:r>
              <a:rPr lang="en-US" altLang="ja-JP" sz="2000" b="0" dirty="0" smtClean="0">
                <a:latin typeface="+mn-ea"/>
                <a:ea typeface="+mn-ea"/>
              </a:rPr>
              <a:t>8</a:t>
            </a:r>
            <a:r>
              <a:rPr lang="ja-JP" altLang="en-US" sz="2000" b="0" dirty="0" smtClean="0">
                <a:latin typeface="+mn-ea"/>
                <a:ea typeface="+mn-ea"/>
              </a:rPr>
              <a:t>月</a:t>
            </a:r>
            <a:r>
              <a:rPr lang="en-US" altLang="ja-JP" sz="2000" b="0" dirty="0" smtClean="0">
                <a:latin typeface="+mn-ea"/>
                <a:ea typeface="+mn-ea"/>
              </a:rPr>
              <a:t>2</a:t>
            </a:r>
            <a:r>
              <a:rPr lang="ja-JP" altLang="en-US" sz="2000" b="0" dirty="0" smtClean="0">
                <a:latin typeface="+mn-ea"/>
                <a:ea typeface="+mn-ea"/>
              </a:rPr>
              <a:t>日（月</a:t>
            </a:r>
            <a:r>
              <a:rPr lang="en-US" altLang="ja-JP" sz="2000" b="0" dirty="0" smtClean="0">
                <a:latin typeface="+mn-ea"/>
                <a:ea typeface="+mn-ea"/>
              </a:rPr>
              <a:t>) </a:t>
            </a:r>
            <a:r>
              <a:rPr lang="ja-JP" altLang="en-US" sz="2000" b="0" dirty="0" smtClean="0">
                <a:latin typeface="+mn-ea"/>
                <a:ea typeface="+mn-ea"/>
              </a:rPr>
              <a:t>～ </a:t>
            </a:r>
            <a:r>
              <a:rPr lang="en-US" altLang="ja-JP" sz="2000" b="0" dirty="0" smtClean="0">
                <a:latin typeface="+mn-ea"/>
                <a:ea typeface="+mn-ea"/>
              </a:rPr>
              <a:t>10</a:t>
            </a:r>
            <a:r>
              <a:rPr lang="ja-JP" altLang="en-US" sz="2000" b="0" dirty="0" smtClean="0">
                <a:latin typeface="+mn-ea"/>
                <a:ea typeface="+mn-ea"/>
              </a:rPr>
              <a:t>月</a:t>
            </a:r>
            <a:r>
              <a:rPr lang="en-US" altLang="ja-JP" sz="2000" b="0" dirty="0" smtClean="0">
                <a:latin typeface="+mn-ea"/>
                <a:ea typeface="+mn-ea"/>
              </a:rPr>
              <a:t>7</a:t>
            </a:r>
            <a:r>
              <a:rPr lang="ja-JP" altLang="en-US" sz="2000" b="0" dirty="0" smtClean="0">
                <a:latin typeface="+mn-ea"/>
                <a:ea typeface="+mn-ea"/>
              </a:rPr>
              <a:t>日</a:t>
            </a:r>
            <a:r>
              <a:rPr lang="en-US" altLang="ja-JP" sz="2000" b="0" dirty="0" smtClean="0">
                <a:latin typeface="+mn-ea"/>
                <a:ea typeface="+mn-ea"/>
              </a:rPr>
              <a:t>(</a:t>
            </a:r>
            <a:r>
              <a:rPr lang="ja-JP" altLang="en-US" sz="2000" b="0" dirty="0" smtClean="0">
                <a:latin typeface="+mn-ea"/>
                <a:ea typeface="+mn-ea"/>
              </a:rPr>
              <a:t>木</a:t>
            </a:r>
            <a:r>
              <a:rPr lang="en-US" altLang="ja-JP" sz="2000" b="0" dirty="0" smtClean="0">
                <a:latin typeface="+mn-ea"/>
                <a:ea typeface="+mn-ea"/>
              </a:rPr>
              <a:t>)</a:t>
            </a:r>
            <a:r>
              <a:rPr lang="ja-JP" altLang="en-US" sz="2000" b="0" dirty="0" smtClean="0">
                <a:latin typeface="+mn-ea"/>
                <a:ea typeface="+mn-ea"/>
              </a:rPr>
              <a:t>）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ja-JP" altLang="en-US" sz="2000" dirty="0"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③　必要事項が記入された「イヤホン不適合措置申請書」を志願票の所定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ja-JP" altLang="en-US" sz="2000" b="0" dirty="0">
                <a:latin typeface="+mn-ea"/>
                <a:ea typeface="+mn-ea"/>
              </a:rPr>
              <a:t>　</a:t>
            </a:r>
            <a:r>
              <a:rPr lang="ja-JP" altLang="en-US" sz="2000" b="0" dirty="0" smtClean="0">
                <a:latin typeface="+mn-ea"/>
                <a:ea typeface="+mn-ea"/>
              </a:rPr>
              <a:t>　　の欄に貼り付けて出願する。</a:t>
            </a:r>
            <a:endParaRPr lang="ja-JP" altLang="en-US" sz="2000" b="0" dirty="0">
              <a:latin typeface="+mn-ea"/>
              <a:ea typeface="+mn-ea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41414" y="945257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イヤホンが装着できない場合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smtClean="0"/>
              <a:t>【P44】</a:t>
            </a:r>
            <a:endParaRPr lang="ja-JP" altLang="en-US" sz="2600" dirty="0"/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341414" y="1613321"/>
            <a:ext cx="8407049" cy="1239615"/>
          </a:xfrm>
          <a:prstGeom prst="roundRect">
            <a:avLst>
              <a:gd name="adj" fmla="val 0"/>
            </a:avLst>
          </a:prstGeom>
          <a:noFill/>
          <a:ln w="38100" algn="ctr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4512" tIns="47256" rIns="94512" bIns="47256"/>
          <a:lstStyle/>
          <a:p>
            <a:pPr>
              <a:spcBef>
                <a:spcPts val="620"/>
              </a:spcBef>
            </a:pPr>
            <a:r>
              <a:rPr lang="ja-JP" altLang="en-US" sz="2000" b="0" dirty="0" smtClean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イヤホンが装着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できない</a:t>
            </a:r>
            <a:r>
              <a:rPr lang="ja-JP" altLang="en-US" sz="2000" b="0" dirty="0">
                <a:latin typeface="+mn-ea"/>
                <a:ea typeface="+mn-ea"/>
              </a:rPr>
              <a:t>場合は，試験当日にヘッドホンを貸与</a:t>
            </a:r>
            <a:r>
              <a:rPr lang="ja-JP" altLang="en-US" sz="2000" b="0" dirty="0" smtClean="0">
                <a:latin typeface="+mn-ea"/>
                <a:ea typeface="+mn-ea"/>
              </a:rPr>
              <a:t>します。　  </a:t>
            </a:r>
            <a:endParaRPr lang="en-US" altLang="ja-JP" sz="2000" b="0" dirty="0" smtClean="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r>
              <a:rPr lang="en-US" altLang="ja-JP" sz="2000" b="0" dirty="0">
                <a:latin typeface="+mn-ea"/>
                <a:ea typeface="+mn-ea"/>
              </a:rPr>
              <a:t>  </a:t>
            </a:r>
            <a:r>
              <a:rPr lang="ja-JP" altLang="en-US" sz="2000" b="0" dirty="0" smtClean="0">
                <a:latin typeface="+mn-ea"/>
                <a:ea typeface="+mn-ea"/>
              </a:rPr>
              <a:t>貸与を希望する場合は，必ず出願時に申請してください。</a:t>
            </a:r>
            <a:endParaRPr lang="en-US" altLang="ja-JP" sz="2000" b="0" dirty="0">
              <a:latin typeface="+mn-ea"/>
              <a:ea typeface="+mn-ea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348609" y="2628885"/>
            <a:ext cx="8136164" cy="295232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 useBgFill="1">
        <p:nvSpPr>
          <p:cNvPr id="25" name="AutoShape 6"/>
          <p:cNvSpPr>
            <a:spLocks noChangeArrowheads="1"/>
          </p:cNvSpPr>
          <p:nvPr/>
        </p:nvSpPr>
        <p:spPr bwMode="auto">
          <a:xfrm>
            <a:off x="625971" y="2376247"/>
            <a:ext cx="1497757" cy="510433"/>
          </a:xfrm>
          <a:prstGeom prst="roundRect">
            <a:avLst>
              <a:gd name="adj" fmla="val 0"/>
            </a:avLst>
          </a:prstGeom>
          <a:ln>
            <a:noFill/>
          </a:ln>
          <a:extLst/>
        </p:spPr>
        <p:txBody>
          <a:bodyPr lIns="94512" tIns="47256" rIns="94512" bIns="47256"/>
          <a:lstStyle/>
          <a:p>
            <a:pPr>
              <a:spcBef>
                <a:spcPts val="620"/>
              </a:spcBef>
            </a:pPr>
            <a:r>
              <a:rPr lang="en-US" altLang="ja-JP" sz="2000" b="0" dirty="0" smtClean="0">
                <a:latin typeface="+mn-ea"/>
                <a:ea typeface="+mn-ea"/>
              </a:rPr>
              <a:t>【</a:t>
            </a:r>
            <a:r>
              <a:rPr lang="ja-JP" altLang="en-US" sz="2000" b="0" dirty="0" smtClean="0">
                <a:latin typeface="+mn-ea"/>
                <a:ea typeface="+mn-ea"/>
              </a:rPr>
              <a:t>申請方法</a:t>
            </a:r>
            <a:r>
              <a:rPr lang="en-US" altLang="ja-JP" sz="2000" b="0" dirty="0" smtClean="0">
                <a:latin typeface="+mn-ea"/>
                <a:ea typeface="+mn-ea"/>
              </a:rPr>
              <a:t>】</a:t>
            </a:r>
            <a:endParaRPr lang="ja-JP" altLang="en-US" sz="2000" b="0" dirty="0">
              <a:latin typeface="+mn-ea"/>
              <a:ea typeface="+mn-ea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433899" y="5833169"/>
            <a:ext cx="8314565" cy="908199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algn="l">
              <a:spcBef>
                <a:spcPts val="620"/>
              </a:spcBef>
            </a:pPr>
            <a:r>
              <a:rPr lang="ja-JP" altLang="en-US" sz="2000" b="0" dirty="0" smtClean="0">
                <a:solidFill>
                  <a:srgbClr val="FF0000"/>
                </a:solidFill>
                <a:latin typeface="+mn-ea"/>
                <a:ea typeface="+mn-ea"/>
              </a:rPr>
              <a:t>　　　　　申請は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イヤホンがどうしても装着できない場合に限ります。</a:t>
            </a:r>
            <a:endParaRPr lang="en-US" altLang="ja-JP" sz="2000" b="0" u="sng" dirty="0" smtClean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48252" y="5918837"/>
            <a:ext cx="667364" cy="253651"/>
          </a:xfrm>
          <a:prstGeom prst="rect">
            <a:avLst/>
          </a:prstGeom>
          <a:solidFill>
            <a:srgbClr val="FF0000"/>
          </a:solidFill>
          <a:ln w="762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ja-JP" altLang="en-US" sz="2000" dirty="0">
                <a:solidFill>
                  <a:schemeClr val="bg1"/>
                </a:solidFill>
                <a:latin typeface="+mn-ea"/>
                <a:ea typeface="+mn-ea"/>
              </a:rPr>
              <a:t>重 要</a:t>
            </a:r>
          </a:p>
        </p:txBody>
      </p:sp>
    </p:spTree>
    <p:extLst>
      <p:ext uri="{BB962C8B-B14F-4D97-AF65-F5344CB8AC3E}">
        <p14:creationId xmlns:p14="http://schemas.microsoft.com/office/powerpoint/2010/main" val="250593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5943600" y="53975"/>
            <a:ext cx="32004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lang="ja-JP" altLang="ja-JP" sz="2000" b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41414" y="1085921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リスニング解答時間中の注意事項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Ｄ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リスニング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【P45】</a:t>
            </a:r>
            <a:endParaRPr lang="ja-JP" altLang="en-US" sz="2600" dirty="0"/>
          </a:p>
        </p:txBody>
      </p:sp>
      <p:sp>
        <p:nvSpPr>
          <p:cNvPr id="33" name="テキスト ボックス 3"/>
          <p:cNvSpPr txBox="1">
            <a:spLocks noChangeArrowheads="1"/>
          </p:cNvSpPr>
          <p:nvPr/>
        </p:nvSpPr>
        <p:spPr bwMode="auto">
          <a:xfrm>
            <a:off x="193923" y="1964593"/>
            <a:ext cx="8770566" cy="466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200" b="0" dirty="0" smtClean="0">
                <a:solidFill>
                  <a:srgbClr val="000000"/>
                </a:solidFill>
              </a:rPr>
              <a:t>　　</a:t>
            </a:r>
            <a:r>
              <a:rPr lang="ja-JP" altLang="en-US" sz="2200" dirty="0" smtClean="0">
                <a:solidFill>
                  <a:srgbClr val="000000"/>
                </a:solidFill>
              </a:rPr>
              <a:t>リスニング解答時間中に解答に支障がある場合は，ためらわずに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 smtClean="0">
                <a:solidFill>
                  <a:srgbClr val="000000"/>
                </a:solidFill>
              </a:rPr>
              <a:t>　黙って手を高く挙げて，監督者に知らせてください。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 smtClean="0">
                <a:solidFill>
                  <a:srgbClr val="000000"/>
                </a:solidFill>
              </a:rPr>
              <a:t>　⇒</a:t>
            </a:r>
            <a:r>
              <a:rPr lang="ja-JP" altLang="en-US" sz="2200" u="sng" dirty="0" smtClean="0">
                <a:solidFill>
                  <a:srgbClr val="000000"/>
                </a:solidFill>
              </a:rPr>
              <a:t>試験が終わってから申し出ても，救済措置（再開テスト）はありません。</a:t>
            </a:r>
            <a:endParaRPr lang="en-US" altLang="ja-JP" sz="2200" u="sng" dirty="0" smtClean="0">
              <a:solidFill>
                <a:srgbClr val="000000"/>
              </a:solidFill>
            </a:endParaRPr>
          </a:p>
          <a:p>
            <a:pPr eaLnBrk="1" hangingPunct="1"/>
            <a:endParaRPr lang="en-US" altLang="ja-JP" sz="2200" b="0" dirty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b="0" dirty="0" smtClean="0">
                <a:solidFill>
                  <a:srgbClr val="000000"/>
                </a:solidFill>
              </a:rPr>
              <a:t>  　</a:t>
            </a:r>
            <a:r>
              <a:rPr lang="ja-JP" altLang="en-US" sz="2200" b="0" dirty="0">
                <a:solidFill>
                  <a:srgbClr val="000000"/>
                </a:solidFill>
              </a:rPr>
              <a:t> </a:t>
            </a:r>
            <a:r>
              <a:rPr lang="ja-JP" altLang="en-US" sz="2200" b="0" dirty="0" smtClean="0">
                <a:solidFill>
                  <a:srgbClr val="000000"/>
                </a:solidFill>
              </a:rPr>
              <a:t> </a:t>
            </a:r>
            <a:r>
              <a:rPr lang="ja-JP" altLang="en-US" sz="2200" dirty="0" smtClean="0">
                <a:solidFill>
                  <a:srgbClr val="000000"/>
                </a:solidFill>
              </a:rPr>
              <a:t>以下の</a:t>
            </a:r>
            <a:r>
              <a:rPr lang="ja-JP" altLang="en-US" sz="2200" dirty="0">
                <a:solidFill>
                  <a:srgbClr val="000000"/>
                </a:solidFill>
              </a:rPr>
              <a:t>日常的</a:t>
            </a:r>
            <a:r>
              <a:rPr lang="ja-JP" altLang="en-US" sz="2200" dirty="0" smtClean="0">
                <a:solidFill>
                  <a:srgbClr val="000000"/>
                </a:solidFill>
              </a:rPr>
              <a:t>な生活</a:t>
            </a:r>
            <a:r>
              <a:rPr lang="ja-JP" altLang="en-US" sz="2200" dirty="0">
                <a:solidFill>
                  <a:srgbClr val="000000"/>
                </a:solidFill>
              </a:rPr>
              <a:t>騒音等</a:t>
            </a:r>
            <a:r>
              <a:rPr lang="ja-JP" altLang="en-US" sz="2200" dirty="0" smtClean="0">
                <a:solidFill>
                  <a:srgbClr val="000000"/>
                </a:solidFill>
              </a:rPr>
              <a:t>は，</a:t>
            </a:r>
            <a:r>
              <a:rPr lang="ja-JP" altLang="en-US" sz="2200" u="sng" dirty="0" smtClean="0">
                <a:solidFill>
                  <a:srgbClr val="000000"/>
                </a:solidFill>
              </a:rPr>
              <a:t>再開テストの対象にはなりません。</a:t>
            </a:r>
            <a:endParaRPr lang="en-US" altLang="ja-JP" sz="2200" u="sng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ts val="800"/>
              </a:lnSpc>
            </a:pPr>
            <a:r>
              <a:rPr lang="ja-JP" altLang="en-US" sz="2200" b="0" dirty="0">
                <a:solidFill>
                  <a:srgbClr val="000000"/>
                </a:solidFill>
              </a:rPr>
              <a:t>　　</a:t>
            </a:r>
            <a:endParaRPr lang="en-US" altLang="ja-JP" sz="2200" b="0" dirty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b="0" dirty="0" smtClean="0">
                <a:solidFill>
                  <a:srgbClr val="000000"/>
                </a:solidFill>
              </a:rPr>
              <a:t>　　</a:t>
            </a:r>
            <a:r>
              <a:rPr lang="ja-JP" altLang="en-US" sz="2200" dirty="0" smtClean="0">
                <a:solidFill>
                  <a:srgbClr val="000000"/>
                </a:solidFill>
              </a:rPr>
              <a:t>〇監督者</a:t>
            </a:r>
            <a:r>
              <a:rPr lang="ja-JP" altLang="en-US" sz="2200" dirty="0">
                <a:solidFill>
                  <a:srgbClr val="000000"/>
                </a:solidFill>
              </a:rPr>
              <a:t>の足音・監督業務上必要な打合せ</a:t>
            </a:r>
            <a:r>
              <a:rPr lang="ja-JP" altLang="en-US" sz="2200" dirty="0" smtClean="0">
                <a:solidFill>
                  <a:srgbClr val="000000"/>
                </a:solidFill>
              </a:rPr>
              <a:t>など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>
                <a:solidFill>
                  <a:srgbClr val="000000"/>
                </a:solidFill>
              </a:rPr>
              <a:t>　</a:t>
            </a:r>
            <a:r>
              <a:rPr lang="ja-JP" altLang="en-US" sz="2200" dirty="0" smtClean="0">
                <a:solidFill>
                  <a:srgbClr val="000000"/>
                </a:solidFill>
              </a:rPr>
              <a:t>　〇航空機</a:t>
            </a:r>
            <a:r>
              <a:rPr lang="ja-JP" altLang="en-US" sz="2200" dirty="0">
                <a:solidFill>
                  <a:srgbClr val="000000"/>
                </a:solidFill>
              </a:rPr>
              <a:t>・自動車・風雨・空調の音</a:t>
            </a:r>
            <a:r>
              <a:rPr lang="ja-JP" altLang="en-US" sz="2200" dirty="0" smtClean="0">
                <a:solidFill>
                  <a:srgbClr val="000000"/>
                </a:solidFill>
              </a:rPr>
              <a:t>など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>
                <a:solidFill>
                  <a:srgbClr val="000000"/>
                </a:solidFill>
              </a:rPr>
              <a:t>　</a:t>
            </a:r>
            <a:r>
              <a:rPr lang="ja-JP" altLang="en-US" sz="2200" dirty="0" smtClean="0">
                <a:solidFill>
                  <a:srgbClr val="000000"/>
                </a:solidFill>
              </a:rPr>
              <a:t>　〇周囲</a:t>
            </a:r>
            <a:r>
              <a:rPr lang="ja-JP" altLang="en-US" sz="2200" dirty="0">
                <a:solidFill>
                  <a:srgbClr val="000000"/>
                </a:solidFill>
              </a:rPr>
              <a:t>の受験者の咳・くしゃみ・鼻をすする音</a:t>
            </a:r>
            <a:r>
              <a:rPr lang="ja-JP" altLang="en-US" sz="2200" dirty="0" smtClean="0">
                <a:solidFill>
                  <a:srgbClr val="000000"/>
                </a:solidFill>
              </a:rPr>
              <a:t>など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>
                <a:solidFill>
                  <a:srgbClr val="000000"/>
                </a:solidFill>
              </a:rPr>
              <a:t>　</a:t>
            </a:r>
            <a:r>
              <a:rPr lang="ja-JP" altLang="en-US" sz="2200" dirty="0" smtClean="0">
                <a:solidFill>
                  <a:srgbClr val="000000"/>
                </a:solidFill>
              </a:rPr>
              <a:t>　〇携帯</a:t>
            </a:r>
            <a:r>
              <a:rPr lang="ja-JP" altLang="en-US" sz="2200" dirty="0">
                <a:solidFill>
                  <a:srgbClr val="000000"/>
                </a:solidFill>
              </a:rPr>
              <a:t>電話や時計等の短時間の鳴動</a:t>
            </a:r>
            <a:r>
              <a:rPr lang="ja-JP" altLang="en-US" sz="2200" dirty="0" smtClean="0">
                <a:solidFill>
                  <a:srgbClr val="000000"/>
                </a:solidFill>
              </a:rPr>
              <a:t>，イヤホン</a:t>
            </a:r>
            <a:r>
              <a:rPr lang="ja-JP" altLang="en-US" sz="2200" dirty="0">
                <a:solidFill>
                  <a:srgbClr val="000000"/>
                </a:solidFill>
              </a:rPr>
              <a:t>やヘッドホン</a:t>
            </a:r>
            <a:r>
              <a:rPr lang="ja-JP" altLang="en-US" sz="2200" dirty="0" smtClean="0">
                <a:solidFill>
                  <a:srgbClr val="000000"/>
                </a:solidFill>
              </a:rPr>
              <a:t>から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ja-JP" altLang="en-US" sz="2200" dirty="0" smtClean="0">
                <a:solidFill>
                  <a:srgbClr val="000000"/>
                </a:solidFill>
              </a:rPr>
              <a:t>　　　の音漏れ，周囲</a:t>
            </a:r>
            <a:r>
              <a:rPr lang="ja-JP" altLang="en-US" sz="2200" dirty="0">
                <a:solidFill>
                  <a:srgbClr val="000000"/>
                </a:solidFill>
              </a:rPr>
              <a:t>の建物のチャイム音</a:t>
            </a:r>
            <a:r>
              <a:rPr lang="ja-JP" altLang="en-US" sz="2200" dirty="0" smtClean="0">
                <a:solidFill>
                  <a:srgbClr val="000000"/>
                </a:solidFill>
              </a:rPr>
              <a:t>など</a:t>
            </a:r>
            <a:endParaRPr lang="en-US" altLang="ja-JP" sz="2200" dirty="0" smtClean="0">
              <a:solidFill>
                <a:srgbClr val="000000"/>
              </a:solidFill>
            </a:endParaRPr>
          </a:p>
          <a:p>
            <a:pPr eaLnBrk="1" hangingPunct="1"/>
            <a:endParaRPr lang="ja-JP" altLang="en-US" sz="2200" b="0" dirty="0">
              <a:solidFill>
                <a:srgbClr val="00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9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9796" y="3445865"/>
            <a:ext cx="8370676" cy="281630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05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35770</TotalTime>
  <Words>805</Words>
  <Application>Microsoft Office PowerPoint</Application>
  <PresentationFormat>画面に合わせる (4:3)</PresentationFormat>
  <Paragraphs>112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ＤＦＧ極太丸ゴシック体</vt:lpstr>
      <vt:lpstr>ＤＦＧ平成ゴシック体W9</vt:lpstr>
      <vt:lpstr>HG丸ｺﾞｼｯｸM-PRO</vt:lpstr>
      <vt:lpstr>ＭＳ Ｐゴシック</vt:lpstr>
      <vt:lpstr>Arial</vt:lpstr>
      <vt:lpstr>Calibri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 H28受験案内</dc:title>
  <dc:creator>jgy1002</dc:creator>
  <cp:lastModifiedBy>Administrator</cp:lastModifiedBy>
  <cp:revision>3041</cp:revision>
  <cp:lastPrinted>2020-07-28T11:39:25Z</cp:lastPrinted>
  <dcterms:created xsi:type="dcterms:W3CDTF">2008-06-19T12:33:31Z</dcterms:created>
  <dcterms:modified xsi:type="dcterms:W3CDTF">2021-07-07T10:59:55Z</dcterms:modified>
</cp:coreProperties>
</file>