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4"/>
  </p:notesMasterIdLst>
  <p:handoutMasterIdLst>
    <p:handoutMasterId r:id="rId15"/>
  </p:handoutMasterIdLst>
  <p:sldIdLst>
    <p:sldId id="511" r:id="rId2"/>
    <p:sldId id="512" r:id="rId3"/>
    <p:sldId id="520" r:id="rId4"/>
    <p:sldId id="464" r:id="rId5"/>
    <p:sldId id="463" r:id="rId6"/>
    <p:sldId id="521" r:id="rId7"/>
    <p:sldId id="523" r:id="rId8"/>
    <p:sldId id="462" r:id="rId9"/>
    <p:sldId id="461" r:id="rId10"/>
    <p:sldId id="458" r:id="rId11"/>
    <p:sldId id="522" r:id="rId12"/>
    <p:sldId id="505" r:id="rId13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61358" autoAdjust="0"/>
  </p:normalViewPr>
  <p:slideViewPr>
    <p:cSldViewPr>
      <p:cViewPr varScale="1">
        <p:scale>
          <a:sx n="70" d="100"/>
          <a:sy n="70" d="100"/>
        </p:scale>
        <p:origin x="27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notesMasters/notesMaster1.xml" Type="http://schemas.openxmlformats.org/officeDocument/2006/relationships/notesMaster"/><Relationship Id="rId15" Target="handoutMasters/handoutMaster1.xml" Type="http://schemas.openxmlformats.org/officeDocument/2006/relationships/handoutMaster"/><Relationship Id="rId16" Target="presProps.xml" Type="http://schemas.openxmlformats.org/officeDocument/2006/relationships/presProps"/><Relationship Id="rId17" Target="viewProps.xml" Type="http://schemas.openxmlformats.org/officeDocument/2006/relationships/viewProps"/><Relationship Id="rId18" Target="theme/theme1.xml" Type="http://schemas.openxmlformats.org/officeDocument/2006/relationships/theme"/><Relationship Id="rId19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7" y="4721255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60" y="3601529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74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6479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8" y="3819547"/>
            <a:ext cx="5952044" cy="48225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15000"/>
              </a:spcBef>
            </a:pPr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43013" y="433388"/>
            <a:ext cx="4559300" cy="34210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5843" y="4249588"/>
            <a:ext cx="6182679" cy="5683257"/>
          </a:xfrm>
        </p:spPr>
        <p:txBody>
          <a:bodyPr/>
          <a:lstStyle/>
          <a:p>
            <a:pPr marL="0" marR="0" lvl="0" indent="0" algn="l" defTabSz="912941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3429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09663" y="504825"/>
            <a:ext cx="4587875" cy="34417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5843" y="4177581"/>
            <a:ext cx="6182679" cy="5755264"/>
          </a:xfrm>
        </p:spPr>
        <p:txBody>
          <a:bodyPr/>
          <a:lstStyle/>
          <a:p>
            <a:pPr defTabSz="912941" eaLnBrk="1" hangingPunct="1">
              <a:spcBef>
                <a:spcPct val="15000"/>
              </a:spcBef>
              <a:defRPr/>
            </a:pP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2826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60" y="3601529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740">
              <a:defRPr/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45798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9"/>
            <a:ext cx="6194280" cy="57763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740" eaLnBrk="1" hangingPunct="1">
              <a:defRPr/>
            </a:pPr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9421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68" y="3529509"/>
            <a:ext cx="6168068" cy="5688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>
          <a:xfrm>
            <a:off x="3537373" y="9074125"/>
            <a:ext cx="2950263" cy="496887"/>
          </a:xfrm>
        </p:spPr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744" y="3495877"/>
            <a:ext cx="6638881" cy="62983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924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8185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32" y="3819543"/>
            <a:ext cx="6715968" cy="59746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ts val="1599"/>
              </a:lnSpc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78760" cy="59026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slideLayouts/slideLayout18.xml" Type="http://schemas.openxmlformats.org/officeDocument/2006/relationships/slideLayout"/><Relationship Id="rId19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20" Target="../media/image1.gif" Type="http://schemas.openxmlformats.org/officeDocument/2006/relationships/image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2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3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4.png" Type="http://schemas.openxmlformats.org/officeDocument/2006/relationships/imag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/>
              <a:t>受 験 案 内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algn="ctr" cap="flat" cmpd="sng" w="19050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「大学入学共通テスト受験案内」をお手元にご準備ください。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ナレーションでは，以下の名称について，適宜，省略します。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lvl="1" marL="455613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altLang="en-US" dirty="0" lang="ja-JP" sz="120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20" name="正方形/長方形 19"/>
          <p:cNvSpPr/>
          <p:nvPr/>
        </p:nvSpPr>
        <p:spPr>
          <a:xfrm>
            <a:off x="4015201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dirty="0" lang="en-US" sz="1800"/>
              <a:t>※</a:t>
            </a:r>
            <a:r>
              <a:rPr altLang="en-US" dirty="0" lang="ja-JP" sz="1800"/>
              <a:t>このスライドでは以下の内容について説明します</a:t>
            </a:r>
            <a:endParaRPr altLang="ja-JP" dirty="0" lang="en-US" sz="1800"/>
          </a:p>
        </p:txBody>
      </p:sp>
      <p:sp>
        <p:nvSpPr>
          <p:cNvPr id="10" name="正方形/長方形 9"/>
          <p:cNvSpPr/>
          <p:nvPr/>
        </p:nvSpPr>
        <p:spPr>
          <a:xfrm>
            <a:off x="4964855" y="2283780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Ａ　試験概要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p.2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5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/>
              <a:t>Ｂ　出願</a:t>
            </a:r>
            <a:r>
              <a:rPr altLang="en-US" dirty="0" lang="ja-JP" sz="1600"/>
              <a:t>（受験案内</a:t>
            </a:r>
            <a:r>
              <a:rPr altLang="ja-JP" dirty="0" lang="en-US" sz="1600"/>
              <a:t>p.6</a:t>
            </a:r>
            <a:r>
              <a:rPr altLang="en-US" dirty="0" lang="ja-JP" sz="1600"/>
              <a:t>～</a:t>
            </a:r>
            <a:r>
              <a:rPr altLang="ja-JP" dirty="0" lang="en-US" sz="1600"/>
              <a:t>26</a:t>
            </a:r>
            <a:r>
              <a:rPr altLang="en-US" dirty="0" lang="ja-JP" sz="1600"/>
              <a:t>）</a:t>
            </a:r>
            <a:endParaRPr altLang="ja-JP" dirty="0" lang="en-US" sz="1600"/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Ｄ　リスニング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p.40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45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Ｅ　試験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p.46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51 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altLang="en-US" dirty="0" lang="ja-JP" sz="2400">
                <a:solidFill>
                  <a:schemeClr val="bg1">
                    <a:lumMod val="65000"/>
                  </a:schemeClr>
                </a:solidFill>
              </a:rPr>
              <a:t>Ｆ　試験実施後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altLang="ja-JP" dirty="0" lang="en-US" sz="1600">
                <a:solidFill>
                  <a:schemeClr val="bg1">
                    <a:lumMod val="65000"/>
                  </a:schemeClr>
                </a:solidFill>
              </a:rPr>
              <a:t>p.52</a:t>
            </a:r>
            <a:r>
              <a:rPr altLang="en-US" dirty="0" lang="ja-JP" sz="1600">
                <a:solidFill>
                  <a:schemeClr val="bg1">
                    <a:lumMod val="65000"/>
                  </a:schemeClr>
                </a:solidFill>
              </a:rPr>
              <a:t>～）</a:t>
            </a:r>
            <a:endParaRPr altLang="ja-JP" dirty="0" lang="en-US" sz="160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altLang="ja-JP" dirty="0" lang="en-US" sz="160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8E40310-AEA5-450F-AF1D-93B7E36CB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554352"/>
            <a:ext cx="2552731" cy="363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4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E380F9A0-D073-4D2B-A367-753851D68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428" t="4906"/>
          <a:stretch/>
        </p:blipFill>
        <p:spPr>
          <a:xfrm>
            <a:off x="1187624" y="1671908"/>
            <a:ext cx="6984776" cy="4630143"/>
          </a:xfrm>
          <a:prstGeom prst="rect">
            <a:avLst/>
          </a:prstGeom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5943600" y="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altLang="ja-JP" b="0" lang="ja-JP" sz="2000">
              <a:solidFill>
                <a:schemeClr val="tx2"/>
              </a:solidFill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2675" y="332656"/>
            <a:ext cx="90360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検定料の計算方法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030362" y="2414345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A</a:t>
            </a:r>
            <a:endParaRPr altLang="en-US" dirty="0" lang="ja-JP" sz="3200" u="sng"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  <a:p>
            <a:pPr indent="-342900" marL="342900">
              <a:defRPr/>
            </a:pPr>
            <a:endParaRPr altLang="ja-JP" dirty="0"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017541" y="2991412"/>
            <a:ext cx="778595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B</a:t>
            </a:r>
            <a:endParaRPr altLang="en-US" dirty="0" lang="ja-JP" sz="3200" u="sng"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  <a:p>
            <a:pPr indent="-342900" marL="342900">
              <a:defRPr/>
            </a:pPr>
            <a:endParaRPr altLang="ja-JP" dirty="0"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030362" y="3603804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X</a:t>
            </a:r>
            <a:endParaRPr altLang="en-US" dirty="0" lang="ja-JP" sz="3200" u="sng"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  <a:p>
            <a:pPr indent="-342900" marL="342900">
              <a:defRPr/>
            </a:pPr>
            <a:endParaRPr altLang="ja-JP" dirty="0" 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17541" y="5185290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X</a:t>
            </a:r>
            <a:endParaRPr altLang="en-US" dirty="0" lang="ja-JP" sz="3200" u="sng"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43397" y="4404888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D</a:t>
            </a:r>
            <a:endParaRPr altLang="en-US" dirty="0" lang="ja-JP" sz="3200" u="sng"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  <a:p>
            <a:pPr indent="-342900" marL="342900">
              <a:defRPr/>
            </a:pPr>
            <a:endParaRPr altLang="ja-JP" dirty="0" lang="en-US"/>
          </a:p>
        </p:txBody>
      </p:sp>
      <p:sp>
        <p:nvSpPr>
          <p:cNvPr id="10" name="円/楕円 9"/>
          <p:cNvSpPr>
            <a:spLocks noChangeAspect="1"/>
          </p:cNvSpPr>
          <p:nvPr/>
        </p:nvSpPr>
        <p:spPr bwMode="auto">
          <a:xfrm>
            <a:off x="6895250" y="3983692"/>
            <a:ext cx="557070" cy="381412"/>
          </a:xfrm>
          <a:prstGeom prst="ellipse">
            <a:avLst/>
          </a:prstGeom>
          <a:noFill/>
          <a:ln algn="ctr" cap="flat" cmpd="sng" w="25400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225555" y="3895816"/>
            <a:ext cx="4112531" cy="869112"/>
          </a:xfrm>
          <a:prstGeom prst="roundRect">
            <a:avLst>
              <a:gd fmla="val 27076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indent="-342900" marL="342900"/>
            <a:r>
              <a:rPr altLang="ja-JP" b="0" dirty="0" lang="en-US" sz="2000"/>
              <a:t>※</a:t>
            </a:r>
            <a:r>
              <a:rPr altLang="en-US" b="0" dirty="0" lang="ja-JP" sz="2000"/>
              <a:t>「地理歴史」と「公民」は合わせて</a:t>
            </a:r>
            <a:r>
              <a:rPr altLang="ja-JP" b="0" dirty="0" lang="en-US" sz="2000"/>
              <a:t>1</a:t>
            </a:r>
            <a:r>
              <a:rPr altLang="en-US" b="0" dirty="0" lang="ja-JP" sz="2000"/>
              <a:t>教科として数えます。</a:t>
            </a:r>
          </a:p>
        </p:txBody>
      </p:sp>
      <p:sp>
        <p:nvSpPr>
          <p:cNvPr id="12" name="角丸四角形 11"/>
          <p:cNvSpPr/>
          <p:nvPr/>
        </p:nvSpPr>
        <p:spPr bwMode="auto">
          <a:xfrm>
            <a:off x="6597749" y="5464274"/>
            <a:ext cx="720080" cy="280256"/>
          </a:xfrm>
          <a:prstGeom prst="roundRect">
            <a:avLst>
              <a:gd fmla="val 11068" name="adj"/>
            </a:avLst>
          </a:prstGeom>
          <a:noFill/>
          <a:ln algn="ctr" cap="flat" cmpd="sng" w="57150">
            <a:solidFill>
              <a:srgbClr val="00B050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4" name="角丸四角形 13"/>
          <p:cNvSpPr/>
          <p:nvPr/>
        </p:nvSpPr>
        <p:spPr bwMode="auto">
          <a:xfrm>
            <a:off x="112057" y="1184597"/>
            <a:ext cx="4793904" cy="1164298"/>
          </a:xfrm>
          <a:prstGeom prst="roundRect">
            <a:avLst>
              <a:gd fmla="val 11891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  <a:latin charset="0" typeface="Arial"/>
                <a:ea charset="-128" pitchFamily="50" typeface="ＭＳ Ｐゴシック"/>
              </a:rPr>
              <a:t>【</a:t>
            </a:r>
            <a:r>
              <a:rPr altLang="en-US" b="0" baseline="0" cap="none" dirty="0" i="0" kumimoji="1" lang="ja-JP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  <a:latin charset="0" typeface="Arial"/>
                <a:ea charset="-128" pitchFamily="50" typeface="ＭＳ Ｐゴシック"/>
              </a:rPr>
              <a:t>受験教科数</a:t>
            </a: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  <a:latin charset="0" typeface="Arial"/>
                <a:ea charset="-128" pitchFamily="50" typeface="ＭＳ Ｐゴシック"/>
              </a:rPr>
              <a:t>】</a:t>
            </a:r>
          </a:p>
          <a:p>
            <a:pPr algn="l" defTabSz="914400" eaLnBrk="1" fontAlgn="base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1800"/>
              <a:t>「</a:t>
            </a:r>
            <a:r>
              <a:rPr altLang="ja-JP" b="0" dirty="0" lang="en-US" sz="1800"/>
              <a:t>X</a:t>
            </a:r>
            <a:r>
              <a:rPr altLang="en-US" b="0" dirty="0" lang="ja-JP" sz="1800"/>
              <a:t>」以外のアルファベットの数を足した合計</a:t>
            </a:r>
            <a:endParaRPr altLang="ja-JP" b="0" dirty="0" lang="en-US" sz="1800"/>
          </a:p>
          <a:p>
            <a:pPr algn="l" defTabSz="914400" eaLnBrk="1" fontAlgn="base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1800"/>
              <a:t>　　　　　　　記入例の場合は</a:t>
            </a:r>
            <a:r>
              <a:rPr altLang="ja-JP" b="0" dirty="0" lang="en-US" sz="1800"/>
              <a:t>3</a:t>
            </a:r>
            <a:r>
              <a:rPr altLang="en-US" b="0" dirty="0" lang="ja-JP" sz="1800"/>
              <a:t>教科</a:t>
            </a:r>
            <a:endParaRPr altLang="en-US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右矢印 14"/>
          <p:cNvSpPr/>
          <p:nvPr/>
        </p:nvSpPr>
        <p:spPr bwMode="auto">
          <a:xfrm rot="5400000">
            <a:off x="6946026" y="4650898"/>
            <a:ext cx="720080" cy="436523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 algn="ctr" cap="flat" cmpd="sng" w="28575">
            <a:noFill/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5985088" y="2822901"/>
            <a:ext cx="2872166" cy="894131"/>
          </a:xfrm>
          <a:prstGeom prst="roundRect">
            <a:avLst>
              <a:gd fmla="val 18640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</a:rPr>
              <a:t>【</a:t>
            </a:r>
            <a:r>
              <a:rPr altLang="en-US" b="0" dirty="0" lang="ja-JP" sz="1800" u="sng">
                <a:solidFill>
                  <a:srgbClr val="FF0000"/>
                </a:solidFill>
              </a:rPr>
              <a:t>成績通知</a:t>
            </a: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</a:rPr>
              <a:t>】</a:t>
            </a:r>
            <a:r>
              <a:rPr altLang="en-US" b="1" baseline="0" cap="none" dirty="0" i="0" kumimoji="1" lang="ja-JP" normalizeH="0" strike="noStrike" sz="1800" u="none">
                <a:ln>
                  <a:noFill/>
                </a:ln>
                <a:solidFill>
                  <a:srgbClr val="FF0000"/>
                </a:solidFill>
                <a:effectLst/>
              </a:rPr>
              <a:t>　</a:t>
            </a:r>
            <a:r>
              <a:rPr altLang="en-US" b="0" baseline="0" cap="none" dirty="0" i="0" kumimoji="1" lang="ja-JP" normalizeH="0" strike="noStrike" sz="1800" u="none">
                <a:ln>
                  <a:noFill/>
                </a:ln>
                <a:effectLst/>
              </a:rPr>
              <a:t>希望の有無</a:t>
            </a:r>
            <a:endParaRPr altLang="ja-JP" b="0" baseline="0" cap="none" dirty="0" i="0" kumimoji="1" lang="en-US" normalizeH="0" strike="noStrike" sz="1800" u="none">
              <a:ln>
                <a:noFill/>
              </a:ln>
              <a:effectLst/>
            </a:endParaRPr>
          </a:p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1800"/>
              <a:t>　　　</a:t>
            </a:r>
            <a:r>
              <a:rPr altLang="en-US" b="0" dirty="0" lang="ja-JP" sz="1400"/>
              <a:t>記入例の場合は希望する</a:t>
            </a:r>
            <a:endParaRPr altLang="ja-JP" b="0" baseline="0" cap="none" dirty="0" i="0" kumimoji="1" lang="en-US" normalizeH="0" strike="noStrike" sz="1400" u="none">
              <a:ln>
                <a:noFill/>
              </a:ln>
              <a:effectLst/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4971118" y="2414345"/>
            <a:ext cx="542056" cy="3251490"/>
          </a:xfrm>
          <a:prstGeom prst="roundRect">
            <a:avLst>
              <a:gd fmla="val 26974" name="adj"/>
            </a:avLst>
          </a:prstGeom>
          <a:noFill/>
          <a:ln algn="ctr" cap="flat" cmpd="sng" w="31750">
            <a:solidFill>
              <a:srgbClr val="00B050"/>
            </a:solidFill>
            <a:prstDash val="sysDash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8" name="角丸四角形 17"/>
          <p:cNvSpPr/>
          <p:nvPr/>
        </p:nvSpPr>
        <p:spPr bwMode="auto">
          <a:xfrm>
            <a:off x="6750613" y="3861048"/>
            <a:ext cx="1620579" cy="668636"/>
          </a:xfrm>
          <a:prstGeom prst="roundRect">
            <a:avLst>
              <a:gd fmla="val 21474" name="adj"/>
            </a:avLst>
          </a:prstGeom>
          <a:noFill/>
          <a:ln algn="ctr" cap="flat" cmpd="sng" w="31750">
            <a:solidFill>
              <a:srgbClr val="00B050"/>
            </a:solidFill>
            <a:prstDash val="sysDash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【P22</a:t>
            </a:r>
            <a:r>
              <a:rPr altLang="en-US" dirty="0" lang="ja-JP" sz="2600"/>
              <a:t>・</a:t>
            </a:r>
            <a:r>
              <a:rPr altLang="ja-JP" dirty="0" lang="en-US" sz="2600"/>
              <a:t>25</a:t>
            </a:r>
            <a:r>
              <a:rPr altLang="en-US" dirty="0" lang="ja-JP" sz="2600"/>
              <a:t>・</a:t>
            </a:r>
            <a:r>
              <a:rPr altLang="ja-JP" dirty="0" lang="en-US" sz="2600"/>
              <a:t>26】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1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defPPr>
              <a:defRPr lang="ja-JP"/>
            </a:defPPr>
            <a:lvl1pPr algn="r" fontAlgn="base" rtl="0">
              <a:spcBef>
                <a:spcPct val="0"/>
              </a:spcBef>
              <a:spcAft>
                <a:spcPct val="0"/>
              </a:spcAft>
              <a:defRPr b="0" kern="1200" kumimoji="0" sz="1800">
                <a:solidFill>
                  <a:schemeClr val="tx1"/>
                </a:solidFill>
                <a:latin charset="0" pitchFamily="34" typeface="Verdana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>
              <a:defRPr/>
            </a:pPr>
            <a:endParaRPr altLang="ja-JP" dirty="0" lang="en-US"/>
          </a:p>
        </p:txBody>
      </p:sp>
      <p:sp>
        <p:nvSpPr>
          <p:cNvPr id="22" name="右矢印 21"/>
          <p:cNvSpPr/>
          <p:nvPr/>
        </p:nvSpPr>
        <p:spPr bwMode="auto">
          <a:xfrm rot="2828311">
            <a:off x="4251036" y="2024711"/>
            <a:ext cx="879323" cy="430836"/>
          </a:xfrm>
          <a:prstGeom prst="rightArrow">
            <a:avLst>
              <a:gd fmla="val 50000" name="adj1"/>
              <a:gd fmla="val 77513" name="adj2"/>
            </a:avLst>
          </a:prstGeom>
          <a:solidFill>
            <a:schemeClr val="tx1">
              <a:lumMod val="65000"/>
              <a:lumOff val="35000"/>
            </a:schemeClr>
          </a:solidFill>
          <a:ln algn="ctr" cap="flat" cmpd="sng" w="28575">
            <a:noFill/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10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26753" y="1015018"/>
            <a:ext cx="8345774" cy="547848"/>
          </a:xfrm>
          <a:prstGeom prst="roundRect">
            <a:avLst>
              <a:gd fmla="val 13634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検定料をゆう</a:t>
            </a:r>
            <a:r>
              <a:rPr altLang="en-US" dirty="0" err="1" lang="ja-JP">
                <a:latin typeface="+mn-ea"/>
                <a:ea typeface="+mn-ea"/>
              </a:rPr>
              <a:t>ちょ</a:t>
            </a:r>
            <a:r>
              <a:rPr altLang="en-US" dirty="0" lang="ja-JP">
                <a:latin typeface="+mn-ea"/>
                <a:ea typeface="+mn-ea"/>
              </a:rPr>
              <a:t>銀行</a:t>
            </a:r>
            <a:r>
              <a:rPr altLang="en-US" dirty="0" lang="ja-JP">
                <a:latin typeface="+mn-ea"/>
              </a:rPr>
              <a:t>・郵便局</a:t>
            </a:r>
            <a:r>
              <a:rPr altLang="en-US" dirty="0" lang="ja-JP">
                <a:latin typeface="+mn-ea"/>
                <a:ea typeface="+mn-ea"/>
              </a:rPr>
              <a:t>で払い込む際の留意点</a:t>
            </a:r>
            <a:endParaRPr altLang="ja-JP" dirty="0" lang="en-US">
              <a:latin typeface="+mn-ea"/>
              <a:ea typeface="+mn-ea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37560" y="1844824"/>
            <a:ext cx="834577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bIns="109714" lIns="109714" rIns="109714" spcCol="180000" tIns="109714"/>
          <a:lstStyle/>
          <a:p>
            <a:pPr defTabSz="862817" indent="-266700" marL="266700"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2400">
                <a:solidFill>
                  <a:srgbClr val="000000"/>
                </a:solidFill>
                <a:ea charset="-128" pitchFamily="49" typeface="ＭＳ ゴシック"/>
              </a:rPr>
              <a:t>○</a:t>
            </a:r>
            <a:r>
              <a:rPr altLang="en-US" dirty="0" lang="ja-JP" sz="2400">
                <a:solidFill>
                  <a:srgbClr val="000000"/>
                </a:solidFill>
                <a:ea charset="-128" pitchFamily="49" typeface="ＭＳ ゴシック"/>
              </a:rPr>
              <a:t>ゆう</a:t>
            </a:r>
            <a:r>
              <a:rPr altLang="en-US" dirty="0" err="1" lang="ja-JP" sz="2400">
                <a:solidFill>
                  <a:srgbClr val="000000"/>
                </a:solidFill>
                <a:ea charset="-128" pitchFamily="49" typeface="ＭＳ ゴシック"/>
              </a:rPr>
              <a:t>ちょ</a:t>
            </a:r>
            <a:r>
              <a:rPr altLang="en-US" dirty="0" lang="ja-JP" sz="2400">
                <a:solidFill>
                  <a:srgbClr val="000000"/>
                </a:solidFill>
                <a:ea charset="-128" pitchFamily="49" typeface="ＭＳ ゴシック"/>
              </a:rPr>
              <a:t>銀行・郵便局</a:t>
            </a:r>
            <a:r>
              <a:rPr altLang="en-US" b="0" dirty="0" lang="ja-JP" sz="2400">
                <a:solidFill>
                  <a:srgbClr val="000000"/>
                </a:solidFill>
                <a:ea charset="-128" pitchFamily="49" typeface="ＭＳ ゴシック"/>
              </a:rPr>
              <a:t>では，各種払込みサービスの利用にあたって，</a:t>
            </a:r>
            <a:r>
              <a:rPr altLang="en-US" dirty="0" lang="ja-JP" sz="2400">
                <a:ea charset="-128" pitchFamily="49" typeface="ＭＳ ゴシック"/>
              </a:rPr>
              <a:t>現金で支払う場合は１件につき</a:t>
            </a:r>
            <a:r>
              <a:rPr altLang="ja-JP" dirty="0" lang="en-US" sz="2400">
                <a:ea charset="-128" pitchFamily="49" typeface="ＭＳ ゴシック"/>
              </a:rPr>
              <a:t>110</a:t>
            </a:r>
            <a:r>
              <a:rPr altLang="en-US" dirty="0" lang="ja-JP" sz="2400">
                <a:ea charset="-128" pitchFamily="49" typeface="ＭＳ ゴシック"/>
              </a:rPr>
              <a:t>円の料金が加算</a:t>
            </a:r>
            <a:br>
              <a:rPr altLang="ja-JP" dirty="0" lang="en-US" sz="2400">
                <a:ea charset="-128" pitchFamily="49" typeface="ＭＳ ゴシック"/>
              </a:rPr>
            </a:br>
            <a:endParaRPr altLang="ja-JP" dirty="0" lang="en-US" sz="2400">
              <a:ea charset="-128" pitchFamily="49" typeface="ＭＳ ゴシック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【P25】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48366" y="4581128"/>
            <a:ext cx="8524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dirty="0" lang="ja-JP" sz="1800"/>
              <a:t>　</a:t>
            </a:r>
            <a:r>
              <a:rPr altLang="ja-JP" dirty="0" lang="en-US" sz="1800"/>
              <a:t>※</a:t>
            </a:r>
            <a:r>
              <a:rPr altLang="en-US" dirty="0" lang="ja-JP" sz="1800"/>
              <a:t>　詳細につきましては，ゆう</a:t>
            </a:r>
            <a:r>
              <a:rPr altLang="en-US" dirty="0" err="1" lang="ja-JP" sz="1800"/>
              <a:t>ちょ</a:t>
            </a:r>
            <a:r>
              <a:rPr altLang="en-US" dirty="0" lang="ja-JP" sz="1800"/>
              <a:t>銀行・郵便局のホームページをご覧ください。</a:t>
            </a:r>
          </a:p>
        </p:txBody>
      </p:sp>
      <p:sp>
        <p:nvSpPr>
          <p:cNvPr id="15" name="スライド番号プレースホルダー 22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8DBED8DE-D992-4B37-BAEA-2A6B46A55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84" y="3114299"/>
            <a:ext cx="8345774" cy="132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bIns="109714" lIns="109714" rIns="109714" spcCol="180000" tIns="109714"/>
          <a:lstStyle/>
          <a:p>
            <a:pPr defTabSz="862817" indent="-266700" marL="266700"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2400">
                <a:solidFill>
                  <a:srgbClr val="000000"/>
                </a:solidFill>
                <a:ea charset="-128" pitchFamily="49" typeface="ＭＳ ゴシック"/>
              </a:rPr>
              <a:t>○受取人が振込手数料を負担する場合であっても，</a:t>
            </a:r>
            <a:r>
              <a:rPr altLang="en-US" dirty="0" lang="ja-JP" sz="2400">
                <a:ea charset="-128" pitchFamily="49" typeface="ＭＳ ゴシック"/>
              </a:rPr>
              <a:t>加算料金は払込人が支払う</a:t>
            </a:r>
            <a:r>
              <a:rPr altLang="en-US" b="0" dirty="0" lang="ja-JP" sz="2400">
                <a:solidFill>
                  <a:srgbClr val="000000"/>
                </a:solidFill>
                <a:ea charset="-128" pitchFamily="49" typeface="ＭＳ ゴシック"/>
              </a:rPr>
              <a:t>ことになっているため，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加算料金</a:t>
            </a:r>
            <a:r>
              <a:rPr altLang="ja-JP" dirty="0" lang="en-US" sz="2400" u="sng">
                <a:solidFill>
                  <a:srgbClr val="FF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110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円については，志願者本人の負担</a:t>
            </a:r>
            <a:endParaRPr altLang="ja-JP" b="0" dirty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1660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26753" y="1015018"/>
            <a:ext cx="8345774" cy="585737"/>
          </a:xfrm>
          <a:prstGeom prst="roundRect">
            <a:avLst>
              <a:gd fmla="val 13634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障害等のある入学志願者に対する受験上の配慮</a:t>
            </a:r>
            <a:endParaRPr altLang="ja-JP" dirty="0" lang="en-US">
              <a:latin typeface="+mn-ea"/>
              <a:ea typeface="+mn-ea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91835" y="2640209"/>
            <a:ext cx="8524161" cy="363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bIns="109714" lIns="109714" rIns="109714" spcCol="180000" tIns="109714"/>
          <a:lstStyle/>
          <a:p>
            <a:pPr defTabSz="862817" indent="-266700" marL="266700"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2400">
                <a:solidFill>
                  <a:srgbClr val="000000"/>
                </a:solidFill>
                <a:ea charset="-128" pitchFamily="49" typeface="ＭＳ ゴシック"/>
              </a:rPr>
              <a:t>○　病気・負傷や障害等の種類・程度に応じ，志願者からの申請に基づき審査の上，配慮事項を決定</a:t>
            </a:r>
            <a:endParaRPr altLang="ja-JP" b="0" dirty="0" lang="en-US" sz="2400">
              <a:ea charset="-128" pitchFamily="49" typeface="ＭＳ ゴシック"/>
            </a:endParaRPr>
          </a:p>
          <a:p>
            <a:pPr defTabSz="862817" indent="-266700" marL="266700"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　配慮事項の決定に当たっては，個々の症状や状態等を総合的に判断</a:t>
            </a:r>
            <a:endParaRPr altLang="ja-JP" b="0" dirty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defTabSz="862817" indent="-266700" marL="266700"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　病気・負傷や障害等によりマスクを着用することが困難な場合は「受験上の配慮申請」が必要</a:t>
            </a:r>
            <a:endParaRPr altLang="ja-JP" b="0" dirty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【P15</a:t>
            </a:r>
            <a:r>
              <a:rPr altLang="en-US" dirty="0" lang="ja-JP" sz="2600"/>
              <a:t>～</a:t>
            </a:r>
            <a:r>
              <a:rPr altLang="ja-JP" dirty="0" lang="en-US" sz="2600"/>
              <a:t>17】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05258" y="5754742"/>
            <a:ext cx="88973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dirty="0" lang="ja-JP" sz="1600"/>
              <a:t>　</a:t>
            </a:r>
            <a:r>
              <a:rPr altLang="ja-JP" dirty="0" lang="en-US" sz="1600"/>
              <a:t>※</a:t>
            </a:r>
            <a:r>
              <a:rPr altLang="en-US" dirty="0" lang="ja-JP" sz="1600"/>
              <a:t>　具体的な配慮事項や申請方法については「受験上の配慮案内」</a:t>
            </a:r>
            <a:r>
              <a:rPr altLang="en-US" lang="ja-JP" sz="1600"/>
              <a:t>の説明スライドを</a:t>
            </a:r>
            <a:r>
              <a:rPr altLang="en-US" dirty="0" lang="ja-JP" sz="1600"/>
              <a:t>ご覧ください。</a:t>
            </a:r>
          </a:p>
        </p:txBody>
      </p:sp>
      <p:sp>
        <p:nvSpPr>
          <p:cNvPr id="15" name="スライド番号プレースホルダー 22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45503" y="1792644"/>
            <a:ext cx="7416824" cy="7571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indent="-342900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1800"/>
              <a:t>受験上の配慮の申請期間　　 </a:t>
            </a:r>
            <a:r>
              <a:rPr altLang="ja-JP" b="0" dirty="0" lang="en-US" sz="1800"/>
              <a:t>8</a:t>
            </a:r>
            <a:r>
              <a:rPr altLang="en-US" b="0" dirty="0" lang="ja-JP" sz="1800"/>
              <a:t>月  </a:t>
            </a:r>
            <a:r>
              <a:rPr altLang="ja-JP" b="0" dirty="0" lang="en-US" sz="1800"/>
              <a:t>1</a:t>
            </a:r>
            <a:r>
              <a:rPr altLang="en-US" b="0" dirty="0" lang="ja-JP" sz="1800"/>
              <a:t>日（月）～</a:t>
            </a:r>
            <a:r>
              <a:rPr altLang="ja-JP" b="0" dirty="0" lang="en-US" sz="1800"/>
              <a:t>10</a:t>
            </a:r>
            <a:r>
              <a:rPr altLang="en-US" b="0" dirty="0" lang="ja-JP" sz="1800"/>
              <a:t>月  </a:t>
            </a:r>
            <a:r>
              <a:rPr altLang="ja-JP" b="0" dirty="0" lang="en-US" sz="1800"/>
              <a:t>6</a:t>
            </a:r>
            <a:r>
              <a:rPr altLang="en-US" b="0" dirty="0" lang="ja-JP" sz="1800"/>
              <a:t>日（木）（消印有効）</a:t>
            </a:r>
            <a:endParaRPr altLang="ja-JP" b="0" dirty="0" lang="en-US" sz="1800"/>
          </a:p>
          <a:p>
            <a:pPr indent="-342900" marL="342900">
              <a:lnSpc>
                <a:spcPct val="95000"/>
              </a:lnSpc>
              <a:spcBef>
                <a:spcPct val="50000"/>
              </a:spcBef>
              <a:spcAft>
                <a:spcPts val="600"/>
              </a:spcAft>
            </a:pPr>
            <a:r>
              <a:rPr altLang="en-US" b="0" dirty="0" lang="ja-JP" sz="1800"/>
              <a:t> 　　     （出願前申請期間　     </a:t>
            </a:r>
            <a:r>
              <a:rPr altLang="ja-JP" b="0" dirty="0" lang="en-US" sz="1800"/>
              <a:t>8</a:t>
            </a:r>
            <a:r>
              <a:rPr altLang="en-US" b="0" dirty="0" lang="ja-JP" sz="1800"/>
              <a:t>月  </a:t>
            </a:r>
            <a:r>
              <a:rPr altLang="ja-JP" b="0" dirty="0" lang="en-US" sz="1800"/>
              <a:t>1</a:t>
            </a:r>
            <a:r>
              <a:rPr altLang="en-US" b="0" dirty="0" lang="ja-JP" sz="1800"/>
              <a:t>日（月）～  </a:t>
            </a:r>
            <a:r>
              <a:rPr altLang="ja-JP" b="0" dirty="0" lang="en-US" sz="1800"/>
              <a:t>9</a:t>
            </a:r>
            <a:r>
              <a:rPr altLang="en-US" b="0" dirty="0" lang="ja-JP" sz="1800"/>
              <a:t>月</a:t>
            </a:r>
            <a:r>
              <a:rPr altLang="ja-JP" b="0" dirty="0" lang="en-US" sz="1800"/>
              <a:t>22</a:t>
            </a:r>
            <a:r>
              <a:rPr altLang="en-US" b="0" lang="ja-JP" sz="1800"/>
              <a:t>日（木）</a:t>
            </a:r>
            <a:r>
              <a:rPr altLang="en-US" b="0" dirty="0" lang="ja-JP" sz="1800"/>
              <a:t>（消印有効） ）</a:t>
            </a:r>
            <a:endParaRPr altLang="ja-JP" b="0" dirty="0" lang="en-US" sz="1800"/>
          </a:p>
        </p:txBody>
      </p:sp>
    </p:spTree>
    <p:extLst>
      <p:ext uri="{BB962C8B-B14F-4D97-AF65-F5344CB8AC3E}">
        <p14:creationId xmlns:p14="http://schemas.microsoft.com/office/powerpoint/2010/main" val="417797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4000"/>
              <a:t>Ｂ　出願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70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出願期間と出願方法 </a:t>
            </a:r>
            <a:endParaRPr altLang="ja-JP" dirty="0" lang="en-US" strike="sngStrike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志願票の記入方法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検定料の計算方法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lang="ja-JP" sz="2400">
                <a:latin charset="-128" panose="020B0600070205080204" pitchFamily="50" typeface="ＭＳ Ｐゴシック"/>
              </a:rPr>
              <a:t>○  検定料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をゆう</a:t>
            </a:r>
            <a:r>
              <a:rPr altLang="en-US" dirty="0" err="1" lang="ja-JP" sz="2400">
                <a:latin charset="-128" panose="020B0600070205080204" pitchFamily="50" typeface="ＭＳ Ｐゴシック"/>
              </a:rPr>
              <a:t>ちょ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銀行・郵便局で払い込む際の注意点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r>
              <a:rPr altLang="en-US" dirty="0" lang="ja-JP" sz="2400">
                <a:latin charset="-128" panose="020B0600070205080204" pitchFamily="50" typeface="ＭＳ Ｐゴシック"/>
              </a:rPr>
              <a:t>○　</a:t>
            </a:r>
            <a:r>
              <a:rPr altLang="en-US" dirty="0" lang="ja-JP" sz="2400">
                <a:latin typeface="+mn-ea"/>
              </a:rPr>
              <a:t>障害等のある入学志願者に対する受験上の配慮</a:t>
            </a:r>
            <a:endParaRPr altLang="ja-JP" dirty="0" lang="en-US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733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10306" y="957640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出願期間と出願方法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9020" y="1917185"/>
            <a:ext cx="8526190" cy="314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ts val="600"/>
              </a:spcBef>
            </a:pPr>
            <a:r>
              <a:rPr altLang="en-US" dirty="0" lang="ja-JP" sz="2000"/>
              <a:t>　</a:t>
            </a:r>
            <a:r>
              <a:rPr altLang="en-US" dirty="0" lang="ja-JP" sz="2400"/>
              <a:t>○　出願期間</a:t>
            </a:r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　 </a:t>
            </a:r>
            <a:r>
              <a:rPr altLang="ja-JP" dirty="0" lang="en-US" sz="2400"/>
              <a:t>9</a:t>
            </a:r>
            <a:r>
              <a:rPr altLang="en-US" dirty="0" lang="ja-JP" sz="2400"/>
              <a:t>月</a:t>
            </a:r>
            <a:r>
              <a:rPr altLang="ja-JP" dirty="0" lang="en-US" sz="2400"/>
              <a:t>26</a:t>
            </a:r>
            <a:r>
              <a:rPr altLang="en-US" dirty="0" lang="ja-JP" sz="2400"/>
              <a:t>日（月）～</a:t>
            </a:r>
            <a:r>
              <a:rPr altLang="ja-JP" dirty="0" lang="en-US" sz="2400"/>
              <a:t>10</a:t>
            </a:r>
            <a:r>
              <a:rPr altLang="en-US" dirty="0" lang="ja-JP" sz="2400"/>
              <a:t>月</a:t>
            </a:r>
            <a:r>
              <a:rPr altLang="ja-JP" dirty="0" lang="en-US" sz="2400"/>
              <a:t>6</a:t>
            </a:r>
            <a:r>
              <a:rPr altLang="en-US" dirty="0" lang="ja-JP" sz="2400"/>
              <a:t>日（木）（消印有効）</a:t>
            </a: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○　出願方法</a:t>
            </a: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　 高等学校等の卒業見込み者の志願票</a:t>
            </a: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　 →在学する高等学校で取りまとめ，大学入試センターに提出</a:t>
            </a:r>
            <a:endParaRPr altLang="ja-JP" dirty="0" lang="en-US" strike="sngStrike" sz="240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3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【P11】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7557" y="5094475"/>
            <a:ext cx="9063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dirty="0" lang="ja-JP" sz="1600"/>
              <a:t>　</a:t>
            </a:r>
            <a:r>
              <a:rPr altLang="ja-JP" dirty="0" lang="en-US" sz="1600"/>
              <a:t>※</a:t>
            </a:r>
            <a:r>
              <a:rPr altLang="en-US" dirty="0" lang="ja-JP" sz="1600"/>
              <a:t>　志願票の取りまとめについては「志願票及び訂正届の取りまとめ方法」のスライドをご覧ください。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19135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5534" y="980728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志願票の記入方法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～</a:t>
            </a:r>
            <a:r>
              <a:rPr altLang="ja-JP" dirty="0" lang="en-US" sz="2600"/>
              <a:t>22】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4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63688" y="3190324"/>
            <a:ext cx="7084756" cy="260379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en-US" dirty="0" lang="ja-JP" spc="-50" sz="2400" u="sng">
                <a:solidFill>
                  <a:srgbClr val="FF0000"/>
                </a:solidFill>
                <a:latin typeface="+mn-ea"/>
              </a:rPr>
              <a:t>●志願票は必ず志願者本人が記入</a:t>
            </a:r>
            <a:endParaRPr altLang="ja-JP" dirty="0" lang="en-US" spc="-50" sz="2400" u="sng">
              <a:solidFill>
                <a:srgbClr val="FF0000"/>
              </a:solidFill>
              <a:latin typeface="+mn-ea"/>
            </a:endParaRPr>
          </a:p>
          <a:p>
            <a:pPr fontAlgn="auto">
              <a:spcAft>
                <a:spcPts val="0"/>
              </a:spcAft>
              <a:defRPr/>
            </a:pPr>
            <a:r>
              <a:rPr altLang="en-US" dirty="0" lang="ja-JP" spc="-50" sz="2400" u="sng">
                <a:solidFill>
                  <a:srgbClr val="FF0000"/>
                </a:solidFill>
                <a:latin typeface="+mn-ea"/>
              </a:rPr>
              <a:t>●受験教科の登録誤りがあった場合は志望大学を</a:t>
            </a:r>
            <a:endParaRPr altLang="ja-JP" dirty="0" lang="en-US" spc="-50" sz="2400" u="sng">
              <a:solidFill>
                <a:srgbClr val="FF0000"/>
              </a:solidFill>
              <a:latin typeface="+mn-ea"/>
            </a:endParaRPr>
          </a:p>
          <a:p>
            <a:pPr fontAlgn="auto">
              <a:spcAft>
                <a:spcPts val="0"/>
              </a:spcAft>
              <a:defRPr/>
            </a:pPr>
            <a:r>
              <a:rPr altLang="ja-JP" dirty="0" lang="en-US" spc="-50" sz="2400">
                <a:solidFill>
                  <a:srgbClr val="FF0000"/>
                </a:solidFill>
                <a:latin typeface="+mn-ea"/>
              </a:rPr>
              <a:t>   </a:t>
            </a:r>
            <a:r>
              <a:rPr altLang="en-US" dirty="0" lang="ja-JP" spc="-50" sz="2400" u="sng">
                <a:solidFill>
                  <a:srgbClr val="FF0000"/>
                </a:solidFill>
                <a:latin typeface="+mn-ea"/>
              </a:rPr>
              <a:t>受験できない場合がある</a:t>
            </a:r>
            <a:endParaRPr altLang="ja-JP" dirty="0" lang="en-US" spc="-50" sz="2400" u="sng">
              <a:solidFill>
                <a:srgbClr val="FF0000"/>
              </a:solidFill>
              <a:latin typeface="+mn-ea"/>
            </a:endParaRPr>
          </a:p>
          <a:p>
            <a:pPr fontAlgn="auto">
              <a:spcAft>
                <a:spcPts val="0"/>
              </a:spcAft>
              <a:buFontTx/>
              <a:buNone/>
            </a:pPr>
            <a:r>
              <a:rPr altLang="en-US" dirty="0" lang="ja-JP" spc="-50" sz="2400" u="sng">
                <a:solidFill>
                  <a:srgbClr val="FF0000"/>
                </a:solidFill>
                <a:latin typeface="+mn-ea"/>
              </a:rPr>
              <a:t>●記入済の志願票は， コピーを取って保管</a:t>
            </a:r>
            <a:endParaRPr altLang="ja-JP" dirty="0" lang="en-US" spc="-50" sz="2400" u="sng">
              <a:solidFill>
                <a:srgbClr val="FF0000"/>
              </a:solidFill>
              <a:latin typeface="+mn-ea"/>
            </a:endParaRPr>
          </a:p>
          <a:p>
            <a:pPr fontAlgn="auto">
              <a:spcAft>
                <a:spcPts val="0"/>
              </a:spcAft>
              <a:buFontTx/>
              <a:buNone/>
            </a:pPr>
            <a:r>
              <a:rPr altLang="en-US" dirty="0" lang="ja-JP" sz="2400"/>
              <a:t>⇒ 「確認はがき」到着後，登録内容の確認に必要</a:t>
            </a:r>
            <a:endParaRPr altLang="ja-JP" dirty="0" lang="en-US" sz="2400"/>
          </a:p>
          <a:p>
            <a:endParaRPr altLang="en-US" dirty="0" kumimoji="1" lang="ja-JP" sz="200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15BE087-8AA0-424A-BF5F-38163A96E8DD}"/>
              </a:ext>
            </a:extLst>
          </p:cNvPr>
          <p:cNvSpPr txBox="1">
            <a:spLocks noChangeArrowheads="1"/>
          </p:cNvSpPr>
          <p:nvPr/>
        </p:nvSpPr>
        <p:spPr>
          <a:xfrm>
            <a:off x="395534" y="1772816"/>
            <a:ext cx="8920454" cy="991470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第</a:t>
            </a:r>
            <a:r>
              <a:rPr altLang="ja-JP" dirty="0" lang="en-US" sz="2400">
                <a:latin typeface="+mj-ea"/>
                <a:ea typeface="+mj-ea"/>
              </a:rPr>
              <a:t>Ⅰ</a:t>
            </a:r>
            <a:r>
              <a:rPr altLang="en-US" dirty="0" lang="ja-JP" sz="2400">
                <a:latin typeface="+mj-ea"/>
                <a:ea typeface="+mj-ea"/>
              </a:rPr>
              <a:t>面 ⇒ 志願者の情報を記入</a:t>
            </a:r>
          </a:p>
          <a:p>
            <a:pPr fontAlgn="auto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第</a:t>
            </a:r>
            <a:r>
              <a:rPr altLang="ja-JP" dirty="0" lang="en-US" sz="2400">
                <a:latin typeface="+mj-ea"/>
                <a:ea typeface="+mj-ea"/>
              </a:rPr>
              <a:t>Ⅱ</a:t>
            </a:r>
            <a:r>
              <a:rPr altLang="en-US" dirty="0" lang="ja-JP" sz="2400">
                <a:latin typeface="+mj-ea"/>
                <a:ea typeface="+mj-ea"/>
              </a:rPr>
              <a:t>面 ⇒ 受験教科等を記入</a:t>
            </a:r>
            <a:endParaRPr altLang="ja-JP" dirty="0" lang="en-US" sz="2400">
              <a:latin typeface="+mj-ea"/>
              <a:ea typeface="+mj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89FAAE2-2B48-4754-9A0E-A568E7CE1180}"/>
              </a:ext>
            </a:extLst>
          </p:cNvPr>
          <p:cNvSpPr/>
          <p:nvPr/>
        </p:nvSpPr>
        <p:spPr>
          <a:xfrm>
            <a:off x="780736" y="3140968"/>
            <a:ext cx="8067708" cy="2755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23158" y="2852936"/>
            <a:ext cx="1079500" cy="576263"/>
          </a:xfrm>
          <a:prstGeom prst="rect">
            <a:avLst/>
          </a:prstGeom>
          <a:solidFill>
            <a:srgbClr val="FF0000"/>
          </a:solidFill>
          <a:ln algn="ctr" w="76200">
            <a:solidFill>
              <a:srgbClr val="FF0000"/>
            </a:solidFill>
            <a:miter lim="800000"/>
            <a:headEnd/>
            <a:tailEnd/>
          </a:ln>
        </p:spPr>
        <p:txBody>
          <a:bodyPr anchor="ctr" wrap="none"/>
          <a:lstStyle/>
          <a:p>
            <a:pPr algn="ctr" indent="-342900" marL="342900"/>
            <a:r>
              <a:rPr altLang="en-US" dirty="0" lang="ja-JP" sz="200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D1A5B57C-2094-4E6D-8D8C-C3F6728E1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593" y="918589"/>
            <a:ext cx="3833505" cy="5451221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9632" y="3936920"/>
            <a:ext cx="4321175" cy="2228384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altLang="en-US" b="0" dirty="0" lang="ja-JP" sz="2000"/>
              <a:t>⑪「性別」欄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altLang="en-US" b="0" dirty="0" lang="ja-JP" sz="2000"/>
              <a:t>⑫「生年月日」欄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altLang="en-US" b="0" dirty="0" lang="ja-JP" sz="2000"/>
              <a:t>⑬⑭「電話番号」欄</a:t>
            </a:r>
            <a:endParaRPr altLang="ja-JP" b="0" dirty="0" lang="en-US" sz="2000"/>
          </a:p>
          <a:p>
            <a:pPr fontAlgn="auto"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altLang="en-US" b="0" dirty="0" lang="ja-JP" sz="2000"/>
              <a:t>「現住所」欄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altLang="ja-JP" b="0" dirty="0" lang="en-US" sz="2400"/>
          </a:p>
        </p:txBody>
      </p:sp>
      <p:sp>
        <p:nvSpPr>
          <p:cNvPr id="5" name="Rectangle 439"/>
          <p:cNvSpPr>
            <a:spLocks noChangeArrowheads="1"/>
          </p:cNvSpPr>
          <p:nvPr/>
        </p:nvSpPr>
        <p:spPr bwMode="auto">
          <a:xfrm>
            <a:off x="539552" y="3068960"/>
            <a:ext cx="3889541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l"/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記入漏れ，記入間違いが多い項目</a:t>
            </a:r>
            <a:endParaRPr altLang="ja-JP" b="0" dirty="0" lang="en-US" sz="20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Line 430"/>
          <p:cNvSpPr>
            <a:spLocks noChangeShapeType="1"/>
          </p:cNvSpPr>
          <p:nvPr/>
        </p:nvSpPr>
        <p:spPr bwMode="auto">
          <a:xfrm flipV="1">
            <a:off x="3165574" y="3933593"/>
            <a:ext cx="1692486" cy="26679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7" name="Line 433"/>
          <p:cNvSpPr>
            <a:spLocks noChangeShapeType="1"/>
          </p:cNvSpPr>
          <p:nvPr/>
        </p:nvSpPr>
        <p:spPr bwMode="auto">
          <a:xfrm flipV="1">
            <a:off x="3335570" y="5517231"/>
            <a:ext cx="1439903" cy="19532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8" name="Line 430"/>
          <p:cNvSpPr>
            <a:spLocks noChangeShapeType="1"/>
          </p:cNvSpPr>
          <p:nvPr/>
        </p:nvSpPr>
        <p:spPr bwMode="auto">
          <a:xfrm flipV="1">
            <a:off x="3420130" y="4605242"/>
            <a:ext cx="1403016" cy="55195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・</a:t>
            </a:r>
            <a:r>
              <a:rPr altLang="ja-JP" dirty="0" lang="en-US" sz="2600"/>
              <a:t>20】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3" name="Line 430"/>
          <p:cNvSpPr>
            <a:spLocks noChangeShapeType="1"/>
          </p:cNvSpPr>
          <p:nvPr/>
        </p:nvSpPr>
        <p:spPr bwMode="auto">
          <a:xfrm flipV="1">
            <a:off x="3185981" y="4218220"/>
            <a:ext cx="1589493" cy="43105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4" name="正方形/長方形 13"/>
          <p:cNvSpPr/>
          <p:nvPr/>
        </p:nvSpPr>
        <p:spPr bwMode="auto">
          <a:xfrm>
            <a:off x="1187624" y="3813081"/>
            <a:ext cx="2478561" cy="2208207"/>
          </a:xfrm>
          <a:prstGeom prst="rect">
            <a:avLst/>
          </a:prstGeom>
          <a:noFill/>
          <a:ln algn="ctr" cap="flat" cmpd="sng" w="63500">
            <a:solidFill>
              <a:schemeClr val="tx1"/>
            </a:solidFill>
            <a:prstDash val="sysDash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4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6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defPPr>
              <a:defRPr lang="ja-JP"/>
            </a:defPPr>
            <a:lvl1pPr algn="r" fontAlgn="base" rtl="0">
              <a:spcBef>
                <a:spcPct val="0"/>
              </a:spcBef>
              <a:spcAft>
                <a:spcPct val="0"/>
              </a:spcAft>
              <a:defRPr b="0" kern="1200" kumimoji="0" sz="1800">
                <a:solidFill>
                  <a:schemeClr val="tx1"/>
                </a:solidFill>
                <a:latin charset="0" pitchFamily="34" typeface="Verdana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1200" kumimoji="0" lang="en-US" noProof="0" normalizeH="0" spc="0" strike="noStrike" sz="18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itchFamily="34" typeface="Verdana"/>
              <a:ea charset="-128" pitchFamily="50" typeface="ＭＳ Ｐゴシック"/>
              <a:cs typeface="+mn-cs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5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823146" y="4784390"/>
            <a:ext cx="3774952" cy="1416873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0" name="正方形/長方形 19"/>
          <p:cNvSpPr/>
          <p:nvPr/>
        </p:nvSpPr>
        <p:spPr>
          <a:xfrm>
            <a:off x="4823146" y="4471500"/>
            <a:ext cx="2918158" cy="288000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1" name="正方形/長方形 20"/>
          <p:cNvSpPr/>
          <p:nvPr/>
        </p:nvSpPr>
        <p:spPr>
          <a:xfrm>
            <a:off x="4823145" y="3821404"/>
            <a:ext cx="1231116" cy="220015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2" name="正方形/長方形 21"/>
          <p:cNvSpPr/>
          <p:nvPr/>
        </p:nvSpPr>
        <p:spPr>
          <a:xfrm>
            <a:off x="4823146" y="4041419"/>
            <a:ext cx="1231115" cy="433454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3" name="正方形/長方形 22"/>
          <p:cNvSpPr/>
          <p:nvPr/>
        </p:nvSpPr>
        <p:spPr>
          <a:xfrm>
            <a:off x="6828626" y="1285612"/>
            <a:ext cx="720080" cy="525828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3853" y="1484784"/>
            <a:ext cx="6102323" cy="158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45716" lIns="91431" rIns="91431" tIns="45716"/>
          <a:lstStyle/>
          <a:p>
            <a:pPr indent="-342867" marL="342867">
              <a:defRPr/>
            </a:pPr>
            <a:r>
              <a:rPr altLang="en-US" dirty="0" lang="ja-JP" sz="2000"/>
              <a:t>②</a:t>
            </a:r>
            <a:r>
              <a:rPr altLang="en-US" b="0" dirty="0" lang="ja-JP" sz="2000"/>
              <a:t>「障害等のある方への受験上の配慮」欄</a:t>
            </a:r>
            <a:endParaRPr altLang="ja-JP" b="0" dirty="0" lang="en-US" sz="2000"/>
          </a:p>
          <a:p>
            <a:pPr indent="-342867" marL="342867">
              <a:defRPr/>
            </a:pPr>
            <a:r>
              <a:rPr altLang="en-US" dirty="0" lang="ja-JP" sz="2000"/>
              <a:t>　　　　　</a:t>
            </a:r>
            <a:endParaRPr altLang="ja-JP" dirty="0" lang="en-US" sz="2000"/>
          </a:p>
          <a:p>
            <a:pPr>
              <a:spcBef>
                <a:spcPts val="1200"/>
              </a:spcBef>
              <a:defRPr/>
            </a:pPr>
            <a:r>
              <a:rPr altLang="en-US" b="0" dirty="0" lang="ja-JP" sz="2000" u="sng"/>
              <a:t>受験上の配慮を希望する志願者のみ記入</a:t>
            </a:r>
          </a:p>
        </p:txBody>
      </p:sp>
      <p:sp>
        <p:nvSpPr>
          <p:cNvPr id="26" name="下矢印 25"/>
          <p:cNvSpPr/>
          <p:nvPr/>
        </p:nvSpPr>
        <p:spPr bwMode="auto">
          <a:xfrm>
            <a:off x="2118089" y="1916832"/>
            <a:ext cx="684000" cy="288000"/>
          </a:xfrm>
          <a:prstGeom prst="downArrow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t" anchorCtr="0" bIns="47256" compatLnSpc="1" lIns="94512" numCol="1" rIns="94512" rtlCol="0" tIns="47256" vert="horz" wrap="square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altLang="en-US" dirty="0" lang="ja-JP" sz="1300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371134" y="691481"/>
            <a:ext cx="3201584" cy="67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志願票</a:t>
            </a:r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</a:rPr>
              <a:t>第</a:t>
            </a:r>
            <a:r>
              <a:rPr altLang="ja-JP" dirty="0" lang="en-US" sz="2400">
                <a:latin typeface="+mn-ea"/>
              </a:rPr>
              <a:t>Ⅰ</a:t>
            </a:r>
            <a:r>
              <a:rPr altLang="en-US" dirty="0" lang="ja-JP" sz="2400">
                <a:latin typeface="+mn-ea"/>
              </a:rPr>
              <a:t>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</a:p>
        </p:txBody>
      </p:sp>
      <p:sp>
        <p:nvSpPr>
          <p:cNvPr id="28" name="Line 430"/>
          <p:cNvSpPr>
            <a:spLocks noChangeShapeType="1"/>
          </p:cNvSpPr>
          <p:nvPr/>
        </p:nvSpPr>
        <p:spPr bwMode="auto">
          <a:xfrm flipV="1">
            <a:off x="4775474" y="1700808"/>
            <a:ext cx="2052000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・</a:t>
            </a:r>
            <a:r>
              <a:rPr altLang="ja-JP" dirty="0" lang="en-US" sz="2600"/>
              <a:t>20】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8236" y="1528952"/>
            <a:ext cx="8920454" cy="1179968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１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氏名欄に本名と通称のどちらを記入すればよいか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１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どちらを記入しても構わない 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　　</a:t>
            </a:r>
            <a:r>
              <a:rPr altLang="ja-JP" dirty="0" lang="en-US" sz="2400">
                <a:latin typeface="+mj-ea"/>
                <a:ea typeface="+mj-ea"/>
              </a:rPr>
              <a:t>※</a:t>
            </a:r>
            <a:r>
              <a:rPr altLang="en-US" dirty="0" lang="ja-JP" sz="2400">
                <a:latin typeface="+mj-ea"/>
                <a:ea typeface="+mj-ea"/>
              </a:rPr>
              <a:t>大学の</a:t>
            </a:r>
            <a:r>
              <a:rPr altLang="en-US" lang="ja-JP" sz="2400">
                <a:latin typeface="+mj-ea"/>
                <a:ea typeface="+mj-ea"/>
              </a:rPr>
              <a:t>個別試験の受験に</a:t>
            </a:r>
            <a:r>
              <a:rPr altLang="en-US" dirty="0" lang="ja-JP" sz="2400">
                <a:latin typeface="+mj-ea"/>
                <a:ea typeface="+mj-ea"/>
              </a:rPr>
              <a:t>際しては志望大学へ確認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000"/>
              <a:t>　　　　　　　　　　　　</a:t>
            </a: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ja-JP" b="0" dirty="0" lang="en-US" sz="2000"/>
          </a:p>
        </p:txBody>
      </p:sp>
      <p:sp>
        <p:nvSpPr>
          <p:cNvPr id="6" name="Rectangle 438"/>
          <p:cNvSpPr>
            <a:spLocks noChangeArrowheads="1"/>
          </p:cNvSpPr>
          <p:nvPr/>
        </p:nvSpPr>
        <p:spPr bwMode="auto">
          <a:xfrm>
            <a:off x="1467421" y="691480"/>
            <a:ext cx="6209159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ctr"/>
            <a:r>
              <a:rPr altLang="en-US" b="1" dirty="0" lang="ja-JP" sz="2400">
                <a:latin typeface="+mn-ea"/>
                <a:ea typeface="+mn-ea"/>
              </a:rPr>
              <a:t>志願票</a:t>
            </a:r>
            <a:r>
              <a:rPr altLang="ja-JP" b="1" dirty="0" lang="en-US" sz="2400">
                <a:latin typeface="+mn-ea"/>
                <a:ea typeface="+mn-ea"/>
              </a:rPr>
              <a:t>【</a:t>
            </a:r>
            <a:r>
              <a:rPr altLang="en-US" b="1" dirty="0" lang="ja-JP" sz="2400">
                <a:latin typeface="+mn-ea"/>
                <a:ea typeface="+mn-ea"/>
              </a:rPr>
              <a:t>第</a:t>
            </a:r>
            <a:r>
              <a:rPr altLang="ja-JP" b="1" dirty="0" lang="en-US" sz="2400">
                <a:latin typeface="+mn-ea"/>
                <a:ea typeface="+mn-ea"/>
              </a:rPr>
              <a:t>Ⅰ</a:t>
            </a:r>
            <a:r>
              <a:rPr altLang="en-US" b="1" dirty="0" lang="ja-JP" sz="2400">
                <a:latin typeface="+mn-ea"/>
                <a:ea typeface="+mn-ea"/>
              </a:rPr>
              <a:t>面</a:t>
            </a:r>
            <a:r>
              <a:rPr altLang="ja-JP" b="1" dirty="0" lang="en-US" sz="2400">
                <a:latin typeface="+mn-ea"/>
                <a:ea typeface="+mn-ea"/>
              </a:rPr>
              <a:t>】</a:t>
            </a:r>
            <a:r>
              <a:rPr altLang="en-US" b="1" dirty="0" lang="ja-JP" sz="2400">
                <a:latin typeface="+mn-ea"/>
                <a:ea typeface="+mn-ea"/>
              </a:rPr>
              <a:t>について多い質問</a:t>
            </a:r>
            <a:endParaRPr altLang="ja-JP" b="1" dirty="0" lang="en-US" sz="2400">
              <a:latin typeface="+mn-ea"/>
              <a:ea typeface="+mn-ea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08236" y="3257144"/>
            <a:ext cx="8920454" cy="1179968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２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</a:rPr>
              <a:t>氏名欄に</a:t>
            </a:r>
            <a:r>
              <a:rPr altLang="en-US" dirty="0" lang="ja-JP" sz="2400">
                <a:latin typeface="+mj-ea"/>
                <a:ea typeface="+mj-ea"/>
              </a:rPr>
              <a:t>氏名が入りきらない場合はどうすればよいか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２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記入欄に入るところまで記入 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　 ミドルネームは記入しなくてもよい　</a:t>
            </a:r>
            <a:r>
              <a:rPr altLang="en-US" dirty="0" lang="ja-JP" sz="2000"/>
              <a:t>　　　　　　　　</a:t>
            </a: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ja-JP" b="0" dirty="0" lang="en-US" sz="200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4585" y="4994495"/>
            <a:ext cx="8920454" cy="882777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３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氏名（漢字記入）欄にアルファベットを使用してもよいか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３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アルファベットではなくカタカナで記入</a:t>
            </a:r>
            <a:endParaRPr altLang="ja-JP" dirty="0" lang="en-US" sz="24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606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・</a:t>
            </a:r>
            <a:r>
              <a:rPr altLang="ja-JP" dirty="0" lang="en-US" sz="2600"/>
              <a:t>20】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6" name="Rectangle 438"/>
          <p:cNvSpPr>
            <a:spLocks noChangeArrowheads="1"/>
          </p:cNvSpPr>
          <p:nvPr/>
        </p:nvSpPr>
        <p:spPr bwMode="auto">
          <a:xfrm>
            <a:off x="1467421" y="691480"/>
            <a:ext cx="6209159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ctr"/>
            <a:r>
              <a:rPr altLang="en-US" b="1" dirty="0" lang="ja-JP" sz="2400">
                <a:latin typeface="+mn-ea"/>
                <a:ea typeface="+mn-ea"/>
              </a:rPr>
              <a:t>志願票</a:t>
            </a:r>
            <a:r>
              <a:rPr altLang="ja-JP" b="1" dirty="0" lang="en-US" sz="2400">
                <a:latin typeface="+mn-ea"/>
                <a:ea typeface="+mn-ea"/>
              </a:rPr>
              <a:t>【</a:t>
            </a:r>
            <a:r>
              <a:rPr altLang="en-US" b="1" dirty="0" lang="ja-JP" sz="2400">
                <a:latin typeface="+mn-ea"/>
                <a:ea typeface="+mn-ea"/>
              </a:rPr>
              <a:t>第</a:t>
            </a:r>
            <a:r>
              <a:rPr altLang="ja-JP" b="1" dirty="0" lang="en-US" sz="2400">
                <a:latin typeface="+mn-ea"/>
                <a:ea typeface="+mn-ea"/>
              </a:rPr>
              <a:t>Ⅰ</a:t>
            </a:r>
            <a:r>
              <a:rPr altLang="en-US" b="1" dirty="0" lang="ja-JP" sz="2400">
                <a:latin typeface="+mn-ea"/>
                <a:ea typeface="+mn-ea"/>
              </a:rPr>
              <a:t>面</a:t>
            </a:r>
            <a:r>
              <a:rPr altLang="ja-JP" b="1" dirty="0" lang="en-US" sz="2400">
                <a:latin typeface="+mn-ea"/>
                <a:ea typeface="+mn-ea"/>
              </a:rPr>
              <a:t>】</a:t>
            </a:r>
            <a:r>
              <a:rPr altLang="en-US" b="1" dirty="0" lang="ja-JP" sz="2400">
                <a:latin typeface="+mn-ea"/>
                <a:ea typeface="+mn-ea"/>
              </a:rPr>
              <a:t>について多い質問</a:t>
            </a:r>
            <a:endParaRPr altLang="ja-JP" b="1" dirty="0" lang="en-US" sz="2400">
              <a:latin typeface="+mn-ea"/>
              <a:ea typeface="+mn-ea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79512" y="1790743"/>
            <a:ext cx="8920454" cy="882777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４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現住所欄に「大字</a:t>
            </a:r>
            <a:r>
              <a:rPr altLang="ja-JP" dirty="0" lang="en-US" sz="1600">
                <a:latin typeface="+mj-ea"/>
                <a:ea typeface="+mj-ea"/>
              </a:rPr>
              <a:t>(</a:t>
            </a:r>
            <a:r>
              <a:rPr altLang="en-US" dirty="0" lang="ja-JP" sz="1600">
                <a:latin typeface="+mj-ea"/>
                <a:ea typeface="+mj-ea"/>
              </a:rPr>
              <a:t>おおあざ</a:t>
            </a:r>
            <a:r>
              <a:rPr altLang="ja-JP" dirty="0" lang="en-US" sz="1600">
                <a:latin typeface="+mj-ea"/>
                <a:ea typeface="+mj-ea"/>
              </a:rPr>
              <a:t>)</a:t>
            </a:r>
            <a:r>
              <a:rPr altLang="en-US" dirty="0" lang="ja-JP" sz="2400">
                <a:latin typeface="+mj-ea"/>
                <a:ea typeface="+mj-ea"/>
              </a:rPr>
              <a:t>」や「字</a:t>
            </a:r>
            <a:r>
              <a:rPr altLang="ja-JP" dirty="0" lang="en-US" sz="1600">
                <a:latin typeface="+mj-ea"/>
                <a:ea typeface="+mj-ea"/>
              </a:rPr>
              <a:t>(</a:t>
            </a:r>
            <a:r>
              <a:rPr altLang="en-US" dirty="0" lang="ja-JP" sz="1600">
                <a:latin typeface="+mj-ea"/>
                <a:ea typeface="+mj-ea"/>
              </a:rPr>
              <a:t>あざ</a:t>
            </a:r>
            <a:r>
              <a:rPr altLang="ja-JP" dirty="0" lang="en-US" sz="1600">
                <a:latin typeface="+mj-ea"/>
                <a:ea typeface="+mj-ea"/>
              </a:rPr>
              <a:t>)</a:t>
            </a:r>
            <a:r>
              <a:rPr altLang="en-US" dirty="0" lang="ja-JP" sz="2400">
                <a:latin typeface="+mj-ea"/>
                <a:ea typeface="+mj-ea"/>
              </a:rPr>
              <a:t>」を記入する必要はあるか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４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記入は不要</a:t>
            </a:r>
            <a:endParaRPr altLang="ja-JP" dirty="0" lang="en-US" sz="2400">
              <a:latin typeface="+mj-ea"/>
              <a:ea typeface="+mj-ea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D6CA7492-9648-4366-97DF-8362BFBEAD23}"/>
              </a:ext>
            </a:extLst>
          </p:cNvPr>
          <p:cNvSpPr txBox="1">
            <a:spLocks noChangeArrowheads="1"/>
          </p:cNvSpPr>
          <p:nvPr/>
        </p:nvSpPr>
        <p:spPr>
          <a:xfrm>
            <a:off x="179512" y="3197572"/>
            <a:ext cx="8920454" cy="1743596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</a:rPr>
              <a:t>【Q</a:t>
            </a:r>
            <a:r>
              <a:rPr altLang="en-US" dirty="0" lang="ja-JP" sz="2400">
                <a:latin typeface="+mj-ea"/>
              </a:rPr>
              <a:t>５</a:t>
            </a:r>
            <a:r>
              <a:rPr altLang="ja-JP" dirty="0" lang="en-US" sz="2400">
                <a:latin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小文字を含む場合の氏名欄・現住所欄の記入方法について</a:t>
            </a:r>
            <a:r>
              <a:rPr altLang="en-US" dirty="0" lang="ja-JP" sz="2000">
                <a:latin typeface="+mj-ea"/>
                <a:ea typeface="+mj-ea"/>
              </a:rPr>
              <a:t>　</a:t>
            </a:r>
            <a:endParaRPr altLang="ja-JP" dirty="0" lang="en-US" sz="20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</a:rPr>
              <a:t>【A</a:t>
            </a:r>
            <a:r>
              <a:rPr altLang="en-US" dirty="0" lang="ja-JP" sz="2400">
                <a:latin typeface="+mj-ea"/>
              </a:rPr>
              <a:t>５</a:t>
            </a:r>
            <a:r>
              <a:rPr altLang="ja-JP" dirty="0" lang="en-US" sz="2400">
                <a:latin typeface="+mj-ea"/>
              </a:rPr>
              <a:t>】 </a:t>
            </a:r>
            <a:r>
              <a:rPr altLang="en-US" dirty="0" lang="ja-JP" sz="2400">
                <a:latin typeface="+mj-ea"/>
                <a:ea typeface="+mj-ea"/>
              </a:rPr>
              <a:t>⑨「カタカナ氏名欄」は大文字で記入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　  ⑩「漢字氏名欄」及び「現住所欄」は小文字で記入</a:t>
            </a:r>
            <a:endParaRPr altLang="ja-JP" b="0" dirty="0" lang="en-US" sz="2400"/>
          </a:p>
        </p:txBody>
      </p:sp>
    </p:spTree>
    <p:extLst>
      <p:ext uri="{BB962C8B-B14F-4D97-AF65-F5344CB8AC3E}">
        <p14:creationId xmlns:p14="http://schemas.microsoft.com/office/powerpoint/2010/main" val="404948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C067DF9-A32A-420F-9273-11CE1C425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364" y="825302"/>
            <a:ext cx="3710539" cy="5386192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07504" y="980728"/>
            <a:ext cx="4815722" cy="20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45716" lIns="91431" rIns="91431" tIns="45716"/>
          <a:lstStyle/>
          <a:p>
            <a:pPr indent="-342867" marL="342867">
              <a:defRPr/>
            </a:pPr>
            <a:endParaRPr altLang="ja-JP" dirty="0" lang="en-US" sz="2000"/>
          </a:p>
          <a:p>
            <a:pPr indent="-342867" marL="342867">
              <a:defRPr/>
            </a:pPr>
            <a:r>
              <a:rPr altLang="en-US" b="0" dirty="0" lang="ja-JP" sz="2000"/>
              <a:t>⑱ 「別冊子試験問題配付希望」欄</a:t>
            </a:r>
            <a:endParaRPr altLang="ja-JP" b="0" dirty="0" lang="en-US" sz="2000"/>
          </a:p>
          <a:p>
            <a:pPr indent="-342867" marL="342867">
              <a:defRPr/>
            </a:pPr>
            <a:r>
              <a:rPr altLang="en-US" dirty="0" lang="ja-JP" sz="2000"/>
              <a:t>　　　　　</a:t>
            </a:r>
            <a:endParaRPr altLang="ja-JP" dirty="0" lang="en-US" sz="2000"/>
          </a:p>
          <a:p>
            <a:pPr>
              <a:spcBef>
                <a:spcPts val="1200"/>
              </a:spcBef>
              <a:defRPr/>
            </a:pPr>
            <a:r>
              <a:rPr altLang="en-US" b="0" dirty="0" lang="ja-JP" sz="2000" u="sng">
                <a:solidFill>
                  <a:srgbClr val="FF0000"/>
                </a:solidFill>
              </a:rPr>
              <a:t>別冊子試験問題の配付希望の志願者のみ記入</a:t>
            </a: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【P21</a:t>
            </a:r>
            <a:r>
              <a:rPr altLang="en-US" dirty="0" lang="ja-JP" sz="2600"/>
              <a:t>・</a:t>
            </a:r>
            <a:r>
              <a:rPr altLang="ja-JP" dirty="0" lang="en-US" sz="2600"/>
              <a:t>22】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89020" y="2780928"/>
            <a:ext cx="5111954" cy="82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buFontTx/>
              <a:buNone/>
            </a:pPr>
            <a:endParaRPr altLang="ja-JP" b="0" dirty="0" kern="0" lang="en-US" sz="2000"/>
          </a:p>
          <a:p>
            <a:pPr eaLnBrk="1" hangingPunct="1" indent="0" marL="0">
              <a:buFontTx/>
              <a:buNone/>
            </a:pPr>
            <a:r>
              <a:rPr altLang="en-US" b="0" dirty="0" kern="0" lang="ja-JP" sz="2000"/>
              <a:t>「</a:t>
            </a:r>
            <a:r>
              <a:rPr altLang="ja-JP" b="0" dirty="0" kern="0" lang="en-US" sz="2000">
                <a:latin charset="0" panose="020B0604020202020204" pitchFamily="34" typeface="Arial"/>
                <a:cs charset="0" panose="020B0604020202020204" pitchFamily="34" typeface="Arial"/>
              </a:rPr>
              <a:t>E</a:t>
            </a:r>
            <a:r>
              <a:rPr altLang="en-US" b="0" dirty="0" kern="0" lang="ja-JP" sz="2000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  <a:r>
              <a:rPr altLang="en-US" b="0" dirty="0" kern="0" lang="ja-JP" sz="2000"/>
              <a:t>検定料受付証明書貼り付け」欄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4731158" y="3820639"/>
            <a:ext cx="3247872" cy="904505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len="med" type="triangle" w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bIns="45716" lIns="91431" rIns="91431" tIns="45716" wrap="none"/>
          <a:lstStyle/>
          <a:p>
            <a:endParaRPr altLang="en-US" lang="ja-JP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89020" y="3861048"/>
            <a:ext cx="4915609" cy="76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buFontTx/>
              <a:buNone/>
            </a:pPr>
            <a:r>
              <a:rPr altLang="en-US" b="0" dirty="0" kern="0" lang="ja-JP" sz="2000" u="sng">
                <a:solidFill>
                  <a:srgbClr val="FF0000"/>
                </a:solidFill>
              </a:rPr>
              <a:t>「日附印」が押されている「検定料受付証明書」を貼り付ける。</a:t>
            </a:r>
            <a:endParaRPr altLang="ja-JP" b="0" dirty="0" kern="0" lang="en-US" strike="sngStrike" sz="2000" u="sng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8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V="1">
            <a:off x="4731158" y="1857448"/>
            <a:ext cx="2576466" cy="41942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len="med" type="triangle" w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bIns="45716" lIns="91431" rIns="91431" tIns="45716" wrap="none"/>
          <a:lstStyle/>
          <a:p>
            <a:endParaRPr altLang="en-US" lang="ja-JP"/>
          </a:p>
        </p:txBody>
      </p:sp>
      <p:sp>
        <p:nvSpPr>
          <p:cNvPr id="16" name="正方形/長方形 15"/>
          <p:cNvSpPr/>
          <p:nvPr/>
        </p:nvSpPr>
        <p:spPr>
          <a:xfrm>
            <a:off x="7307625" y="1182822"/>
            <a:ext cx="1381380" cy="950034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7" name="正方形/長方形 16"/>
          <p:cNvSpPr/>
          <p:nvPr/>
        </p:nvSpPr>
        <p:spPr>
          <a:xfrm>
            <a:off x="7979031" y="3588160"/>
            <a:ext cx="709974" cy="2444538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371134" y="691481"/>
            <a:ext cx="3192754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志願票</a:t>
            </a:r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</a:rPr>
              <a:t>第</a:t>
            </a:r>
            <a:r>
              <a:rPr altLang="ja-JP" dirty="0" lang="en-US" sz="2400">
                <a:latin typeface="+mn-ea"/>
              </a:rPr>
              <a:t>Ⅱ</a:t>
            </a:r>
            <a:r>
              <a:rPr altLang="en-US" dirty="0" lang="ja-JP" sz="2400">
                <a:latin typeface="+mn-ea"/>
              </a:rPr>
              <a:t>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  <a:r>
              <a:rPr altLang="en-US" dirty="0" lang="ja-JP" sz="2400">
                <a:latin typeface="+mn-ea"/>
                <a:ea typeface="+mn-ea"/>
              </a:rPr>
              <a:t>①</a:t>
            </a:r>
            <a:endParaRPr altLang="ja-JP" dirty="0" lang="en-US" sz="2400">
              <a:latin typeface="+mn-ea"/>
              <a:ea typeface="+mn-ea"/>
            </a:endParaRPr>
          </a:p>
        </p:txBody>
      </p:sp>
      <p:sp>
        <p:nvSpPr>
          <p:cNvPr id="18" name="下矢印 17"/>
          <p:cNvSpPr/>
          <p:nvPr/>
        </p:nvSpPr>
        <p:spPr bwMode="auto">
          <a:xfrm>
            <a:off x="2118089" y="1844824"/>
            <a:ext cx="684000" cy="288000"/>
          </a:xfrm>
          <a:prstGeom prst="downArrow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t" anchorCtr="0" bIns="47256" compatLnSpc="1" lIns="94512" numCol="1" rIns="94512" rtlCol="0" tIns="47256" vert="horz" wrap="square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altLang="en-US" dirty="0" lang="ja-JP" sz="1300"/>
          </a:p>
        </p:txBody>
      </p:sp>
      <p:sp>
        <p:nvSpPr>
          <p:cNvPr id="20" name="下矢印 19"/>
          <p:cNvSpPr/>
          <p:nvPr/>
        </p:nvSpPr>
        <p:spPr bwMode="auto">
          <a:xfrm>
            <a:off x="2118089" y="3573016"/>
            <a:ext cx="684000" cy="288000"/>
          </a:xfrm>
          <a:prstGeom prst="downArrow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t" anchorCtr="0" bIns="47256" compatLnSpc="1" lIns="94512" numCol="1" rIns="94512" rtlCol="0" tIns="47256" vert="horz" wrap="square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altLang="en-US" dirty="0" lang="ja-JP" sz="1300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A9BEABE1-AEFD-4012-AF6A-6E6BAC150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5" y="4921351"/>
            <a:ext cx="4963766" cy="73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buFontTx/>
              <a:buNone/>
            </a:pPr>
            <a:r>
              <a:rPr altLang="en-US" dirty="0" kern="0" lang="ja-JP" sz="2000" u="sng"/>
              <a:t>●出願時に使用しなかった払込書</a:t>
            </a:r>
            <a:endParaRPr altLang="ja-JP" dirty="0" kern="0" lang="en-US" strike="sngStrike" sz="2000" u="sng"/>
          </a:p>
          <a:p>
            <a:pPr eaLnBrk="1" hangingPunct="1" indent="0" marL="0">
              <a:buFontTx/>
              <a:buNone/>
            </a:pPr>
            <a:r>
              <a:rPr altLang="en-US" dirty="0" kern="0" lang="ja-JP" sz="2000" u="sng">
                <a:solidFill>
                  <a:srgbClr val="FF0000"/>
                </a:solidFill>
              </a:rPr>
              <a:t>⇒登録教科等の訂正の際に使用することがあるため，登録教科訂正期間までは廃棄せず保管</a:t>
            </a: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0373894A-AB69-4F43-A3F7-DDABDE7329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110" r="40013" t="10109"/>
          <a:stretch/>
        </p:blipFill>
        <p:spPr>
          <a:xfrm>
            <a:off x="371134" y="1438723"/>
            <a:ext cx="4663441" cy="3924968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618841" y="4752440"/>
            <a:ext cx="7555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A</a:t>
            </a:r>
            <a:endParaRPr altLang="en-US" dirty="0" lang="ja-JP">
              <a:latin charset="-128" pitchFamily="66" typeface="ＤＦＧフリー流葉"/>
              <a:ea charset="-128" pitchFamily="66" typeface="ＤＦＧフリー流葉"/>
              <a:cs charset="0" pitchFamily="66" typeface="Estrangelo Edessa"/>
            </a:endParaRPr>
          </a:p>
          <a:p>
            <a:pPr indent="-342900" marL="342900">
              <a:defRPr/>
            </a:pPr>
            <a:endParaRPr altLang="en-US" b="0" dirty="0" lang="ja-JP" sz="3200" u="sng">
              <a:solidFill>
                <a:srgbClr val="FF0000"/>
              </a:solidFill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  <a:p>
            <a:pPr indent="-342900" marL="342900">
              <a:defRPr/>
            </a:pPr>
            <a:endParaRPr altLang="ja-JP" b="0" dirty="0"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71134" y="691481"/>
            <a:ext cx="3192754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志願票</a:t>
            </a:r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</a:rPr>
              <a:t>第</a:t>
            </a:r>
            <a:r>
              <a:rPr altLang="ja-JP" dirty="0" lang="en-US" sz="2400">
                <a:latin typeface="+mn-ea"/>
              </a:rPr>
              <a:t>Ⅱ</a:t>
            </a:r>
            <a:r>
              <a:rPr altLang="en-US" dirty="0" lang="ja-JP" sz="2400">
                <a:latin typeface="+mn-ea"/>
              </a:rPr>
              <a:t>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  <a:r>
              <a:rPr altLang="en-US" dirty="0" lang="ja-JP" sz="2400">
                <a:latin typeface="+mn-ea"/>
                <a:ea typeface="+mn-ea"/>
              </a:rPr>
              <a:t>②</a:t>
            </a:r>
            <a:endParaRPr altLang="ja-JP" dirty="0" lang="en-US" sz="2400">
              <a:latin typeface="+mn-ea"/>
              <a:ea typeface="+mn-ea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633053" y="3013699"/>
            <a:ext cx="69978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A</a:t>
            </a:r>
            <a:endParaRPr altLang="en-US" dirty="0" lang="ja-JP" sz="2400">
              <a:latin charset="-128" pitchFamily="66" typeface="ＤＦＧフリー流葉"/>
              <a:ea charset="-128" pitchFamily="66" typeface="ＤＦＧフリー流葉"/>
              <a:cs charset="0" pitchFamily="66" typeface="Estrangelo Edessa"/>
            </a:endParaRPr>
          </a:p>
          <a:p>
            <a:pPr indent="-342900" marL="342900">
              <a:defRPr/>
            </a:pPr>
            <a:endParaRPr altLang="en-US" b="0" dirty="0" lang="ja-JP" sz="2400" u="sng">
              <a:solidFill>
                <a:srgbClr val="FF0000"/>
              </a:solidFill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  <a:p>
            <a:pPr indent="-342900" marL="342900">
              <a:defRPr/>
            </a:pPr>
            <a:endParaRPr altLang="ja-JP" b="0" dirty="0" lang="en-US" sz="24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46704" y="2360033"/>
            <a:ext cx="7555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B</a:t>
            </a:r>
            <a:endParaRPr altLang="en-US" b="0" dirty="0" lang="ja-JP" sz="2400" u="sng">
              <a:solidFill>
                <a:srgbClr val="FF0000"/>
              </a:solidFill>
              <a:effectLst>
                <a:outerShdw algn="tl" blurRad="38100" dir="2700000" dist="38100">
                  <a:srgbClr val="000000"/>
                </a:outerShdw>
              </a:effectLst>
              <a:latin charset="-128" pitchFamily="50" typeface="ＤＦＧ平成ゴシック体W7"/>
              <a:ea charset="-128" pitchFamily="50" typeface="ＤＦＧ平成ゴシック体W7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626292" y="1724898"/>
            <a:ext cx="7555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A</a:t>
            </a:r>
            <a:endParaRPr altLang="en-US" dirty="0" lang="ja-JP" sz="2400">
              <a:latin charset="-128" pitchFamily="66" typeface="ＤＦＧフリー流葉"/>
              <a:ea charset="-128" pitchFamily="66" typeface="ＤＦＧフリー流葉"/>
              <a:cs charset="0" pitchFamily="66" typeface="Estrangelo Edessa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646704" y="3933056"/>
            <a:ext cx="755508" cy="52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marL="342900">
              <a:defRPr/>
            </a:pPr>
            <a:r>
              <a:rPr altLang="ja-JP" dirty="0" lang="en-US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rPr>
              <a:t>D</a:t>
            </a:r>
            <a:endParaRPr altLang="en-US" dirty="0" lang="ja-JP" sz="2400">
              <a:latin charset="-128" pitchFamily="66" typeface="ＤＦＧフリー流葉"/>
              <a:ea charset="-128" pitchFamily="66" typeface="ＤＦＧフリー流葉"/>
              <a:cs charset="0" pitchFamily="66" typeface="Estrangelo Edessa"/>
            </a:endParaRPr>
          </a:p>
        </p:txBody>
      </p:sp>
      <p:sp>
        <p:nvSpPr>
          <p:cNvPr id="10" name="AutoShape 14"/>
          <p:cNvSpPr>
            <a:spLocks/>
          </p:cNvSpPr>
          <p:nvPr/>
        </p:nvSpPr>
        <p:spPr bwMode="auto">
          <a:xfrm flipH="1" rot="10800000">
            <a:off x="5004048" y="1782294"/>
            <a:ext cx="656455" cy="3506343"/>
          </a:xfrm>
          <a:prstGeom prst="rightBrace">
            <a:avLst>
              <a:gd fmla="val 41915" name="adj1"/>
              <a:gd fmla="val 84103" name="adj2"/>
            </a:avLst>
          </a:prstGeom>
          <a:noFill/>
          <a:ln w="508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wrap="none"/>
          <a:lstStyle/>
          <a:p>
            <a:endParaRPr altLang="en-US" lang="ja-JP">
              <a:solidFill>
                <a:srgbClr val="FF0000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5046670" y="3858003"/>
            <a:ext cx="699784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len="med" type="triangle" w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4" name="角丸四角形 13"/>
          <p:cNvSpPr/>
          <p:nvPr/>
        </p:nvSpPr>
        <p:spPr bwMode="auto">
          <a:xfrm>
            <a:off x="5700773" y="3429000"/>
            <a:ext cx="3375992" cy="892684"/>
          </a:xfrm>
          <a:prstGeom prst="roundRect">
            <a:avLst>
              <a:gd fmla="val 6032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indent="7938"/>
            <a:r>
              <a:rPr altLang="en-US" b="0" dirty="0" lang="ja-JP" sz="2000" u="sng">
                <a:solidFill>
                  <a:srgbClr val="FF0000"/>
                </a:solidFill>
                <a:latin typeface="+mj-ea"/>
              </a:rPr>
              <a:t>「理科」は科目選択の方法を記入</a:t>
            </a:r>
            <a:endParaRPr altLang="ja-JP" b="0" dirty="0" lang="en-US" sz="2000" u="sng">
              <a:solidFill>
                <a:srgbClr val="FF0000"/>
              </a:solidFill>
              <a:latin typeface="+mj-ea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【P21</a:t>
            </a:r>
            <a:r>
              <a:rPr altLang="en-US" dirty="0" lang="ja-JP" sz="2600"/>
              <a:t>・</a:t>
            </a:r>
            <a:r>
              <a:rPr altLang="ja-JP" dirty="0" lang="en-US" sz="2600"/>
              <a:t>22】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2" name="角丸四角形 21"/>
          <p:cNvSpPr/>
          <p:nvPr/>
        </p:nvSpPr>
        <p:spPr bwMode="auto">
          <a:xfrm>
            <a:off x="5660504" y="1601808"/>
            <a:ext cx="3375992" cy="1351949"/>
          </a:xfrm>
          <a:prstGeom prst="roundRect">
            <a:avLst>
              <a:gd fmla="val 6032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indent="7938"/>
            <a:r>
              <a:rPr altLang="en-US" b="0" dirty="0" lang="ja-JP" sz="2400">
                <a:solidFill>
                  <a:srgbClr val="FF0000"/>
                </a:solidFill>
                <a:latin typeface="+mj-ea"/>
              </a:rPr>
              <a:t>「受験教科欄」は，</a:t>
            </a:r>
            <a:r>
              <a:rPr altLang="en-US" b="0" dirty="0" lang="ja-JP" sz="2400">
                <a:latin typeface="+mj-ea"/>
              </a:rPr>
              <a:t>受験する・しないにかかわらず全て記入</a:t>
            </a:r>
            <a:endParaRPr altLang="ja-JP" b="0" dirty="0" lang="en-US" sz="2400">
              <a:latin typeface="+mj-ea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316393" y="3434265"/>
            <a:ext cx="3758452" cy="1356149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9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71134" y="5469124"/>
            <a:ext cx="7441226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dirty="0" lang="en-US" sz="2000" u="sng"/>
              <a:t>※</a:t>
            </a:r>
            <a:r>
              <a:rPr altLang="en-US" dirty="0" lang="ja-JP" sz="2000" u="sng"/>
              <a:t>　志望大学の指定する教科を必ず確認のうえ，記入してください。</a:t>
            </a:r>
            <a:endParaRPr altLang="en-US" dirty="0" kumimoji="1" lang="ja-JP" sz="2000" u="sng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1215</Words>
  <Application>Microsoft Office PowerPoint</Application>
  <PresentationFormat>画面に合わせる (4:3)</PresentationFormat>
  <Paragraphs>148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5" baseType="lpstr">
      <vt:lpstr>ＤＦＧフリー流葉</vt:lpstr>
      <vt:lpstr>ＤＦＧ極太丸ゴシック体</vt:lpstr>
      <vt:lpstr>ＤＦＧ平成ゴシック体W7</vt:lpstr>
      <vt:lpstr>ＤＦＧ平成ゴシック体W9</vt:lpstr>
      <vt:lpstr>Estrangelo Edessa</vt:lpstr>
      <vt:lpstr>HG丸ｺﾞｼｯｸM-PRO</vt:lpstr>
      <vt:lpstr>ＭＳ Ｐゴシック</vt:lpstr>
      <vt:lpstr>ＭＳ ゴシック</vt:lpstr>
      <vt:lpstr>Arial</vt:lpstr>
      <vt:lpstr>Calibri</vt:lpstr>
      <vt:lpstr>Verdana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2022-07-06T01:46:04Z</dcterms:created>
  <dcterms:modified xsi:type="dcterms:W3CDTF">2022-07-06T01:46:08Z</dcterms:modified>
  <cp:revision>1</cp:revision>
  <dc:title>R5_Ｂ出願.pptx</dc:title>
</cp:coreProperties>
</file>