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340" r:id="rId2"/>
    <p:sldId id="346" r:id="rId3"/>
    <p:sldId id="344" r:id="rId4"/>
    <p:sldId id="324" r:id="rId5"/>
    <p:sldId id="314" r:id="rId6"/>
    <p:sldId id="321" r:id="rId7"/>
    <p:sldId id="331" r:id="rId8"/>
    <p:sldId id="332" r:id="rId9"/>
    <p:sldId id="305" r:id="rId10"/>
    <p:sldId id="289" r:id="rId11"/>
    <p:sldId id="339" r:id="rId12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448" userDrawn="1">
          <p15:clr>
            <a:srgbClr val="A4A3A4"/>
          </p15:clr>
        </p15:guide>
        <p15:guide id="2" pos="1413" userDrawn="1">
          <p15:clr>
            <a:srgbClr val="A4A3A4"/>
          </p15:clr>
        </p15:guide>
        <p15:guide id="3" orient="horz" pos="4480" userDrawn="1">
          <p15:clr>
            <a:srgbClr val="A4A3A4"/>
          </p15:clr>
        </p15:guide>
        <p15:guide id="4" pos="1426" userDrawn="1">
          <p15:clr>
            <a:srgbClr val="A4A3A4"/>
          </p15:clr>
        </p15:guide>
        <p15:guide id="5" orient="horz" pos="3068" userDrawn="1">
          <p15:clr>
            <a:srgbClr val="A4A3A4"/>
          </p15:clr>
        </p15:guide>
        <p15:guide id="6" orient="horz" pos="3090" userDrawn="1">
          <p15:clr>
            <a:srgbClr val="A4A3A4"/>
          </p15:clr>
        </p15:guide>
        <p15:guide id="7" pos="2083" userDrawn="1">
          <p15:clr>
            <a:srgbClr val="A4A3A4"/>
          </p15:clr>
        </p15:guide>
        <p15:guide id="8" pos="2102" userDrawn="1">
          <p15:clr>
            <a:srgbClr val="A4A3A4"/>
          </p15:clr>
        </p15:guide>
        <p15:guide id="9" orient="horz" pos="4478" userDrawn="1">
          <p15:clr>
            <a:srgbClr val="A4A3A4"/>
          </p15:clr>
        </p15:guide>
        <p15:guide id="10" orient="horz" pos="4509" userDrawn="1">
          <p15:clr>
            <a:srgbClr val="A4A3A4"/>
          </p15:clr>
        </p15:guide>
        <p15:guide id="11" orient="horz" pos="3088" userDrawn="1">
          <p15:clr>
            <a:srgbClr val="A4A3A4"/>
          </p15:clr>
        </p15:guide>
        <p15:guide id="12" orient="horz" pos="3110" userDrawn="1">
          <p15:clr>
            <a:srgbClr val="A4A3A4"/>
          </p15:clr>
        </p15:guide>
        <p15:guide id="13" pos="1427" userDrawn="1">
          <p15:clr>
            <a:srgbClr val="A4A3A4"/>
          </p15:clr>
        </p15:guide>
        <p15:guide id="14" pos="1440" userDrawn="1">
          <p15:clr>
            <a:srgbClr val="A4A3A4"/>
          </p15:clr>
        </p15:guide>
        <p15:guide id="15" pos="2103" userDrawn="1">
          <p15:clr>
            <a:srgbClr val="A4A3A4"/>
          </p15:clr>
        </p15:guide>
        <p15:guide id="16" pos="2122" userDrawn="1">
          <p15:clr>
            <a:srgbClr val="A4A3A4"/>
          </p15:clr>
        </p15:guide>
        <p15:guide id="17" orient="horz" pos="4507" userDrawn="1">
          <p15:clr>
            <a:srgbClr val="A4A3A4"/>
          </p15:clr>
        </p15:guide>
        <p15:guide id="18" orient="horz" pos="4540" userDrawn="1">
          <p15:clr>
            <a:srgbClr val="A4A3A4"/>
          </p15:clr>
        </p15:guide>
        <p15:guide id="19" orient="horz" pos="3109" userDrawn="1">
          <p15:clr>
            <a:srgbClr val="A4A3A4"/>
          </p15:clr>
        </p15:guide>
        <p15:guide id="20" orient="horz" pos="3131" userDrawn="1">
          <p15:clr>
            <a:srgbClr val="A4A3A4"/>
          </p15:clr>
        </p15:guide>
        <p15:guide id="21" pos="1441" userDrawn="1">
          <p15:clr>
            <a:srgbClr val="A4A3A4"/>
          </p15:clr>
        </p15:guide>
        <p15:guide id="22" pos="1454" userDrawn="1">
          <p15:clr>
            <a:srgbClr val="A4A3A4"/>
          </p15:clr>
        </p15:guide>
        <p15:guide id="23" pos="2123" userDrawn="1">
          <p15:clr>
            <a:srgbClr val="A4A3A4"/>
          </p15:clr>
        </p15:guide>
        <p15:guide id="2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CCEB"/>
    <a:srgbClr val="333399"/>
    <a:srgbClr val="FFCC00"/>
    <a:srgbClr val="E1F2F3"/>
    <a:srgbClr val="DAEDEF"/>
    <a:srgbClr val="00CCFF"/>
    <a:srgbClr val="FBE1FA"/>
    <a:srgbClr val="E32D50"/>
    <a:srgbClr val="CCFFCC"/>
    <a:srgbClr val="CEF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3" autoAdjust="0"/>
    <p:restoredTop sz="64494" autoAdjust="0"/>
  </p:normalViewPr>
  <p:slideViewPr>
    <p:cSldViewPr>
      <p:cViewPr varScale="1">
        <p:scale>
          <a:sx n="70" d="100"/>
          <a:sy n="70" d="100"/>
        </p:scale>
        <p:origin x="2958" y="48"/>
      </p:cViewPr>
      <p:guideLst>
        <p:guide orient="horz" pos="216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120"/>
      </p:cViewPr>
      <p:guideLst>
        <p:guide orient="horz" pos="4448"/>
        <p:guide pos="1413"/>
        <p:guide orient="horz" pos="4480"/>
        <p:guide pos="1426"/>
        <p:guide orient="horz" pos="3068"/>
        <p:guide orient="horz" pos="3090"/>
        <p:guide pos="2083"/>
        <p:guide pos="2102"/>
        <p:guide orient="horz" pos="4478"/>
        <p:guide orient="horz" pos="4509"/>
        <p:guide orient="horz" pos="3088"/>
        <p:guide orient="horz" pos="3110"/>
        <p:guide pos="1427"/>
        <p:guide pos="1440"/>
        <p:guide pos="2103"/>
        <p:guide pos="2122"/>
        <p:guide orient="horz" pos="4507"/>
        <p:guide orient="horz" pos="4540"/>
        <p:guide orient="horz" pos="3109"/>
        <p:guide orient="horz" pos="3131"/>
        <p:guide pos="1441"/>
        <p:guide pos="1454"/>
        <p:guide pos="2123"/>
        <p:guide pos="2142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0" y="20"/>
            <a:ext cx="29559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20"/>
            <a:ext cx="29543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algn="r"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0" y="9440869"/>
            <a:ext cx="29559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40869"/>
            <a:ext cx="29543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algn="r" defTabSz="914702" eaLnBrk="1" hangingPunct="1">
              <a:defRPr sz="1200"/>
            </a:lvl1pPr>
          </a:lstStyle>
          <a:p>
            <a:pPr>
              <a:defRPr/>
            </a:pPr>
            <a:fld id="{A64A0F74-042E-44CB-82D2-1BFD4459E9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29036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0" y="20"/>
            <a:ext cx="29559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20"/>
            <a:ext cx="29543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algn="r"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8700" y="403225"/>
            <a:ext cx="4833938" cy="3625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94118" y="4317237"/>
            <a:ext cx="6037205" cy="5364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0" y="9440869"/>
            <a:ext cx="29559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40869"/>
            <a:ext cx="29543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algn="r" defTabSz="914702" eaLnBrk="1" hangingPunct="1">
              <a:defRPr sz="1200"/>
            </a:lvl1pPr>
          </a:lstStyle>
          <a:p>
            <a:pPr>
              <a:defRPr/>
            </a:pPr>
            <a:fld id="{521E26E5-D42B-4DBD-B420-1C49B08281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7579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5543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1E26E5-D42B-4DBD-B420-1C49B08281E5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114475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32395" indent="-275836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31885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86855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44994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01553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58110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14669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71227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fld id="{FA3A0EC1-C6A9-48B9-A300-B1263BF3B29C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7" name="スライド イメージ プレースホルダー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089449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811313" y="4317237"/>
            <a:ext cx="5256584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3490" indent="-283765"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6150" indent="-226694"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2705" indent="-226694"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67195" indent="-226694"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23747" indent="-226694" defTabSz="91470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0304" indent="-226694" defTabSz="91470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36862" indent="-226694" defTabSz="91470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93413" indent="-226694" defTabSz="91470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fld id="{008D0637-EA99-4318-B809-4096242DC14D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7" name="スライド イメージ プレースホルダー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820674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1E26E5-D42B-4DBD-B420-1C49B08281E5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182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32395" indent="-275836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31885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86855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44994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01553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58110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14669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71227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fld id="{723E12A7-4E3C-450B-B572-7CD97ACDA688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1313" y="4317237"/>
            <a:ext cx="5256584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513653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32395" indent="-275836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31885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86855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44994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01553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58110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14669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71227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fld id="{0387D411-57C1-40C3-A822-368C0DC8A4F8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1329" y="4357620"/>
            <a:ext cx="5472607" cy="5083250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1" name="スライド イメージ プレースホルダー 10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87631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32395" indent="-275836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31885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86855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44994" indent="-218767" defTabSz="8845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01553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58110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14669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71227" indent="-218767" defTabSz="8845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fld id="{4D46F661-BD24-46A7-90B3-A2E349E454CE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1312" y="4317228"/>
            <a:ext cx="5472608" cy="5620528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3" name="スライド イメージ プレースホルダー 12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768617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811329" y="4105587"/>
            <a:ext cx="5400597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1E26E5-D42B-4DBD-B420-1C49B08281E5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967152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1E26E5-D42B-4DBD-B420-1C49B08281E5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6037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1E26E5-D42B-4DBD-B420-1C49B08281E5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4302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37149" indent="-280593"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36639" indent="-223524"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90026" indent="-223524"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49751" indent="-223524" defTabSz="914702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06308" indent="-223524" defTabSz="91470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62867" indent="-223524" defTabSz="91470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19427" indent="-223524" defTabSz="91470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75979" indent="-223524" defTabSz="91470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fld id="{5700FEBF-7B67-437A-AA3C-B072E96C3700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19460" name="ノー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811313" y="4317237"/>
            <a:ext cx="5256584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74905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70849-B3CB-4280-9159-415C087A0F7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C74F-C5B7-49AE-8496-BCD8C32B51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197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ACE57-BB2D-4A8B-8F68-2A8CC942CA9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B20F-986F-414A-B39C-76BDDD3F33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13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40" y="115889"/>
            <a:ext cx="2001837" cy="59039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115889"/>
            <a:ext cx="5854700" cy="59039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97FAB-0704-47F9-9E4F-7D4404E3266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24B1-4600-480F-8159-1496647F3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507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675" y="115889"/>
            <a:ext cx="8001001" cy="5048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566738" y="765178"/>
            <a:ext cx="8001001" cy="5254625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1620B-810F-4583-A088-C5DEDC79434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9C81-28D7-41D1-BE21-A12FAA09D3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347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133CC-41DC-422B-85E6-382B277F53D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BEA1-C32F-40FF-90BF-88E25CC951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826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6D96E-0827-40A2-915B-6FC131EC998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73E9-93A6-43EA-9836-C7FC9783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9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97CB7-8801-4381-A53B-315FCC395A1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C3138-1DF5-4EE7-9BC8-8086AF259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36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7245F-D464-4294-86DD-65C30FA7035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4E9C2-0BDA-4657-9E69-37B42CCDF5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701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40804-EEFD-4AD7-9725-F151527B52D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93B7-9AB8-4606-9DB9-3538C20A54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199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57722-CFDD-4EC9-AAF5-D852A166150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96D9-40D6-4827-A518-8DA33363B4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668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099"/>
            <a:ext cx="3008314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77445-7567-43CA-B3B4-D9FA2F41121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1447-9C50-4816-A6B9-441BAA34AE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474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46407-91E9-422E-9918-04A6AFC2F85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03352-7563-49C7-BEB7-BF54B5D740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270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1"/>
          </a:fgClr>
          <a:bgClr>
            <a:srgbClr val="EAEAEA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15890"/>
            <a:ext cx="8001001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765177"/>
            <a:ext cx="8001001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AutoShape 9"/>
          <p:cNvSpPr>
            <a:spLocks noChangeArrowheads="1"/>
          </p:cNvSpPr>
          <p:nvPr userDrawn="1"/>
        </p:nvSpPr>
        <p:spPr bwMode="auto">
          <a:xfrm>
            <a:off x="609600" y="609600"/>
            <a:ext cx="8229600" cy="82550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20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127084A-62AF-4A51-B8E2-D06FA5E553B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03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C03BAB-CF08-4A55-A3E4-2740311191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2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1" y="90488"/>
            <a:ext cx="44386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017" y="1485184"/>
            <a:ext cx="2555631" cy="3600000"/>
          </a:xfrm>
          <a:prstGeom prst="rect">
            <a:avLst/>
          </a:prstGeom>
        </p:spPr>
      </p:pic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7452320" y="6481142"/>
            <a:ext cx="2895600" cy="47625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B5133CC-41DC-422B-85E6-382B277F53D8}" type="slidenum">
              <a:rPr lang="en-US" altLang="ja-JP" sz="1800" b="1">
                <a:solidFill>
                  <a:schemeClr val="bg1">
                    <a:lumMod val="50000"/>
                  </a:schemeClr>
                </a:solidFill>
                <a:latin typeface="+mj-lt"/>
              </a:rPr>
              <a:pPr/>
              <a:t>1</a:t>
            </a:fld>
            <a:endParaRPr lang="en-US" altLang="ja-JP" sz="18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215900" y="851221"/>
            <a:ext cx="8808009" cy="6544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ts val="4000"/>
              </a:lnSpc>
              <a:spcAft>
                <a:spcPts val="0"/>
              </a:spcAft>
              <a:defRPr/>
            </a:pPr>
            <a:r>
              <a:rPr lang="ja-JP" altLang="en-US" kern="0" spc="4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受験上の配慮案内</a:t>
            </a:r>
            <a:endParaRPr lang="en-US" altLang="ja-JP" kern="0" spc="400" dirty="0" smtClean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eaLnBrk="1" hangingPunct="1">
              <a:lnSpc>
                <a:spcPts val="4000"/>
              </a:lnSpc>
              <a:spcAft>
                <a:spcPts val="0"/>
              </a:spcAft>
              <a:defRPr/>
            </a:pPr>
            <a:r>
              <a:rPr lang="ja-JP" altLang="en-US" sz="3200" b="1" kern="0" dirty="0" smtClean="0">
                <a:latin typeface="+mn-ea"/>
              </a:rPr>
              <a:t>　　　　　　　　　　</a:t>
            </a:r>
            <a:endParaRPr lang="en-US" altLang="ja-JP" sz="3200" b="1" kern="0" dirty="0">
              <a:latin typeface="+mn-ea"/>
            </a:endParaRPr>
          </a:p>
          <a:p>
            <a:pPr eaLnBrk="1" hangingPunct="1">
              <a:lnSpc>
                <a:spcPts val="4000"/>
              </a:lnSpc>
              <a:spcAft>
                <a:spcPts val="0"/>
              </a:spcAft>
              <a:defRPr/>
            </a:pPr>
            <a:r>
              <a:rPr lang="ja-JP" altLang="en-US" sz="2000" kern="0" spc="4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　　　　　　</a:t>
            </a:r>
            <a:endParaRPr lang="en-US" altLang="ja-JP" sz="2000" kern="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8" name="星 5 7"/>
          <p:cNvSpPr/>
          <p:nvPr/>
        </p:nvSpPr>
        <p:spPr bwMode="auto">
          <a:xfrm>
            <a:off x="9612560" y="2996952"/>
            <a:ext cx="1440160" cy="1584176"/>
          </a:xfrm>
          <a:prstGeom prst="star5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3779912" y="2904177"/>
            <a:ext cx="4968560" cy="1604823"/>
          </a:xfrm>
          <a:prstGeom prst="roundRect">
            <a:avLst>
              <a:gd name="adj" fmla="val 5382"/>
            </a:avLst>
          </a:prstGeom>
          <a:solidFill>
            <a:srgbClr val="DAEDEF"/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indent="3600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ja-JP" altLang="en-US" sz="120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149637" y="3140486"/>
            <a:ext cx="4310795" cy="10419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ts val="4000"/>
              </a:lnSpc>
              <a:spcAft>
                <a:spcPts val="0"/>
              </a:spcAft>
            </a:pPr>
            <a:r>
              <a:rPr lang="en-US" altLang="ja-JP" sz="2400" b="1" kern="0" dirty="0">
                <a:latin typeface="+mn-ea"/>
                <a:ea typeface="+mn-ea"/>
              </a:rPr>
              <a:t>Ⅰ </a:t>
            </a:r>
            <a:r>
              <a:rPr lang="ja-JP" altLang="en-US" sz="2400" b="1" kern="0" dirty="0">
                <a:latin typeface="+mn-ea"/>
                <a:ea typeface="+mn-ea"/>
              </a:rPr>
              <a:t>受験上の配慮の</a:t>
            </a:r>
            <a:r>
              <a:rPr lang="ja-JP" altLang="en-US" sz="2400" b="1" kern="0" dirty="0" smtClean="0">
                <a:latin typeface="+mn-ea"/>
                <a:ea typeface="+mn-ea"/>
              </a:rPr>
              <a:t>概要</a:t>
            </a:r>
            <a:endParaRPr lang="en-US" altLang="ja-JP" sz="2400" b="1" kern="0" dirty="0">
              <a:latin typeface="+mn-ea"/>
              <a:ea typeface="+mn-ea"/>
            </a:endParaRPr>
          </a:p>
          <a:p>
            <a:pPr fontAlgn="auto">
              <a:lnSpc>
                <a:spcPts val="4000"/>
              </a:lnSpc>
              <a:spcAft>
                <a:spcPts val="0"/>
              </a:spcAft>
            </a:pPr>
            <a:r>
              <a:rPr lang="en-US" altLang="ja-JP" sz="2400" b="1" kern="0" dirty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Ⅱ</a:t>
            </a:r>
            <a:r>
              <a:rPr lang="ja-JP" altLang="en-US" sz="2400" b="1" kern="0" dirty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 受験上の配慮の申請・</a:t>
            </a:r>
            <a:r>
              <a:rPr lang="ja-JP" altLang="en-US" sz="2400" b="1" kern="0" dirty="0" smtClean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手続</a:t>
            </a:r>
            <a:endParaRPr lang="en-US" altLang="ja-JP" sz="2400" b="1" kern="0" dirty="0">
              <a:solidFill>
                <a:schemeClr val="bg1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975273" y="2370751"/>
            <a:ext cx="48255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800" dirty="0" smtClean="0"/>
              <a:t>※</a:t>
            </a:r>
            <a:r>
              <a:rPr lang="ja-JP" altLang="en-US" sz="1800" dirty="0" smtClean="0"/>
              <a:t>この動画では以下</a:t>
            </a:r>
            <a:r>
              <a:rPr lang="ja-JP" altLang="en-US" sz="1800" dirty="0"/>
              <a:t>の</a:t>
            </a:r>
            <a:r>
              <a:rPr lang="ja-JP" altLang="en-US" sz="1800" dirty="0" smtClean="0"/>
              <a:t>内容について説明します</a:t>
            </a:r>
            <a:endParaRPr lang="en-US" altLang="ja-JP" sz="1800" dirty="0"/>
          </a:p>
        </p:txBody>
      </p:sp>
      <p:sp>
        <p:nvSpPr>
          <p:cNvPr id="22" name="角丸四角形 21"/>
          <p:cNvSpPr/>
          <p:nvPr/>
        </p:nvSpPr>
        <p:spPr bwMode="auto">
          <a:xfrm>
            <a:off x="215901" y="5157192"/>
            <a:ext cx="4572124" cy="1044000"/>
          </a:xfrm>
          <a:prstGeom prst="roundRect">
            <a:avLst>
              <a:gd name="adj" fmla="val 10818"/>
            </a:avLst>
          </a:prstGeom>
          <a:solidFill>
            <a:srgbClr val="DAEDEF"/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indent="3600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solidFill>
                  <a:schemeClr val="tx2"/>
                </a:solidFill>
                <a:latin typeface="+mj-ea"/>
                <a:ea typeface="+mj-ea"/>
              </a:rPr>
              <a:t>「</a:t>
            </a:r>
            <a:r>
              <a:rPr lang="ja-JP" altLang="en-US" sz="1200" dirty="0">
                <a:solidFill>
                  <a:schemeClr val="tx2"/>
                </a:solidFill>
                <a:latin typeface="+mj-ea"/>
                <a:ea typeface="+mj-ea"/>
              </a:rPr>
              <a:t>受験上の配慮案内」をお手元</a:t>
            </a:r>
            <a:r>
              <a:rPr lang="ja-JP" altLang="en-US" sz="1200" dirty="0" smtClean="0">
                <a:solidFill>
                  <a:schemeClr val="tx2"/>
                </a:solidFill>
                <a:latin typeface="+mj-ea"/>
                <a:ea typeface="+mj-ea"/>
              </a:rPr>
              <a:t>にご準備ください。</a:t>
            </a:r>
            <a:endParaRPr lang="en-US" altLang="ja-JP" sz="1200" dirty="0" smtClean="0">
              <a:solidFill>
                <a:schemeClr val="tx2"/>
              </a:solidFill>
              <a:latin typeface="+mj-ea"/>
              <a:ea typeface="+mj-ea"/>
            </a:endParaRPr>
          </a:p>
          <a:p>
            <a:pPr marL="180000" indent="-3600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ナレーションでは，以下の名称について，適宜，</a:t>
            </a:r>
            <a:r>
              <a:rPr lang="en-US" altLang="ja-JP" sz="12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ja-JP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省略します。</a:t>
            </a:r>
            <a:endParaRPr lang="en-US" altLang="ja-JP" sz="1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798513" lvl="1" indent="-342900" eaLnBrk="1" hangingPunct="1">
              <a:spcBef>
                <a:spcPct val="20000"/>
              </a:spcBef>
              <a:buFont typeface="Wingdings" panose="05000000000000000000" pitchFamily="2" charset="2"/>
              <a:buChar char="u"/>
            </a:pPr>
            <a:r>
              <a:rPr lang="ja-JP" altLang="en-US" sz="1200" dirty="0" smtClean="0">
                <a:solidFill>
                  <a:schemeClr val="accent6"/>
                </a:solidFill>
                <a:latin typeface="+mj-ea"/>
                <a:ea typeface="+mj-ea"/>
              </a:rPr>
              <a:t>大学入学共通テスト　 　⇒共通テスト</a:t>
            </a:r>
            <a:endParaRPr lang="en-US" altLang="ja-JP" sz="1200" dirty="0" smtClean="0">
              <a:solidFill>
                <a:schemeClr val="accent6"/>
              </a:solidFill>
              <a:latin typeface="+mj-ea"/>
              <a:ea typeface="+mj-ea"/>
            </a:endParaRPr>
          </a:p>
          <a:p>
            <a:pPr marL="798513" lvl="1" indent="-342900" eaLnBrk="1" hangingPunct="1">
              <a:spcBef>
                <a:spcPct val="20000"/>
              </a:spcBef>
              <a:buFont typeface="Wingdings" panose="05000000000000000000" pitchFamily="2" charset="2"/>
              <a:buChar char="u"/>
            </a:pPr>
            <a:r>
              <a:rPr lang="ja-JP" altLang="en-US" sz="1200" dirty="0" smtClean="0">
                <a:solidFill>
                  <a:schemeClr val="accent6"/>
                </a:solidFill>
                <a:latin typeface="+mj-ea"/>
                <a:ea typeface="+mj-ea"/>
              </a:rPr>
              <a:t>受験上の配慮案内　</a:t>
            </a:r>
            <a:r>
              <a:rPr lang="ja-JP" altLang="en-US" sz="1200" dirty="0">
                <a:solidFill>
                  <a:schemeClr val="accent6"/>
                </a:solidFill>
                <a:latin typeface="+mj-ea"/>
                <a:ea typeface="+mj-ea"/>
              </a:rPr>
              <a:t> </a:t>
            </a:r>
            <a:r>
              <a:rPr lang="ja-JP" altLang="en-US" sz="1200" dirty="0" smtClean="0">
                <a:solidFill>
                  <a:schemeClr val="accent6"/>
                </a:solidFill>
                <a:latin typeface="+mj-ea"/>
                <a:ea typeface="+mj-ea"/>
              </a:rPr>
              <a:t> 　⇒配慮案内</a:t>
            </a:r>
            <a:r>
              <a:rPr lang="ja-JP" altLang="en-US" sz="1200" dirty="0" smtClean="0">
                <a:solidFill>
                  <a:srgbClr val="0066FF"/>
                </a:solidFill>
                <a:latin typeface="+mj-ea"/>
                <a:ea typeface="+mj-ea"/>
              </a:rPr>
              <a:t>　</a:t>
            </a:r>
            <a:endParaRPr lang="ja-JP" altLang="en-US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0068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a14="http://schemas.microsoft.com/office/drawing/2010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7455748" y="6476196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3EB611-2FB8-476A-9DD0-3A5E2908D4BA}" type="slidenum">
              <a:rPr kumimoji="0" lang="en-US" altLang="ja-JP" sz="1800" b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kumimoji="0" lang="en-US" altLang="ja-JP" sz="18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8676" name="Rectangle 15"/>
          <p:cNvSpPr>
            <a:spLocks noChangeArrowheads="1"/>
          </p:cNvSpPr>
          <p:nvPr/>
        </p:nvSpPr>
        <p:spPr bwMode="auto">
          <a:xfrm>
            <a:off x="496889" y="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400" dirty="0"/>
              <a:t>【</a:t>
            </a:r>
            <a:r>
              <a:rPr lang="en-US" altLang="ja-JP" sz="2400" dirty="0" smtClean="0"/>
              <a:t>P30】 </a:t>
            </a:r>
            <a:r>
              <a:rPr lang="ja-JP" altLang="en-US" sz="2600" dirty="0">
                <a:solidFill>
                  <a:srgbClr val="0033CC"/>
                </a:solidFill>
              </a:rPr>
              <a:t>　　</a:t>
            </a:r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1341000"/>
            <a:ext cx="8856983" cy="5040000"/>
          </a:xfrm>
        </p:spPr>
        <p:txBody>
          <a:bodyPr/>
          <a:lstStyle/>
          <a:p>
            <a:pPr marL="268288" indent="-268288" eaLnBrk="1" hangingPunct="1">
              <a:buFontTx/>
              <a:buNone/>
              <a:defRPr/>
            </a:pPr>
            <a:r>
              <a:rPr lang="ja-JP" altLang="en-US" sz="500" dirty="0"/>
              <a:t>　</a:t>
            </a:r>
          </a:p>
          <a:p>
            <a:pPr marL="268288" indent="-268288" eaLnBrk="1" hangingPunct="1">
              <a:buFontTx/>
              <a:buNone/>
              <a:defRPr/>
            </a:pPr>
            <a:r>
              <a:rPr lang="ja-JP" altLang="en-US" sz="500" dirty="0"/>
              <a:t>　</a:t>
            </a:r>
            <a:endParaRPr lang="en-US" altLang="ja-JP" sz="24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ja-JP" altLang="en-US" sz="2400" dirty="0"/>
              <a:t> 出願後の不慮の事故等（交通事故，負傷，発病等）のため受験上の配慮を希望する場合は，受験票に記載の</a:t>
            </a:r>
            <a:r>
              <a:rPr lang="en-US" altLang="ja-JP" sz="2400" dirty="0"/>
              <a:t>｢</a:t>
            </a:r>
            <a:r>
              <a:rPr lang="ja-JP" altLang="en-US" sz="2400" dirty="0"/>
              <a:t>問合せ大学</a:t>
            </a:r>
            <a:r>
              <a:rPr lang="en-US" altLang="ja-JP" sz="2400" dirty="0" smtClean="0"/>
              <a:t>｣</a:t>
            </a:r>
            <a:r>
              <a:rPr lang="ja-JP" altLang="en-US" sz="2400" dirty="0" smtClean="0"/>
              <a:t>に</a:t>
            </a:r>
            <a:endParaRPr lang="en-US" altLang="ja-JP" sz="2400" dirty="0" smtClean="0"/>
          </a:p>
          <a:p>
            <a:pPr marL="355600" indent="-355600" eaLnBrk="1" hangingPunct="1">
              <a:spcBef>
                <a:spcPct val="0"/>
              </a:spcBef>
              <a:buNone/>
              <a:defRPr/>
            </a:pPr>
            <a:r>
              <a:rPr lang="ja-JP" altLang="en-US" sz="2400" dirty="0" smtClean="0"/>
              <a:t>    申請してください。</a:t>
            </a:r>
            <a:endParaRPr lang="en-US" altLang="ja-JP" sz="2400" dirty="0" smtClean="0"/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ja-JP" altLang="en-US" sz="5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ja-JP" altLang="en-US" sz="2400" dirty="0" smtClean="0"/>
              <a:t>医師の診断書には，「発症の時期」</a:t>
            </a:r>
            <a:r>
              <a:rPr lang="ja-JP" altLang="en-US" sz="2400" u="heavy" dirty="0" smtClean="0"/>
              <a:t>「希望する配慮事項が試験当日に必要な理由」</a:t>
            </a:r>
            <a:r>
              <a:rPr lang="ja-JP" altLang="en-US" sz="2400" dirty="0" smtClean="0"/>
              <a:t>を必ず明記してもらってください。  </a:t>
            </a:r>
            <a:endParaRPr lang="en-US" altLang="ja-JP" sz="2400" dirty="0" smtClean="0"/>
          </a:p>
          <a:p>
            <a:pPr marL="268288" indent="-268288" eaLnBrk="1" hangingPunct="1">
              <a:buFontTx/>
              <a:buNone/>
              <a:defRPr/>
            </a:pPr>
            <a:endParaRPr lang="en-US" altLang="ja-JP" sz="2400" dirty="0"/>
          </a:p>
          <a:p>
            <a:pPr marL="268288" indent="-268288" eaLnBrk="1" hangingPunct="1">
              <a:buFontTx/>
              <a:buNone/>
              <a:defRPr/>
            </a:pPr>
            <a:endParaRPr lang="en-US" altLang="ja-JP" sz="2400" dirty="0" smtClean="0"/>
          </a:p>
          <a:p>
            <a:pPr marL="268288" indent="-268288" eaLnBrk="1" hangingPunct="1">
              <a:buFontTx/>
              <a:buNone/>
              <a:defRPr/>
            </a:pPr>
            <a:endParaRPr lang="en-US" altLang="ja-JP" sz="2400" dirty="0"/>
          </a:p>
          <a:p>
            <a:pPr marL="268288" indent="-268288" eaLnBrk="1" hangingPunct="1">
              <a:buFontTx/>
              <a:buNone/>
              <a:defRPr/>
            </a:pPr>
            <a:endParaRPr lang="en-US" altLang="ja-JP" sz="2400" dirty="0" smtClean="0"/>
          </a:p>
          <a:p>
            <a:pPr marL="268288" indent="-268288" eaLnBrk="1" hangingPunct="1">
              <a:buFontTx/>
              <a:buNone/>
              <a:defRPr/>
            </a:pPr>
            <a:endParaRPr lang="en-US" altLang="ja-JP" sz="2400" dirty="0"/>
          </a:p>
          <a:p>
            <a:pPr marL="268288" indent="-268288" eaLnBrk="1" hangingPunct="1">
              <a:buNone/>
              <a:defRPr/>
            </a:pPr>
            <a:r>
              <a:rPr lang="ja-JP" altLang="en-US" sz="2400" u="sng" dirty="0">
                <a:solidFill>
                  <a:srgbClr val="FF0000"/>
                </a:solidFill>
              </a:rPr>
              <a:t> </a:t>
            </a:r>
            <a:endParaRPr lang="en-US" altLang="ja-JP" sz="2400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79512" y="871290"/>
            <a:ext cx="8856984" cy="611188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algn="dist" eaLnBrk="1" hangingPunct="1">
              <a:defRPr/>
            </a:pPr>
            <a:r>
              <a:rPr lang="ja-JP" altLang="en-US" sz="3200" b="1" dirty="0">
                <a:solidFill>
                  <a:schemeClr val="tx2"/>
                </a:solidFill>
                <a:latin typeface="+mn-ea"/>
                <a:ea typeface="+mn-ea"/>
              </a:rPr>
              <a:t>６　出願後の不慮の事故等による受験上の配慮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179511" y="3589406"/>
            <a:ext cx="8856984" cy="1999594"/>
            <a:chOff x="554491" y="2952099"/>
            <a:chExt cx="8194223" cy="2042386"/>
          </a:xfrm>
        </p:grpSpPr>
        <p:sp>
          <p:nvSpPr>
            <p:cNvPr id="4" name="正方形/長方形 3"/>
            <p:cNvSpPr/>
            <p:nvPr/>
          </p:nvSpPr>
          <p:spPr bwMode="auto">
            <a:xfrm>
              <a:off x="606426" y="2952099"/>
              <a:ext cx="8142288" cy="1700901"/>
            </a:xfrm>
            <a:prstGeom prst="rect">
              <a:avLst/>
            </a:prstGeom>
            <a:noFill/>
            <a:ln w="57150" cap="flat" cmpd="dbl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268288" indent="-268288" eaLnBrk="1" hangingPunct="1">
                <a:spcBef>
                  <a:spcPct val="20000"/>
                </a:spcBef>
                <a:defRPr/>
              </a:pPr>
              <a:endParaRPr lang="ja-JP" altLang="en-US" sz="200" dirty="0">
                <a:latin typeface="Arial" charset="0"/>
              </a:endParaRPr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554491" y="3013997"/>
              <a:ext cx="8177362" cy="19804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077913" indent="-1077913"/>
              <a:r>
                <a:rPr lang="ja-JP" altLang="en-US" sz="2400" dirty="0">
                  <a:solidFill>
                    <a:srgbClr val="FF0000"/>
                  </a:solidFill>
                </a:rPr>
                <a:t> 注 意  </a:t>
              </a:r>
              <a:r>
                <a:rPr lang="en-US" altLang="ja-JP" sz="2400" dirty="0">
                  <a:solidFill>
                    <a:srgbClr val="FF0000"/>
                  </a:solidFill>
                </a:rPr>
                <a:t>:</a:t>
              </a:r>
              <a:r>
                <a:rPr lang="ja-JP" altLang="en-US" sz="2400" dirty="0">
                  <a:solidFill>
                    <a:srgbClr val="00B050"/>
                  </a:solidFill>
                </a:rPr>
                <a:t>　</a:t>
              </a:r>
              <a:r>
                <a:rPr lang="ja-JP" altLang="en-US" sz="2400" dirty="0" smtClean="0"/>
                <a:t>この</a:t>
              </a:r>
              <a:r>
                <a:rPr lang="ja-JP" altLang="en-US" sz="2400" dirty="0"/>
                <a:t>申請は，申請する理由が出願後に</a:t>
              </a:r>
              <a:r>
                <a:rPr lang="ja-JP" altLang="en-US" sz="2400" dirty="0" smtClean="0"/>
                <a:t>発生したときに限り行うことができるものです。</a:t>
              </a:r>
              <a:endParaRPr lang="en-US" altLang="ja-JP" sz="2400" dirty="0" smtClean="0"/>
            </a:p>
            <a:p>
              <a:pPr marL="1077913" indent="-1077913"/>
              <a:r>
                <a:rPr lang="ja-JP" altLang="en-US" sz="2400" dirty="0"/>
                <a:t>　</a:t>
              </a:r>
              <a:r>
                <a:rPr lang="ja-JP" altLang="en-US" sz="2400" dirty="0" smtClean="0"/>
                <a:t>　　　　   したがって</a:t>
              </a:r>
              <a:r>
                <a:rPr lang="ja-JP" altLang="en-US" sz="2400" dirty="0"/>
                <a:t>，</a:t>
              </a:r>
              <a:r>
                <a:rPr lang="ja-JP" altLang="en-US" sz="2400" u="sng" dirty="0">
                  <a:solidFill>
                    <a:srgbClr val="FF0000"/>
                  </a:solidFill>
                </a:rPr>
                <a:t>出願時までに申請すべき内容</a:t>
              </a:r>
              <a:r>
                <a:rPr lang="ja-JP" altLang="en-US" sz="2400" u="sng" dirty="0" smtClean="0">
                  <a:solidFill>
                    <a:srgbClr val="FF0000"/>
                  </a:solidFill>
                </a:rPr>
                <a:t>であった場合</a:t>
              </a:r>
              <a:r>
                <a:rPr lang="ja-JP" altLang="en-US" sz="2400" u="sng" dirty="0">
                  <a:solidFill>
                    <a:srgbClr val="FF0000"/>
                  </a:solidFill>
                </a:rPr>
                <a:t>には対象となりません</a:t>
              </a:r>
              <a:r>
                <a:rPr lang="ja-JP" altLang="en-US" sz="2400" u="sng" dirty="0" smtClean="0">
                  <a:solidFill>
                    <a:srgbClr val="FF0000"/>
                  </a:solidFill>
                </a:rPr>
                <a:t>。</a:t>
              </a:r>
              <a:endParaRPr lang="en-US" altLang="ja-JP" sz="2400" u="sng" dirty="0" smtClean="0">
                <a:solidFill>
                  <a:srgbClr val="FF0000"/>
                </a:solidFill>
              </a:endParaRPr>
            </a:p>
            <a:p>
              <a:r>
                <a:rPr lang="ja-JP" altLang="en-US" sz="2400" u="sng" dirty="0">
                  <a:solidFill>
                    <a:srgbClr val="FF0000"/>
                  </a:solidFill>
                </a:rPr>
                <a:t>　</a:t>
              </a:r>
              <a:r>
                <a:rPr lang="ja-JP" altLang="en-US" sz="2400" u="sng" dirty="0" smtClean="0">
                  <a:solidFill>
                    <a:srgbClr val="FF0000"/>
                  </a:solidFill>
                </a:rPr>
                <a:t>　　　　　</a:t>
              </a:r>
              <a:endParaRPr lang="ja-JP" altLang="en-US" sz="2400" u="sng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正方形/長方形 2"/>
          <p:cNvSpPr/>
          <p:nvPr/>
        </p:nvSpPr>
        <p:spPr bwMode="auto">
          <a:xfrm>
            <a:off x="2813645" y="1898055"/>
            <a:ext cx="3456384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499625"/>
              </p:ext>
            </p:extLst>
          </p:nvPr>
        </p:nvGraphicFramePr>
        <p:xfrm>
          <a:off x="941837" y="5334420"/>
          <a:ext cx="72000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0">
                  <a:extLst>
                    <a:ext uri="{9D8B030D-6E8A-4147-A177-3AD203B41FA5}">
                      <a16:colId xmlns:a16="http://schemas.microsoft.com/office/drawing/2014/main" val="3160906983"/>
                    </a:ext>
                  </a:extLst>
                </a:gridCol>
              </a:tblGrid>
              <a:tr h="4205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kern="100" dirty="0" smtClean="0">
                          <a:effectLst/>
                        </a:rPr>
                        <a:t>申請受付期間</a:t>
                      </a:r>
                      <a:endParaRPr lang="ja-JP" altLang="ja-JP" sz="2800" b="0" kern="100" dirty="0" smtClean="0">
                        <a:solidFill>
                          <a:schemeClr val="accent3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9796"/>
                  </a:ext>
                </a:extLst>
              </a:tr>
              <a:tr h="3852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受験票の受領から</a:t>
                      </a:r>
                      <a:r>
                        <a:rPr kumimoji="1" lang="ja-JP" altLang="en-US" sz="2400" b="0" u="sng" kern="100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令和</a:t>
                      </a:r>
                      <a:r>
                        <a:rPr kumimoji="1" lang="en-US" altLang="ja-JP" sz="2400" b="0" u="sng" kern="100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4</a:t>
                      </a:r>
                      <a:r>
                        <a:rPr kumimoji="1" lang="ja-JP" altLang="en-US" sz="2400" b="0" u="sng" kern="100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年</a:t>
                      </a:r>
                      <a:r>
                        <a:rPr kumimoji="1" lang="en-US" altLang="ja-JP" sz="2400" b="0" u="sng" kern="100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</a:t>
                      </a:r>
                      <a:r>
                        <a:rPr kumimoji="1" lang="ja-JP" altLang="en-US" sz="2400" b="0" u="sng" kern="100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月</a:t>
                      </a:r>
                      <a:r>
                        <a:rPr kumimoji="1" lang="en-US" altLang="ja-JP" sz="2400" b="0" u="sng" kern="100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12</a:t>
                      </a:r>
                      <a:r>
                        <a:rPr kumimoji="1" lang="ja-JP" altLang="en-US" sz="2400" b="0" u="sng" kern="100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日（水）</a:t>
                      </a:r>
                      <a:r>
                        <a:rPr kumimoji="1" lang="en-US" altLang="ja-JP" sz="2400" b="0" u="sng" kern="100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17</a:t>
                      </a:r>
                      <a:r>
                        <a:rPr kumimoji="1" lang="ja-JP" altLang="en-US" sz="2400" b="0" u="sng" kern="100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時まで</a:t>
                      </a:r>
                      <a:endParaRPr kumimoji="1" lang="en-US" altLang="ja-JP" sz="2400" b="0" u="sng" kern="100" dirty="0" smtClean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Arial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78316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39752" y="158752"/>
            <a:ext cx="18780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lang="en-US" altLang="ja-JP" sz="2400" b="1" kern="0" dirty="0">
                <a:latin typeface="Arial" charset="0"/>
                <a:ea typeface="ＭＳ Ｐゴシック" charset="-128"/>
              </a:rPr>
              <a:t>【</a:t>
            </a:r>
            <a:r>
              <a:rPr lang="ja-JP" altLang="en-US" sz="2400" kern="0" dirty="0">
                <a:latin typeface="Arial" charset="0"/>
                <a:ea typeface="ＭＳ Ｐゴシック" charset="-128"/>
              </a:rPr>
              <a:t>表紙 裏</a:t>
            </a:r>
            <a:r>
              <a:rPr lang="en-US" altLang="ja-JP" sz="2400" b="1" kern="0" dirty="0">
                <a:latin typeface="Arial" charset="0"/>
                <a:ea typeface="ＭＳ Ｐゴシック" charset="-128"/>
              </a:rPr>
              <a:t>】</a:t>
            </a:r>
          </a:p>
        </p:txBody>
      </p:sp>
      <p:sp>
        <p:nvSpPr>
          <p:cNvPr id="8196" name="フッター プレースホルダー 4"/>
          <p:cNvSpPr txBox="1">
            <a:spLocks/>
          </p:cNvSpPr>
          <p:nvPr/>
        </p:nvSpPr>
        <p:spPr bwMode="auto">
          <a:xfrm>
            <a:off x="7455748" y="6476196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0A6A8230-AE22-4409-BAF8-F0FB3FD33D8F}" type="slidenum">
              <a:rPr kumimoji="0" lang="en-US" altLang="ja-JP" sz="1800" b="1">
                <a:solidFill>
                  <a:schemeClr val="bg1">
                    <a:lumMod val="50000"/>
                  </a:schemeClr>
                </a:solidFill>
                <a:latin typeface="+mn-lt"/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kumimoji="0" lang="en-US" altLang="ja-JP" sz="18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EF200D1-EB30-4532-9917-B6079981DC66}"/>
              </a:ext>
            </a:extLst>
          </p:cNvPr>
          <p:cNvSpPr/>
          <p:nvPr/>
        </p:nvSpPr>
        <p:spPr bwMode="auto">
          <a:xfrm>
            <a:off x="1259632" y="2708752"/>
            <a:ext cx="7416824" cy="2232248"/>
          </a:xfrm>
          <a:prstGeom prst="rect">
            <a:avLst/>
          </a:prstGeom>
          <a:solidFill>
            <a:srgbClr val="DAEDEF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21600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spcBef>
                <a:spcPts val="600"/>
              </a:spcBef>
              <a:defRPr/>
            </a:pPr>
            <a:r>
              <a:rPr lang="en-US" altLang="ja-JP" sz="2400" kern="0" dirty="0">
                <a:solidFill>
                  <a:srgbClr val="000000"/>
                </a:solidFill>
              </a:rPr>
              <a:t>【</a:t>
            </a:r>
            <a:r>
              <a:rPr lang="ja-JP" altLang="en-US" sz="2400" kern="0" dirty="0">
                <a:solidFill>
                  <a:srgbClr val="000000"/>
                </a:solidFill>
              </a:rPr>
              <a:t>志願者問合せ専用電話</a:t>
            </a:r>
            <a:r>
              <a:rPr lang="en-US" altLang="ja-JP" sz="2400" kern="0" dirty="0">
                <a:solidFill>
                  <a:srgbClr val="000000"/>
                </a:solidFill>
              </a:rPr>
              <a:t>】</a:t>
            </a:r>
          </a:p>
          <a:p>
            <a:pPr marL="360000" lvl="0">
              <a:spcBef>
                <a:spcPts val="600"/>
              </a:spcBef>
              <a:defRPr/>
            </a:pPr>
            <a:r>
              <a:rPr lang="en-US" altLang="ja-JP" sz="2400" kern="0" dirty="0">
                <a:solidFill>
                  <a:srgbClr val="000000"/>
                </a:solidFill>
              </a:rPr>
              <a:t>03</a:t>
            </a:r>
            <a:r>
              <a:rPr lang="ja-JP" altLang="en-US" sz="2400" kern="0" dirty="0">
                <a:solidFill>
                  <a:srgbClr val="000000"/>
                </a:solidFill>
              </a:rPr>
              <a:t>－</a:t>
            </a:r>
            <a:r>
              <a:rPr lang="en-US" altLang="ja-JP" sz="2400" kern="0" dirty="0">
                <a:solidFill>
                  <a:srgbClr val="000000"/>
                </a:solidFill>
              </a:rPr>
              <a:t>3465</a:t>
            </a:r>
            <a:r>
              <a:rPr lang="ja-JP" altLang="en-US" sz="2400" kern="0" dirty="0">
                <a:solidFill>
                  <a:srgbClr val="000000"/>
                </a:solidFill>
              </a:rPr>
              <a:t>－</a:t>
            </a:r>
            <a:r>
              <a:rPr lang="en-US" altLang="ja-JP" sz="2400" kern="0" dirty="0">
                <a:solidFill>
                  <a:srgbClr val="000000"/>
                </a:solidFill>
              </a:rPr>
              <a:t>8600 </a:t>
            </a:r>
          </a:p>
          <a:p>
            <a:pPr marL="360000" lvl="0">
              <a:lnSpc>
                <a:spcPts val="2300"/>
              </a:lnSpc>
              <a:spcBef>
                <a:spcPts val="0"/>
              </a:spcBef>
              <a:defRPr/>
            </a:pPr>
            <a:r>
              <a:rPr lang="en-US" altLang="ja-JP" sz="2600" kern="0" dirty="0">
                <a:solidFill>
                  <a:srgbClr val="000000"/>
                </a:solidFill>
              </a:rPr>
              <a:t> </a:t>
            </a:r>
            <a:r>
              <a:rPr lang="en-US" altLang="ja-JP" sz="1800" kern="0" dirty="0">
                <a:solidFill>
                  <a:srgbClr val="000000"/>
                </a:solidFill>
                <a:latin typeface="+mj-ea"/>
                <a:ea typeface="+mj-ea"/>
              </a:rPr>
              <a:t>9:30</a:t>
            </a:r>
            <a:r>
              <a:rPr lang="ja-JP" altLang="en-US" sz="1800" kern="0" dirty="0">
                <a:solidFill>
                  <a:srgbClr val="000000"/>
                </a:solidFill>
                <a:latin typeface="+mj-ea"/>
                <a:ea typeface="+mj-ea"/>
              </a:rPr>
              <a:t>～</a:t>
            </a:r>
            <a:r>
              <a:rPr lang="en-US" altLang="ja-JP" sz="1800" kern="0" dirty="0">
                <a:solidFill>
                  <a:srgbClr val="000000"/>
                </a:solidFill>
                <a:latin typeface="+mj-ea"/>
                <a:ea typeface="+mj-ea"/>
              </a:rPr>
              <a:t>17:00</a:t>
            </a:r>
            <a:r>
              <a:rPr lang="ja-JP" altLang="en-US" sz="1800" kern="0" dirty="0">
                <a:solidFill>
                  <a:srgbClr val="000000"/>
                </a:solidFill>
                <a:latin typeface="+mj-ea"/>
                <a:ea typeface="+mj-ea"/>
              </a:rPr>
              <a:t>（土・</a:t>
            </a:r>
            <a:r>
              <a:rPr lang="ja-JP" altLang="en-US" sz="1800" kern="0" dirty="0" smtClean="0">
                <a:solidFill>
                  <a:srgbClr val="000000"/>
                </a:solidFill>
                <a:latin typeface="+mj-ea"/>
                <a:ea typeface="+mj-ea"/>
              </a:rPr>
              <a:t>日曜，祝日，</a:t>
            </a:r>
            <a:r>
              <a:rPr lang="en-US" altLang="ja-JP" sz="1800" kern="0" dirty="0" smtClean="0">
                <a:solidFill>
                  <a:srgbClr val="000000"/>
                </a:solidFill>
                <a:latin typeface="+mj-ea"/>
                <a:ea typeface="+mj-ea"/>
              </a:rPr>
              <a:t>12</a:t>
            </a:r>
            <a:r>
              <a:rPr lang="ja-JP" altLang="en-US" sz="1800" kern="0" dirty="0">
                <a:solidFill>
                  <a:srgbClr val="000000"/>
                </a:solidFill>
                <a:latin typeface="+mj-ea"/>
                <a:ea typeface="+mj-ea"/>
              </a:rPr>
              <a:t>月</a:t>
            </a:r>
            <a:r>
              <a:rPr lang="en-US" altLang="ja-JP" sz="1800" kern="0" dirty="0">
                <a:solidFill>
                  <a:srgbClr val="000000"/>
                </a:solidFill>
                <a:latin typeface="+mj-ea"/>
                <a:ea typeface="+mj-ea"/>
              </a:rPr>
              <a:t>29</a:t>
            </a:r>
            <a:r>
              <a:rPr lang="ja-JP" altLang="en-US" sz="1800" kern="0" dirty="0">
                <a:solidFill>
                  <a:srgbClr val="000000"/>
                </a:solidFill>
                <a:latin typeface="+mj-ea"/>
                <a:ea typeface="+mj-ea"/>
              </a:rPr>
              <a:t>日～</a:t>
            </a:r>
            <a:r>
              <a:rPr lang="en-US" altLang="ja-JP" sz="1800" kern="0" dirty="0">
                <a:solidFill>
                  <a:srgbClr val="000000"/>
                </a:solidFill>
                <a:latin typeface="+mj-ea"/>
                <a:ea typeface="+mj-ea"/>
              </a:rPr>
              <a:t>1</a:t>
            </a:r>
            <a:r>
              <a:rPr lang="ja-JP" altLang="en-US" sz="1800" kern="0" dirty="0">
                <a:solidFill>
                  <a:srgbClr val="000000"/>
                </a:solidFill>
                <a:latin typeface="+mj-ea"/>
                <a:ea typeface="+mj-ea"/>
              </a:rPr>
              <a:t>月</a:t>
            </a:r>
            <a:r>
              <a:rPr lang="en-US" altLang="ja-JP" sz="1800" kern="0" dirty="0">
                <a:solidFill>
                  <a:srgbClr val="000000"/>
                </a:solidFill>
                <a:latin typeface="+mj-ea"/>
                <a:ea typeface="+mj-ea"/>
              </a:rPr>
              <a:t>3</a:t>
            </a:r>
            <a:r>
              <a:rPr lang="ja-JP" altLang="en-US" sz="1800" kern="0" dirty="0">
                <a:solidFill>
                  <a:srgbClr val="000000"/>
                </a:solidFill>
                <a:latin typeface="+mj-ea"/>
                <a:ea typeface="+mj-ea"/>
              </a:rPr>
              <a:t>日を除く）</a:t>
            </a:r>
          </a:p>
          <a:p>
            <a:pPr lvl="0">
              <a:spcBef>
                <a:spcPts val="600"/>
              </a:spcBef>
              <a:defRPr/>
            </a:pPr>
            <a:r>
              <a:rPr lang="en-US" altLang="ja-JP" sz="2400" kern="0" dirty="0">
                <a:solidFill>
                  <a:srgbClr val="000000"/>
                </a:solidFill>
              </a:rPr>
              <a:t>【</a:t>
            </a:r>
            <a:r>
              <a:rPr lang="ja-JP" altLang="en-US" sz="2400" kern="0" dirty="0">
                <a:solidFill>
                  <a:srgbClr val="000000"/>
                </a:solidFill>
              </a:rPr>
              <a:t>電話での問合せが難しい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障害等の</a:t>
            </a:r>
            <a:r>
              <a:rPr lang="ja-JP" altLang="en-US" sz="2400" kern="0" dirty="0">
                <a:solidFill>
                  <a:srgbClr val="000000"/>
                </a:solidFill>
              </a:rPr>
              <a:t>ある方専用</a:t>
            </a:r>
            <a:r>
              <a:rPr lang="en-US" altLang="ja-JP" sz="2400" kern="0" dirty="0">
                <a:solidFill>
                  <a:srgbClr val="000000"/>
                </a:solidFill>
              </a:rPr>
              <a:t>FAX】</a:t>
            </a:r>
          </a:p>
          <a:p>
            <a:pPr marL="360000" lvl="0">
              <a:spcBef>
                <a:spcPts val="600"/>
              </a:spcBef>
              <a:defRPr/>
            </a:pPr>
            <a:r>
              <a:rPr lang="en-US" altLang="ja-JP" sz="2400" kern="0" dirty="0">
                <a:solidFill>
                  <a:srgbClr val="000000"/>
                </a:solidFill>
              </a:rPr>
              <a:t>03</a:t>
            </a:r>
            <a:r>
              <a:rPr lang="ja-JP" altLang="en-US" sz="2400" kern="0" dirty="0">
                <a:solidFill>
                  <a:srgbClr val="000000"/>
                </a:solidFill>
              </a:rPr>
              <a:t>－</a:t>
            </a:r>
            <a:r>
              <a:rPr lang="en-US" altLang="ja-JP" sz="2400" kern="0" dirty="0">
                <a:solidFill>
                  <a:srgbClr val="000000"/>
                </a:solidFill>
              </a:rPr>
              <a:t>3485</a:t>
            </a:r>
            <a:r>
              <a:rPr lang="ja-JP" altLang="en-US" sz="2400" kern="0" dirty="0">
                <a:solidFill>
                  <a:srgbClr val="000000"/>
                </a:solidFill>
              </a:rPr>
              <a:t>－</a:t>
            </a:r>
            <a:r>
              <a:rPr lang="en-US" altLang="ja-JP" sz="2400" kern="0" dirty="0">
                <a:solidFill>
                  <a:srgbClr val="000000"/>
                </a:solidFill>
              </a:rPr>
              <a:t>1771</a:t>
            </a:r>
            <a:endParaRPr lang="en-US" altLang="ja-JP" sz="2000" kern="0" dirty="0">
              <a:solidFill>
                <a:srgbClr val="000000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EF72DAF-61AA-4908-AA2B-3703EA362604}"/>
              </a:ext>
            </a:extLst>
          </p:cNvPr>
          <p:cNvSpPr/>
          <p:nvPr/>
        </p:nvSpPr>
        <p:spPr>
          <a:xfrm>
            <a:off x="755575" y="1452060"/>
            <a:ext cx="7920882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ja-JP" altLang="en-US" sz="2600" kern="0" dirty="0">
                <a:solidFill>
                  <a:srgbClr val="000000"/>
                </a:solidFill>
                <a:latin typeface="Arial"/>
                <a:ea typeface="ＭＳ Ｐゴシック"/>
              </a:rPr>
              <a:t>　共通テストにおける受験上の配慮に関する相談</a:t>
            </a:r>
            <a:endParaRPr lang="en-US" altLang="ja-JP" sz="26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60000" lvl="0" indent="252000">
              <a:spcBef>
                <a:spcPts val="600"/>
              </a:spcBef>
              <a:defRPr/>
            </a:pPr>
            <a:r>
              <a:rPr lang="ja-JP" altLang="en-US" sz="2000" kern="0" dirty="0">
                <a:solidFill>
                  <a:srgbClr val="000000"/>
                </a:solidFill>
                <a:latin typeface="Arial"/>
                <a:ea typeface="ＭＳ Ｐゴシック"/>
              </a:rPr>
              <a:t>大学入試センターで</a:t>
            </a:r>
            <a:r>
              <a:rPr lang="ja-JP" altLang="en-US" sz="2000" kern="0" dirty="0" smtClean="0">
                <a:solidFill>
                  <a:srgbClr val="000000"/>
                </a:solidFill>
                <a:latin typeface="Arial"/>
                <a:ea typeface="ＭＳ Ｐゴシック"/>
              </a:rPr>
              <a:t>は，</a:t>
            </a:r>
            <a:r>
              <a:rPr lang="ja-JP" altLang="en-US" sz="2000" u="sng" kern="0" dirty="0" smtClean="0">
                <a:latin typeface="Arial"/>
                <a:ea typeface="ＭＳ Ｐゴシック"/>
              </a:rPr>
              <a:t>共通</a:t>
            </a:r>
            <a:r>
              <a:rPr lang="ja-JP" altLang="en-US" sz="2000" u="sng" kern="0" dirty="0">
                <a:latin typeface="Arial"/>
                <a:ea typeface="ＭＳ Ｐゴシック"/>
              </a:rPr>
              <a:t>テストの受験上の配慮に関する事前相談</a:t>
            </a:r>
            <a:r>
              <a:rPr lang="ja-JP" altLang="en-US" sz="2000" kern="0" dirty="0">
                <a:solidFill>
                  <a:srgbClr val="000000"/>
                </a:solidFill>
                <a:latin typeface="Arial"/>
                <a:ea typeface="ＭＳ Ｐゴシック"/>
              </a:rPr>
              <a:t>を随時受け付けています。</a:t>
            </a:r>
            <a:endParaRPr lang="en-US" altLang="ja-JP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BDA0E24-3349-4F62-8033-EBB4A2E66D2E}"/>
              </a:ext>
            </a:extLst>
          </p:cNvPr>
          <p:cNvSpPr/>
          <p:nvPr/>
        </p:nvSpPr>
        <p:spPr>
          <a:xfrm>
            <a:off x="755573" y="5013000"/>
            <a:ext cx="7920883" cy="1236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ja-JP" altLang="en-US" sz="2600" kern="0" dirty="0">
                <a:solidFill>
                  <a:srgbClr val="000000"/>
                </a:solidFill>
                <a:latin typeface="Arial"/>
                <a:ea typeface="ＭＳ Ｐゴシック"/>
              </a:rPr>
              <a:t>　</a:t>
            </a:r>
            <a:r>
              <a:rPr lang="ja-JP" altLang="en-US" sz="2600" dirty="0"/>
              <a:t>個別学力検査等にかかる志望大学への事前相談</a:t>
            </a:r>
            <a:endParaRPr lang="en-US" altLang="ja-JP" sz="26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60000" indent="252000">
              <a:spcBef>
                <a:spcPts val="1000"/>
              </a:spcBef>
              <a:spcAft>
                <a:spcPts val="0"/>
              </a:spcAft>
              <a:defRPr/>
            </a:pPr>
            <a:r>
              <a:rPr lang="ja-JP" altLang="en-US" sz="2000" dirty="0"/>
              <a:t>志望大学での個別学力検査や，入学後の大学生活等で配慮が必要になることがあります。志望大学に事前に相談してください。</a:t>
            </a:r>
            <a:endParaRPr lang="en-US" altLang="ja-JP" sz="20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9485A4C-E6A3-4AB2-855D-0E2E8A5219AB}"/>
              </a:ext>
            </a:extLst>
          </p:cNvPr>
          <p:cNvSpPr txBox="1"/>
          <p:nvPr/>
        </p:nvSpPr>
        <p:spPr>
          <a:xfrm>
            <a:off x="611559" y="848326"/>
            <a:ext cx="8208913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受験上の配慮についての事前相談</a:t>
            </a:r>
          </a:p>
        </p:txBody>
      </p:sp>
    </p:spTree>
    <p:extLst>
      <p:ext uri="{BB962C8B-B14F-4D97-AF65-F5344CB8AC3E}">
        <p14:creationId xmlns:p14="http://schemas.microsoft.com/office/powerpoint/2010/main" val="115782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a16="http://schemas.microsoft.com/office/drawing/2014/main" xmlns:a14="http://schemas.microsoft.com/office/drawing/2010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7451250" y="6485165"/>
            <a:ext cx="2895600" cy="47625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E597CB7-8801-4381-A53B-315FCC395A13}" type="slidenum">
              <a:rPr lang="en-US" altLang="ja-JP" sz="1800" b="1">
                <a:solidFill>
                  <a:schemeClr val="bg1">
                    <a:lumMod val="50000"/>
                  </a:schemeClr>
                </a:solidFill>
                <a:latin typeface="+mn-lt"/>
              </a:rPr>
              <a:pPr/>
              <a:t>2</a:t>
            </a:fld>
            <a:endParaRPr lang="en-US" altLang="ja-JP" sz="18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068920" y="2319677"/>
            <a:ext cx="7175488" cy="242819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2400" b="1" kern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受験上の配慮の申請に当たって</a:t>
            </a:r>
            <a:endParaRPr lang="en-US" altLang="ja-JP" sz="2400" b="1" kern="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2400" b="1" kern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受験上の配慮事項・配慮内容</a:t>
            </a:r>
            <a:endParaRPr lang="en-US" altLang="ja-JP" sz="2400" b="1" kern="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2400" b="1" kern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拡大文字問題冊子</a:t>
            </a:r>
            <a:endParaRPr lang="en-US" altLang="ja-JP" sz="2400" b="1" kern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2400" b="1" kern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</a:t>
            </a:r>
            <a:r>
              <a:rPr lang="ja-JP" altLang="en-US" sz="2400" b="1" kern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出願後の不慮の事故等による</a:t>
            </a:r>
            <a:r>
              <a:rPr lang="ja-JP" altLang="en-US" sz="2400" b="1" kern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受験上</a:t>
            </a:r>
            <a:r>
              <a:rPr lang="ja-JP" altLang="en-US" sz="2400" b="1" kern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2400" b="1" kern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配慮</a:t>
            </a:r>
            <a:endParaRPr lang="en-US" altLang="ja-JP" sz="2400" b="1" kern="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altLang="ja-JP" sz="4000" b="1" dirty="0">
                <a:latin typeface="+mn-ea"/>
                <a:ea typeface="+mn-ea"/>
              </a:rPr>
              <a:t>Ⅰ </a:t>
            </a:r>
            <a:r>
              <a:rPr lang="ja-JP" altLang="en-US" sz="4000" b="1" dirty="0">
                <a:latin typeface="+mn-ea"/>
                <a:ea typeface="+mn-ea"/>
              </a:rPr>
              <a:t>受験上の配慮の概要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483768" y="1560772"/>
            <a:ext cx="46094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この動画では以下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内容について説明します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976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7447830" y="6476196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2CE02E-D0F8-48FE-B367-4FD193F44E4D}" type="slidenum">
              <a:rPr kumimoji="0" lang="en-US" altLang="ja-JP" sz="1800" b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kumimoji="0" lang="en-US" altLang="ja-JP" sz="18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39752" y="158752"/>
            <a:ext cx="18780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lang="en-US" altLang="ja-JP" sz="2400" b="1" kern="0" dirty="0">
                <a:latin typeface="Arial" charset="0"/>
                <a:ea typeface="ＭＳ Ｐゴシック" charset="-128"/>
              </a:rPr>
              <a:t>【</a:t>
            </a:r>
            <a:r>
              <a:rPr lang="ja-JP" altLang="en-US" sz="2400" kern="0" dirty="0">
                <a:latin typeface="Arial" charset="0"/>
                <a:ea typeface="ＭＳ Ｐゴシック" charset="-128"/>
              </a:rPr>
              <a:t>表紙</a:t>
            </a:r>
            <a:r>
              <a:rPr lang="en-US" altLang="ja-JP" sz="2400" kern="0" dirty="0">
                <a:latin typeface="Arial" charset="0"/>
                <a:ea typeface="ＭＳ Ｐゴシック" charset="-128"/>
              </a:rPr>
              <a:t> </a:t>
            </a:r>
            <a:r>
              <a:rPr lang="ja-JP" altLang="en-US" sz="2400" kern="0" dirty="0">
                <a:latin typeface="Arial" charset="0"/>
                <a:ea typeface="ＭＳ Ｐゴシック" charset="-128"/>
              </a:rPr>
              <a:t>裏</a:t>
            </a:r>
            <a:r>
              <a:rPr lang="en-US" altLang="ja-JP" sz="2400" b="1" kern="0" dirty="0">
                <a:latin typeface="Arial" charset="0"/>
                <a:ea typeface="ＭＳ Ｐゴシック" charset="-128"/>
              </a:rPr>
              <a:t>】</a:t>
            </a:r>
          </a:p>
        </p:txBody>
      </p:sp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252000" y="1523798"/>
            <a:ext cx="878400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2400" dirty="0"/>
              <a:t>　大学入学共通テストにおいては，病気・負傷や障害等のために，受験に際して配慮を希望する志願者に対し，個々の症状や状態等に応じた受験上の配慮を行います。</a:t>
            </a:r>
            <a:endParaRPr lang="en-US" altLang="ja-JP" sz="2400" dirty="0"/>
          </a:p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2400" dirty="0"/>
              <a:t>　受験上の配慮を希望する場合は，「受験上の配慮案内」をよく読んで，配慮事項や申請方法を</a:t>
            </a:r>
            <a:r>
              <a:rPr lang="ja-JP" altLang="en-US" sz="2400" dirty="0" smtClean="0"/>
              <a:t>確認してください。</a:t>
            </a:r>
            <a:endParaRPr lang="en-US" altLang="ja-JP" sz="2400" dirty="0"/>
          </a:p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sz="2400" dirty="0"/>
          </a:p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sz="2400" dirty="0"/>
          </a:p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sz="2400" dirty="0"/>
          </a:p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sz="2400" dirty="0"/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Char char="l"/>
            </a:pPr>
            <a:r>
              <a:rPr lang="ja-JP" altLang="en-US" sz="2400" dirty="0"/>
              <a:t>　申請のあった配慮事項については，大学入試センターにおいて</a:t>
            </a:r>
            <a:r>
              <a:rPr lang="ja-JP" altLang="en-US" sz="2400" dirty="0" smtClean="0"/>
              <a:t>審査を行い，その結果を「受験上の配慮事項審査結果通知書」により通知</a:t>
            </a:r>
            <a:r>
              <a:rPr lang="ja-JP" altLang="en-US" sz="2400" dirty="0"/>
              <a:t>します。</a:t>
            </a:r>
            <a:endParaRPr lang="en-US" altLang="ja-JP" sz="2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99592" y="3558893"/>
            <a:ext cx="7416824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1800" dirty="0"/>
              <a:t>「受験上の配慮案内」における配慮事項掲載ページ</a:t>
            </a:r>
            <a:endParaRPr lang="en-US" altLang="ja-JP" sz="1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99592" y="3918933"/>
            <a:ext cx="7416824" cy="1277273"/>
          </a:xfrm>
          <a:prstGeom prst="rect">
            <a:avLst/>
          </a:prstGeom>
          <a:solidFill>
            <a:srgbClr val="DAEDE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800" dirty="0"/>
              <a:t>「</a:t>
            </a:r>
            <a:r>
              <a:rPr kumimoji="1" lang="en-US" altLang="ja-JP" sz="1800" dirty="0"/>
              <a:t>4</a:t>
            </a:r>
            <a:r>
              <a:rPr kumimoji="1" lang="ja-JP" altLang="en-US" sz="1800" dirty="0"/>
              <a:t>　受験上の配慮事項」（</a:t>
            </a:r>
            <a:r>
              <a:rPr kumimoji="1" lang="en-US" altLang="ja-JP" sz="1800" dirty="0"/>
              <a:t>6</a:t>
            </a:r>
            <a:r>
              <a:rPr kumimoji="1" lang="ja-JP" altLang="en-US" sz="1800" dirty="0"/>
              <a:t>ページ）</a:t>
            </a:r>
            <a:endParaRPr kumimoji="1" lang="en-US" altLang="ja-JP" sz="1800" dirty="0"/>
          </a:p>
          <a:p>
            <a:r>
              <a:rPr kumimoji="1" lang="ja-JP" altLang="en-US" sz="1800" dirty="0"/>
              <a:t>　　大学入学共通テストにおける主な配慮事項を掲載。</a:t>
            </a:r>
            <a:endParaRPr kumimoji="1" lang="en-US" altLang="ja-JP" sz="1800" dirty="0"/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800" dirty="0"/>
              <a:t>「</a:t>
            </a:r>
            <a:r>
              <a:rPr kumimoji="1" lang="en-US" altLang="ja-JP" sz="1800" dirty="0"/>
              <a:t>4</a:t>
            </a:r>
            <a:r>
              <a:rPr lang="en-US" altLang="ja-JP" sz="1800" dirty="0"/>
              <a:t>-2</a:t>
            </a:r>
            <a:r>
              <a:rPr lang="ja-JP" altLang="en-US" sz="1800" dirty="0"/>
              <a:t>　受験上の配慮内容」（</a:t>
            </a:r>
            <a:r>
              <a:rPr lang="en-US" altLang="ja-JP" sz="1800" dirty="0"/>
              <a:t>8</a:t>
            </a:r>
            <a:r>
              <a:rPr lang="ja-JP" altLang="en-US" sz="1800" dirty="0"/>
              <a:t>～</a:t>
            </a:r>
            <a:r>
              <a:rPr lang="en-US" altLang="ja-JP" sz="1800" dirty="0"/>
              <a:t>15</a:t>
            </a:r>
            <a:r>
              <a:rPr lang="ja-JP" altLang="en-US" sz="1800" dirty="0"/>
              <a:t>ページ）</a:t>
            </a:r>
            <a:endParaRPr lang="en-US" altLang="ja-JP" sz="1800" dirty="0"/>
          </a:p>
          <a:p>
            <a:r>
              <a:rPr kumimoji="1" lang="ja-JP" altLang="en-US" sz="1800" dirty="0"/>
              <a:t>　　障害等の種類や程度ごとに代表的な配慮事項を例として掲載。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ABCCBFD-37F4-4B26-BA37-8F1CE44F8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73812"/>
            <a:ext cx="8892479" cy="611188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lang="ja-JP" altLang="en-US" sz="3200" b="1" dirty="0">
                <a:latin typeface="ＭＳ Ｐゴシック" panose="020B0600070205080204" pitchFamily="50" charset="-128"/>
              </a:rPr>
              <a:t>受験上の配慮の申請に当たって</a:t>
            </a:r>
          </a:p>
        </p:txBody>
      </p:sp>
    </p:spTree>
    <p:extLst>
      <p:ext uri="{BB962C8B-B14F-4D97-AF65-F5344CB8AC3E}">
        <p14:creationId xmlns:p14="http://schemas.microsoft.com/office/powerpoint/2010/main" val="13191055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7455748" y="647586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359999-FB22-4B72-BB7E-A6B442B6C3B5}" type="slidenum">
              <a:rPr kumimoji="0" lang="en-US" altLang="ja-JP" sz="1800" b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kumimoji="0" lang="en-US" altLang="ja-JP" sz="18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614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788" y="2224316"/>
            <a:ext cx="1082676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8" descr="C:\Users\y_satomi\AppData\Local\Microsoft\Windows\Temporary Internet Files\Content.IE5\GVNLM6EO\MC900433831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038" y="4948075"/>
            <a:ext cx="892175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6FC03AF-FE20-4416-93AC-BE7A23B035CA}"/>
              </a:ext>
            </a:extLst>
          </p:cNvPr>
          <p:cNvSpPr/>
          <p:nvPr/>
        </p:nvSpPr>
        <p:spPr>
          <a:xfrm>
            <a:off x="252067" y="1432228"/>
            <a:ext cx="2278188" cy="482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lnSpc>
                <a:spcPts val="3300"/>
              </a:lnSpc>
              <a:spcBef>
                <a:spcPts val="600"/>
              </a:spcBef>
              <a:spcAft>
                <a:spcPts val="0"/>
              </a:spcAft>
              <a:buSzPct val="80000"/>
              <a:defRPr/>
            </a:pPr>
            <a:r>
              <a:rPr lang="en-US" altLang="ja-JP" sz="2600" kern="0" dirty="0">
                <a:solidFill>
                  <a:srgbClr val="000000"/>
                </a:solidFill>
              </a:rPr>
              <a:t>【</a:t>
            </a:r>
            <a:r>
              <a:rPr lang="ja-JP" altLang="en-US" sz="2600" kern="0" dirty="0">
                <a:solidFill>
                  <a:srgbClr val="000000"/>
                </a:solidFill>
              </a:rPr>
              <a:t>入手方法①</a:t>
            </a:r>
            <a:r>
              <a:rPr lang="en-US" altLang="ja-JP" sz="2600" kern="0" dirty="0">
                <a:solidFill>
                  <a:srgbClr val="000000"/>
                </a:solidFill>
              </a:rPr>
              <a:t>】</a:t>
            </a:r>
            <a:r>
              <a:rPr lang="ja-JP" altLang="en-US" sz="2600" kern="0" dirty="0">
                <a:solidFill>
                  <a:srgbClr val="000000"/>
                </a:solidFill>
              </a:rPr>
              <a:t> </a:t>
            </a:r>
            <a:endParaRPr lang="en-US" altLang="ja-JP" sz="2600" kern="0" dirty="0">
              <a:solidFill>
                <a:srgbClr val="000000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42DD359-C320-4073-AC1C-0AA6360BE392}"/>
              </a:ext>
            </a:extLst>
          </p:cNvPr>
          <p:cNvSpPr/>
          <p:nvPr/>
        </p:nvSpPr>
        <p:spPr bwMode="auto">
          <a:xfrm>
            <a:off x="372521" y="1936324"/>
            <a:ext cx="8563661" cy="1224136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eaLnBrk="1" hangingPunct="1">
              <a:lnSpc>
                <a:spcPts val="3300"/>
              </a:lnSpc>
              <a:spcBef>
                <a:spcPts val="0"/>
              </a:spcBef>
              <a:spcAft>
                <a:spcPts val="600"/>
              </a:spcAft>
              <a:buSzPct val="80000"/>
              <a:defRPr/>
            </a:pPr>
            <a:r>
              <a:rPr lang="ja-JP" altLang="en-US" sz="22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大学入試センターの</a:t>
            </a:r>
            <a:r>
              <a:rPr lang="ja-JP" altLang="en-US" sz="2200" u="sng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ホームページから</a:t>
            </a:r>
            <a:r>
              <a:rPr lang="ja-JP" altLang="en-US" sz="2200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ダウンロード</a:t>
            </a:r>
            <a:endParaRPr lang="ja-JP" altLang="en-US" sz="2200" kern="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lvl="0" eaLnBrk="1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 </a:t>
            </a:r>
            <a:r>
              <a:rPr lang="en-US" altLang="ja-JP" sz="22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https://www.dnc.ac.jp/kyotsu/shiken_jouhou/hairyo.html</a:t>
            </a:r>
            <a:endParaRPr lang="en-US" altLang="ja-JP" sz="2200" kern="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lvl="0" eaLnBrk="1" hangingPunct="1">
              <a:defRPr/>
            </a:pP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 　</a:t>
            </a:r>
            <a:r>
              <a:rPr lang="ja-JP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（</a:t>
            </a:r>
            <a:r>
              <a:rPr lang="ja-JP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ダウンロード</a:t>
            </a:r>
            <a:r>
              <a:rPr lang="ja-JP" altLang="en-US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して印刷した</a:t>
            </a:r>
            <a:r>
              <a:rPr lang="ja-JP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様式</a:t>
            </a:r>
            <a:r>
              <a:rPr lang="ja-JP" altLang="en-US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で申請</a:t>
            </a:r>
            <a:r>
              <a:rPr lang="ja-JP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ができます。</a:t>
            </a:r>
            <a:r>
              <a:rPr lang="ja-JP" altLang="en-US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）</a:t>
            </a:r>
            <a:endParaRPr lang="en-US" altLang="ja-JP" sz="1800" kern="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ED975B-476D-4EAA-9649-24ADA9ACBFFB}"/>
              </a:ext>
            </a:extLst>
          </p:cNvPr>
          <p:cNvSpPr/>
          <p:nvPr/>
        </p:nvSpPr>
        <p:spPr bwMode="auto">
          <a:xfrm>
            <a:off x="377505" y="3686454"/>
            <a:ext cx="8576709" cy="2623326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eaLnBrk="1" hangingPunct="1">
              <a:lnSpc>
                <a:spcPts val="3300"/>
              </a:lnSpc>
              <a:spcBef>
                <a:spcPts val="0"/>
              </a:spcBef>
              <a:spcAft>
                <a:spcPts val="600"/>
              </a:spcAft>
              <a:buSzPct val="80000"/>
              <a:defRPr/>
            </a:pPr>
            <a:r>
              <a:rPr lang="ja-JP" altLang="en-US" sz="22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大学入試センターに</a:t>
            </a:r>
            <a:r>
              <a:rPr lang="ja-JP" altLang="en-US" sz="2200" u="sng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郵送で</a:t>
            </a:r>
            <a:r>
              <a:rPr lang="ja-JP" altLang="en-US" sz="2200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請求</a:t>
            </a:r>
            <a:r>
              <a:rPr lang="ja-JP" altLang="en-US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（</a:t>
            </a:r>
            <a:r>
              <a:rPr lang="en-US" altLang="ja-JP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【</a:t>
            </a: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受験案内</a:t>
            </a:r>
            <a:r>
              <a:rPr lang="en-US" altLang="ja-JP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】16</a:t>
            </a:r>
            <a:r>
              <a:rPr lang="ja-JP" altLang="en-US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ページ</a:t>
            </a: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参照）</a:t>
            </a:r>
            <a:endParaRPr lang="en-US" altLang="ja-JP" sz="2400" kern="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lvl="0" eaLnBrk="1" hangingPunct="1">
              <a:spcBef>
                <a:spcPts val="0"/>
              </a:spcBef>
              <a:spcAft>
                <a:spcPts val="0"/>
              </a:spcAft>
              <a:buSzPct val="80000"/>
              <a:defRPr/>
            </a:pPr>
            <a:r>
              <a:rPr lang="ja-JP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次</a:t>
            </a: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のア・イを封筒に入れて，大学入試センター事業</a:t>
            </a:r>
            <a:r>
              <a:rPr lang="ja-JP" altLang="en-US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第１課に郵送してください。</a:t>
            </a:r>
            <a:endParaRPr lang="en-US" altLang="ja-JP" sz="2000" kern="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lv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defRPr/>
            </a:pP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   ア　氏名・現住所・電話番号・</a:t>
            </a:r>
            <a:r>
              <a:rPr lang="ja-JP" altLang="en-US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在学（又は出身）学校名</a:t>
            </a: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を記入した便せん等</a:t>
            </a:r>
            <a:endParaRPr lang="en-US" altLang="ja-JP" sz="2000" kern="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lvl="0" eaLnBrk="1" hangingPunct="1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buSzPct val="80000"/>
              <a:defRPr/>
            </a:pP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   イ　返信用封筒（角形</a:t>
            </a:r>
            <a:r>
              <a:rPr lang="en-US" altLang="ja-JP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2</a:t>
            </a: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号，表面に現住所・氏名を記入し，　　　　</a:t>
            </a:r>
            <a:endParaRPr lang="en-US" altLang="ja-JP" sz="2000" kern="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lvl="0" eaLnBrk="1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SzPct val="80000"/>
              <a:defRPr/>
            </a:pP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   </a:t>
            </a:r>
            <a:r>
              <a:rPr lang="en-US" altLang="ja-JP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250</a:t>
            </a: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円分の</a:t>
            </a:r>
            <a:r>
              <a:rPr lang="ja-JP" altLang="en-US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切手</a:t>
            </a:r>
            <a:r>
              <a:rPr lang="en-US" altLang="ja-JP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【1</a:t>
            </a:r>
            <a:r>
              <a:rPr lang="ja-JP" altLang="en-US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冊の場合</a:t>
            </a:r>
            <a:r>
              <a:rPr lang="en-US" altLang="ja-JP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】</a:t>
            </a:r>
            <a:r>
              <a:rPr lang="ja-JP" altLang="en-US" sz="20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を</a:t>
            </a:r>
            <a:r>
              <a:rPr lang="ja-JP" alt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貼ったもの）</a:t>
            </a:r>
            <a:endParaRPr lang="en-US" altLang="ja-JP" sz="2000" kern="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lvl="0" eaLnBrk="1" hangingPunct="1">
              <a:lnSpc>
                <a:spcPts val="2000"/>
              </a:lnSpc>
              <a:spcBef>
                <a:spcPts val="600"/>
              </a:spcBef>
              <a:defRPr/>
            </a:pPr>
            <a:r>
              <a:rPr lang="ja-JP" altLang="en-US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</a:t>
            </a:r>
            <a:r>
              <a:rPr lang="en-US" altLang="ja-JP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※ </a:t>
            </a:r>
            <a:r>
              <a:rPr lang="ja-JP" altLang="en-US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2</a:t>
            </a:r>
            <a:r>
              <a:rPr lang="ja-JP" altLang="en-US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冊以上請求する場合</a:t>
            </a:r>
            <a:r>
              <a:rPr lang="ja-JP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，</a:t>
            </a:r>
            <a:r>
              <a:rPr lang="ja-JP" altLang="en-US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郵便料金が変わります。事前に大学入試センターに</a:t>
            </a:r>
            <a:endParaRPr lang="en-US" altLang="ja-JP" sz="1800" kern="0" dirty="0" smtClean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lvl="0" eaLnBrk="1" hangingPunct="1">
              <a:lnSpc>
                <a:spcPts val="1200"/>
              </a:lnSpc>
              <a:spcBef>
                <a:spcPts val="600"/>
              </a:spcBef>
              <a:defRPr/>
            </a:pPr>
            <a:r>
              <a:rPr lang="ja-JP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kern="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問い合わせてください。</a:t>
            </a:r>
            <a:endParaRPr lang="en-US" altLang="ja-JP" sz="1800" kern="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5D9960A-6F7D-40EE-8407-EFB0BF1EE81E}"/>
              </a:ext>
            </a:extLst>
          </p:cNvPr>
          <p:cNvSpPr/>
          <p:nvPr/>
        </p:nvSpPr>
        <p:spPr>
          <a:xfrm>
            <a:off x="298554" y="3182405"/>
            <a:ext cx="2185214" cy="482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lnSpc>
                <a:spcPts val="3300"/>
              </a:lnSpc>
              <a:spcBef>
                <a:spcPts val="0"/>
              </a:spcBef>
              <a:spcAft>
                <a:spcPts val="600"/>
              </a:spcAft>
              <a:buSzPct val="80000"/>
              <a:defRPr/>
            </a:pPr>
            <a:r>
              <a:rPr lang="en-US" altLang="ja-JP" sz="2600" kern="0" dirty="0">
                <a:solidFill>
                  <a:srgbClr val="000000"/>
                </a:solidFill>
              </a:rPr>
              <a:t>【</a:t>
            </a:r>
            <a:r>
              <a:rPr lang="ja-JP" altLang="en-US" sz="2600" kern="0" dirty="0">
                <a:solidFill>
                  <a:srgbClr val="000000"/>
                </a:solidFill>
              </a:rPr>
              <a:t>入手方法②</a:t>
            </a:r>
            <a:r>
              <a:rPr lang="en-US" altLang="ja-JP" sz="2600" kern="0" dirty="0">
                <a:solidFill>
                  <a:srgbClr val="000000"/>
                </a:solidFill>
              </a:rPr>
              <a:t>】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9485A4C-E6A3-4AB2-855D-0E2E8A5219AB}"/>
              </a:ext>
            </a:extLst>
          </p:cNvPr>
          <p:cNvSpPr txBox="1"/>
          <p:nvPr/>
        </p:nvSpPr>
        <p:spPr>
          <a:xfrm>
            <a:off x="395537" y="837000"/>
            <a:ext cx="854064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「受験上の配慮案内」の入手方法</a:t>
            </a:r>
          </a:p>
        </p:txBody>
      </p:sp>
    </p:spTree>
    <p:extLst>
      <p:ext uri="{BB962C8B-B14F-4D97-AF65-F5344CB8AC3E}">
        <p14:creationId xmlns:p14="http://schemas.microsoft.com/office/powerpoint/2010/main" val="386723866"/>
      </p:ext>
    </p:extLst>
  </p:cSld>
  <p:clrMapOvr>
    <a:masterClrMapping/>
  </p:clrMapOvr>
  <p:transition advTm="1389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7447830" y="6476196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9DDE5CA-E143-49E1-B150-953E327A20A8}" type="slidenum">
              <a:rPr kumimoji="0" lang="en-US" altLang="ja-JP" sz="1800" b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kumimoji="0" lang="en-US" altLang="ja-JP" sz="18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39752" y="158752"/>
            <a:ext cx="187801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lang="en-US" altLang="ja-JP" sz="2400" b="1" kern="0" dirty="0">
                <a:latin typeface="Arial" charset="0"/>
                <a:ea typeface="ＭＳ Ｐゴシック" charset="-128"/>
              </a:rPr>
              <a:t>【</a:t>
            </a:r>
            <a:r>
              <a:rPr lang="en-US" altLang="ja-JP" sz="2400" dirty="0"/>
              <a:t>P</a:t>
            </a:r>
            <a:r>
              <a:rPr lang="en-US" altLang="ja-JP" sz="2400" kern="0" dirty="0">
                <a:latin typeface="Arial" charset="0"/>
                <a:ea typeface="ＭＳ Ｐゴシック" charset="-128"/>
              </a:rPr>
              <a:t>6</a:t>
            </a:r>
            <a:r>
              <a:rPr lang="en-US" altLang="ja-JP" sz="2400" b="1" kern="0" dirty="0">
                <a:latin typeface="Arial" charset="0"/>
                <a:ea typeface="ＭＳ Ｐゴシック" charset="-128"/>
              </a:rPr>
              <a:t>】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79512" y="873596"/>
            <a:ext cx="8899969" cy="611188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lang="ja-JP" altLang="en-US" sz="3200" b="1" dirty="0">
                <a:latin typeface="+mn-ea"/>
                <a:ea typeface="+mn-ea"/>
              </a:rPr>
              <a:t>４　受験上の配慮事項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96AEA9C-35B8-4E0C-B54D-00045A057DF0}"/>
              </a:ext>
            </a:extLst>
          </p:cNvPr>
          <p:cNvSpPr/>
          <p:nvPr/>
        </p:nvSpPr>
        <p:spPr bwMode="auto">
          <a:xfrm>
            <a:off x="195873" y="1612493"/>
            <a:ext cx="8768128" cy="48408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21600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eaLnBrk="1" hangingPunct="1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ja-JP" altLang="en-US" sz="2400" dirty="0" smtClean="0">
                <a:solidFill>
                  <a:schemeClr val="accent4"/>
                </a:solidFill>
              </a:rPr>
              <a:t>   </a:t>
            </a:r>
            <a:r>
              <a:rPr lang="ja-JP" altLang="en-US" sz="2400" dirty="0">
                <a:solidFill>
                  <a:schemeClr val="accent4"/>
                </a:solidFill>
              </a:rPr>
              <a:t>配慮事項は</a:t>
            </a:r>
            <a:r>
              <a:rPr lang="ja-JP" altLang="en-US" sz="2400" dirty="0" smtClean="0">
                <a:solidFill>
                  <a:schemeClr val="accent4"/>
                </a:solidFill>
              </a:rPr>
              <a:t>障害等の</a:t>
            </a:r>
            <a:r>
              <a:rPr lang="ja-JP" altLang="en-US" sz="2400" dirty="0">
                <a:solidFill>
                  <a:schemeClr val="accent4"/>
                </a:solidFill>
              </a:rPr>
              <a:t>種類や程度</a:t>
            </a:r>
            <a:r>
              <a:rPr lang="ja-JP" altLang="en-US" sz="2400" dirty="0" smtClean="0">
                <a:solidFill>
                  <a:schemeClr val="accent4"/>
                </a:solidFill>
              </a:rPr>
              <a:t>にかかわらず</a:t>
            </a:r>
            <a:r>
              <a:rPr lang="ja-JP" altLang="en-US" sz="2400" dirty="0">
                <a:solidFill>
                  <a:schemeClr val="accent4"/>
                </a:solidFill>
              </a:rPr>
              <a:t>，必要に応じて申請できます。</a:t>
            </a:r>
            <a:endParaRPr lang="en-US" altLang="ja-JP" sz="2400" dirty="0">
              <a:solidFill>
                <a:schemeClr val="accent4"/>
              </a:solidFill>
            </a:endParaRPr>
          </a:p>
          <a:p>
            <a:pPr marL="342900" indent="-342900" eaLnBrk="1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chemeClr val="accent4"/>
                </a:solidFill>
              </a:rPr>
              <a:t>   </a:t>
            </a:r>
            <a:r>
              <a:rPr lang="en-US" altLang="ja-JP" sz="2400" u="sng" dirty="0" smtClean="0">
                <a:solidFill>
                  <a:schemeClr val="accent4"/>
                </a:solidFill>
              </a:rPr>
              <a:t>6</a:t>
            </a:r>
            <a:r>
              <a:rPr lang="ja-JP" altLang="en-US" sz="2400" u="sng" dirty="0" smtClean="0">
                <a:solidFill>
                  <a:schemeClr val="accent4"/>
                </a:solidFill>
              </a:rPr>
              <a:t>ページの表</a:t>
            </a:r>
            <a:r>
              <a:rPr lang="ja-JP" altLang="en-US" sz="2400" u="sng" dirty="0">
                <a:solidFill>
                  <a:schemeClr val="accent4"/>
                </a:solidFill>
              </a:rPr>
              <a:t>にない配慮事項も</a:t>
            </a:r>
            <a:r>
              <a:rPr lang="ja-JP" altLang="en-US" sz="2400" u="sng" dirty="0" smtClean="0">
                <a:solidFill>
                  <a:schemeClr val="accent4"/>
                </a:solidFill>
              </a:rPr>
              <a:t>申請することができます</a:t>
            </a:r>
            <a:r>
              <a:rPr lang="ja-JP" altLang="en-US" sz="2400" dirty="0" smtClean="0">
                <a:solidFill>
                  <a:schemeClr val="accent4"/>
                </a:solidFill>
              </a:rPr>
              <a:t>。</a:t>
            </a:r>
            <a:endParaRPr lang="en-US" altLang="ja-JP" sz="2400" dirty="0" smtClean="0">
              <a:solidFill>
                <a:schemeClr val="accent4"/>
              </a:solidFill>
            </a:endParaRPr>
          </a:p>
          <a:p>
            <a:pPr marL="342900" indent="-342900" eaLnBrk="1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en-US" altLang="ja-JP" sz="2400" dirty="0">
              <a:solidFill>
                <a:schemeClr val="accent4"/>
              </a:solidFill>
            </a:endParaRPr>
          </a:p>
          <a:p>
            <a:pPr marL="342900" indent="-342900" eaLnBrk="1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en-US" altLang="ja-JP" sz="2400" dirty="0">
              <a:solidFill>
                <a:schemeClr val="accent4"/>
              </a:solidFill>
            </a:endParaRPr>
          </a:p>
          <a:p>
            <a:pPr marL="342900" indent="-342900" eaLnBrk="1" hangingPunct="1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en-US" altLang="ja-JP" sz="2400" dirty="0">
              <a:solidFill>
                <a:schemeClr val="accent4"/>
              </a:solidFill>
            </a:endParaRPr>
          </a:p>
          <a:p>
            <a:pPr marL="342900" indent="-342900" eaLnBrk="1" hangingPunct="1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en-US" altLang="ja-JP" sz="2400" dirty="0">
              <a:solidFill>
                <a:schemeClr val="accent4"/>
              </a:solidFill>
            </a:endParaRPr>
          </a:p>
          <a:p>
            <a:pPr marL="342900" indent="-342900" eaLnBrk="1" hangingPunct="1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en-US" altLang="ja-JP" sz="2400" dirty="0" smtClean="0">
              <a:solidFill>
                <a:schemeClr val="accent4"/>
              </a:solidFill>
            </a:endParaRPr>
          </a:p>
          <a:p>
            <a:pPr marL="342900" indent="-34290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chemeClr val="accent4"/>
                </a:solidFill>
              </a:rPr>
              <a:t>　試験場については，決定した配慮事項や設備等の状況を踏まえ</a:t>
            </a:r>
            <a:r>
              <a:rPr lang="ja-JP" altLang="en-US" sz="2400" dirty="0" smtClean="0">
                <a:solidFill>
                  <a:schemeClr val="accent4"/>
                </a:solidFill>
              </a:rPr>
              <a:t>，大学入試センター</a:t>
            </a:r>
            <a:r>
              <a:rPr lang="ja-JP" altLang="en-US" sz="2400" dirty="0">
                <a:solidFill>
                  <a:schemeClr val="accent4"/>
                </a:solidFill>
              </a:rPr>
              <a:t>において指定します。</a:t>
            </a:r>
            <a:endParaRPr lang="en-US" altLang="ja-JP" sz="2400" dirty="0">
              <a:solidFill>
                <a:schemeClr val="accent4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E6CB1E3-D13E-4FBA-B6CF-CCCFA8B279A6}"/>
              </a:ext>
            </a:extLst>
          </p:cNvPr>
          <p:cNvSpPr txBox="1"/>
          <p:nvPr/>
        </p:nvSpPr>
        <p:spPr>
          <a:xfrm>
            <a:off x="755999" y="2853000"/>
            <a:ext cx="8064001" cy="2616101"/>
          </a:xfrm>
          <a:prstGeom prst="rect">
            <a:avLst/>
          </a:prstGeom>
          <a:solidFill>
            <a:srgbClr val="DAEDE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ja-JP" altLang="en-US" sz="2200" dirty="0">
                <a:solidFill>
                  <a:schemeClr val="accent4"/>
                </a:solidFill>
              </a:rPr>
              <a:t>　</a:t>
            </a:r>
            <a:r>
              <a:rPr lang="en-US" altLang="ja-JP" sz="2200" dirty="0">
                <a:solidFill>
                  <a:schemeClr val="accent4"/>
                </a:solidFill>
              </a:rPr>
              <a:t>6</a:t>
            </a:r>
            <a:r>
              <a:rPr lang="ja-JP" altLang="en-US" sz="2200" dirty="0">
                <a:solidFill>
                  <a:schemeClr val="accent4"/>
                </a:solidFill>
              </a:rPr>
              <a:t>ページの表にない配慮事項を申請する場合は，具体的な配慮内容を受験上の配慮申請書裏面の「㉗その他の希望配慮事項等」欄に記入してください</a:t>
            </a:r>
            <a:r>
              <a:rPr lang="ja-JP" altLang="en-US" sz="2200" dirty="0" smtClean="0">
                <a:solidFill>
                  <a:schemeClr val="accent4"/>
                </a:solidFill>
              </a:rPr>
              <a:t>。</a:t>
            </a:r>
            <a:r>
              <a:rPr lang="ja-JP" altLang="en-US" sz="2200" dirty="0">
                <a:solidFill>
                  <a:schemeClr val="accent4"/>
                </a:solidFill>
              </a:rPr>
              <a:t>　　</a:t>
            </a:r>
            <a:endParaRPr lang="en-US" altLang="ja-JP" sz="2200" dirty="0" smtClean="0">
              <a:solidFill>
                <a:schemeClr val="accent4"/>
              </a:solidFill>
            </a:endParaRPr>
          </a:p>
          <a:p>
            <a:pPr marL="285750" indent="-285750" eaLnBrk="1" hangingPunct="1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ja-JP" altLang="en-US" sz="2200" dirty="0">
                <a:solidFill>
                  <a:schemeClr val="accent4"/>
                </a:solidFill>
              </a:rPr>
              <a:t>　</a:t>
            </a:r>
            <a:r>
              <a:rPr lang="ja-JP" altLang="en-US" sz="2200" dirty="0" smtClean="0">
                <a:solidFill>
                  <a:schemeClr val="tx1"/>
                </a:solidFill>
              </a:rPr>
              <a:t>「</a:t>
            </a:r>
            <a:r>
              <a:rPr lang="ja-JP" altLang="en-US" sz="2200" dirty="0">
                <a:solidFill>
                  <a:schemeClr val="tx1"/>
                </a:solidFill>
              </a:rPr>
              <a:t>人による問題文等の読み上げ」や「パソコン（タブレット端末を含む。）</a:t>
            </a:r>
            <a:r>
              <a:rPr lang="ja-JP" altLang="en-US" sz="2200" dirty="0" smtClean="0">
                <a:solidFill>
                  <a:schemeClr val="tx1"/>
                </a:solidFill>
              </a:rPr>
              <a:t>の利用</a:t>
            </a:r>
            <a:r>
              <a:rPr lang="ja-JP" altLang="en-US" sz="2200" dirty="0">
                <a:solidFill>
                  <a:schemeClr val="tx1"/>
                </a:solidFill>
              </a:rPr>
              <a:t>」</a:t>
            </a:r>
            <a:r>
              <a:rPr lang="ja-JP" altLang="en-US" sz="2200" dirty="0" smtClean="0">
                <a:solidFill>
                  <a:schemeClr val="tx1"/>
                </a:solidFill>
              </a:rPr>
              <a:t>，</a:t>
            </a:r>
            <a:r>
              <a:rPr lang="en-US" altLang="ja-JP" sz="2200" dirty="0" smtClean="0">
                <a:solidFill>
                  <a:schemeClr val="tx1"/>
                </a:solidFill>
              </a:rPr>
              <a:t>6</a:t>
            </a:r>
            <a:r>
              <a:rPr lang="ja-JP" altLang="en-US" sz="2200" dirty="0" smtClean="0">
                <a:solidFill>
                  <a:schemeClr val="tx1"/>
                </a:solidFill>
              </a:rPr>
              <a:t>ページ</a:t>
            </a:r>
            <a:r>
              <a:rPr lang="ja-JP" altLang="en-US" sz="2200" dirty="0">
                <a:solidFill>
                  <a:schemeClr val="tx1"/>
                </a:solidFill>
              </a:rPr>
              <a:t>に記載がない配慮事項を申請する場合は，事前に大学入試</a:t>
            </a:r>
            <a:r>
              <a:rPr lang="ja-JP" altLang="en-US" sz="2200" dirty="0" smtClean="0">
                <a:solidFill>
                  <a:schemeClr val="tx1"/>
                </a:solidFill>
              </a:rPr>
              <a:t>センター事業第１課（「受験上の配慮案内」裏表紙記載）に</a:t>
            </a:r>
            <a:r>
              <a:rPr lang="ja-JP" altLang="en-US" sz="2200" dirty="0">
                <a:solidFill>
                  <a:schemeClr val="tx1"/>
                </a:solidFill>
              </a:rPr>
              <a:t>相談してください</a:t>
            </a:r>
            <a:r>
              <a:rPr lang="ja-JP" altLang="en-US" sz="2200" dirty="0" smtClean="0">
                <a:solidFill>
                  <a:schemeClr val="tx1"/>
                </a:solidFill>
              </a:rPr>
              <a:t>。</a:t>
            </a:r>
            <a:endParaRPr lang="en-US" altLang="ja-JP" sz="2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39752" y="158752"/>
            <a:ext cx="18780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lang="en-US" altLang="ja-JP" sz="2400" b="1" kern="0" dirty="0">
                <a:latin typeface="Arial" charset="0"/>
                <a:ea typeface="ＭＳ Ｐゴシック" charset="-128"/>
              </a:rPr>
              <a:t>【</a:t>
            </a:r>
            <a:r>
              <a:rPr lang="en-US" altLang="ja-JP" sz="2400" dirty="0"/>
              <a:t>P</a:t>
            </a:r>
            <a:r>
              <a:rPr lang="en-US" altLang="ja-JP" sz="2400" kern="0" dirty="0">
                <a:latin typeface="Arial" charset="0"/>
                <a:ea typeface="ＭＳ Ｐゴシック" charset="-128"/>
              </a:rPr>
              <a:t>8</a:t>
            </a:r>
            <a:r>
              <a:rPr lang="ja-JP" altLang="en-US" sz="2400" kern="0" dirty="0">
                <a:latin typeface="Arial" charset="0"/>
                <a:ea typeface="ＭＳ Ｐゴシック" charset="-128"/>
              </a:rPr>
              <a:t>～</a:t>
            </a:r>
            <a:r>
              <a:rPr lang="en-US" altLang="ja-JP" sz="2400" kern="0" dirty="0">
                <a:latin typeface="Arial" charset="0"/>
                <a:ea typeface="ＭＳ Ｐゴシック" charset="-128"/>
              </a:rPr>
              <a:t>15</a:t>
            </a:r>
            <a:r>
              <a:rPr lang="en-US" altLang="ja-JP" sz="2400" b="1" kern="0" dirty="0">
                <a:latin typeface="Arial" charset="0"/>
                <a:ea typeface="ＭＳ Ｐゴシック" charset="-128"/>
              </a:rPr>
              <a:t>】</a:t>
            </a:r>
          </a:p>
        </p:txBody>
      </p:sp>
      <p:sp>
        <p:nvSpPr>
          <p:cNvPr id="6" name="フッター プレースホルダー 4"/>
          <p:cNvSpPr txBox="1">
            <a:spLocks/>
          </p:cNvSpPr>
          <p:nvPr/>
        </p:nvSpPr>
        <p:spPr bwMode="auto">
          <a:xfrm>
            <a:off x="7448892" y="6483524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eaLnBrk="1" hangingPunct="1">
              <a:defRPr kumimoji="0" sz="1800" b="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altLang="ja-JP" dirty="0"/>
              <a:t>6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08002" y="1701000"/>
            <a:ext cx="8748465" cy="3951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ja-JP" altLang="en-US" sz="2400" dirty="0" smtClean="0"/>
              <a:t>  病気・負傷や障害等の区分ごとの代表的な配慮事項の例及び申請</a:t>
            </a:r>
            <a:r>
              <a:rPr lang="ja-JP" altLang="en-US" sz="2400" dirty="0"/>
              <a:t>書類等は，「</a:t>
            </a:r>
            <a:r>
              <a:rPr lang="en-US" altLang="ja-JP" sz="2400" dirty="0"/>
              <a:t>4-2 </a:t>
            </a:r>
            <a:r>
              <a:rPr lang="ja-JP" altLang="en-US" sz="2400" dirty="0"/>
              <a:t>受験上の配慮内容」</a:t>
            </a:r>
            <a:r>
              <a:rPr lang="ja-JP" altLang="en-US" sz="2400" dirty="0" smtClean="0"/>
              <a:t>（</a:t>
            </a:r>
            <a:r>
              <a:rPr lang="en-US" altLang="ja-JP" sz="2400" kern="0" dirty="0" smtClean="0"/>
              <a:t>8</a:t>
            </a:r>
            <a:r>
              <a:rPr lang="ja-JP" altLang="en-US" sz="2400" dirty="0"/>
              <a:t>～</a:t>
            </a:r>
            <a:r>
              <a:rPr lang="en-US" altLang="ja-JP" sz="2400" dirty="0" smtClean="0"/>
              <a:t>15</a:t>
            </a:r>
            <a:r>
              <a:rPr lang="ja-JP" altLang="en-US" sz="2400" dirty="0" smtClean="0"/>
              <a:t>ページ）</a:t>
            </a:r>
            <a:r>
              <a:rPr lang="ja-JP" altLang="en-US" sz="2400" dirty="0"/>
              <a:t>を</a:t>
            </a:r>
            <a:r>
              <a:rPr lang="ja-JP" altLang="en-US" sz="2400" dirty="0" smtClean="0"/>
              <a:t>確認して</a:t>
            </a:r>
            <a:r>
              <a:rPr lang="ja-JP" altLang="en-US" sz="2400" dirty="0"/>
              <a:t>ください。</a:t>
            </a:r>
            <a:endParaRPr lang="en-US" altLang="ja-JP" sz="2400" dirty="0"/>
          </a:p>
          <a:p>
            <a:pPr eaLnBrk="1" hangingPunct="1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ja-JP" altLang="en-US" sz="2400" dirty="0" smtClean="0"/>
              <a:t>「受験上の</a:t>
            </a:r>
            <a:r>
              <a:rPr lang="ja-JP" altLang="en-US" sz="2400" dirty="0"/>
              <a:t>配慮内容＜</a:t>
            </a:r>
            <a:r>
              <a:rPr lang="en-US" altLang="ja-JP" sz="2400" dirty="0"/>
              <a:t>Q</a:t>
            </a:r>
            <a:r>
              <a:rPr lang="ja-JP" altLang="en-US" sz="2400" dirty="0"/>
              <a:t>＆</a:t>
            </a:r>
            <a:r>
              <a:rPr lang="en-US" altLang="ja-JP" sz="2400" dirty="0"/>
              <a:t>A</a:t>
            </a:r>
            <a:r>
              <a:rPr lang="ja-JP" altLang="en-US" sz="2400" dirty="0" smtClean="0"/>
              <a:t>＞」（</a:t>
            </a:r>
            <a:r>
              <a:rPr lang="en-US" altLang="ja-JP" sz="2400" dirty="0" smtClean="0"/>
              <a:t>17</a:t>
            </a:r>
            <a:r>
              <a:rPr lang="ja-JP" altLang="en-US" sz="2400" dirty="0" smtClean="0"/>
              <a:t>ページ）についても確認してください。</a:t>
            </a:r>
            <a:endParaRPr lang="en-US" altLang="ja-JP" sz="2400" dirty="0" smtClean="0"/>
          </a:p>
          <a:p>
            <a:pPr eaLnBrk="1" hangingPunct="1">
              <a:spcBef>
                <a:spcPts val="180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en-US" altLang="ja-JP" sz="2400" u="sng" dirty="0" smtClean="0"/>
          </a:p>
          <a:p>
            <a:pPr marL="0" indent="0" eaLnBrk="1" hangingPunct="1">
              <a:lnSpc>
                <a:spcPts val="12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altLang="ja-JP" sz="2400" dirty="0" smtClean="0"/>
              <a:t>※   </a:t>
            </a:r>
            <a:r>
              <a:rPr lang="ja-JP" altLang="en-US" sz="2400" dirty="0" smtClean="0"/>
              <a:t>「</a:t>
            </a:r>
            <a:r>
              <a:rPr lang="ja-JP" altLang="en-US" sz="2400" dirty="0"/>
              <a:t>座布団」「ひざ掛け」「</a:t>
            </a:r>
            <a:r>
              <a:rPr lang="ja-JP" altLang="en-US" sz="2400" dirty="0" smtClean="0"/>
              <a:t>タオル」</a:t>
            </a:r>
            <a:r>
              <a:rPr lang="ja-JP" altLang="en-US" sz="2400" dirty="0"/>
              <a:t>「</a:t>
            </a:r>
            <a:r>
              <a:rPr lang="ja-JP" altLang="en-US" sz="2400" dirty="0" smtClean="0"/>
              <a:t>ティッシュペーパー</a:t>
            </a:r>
            <a:r>
              <a:rPr lang="ja-JP" altLang="en-US" sz="2400" dirty="0"/>
              <a:t>」「ハンカチ</a:t>
            </a:r>
            <a:r>
              <a:rPr lang="ja-JP" altLang="en-US" sz="2400" dirty="0" smtClean="0"/>
              <a:t>」</a:t>
            </a:r>
            <a:r>
              <a:rPr lang="ja-JP" altLang="en-US" sz="2400" dirty="0"/>
              <a:t>　</a:t>
            </a:r>
            <a:r>
              <a:rPr lang="ja-JP" altLang="en-US" sz="2400" dirty="0" smtClean="0"/>
              <a:t>　</a:t>
            </a:r>
            <a:endParaRPr lang="en-US" altLang="ja-JP" sz="2400" dirty="0" smtClean="0"/>
          </a:p>
          <a:p>
            <a:pPr marL="0" indent="0" eaLnBrk="1" hangingPunct="1">
              <a:lnSpc>
                <a:spcPts val="12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　「</a:t>
            </a:r>
            <a:r>
              <a:rPr lang="ja-JP" altLang="en-US" sz="2400" dirty="0"/>
              <a:t>目薬」の持参使用のみを希望する場合は</a:t>
            </a:r>
            <a:r>
              <a:rPr lang="ja-JP" altLang="en-US" sz="2400" dirty="0" smtClean="0"/>
              <a:t>，受験上</a:t>
            </a:r>
            <a:r>
              <a:rPr lang="ja-JP" altLang="en-US" sz="2400" dirty="0"/>
              <a:t>の配慮</a:t>
            </a:r>
            <a:r>
              <a:rPr lang="ja-JP" altLang="en-US" sz="2400" dirty="0" smtClean="0"/>
              <a:t>申請</a:t>
            </a:r>
            <a:endParaRPr lang="en-US" altLang="ja-JP" sz="2400" dirty="0" smtClean="0"/>
          </a:p>
          <a:p>
            <a:pPr marL="0" indent="0" eaLnBrk="1" hangingPunct="1">
              <a:lnSpc>
                <a:spcPts val="12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　は</a:t>
            </a:r>
            <a:r>
              <a:rPr lang="ja-JP" altLang="en-US" sz="2400" dirty="0"/>
              <a:t>不要です。</a:t>
            </a:r>
            <a:endParaRPr lang="en-US" altLang="ja-JP" sz="2400" dirty="0"/>
          </a:p>
          <a:p>
            <a:pPr marL="0" indent="0" eaLnBrk="1" hangingPunct="1">
              <a:spcBef>
                <a:spcPts val="1800"/>
              </a:spcBef>
              <a:spcAft>
                <a:spcPts val="0"/>
              </a:spcAft>
              <a:buNone/>
            </a:pPr>
            <a:endParaRPr lang="en-US" altLang="ja-JP" sz="2400" u="sng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200DAD4-A25F-4861-884B-C5DB44203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73812"/>
            <a:ext cx="8899969" cy="611188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lang="ja-JP" altLang="en-US" sz="3200" b="1" dirty="0">
                <a:latin typeface="+mn-ea"/>
                <a:ea typeface="+mn-ea"/>
              </a:rPr>
              <a:t>４－２　受験上の配慮内容</a:t>
            </a:r>
          </a:p>
        </p:txBody>
      </p:sp>
    </p:spTree>
    <p:extLst>
      <p:ext uri="{BB962C8B-B14F-4D97-AF65-F5344CB8AC3E}">
        <p14:creationId xmlns:p14="http://schemas.microsoft.com/office/powerpoint/2010/main" val="415198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 bwMode="auto">
          <a:xfrm>
            <a:off x="539751" y="1917000"/>
            <a:ext cx="8424249" cy="1653481"/>
          </a:xfrm>
          <a:prstGeom prst="rect">
            <a:avLst/>
          </a:prstGeom>
          <a:solidFill>
            <a:srgbClr val="DAEDE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7407B621-2096-40DA-8A8B-80C5860FA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49707" y="6484215"/>
            <a:ext cx="2895600" cy="47625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C457722-CFDD-4EC9-AAF5-D852A1661501}" type="slidenum">
              <a:rPr lang="en-US" altLang="ja-JP" sz="1800" b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/>
              <a:t>7</a:t>
            </a:fld>
            <a:endParaRPr lang="en-US" altLang="ja-JP" sz="18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39752" y="158752"/>
            <a:ext cx="18780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lang="en-US" altLang="ja-JP" sz="2400" b="1" kern="0" dirty="0" smtClean="0">
                <a:latin typeface="Arial" charset="0"/>
                <a:ea typeface="ＭＳ Ｐゴシック" charset="-128"/>
              </a:rPr>
              <a:t>【</a:t>
            </a:r>
            <a:r>
              <a:rPr lang="ja-JP" altLang="en-US" sz="2400" dirty="0" smtClean="0"/>
              <a:t>表紙 裏</a:t>
            </a:r>
            <a:r>
              <a:rPr lang="en-US" altLang="ja-JP" sz="2400" b="1" kern="0" dirty="0" smtClean="0">
                <a:latin typeface="Arial" charset="0"/>
                <a:ea typeface="ＭＳ Ｐゴシック" charset="-128"/>
              </a:rPr>
              <a:t>】</a:t>
            </a:r>
            <a:endParaRPr lang="en-US" altLang="ja-JP" sz="2400" b="1" kern="0" dirty="0">
              <a:latin typeface="Arial" charset="0"/>
              <a:ea typeface="ＭＳ Ｐゴシック" charset="-128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311071" y="2790478"/>
            <a:ext cx="8004929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12001" y="4668894"/>
            <a:ext cx="83520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400" dirty="0" smtClean="0">
                <a:solidFill>
                  <a:schemeClr val="accent2"/>
                </a:solidFill>
              </a:rPr>
              <a:t>※</a:t>
            </a:r>
            <a:r>
              <a:rPr kumimoji="1" lang="ja-JP" altLang="en-US" sz="1400" dirty="0" smtClean="0">
                <a:solidFill>
                  <a:schemeClr val="accent2"/>
                </a:solidFill>
              </a:rPr>
              <a:t>　</a:t>
            </a:r>
            <a:r>
              <a:rPr kumimoji="1" lang="en-US" altLang="ja-JP" sz="1400" dirty="0" smtClean="0">
                <a:solidFill>
                  <a:schemeClr val="accent2"/>
                </a:solidFill>
              </a:rPr>
              <a:t> </a:t>
            </a:r>
            <a:r>
              <a:rPr kumimoji="1" lang="ja-JP" altLang="en-US" sz="1400" dirty="0" smtClean="0">
                <a:solidFill>
                  <a:schemeClr val="accent2"/>
                </a:solidFill>
              </a:rPr>
              <a:t>試験時間中は，飛沫飛散防止（咳エチケットの徹底等）に留意してください。</a:t>
            </a:r>
            <a:endParaRPr kumimoji="1" lang="en-US" altLang="ja-JP" sz="1400" dirty="0" smtClean="0">
              <a:solidFill>
                <a:schemeClr val="accent2"/>
              </a:solidFill>
            </a:endParaRPr>
          </a:p>
          <a:p>
            <a:pPr marL="174625" indent="-174625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accent2"/>
                </a:solidFill>
              </a:rPr>
              <a:t>※</a:t>
            </a:r>
            <a:r>
              <a:rPr lang="ja-JP" altLang="en-US" sz="1400" dirty="0" smtClean="0">
                <a:solidFill>
                  <a:schemeClr val="accent2"/>
                </a:solidFill>
              </a:rPr>
              <a:t>　</a:t>
            </a:r>
            <a:r>
              <a:rPr lang="en-US" altLang="ja-JP" sz="1400" dirty="0" smtClean="0">
                <a:solidFill>
                  <a:schemeClr val="accent2"/>
                </a:solidFill>
              </a:rPr>
              <a:t> </a:t>
            </a:r>
            <a:r>
              <a:rPr lang="ja-JP" altLang="en-US" sz="1400" dirty="0" smtClean="0">
                <a:solidFill>
                  <a:schemeClr val="accent2"/>
                </a:solidFill>
              </a:rPr>
              <a:t>試験場によっては，医療用ガウン等を着用した監督者の配置や，受験者と監督者との間にアクリル板の設置等の</a:t>
            </a:r>
            <a:r>
              <a:rPr lang="ja-JP" altLang="en-US" sz="1400" dirty="0">
                <a:solidFill>
                  <a:schemeClr val="accent2"/>
                </a:solidFill>
              </a:rPr>
              <a:t>感染症</a:t>
            </a:r>
            <a:r>
              <a:rPr lang="ja-JP" altLang="en-US" sz="1400" dirty="0" smtClean="0">
                <a:solidFill>
                  <a:schemeClr val="accent2"/>
                </a:solidFill>
              </a:rPr>
              <a:t>予防対策を行う場合があります。 </a:t>
            </a:r>
            <a:endParaRPr lang="en-US" altLang="ja-JP" sz="1400" dirty="0" smtClean="0">
              <a:solidFill>
                <a:schemeClr val="accent2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9485A4C-E6A3-4AB2-855D-0E2E8A5219AB}"/>
              </a:ext>
            </a:extLst>
          </p:cNvPr>
          <p:cNvSpPr txBox="1"/>
          <p:nvPr/>
        </p:nvSpPr>
        <p:spPr>
          <a:xfrm>
            <a:off x="107990" y="765000"/>
            <a:ext cx="8965723" cy="4308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2200" b="1" dirty="0" smtClean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マスクが着用できない志願者へ</a:t>
            </a:r>
            <a:endParaRPr lang="ja-JP" altLang="en-US" sz="2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76000" y="1917000"/>
            <a:ext cx="8820000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800" dirty="0" smtClean="0"/>
              <a:t>必要な申請書類（「受験上の配慮案内」にとじ込み）</a:t>
            </a:r>
            <a:endParaRPr kumimoji="1" lang="en-US" altLang="ja-JP" sz="1800" dirty="0" smtClean="0"/>
          </a:p>
          <a:p>
            <a:r>
              <a:rPr lang="ja-JP" altLang="en-US" sz="1800" dirty="0" smtClean="0"/>
              <a:t>　①　</a:t>
            </a:r>
            <a:r>
              <a:rPr lang="ja-JP" altLang="en-US" sz="1800" u="sng" dirty="0" smtClean="0">
                <a:solidFill>
                  <a:srgbClr val="FF0000"/>
                </a:solidFill>
              </a:rPr>
              <a:t>受験上の配慮申請書</a:t>
            </a:r>
            <a:endParaRPr lang="en-US" altLang="ja-JP" sz="1800" u="sng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r>
              <a:rPr lang="ja-JP" altLang="en-US" sz="1800" dirty="0"/>
              <a:t>　</a:t>
            </a:r>
            <a:r>
              <a:rPr lang="ja-JP" altLang="en-US" sz="1800" dirty="0" smtClean="0"/>
              <a:t>　</a:t>
            </a:r>
            <a:r>
              <a:rPr lang="ja-JP" altLang="en-US" sz="1800" dirty="0"/>
              <a:t>　</a:t>
            </a:r>
            <a:r>
              <a:rPr lang="ja-JP" altLang="en-US" sz="1800" dirty="0" smtClean="0"/>
              <a:t>➣裏面「㉗その他の希望配慮事項等」欄にマスクを着用せず受験したい旨を記入</a:t>
            </a:r>
            <a:endParaRPr lang="en-US" altLang="ja-JP" sz="1800" dirty="0"/>
          </a:p>
          <a:p>
            <a:r>
              <a:rPr lang="ja-JP" altLang="en-US" sz="1800" dirty="0" smtClean="0"/>
              <a:t>　②</a:t>
            </a:r>
            <a:r>
              <a:rPr lang="ja-JP" altLang="en-US" sz="1800" dirty="0"/>
              <a:t>　</a:t>
            </a:r>
            <a:r>
              <a:rPr lang="ja-JP" altLang="en-US" sz="1800" u="sng" dirty="0" smtClean="0">
                <a:solidFill>
                  <a:srgbClr val="FF0000"/>
                </a:solidFill>
              </a:rPr>
              <a:t>診断書</a:t>
            </a:r>
            <a:r>
              <a:rPr lang="ja-JP" altLang="en-US" sz="1800" dirty="0" smtClean="0"/>
              <a:t>（病気・負傷や障害等の区分に対応した様式）</a:t>
            </a:r>
            <a:endParaRPr lang="en-US" altLang="ja-JP" sz="1800" dirty="0" smtClean="0"/>
          </a:p>
          <a:p>
            <a:r>
              <a:rPr lang="ja-JP" altLang="en-US" sz="1800" dirty="0"/>
              <a:t>　</a:t>
            </a:r>
            <a:r>
              <a:rPr lang="ja-JP" altLang="en-US" sz="1800" dirty="0" smtClean="0"/>
              <a:t>　</a:t>
            </a:r>
            <a:r>
              <a:rPr lang="ja-JP" altLang="en-US" sz="1800" dirty="0"/>
              <a:t>　</a:t>
            </a:r>
            <a:r>
              <a:rPr lang="ja-JP" altLang="en-US" sz="1800" dirty="0" smtClean="0"/>
              <a:t>➣マスクが着用できない具体的な理由を医師が記入</a:t>
            </a:r>
            <a:endParaRPr lang="en-US" altLang="ja-JP" sz="1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64506" y="3643280"/>
            <a:ext cx="937564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dirty="0" smtClean="0"/>
              <a:t>●　</a:t>
            </a:r>
            <a:r>
              <a:rPr kumimoji="1" lang="ja-JP" altLang="en-US" sz="1800" dirty="0" smtClean="0"/>
              <a:t>許可された場合に配慮される事項</a:t>
            </a:r>
            <a:r>
              <a:rPr lang="ja-JP" altLang="en-US" sz="1800" dirty="0" smtClean="0"/>
              <a:t>は次のとおりです。</a:t>
            </a:r>
            <a:endParaRPr lang="en-US" altLang="ja-JP" sz="1800" dirty="0"/>
          </a:p>
          <a:p>
            <a:pPr>
              <a:spcBef>
                <a:spcPts val="600"/>
              </a:spcBef>
            </a:pPr>
            <a:r>
              <a:rPr lang="ja-JP" altLang="en-US" sz="1800" dirty="0" smtClean="0"/>
              <a:t>      </a:t>
            </a:r>
            <a:r>
              <a:rPr lang="ja-JP" altLang="en-US" sz="1800" u="sng" dirty="0" smtClean="0"/>
              <a:t>「試験時間中にマスクを着用しないこと」</a:t>
            </a:r>
            <a:endParaRPr lang="en-US" altLang="ja-JP" sz="1800" u="sng" dirty="0" smtClean="0"/>
          </a:p>
          <a:p>
            <a:r>
              <a:rPr lang="en-US" altLang="ja-JP" sz="1800" dirty="0"/>
              <a:t> </a:t>
            </a:r>
            <a:r>
              <a:rPr lang="en-US" altLang="ja-JP" sz="1800" dirty="0" smtClean="0"/>
              <a:t>     </a:t>
            </a:r>
            <a:r>
              <a:rPr lang="ja-JP" altLang="en-US" sz="1800" u="sng" dirty="0" smtClean="0"/>
              <a:t>「別室（少人数の試験室）の設定」</a:t>
            </a:r>
            <a:endParaRPr kumimoji="1" lang="en-US" altLang="ja-JP" sz="1800" u="sng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0000" y="1197000"/>
            <a:ext cx="889210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  <a:spcBef>
                <a:spcPts val="600"/>
              </a:spcBef>
              <a:spcAft>
                <a:spcPts val="0"/>
              </a:spcAft>
            </a:pPr>
            <a:r>
              <a:rPr lang="ja-JP" altLang="en-US" sz="1800" dirty="0" smtClean="0"/>
              <a:t>●　病気</a:t>
            </a:r>
            <a:r>
              <a:rPr lang="ja-JP" altLang="en-US" sz="1800" dirty="0"/>
              <a:t>・負傷や障害等によりマスクを着用することが困難で，試験時間中にマスクを</a:t>
            </a:r>
            <a:r>
              <a:rPr lang="ja-JP" altLang="en-US" sz="1800" dirty="0" smtClean="0"/>
              <a:t>着用</a:t>
            </a:r>
            <a:endParaRPr lang="en-US" altLang="ja-JP" sz="1800" dirty="0" smtClean="0"/>
          </a:p>
          <a:p>
            <a:pPr>
              <a:lnSpc>
                <a:spcPts val="27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1800" dirty="0" smtClean="0"/>
              <a:t>　 せず</a:t>
            </a:r>
            <a:r>
              <a:rPr lang="ja-JP" altLang="en-US" sz="1800" dirty="0"/>
              <a:t>に受験することを希望する場合は，受験上の配慮申請が必要です。</a:t>
            </a:r>
            <a:endParaRPr lang="en-US" altLang="ja-JP" sz="1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3504" y="5517000"/>
            <a:ext cx="889210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60000">
              <a:lnSpc>
                <a:spcPts val="2700"/>
              </a:lnSpc>
              <a:spcBef>
                <a:spcPts val="800"/>
              </a:spcBef>
            </a:pPr>
            <a:r>
              <a:rPr lang="ja-JP" altLang="en-US" sz="1800" dirty="0" smtClean="0"/>
              <a:t>●　試験</a:t>
            </a:r>
            <a:r>
              <a:rPr lang="ja-JP" altLang="en-US" sz="1800" dirty="0"/>
              <a:t>当日にマスクの着用が困難であることを申し出た場合は，マスクを着用せずに</a:t>
            </a:r>
            <a:r>
              <a:rPr lang="ja-JP" altLang="en-US" sz="1800" dirty="0" smtClean="0"/>
              <a:t>受験</a:t>
            </a:r>
            <a:endParaRPr lang="en-US" altLang="ja-JP" sz="1800" dirty="0" smtClean="0"/>
          </a:p>
          <a:p>
            <a:pPr indent="-360000">
              <a:lnSpc>
                <a:spcPts val="2700"/>
              </a:lnSpc>
              <a:spcBef>
                <a:spcPts val="0"/>
              </a:spcBef>
            </a:pPr>
            <a:r>
              <a:rPr lang="ja-JP" altLang="en-US" sz="1800" dirty="0"/>
              <a:t>　</a:t>
            </a:r>
            <a:r>
              <a:rPr lang="ja-JP" altLang="en-US" sz="1800" dirty="0" smtClean="0"/>
              <a:t> する</a:t>
            </a:r>
            <a:r>
              <a:rPr lang="ja-JP" altLang="en-US" sz="1800" dirty="0"/>
              <a:t>ことはできないため，追試験の受験を申請してもらうことになります。</a:t>
            </a:r>
            <a:r>
              <a:rPr lang="ja-JP" altLang="en-US" sz="2000" dirty="0"/>
              <a:t>　</a:t>
            </a:r>
            <a:endParaRPr lang="en-US" altLang="ja-JP" sz="2000" dirty="0" smtClean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873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a14="http://schemas.microsoft.com/office/drawing/2010/main" xmlns:a16="http://schemas.microsoft.com/office/drawing/2014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>
          <a:xfrm>
            <a:off x="7452320" y="6481529"/>
            <a:ext cx="2895600" cy="47625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C457722-CFDD-4EC9-AAF5-D852A1661501}" type="slidenum">
              <a:rPr lang="en-US" altLang="ja-JP" sz="1800" b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/>
              <a:t>8</a:t>
            </a:fld>
            <a:endParaRPr lang="en-US" altLang="ja-JP" sz="18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485A4C-E6A3-4AB2-855D-0E2E8A5219AB}"/>
              </a:ext>
            </a:extLst>
          </p:cNvPr>
          <p:cNvSpPr txBox="1"/>
          <p:nvPr/>
        </p:nvSpPr>
        <p:spPr>
          <a:xfrm>
            <a:off x="70772" y="764704"/>
            <a:ext cx="8965723" cy="4308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2200" b="1" dirty="0" smtClean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基礎</a:t>
            </a:r>
            <a:r>
              <a:rPr lang="ja-JP" altLang="en-US" sz="22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疾患等があることにより感染症が重症化するリスクが高い志願者</a:t>
            </a:r>
            <a:r>
              <a:rPr lang="ja-JP" altLang="en-US" sz="2200" b="1" dirty="0" smtClean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へ</a:t>
            </a:r>
            <a:endParaRPr lang="ja-JP" altLang="en-US" sz="2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9991DF9-596A-44B9-8D94-420D10E18AB9}"/>
              </a:ext>
            </a:extLst>
          </p:cNvPr>
          <p:cNvSpPr txBox="1"/>
          <p:nvPr/>
        </p:nvSpPr>
        <p:spPr>
          <a:xfrm>
            <a:off x="70772" y="1317392"/>
            <a:ext cx="8965722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  <a:spcBef>
                <a:spcPts val="800"/>
              </a:spcBef>
            </a:pPr>
            <a:r>
              <a:rPr kumimoji="1" lang="ja-JP" altLang="en-US" sz="2000" dirty="0" smtClean="0">
                <a:latin typeface="ＭＳ Ｐゴシック" panose="020B0600070205080204" pitchFamily="50" charset="-128"/>
              </a:rPr>
              <a:t>感染症に罹患すると重症化の可能性がある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場合</a:t>
            </a:r>
            <a:r>
              <a:rPr kumimoji="1" lang="ja-JP" altLang="en-US" sz="2000" dirty="0" smtClean="0">
                <a:latin typeface="ＭＳ Ｐゴシック" panose="020B0600070205080204" pitchFamily="50" charset="-128"/>
              </a:rPr>
              <a:t>や，免疫力が低下している等の感染リスクが高い場合については，別室（少人数の試験室）又は個室（受験者１名の試験室）での受験を申請することができます。</a:t>
            </a:r>
            <a:endParaRPr kumimoji="1" lang="en-US" altLang="ja-JP" sz="2000" dirty="0">
              <a:latin typeface="ＭＳ Ｐゴシック" panose="020B060007020508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106776" y="2637000"/>
            <a:ext cx="8893713" cy="3600000"/>
          </a:xfrm>
          <a:prstGeom prst="rect">
            <a:avLst/>
          </a:prstGeom>
          <a:solidFill>
            <a:srgbClr val="DAEDE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40000" y="163284"/>
            <a:ext cx="11172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lang="en-US" altLang="ja-JP" sz="2400" b="1" kern="0" dirty="0">
                <a:latin typeface="+mj-lt"/>
                <a:ea typeface="ＭＳ Ｐゴシック" charset="-128"/>
              </a:rPr>
              <a:t>【</a:t>
            </a:r>
            <a:r>
              <a:rPr lang="en-US" altLang="ja-JP" sz="2400" dirty="0" smtClean="0">
                <a:latin typeface="+mj-lt"/>
              </a:rPr>
              <a:t>P</a:t>
            </a:r>
            <a:r>
              <a:rPr lang="en-US" altLang="ja-JP" sz="2400" kern="0" dirty="0" smtClean="0">
                <a:latin typeface="+mj-lt"/>
                <a:ea typeface="ＭＳ Ｐゴシック" charset="-128"/>
              </a:rPr>
              <a:t>16</a:t>
            </a:r>
            <a:r>
              <a:rPr lang="en-US" altLang="ja-JP" sz="2400" b="1" kern="0" dirty="0" smtClean="0">
                <a:latin typeface="+mj-lt"/>
                <a:ea typeface="ＭＳ Ｐゴシック" charset="-128"/>
              </a:rPr>
              <a:t>】</a:t>
            </a:r>
            <a:endParaRPr lang="en-US" altLang="ja-JP" sz="2400" b="1" kern="0" dirty="0">
              <a:latin typeface="+mj-lt"/>
              <a:ea typeface="ＭＳ Ｐゴシック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42782" y="2739695"/>
            <a:ext cx="88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dirty="0" smtClean="0"/>
              <a:t>必要な申請書類（「受験上の配慮案内」にとじ込み）</a:t>
            </a:r>
            <a:endParaRPr kumimoji="1" lang="en-US" altLang="ja-JP" sz="2200" dirty="0" smtClean="0"/>
          </a:p>
          <a:p>
            <a:endParaRPr kumimoji="1" lang="en-US" altLang="ja-JP" sz="800" dirty="0" smtClean="0"/>
          </a:p>
          <a:p>
            <a:r>
              <a:rPr lang="ja-JP" altLang="en-US" sz="2000" dirty="0" smtClean="0"/>
              <a:t>　①　</a:t>
            </a:r>
            <a:r>
              <a:rPr lang="ja-JP" altLang="en-US" sz="2000" u="sng" dirty="0" smtClean="0">
                <a:solidFill>
                  <a:srgbClr val="FF0000"/>
                </a:solidFill>
              </a:rPr>
              <a:t>受験上の配慮申請書</a:t>
            </a:r>
            <a:endParaRPr lang="en-US" altLang="ja-JP" sz="2000" u="sng" dirty="0" smtClean="0">
              <a:solidFill>
                <a:srgbClr val="FF0000"/>
              </a:solidFill>
            </a:endParaRPr>
          </a:p>
          <a:p>
            <a:r>
              <a:rPr lang="ja-JP" altLang="en-US" sz="1600" dirty="0" smtClean="0"/>
              <a:t>　　　　➣裏面</a:t>
            </a:r>
            <a:r>
              <a:rPr lang="ja-JP" altLang="en-US" sz="1600" dirty="0"/>
              <a:t>「㉕肢体不自由・病弱に関する配慮事項，その他の配慮事項」欄の「別室の設定」を</a:t>
            </a:r>
            <a:r>
              <a:rPr lang="ja-JP" altLang="en-US" sz="1600" dirty="0" smtClean="0"/>
              <a:t>申請</a:t>
            </a:r>
            <a:endParaRPr lang="en-US" altLang="ja-JP" sz="1600" dirty="0" smtClean="0"/>
          </a:p>
          <a:p>
            <a:r>
              <a:rPr lang="ja-JP" altLang="en-US" sz="1600" dirty="0" smtClean="0"/>
              <a:t>　　　　➣個室を希望する場合は，裏面「㉗その他の希望配慮事項等」欄にその旨を記入</a:t>
            </a:r>
            <a:endParaRPr lang="en-US" altLang="ja-JP" sz="1600" dirty="0" smtClean="0"/>
          </a:p>
          <a:p>
            <a:endParaRPr lang="en-US" altLang="ja-JP" sz="700" dirty="0"/>
          </a:p>
          <a:p>
            <a:r>
              <a:rPr lang="ja-JP" altLang="en-US" sz="2000" dirty="0" smtClean="0"/>
              <a:t>　②</a:t>
            </a:r>
            <a:r>
              <a:rPr lang="ja-JP" altLang="en-US" sz="2000" dirty="0"/>
              <a:t>　</a:t>
            </a:r>
            <a:r>
              <a:rPr lang="ja-JP" altLang="en-US" sz="2000" u="sng" dirty="0" smtClean="0">
                <a:solidFill>
                  <a:srgbClr val="FF0000"/>
                </a:solidFill>
              </a:rPr>
              <a:t>診断書</a:t>
            </a:r>
            <a:r>
              <a:rPr lang="ja-JP" altLang="en-US" sz="2000" dirty="0" smtClean="0"/>
              <a:t>（病気・負傷や障害等の区分に対応した様式）</a:t>
            </a:r>
            <a:endParaRPr lang="en-US" altLang="ja-JP" sz="2000" dirty="0" smtClean="0"/>
          </a:p>
          <a:p>
            <a:r>
              <a:rPr lang="ja-JP" altLang="en-US" sz="1600" dirty="0" smtClean="0"/>
              <a:t>　　　　➣感染リスク等のために，別室又は個室での受験が必要な具体的な理由を医師が記入</a:t>
            </a:r>
            <a:endParaRPr lang="en-US" altLang="ja-JP" sz="1600" dirty="0" smtClean="0"/>
          </a:p>
          <a:p>
            <a:r>
              <a:rPr lang="ja-JP" altLang="en-US" sz="1600" dirty="0" smtClean="0"/>
              <a:t>　　　　➣「少人数の</a:t>
            </a:r>
            <a:r>
              <a:rPr lang="ja-JP" altLang="en-US" sz="1600" b="1" dirty="0" smtClean="0"/>
              <a:t>別室</a:t>
            </a:r>
            <a:r>
              <a:rPr lang="ja-JP" altLang="en-US" sz="1600" dirty="0" smtClean="0"/>
              <a:t>」と「受験者１名の</a:t>
            </a:r>
            <a:r>
              <a:rPr lang="ja-JP" altLang="en-US" sz="1600" b="1" dirty="0" smtClean="0"/>
              <a:t>個室</a:t>
            </a:r>
            <a:r>
              <a:rPr lang="ja-JP" altLang="en-US" sz="1600" dirty="0" smtClean="0"/>
              <a:t>」のどちらが必要かを明記</a:t>
            </a:r>
            <a:endParaRPr lang="en-US" altLang="ja-JP" sz="1600" dirty="0" smtClean="0"/>
          </a:p>
          <a:p>
            <a:endParaRPr lang="en-US" altLang="ja-JP" sz="700" dirty="0"/>
          </a:p>
          <a:p>
            <a:r>
              <a:rPr lang="ja-JP" altLang="en-US" sz="2000" dirty="0"/>
              <a:t>　</a:t>
            </a:r>
            <a:r>
              <a:rPr lang="ja-JP" altLang="en-US" sz="2000" dirty="0" smtClean="0"/>
              <a:t>③</a:t>
            </a:r>
            <a:r>
              <a:rPr lang="ja-JP" altLang="en-US" sz="2000" dirty="0"/>
              <a:t>　</a:t>
            </a:r>
            <a:r>
              <a:rPr lang="ja-JP" altLang="en-US" sz="2000" u="sng" dirty="0" smtClean="0">
                <a:solidFill>
                  <a:srgbClr val="FF0000"/>
                </a:solidFill>
              </a:rPr>
              <a:t>状況報告書（別室の設定）</a:t>
            </a:r>
            <a:endParaRPr lang="en-US" altLang="ja-JP" sz="2000" u="sng" dirty="0" smtClean="0">
              <a:solidFill>
                <a:srgbClr val="FF0000"/>
              </a:solidFill>
            </a:endParaRPr>
          </a:p>
          <a:p>
            <a:r>
              <a:rPr lang="ja-JP" altLang="en-US" sz="1600" dirty="0" smtClean="0"/>
              <a:t>　　　　➣別室又は個室での受験が必要な理由を記入</a:t>
            </a:r>
            <a:endParaRPr lang="en-US" altLang="ja-JP" sz="1600" dirty="0" smtClean="0"/>
          </a:p>
          <a:p>
            <a:r>
              <a:rPr lang="ja-JP" altLang="en-US" sz="1600" dirty="0"/>
              <a:t>　　　　</a:t>
            </a:r>
            <a:r>
              <a:rPr lang="ja-JP" altLang="en-US" sz="1600" dirty="0" smtClean="0"/>
              <a:t>➣特に個室での受験を申請する場合は，</a:t>
            </a:r>
            <a:r>
              <a:rPr lang="ja-JP" altLang="en-US" sz="1600" b="1" dirty="0" smtClean="0"/>
              <a:t>裏面「個室を必要とする理由」欄</a:t>
            </a:r>
            <a:r>
              <a:rPr lang="ja-JP" altLang="en-US" sz="1600" dirty="0" smtClean="0"/>
              <a:t>に，明確な理由を詳　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　　　　　しく記入</a:t>
            </a:r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118287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a16="http://schemas.microsoft.com/office/drawing/2014/main" xmlns:a14="http://schemas.microsoft.com/office/drawing/2010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15"/>
          <p:cNvSpPr>
            <a:spLocks noChangeArrowheads="1"/>
          </p:cNvSpPr>
          <p:nvPr/>
        </p:nvSpPr>
        <p:spPr bwMode="auto">
          <a:xfrm>
            <a:off x="395289" y="4445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600" dirty="0"/>
              <a:t> </a:t>
            </a:r>
            <a:r>
              <a:rPr lang="en-US" altLang="ja-JP" sz="2400" dirty="0"/>
              <a:t>【</a:t>
            </a:r>
            <a:r>
              <a:rPr lang="en-US" altLang="ja-JP" sz="2400" dirty="0" smtClean="0"/>
              <a:t>P</a:t>
            </a:r>
            <a:r>
              <a:rPr lang="en-US" altLang="ja-JP" sz="2400" kern="0" dirty="0" smtClean="0">
                <a:latin typeface="Arial" charset="0"/>
                <a:ea typeface="ＭＳ Ｐゴシック" charset="-128"/>
              </a:rPr>
              <a:t>24</a:t>
            </a:r>
            <a:r>
              <a:rPr lang="ja-JP" altLang="en-US" sz="2400" kern="0" dirty="0" smtClean="0">
                <a:latin typeface="Arial" charset="0"/>
                <a:ea typeface="ＭＳ Ｐゴシック" charset="-128"/>
              </a:rPr>
              <a:t>・</a:t>
            </a:r>
            <a:r>
              <a:rPr lang="en-US" altLang="ja-JP" sz="2400" kern="0" dirty="0" smtClean="0">
                <a:latin typeface="Arial" charset="0"/>
                <a:ea typeface="ＭＳ Ｐゴシック" charset="-128"/>
              </a:rPr>
              <a:t>25</a:t>
            </a:r>
            <a:r>
              <a:rPr lang="en-US" altLang="ja-JP" sz="2400" dirty="0" smtClean="0"/>
              <a:t>】 </a:t>
            </a:r>
            <a:r>
              <a:rPr lang="ja-JP" altLang="en-US" sz="2600" dirty="0">
                <a:solidFill>
                  <a:srgbClr val="0033CC"/>
                </a:solidFill>
              </a:rPr>
              <a:t>　　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51520" y="1484783"/>
            <a:ext cx="8720608" cy="273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55086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ja-JP" altLang="en-US" sz="2400" dirty="0" smtClean="0"/>
              <a:t>拡大</a:t>
            </a:r>
            <a:r>
              <a:rPr lang="ja-JP" altLang="en-US" sz="2400" dirty="0"/>
              <a:t>文字問題冊子は</a:t>
            </a:r>
            <a:r>
              <a:rPr lang="ja-JP" altLang="en-US" sz="2400" dirty="0" smtClean="0"/>
              <a:t>，文字の大きさが異なる二つの種類</a:t>
            </a:r>
            <a:r>
              <a:rPr lang="ja-JP" altLang="en-US" sz="2400" u="sng" dirty="0" smtClean="0">
                <a:solidFill>
                  <a:srgbClr val="FF0000"/>
                </a:solidFill>
              </a:rPr>
              <a:t>（</a:t>
            </a:r>
            <a:r>
              <a:rPr lang="en-US" altLang="ja-JP" sz="2400" u="sng" dirty="0" smtClean="0">
                <a:solidFill>
                  <a:srgbClr val="FF0000"/>
                </a:solidFill>
              </a:rPr>
              <a:t>14</a:t>
            </a:r>
            <a:r>
              <a:rPr lang="ja-JP" altLang="en-US" sz="2400" u="sng" dirty="0" smtClean="0">
                <a:solidFill>
                  <a:srgbClr val="FF0000"/>
                </a:solidFill>
              </a:rPr>
              <a:t>ポイント・ </a:t>
            </a:r>
            <a:r>
              <a:rPr lang="en-US" altLang="ja-JP" sz="2400" u="sng" dirty="0">
                <a:solidFill>
                  <a:srgbClr val="FF0000"/>
                </a:solidFill>
              </a:rPr>
              <a:t>22</a:t>
            </a:r>
            <a:r>
              <a:rPr lang="ja-JP" altLang="en-US" sz="2400" u="sng" dirty="0" smtClean="0">
                <a:solidFill>
                  <a:srgbClr val="FF0000"/>
                </a:solidFill>
              </a:rPr>
              <a:t>ポイント）</a:t>
            </a:r>
            <a:r>
              <a:rPr lang="ja-JP" altLang="en-US" sz="2400" dirty="0" smtClean="0"/>
              <a:t>があります</a:t>
            </a:r>
            <a:r>
              <a:rPr lang="ja-JP" altLang="en-US" sz="2400" dirty="0"/>
              <a:t>。</a:t>
            </a:r>
            <a:endParaRPr lang="en-US" altLang="ja-JP" sz="2400" dirty="0"/>
          </a:p>
          <a:p>
            <a:pPr marL="55086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ja-JP" altLang="en-US" sz="2400" dirty="0" smtClean="0"/>
              <a:t>冊子</a:t>
            </a:r>
            <a:r>
              <a:rPr lang="ja-JP" altLang="en-US" sz="2400" dirty="0"/>
              <a:t>の大きさはいずれも</a:t>
            </a:r>
            <a:r>
              <a:rPr lang="en-US" altLang="ja-JP" sz="2400" dirty="0"/>
              <a:t>B</a:t>
            </a:r>
            <a:r>
              <a:rPr lang="ja-JP" altLang="en-US" sz="2400" dirty="0" smtClean="0"/>
              <a:t>４判です</a:t>
            </a:r>
            <a:r>
              <a:rPr lang="ja-JP" altLang="en-US" sz="2400" dirty="0"/>
              <a:t>。</a:t>
            </a:r>
            <a:endParaRPr lang="en-US" altLang="ja-JP" sz="2400" dirty="0"/>
          </a:p>
          <a:p>
            <a:pPr marL="550862" lvl="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ja-JP" altLang="en-US" sz="2400" dirty="0" smtClean="0"/>
              <a:t>参考までに，過去の試験問題冊子（サンプル）を大学</a:t>
            </a:r>
            <a:r>
              <a:rPr lang="ja-JP" altLang="en-US" sz="2400" dirty="0"/>
              <a:t>入試センターの</a:t>
            </a:r>
            <a:r>
              <a:rPr lang="ja-JP" altLang="en-US" sz="2400" dirty="0" smtClean="0"/>
              <a:t>ホームページに掲載</a:t>
            </a:r>
            <a:r>
              <a:rPr lang="ja-JP" altLang="en-US" sz="2400" dirty="0"/>
              <a:t>して</a:t>
            </a:r>
            <a:r>
              <a:rPr lang="ja-JP" altLang="en-US" sz="2400" dirty="0" smtClean="0"/>
              <a:t>います。</a:t>
            </a:r>
            <a:r>
              <a:rPr lang="en-US" altLang="ja-JP" sz="2000" kern="0" dirty="0" smtClean="0">
                <a:solidFill>
                  <a:srgbClr val="000000"/>
                </a:solidFill>
              </a:rPr>
              <a:t>https</a:t>
            </a:r>
            <a:r>
              <a:rPr lang="en-US" altLang="ja-JP" sz="2000" kern="0" dirty="0">
                <a:solidFill>
                  <a:srgbClr val="000000"/>
                </a:solidFill>
              </a:rPr>
              <a:t>://</a:t>
            </a:r>
            <a:r>
              <a:rPr lang="en-US" altLang="ja-JP" sz="2000" kern="0" dirty="0" smtClean="0">
                <a:solidFill>
                  <a:srgbClr val="000000"/>
                </a:solidFill>
              </a:rPr>
              <a:t>www.dnc.ac.jp/kyotsu/kako_shiken_jouhou/r3/kako_point.html</a:t>
            </a:r>
            <a:endParaRPr lang="en-US" altLang="ja-JP" sz="2000" kern="0" dirty="0">
              <a:solidFill>
                <a:srgbClr val="FF0000"/>
              </a:solidFill>
            </a:endParaRPr>
          </a:p>
          <a:p>
            <a:pPr marL="550862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400" dirty="0"/>
          </a:p>
          <a:p>
            <a:pPr marL="550862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700" dirty="0"/>
          </a:p>
        </p:txBody>
      </p:sp>
      <p:sp>
        <p:nvSpPr>
          <p:cNvPr id="18437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7450300" y="6478263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ja-JP" sz="18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9</a:t>
            </a:r>
          </a:p>
        </p:txBody>
      </p:sp>
      <p:cxnSp>
        <p:nvCxnSpPr>
          <p:cNvPr id="3" name="直線コネクタ 2"/>
          <p:cNvCxnSpPr/>
          <p:nvPr/>
        </p:nvCxnSpPr>
        <p:spPr bwMode="auto">
          <a:xfrm flipH="1">
            <a:off x="1219010" y="285098"/>
            <a:ext cx="6191920" cy="468052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B200DAD4-A25F-4861-884B-C5DB44203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71" y="871290"/>
            <a:ext cx="8899969" cy="611188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lang="ja-JP" altLang="en-US" sz="3200" b="1" dirty="0">
                <a:latin typeface="+mn-ea"/>
                <a:ea typeface="+mn-ea"/>
              </a:rPr>
              <a:t>４－５　</a:t>
            </a:r>
            <a:r>
              <a:rPr lang="zh-TW" altLang="en-US" sz="3200" b="1" dirty="0">
                <a:latin typeface="+mn-ea"/>
                <a:ea typeface="+mn-ea"/>
              </a:rPr>
              <a:t>拡大文字問題冊子</a:t>
            </a:r>
            <a:endParaRPr lang="ja-JP" altLang="en-US" sz="3200" b="1" dirty="0">
              <a:latin typeface="+mn-ea"/>
              <a:ea typeface="+mn-ea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828000" y="4033397"/>
            <a:ext cx="7701849" cy="2081375"/>
          </a:xfrm>
          <a:prstGeom prst="rect">
            <a:avLst/>
          </a:prstGeom>
          <a:solidFill>
            <a:srgbClr val="DAEDE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37493" y="4026772"/>
            <a:ext cx="60828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600" u="sng" dirty="0">
                <a:solidFill>
                  <a:schemeClr val="accent2"/>
                </a:solidFill>
                <a:cs typeface="Arial" panose="020B0604020202020204" pitchFamily="34" charset="0"/>
              </a:rPr>
              <a:t>22</a:t>
            </a:r>
            <a:r>
              <a:rPr lang="ja-JP" altLang="en-US" sz="2600" u="sng" dirty="0">
                <a:solidFill>
                  <a:schemeClr val="accent2"/>
                </a:solidFill>
                <a:latin typeface="ＭＳ Ｐゴシック" panose="020B0600070205080204" pitchFamily="50" charset="-128"/>
              </a:rPr>
              <a:t>ポイントの拡大文字問題冊子の留意点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1187624" y="4637444"/>
            <a:ext cx="721583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2000" dirty="0"/>
              <a:t>科目単位</a:t>
            </a:r>
            <a:r>
              <a:rPr lang="ja-JP" altLang="en-US" sz="2000" dirty="0" smtClean="0"/>
              <a:t>で</a:t>
            </a:r>
            <a:r>
              <a:rPr lang="en-US" altLang="ja-JP" sz="2000" dirty="0">
                <a:cs typeface="Arial" panose="020B0604020202020204" pitchFamily="34" charset="0"/>
              </a:rPr>
              <a:t>1</a:t>
            </a:r>
            <a:r>
              <a:rPr lang="ja-JP" altLang="en-US" sz="2000" dirty="0" smtClean="0"/>
              <a:t>冊</a:t>
            </a:r>
            <a:r>
              <a:rPr lang="ja-JP" altLang="en-US" sz="2000" dirty="0"/>
              <a:t>の冊子になっています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ja-JP" altLang="en-US" sz="2000" dirty="0" smtClean="0">
                <a:solidFill>
                  <a:srgbClr val="FF0000"/>
                </a:solidFill>
              </a:rPr>
              <a:t>　</a:t>
            </a:r>
            <a:r>
              <a:rPr lang="ja-JP" altLang="en-US" sz="2000" u="sng" dirty="0" smtClean="0">
                <a:solidFill>
                  <a:srgbClr val="FF0000"/>
                </a:solidFill>
              </a:rPr>
              <a:t>（「受験上の配慮申請書」で受験科目の申請が必要です。）</a:t>
            </a:r>
            <a:endParaRPr lang="en-US" altLang="ja-JP" sz="2000" u="sng" dirty="0" smtClean="0"/>
          </a:p>
          <a:p>
            <a:pPr marL="1440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2000" dirty="0" smtClean="0"/>
              <a:t>一般</a:t>
            </a:r>
            <a:r>
              <a:rPr lang="ja-JP" altLang="en-US" sz="2000" dirty="0"/>
              <a:t>の問題冊子や</a:t>
            </a:r>
            <a:r>
              <a:rPr lang="en-US" altLang="ja-JP" sz="2000" dirty="0"/>
              <a:t>14</a:t>
            </a:r>
            <a:r>
              <a:rPr lang="ja-JP" altLang="en-US" sz="2000" dirty="0"/>
              <a:t>ポイント</a:t>
            </a:r>
            <a:r>
              <a:rPr lang="ja-JP" altLang="en-US" sz="2000" dirty="0" smtClean="0"/>
              <a:t>の拡大文字問題</a:t>
            </a:r>
            <a:r>
              <a:rPr lang="ja-JP" altLang="en-US" sz="2000" dirty="0"/>
              <a:t>冊</a:t>
            </a:r>
            <a:r>
              <a:rPr lang="ja-JP" altLang="en-US" sz="2000" dirty="0">
                <a:solidFill>
                  <a:schemeClr val="accent4"/>
                </a:solidFill>
              </a:rPr>
              <a:t>子とは，</a:t>
            </a:r>
            <a:r>
              <a:rPr lang="ja-JP" altLang="en-US" sz="2000" dirty="0"/>
              <a:t>レイアウトやページ構成等が異なります</a:t>
            </a:r>
            <a:r>
              <a:rPr lang="ja-JP" altLang="en-US" sz="2000" dirty="0" smtClean="0"/>
              <a:t>。</a:t>
            </a:r>
            <a:endParaRPr lang="en-US" altLang="ja-JP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a16="http://schemas.microsoft.com/office/drawing/2014/main" xmlns:a14="http://schemas.microsoft.com/office/drawing/2010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46242</TotalTime>
  <Words>1866</Words>
  <Application>Microsoft Office PowerPoint</Application>
  <PresentationFormat>画面に合わせる (4:3)</PresentationFormat>
  <Paragraphs>157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2" baseType="lpstr">
      <vt:lpstr>HGSｺﾞｼｯｸE</vt:lpstr>
      <vt:lpstr>ＭＳ Ｐゴシック</vt:lpstr>
      <vt:lpstr>ＭＳ Ｐ明朝</vt:lpstr>
      <vt:lpstr>ＭＳ ゴシック</vt:lpstr>
      <vt:lpstr>ＭＳ 明朝</vt:lpstr>
      <vt:lpstr>Arial</vt:lpstr>
      <vt:lpstr>Century</vt:lpstr>
      <vt:lpstr>Times New Roman</vt:lpstr>
      <vt:lpstr>Verdana</vt:lpstr>
      <vt:lpstr>Wingdings</vt:lpstr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平成21年度大学入試センター試験  受  験  案  内  （ 別  冊 ）</dc:title>
  <dc:creator>jgy1002</dc:creator>
  <cp:lastModifiedBy>　</cp:lastModifiedBy>
  <cp:revision>2481</cp:revision>
  <cp:lastPrinted>2021-07-06T02:16:43Z</cp:lastPrinted>
  <dcterms:created xsi:type="dcterms:W3CDTF">2008-06-19T12:33:31Z</dcterms:created>
  <dcterms:modified xsi:type="dcterms:W3CDTF">2021-07-07T07:56:22Z</dcterms:modified>
</cp:coreProperties>
</file>