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 id="2147483722" r:id="rId2"/>
  </p:sldMasterIdLst>
  <p:notesMasterIdLst>
    <p:notesMasterId r:id="rId17"/>
  </p:notesMasterIdLst>
  <p:handoutMasterIdLst>
    <p:handoutMasterId r:id="rId18"/>
  </p:handoutMasterIdLst>
  <p:sldIdLst>
    <p:sldId id="401" r:id="rId3"/>
    <p:sldId id="427" r:id="rId4"/>
    <p:sldId id="414" r:id="rId5"/>
    <p:sldId id="415" r:id="rId6"/>
    <p:sldId id="416" r:id="rId7"/>
    <p:sldId id="434" r:id="rId8"/>
    <p:sldId id="433" r:id="rId9"/>
    <p:sldId id="418" r:id="rId10"/>
    <p:sldId id="425" r:id="rId11"/>
    <p:sldId id="420" r:id="rId12"/>
    <p:sldId id="421" r:id="rId13"/>
    <p:sldId id="422" r:id="rId14"/>
    <p:sldId id="423" r:id="rId15"/>
    <p:sldId id="413" r:id="rId16"/>
  </p:sldIdLst>
  <p:sldSz cx="12192000" cy="6858000"/>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799" userDrawn="1">
          <p15:clr>
            <a:srgbClr val="A4A3A4"/>
          </p15:clr>
        </p15:guide>
        <p15:guide id="2" pos="91" userDrawn="1">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333399"/>
    <a:srgbClr val="FFFF99"/>
    <a:srgbClr val="00CCFF"/>
    <a:srgbClr val="FFCC00"/>
    <a:srgbClr val="FBE1FA"/>
    <a:srgbClr val="E1F2F3"/>
    <a:srgbClr val="DAEDEF"/>
    <a:srgbClr val="FFCCFF"/>
    <a:srgbClr val="CEF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67" autoAdjust="0"/>
    <p:restoredTop sz="63817" autoAdjust="0"/>
  </p:normalViewPr>
  <p:slideViewPr>
    <p:cSldViewPr>
      <p:cViewPr varScale="1">
        <p:scale>
          <a:sx n="73" d="100"/>
          <a:sy n="73" d="100"/>
        </p:scale>
        <p:origin x="2196" y="60"/>
      </p:cViewPr>
      <p:guideLst>
        <p:guide orient="horz" pos="799"/>
        <p:guide pos="91"/>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4014" y="102"/>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0" cy="72000"/>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notesMasters/notesMaster1.xml" Type="http://schemas.openxmlformats.org/officeDocument/2006/relationships/notesMaster"/><Relationship Id="rId18" Target="handoutMasters/handoutMaster1.xml" Type="http://schemas.openxmlformats.org/officeDocument/2006/relationships/handoutMaster"/><Relationship Id="rId19" Target="commentAuthors.xml" Type="http://schemas.openxmlformats.org/officeDocument/2006/relationships/commentAuthors"/><Relationship Id="rId2" Target="slideMasters/slideMaster2.xml" Type="http://schemas.openxmlformats.org/officeDocument/2006/relationships/slideMaster"/><Relationship Id="rId20" Target="presProps.xml" Type="http://schemas.openxmlformats.org/officeDocument/2006/relationships/presProps"/><Relationship Id="rId21" Target="viewProps.xml" Type="http://schemas.openxmlformats.org/officeDocument/2006/relationships/viewProps"/><Relationship Id="rId22" Target="theme/theme1.xml" Type="http://schemas.openxmlformats.org/officeDocument/2006/relationships/theme"/><Relationship Id="rId23" Target="tableStyles.xml" Type="http://schemas.openxmlformats.org/officeDocument/2006/relationships/tableStyle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02403" name="Rectangle 3"/>
          <p:cNvSpPr>
            <a:spLocks noGrp="1" noChangeArrowheads="1"/>
          </p:cNvSpPr>
          <p:nvPr>
            <p:ph type="dt" sz="quarter"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02404" name="Rectangle 4"/>
          <p:cNvSpPr>
            <a:spLocks noGrp="1" noChangeArrowheads="1"/>
          </p:cNvSpPr>
          <p:nvPr>
            <p:ph type="ftr" sz="quarter" idx="2"/>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02405" name="Rectangle 5"/>
          <p:cNvSpPr>
            <a:spLocks noGrp="1" noChangeArrowheads="1"/>
          </p:cNvSpPr>
          <p:nvPr>
            <p:ph type="sldNum" sz="quarter" idx="3"/>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A64A0F74-042E-44CB-82D2-1BFD4459E990}" type="slidenum">
              <a:rPr lang="en-US" altLang="ja-JP"/>
              <a:pPr>
                <a:defRPr/>
              </a:pPr>
              <a:t>‹#›</a:t>
            </a:fld>
            <a:endParaRPr lang="en-US" altLang="ja-JP" dirty="0"/>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18787" name="Rectangle 3"/>
          <p:cNvSpPr>
            <a:spLocks noGrp="1" noChangeArrowheads="1"/>
          </p:cNvSpPr>
          <p:nvPr>
            <p:ph type="dt"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2052" name="Rectangle 4"/>
          <p:cNvSpPr>
            <a:spLocks noGrp="1" noRot="1" noChangeAspect="1" noChangeArrowheads="1" noTextEdit="1"/>
          </p:cNvSpPr>
          <p:nvPr>
            <p:ph type="sldImg" idx="2"/>
          </p:nvPr>
        </p:nvSpPr>
        <p:spPr bwMode="auto">
          <a:xfrm>
            <a:off x="223838" y="403225"/>
            <a:ext cx="6443662"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19" y="4317237"/>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18791" name="Rectangle 7"/>
          <p:cNvSpPr>
            <a:spLocks noGrp="1" noChangeArrowheads="1"/>
          </p:cNvSpPr>
          <p:nvPr>
            <p:ph type="sldNum" sz="quarter" idx="5"/>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521E26E5-D42B-4DBD-B420-1C49B08281E5}" type="slidenum">
              <a:rPr lang="en-US" altLang="ja-JP"/>
              <a:pPr>
                <a:defRPr/>
              </a:pPr>
              <a:t>‹#›</a:t>
            </a:fld>
            <a:endParaRPr lang="en-US" altLang="ja-JP" dirty="0"/>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このスライドでは，令和８年度大学入学共通テストの「受験上の配慮案内」のうち，</a:t>
            </a:r>
            <a:endParaRPr lang="en-US" altLang="ja-JP" u="none" dirty="0"/>
          </a:p>
          <a:p>
            <a:r>
              <a:rPr lang="ja-JP" altLang="en-US" u="none" dirty="0"/>
              <a:t>「Ⅱ　申請方法及び通知書」として，受験上の配慮の申請方法と，申請後に大学入試センターから送付する通知文書について，説明します。
</a:t>
            </a:r>
            <a:endParaRPr lang="en-US" altLang="ja-JP" u="none" dirty="0"/>
          </a:p>
          <a:p>
            <a:r>
              <a:rPr lang="ja-JP" altLang="en-US" u="none" dirty="0"/>
              <a:t>なお，これ以降，「大学入学共通テスト」を「共通テスト」，「大学入学共通テスト受験案内」を「受験案内」，「受験上の配慮案内」を「配慮案内」，「大学入学共通テストの出願サイト」を「出願サイト」と呼ばせていただきます。</a:t>
            </a:r>
            <a:endParaRPr lang="en-US" altLang="ja-JP" u="none" dirty="0"/>
          </a:p>
        </p:txBody>
      </p:sp>
    </p:spTree>
    <p:extLst>
      <p:ext uri="{BB962C8B-B14F-4D97-AF65-F5344CB8AC3E}">
        <p14:creationId xmlns:p14="http://schemas.microsoft.com/office/powerpoint/2010/main" val="4191358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次に，「通知文書」についてです。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通知文書は</a:t>
            </a:r>
            <a:r>
              <a:rPr lang="en-US" altLang="ja-JP" u="none" dirty="0"/>
              <a:t>(1)</a:t>
            </a:r>
            <a:r>
              <a:rPr lang="ja-JP" altLang="en-US" u="none" dirty="0"/>
              <a:t>から</a:t>
            </a:r>
            <a:r>
              <a:rPr lang="en-US" altLang="ja-JP" u="none" dirty="0"/>
              <a:t>(3)</a:t>
            </a:r>
            <a:r>
              <a:rPr lang="ja-JP" altLang="en-US" u="none" dirty="0"/>
              <a:t>の３つになりますが，各通知文書の詳細については，次のスライド以降で説明します。</a:t>
            </a:r>
          </a:p>
          <a:p>
            <a:r>
              <a:rPr lang="ja-JP" altLang="en-US" u="none" dirty="0"/>
              <a:t>なお，「</a:t>
            </a:r>
            <a:r>
              <a:rPr lang="en-US" altLang="ja-JP" u="none" dirty="0"/>
              <a:t>(2)</a:t>
            </a:r>
            <a:r>
              <a:rPr lang="ja-JP" altLang="en-US" u="none" dirty="0"/>
              <a:t>受験科目等通知・確認書」は，点字解答・代筆解答・拡大文字問題冊子（２２ポイント）を希望した者のうち，出願した者にのみ通知します。</a:t>
            </a:r>
            <a:endParaRPr lang="en-US" altLang="ja-JP" u="none" dirty="0"/>
          </a:p>
          <a:p>
            <a:endParaRPr kumimoji="1" lang="en-US" altLang="ja-JP" u="none" dirty="0"/>
          </a:p>
          <a:p>
            <a:r>
              <a:rPr kumimoji="1" lang="ja-JP" altLang="en-US" u="none" dirty="0"/>
              <a:t>通知文書の送付先ですが，</a:t>
            </a:r>
            <a:r>
              <a:rPr lang="ja-JP" altLang="en-US" u="none" dirty="0"/>
              <a:t>卒業見込者の場合は，志願者の在学する高等学校等に送付します。</a:t>
            </a:r>
            <a:endParaRPr lang="en-US" altLang="ja-JP" u="none" dirty="0"/>
          </a:p>
          <a:p>
            <a:r>
              <a:rPr lang="ja-JP" altLang="en-US" u="none" dirty="0"/>
              <a:t>卒業見込者以外の者と，通信制課程の卒業見込者については，志願者本人に直接送付します。</a:t>
            </a:r>
            <a:endParaRPr lang="en-US" altLang="ja-JP" u="none" dirty="0"/>
          </a:p>
          <a:p>
            <a:endParaRPr kumimoji="1" lang="ja-JP" altLang="en-US" u="none" dirty="0"/>
          </a:p>
        </p:txBody>
      </p:sp>
    </p:spTree>
    <p:extLst>
      <p:ext uri="{BB962C8B-B14F-4D97-AF65-F5344CB8AC3E}">
        <p14:creationId xmlns:p14="http://schemas.microsoft.com/office/powerpoint/2010/main" val="776722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まず，「</a:t>
            </a:r>
            <a:r>
              <a:rPr lang="en-US" altLang="ja-JP" dirty="0"/>
              <a:t>(1)</a:t>
            </a:r>
            <a:r>
              <a:rPr lang="ja-JP" altLang="en-US" dirty="0"/>
              <a:t>受験上の配慮事項審査結果通知書」についてです。</a:t>
            </a:r>
            <a:endParaRPr lang="en-US" altLang="ja-JP" dirty="0"/>
          </a:p>
          <a:p>
            <a:r>
              <a:rPr lang="ja-JP" altLang="en-US" dirty="0"/>
              <a:t>配慮案内の３０ページをご覧ください。</a:t>
            </a:r>
            <a:endParaRPr lang="en-US" altLang="ja-JP" dirty="0"/>
          </a:p>
          <a:p>
            <a:r>
              <a:rPr lang="ja-JP" altLang="en-US" dirty="0"/>
              <a:t>この通知書では，申請のあった受験上の配慮事項の審査結果を通知します。</a:t>
            </a:r>
            <a:endParaRPr lang="en-US" altLang="ja-JP" dirty="0"/>
          </a:p>
          <a:p>
            <a:r>
              <a:rPr lang="ja-JP" altLang="en-US" dirty="0"/>
              <a:t>
「受験上の配慮事項審査結果通知書」が届いたら，内容を確認して，申請した全ての配慮事項に対し，審査結果が記載されているかを確認してください。</a:t>
            </a:r>
            <a:endParaRPr lang="en-US" altLang="ja-JP" dirty="0"/>
          </a:p>
          <a:p>
            <a:r>
              <a:rPr lang="ja-JP" altLang="en-US" dirty="0"/>
              <a:t>申請したにもかかわらず，配慮事項に漏れ等がある場合は，受領日を含め１週間以内に大学入試センターまで必ず連絡してください。</a:t>
            </a:r>
            <a:endParaRPr lang="en-US" altLang="ja-JP" dirty="0"/>
          </a:p>
          <a:p>
            <a:endParaRPr kumimoji="1" lang="en-US" altLang="ja-JP" dirty="0"/>
          </a:p>
        </p:txBody>
      </p:sp>
    </p:spTree>
    <p:extLst>
      <p:ext uri="{BB962C8B-B14F-4D97-AF65-F5344CB8AC3E}">
        <p14:creationId xmlns:p14="http://schemas.microsoft.com/office/powerpoint/2010/main" val="29140292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続いて，「</a:t>
            </a:r>
            <a:r>
              <a:rPr lang="en-US" altLang="ja-JP" u="none" dirty="0"/>
              <a:t>(2)</a:t>
            </a:r>
            <a:r>
              <a:rPr lang="ja-JP" altLang="en-US" u="none" dirty="0"/>
              <a:t>受験科目等通知・確認書」についてです。</a:t>
            </a:r>
            <a:endParaRPr lang="en-US" altLang="ja-JP" u="none" dirty="0"/>
          </a:p>
          <a:p>
            <a:r>
              <a:rPr lang="ja-JP" altLang="en-US" u="none" dirty="0"/>
              <a:t>配慮案内の３２ページをご覧ください。</a:t>
            </a:r>
            <a:endParaRPr lang="en-US" altLang="ja-JP" u="none" dirty="0"/>
          </a:p>
          <a:p>
            <a:endParaRPr lang="en-US" altLang="ja-JP" u="none" dirty="0"/>
          </a:p>
          <a:p>
            <a:r>
              <a:rPr lang="ja-JP" altLang="en-US" u="none" dirty="0"/>
              <a:t>「点字解答」，「代筆解答」，「拡大文字問題冊子（</a:t>
            </a:r>
            <a:r>
              <a:rPr lang="en-US" altLang="ja-JP" u="none" dirty="0"/>
              <a:t>22</a:t>
            </a:r>
            <a:r>
              <a:rPr lang="ja-JP" altLang="en-US" u="none" dirty="0"/>
              <a:t>ポイント）の配付」を希望する場合，申請時に受験科目等を選択し，申請書に記入しますが，「受験科目等通知・確認書」は，申請時に選択した受験科目等を記載しています。</a:t>
            </a:r>
            <a:endParaRPr lang="en-US" altLang="ja-JP" u="none" dirty="0"/>
          </a:p>
          <a:p>
            <a:endParaRPr lang="en-US" altLang="ja-JP" u="none" dirty="0"/>
          </a:p>
          <a:p>
            <a:r>
              <a:rPr lang="ja-JP" altLang="en-US" u="none" dirty="0"/>
              <a:t>「受験科目等通知・確認書」が届いたら，記載された受験科目等を確認して，</a:t>
            </a:r>
            <a:r>
              <a:rPr lang="ja-JP" altLang="en-US" sz="1200" u="none" dirty="0"/>
              <a:t>誤りや漏れがある場合は，修正してください</a:t>
            </a:r>
            <a:r>
              <a:rPr lang="ja-JP" altLang="en-US" u="none" dirty="0"/>
              <a:t>。
確認後，卒業見込者の場合は学校において校長が，卒業見込者以外の者の場合は保護者等が，「確認及び署名欄」に記入してください。</a:t>
            </a:r>
            <a:endParaRPr lang="en-US" altLang="ja-JP" u="none" dirty="0"/>
          </a:p>
          <a:p>
            <a:r>
              <a:rPr lang="ja-JP" altLang="en-US" u="none" dirty="0"/>
              <a:t>修正の有無にかかわらず，受領日を含め１週間以内に必ず大学入試センターへ返送してください。</a:t>
            </a:r>
            <a:endParaRPr lang="en-US" altLang="ja-JP" u="none" dirty="0"/>
          </a:p>
          <a:p>
            <a:endParaRPr kumimoji="1" lang="en-US" altLang="ja-JP" u="none" dirty="0"/>
          </a:p>
          <a:p>
            <a:r>
              <a:rPr kumimoji="1" lang="ja-JP" altLang="en-US" u="none" dirty="0"/>
              <a:t>なお，この「受験科目等</a:t>
            </a:r>
            <a:r>
              <a:rPr lang="ja-JP" altLang="en-US" u="none" dirty="0"/>
              <a:t>通知・確認書</a:t>
            </a:r>
            <a:r>
              <a:rPr kumimoji="1" lang="ja-JP" altLang="en-US" u="none" dirty="0"/>
              <a:t>」の返送後は，受験科目等の訂正は一切受け付けません。</a:t>
            </a:r>
            <a:endParaRPr kumimoji="1" lang="en-US" altLang="ja-JP" u="none" dirty="0"/>
          </a:p>
        </p:txBody>
      </p:sp>
    </p:spTree>
    <p:extLst>
      <p:ext uri="{BB962C8B-B14F-4D97-AF65-F5344CB8AC3E}">
        <p14:creationId xmlns:p14="http://schemas.microsoft.com/office/powerpoint/2010/main" val="1699937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続いて， 「</a:t>
            </a:r>
            <a:r>
              <a:rPr lang="en-US" altLang="ja-JP" u="none" dirty="0"/>
              <a:t>(3)</a:t>
            </a:r>
            <a:r>
              <a:rPr lang="ja-JP" altLang="en-US" u="none" dirty="0"/>
              <a:t>受験上の配慮事項決定通知書」についてです。</a:t>
            </a:r>
            <a:endParaRPr lang="en-US" altLang="ja-JP" u="none" dirty="0"/>
          </a:p>
          <a:p>
            <a:r>
              <a:rPr lang="ja-JP" altLang="en-US" u="none" dirty="0"/>
              <a:t>配慮案内の３１ページをご覧ください。</a:t>
            </a:r>
            <a:endParaRPr lang="en-US" altLang="ja-JP" u="none" dirty="0"/>
          </a:p>
          <a:p>
            <a:endParaRPr lang="en-US" altLang="ja-JP" u="none" dirty="0"/>
          </a:p>
          <a:p>
            <a:r>
              <a:rPr lang="ja-JP" altLang="en-US" u="none" dirty="0"/>
              <a:t> 「受験上の配慮事項決定通知書」は，試験場コード，受験番号，決定した受験上の配慮事項を通知します。
なお，「点字解答」，「代筆解答」，「拡大文字問題冊子（２２ポイント）の配付」が許可された志願者には，申請した受験科目等も記載されますので，併せて確認してください。</a:t>
            </a:r>
            <a:endParaRPr lang="en-US" altLang="ja-JP" u="none" dirty="0"/>
          </a:p>
          <a:p>
            <a:r>
              <a:rPr lang="ja-JP" altLang="en-US" u="none" dirty="0"/>
              <a:t>送付対象者については，受験上の配慮を申請した者のうち，出願をした者です。</a:t>
            </a:r>
            <a:endParaRPr lang="en-US" altLang="ja-JP" u="none" dirty="0"/>
          </a:p>
          <a:p>
            <a:endParaRPr lang="en-US" altLang="ja-JP" u="none" dirty="0"/>
          </a:p>
          <a:p>
            <a:r>
              <a:rPr lang="ja-JP" altLang="en-US" u="none" dirty="0"/>
              <a:t>この「受験上の配慮事項決定通知書」は，共通テスト当日，受験票等とともに試験場に持参し，机上に置くものですので，試験当日まで大切に保管しておいてください。</a:t>
            </a:r>
            <a:endParaRPr kumimoji="1" lang="en-US" altLang="ja-JP" u="none" dirty="0"/>
          </a:p>
        </p:txBody>
      </p:sp>
    </p:spTree>
    <p:extLst>
      <p:ext uri="{BB962C8B-B14F-4D97-AF65-F5344CB8AC3E}">
        <p14:creationId xmlns:p14="http://schemas.microsoft.com/office/powerpoint/2010/main" val="35272822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最後に，「受験上の配慮に関する事前相談」について，ご案内します。
大学入試センターでは，共通テストの受験上の配慮に関する事前相談を随時受け付けています。
また，よくある質問と回答については，配慮案内の２８ページと４６ページのほか，大学入試センターのウェブサイトにも掲載していますので，ご参照ください。</a:t>
            </a:r>
          </a:p>
          <a:p>
            <a:endParaRPr lang="en-US" altLang="ja-JP" dirty="0"/>
          </a:p>
          <a:p>
            <a:r>
              <a:rPr kumimoji="1" lang="ja-JP" altLang="en-US" dirty="0"/>
              <a:t>以上で</a:t>
            </a:r>
            <a:r>
              <a:rPr lang="ja-JP" altLang="en-US" dirty="0"/>
              <a:t>「Ⅱ　申請方法及び通知書」についての</a:t>
            </a:r>
            <a:r>
              <a:rPr kumimoji="1" lang="ja-JP" altLang="en-US" dirty="0"/>
              <a:t>説明を終わります。</a:t>
            </a:r>
            <a:endParaRPr kumimoji="1" lang="en-US" altLang="ja-JP" dirty="0"/>
          </a:p>
          <a:p>
            <a:r>
              <a:rPr lang="ja-JP" altLang="en-US" dirty="0"/>
              <a:t>受験上の配慮に関する基本的な事項や受験上の配慮の内容については，「Ⅰ　概要」のスライドを，書類の記入方法等については，「</a:t>
            </a:r>
            <a:r>
              <a:rPr lang="en-US" altLang="ja-JP" dirty="0"/>
              <a:t>Ⅲ</a:t>
            </a:r>
            <a:r>
              <a:rPr lang="ja-JP" altLang="en-US" dirty="0"/>
              <a:t>　申請書類作成上の留意点」のスライドをご覧ください。</a:t>
            </a:r>
            <a:endParaRPr lang="en-US" altLang="ja-JP" dirty="0"/>
          </a:p>
        </p:txBody>
      </p:sp>
    </p:spTree>
    <p:extLst>
      <p:ext uri="{BB962C8B-B14F-4D97-AF65-F5344CB8AC3E}">
        <p14:creationId xmlns:p14="http://schemas.microsoft.com/office/powerpoint/2010/main" val="698951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a:t>
            </a:r>
            <a:r>
              <a:rPr lang="en-US" altLang="ja-JP" dirty="0"/>
              <a:t>Ⅱ</a:t>
            </a:r>
            <a:r>
              <a:rPr lang="ja-JP" altLang="en-US" dirty="0"/>
              <a:t>　申請方法及び通知書」では，スライドに示している３項目５点の内容について，説明します。</a:t>
            </a:r>
            <a:endParaRPr kumimoji="1" lang="ja-JP" altLang="en-US" dirty="0"/>
          </a:p>
        </p:txBody>
      </p:sp>
    </p:spTree>
    <p:extLst>
      <p:ext uri="{BB962C8B-B14F-4D97-AF65-F5344CB8AC3E}">
        <p14:creationId xmlns:p14="http://schemas.microsoft.com/office/powerpoint/2010/main" val="1540786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u="none" dirty="0"/>
              <a:t>まずは，受験上の配慮の「申請時期」についてです。</a:t>
            </a:r>
            <a:endParaRPr kumimoji="1"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スライドには，申請時期，通知文書の送付時期を表にしています。</a:t>
            </a:r>
            <a:endParaRPr lang="en-US" altLang="ja-JP" u="none" dirty="0"/>
          </a:p>
          <a:p>
            <a:r>
              <a:rPr lang="ja-JP" altLang="en-US" u="none" dirty="0"/>
              <a:t>申請時期には第１期と第２期の２つがありますが，「審査結果通知書」の送付時期が異なります。</a:t>
            </a:r>
            <a:endParaRPr lang="en-US" altLang="ja-JP" u="none" dirty="0"/>
          </a:p>
          <a:p>
            <a:endParaRPr lang="en-US" altLang="ja-JP" u="none" dirty="0"/>
          </a:p>
          <a:p>
            <a:r>
              <a:rPr lang="ja-JP" altLang="en-US" u="none" dirty="0"/>
              <a:t>なお，試験場に持参する「決定通知書」は，申請時期にかかわらず，１２月上旬から中旬に送付します。</a:t>
            </a:r>
            <a:endParaRPr lang="en-US" altLang="ja-JP" u="none" dirty="0"/>
          </a:p>
          <a:p>
            <a:endParaRPr lang="en-US" altLang="ja-JP" u="none" dirty="0"/>
          </a:p>
          <a:p>
            <a:r>
              <a:rPr lang="ja-JP" altLang="en-US" u="none" dirty="0"/>
              <a:t>詳細については，次のスライドで説明します。</a:t>
            </a:r>
            <a:endParaRPr lang="en-US" altLang="ja-JP" u="none" dirty="0"/>
          </a:p>
        </p:txBody>
      </p:sp>
    </p:spTree>
    <p:extLst>
      <p:ext uri="{BB962C8B-B14F-4D97-AF65-F5344CB8AC3E}">
        <p14:creationId xmlns:p14="http://schemas.microsoft.com/office/powerpoint/2010/main" val="1008421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次に，各申請時期の詳細について説明します。</a:t>
            </a:r>
          </a:p>
          <a:p>
            <a:r>
              <a:rPr lang="ja-JP" altLang="en-US" u="none" dirty="0"/>
              <a:t>配慮案内の３ページをご覧ください。</a:t>
            </a:r>
            <a:endParaRPr lang="en-US" altLang="ja-JP" u="none" dirty="0"/>
          </a:p>
          <a:p>
            <a:endParaRPr lang="en-US" altLang="ja-JP" u="none" dirty="0"/>
          </a:p>
          <a:p>
            <a:r>
              <a:rPr lang="ja-JP" altLang="en-US" u="none" dirty="0"/>
              <a:t>まず，第１期申請期間についてです。</a:t>
            </a:r>
            <a:endParaRPr lang="en-US" altLang="ja-JP" u="none" dirty="0"/>
          </a:p>
          <a:p>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申請期間は，７月１日（火）から８月２９日（金）までです。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配慮申請の提出書類については，配慮案内３６ページの「申請書類の組合せ」を確認の上，大学入試センターに簡易書留郵便で送付してください。</a:t>
            </a:r>
            <a:endParaRPr lang="en-US" altLang="ja-JP" u="none" dirty="0"/>
          </a:p>
          <a:p>
            <a:r>
              <a:rPr lang="ja-JP" altLang="en-US" u="none" dirty="0"/>
              <a:t>卒業見込者の申請書類については，学校経由または個人での提出のどちらでも差し支えありませんので，担当の先生と相談してください。</a:t>
            </a:r>
            <a:endParaRPr lang="en-US" altLang="ja-JP" u="none" dirty="0"/>
          </a:p>
          <a:p>
            <a:r>
              <a:rPr lang="ja-JP" altLang="en-US" u="none" dirty="0"/>
              <a:t>第１期に申請した場合，審査結果は，共通テスト出願期間中の９月２２日（月）までに通知します。</a:t>
            </a:r>
            <a:endParaRPr lang="en-US" altLang="ja-JP" u="none" dirty="0"/>
          </a:p>
          <a:p>
            <a:endParaRPr lang="en-US" altLang="ja-JP" u="none" dirty="0"/>
          </a:p>
          <a:p>
            <a:r>
              <a:rPr lang="ja-JP" altLang="en-US" u="none" dirty="0"/>
              <a:t>出願期間中に審査結果の通知を希望する場合は，第１期に申請してください。</a:t>
            </a:r>
            <a:endParaRPr lang="en-US" altLang="ja-JP" u="none" dirty="0"/>
          </a:p>
          <a:p>
            <a:r>
              <a:rPr lang="ja-JP" altLang="en-US" u="none" dirty="0"/>
              <a:t>
なお，受験上の配慮の申請を行っただけでは，共通テストに出願したことにはなりませんので，「受験案内」を参照のうえ，出願サイトを通じて，個人で出願してください。
</a:t>
            </a:r>
            <a:endParaRPr kumimoji="1" lang="ja-JP" altLang="en-US" u="none" dirty="0"/>
          </a:p>
        </p:txBody>
      </p:sp>
    </p:spTree>
    <p:extLst>
      <p:ext uri="{BB962C8B-B14F-4D97-AF65-F5344CB8AC3E}">
        <p14:creationId xmlns:p14="http://schemas.microsoft.com/office/powerpoint/2010/main" val="4106269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続いて，第２期申請期間についてです。</a:t>
            </a:r>
            <a:endParaRPr lang="en-US" altLang="ja-JP" u="none" dirty="0"/>
          </a:p>
          <a:p>
            <a:endParaRPr lang="en-US" altLang="ja-JP" u="none" dirty="0"/>
          </a:p>
          <a:p>
            <a:r>
              <a:rPr lang="ja-JP" altLang="en-US" u="none" dirty="0"/>
              <a:t>申請期間は，９月１日（月）から１０月３日（金）までです。</a:t>
            </a:r>
            <a:endParaRPr lang="en-US" altLang="ja-JP" u="none" dirty="0"/>
          </a:p>
          <a:p>
            <a:r>
              <a:rPr lang="ja-JP" altLang="en-US" u="none" dirty="0"/>
              <a:t>配慮申請の提出書類については，配慮案内３６ページの「申請書類の組合せ」を確認の上，大学入試センターに簡易書留郵便で送付してください。</a:t>
            </a:r>
          </a:p>
          <a:p>
            <a:r>
              <a:rPr lang="ja-JP" altLang="en-US" u="none" dirty="0"/>
              <a:t>卒業見込者の申請書類については，学校経由または個人での提出のどちらでも差し支えありませんので，担当の先生と相談してください。</a:t>
            </a:r>
            <a:endParaRPr lang="en-US" altLang="ja-JP" u="none" dirty="0"/>
          </a:p>
          <a:p>
            <a:r>
              <a:rPr lang="ja-JP" altLang="en-US" u="none" dirty="0"/>
              <a:t>第２期に申請した場合は，共通テストに出願した場合に限り，１１月下旬に審査結果を通知します。</a:t>
            </a:r>
            <a:endParaRPr lang="en-US" altLang="ja-JP" u="none" dirty="0"/>
          </a:p>
          <a:p>
            <a:pPr lvl="0">
              <a:defRPr/>
            </a:pPr>
            <a:endParaRPr kumimoji="1" lang="en-US" altLang="ja-JP" u="none" dirty="0"/>
          </a:p>
          <a:p>
            <a:pPr lvl="0">
              <a:defRPr/>
            </a:pPr>
            <a:r>
              <a:rPr kumimoji="1" lang="ja-JP" altLang="en-US" u="none" dirty="0"/>
              <a:t>なお，受験上の配慮の申請を行っただけでは，共通テストに出願したことにはなりませんので，「受験案内」を参照のうえ，出願サイトを通じて，個人で出願してください。</a:t>
            </a:r>
          </a:p>
        </p:txBody>
      </p:sp>
    </p:spTree>
    <p:extLst>
      <p:ext uri="{BB962C8B-B14F-4D97-AF65-F5344CB8AC3E}">
        <p14:creationId xmlns:p14="http://schemas.microsoft.com/office/powerpoint/2010/main" val="1930875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a:t>
            </a:r>
            <a:r>
              <a:rPr kumimoji="1" lang="ja-JP" altLang="en-US" u="none" dirty="0"/>
              <a:t>申請書類についてです。</a:t>
            </a:r>
            <a:endParaRPr kumimoji="1" lang="en-US" altLang="ja-JP" u="none" dirty="0"/>
          </a:p>
          <a:p>
            <a:r>
              <a:rPr lang="ja-JP" altLang="en-US" u="none" dirty="0"/>
              <a:t>配慮案内の３６ページをご覧ください。</a:t>
            </a:r>
            <a:endParaRPr lang="en-US" altLang="ja-JP" u="none" dirty="0"/>
          </a:p>
          <a:p>
            <a:endParaRPr lang="en-US" altLang="ja-JP" u="none" dirty="0"/>
          </a:p>
          <a:p>
            <a:r>
              <a:rPr lang="ja-JP" altLang="en-US" u="none" dirty="0"/>
              <a:t>受験上の配慮の申請書類は３種類ありますが，「</a:t>
            </a:r>
            <a:r>
              <a:rPr lang="en-US" altLang="ja-JP" u="none" dirty="0"/>
              <a:t>【A】</a:t>
            </a:r>
            <a:r>
              <a:rPr lang="ja-JP" altLang="en-US" u="none" dirty="0"/>
              <a:t>受験上の配慮申請書」及び「</a:t>
            </a:r>
            <a:r>
              <a:rPr lang="en-US" altLang="ja-JP" u="none" dirty="0"/>
              <a:t>【B】</a:t>
            </a:r>
            <a:r>
              <a:rPr lang="ja-JP" altLang="en-US" u="none" dirty="0"/>
              <a:t>診断書」が必須の書類となります。</a:t>
            </a:r>
          </a:p>
          <a:p>
            <a:r>
              <a:rPr lang="ja-JP" altLang="en-US" u="none" dirty="0"/>
              <a:t>「</a:t>
            </a:r>
            <a:r>
              <a:rPr lang="en-US" altLang="ja-JP" u="none" dirty="0"/>
              <a:t>【C】</a:t>
            </a:r>
            <a:r>
              <a:rPr lang="ja-JP" altLang="en-US" u="none" dirty="0"/>
              <a:t>状況報告書」は，希望する配慮事項によっては提出が必要となります。</a:t>
            </a:r>
          </a:p>
          <a:p>
            <a:endParaRPr lang="en-US" altLang="ja-JP" u="none" dirty="0"/>
          </a:p>
          <a:p>
            <a:r>
              <a:rPr lang="ja-JP" altLang="en-US" u="none" dirty="0"/>
              <a:t>各申請書について説明します。</a:t>
            </a:r>
            <a:endParaRPr lang="en-US" altLang="ja-JP" u="none" dirty="0"/>
          </a:p>
          <a:p>
            <a:r>
              <a:rPr lang="ja-JP" altLang="en-US" u="none" dirty="0"/>
              <a:t>「</a:t>
            </a:r>
            <a:r>
              <a:rPr lang="en-US" altLang="ja-JP" u="none" dirty="0"/>
              <a:t>【A】</a:t>
            </a:r>
            <a:r>
              <a:rPr lang="ja-JP" altLang="en-US" u="none" dirty="0"/>
              <a:t>受験上の配慮申請書」は，希望する全ての配慮事項を記入してもらうものです。</a:t>
            </a:r>
            <a:br>
              <a:rPr lang="en-US" altLang="ja-JP" u="none" dirty="0"/>
            </a:br>
            <a:r>
              <a:rPr lang="ja-JP" altLang="en-US" u="none" dirty="0"/>
              <a:t>作成にあたって，卒業見込者の場合は，本人・保護者・担当の先生等と，卒業見込者以外の者の場合は，志願者と保護者等で相談の上，記入してください。</a:t>
            </a:r>
            <a:endParaRPr lang="en-US" altLang="ja-JP" u="none" dirty="0"/>
          </a:p>
          <a:p>
            <a:endParaRPr lang="en-US" altLang="ja-JP" u="none" dirty="0"/>
          </a:p>
          <a:p>
            <a:r>
              <a:rPr lang="ja-JP" altLang="en-US" u="none" dirty="0"/>
              <a:t>「</a:t>
            </a:r>
            <a:r>
              <a:rPr lang="en-US" altLang="ja-JP" u="none" dirty="0"/>
              <a:t>【B】</a:t>
            </a:r>
            <a:r>
              <a:rPr lang="ja-JP" altLang="en-US" u="none" dirty="0"/>
              <a:t>診断書」は，希望する配慮事項が必要となる理由について，医師に記入してもらうものです。障害等の区分に応じて様式が異なりますので，志願者の区分に対応した所定の様式を使用してください。</a:t>
            </a:r>
          </a:p>
          <a:p>
            <a:r>
              <a:rPr lang="ja-JP" altLang="en-US" u="none" dirty="0"/>
              <a:t>なお，この診断書は，必ずしも主治医に書いてもらう必要はありませんが，希望する配慮事項を必要とする具体的な理由を記入してもらうようにしてください。</a:t>
            </a:r>
          </a:p>
          <a:p>
            <a:endParaRPr kumimoji="1" lang="en-US" altLang="ja-JP" u="none" dirty="0"/>
          </a:p>
          <a:p>
            <a:r>
              <a:rPr kumimoji="1" lang="ja-JP" altLang="en-US" u="none" dirty="0"/>
              <a:t>「</a:t>
            </a:r>
            <a:r>
              <a:rPr kumimoji="1" lang="en-US" altLang="ja-JP" u="none" dirty="0"/>
              <a:t>【C】</a:t>
            </a:r>
            <a:r>
              <a:rPr kumimoji="1" lang="ja-JP" altLang="en-US" u="none" dirty="0"/>
              <a:t>状況報告書」は，「試験時間延長（</a:t>
            </a:r>
            <a:r>
              <a:rPr kumimoji="1" lang="en-US" altLang="ja-JP" u="none" dirty="0"/>
              <a:t>1.3</a:t>
            </a:r>
            <a:r>
              <a:rPr kumimoji="1" lang="ja-JP" altLang="en-US" u="none" dirty="0"/>
              <a:t>倍）」「リスニングの免除」「代筆解答」 「別室の設定」を申請する場合や「発達障害」の区分で申請を行う場合に提出するものです。</a:t>
            </a:r>
            <a:endParaRPr kumimoji="1" lang="en-US" altLang="ja-JP" u="none" dirty="0"/>
          </a:p>
          <a:p>
            <a:r>
              <a:rPr kumimoji="1" lang="ja-JP" altLang="en-US" u="none" dirty="0"/>
              <a:t>卒業見込者の場合は，担当の先生が高校での授業や定期試験などの状況について記入してください。</a:t>
            </a:r>
            <a:endParaRPr kumimoji="1" lang="en-US" altLang="ja-JP" u="none" dirty="0"/>
          </a:p>
          <a:p>
            <a:r>
              <a:rPr kumimoji="1" lang="ja-JP" altLang="en-US" u="none" dirty="0"/>
              <a:t>卒業見込者以外の者の場合は，保護者や予備校講師等が，予備校や塾等の高校等以外の教育機関等における状況や，医師などの専門家の所見を記入してください。</a:t>
            </a:r>
            <a:endParaRPr kumimoji="1" lang="en-US" altLang="ja-JP" u="none" dirty="0"/>
          </a:p>
          <a:p>
            <a:r>
              <a:rPr kumimoji="1" lang="ja-JP" altLang="en-US" u="none" dirty="0"/>
              <a:t>また，高校等在学中に受けていた配慮内容も記入可能です。</a:t>
            </a:r>
          </a:p>
          <a:p>
            <a:endParaRPr kumimoji="1" lang="ja-JP" altLang="en-US" u="none" dirty="0"/>
          </a:p>
          <a:p>
            <a:pPr lvl="0">
              <a:defRPr/>
            </a:pPr>
            <a:r>
              <a:rPr lang="ja-JP" altLang="en-US" u="none" dirty="0"/>
              <a:t>受験上の配慮の申請を行う場合は，「</a:t>
            </a:r>
            <a:r>
              <a:rPr lang="en-US" altLang="ja-JP" u="none" dirty="0"/>
              <a:t>【B】</a:t>
            </a:r>
            <a:r>
              <a:rPr lang="ja-JP" altLang="en-US" u="none" dirty="0"/>
              <a:t>診断書」の取得，申請書類の作成等があるため，準備期間が必要となります。</a:t>
            </a:r>
            <a:endParaRPr lang="en-US" altLang="ja-JP" u="none" dirty="0"/>
          </a:p>
          <a:p>
            <a:pPr lvl="0">
              <a:defRPr/>
            </a:pPr>
            <a:r>
              <a:rPr lang="ja-JP" altLang="en-US" u="none" dirty="0"/>
              <a:t>病院などによっては，診断書の作成に時間がかかる場合があるため，早めの作成準備をお願いいたします。</a:t>
            </a:r>
            <a:endParaRPr kumimoji="1" lang="ja-JP" altLang="en-US" u="none" dirty="0"/>
          </a:p>
          <a:p>
            <a:endParaRPr kumimoji="1" lang="en-US" altLang="ja-JP" u="none" dirty="0"/>
          </a:p>
        </p:txBody>
      </p:sp>
    </p:spTree>
    <p:extLst>
      <p:ext uri="{BB962C8B-B14F-4D97-AF65-F5344CB8AC3E}">
        <p14:creationId xmlns:p14="http://schemas.microsoft.com/office/powerpoint/2010/main" val="3917407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u="none" dirty="0"/>
              <a:t>続いて，申請書類における注意点についてです。</a:t>
            </a:r>
            <a:endParaRPr kumimoji="1" lang="en-US" altLang="ja-JP" u="none" dirty="0"/>
          </a:p>
          <a:p>
            <a:endParaRPr kumimoji="1" lang="en-US" altLang="ja-JP" u="none" dirty="0"/>
          </a:p>
          <a:p>
            <a:r>
              <a:rPr kumimoji="1" lang="ja-JP" altLang="en-US" u="none" dirty="0"/>
              <a:t>まず，「</a:t>
            </a:r>
            <a:r>
              <a:rPr kumimoji="1" lang="en-US" altLang="ja-JP" u="none" dirty="0"/>
              <a:t>【</a:t>
            </a:r>
            <a:r>
              <a:rPr kumimoji="1" lang="ja-JP" altLang="en-US" u="none" dirty="0"/>
              <a:t>Ａ</a:t>
            </a:r>
            <a:r>
              <a:rPr kumimoji="1" lang="en-US" altLang="ja-JP" u="none" dirty="0"/>
              <a:t>】</a:t>
            </a:r>
            <a:r>
              <a:rPr kumimoji="1" lang="ja-JP" altLang="en-US" u="none" dirty="0"/>
              <a:t>受験上の配慮申請書」ですが，志願者本人以外のマイページからダウンロードした様式を使用することはできません。</a:t>
            </a:r>
            <a:endParaRPr kumimoji="1" lang="en-US" altLang="ja-JP" u="none" dirty="0"/>
          </a:p>
          <a:p>
            <a:r>
              <a:rPr kumimoji="1" lang="ja-JP" altLang="en-US" u="none" dirty="0"/>
              <a:t>申請書には，志願者の情報を紐づけるためのバーコード等が印字されるため，必ず，志願者本人のマイページからダウンロードした様式を使用してください。</a:t>
            </a:r>
            <a:endParaRPr kumimoji="1" lang="en-US" altLang="ja-JP" u="none" dirty="0"/>
          </a:p>
          <a:p>
            <a:r>
              <a:rPr kumimoji="1" lang="ja-JP" altLang="en-US" u="none" dirty="0"/>
              <a:t>申請書様式の第１面の氏名フリガナ欄には，出願サイトに登録した内容が表示されています。</a:t>
            </a:r>
            <a:endParaRPr kumimoji="1" lang="en-US" altLang="ja-JP" u="none" dirty="0"/>
          </a:p>
          <a:p>
            <a:r>
              <a:rPr kumimoji="1" lang="ja-JP" altLang="en-US" u="none" dirty="0"/>
              <a:t>フリガナに誤りがある場合は，出願サイトで登録情報を修正の上，再度ダウンロードしてください。</a:t>
            </a:r>
            <a:endParaRPr kumimoji="1" lang="en-US" altLang="ja-JP" u="none" dirty="0"/>
          </a:p>
          <a:p>
            <a:endParaRPr kumimoji="1" lang="en-US" altLang="ja-JP" u="none" dirty="0"/>
          </a:p>
          <a:p>
            <a:r>
              <a:rPr kumimoji="1" lang="ja-JP" altLang="en-US" u="none" dirty="0"/>
              <a:t>次に，「</a:t>
            </a:r>
            <a:r>
              <a:rPr kumimoji="1" lang="en-US" altLang="ja-JP" u="none" dirty="0"/>
              <a:t>【B】</a:t>
            </a:r>
            <a:r>
              <a:rPr kumimoji="1" lang="ja-JP" altLang="en-US" u="none" dirty="0"/>
              <a:t>診断書」ですが，病院独自の様式の診断書では，申請を受け付けることができません。</a:t>
            </a:r>
            <a:endParaRPr kumimoji="1" lang="en-US" altLang="ja-JP" u="none" dirty="0"/>
          </a:p>
          <a:p>
            <a:r>
              <a:rPr kumimoji="1" lang="ja-JP" altLang="en-US" u="none" dirty="0"/>
              <a:t>必ず，大学入試センター所定の様式の診断書に記入してもらってください。</a:t>
            </a:r>
            <a:endParaRPr kumimoji="1" lang="en-US" altLang="ja-JP" u="none" dirty="0"/>
          </a:p>
          <a:p>
            <a:endParaRPr kumimoji="1" lang="en-US" altLang="ja-JP" u="none" dirty="0"/>
          </a:p>
          <a:p>
            <a:r>
              <a:rPr kumimoji="1" lang="ja-JP" altLang="en-US" u="none" dirty="0"/>
              <a:t>なお，各申請書類の入手方法については，「</a:t>
            </a:r>
            <a:r>
              <a:rPr kumimoji="1" lang="en-US" altLang="ja-JP" u="none" dirty="0"/>
              <a:t>Ⅰ</a:t>
            </a:r>
            <a:r>
              <a:rPr kumimoji="1" lang="ja-JP" altLang="en-US" u="none" dirty="0"/>
              <a:t>　概要」のスライドで説明していますのでご確認ください。</a:t>
            </a:r>
          </a:p>
          <a:p>
            <a:endParaRPr kumimoji="1" lang="ja-JP" altLang="en-US" u="none" dirty="0"/>
          </a:p>
          <a:p>
            <a:r>
              <a:rPr kumimoji="1" lang="ja-JP" altLang="en-US" u="none" dirty="0"/>
              <a:t>最後に，申請書類は，パソコン入力と手書きのどちらでも作成可能ですが，</a:t>
            </a:r>
            <a:r>
              <a:rPr kumimoji="1" lang="en-US" altLang="ja-JP" u="none" dirty="0"/>
              <a:t>A4</a:t>
            </a:r>
            <a:r>
              <a:rPr kumimoji="1" lang="ja-JP" altLang="en-US" u="none" dirty="0"/>
              <a:t>サイズで印刷の上提出してください。</a:t>
            </a:r>
          </a:p>
          <a:p>
            <a:r>
              <a:rPr kumimoji="1" lang="ja-JP" altLang="en-US" u="none" dirty="0"/>
              <a:t>印刷する際は，両面印刷，片面印刷のどちらでも構いませんが，提出する様式に未記入の面がある場合でも，すべての面を大学入試センターに提出してください。</a:t>
            </a:r>
          </a:p>
        </p:txBody>
      </p:sp>
    </p:spTree>
    <p:extLst>
      <p:ext uri="{BB962C8B-B14F-4D97-AF65-F5344CB8AC3E}">
        <p14:creationId xmlns:p14="http://schemas.microsoft.com/office/powerpoint/2010/main" val="1919435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次に，「配慮の申請に当たっての留意点」についてです。</a:t>
            </a:r>
            <a:endParaRPr lang="en-US" altLang="ja-JP" u="none" dirty="0"/>
          </a:p>
          <a:p>
            <a:r>
              <a:rPr lang="ja-JP" altLang="en-US" u="none" dirty="0"/>
              <a:t>まず，申請書類ですが，提出は一度のみとなります。</a:t>
            </a:r>
            <a:endParaRPr lang="en-US" altLang="ja-JP" u="none" dirty="0"/>
          </a:p>
          <a:p>
            <a:r>
              <a:rPr kumimoji="1" lang="ja-JP" altLang="en-US" u="none" dirty="0"/>
              <a:t>書類に不備がある場合には審査が行えず，不受理または不許可となる場合がありますので，提出に当たっては</a:t>
            </a:r>
            <a:r>
              <a:rPr lang="ja-JP" altLang="en-US" u="none" dirty="0"/>
              <a:t>必要な書類をよく</a:t>
            </a:r>
            <a:r>
              <a:rPr kumimoji="1" lang="ja-JP" altLang="en-US" u="none" dirty="0"/>
              <a:t>確認してください。</a:t>
            </a:r>
            <a:endParaRPr kumimoji="1" lang="en-US" altLang="ja-JP" u="none" dirty="0"/>
          </a:p>
          <a:p>
            <a:endParaRPr kumimoji="1"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u="none" dirty="0"/>
              <a:t>なお，受験上の配慮の申請のために，</a:t>
            </a:r>
            <a:r>
              <a:rPr lang="ja-JP" altLang="en-US" u="none" dirty="0"/>
              <a:t>大学入試センターに提出された申請書類は，一切返却できませんのでご留意ください。</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申請書類は提出前に必ずコピーを取った上で，原本を提出してください。</a:t>
            </a:r>
            <a:endParaRPr lang="en-US" altLang="ja-JP" u="none" dirty="0"/>
          </a:p>
          <a:p>
            <a:endParaRPr lang="en-US" altLang="ja-JP" u="none" dirty="0"/>
          </a:p>
          <a:p>
            <a:r>
              <a:rPr lang="ja-JP" altLang="en-US" u="none" dirty="0"/>
              <a:t>また，病気・負傷や障害等の種類，希望する配慮事項によっては，十分な審査を行うため，「</a:t>
            </a:r>
            <a:r>
              <a:rPr lang="en-US" altLang="ja-JP" u="none" dirty="0"/>
              <a:t>【B】</a:t>
            </a:r>
            <a:r>
              <a:rPr lang="ja-JP" altLang="en-US" u="none" dirty="0"/>
              <a:t>診断書」や「</a:t>
            </a:r>
            <a:r>
              <a:rPr lang="en-US" altLang="ja-JP" u="none" dirty="0"/>
              <a:t>【C】</a:t>
            </a:r>
            <a:r>
              <a:rPr lang="ja-JP" altLang="en-US" u="none" dirty="0"/>
              <a:t>状況報告書」以外にも，大学入試センターから追加で書類等の提出を求める場合があります。</a:t>
            </a:r>
            <a:endParaRPr lang="en-US" altLang="ja-JP" u="none" dirty="0"/>
          </a:p>
          <a:p>
            <a:r>
              <a:rPr lang="ja-JP" altLang="en-US" u="none" dirty="0"/>
              <a:t>この場合，審査結果の通知が遅れることがありますので，ご承知おきください。</a:t>
            </a:r>
            <a:endParaRPr lang="en-US" altLang="ja-JP" u="none" dirty="0"/>
          </a:p>
          <a:p>
            <a:endParaRPr kumimoji="1" lang="ja-JP" altLang="en-US" u="none" dirty="0"/>
          </a:p>
        </p:txBody>
      </p:sp>
    </p:spTree>
    <p:extLst>
      <p:ext uri="{BB962C8B-B14F-4D97-AF65-F5344CB8AC3E}">
        <p14:creationId xmlns:p14="http://schemas.microsoft.com/office/powerpoint/2010/main" val="3594532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次に，「受験上の配慮事項の決定」についてです。</a:t>
            </a:r>
            <a:endParaRPr lang="en-US" altLang="ja-JP" u="none" dirty="0"/>
          </a:p>
          <a:p>
            <a:endParaRPr lang="en-US" altLang="ja-JP" u="none" dirty="0"/>
          </a:p>
          <a:p>
            <a:r>
              <a:rPr lang="ja-JP" altLang="en-US" u="none" dirty="0"/>
              <a:t>受験上の配慮については，申請に基づき大学入試センターに設置した医師や特別支援教育の専門家で構成する委員会において審査の上，配慮事項を決定します。</a:t>
            </a:r>
            <a:endParaRPr lang="en-US" altLang="ja-JP" u="none" dirty="0"/>
          </a:p>
          <a:p>
            <a:r>
              <a:rPr lang="ja-JP" altLang="en-US" u="none" dirty="0"/>
              <a:t>決定に当たっては，個々の症状や状態等を総合的に判断します。</a:t>
            </a:r>
            <a:endParaRPr lang="en-US" altLang="ja-JP" u="none" dirty="0"/>
          </a:p>
          <a:p>
            <a:r>
              <a:rPr lang="ja-JP" altLang="en-US" u="none" dirty="0"/>
              <a:t>なお，大学入試センターで審査の上，決定した配慮事項については，再審査は行いません。</a:t>
            </a:r>
            <a:endParaRPr lang="en-US" altLang="ja-JP" u="none" dirty="0"/>
          </a:p>
          <a:p>
            <a:endParaRPr lang="en-US" altLang="ja-JP" u="none" dirty="0"/>
          </a:p>
          <a:p>
            <a:r>
              <a:rPr lang="ja-JP" altLang="en-US" u="none" dirty="0"/>
              <a:t>また，受験上の配慮を許可された志願者の試験場については，決定した配慮事項や試験場の設備等の状況を踏まえ，大学入試センターにおいて指定します。
トイレの形態やエレベーターの有無など，試験場によって設備や環境が異なる中で適切な配慮を行うため，卒業見込者でも同じ学校の志願者とは異なる試験場になることがありますので，ご承知おきください。</a:t>
            </a:r>
            <a:endParaRPr kumimoji="1" lang="en-US" altLang="ja-JP" u="none" dirty="0"/>
          </a:p>
        </p:txBody>
      </p:sp>
    </p:spTree>
    <p:extLst>
      <p:ext uri="{BB962C8B-B14F-4D97-AF65-F5344CB8AC3E}">
        <p14:creationId xmlns:p14="http://schemas.microsoft.com/office/powerpoint/2010/main" val="907267991"/>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no"?><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369C74F-C5B7-49AE-8496-BCD8C32B5185}" type="slidenum">
              <a:rPr lang="en-US" altLang="ja-JP"/>
              <a:pPr>
                <a:defRPr/>
              </a:pPr>
              <a:t>‹#›</a:t>
            </a:fld>
            <a:endParaRPr lang="en-US" altLang="ja-JP" dirty="0"/>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EC64B20F-986F-414A-B39C-76BDDD3F3333}" type="slidenum">
              <a:rPr lang="en-US" altLang="ja-JP"/>
              <a:pPr>
                <a:defRPr/>
              </a:pPr>
              <a:t>‹#›</a:t>
            </a:fld>
            <a:endParaRPr lang="en-US" altLang="ja-JP" dirty="0"/>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85124B1-4600-480F-8159-1496647F3076}" type="slidenum">
              <a:rPr lang="en-US" altLang="ja-JP"/>
              <a:pPr>
                <a:defRPr/>
              </a:pPr>
              <a:t>‹#›</a:t>
            </a:fld>
            <a:endParaRPr lang="en-US" altLang="ja-JP" dirty="0"/>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9EB99C81-28D7-41D1-BE21-A12FAA09D35B}" type="slidenum">
              <a:rPr lang="en-US" altLang="ja-JP"/>
              <a:pPr>
                <a:defRPr/>
              </a:pPr>
              <a:t>‹#›</a:t>
            </a:fld>
            <a:endParaRPr lang="en-US" altLang="ja-JP" dirty="0"/>
          </a:p>
        </p:txBody>
      </p:sp>
    </p:spTree>
    <p:extLst>
      <p:ext uri="{BB962C8B-B14F-4D97-AF65-F5344CB8AC3E}">
        <p14:creationId xmlns:p14="http://schemas.microsoft.com/office/powerpoint/2010/main" val="873473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dirty="0"/>
          </a:p>
        </p:txBody>
      </p:sp>
    </p:spTree>
    <p:extLst>
      <p:ext uri="{BB962C8B-B14F-4D97-AF65-F5344CB8AC3E}">
        <p14:creationId xmlns:p14="http://schemas.microsoft.com/office/powerpoint/2010/main" val="1432516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dirty="0"/>
          </a:p>
        </p:txBody>
      </p:sp>
    </p:spTree>
    <p:extLst>
      <p:ext uri="{BB962C8B-B14F-4D97-AF65-F5344CB8AC3E}">
        <p14:creationId xmlns:p14="http://schemas.microsoft.com/office/powerpoint/2010/main" val="14131817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dirty="0"/>
          </a:p>
        </p:txBody>
      </p:sp>
    </p:spTree>
    <p:extLst>
      <p:ext uri="{BB962C8B-B14F-4D97-AF65-F5344CB8AC3E}">
        <p14:creationId xmlns:p14="http://schemas.microsoft.com/office/powerpoint/2010/main" val="1031714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7" name="Rectangle 12"/>
          <p:cNvSpPr>
            <a:spLocks noGrp="1" noChangeArrowheads="1"/>
          </p:cNvSpPr>
          <p:nvPr>
            <p:ph type="sldNum" sz="quarter" idx="12"/>
          </p:nvPr>
        </p:nvSpPr>
        <p:spPr>
          <a:xfrm>
            <a:off x="9408000" y="5949000"/>
            <a:ext cx="2641600" cy="476250"/>
          </a:xfrm>
          <a:ln/>
        </p:spPr>
        <p:txBody>
          <a:bodyPr/>
          <a:lstStyle>
            <a:lvl1pPr>
              <a:defRPr/>
            </a:lvl1pPr>
          </a:lstStyle>
          <a:p>
            <a:pPr>
              <a:defRPr/>
            </a:pPr>
            <a:fld id="{5D0C3138-1DF5-4EE7-9BC8-8086AF259160}" type="slidenum">
              <a:rPr lang="en-US" altLang="ja-JP"/>
              <a:pPr>
                <a:defRPr/>
              </a:pPr>
              <a:t>‹#›</a:t>
            </a:fld>
            <a:endParaRPr lang="en-US" altLang="ja-JP" dirty="0"/>
          </a:p>
        </p:txBody>
      </p:sp>
    </p:spTree>
    <p:extLst>
      <p:ext uri="{BB962C8B-B14F-4D97-AF65-F5344CB8AC3E}">
        <p14:creationId xmlns:p14="http://schemas.microsoft.com/office/powerpoint/2010/main" val="1160523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dirty="0"/>
          </a:p>
        </p:txBody>
      </p:sp>
    </p:spTree>
    <p:extLst>
      <p:ext uri="{BB962C8B-B14F-4D97-AF65-F5344CB8AC3E}">
        <p14:creationId xmlns:p14="http://schemas.microsoft.com/office/powerpoint/2010/main" val="37859333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dirty="0"/>
          </a:p>
        </p:txBody>
      </p:sp>
    </p:spTree>
    <p:extLst>
      <p:ext uri="{BB962C8B-B14F-4D97-AF65-F5344CB8AC3E}">
        <p14:creationId xmlns:p14="http://schemas.microsoft.com/office/powerpoint/2010/main" val="3888889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dirty="0"/>
          </a:p>
        </p:txBody>
      </p:sp>
    </p:spTree>
    <p:extLst>
      <p:ext uri="{BB962C8B-B14F-4D97-AF65-F5344CB8AC3E}">
        <p14:creationId xmlns:p14="http://schemas.microsoft.com/office/powerpoint/2010/main" val="147052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198FBEA1-C32F-40FF-90BF-88E25CC95112}" type="slidenum">
              <a:rPr lang="en-US" altLang="ja-JP"/>
              <a:pPr>
                <a:defRPr/>
              </a:pPr>
              <a:t>‹#›</a:t>
            </a:fld>
            <a:endParaRPr lang="en-US" altLang="ja-JP" dirty="0"/>
          </a:p>
        </p:txBody>
      </p:sp>
    </p:spTree>
    <p:extLst>
      <p:ext uri="{BB962C8B-B14F-4D97-AF65-F5344CB8AC3E}">
        <p14:creationId xmlns:p14="http://schemas.microsoft.com/office/powerpoint/2010/main" val="42882634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dirty="0"/>
          </a:p>
        </p:txBody>
      </p:sp>
    </p:spTree>
    <p:extLst>
      <p:ext uri="{BB962C8B-B14F-4D97-AF65-F5344CB8AC3E}">
        <p14:creationId xmlns:p14="http://schemas.microsoft.com/office/powerpoint/2010/main" val="1789479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dirty="0"/>
          </a:p>
        </p:txBody>
      </p:sp>
    </p:spTree>
    <p:extLst>
      <p:ext uri="{BB962C8B-B14F-4D97-AF65-F5344CB8AC3E}">
        <p14:creationId xmlns:p14="http://schemas.microsoft.com/office/powerpoint/2010/main" val="29922735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dirty="0"/>
          </a:p>
        </p:txBody>
      </p:sp>
    </p:spTree>
    <p:extLst>
      <p:ext uri="{BB962C8B-B14F-4D97-AF65-F5344CB8AC3E}">
        <p14:creationId xmlns:p14="http://schemas.microsoft.com/office/powerpoint/2010/main" val="2566191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dirty="0"/>
          </a:p>
        </p:txBody>
      </p:sp>
    </p:spTree>
    <p:extLst>
      <p:ext uri="{BB962C8B-B14F-4D97-AF65-F5344CB8AC3E}">
        <p14:creationId xmlns:p14="http://schemas.microsoft.com/office/powerpoint/2010/main" val="41046909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dirty="0"/>
          </a:p>
        </p:txBody>
      </p:sp>
    </p:spTree>
    <p:extLst>
      <p:ext uri="{BB962C8B-B14F-4D97-AF65-F5344CB8AC3E}">
        <p14:creationId xmlns:p14="http://schemas.microsoft.com/office/powerpoint/2010/main" val="19905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FD5873E9-93A6-43EA-9836-C7FC97834160}" type="slidenum">
              <a:rPr lang="en-US" altLang="ja-JP"/>
              <a:pPr>
                <a:defRPr/>
              </a:pPr>
              <a:t>‹#›</a:t>
            </a:fld>
            <a:endParaRPr lang="en-US" altLang="ja-JP" dirty="0"/>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755651" y="765179"/>
            <a:ext cx="5232400" cy="52546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1252" y="765179"/>
            <a:ext cx="5232400" cy="52546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D0C3138-1DF5-4EE7-9BC8-8086AF259160}" type="slidenum">
              <a:rPr lang="en-US" altLang="ja-JP"/>
              <a:pPr>
                <a:defRPr/>
              </a:pPr>
              <a:t>‹#›</a:t>
            </a:fld>
            <a:endParaRPr lang="en-US" altLang="ja-JP" dirty="0"/>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9"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CC64E9C2-0BDA-4657-9E69-37B42CCDF5D4}" type="slidenum">
              <a:rPr lang="en-US" altLang="ja-JP"/>
              <a:pPr>
                <a:defRPr/>
              </a:pPr>
              <a:t>‹#›</a:t>
            </a:fld>
            <a:endParaRPr lang="en-US" altLang="ja-JP" dirty="0"/>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5"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2C593B7-9AB8-4606-9DB9-3538C20A544A}" type="slidenum">
              <a:rPr lang="en-US" altLang="ja-JP"/>
              <a:pPr>
                <a:defRPr/>
              </a:pPr>
              <a:t>‹#›</a:t>
            </a:fld>
            <a:endParaRPr lang="en-US" altLang="ja-JP" dirty="0"/>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4"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AD8E96D9-40D6-4827-A518-8DA33363B48C}" type="slidenum">
              <a:rPr lang="en-US" altLang="ja-JP"/>
              <a:pPr>
                <a:defRPr/>
              </a:pPr>
              <a:t>‹#›</a:t>
            </a:fld>
            <a:endParaRPr lang="en-US" altLang="ja-JP" dirty="0"/>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47031447-9C50-4816-A6B9-441BAA34AEA6}" type="slidenum">
              <a:rPr lang="en-US" altLang="ja-JP"/>
              <a:pPr>
                <a:defRPr/>
              </a:pPr>
              <a:t>‹#›</a:t>
            </a:fld>
            <a:endParaRPr lang="en-US" altLang="ja-JP" dirty="0"/>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AC603352-7563-49C7-BEB7-BF54B5D7407B}" type="slidenum">
              <a:rPr lang="en-US" altLang="ja-JP"/>
              <a:pPr>
                <a:defRPr/>
              </a:pPr>
              <a:t>‹#›</a:t>
            </a:fld>
            <a:endParaRPr lang="en-US" altLang="ja-JP" dirty="0"/>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no"?><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14" Target="../media/image1.jpeg" Type="http://schemas.openxmlformats.org/officeDocument/2006/relationships/imag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9" name="Rectangle 12">
            <a:extLst>
              <a:ext uri="{FF2B5EF4-FFF2-40B4-BE49-F238E27FC236}">
                <a16:creationId xmlns:a16="http://schemas.microsoft.com/office/drawing/2014/main" id="{61D70FB1-0330-424C-B1A8-4F4E1495B446}"/>
              </a:ext>
            </a:extLst>
          </p:cNvPr>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0" name="グループ化 9">
            <a:extLst>
              <a:ext uri="{FF2B5EF4-FFF2-40B4-BE49-F238E27FC236}">
                <a16:creationId xmlns:a16="http://schemas.microsoft.com/office/drawing/2014/main" id="{CDD68BC5-89F8-4017-92EA-8794939483BA}"/>
              </a:ext>
            </a:extLst>
          </p:cNvPr>
          <p:cNvGrpSpPr/>
          <p:nvPr userDrawn="1"/>
        </p:nvGrpSpPr>
        <p:grpSpPr>
          <a:xfrm>
            <a:off x="6240000" y="45000"/>
            <a:ext cx="5976000" cy="792000"/>
            <a:chOff x="6168000" y="261000"/>
            <a:chExt cx="5976000" cy="792000"/>
          </a:xfrm>
        </p:grpSpPr>
        <p:sp>
          <p:nvSpPr>
            <p:cNvPr id="11" name="正方形/長方形 10">
              <a:extLst>
                <a:ext uri="{FF2B5EF4-FFF2-40B4-BE49-F238E27FC236}">
                  <a16:creationId xmlns:a16="http://schemas.microsoft.com/office/drawing/2014/main" id="{F3B2BD3C-202D-4108-8001-F76861E55552}"/>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chemeClr val="tx1"/>
                </a:solidFill>
                <a:effectLst/>
                <a:latin typeface="Arial" charset="0"/>
                <a:ea typeface="ＭＳ Ｐゴシック" pitchFamily="50" charset="-128"/>
              </a:endParaRPr>
            </a:p>
          </p:txBody>
        </p:sp>
        <p:pic>
          <p:nvPicPr>
            <p:cNvPr id="12" name="図 11">
              <a:extLst>
                <a:ext uri="{FF2B5EF4-FFF2-40B4-BE49-F238E27FC236}">
                  <a16:creationId xmlns:a16="http://schemas.microsoft.com/office/drawing/2014/main" id="{905194B0-F72A-40C9-8B70-4A288B0F709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3" name="直角三角形 12">
              <a:extLst>
                <a:ext uri="{FF2B5EF4-FFF2-40B4-BE49-F238E27FC236}">
                  <a16:creationId xmlns:a16="http://schemas.microsoft.com/office/drawing/2014/main" id="{E6ED4E5C-A363-4D4A-92A7-FD5A6010A8F7}"/>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chemeClr val="tx1"/>
                </a:solidFill>
                <a:effectLst/>
                <a:latin typeface="Arial" charset="0"/>
                <a:ea typeface="ＭＳ Ｐゴシック" pitchFamily="50" charset="-128"/>
              </a:endParaRPr>
            </a:p>
          </p:txBody>
        </p:sp>
        <p:sp>
          <p:nvSpPr>
            <p:cNvPr id="14" name="テキスト ボックス 13">
              <a:extLst>
                <a:ext uri="{FF2B5EF4-FFF2-40B4-BE49-F238E27FC236}">
                  <a16:creationId xmlns:a16="http://schemas.microsoft.com/office/drawing/2014/main" id="{5A04B908-C0E5-4912-B6B2-25734E3112A2}"/>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6F94C4E0-C859-4F89-ABC2-4ADE640FDC8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6" name="正方形/長方形 15">
            <a:extLst>
              <a:ext uri="{FF2B5EF4-FFF2-40B4-BE49-F238E27FC236}">
                <a16:creationId xmlns:a16="http://schemas.microsoft.com/office/drawing/2014/main" id="{75A8ADB1-29F4-4927-AE55-8177913B2EAF}"/>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rgbClr val="333399"/>
              </a:solidFill>
              <a:effectLst/>
              <a:latin typeface="Arial" charset="0"/>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0364" name="Rectangle 12"/>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1" name="グループ化 10">
            <a:extLst>
              <a:ext uri="{FF2B5EF4-FFF2-40B4-BE49-F238E27FC236}">
                <a16:creationId xmlns:a16="http://schemas.microsoft.com/office/drawing/2014/main" id="{A747DB4B-BF09-43D4-922E-AE29A87D4161}"/>
              </a:ext>
            </a:extLst>
          </p:cNvPr>
          <p:cNvGrpSpPr/>
          <p:nvPr userDrawn="1"/>
        </p:nvGrpSpPr>
        <p:grpSpPr>
          <a:xfrm>
            <a:off x="6240000" y="45000"/>
            <a:ext cx="5976000" cy="792000"/>
            <a:chOff x="6168000" y="261000"/>
            <a:chExt cx="5976000" cy="792000"/>
          </a:xfrm>
        </p:grpSpPr>
        <p:sp>
          <p:nvSpPr>
            <p:cNvPr id="12" name="正方形/長方形 11">
              <a:extLst>
                <a:ext uri="{FF2B5EF4-FFF2-40B4-BE49-F238E27FC236}">
                  <a16:creationId xmlns:a16="http://schemas.microsoft.com/office/drawing/2014/main" id="{42929FDD-614C-4DA3-A0F6-8A46F88DC55E}"/>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chemeClr val="tx1"/>
                </a:solidFill>
                <a:effectLst/>
                <a:latin typeface="Arial" charset="0"/>
                <a:ea typeface="ＭＳ Ｐゴシック" pitchFamily="50" charset="-128"/>
              </a:endParaRPr>
            </a:p>
          </p:txBody>
        </p:sp>
        <p:pic>
          <p:nvPicPr>
            <p:cNvPr id="13" name="図 12">
              <a:extLst>
                <a:ext uri="{FF2B5EF4-FFF2-40B4-BE49-F238E27FC236}">
                  <a16:creationId xmlns:a16="http://schemas.microsoft.com/office/drawing/2014/main" id="{CD19C03E-A23F-4AC2-B4ED-A0C3B91BC22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4" name="直角三角形 13">
              <a:extLst>
                <a:ext uri="{FF2B5EF4-FFF2-40B4-BE49-F238E27FC236}">
                  <a16:creationId xmlns:a16="http://schemas.microsoft.com/office/drawing/2014/main" id="{F86AF5AE-233D-479E-B7A5-DCF03D9B0392}"/>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chemeClr val="tx1"/>
                </a:solidFill>
                <a:effectLst/>
                <a:latin typeface="Arial" charset="0"/>
                <a:ea typeface="ＭＳ Ｐゴシック" pitchFamily="50" charset="-128"/>
              </a:endParaRPr>
            </a:p>
          </p:txBody>
        </p:sp>
        <p:sp>
          <p:nvSpPr>
            <p:cNvPr id="15" name="テキスト ボックス 14">
              <a:extLst>
                <a:ext uri="{FF2B5EF4-FFF2-40B4-BE49-F238E27FC236}">
                  <a16:creationId xmlns:a16="http://schemas.microsoft.com/office/drawing/2014/main" id="{8F1A5F47-6E90-4B48-B412-6F22C7898AC1}"/>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D3ACE0D6-857D-41D1-ADC8-7C66CB7D2E6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7" name="正方形/長方形 16">
            <a:extLst>
              <a:ext uri="{FF2B5EF4-FFF2-40B4-BE49-F238E27FC236}">
                <a16:creationId xmlns:a16="http://schemas.microsoft.com/office/drawing/2014/main" id="{889A98F5-262E-40D2-BC85-C631B8ADF0ED}"/>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rgbClr val="333399"/>
              </a:solidFill>
              <a:effectLst/>
              <a:latin typeface="Arial" charset="0"/>
              <a:ea typeface="ＭＳ Ｐゴシック" pitchFamily="50" charset="-128"/>
            </a:endParaRPr>
          </a:p>
        </p:txBody>
      </p:sp>
    </p:spTree>
    <p:extLst>
      <p:ext uri="{BB962C8B-B14F-4D97-AF65-F5344CB8AC3E}">
        <p14:creationId xmlns:p14="http://schemas.microsoft.com/office/powerpoint/2010/main" val="16891203"/>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16.xml" Type="http://schemas.openxmlformats.org/officeDocument/2006/relationships/slideLayout"/><Relationship Id="rId2" Target="../notesSlides/notesSlide1.xml" Type="http://schemas.openxmlformats.org/officeDocument/2006/relationships/notesSlide"/><Relationship Id="rId3" Target="../media/image2.jpe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no"?><Relationships xmlns="http://schemas.openxmlformats.org/package/2006/relationships"><Relationship Id="rId1" Target="../slideLayouts/slideLayout24.xml" Type="http://schemas.openxmlformats.org/officeDocument/2006/relationships/slideLayout"/><Relationship Id="rId2" Target="../notesSlides/notesSlide14.xml" Type="http://schemas.openxmlformats.org/officeDocument/2006/relationships/notesSlide"/><Relationship Id="rId3" Target="../media/image3.png" Type="http://schemas.openxmlformats.org/officeDocument/2006/relationships/image"/></Relationships>
</file>

<file path=ppt/slides/_rels/slide2.xml.rels><?xml version="1.0" encoding="UTF-8" standalone="no"?><Relationships xmlns="http://schemas.openxmlformats.org/package/2006/relationships"><Relationship Id="rId1" Target="../slideLayouts/slideLayout16.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14.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6D279C2-F23A-4A2A-B075-B05CACE5EE8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5D0C3138-1DF5-4EE7-9BC8-8086AF259160}"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3" name="Rectangle 2">
            <a:extLst>
              <a:ext uri="{FF2B5EF4-FFF2-40B4-BE49-F238E27FC236}">
                <a16:creationId xmlns:a16="http://schemas.microsoft.com/office/drawing/2014/main" id="{A800127B-AEE4-4631-9A57-0119A57F9345}"/>
              </a:ext>
            </a:extLst>
          </p:cNvPr>
          <p:cNvSpPr txBox="1">
            <a:spLocks noChangeArrowheads="1"/>
          </p:cNvSpPr>
          <p:nvPr/>
        </p:nvSpPr>
        <p:spPr>
          <a:xfrm>
            <a:off x="696000" y="1269000"/>
            <a:ext cx="5796099" cy="870402"/>
          </a:xfrm>
          <a:prstGeom prst="rect">
            <a:avLst/>
          </a:prstGeom>
        </p:spPr>
        <p:txBody>
          <a:bodyPr anchor="ctr" anchorCtr="0"/>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ctr" defTabSz="914400" eaLnBrk="1" fontAlgn="base" hangingPunct="1" indent="0" latinLnBrk="0" lvl="0" marL="0" marR="0" rtl="0">
              <a:lnSpc>
                <a:spcPts val="4000"/>
              </a:lnSpc>
              <a:spcBef>
                <a:spcPct val="0"/>
              </a:spcBef>
              <a:spcAft>
                <a:spcPts val="0"/>
              </a:spcAft>
              <a:buClrTx/>
              <a:buSzTx/>
              <a:buFontTx/>
              <a:buNone/>
              <a:tabLst/>
              <a:defRPr/>
            </a:pPr>
            <a:r>
              <a:rPr altLang="en-US" b="0" baseline="0" cap="none" dirty="0" i="0" kern="0" kumimoji="1" lang="ja-JP" noProof="0" normalizeH="0" spc="400" strike="noStrike" sz="4800" u="none">
                <a:ln>
                  <a:noFill/>
                </a:ln>
                <a:solidFill>
                  <a:srgbClr val="000000"/>
                </a:solidFill>
                <a:effectLst/>
                <a:uLnTx/>
                <a:uFillTx/>
                <a:latin charset="-128" panose="020B0900000000000000" pitchFamily="50" typeface="HGSｺﾞｼｯｸE"/>
                <a:ea charset="-128" panose="020B0900000000000000" pitchFamily="50" typeface="HGSｺﾞｼｯｸE"/>
                <a:cs typeface="+mj-cs"/>
              </a:rPr>
              <a:t>受験上の配慮案内</a:t>
            </a:r>
            <a:endParaRPr altLang="ja-JP" b="0" baseline="0" cap="none" dirty="0" i="0" kern="0" kumimoji="1" lang="en-US" noProof="0" normalizeH="0" spc="0" strike="noStrike" sz="2400" u="none">
              <a:ln>
                <a:noFill/>
              </a:ln>
              <a:solidFill>
                <a:srgbClr val="000000"/>
              </a:solidFill>
              <a:effectLst/>
              <a:uLnTx/>
              <a:uFillTx/>
              <a:latin charset="-128" panose="020B0900000000000000" pitchFamily="50" typeface="HGSｺﾞｼｯｸE"/>
              <a:ea charset="-128" panose="020B0900000000000000" pitchFamily="50" typeface="HGSｺﾞｼｯｸE"/>
              <a:cs typeface="+mj-cs"/>
            </a:endParaRPr>
          </a:p>
        </p:txBody>
      </p:sp>
      <p:sp>
        <p:nvSpPr>
          <p:cNvPr id="5" name="角丸四角形 21">
            <a:extLst>
              <a:ext uri="{FF2B5EF4-FFF2-40B4-BE49-F238E27FC236}">
                <a16:creationId xmlns:a16="http://schemas.microsoft.com/office/drawing/2014/main" id="{7DEC1DA8-F838-4EBD-AE1E-9A7EE02B4FC3}"/>
              </a:ext>
            </a:extLst>
          </p:cNvPr>
          <p:cNvSpPr/>
          <p:nvPr/>
        </p:nvSpPr>
        <p:spPr bwMode="auto">
          <a:xfrm>
            <a:off x="912000" y="4869000"/>
            <a:ext cx="10296000" cy="1198558"/>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lvl="0">
              <a:spcBef>
                <a:spcPct val="20000"/>
              </a:spcBef>
              <a:buFont charset="2" panose="05000000000000000000" pitchFamily="2" typeface="Wingdings"/>
              <a:buChar char="Ø"/>
              <a:defRPr/>
            </a:pPr>
            <a:r>
              <a:rPr altLang="en-US" dirty="0" lang="ja-JP" sz="1400">
                <a:solidFill>
                  <a:srgbClr val="000000"/>
                </a:solidFill>
                <a:latin typeface="ＭＳ Ｐゴシック"/>
              </a:rPr>
              <a:t>「受験上の配慮案内」をダウンロードし，併せてご覧ください。</a:t>
            </a: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本資料に記載する参照ページは「受験上の配慮案内」のページです。</a:t>
            </a:r>
            <a:endPar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endParaRPr>
          </a:p>
          <a:p>
            <a:pPr algn="l" defTabSz="914400" eaLnBrk="1" fontAlgn="base" hangingPunct="1" indent="-360000" latinLnBrk="0" lvl="0" marL="180000" marR="0" rtl="0">
              <a:lnSpc>
                <a:spcPct val="100000"/>
              </a:lnSpc>
              <a:spcBef>
                <a:spcPct val="20000"/>
              </a:spcBef>
              <a:spcAft>
                <a:spcPct val="0"/>
              </a:spcAft>
              <a:buClrTx/>
              <a:buSzTx/>
              <a:buFont charset="2" panose="05000000000000000000" pitchFamily="2" typeface="Wingdings"/>
              <a:buChar char="Ø"/>
              <a:tabLst/>
              <a:defRPr/>
            </a:pP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スライドでは，以下の名称について，適宜，</a:t>
            </a:r>
            <a:r>
              <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rPr>
              <a:t> </a:t>
            </a:r>
            <a:r>
              <a:rPr altLang="en-US" b="0" baseline="0" cap="none" dirty="0" i="0" kern="1200" kumimoji="1" lang="ja-JP" noProof="0" normalizeH="0" spc="0" strike="noStrike" sz="1400" u="none">
                <a:ln>
                  <a:noFill/>
                </a:ln>
                <a:solidFill>
                  <a:srgbClr val="000000"/>
                </a:solidFill>
                <a:effectLst/>
                <a:uLnTx/>
                <a:uFillTx/>
                <a:latin typeface="ＭＳ Ｐゴシック"/>
                <a:ea typeface="ＭＳ Ｐゴシック"/>
                <a:cs typeface="+mn-cs"/>
              </a:rPr>
              <a:t>省略します。</a:t>
            </a:r>
            <a:endParaRPr altLang="ja-JP" b="0" baseline="0" cap="none" dirty="0" i="0" kern="1200" kumimoji="1" lang="en-US" noProof="0" normalizeH="0" spc="0" strike="noStrike" sz="1400" u="none">
              <a:ln>
                <a:noFill/>
              </a:ln>
              <a:solidFill>
                <a:srgbClr val="000000"/>
              </a:solidFill>
              <a:effectLst/>
              <a:uLnTx/>
              <a:uFillTx/>
              <a:latin typeface="ＭＳ Ｐゴシック"/>
              <a:ea typeface="ＭＳ Ｐゴシック"/>
              <a:cs typeface="+mn-cs"/>
            </a:endParaRPr>
          </a:p>
          <a:p>
            <a:pPr algn="l" defTabSz="914400" eaLnBrk="1" fontAlgn="base" hangingPunct="1" indent="0" latinLnBrk="0" lvl="1" marL="455613"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400" u="none">
                <a:ln>
                  <a:noFill/>
                </a:ln>
                <a:solidFill>
                  <a:srgbClr val="2D2D8A"/>
                </a:solidFill>
                <a:effectLst/>
                <a:uLnTx/>
                <a:uFillTx/>
                <a:latin typeface="ＭＳ Ｐゴシック"/>
                <a:ea typeface="ＭＳ Ｐゴシック"/>
                <a:cs typeface="+mn-cs"/>
              </a:rPr>
              <a:t>◆　　大学入学共通テスト　　⇒共通テスト     　　　　 ◆　　大学入学共通テスト受験案内　　  　⇒受験案内</a:t>
            </a:r>
            <a:endParaRPr altLang="ja-JP" b="0" baseline="0" cap="none" dirty="0" i="0" kern="1200" kumimoji="1" lang="en-US" noProof="0" normalizeH="0" spc="0" strike="noStrike" sz="1400" u="none">
              <a:ln>
                <a:noFill/>
              </a:ln>
              <a:solidFill>
                <a:srgbClr val="2D2D8A"/>
              </a:solidFill>
              <a:effectLst/>
              <a:uLnTx/>
              <a:uFillTx/>
              <a:latin typeface="ＭＳ Ｐゴシック"/>
              <a:ea typeface="ＭＳ Ｐゴシック"/>
              <a:cs typeface="+mn-cs"/>
            </a:endParaRPr>
          </a:p>
          <a:p>
            <a:pPr eaLnBrk="1" hangingPunct="1" indent="0" lvl="1">
              <a:spcBef>
                <a:spcPct val="20000"/>
              </a:spcBef>
            </a:pPr>
            <a:r>
              <a:rPr altLang="en-US" dirty="0" lang="ja-JP" sz="1400">
                <a:latin typeface="+mj-ea"/>
              </a:rPr>
              <a:t>◆　　受験上の配慮案内　　 ⇒配慮案内       　　　　 ◆　　大学入学共通テストの出願サイト　 ⇒出願サイト</a:t>
            </a:r>
            <a:r>
              <a:rPr altLang="en-US" dirty="0" lang="ja-JP" sz="1400">
                <a:solidFill>
                  <a:srgbClr val="0066FF"/>
                </a:solidFill>
                <a:latin typeface="+mj-ea"/>
              </a:rPr>
              <a:t>　　　　　　　</a:t>
            </a:r>
            <a:endParaRPr altLang="en-US" dirty="0" lang="ja-JP" sz="1600">
              <a:latin typeface="+mj-ea"/>
            </a:endParaRPr>
          </a:p>
        </p:txBody>
      </p:sp>
      <p:sp>
        <p:nvSpPr>
          <p:cNvPr id="9" name="正方形/長方形 8">
            <a:extLst>
              <a:ext uri="{FF2B5EF4-FFF2-40B4-BE49-F238E27FC236}">
                <a16:creationId xmlns:a16="http://schemas.microsoft.com/office/drawing/2014/main" id="{418D4CCB-F770-48BA-9190-DFECEFC0A819}"/>
              </a:ext>
            </a:extLst>
          </p:cNvPr>
          <p:cNvSpPr/>
          <p:nvPr/>
        </p:nvSpPr>
        <p:spPr>
          <a:xfrm>
            <a:off x="1056000" y="2277000"/>
            <a:ext cx="5400000" cy="369332"/>
          </a:xfrm>
          <a:prstGeom prst="rect">
            <a:avLst/>
          </a:prstGeom>
          <a:noFill/>
        </p:spPr>
        <p:txBody>
          <a:bodyPr wrap="square">
            <a:spAutoFit/>
          </a:bodyPr>
          <a:lstStyle/>
          <a:p>
            <a:pPr algn="l" defTabSz="914400" eaLnBrk="0" fontAlgn="auto" hangingPunct="0" indent="0" latinLnBrk="0" lvl="0" marL="0" marR="0" rtl="0">
              <a:lnSpc>
                <a:spcPct val="100000"/>
              </a:lnSpc>
              <a:spcBef>
                <a:spcPct val="0"/>
              </a:spcBef>
              <a:spcAft>
                <a:spcPts val="0"/>
              </a:spcAft>
              <a:buClrTx/>
              <a:buSzTx/>
              <a:buFontTx/>
              <a:buNone/>
              <a:tabLst/>
              <a:defRPr/>
            </a:pPr>
            <a:r>
              <a:rPr altLang="ja-JP" b="0" baseline="0" cap="none" dirty="0" i="0" kern="1200" kumimoji="1" lang="en-US"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en-US" b="0" baseline="0" cap="none" dirty="0" i="0" kern="1200" kumimoji="1" lang="ja-JP"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rPr>
              <a:t>　このスライドでは以下の内容について説明します</a:t>
            </a:r>
            <a:endParaRPr altLang="ja-JP" b="0" baseline="0" cap="none" dirty="0" i="0" kern="1200" kumimoji="1" lang="en-US" noProof="0" normalizeH="0" spc="0" strike="noStrike" sz="18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grpSp>
        <p:nvGrpSpPr>
          <p:cNvPr id="12" name="グループ化 11">
            <a:extLst>
              <a:ext uri="{FF2B5EF4-FFF2-40B4-BE49-F238E27FC236}">
                <a16:creationId xmlns:a16="http://schemas.microsoft.com/office/drawing/2014/main" id="{E0BE577F-F21A-4FCD-9811-534E98AC3D30}"/>
              </a:ext>
            </a:extLst>
          </p:cNvPr>
          <p:cNvGrpSpPr/>
          <p:nvPr/>
        </p:nvGrpSpPr>
        <p:grpSpPr>
          <a:xfrm>
            <a:off x="1056000" y="2781000"/>
            <a:ext cx="5040238" cy="1604824"/>
            <a:chOff x="5303912" y="2637000"/>
            <a:chExt cx="5040238" cy="1604824"/>
          </a:xfrm>
        </p:grpSpPr>
        <p:sp>
          <p:nvSpPr>
            <p:cNvPr id="10" name="角丸四角形 13">
              <a:extLst>
                <a:ext uri="{FF2B5EF4-FFF2-40B4-BE49-F238E27FC236}">
                  <a16:creationId xmlns:a16="http://schemas.microsoft.com/office/drawing/2014/main" id="{C48EB209-233A-4070-937D-75BFD57A7613}"/>
                </a:ext>
              </a:extLst>
            </p:cNvPr>
            <p:cNvSpPr/>
            <p:nvPr/>
          </p:nvSpPr>
          <p:spPr>
            <a:xfrm>
              <a:off x="5303912" y="2637001"/>
              <a:ext cx="5040238"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algn="l" defTabSz="914400" eaLnBrk="1" fontAlgn="base" hangingPunct="1" indent="360000" latinLnBrk="0" lvl="0" marL="0" marR="0" rtl="0">
                <a:lnSpc>
                  <a:spcPct val="100000"/>
                </a:lnSpc>
                <a:spcBef>
                  <a:spcPct val="20000"/>
                </a:spcBef>
                <a:spcAft>
                  <a:spcPct val="0"/>
                </a:spcAft>
                <a:buClrTx/>
                <a:buSzTx/>
                <a:buFont charset="2" panose="05000000000000000000" pitchFamily="2" typeface="Wingdings"/>
                <a:buChar char="Ø"/>
                <a:tabLst/>
                <a:defRPr/>
              </a:pPr>
              <a:endParaRPr altLang="en-US" b="0" baseline="0" cap="none" dirty="0" i="0" kern="1200" kumimoji="1" lang="ja-JP" noProof="0" normalizeH="0" spc="0" strike="noStrike" sz="1200" u="none">
                <a:ln>
                  <a:noFill/>
                </a:ln>
                <a:solidFill>
                  <a:srgbClr val="000000"/>
                </a:solidFill>
                <a:effectLst/>
                <a:uLnTx/>
                <a:uFillTx/>
                <a:latin typeface="ＭＳ Ｐゴシック"/>
                <a:ea typeface="ＭＳ Ｐゴシック"/>
                <a:cs typeface="+mn-cs"/>
              </a:endParaRPr>
            </a:p>
          </p:txBody>
        </p:sp>
        <p:sp>
          <p:nvSpPr>
            <p:cNvPr id="11" name="正方形/長方形 10">
              <a:extLst>
                <a:ext uri="{FF2B5EF4-FFF2-40B4-BE49-F238E27FC236}">
                  <a16:creationId xmlns:a16="http://schemas.microsoft.com/office/drawing/2014/main" id="{139386D5-3747-4727-833F-C5FA11254EE8}"/>
                </a:ext>
              </a:extLst>
            </p:cNvPr>
            <p:cNvSpPr/>
            <p:nvPr/>
          </p:nvSpPr>
          <p:spPr>
            <a:xfrm>
              <a:off x="5664001" y="2637000"/>
              <a:ext cx="3991798" cy="1554913"/>
            </a:xfrm>
            <a:prstGeom prst="rect">
              <a:avLst/>
            </a:prstGeom>
          </p:spPr>
          <p:txBody>
            <a:bodyPr wrap="none">
              <a:spAutoFit/>
            </a:bodyPr>
            <a:lstStyle/>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solidFill>
                    <a:schemeClr val="bg1">
                      <a:lumMod val="75000"/>
                    </a:schemeClr>
                  </a:solidFill>
                  <a:effectLst/>
                  <a:uLnTx/>
                  <a:uFillTx/>
                  <a:latin typeface="ＭＳ Ｐゴシック"/>
                  <a:ea typeface="ＭＳ Ｐゴシック"/>
                  <a:cs typeface="+mn-cs"/>
                </a:rPr>
                <a:t>Ⅰ </a:t>
              </a:r>
              <a:r>
                <a:rPr altLang="en-US" b="1" baseline="0" cap="none" dirty="0" i="0" kern="0" kumimoji="1" lang="ja-JP" noProof="0" normalizeH="0" spc="0" strike="noStrike" sz="2400" u="none">
                  <a:ln>
                    <a:noFill/>
                  </a:ln>
                  <a:solidFill>
                    <a:schemeClr val="bg1">
                      <a:lumMod val="75000"/>
                    </a:schemeClr>
                  </a:solidFill>
                  <a:effectLst/>
                  <a:uLnTx/>
                  <a:uFillTx/>
                  <a:latin typeface="ＭＳ Ｐゴシック"/>
                  <a:ea typeface="ＭＳ Ｐゴシック"/>
                  <a:cs typeface="+mn-cs"/>
                </a:rPr>
                <a:t>概要</a:t>
              </a:r>
              <a:endParaRPr altLang="ja-JP" b="1" baseline="0" cap="none" dirty="0" i="0" kern="0" kumimoji="1" lang="en-US" noProof="0" normalizeH="0" spc="0" strike="noStrike" sz="2400" u="none">
                <a:ln>
                  <a:noFill/>
                </a:ln>
                <a:solidFill>
                  <a:schemeClr val="bg1">
                    <a:lumMod val="75000"/>
                  </a:schemeClr>
                </a:solidFill>
                <a:effectLst/>
                <a:uLnTx/>
                <a:uFillTx/>
                <a:latin typeface="ＭＳ Ｐゴシック"/>
                <a:ea typeface="ＭＳ Ｐゴシック"/>
                <a:cs typeface="+mn-cs"/>
              </a:endParaRPr>
            </a:p>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effectLst/>
                  <a:uLnTx/>
                  <a:uFillTx/>
                  <a:latin typeface="ＭＳ Ｐゴシック"/>
                  <a:ea typeface="ＭＳ Ｐゴシック"/>
                  <a:cs typeface="+mn-cs"/>
                </a:rPr>
                <a:t>Ⅱ</a:t>
              </a:r>
              <a:r>
                <a:rPr altLang="en-US" b="1" baseline="0" cap="none" dirty="0" i="0" kern="0" kumimoji="1" lang="ja-JP" noProof="0" normalizeH="0" spc="0" strike="noStrike" sz="2400" u="none">
                  <a:ln>
                    <a:noFill/>
                  </a:ln>
                  <a:effectLst/>
                  <a:uLnTx/>
                  <a:uFillTx/>
                  <a:latin typeface="ＭＳ Ｐゴシック"/>
                  <a:ea typeface="ＭＳ Ｐゴシック"/>
                  <a:cs typeface="+mn-cs"/>
                </a:rPr>
                <a:t> 申請方法</a:t>
              </a:r>
              <a:r>
                <a:rPr altLang="en-US" b="1" dirty="0" kern="0" lang="ja-JP" sz="2400">
                  <a:latin typeface="ＭＳ Ｐゴシック"/>
                  <a:ea typeface="ＭＳ Ｐゴシック"/>
                </a:rPr>
                <a:t>及び</a:t>
              </a:r>
              <a:r>
                <a:rPr altLang="en-US" b="1" baseline="0" cap="none" dirty="0" i="0" kern="0" kumimoji="1" lang="ja-JP" noProof="0" normalizeH="0" spc="0" strike="noStrike" sz="2400" u="none">
                  <a:ln>
                    <a:noFill/>
                  </a:ln>
                  <a:effectLst/>
                  <a:uLnTx/>
                  <a:uFillTx/>
                  <a:latin typeface="ＭＳ Ｐゴシック"/>
                  <a:ea typeface="ＭＳ Ｐゴシック"/>
                  <a:cs typeface="+mn-cs"/>
                </a:rPr>
                <a:t>通知書</a:t>
              </a:r>
              <a:endParaRPr altLang="ja-JP" b="1" baseline="0" cap="none" dirty="0" i="0" kern="0" kumimoji="1" lang="en-US" noProof="0" normalizeH="0" spc="0" strike="noStrike" sz="2400" u="none">
                <a:ln>
                  <a:noFill/>
                </a:ln>
                <a:effectLst/>
                <a:uLnTx/>
                <a:uFillTx/>
                <a:latin typeface="ＭＳ Ｐゴシック"/>
                <a:ea typeface="ＭＳ Ｐゴシック"/>
                <a:cs typeface="+mn-cs"/>
              </a:endParaRPr>
            </a:p>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solidFill>
                    <a:srgbClr val="FFFFFF">
                      <a:lumMod val="75000"/>
                    </a:srgbClr>
                  </a:solidFill>
                  <a:effectLst/>
                  <a:uLnTx/>
                  <a:uFillTx/>
                  <a:latin typeface="ＭＳ Ｐゴシック"/>
                  <a:ea charset="-128" panose="020B0600070205080204" pitchFamily="50" typeface="ＭＳ Ｐゴシック"/>
                  <a:cs typeface="+mn-cs"/>
                </a:rPr>
                <a:t>Ⅲ</a:t>
              </a:r>
              <a:r>
                <a:rPr altLang="en-US" b="1" baseline="0" cap="none" dirty="0" i="0" kern="0" kumimoji="1" lang="ja-JP" noProof="0" normalizeH="0" spc="0" strike="noStrike" sz="2400" u="none">
                  <a:ln>
                    <a:noFill/>
                  </a:ln>
                  <a:solidFill>
                    <a:srgbClr val="FFFFFF">
                      <a:lumMod val="75000"/>
                    </a:srgbClr>
                  </a:solidFill>
                  <a:effectLst/>
                  <a:uLnTx/>
                  <a:uFillTx/>
                  <a:latin typeface="ＭＳ Ｐゴシック"/>
                  <a:ea charset="-128" panose="020B0600070205080204" pitchFamily="50" typeface="ＭＳ Ｐゴシック"/>
                  <a:cs typeface="+mn-cs"/>
                </a:rPr>
                <a:t> 申請書類作成上の留意点</a:t>
              </a:r>
              <a:endParaRPr altLang="ja-JP" b="1" baseline="0" cap="none" dirty="0" i="0" kern="0" kumimoji="1" lang="en-US" noProof="0" normalizeH="0" spc="0" strike="noStrike" sz="2400" u="none">
                <a:ln>
                  <a:noFill/>
                </a:ln>
                <a:solidFill>
                  <a:srgbClr val="FFFFFF">
                    <a:lumMod val="75000"/>
                  </a:srgbClr>
                </a:solidFill>
                <a:effectLst/>
                <a:uLnTx/>
                <a:uFillTx/>
                <a:latin typeface="ＭＳ Ｐゴシック"/>
                <a:ea typeface="ＭＳ Ｐゴシック"/>
                <a:cs typeface="+mn-cs"/>
              </a:endParaRPr>
            </a:p>
          </p:txBody>
        </p:sp>
      </p:grpSp>
      <p:pic>
        <p:nvPicPr>
          <p:cNvPr id="14" name="図 13">
            <a:extLst>
              <a:ext uri="{FF2B5EF4-FFF2-40B4-BE49-F238E27FC236}">
                <a16:creationId xmlns:a16="http://schemas.microsoft.com/office/drawing/2014/main" id="{4AFE4445-F090-451D-AEC2-35BE3B7789F4}"/>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7896000" y="1125000"/>
            <a:ext cx="2467749" cy="3489761"/>
          </a:xfrm>
          <a:prstGeom prst="rect">
            <a:avLst/>
          </a:prstGeom>
        </p:spPr>
      </p:pic>
    </p:spTree>
    <p:extLst>
      <p:ext uri="{BB962C8B-B14F-4D97-AF65-F5344CB8AC3E}">
        <p14:creationId xmlns:p14="http://schemas.microsoft.com/office/powerpoint/2010/main" val="3195906353"/>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10</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lang="en-US" sz="3200">
                <a:solidFill>
                  <a:srgbClr val="000000"/>
                </a:solidFill>
              </a:rPr>
              <a:t>29</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graphicFrame>
        <p:nvGraphicFramePr>
          <p:cNvPr id="9" name="表 8">
            <a:extLst>
              <a:ext uri="{FF2B5EF4-FFF2-40B4-BE49-F238E27FC236}">
                <a16:creationId xmlns:a16="http://schemas.microsoft.com/office/drawing/2014/main" id="{1EF8626B-FA5F-4791-8BC5-57845B8ECAE9}"/>
              </a:ext>
            </a:extLst>
          </p:cNvPr>
          <p:cNvGraphicFramePr>
            <a:graphicFrameLocks noGrp="1"/>
          </p:cNvGraphicFramePr>
          <p:nvPr>
            <p:extLst>
              <p:ext uri="{D42A27DB-BD31-4B8C-83A1-F6EECF244321}">
                <p14:modId xmlns:p14="http://schemas.microsoft.com/office/powerpoint/2010/main" val="3206585002"/>
              </p:ext>
            </p:extLst>
          </p:nvPr>
        </p:nvGraphicFramePr>
        <p:xfrm>
          <a:off x="840000" y="1649696"/>
          <a:ext cx="10439999" cy="4248000"/>
        </p:xfrm>
        <a:graphic>
          <a:graphicData uri="http://schemas.openxmlformats.org/drawingml/2006/table">
            <a:tbl>
              <a:tblPr bandRow="1" firstRow="1">
                <a:tableStyleId>{5C22544A-7EE6-4342-B048-85BDC9FD1C3A}</a:tableStyleId>
              </a:tblPr>
              <a:tblGrid>
                <a:gridCol w="4464000">
                  <a:extLst>
                    <a:ext uri="{9D8B030D-6E8A-4147-A177-3AD203B41FA5}">
                      <a16:colId xmlns:a16="http://schemas.microsoft.com/office/drawing/2014/main" val="1397456457"/>
                    </a:ext>
                  </a:extLst>
                </a:gridCol>
                <a:gridCol w="3816000">
                  <a:extLst>
                    <a:ext uri="{9D8B030D-6E8A-4147-A177-3AD203B41FA5}">
                      <a16:colId xmlns:a16="http://schemas.microsoft.com/office/drawing/2014/main" val="365708861"/>
                    </a:ext>
                  </a:extLst>
                </a:gridCol>
                <a:gridCol w="2159999">
                  <a:extLst>
                    <a:ext uri="{9D8B030D-6E8A-4147-A177-3AD203B41FA5}">
                      <a16:colId xmlns:a16="http://schemas.microsoft.com/office/drawing/2014/main" val="2270099265"/>
                    </a:ext>
                  </a:extLst>
                </a:gridCol>
              </a:tblGrid>
              <a:tr h="524384">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通知文書</a:t>
                      </a:r>
                      <a:endParaRPr altLang="en-US" b="1" dirty="0" kumimoji="1" lang="ja-JP" spc="600" strike="noStrike" sz="2000"/>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送付対象者</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送付時期</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806188">
                <a:tc rowSpan="2">
                  <a:txBody>
                    <a:bodyPr/>
                    <a:lstStyle/>
                    <a:p>
                      <a:pPr algn="l"/>
                      <a:r>
                        <a:rPr altLang="en-US" dirty="0" kern="1200" kumimoji="1" lang="ja-JP" sz="2000">
                          <a:solidFill>
                            <a:schemeClr val="dk1"/>
                          </a:solidFill>
                          <a:latin typeface="+mn-lt"/>
                          <a:ea typeface="+mn-ea"/>
                          <a:cs typeface="+mn-cs"/>
                        </a:rPr>
                        <a:t>⑴受験上の配慮事項審査結果通知書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第</a:t>
                      </a:r>
                      <a:r>
                        <a:rPr altLang="ja-JP" b="0" dirty="0" kern="100" kumimoji="1" lang="en-US" sz="2000">
                          <a:solidFill>
                            <a:schemeClr val="dk1"/>
                          </a:solidFill>
                          <a:effectLst/>
                          <a:latin typeface="+mn-lt"/>
                          <a:ea typeface="+mn-ea"/>
                          <a:cs typeface="Times New Roman"/>
                        </a:rPr>
                        <a:t>1</a:t>
                      </a:r>
                      <a:r>
                        <a:rPr altLang="en-US" b="0" dirty="0" kern="100" kumimoji="1" lang="ja-JP" sz="2000">
                          <a:solidFill>
                            <a:schemeClr val="dk1"/>
                          </a:solidFill>
                          <a:effectLst/>
                          <a:latin typeface="+mn-ea"/>
                          <a:ea typeface="+mn-ea"/>
                          <a:cs typeface="Times New Roman"/>
                        </a:rPr>
                        <a:t>期</a:t>
                      </a:r>
                      <a:r>
                        <a:rPr altLang="ja-JP" b="0" dirty="0" kern="100" kumimoji="1" lang="en-US" sz="2000">
                          <a:solidFill>
                            <a:schemeClr val="dk1"/>
                          </a:solidFill>
                          <a:effectLst/>
                          <a:latin typeface="+mn-ea"/>
                          <a:ea typeface="+mn-ea"/>
                          <a:cs typeface="Times New Roman"/>
                        </a:rPr>
                        <a:t>】</a:t>
                      </a:r>
                      <a:r>
                        <a:rPr altLang="en-US" b="0" dirty="0" kern="100" kumimoji="1" lang="ja-JP" sz="2000">
                          <a:solidFill>
                            <a:schemeClr val="dk1"/>
                          </a:solidFill>
                          <a:effectLst/>
                          <a:latin typeface="+mn-ea"/>
                          <a:ea typeface="+mn-ea"/>
                          <a:cs typeface="Times New Roman"/>
                        </a:rPr>
                        <a:t>に受験上の配慮を申請した者</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dash"/>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0" indent="0" latinLnBrk="0" lvl="0" marL="0" marR="0" rtl="0">
                        <a:lnSpc>
                          <a:spcPct val="100000"/>
                        </a:lnSpc>
                        <a:spcBef>
                          <a:spcPts val="0"/>
                        </a:spcBef>
                        <a:spcAft>
                          <a:spcPts val="600"/>
                        </a:spcAft>
                        <a:buClrTx/>
                        <a:buSzTx/>
                        <a:buFontTx/>
                        <a:buNone/>
                        <a:tabLst/>
                        <a:defRPr/>
                      </a:pPr>
                      <a:r>
                        <a:rPr altLang="en-US" b="0" dirty="0" kumimoji="1" lang="ja-JP" sz="2000">
                          <a:solidFill>
                            <a:schemeClr val="tx1"/>
                          </a:solidFill>
                        </a:rPr>
                        <a:t>出願期間中</a:t>
                      </a:r>
                      <a:endParaRPr altLang="ja-JP" b="0" dirty="0" kumimoji="1" lang="en-US" sz="2000">
                        <a:solidFill>
                          <a:schemeClr val="tx1"/>
                        </a:solidFill>
                      </a:endParaRPr>
                    </a:p>
                    <a:p>
                      <a:pPr algn="ctr" defTabSz="914400" eaLnBrk="1" fontAlgn="auto" hangingPunct="0" indent="0" latinLnBrk="0" lvl="0" marL="0" marR="0" rtl="0">
                        <a:lnSpc>
                          <a:spcPct val="100000"/>
                        </a:lnSpc>
                        <a:spcBef>
                          <a:spcPts val="0"/>
                        </a:spcBef>
                        <a:spcAft>
                          <a:spcPts val="600"/>
                        </a:spcAft>
                        <a:buClrTx/>
                        <a:buSzTx/>
                        <a:buFontTx/>
                        <a:buNone/>
                        <a:tabLst/>
                        <a:defRPr/>
                      </a:pPr>
                      <a:r>
                        <a:rPr altLang="ja-JP" b="0" dirty="0" kumimoji="1" lang="en-US" sz="2000">
                          <a:solidFill>
                            <a:schemeClr val="tx1"/>
                          </a:solidFill>
                        </a:rPr>
                        <a:t>9</a:t>
                      </a:r>
                      <a:r>
                        <a:rPr altLang="en-US" b="0" dirty="0" kumimoji="1" lang="ja-JP" sz="2000">
                          <a:solidFill>
                            <a:schemeClr val="tx1"/>
                          </a:solidFill>
                        </a:rPr>
                        <a:t>月</a:t>
                      </a:r>
                      <a:r>
                        <a:rPr altLang="ja-JP" b="0" dirty="0" kumimoji="1" lang="en-US" sz="2000">
                          <a:solidFill>
                            <a:schemeClr val="tx1"/>
                          </a:solidFill>
                        </a:rPr>
                        <a:t>22</a:t>
                      </a:r>
                      <a:r>
                        <a:rPr altLang="en-US" b="0" dirty="0" kumimoji="1" lang="ja-JP" sz="2000">
                          <a:solidFill>
                            <a:schemeClr val="tx1"/>
                          </a:solidFill>
                        </a:rPr>
                        <a:t>日（月）まで</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dash"/>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94209134"/>
                  </a:ext>
                </a:extLst>
              </a:tr>
              <a:tr h="954536">
                <a:tc vMerge="1">
                  <a:txBody>
                    <a:bodyPr/>
                    <a:lstStyle/>
                    <a:p>
                      <a:pPr algn="l"/>
                      <a:endParaRPr altLang="en-US" dirty="0" kern="1200" kumimoji="1" lang="ja-JP" sz="2000">
                        <a:solidFill>
                          <a:schemeClr val="dk1"/>
                        </a:solidFill>
                        <a:latin typeface="+mn-lt"/>
                        <a:ea typeface="+mn-ea"/>
                        <a:cs typeface="+mn-cs"/>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b="0" dirty="0" kern="100" kumimoji="1" lang="en-US" spc="-150" sz="2000">
                          <a:solidFill>
                            <a:schemeClr val="dk1"/>
                          </a:solidFill>
                          <a:effectLst/>
                          <a:latin typeface="+mn-ea"/>
                          <a:ea typeface="+mn-ea"/>
                          <a:cs typeface="Times New Roman"/>
                        </a:rPr>
                        <a:t>【</a:t>
                      </a:r>
                      <a:r>
                        <a:rPr altLang="en-US" b="0" dirty="0" kern="100" kumimoji="1" lang="ja-JP" spc="-150" sz="2000">
                          <a:solidFill>
                            <a:schemeClr val="dk1"/>
                          </a:solidFill>
                          <a:effectLst/>
                          <a:latin typeface="+mn-ea"/>
                          <a:ea typeface="+mn-ea"/>
                          <a:cs typeface="Times New Roman"/>
                        </a:rPr>
                        <a:t>第</a:t>
                      </a:r>
                      <a:r>
                        <a:rPr altLang="ja-JP" b="0" baseline="0" dirty="0" kern="100" kumimoji="1" lang="en-US" spc="0" sz="2000">
                          <a:solidFill>
                            <a:schemeClr val="dk1"/>
                          </a:solidFill>
                          <a:effectLst/>
                          <a:latin typeface="+mj-lt"/>
                          <a:ea typeface="+mn-ea"/>
                          <a:cs typeface="Times New Roman"/>
                        </a:rPr>
                        <a:t>2</a:t>
                      </a:r>
                      <a:r>
                        <a:rPr altLang="en-US" b="0" dirty="0" kern="100" kumimoji="1" lang="ja-JP" spc="-150" sz="2000">
                          <a:solidFill>
                            <a:schemeClr val="dk1"/>
                          </a:solidFill>
                          <a:effectLst/>
                          <a:latin typeface="+mn-ea"/>
                          <a:ea typeface="+mn-ea"/>
                          <a:cs typeface="Times New Roman"/>
                        </a:rPr>
                        <a:t>期</a:t>
                      </a:r>
                      <a:r>
                        <a:rPr altLang="ja-JP" b="0" dirty="0" kern="100" kumimoji="1" lang="en-US" spc="-150" sz="2000">
                          <a:solidFill>
                            <a:schemeClr val="dk1"/>
                          </a:solidFill>
                          <a:effectLst/>
                          <a:latin typeface="+mn-ea"/>
                          <a:ea typeface="+mn-ea"/>
                          <a:cs typeface="Times New Roman"/>
                        </a:rPr>
                        <a:t>】</a:t>
                      </a:r>
                      <a:r>
                        <a:rPr altLang="en-US" b="0" dirty="0" kern="100" kumimoji="1" lang="ja-JP" spc="-150" sz="2000">
                          <a:solidFill>
                            <a:schemeClr val="dk1"/>
                          </a:solidFill>
                          <a:effectLst/>
                          <a:latin typeface="+mn-ea"/>
                          <a:ea typeface="+mn-ea"/>
                          <a:cs typeface="Times New Roman"/>
                        </a:rPr>
                        <a:t>に受験上の配慮</a:t>
                      </a:r>
                      <a:r>
                        <a:rPr altLang="en-US" b="0" dirty="0" kern="100" kumimoji="1" lang="ja-JP" sz="2000">
                          <a:solidFill>
                            <a:schemeClr val="dk1"/>
                          </a:solidFill>
                          <a:effectLst/>
                          <a:latin typeface="+mn-ea"/>
                          <a:ea typeface="+mn-ea"/>
                          <a:cs typeface="Times New Roman"/>
                        </a:rPr>
                        <a:t>を申請した者のうち，出願した者</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dash"/>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11</a:t>
                      </a:r>
                      <a:r>
                        <a:rPr altLang="en-US" b="0" dirty="0" kumimoji="1" lang="ja-JP" sz="2000">
                          <a:solidFill>
                            <a:schemeClr val="tx1"/>
                          </a:solidFill>
                        </a:rPr>
                        <a:t>月下旬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dash"/>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948864133"/>
                  </a:ext>
                </a:extLst>
              </a:tr>
              <a:tr h="1156704">
                <a:tc>
                  <a:txBody>
                    <a:bodyPr/>
                    <a:lstStyle/>
                    <a:p>
                      <a:pPr algn="l"/>
                      <a:r>
                        <a:rPr altLang="en-US" dirty="0" kern="1200" kumimoji="1" lang="ja-JP" sz="2000">
                          <a:solidFill>
                            <a:schemeClr val="dk1"/>
                          </a:solidFill>
                          <a:latin typeface="+mn-lt"/>
                          <a:ea typeface="+mn-ea"/>
                          <a:cs typeface="+mn-cs"/>
                        </a:rPr>
                        <a:t>⑵受験科目等通知・確認書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trike="noStrike" sz="2000">
                          <a:solidFill>
                            <a:srgbClr val="FF0000"/>
                          </a:solidFill>
                          <a:effectLst/>
                          <a:latin typeface="+mn-ea"/>
                          <a:ea typeface="+mn-ea"/>
                          <a:cs typeface="Arial"/>
                        </a:rPr>
                        <a:t>点字解答</a:t>
                      </a:r>
                      <a:r>
                        <a:rPr altLang="en-US" b="0" dirty="0" kern="100" kumimoji="1" lang="ja-JP" spc="-150" strike="noStrike" sz="2000">
                          <a:solidFill>
                            <a:srgbClr val="FF0000"/>
                          </a:solidFill>
                          <a:effectLst/>
                          <a:latin typeface="+mn-ea"/>
                          <a:ea typeface="+mn-ea"/>
                          <a:cs typeface="Arial"/>
                        </a:rPr>
                        <a:t>・</a:t>
                      </a:r>
                      <a:r>
                        <a:rPr altLang="en-US" b="0" dirty="0" kern="100" kumimoji="1" lang="ja-JP" strike="noStrike" sz="2000">
                          <a:solidFill>
                            <a:srgbClr val="FF0000"/>
                          </a:solidFill>
                          <a:effectLst/>
                          <a:latin typeface="+mn-ea"/>
                          <a:ea typeface="+mn-ea"/>
                          <a:cs typeface="Arial"/>
                        </a:rPr>
                        <a:t>代筆解答</a:t>
                      </a:r>
                      <a:r>
                        <a:rPr altLang="en-US" b="0" dirty="0" kern="100" kumimoji="1" lang="ja-JP" spc="-150" strike="noStrike" sz="2000">
                          <a:solidFill>
                            <a:srgbClr val="FF0000"/>
                          </a:solidFill>
                          <a:effectLst/>
                          <a:latin typeface="+mn-ea"/>
                          <a:ea typeface="+mn-ea"/>
                          <a:cs typeface="Arial"/>
                        </a:rPr>
                        <a:t>・</a:t>
                      </a:r>
                      <a:r>
                        <a:rPr altLang="en-US" b="0" dirty="0" kern="100" kumimoji="1" lang="ja-JP" strike="noStrike" sz="2000">
                          <a:solidFill>
                            <a:srgbClr val="FF0000"/>
                          </a:solidFill>
                          <a:effectLst/>
                          <a:latin typeface="+mn-ea"/>
                          <a:ea typeface="+mn-ea"/>
                          <a:cs typeface="Arial"/>
                        </a:rPr>
                        <a:t>拡大文字問題冊子（</a:t>
                      </a:r>
                      <a:r>
                        <a:rPr altLang="ja-JP" b="0" dirty="0" kern="100" kumimoji="1" lang="en-US" strike="noStrike" sz="2000">
                          <a:solidFill>
                            <a:srgbClr val="FF0000"/>
                          </a:solidFill>
                          <a:effectLst/>
                          <a:latin typeface="+mn-lt"/>
                          <a:ea typeface="ＭＳ ゴシック"/>
                          <a:cs typeface="Arial"/>
                        </a:rPr>
                        <a:t>22</a:t>
                      </a:r>
                      <a:r>
                        <a:rPr altLang="en-US" b="0" dirty="0" kern="100" kumimoji="1" lang="ja-JP" strike="noStrike" sz="2000">
                          <a:solidFill>
                            <a:srgbClr val="FF0000"/>
                          </a:solidFill>
                          <a:effectLst/>
                          <a:latin typeface="+mn-ea"/>
                          <a:ea typeface="+mn-ea"/>
                          <a:cs typeface="Arial"/>
                        </a:rPr>
                        <a:t>ポイント）</a:t>
                      </a:r>
                      <a:r>
                        <a:rPr altLang="en-US" b="0" dirty="0" kern="100" kumimoji="1" lang="ja-JP" strike="noStrike" sz="2000">
                          <a:solidFill>
                            <a:schemeClr val="tx1"/>
                          </a:solidFill>
                          <a:effectLst/>
                          <a:latin typeface="+mn-ea"/>
                          <a:ea typeface="+mn-ea"/>
                          <a:cs typeface="Arial"/>
                        </a:rPr>
                        <a:t>を希望した者のうち，出願した者</a:t>
                      </a:r>
                      <a:endParaRPr altLang="ja-JP" b="0" dirty="0" kern="100" kumimoji="1" lang="ja-JP" strike="noStrike" sz="2000">
                        <a:solidFill>
                          <a:schemeClr val="tx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10</a:t>
                      </a:r>
                      <a:r>
                        <a:rPr altLang="en-US" b="0" dirty="0" kumimoji="1" lang="ja-JP" sz="2000">
                          <a:solidFill>
                            <a:schemeClr val="tx1"/>
                          </a:solidFill>
                        </a:rPr>
                        <a:t>月中旬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3033240661"/>
                  </a:ext>
                </a:extLst>
              </a:tr>
              <a:tr h="80618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ern="1200" kumimoji="1" lang="ja-JP" sz="2000">
                          <a:solidFill>
                            <a:schemeClr val="dk1"/>
                          </a:solidFill>
                          <a:latin typeface="+mj-ea"/>
                          <a:ea typeface="+mn-ea"/>
                          <a:cs typeface="+mn-cs"/>
                        </a:rPr>
                        <a:t>⑶受験上の配慮事項決定通知書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lang="ja-JP" sz="2000">
                          <a:effectLst/>
                          <a:latin typeface="+mn-ea"/>
                          <a:ea typeface="+mn-ea"/>
                          <a:cs typeface="Times New Roman"/>
                        </a:rPr>
                        <a:t>受験上の配慮を申請した者のうち，</a:t>
                      </a:r>
                      <a:endParaRPr altLang="ja-JP" b="0" dirty="0" kern="100" lang="en-US" sz="2000">
                        <a:effectLst/>
                        <a:latin typeface="+mn-ea"/>
                        <a:ea typeface="+mn-ea"/>
                        <a:cs typeface="Times New Roman"/>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lang="ja-JP" sz="2000">
                          <a:effectLst/>
                          <a:latin typeface="+mn-ea"/>
                          <a:ea typeface="+mn-ea"/>
                          <a:cs typeface="Times New Roman"/>
                        </a:rPr>
                        <a:t>出願した者</a:t>
                      </a:r>
                      <a:endParaRPr altLang="ja-JP" b="0" dirty="0" kern="100" lang="ja-JP" sz="2000">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12</a:t>
                      </a:r>
                      <a:r>
                        <a:rPr altLang="en-US" b="0" dirty="0" kumimoji="1" lang="ja-JP" sz="2000">
                          <a:solidFill>
                            <a:schemeClr val="tx1"/>
                          </a:solidFill>
                        </a:rPr>
                        <a:t>月上旬～中旬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
        <p:nvSpPr>
          <p:cNvPr id="2" name="テキスト ボックス 1">
            <a:extLst>
              <a:ext uri="{FF2B5EF4-FFF2-40B4-BE49-F238E27FC236}">
                <a16:creationId xmlns:a16="http://schemas.microsoft.com/office/drawing/2014/main" id="{B2B56D6F-3440-4B1D-9F20-3E022A5BC361}"/>
              </a:ext>
            </a:extLst>
          </p:cNvPr>
          <p:cNvSpPr txBox="1"/>
          <p:nvPr/>
        </p:nvSpPr>
        <p:spPr>
          <a:xfrm>
            <a:off x="840000" y="5949000"/>
            <a:ext cx="9936000" cy="369332"/>
          </a:xfrm>
          <a:prstGeom prst="rect">
            <a:avLst/>
          </a:prstGeom>
          <a:noFill/>
        </p:spPr>
        <p:txBody>
          <a:bodyPr rtlCol="0" wrap="square">
            <a:spAutoFit/>
          </a:bodyPr>
          <a:lstStyle/>
          <a:p>
            <a:r>
              <a:rPr altLang="ja-JP" dirty="0" kumimoji="1" lang="en-US" sz="1800"/>
              <a:t>※</a:t>
            </a:r>
            <a:r>
              <a:rPr altLang="en-US" dirty="0" kumimoji="1" lang="ja-JP" sz="1800"/>
              <a:t> 卒業見込者の場合，通知文書は在学する学校に送付。</a:t>
            </a:r>
          </a:p>
        </p:txBody>
      </p:sp>
      <p:sp>
        <p:nvSpPr>
          <p:cNvPr id="8" name="Rectangle 5">
            <a:extLst>
              <a:ext uri="{FF2B5EF4-FFF2-40B4-BE49-F238E27FC236}">
                <a16:creationId xmlns:a16="http://schemas.microsoft.com/office/drawing/2014/main" id="{4D3E692E-5C3E-489A-851E-E46292AB03F5}"/>
              </a:ext>
            </a:extLst>
          </p:cNvPr>
          <p:cNvSpPr>
            <a:spLocks noChangeArrowheads="1"/>
          </p:cNvSpPr>
          <p:nvPr/>
        </p:nvSpPr>
        <p:spPr bwMode="auto">
          <a:xfrm>
            <a:off x="264000" y="971938"/>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５　通知文書</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4242901146"/>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11</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lang="en-US" sz="3200">
                <a:solidFill>
                  <a:srgbClr val="000000"/>
                </a:solidFill>
              </a:rPr>
              <a:t>30</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F4851299-2CC7-41F3-9C79-9D4825EF60A7}"/>
              </a:ext>
            </a:extLst>
          </p:cNvPr>
          <p:cNvSpPr/>
          <p:nvPr/>
        </p:nvSpPr>
        <p:spPr>
          <a:xfrm>
            <a:off x="552000" y="1917000"/>
            <a:ext cx="10872000" cy="1200329"/>
          </a:xfrm>
          <a:prstGeom prst="rect">
            <a:avLst/>
          </a:prstGeom>
        </p:spPr>
        <p:txBody>
          <a:bodyPr wrap="square">
            <a:spAutoFit/>
          </a:bodyPr>
          <a:lstStyle/>
          <a:p>
            <a:pPr eaLnBrk="1" hangingPunct="1">
              <a:buFont charset="2" panose="05000000000000000000" pitchFamily="2" typeface="Wingdings"/>
              <a:buChar char="l"/>
              <a:defRPr/>
            </a:pPr>
            <a:r>
              <a:rPr altLang="en-US" dirty="0" lang="ja-JP" sz="2400">
                <a:solidFill>
                  <a:srgbClr val="000000"/>
                </a:solidFill>
              </a:rPr>
              <a:t>　申請のあった受験上の配慮事項の審査結果を通知。</a:t>
            </a:r>
            <a:endParaRPr altLang="ja-JP" dirty="0" lang="en-US" sz="2400">
              <a:solidFill>
                <a:srgbClr val="000000"/>
              </a:solidFill>
            </a:endParaRPr>
          </a:p>
          <a:p>
            <a:pPr eaLnBrk="1" hangingPunct="1">
              <a:defRPr/>
            </a:pPr>
            <a:endParaRPr altLang="ja-JP" dirty="0" lang="en-US" sz="2400">
              <a:solidFill>
                <a:srgbClr val="000000"/>
              </a:solidFill>
            </a:endParaRPr>
          </a:p>
          <a:p>
            <a:pPr eaLnBrk="1" hangingPunct="1">
              <a:buFont charset="2" panose="05000000000000000000" pitchFamily="2" typeface="Wingdings"/>
              <a:buChar char="l"/>
              <a:defRPr/>
            </a:pPr>
            <a:r>
              <a:rPr altLang="en-US" dirty="0" lang="ja-JP" sz="2400">
                <a:solidFill>
                  <a:srgbClr val="000000"/>
                </a:solidFill>
              </a:rPr>
              <a:t>　申請した全ての配慮事項に対し，審査結果が記載されているか確認。</a:t>
            </a:r>
            <a:endParaRPr altLang="ja-JP" dirty="0" lang="en-US" sz="2400">
              <a:solidFill>
                <a:srgbClr val="000000"/>
              </a:solidFill>
            </a:endParaRPr>
          </a:p>
        </p:txBody>
      </p:sp>
      <p:sp>
        <p:nvSpPr>
          <p:cNvPr id="8" name="テキスト ボックス 7">
            <a:extLst>
              <a:ext uri="{FF2B5EF4-FFF2-40B4-BE49-F238E27FC236}">
                <a16:creationId xmlns:a16="http://schemas.microsoft.com/office/drawing/2014/main" id="{9B1D55E7-45E4-4AC0-BA7E-AF82D4CA43D4}"/>
              </a:ext>
            </a:extLst>
          </p:cNvPr>
          <p:cNvSpPr txBox="1"/>
          <p:nvPr/>
        </p:nvSpPr>
        <p:spPr>
          <a:xfrm>
            <a:off x="1488000" y="3645000"/>
            <a:ext cx="8640000" cy="1716398"/>
          </a:xfrm>
          <a:prstGeom prst="rect">
            <a:avLst/>
          </a:prstGeom>
          <a:solidFill>
            <a:srgbClr val="DAEDEF"/>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spcBef>
                <a:spcPts val="0"/>
              </a:spcBef>
              <a:spcAft>
                <a:spcPts val="600"/>
              </a:spcAft>
              <a:defRPr/>
            </a:pPr>
            <a:r>
              <a:rPr altLang="en-US" dirty="0" lang="ja-JP" sz="2400">
                <a:solidFill>
                  <a:schemeClr val="accent4"/>
                </a:solidFill>
              </a:rPr>
              <a:t>　</a:t>
            </a:r>
            <a:r>
              <a:rPr altLang="ja-JP" dirty="0" lang="en-US" sz="2400">
                <a:solidFill>
                  <a:srgbClr val="000000"/>
                </a:solidFill>
              </a:rPr>
              <a:t>※</a:t>
            </a:r>
            <a:r>
              <a:rPr altLang="en-US" dirty="0" lang="ja-JP" sz="2400">
                <a:solidFill>
                  <a:srgbClr val="000000"/>
                </a:solidFill>
              </a:rPr>
              <a:t>　申請したにもかかわらず配慮事項に漏れ等がある場合は，</a:t>
            </a:r>
            <a:endParaRPr altLang="ja-JP" dirty="0" lang="en-US" sz="2400">
              <a:solidFill>
                <a:srgbClr val="000000"/>
              </a:solidFill>
            </a:endParaRPr>
          </a:p>
          <a:p>
            <a:pPr>
              <a:lnSpc>
                <a:spcPct val="150000"/>
              </a:lnSpc>
              <a:spcBef>
                <a:spcPts val="0"/>
              </a:spcBef>
              <a:spcAft>
                <a:spcPts val="0"/>
              </a:spcAft>
              <a:defRPr/>
            </a:pPr>
            <a:r>
              <a:rPr altLang="en-US" dirty="0" lang="ja-JP" sz="2400">
                <a:solidFill>
                  <a:srgbClr val="FF0000"/>
                </a:solidFill>
              </a:rPr>
              <a:t>　　</a:t>
            </a:r>
            <a:r>
              <a:rPr altLang="en-US" dirty="0" lang="ja-JP" sz="2400" u="sng">
                <a:solidFill>
                  <a:srgbClr val="FF0000"/>
                </a:solidFill>
              </a:rPr>
              <a:t>受領日を含め１週間以内</a:t>
            </a:r>
            <a:r>
              <a:rPr altLang="en-US" dirty="0" lang="ja-JP" sz="2400">
                <a:solidFill>
                  <a:srgbClr val="000000"/>
                </a:solidFill>
              </a:rPr>
              <a:t>に大学入試センター事業第</a:t>
            </a:r>
            <a:r>
              <a:rPr altLang="ja-JP" dirty="0" lang="en-US" sz="2400">
                <a:solidFill>
                  <a:srgbClr val="000000"/>
                </a:solidFill>
              </a:rPr>
              <a:t>1</a:t>
            </a:r>
            <a:r>
              <a:rPr altLang="en-US" dirty="0" lang="ja-JP" sz="2400">
                <a:solidFill>
                  <a:srgbClr val="000000"/>
                </a:solidFill>
              </a:rPr>
              <a:t>課まで</a:t>
            </a:r>
            <a:endParaRPr altLang="ja-JP" dirty="0" lang="en-US" sz="2400">
              <a:solidFill>
                <a:srgbClr val="000000"/>
              </a:solidFill>
            </a:endParaRPr>
          </a:p>
          <a:p>
            <a:pPr>
              <a:lnSpc>
                <a:spcPct val="150000"/>
              </a:lnSpc>
              <a:spcBef>
                <a:spcPts val="0"/>
              </a:spcBef>
              <a:spcAft>
                <a:spcPts val="0"/>
              </a:spcAft>
              <a:defRPr/>
            </a:pPr>
            <a:r>
              <a:rPr altLang="en-US" dirty="0" lang="ja-JP" sz="2400">
                <a:solidFill>
                  <a:srgbClr val="000000"/>
                </a:solidFill>
              </a:rPr>
              <a:t>　　必ず連絡。</a:t>
            </a:r>
            <a:endParaRPr altLang="ja-JP" dirty="0" lang="en-US" sz="2400">
              <a:solidFill>
                <a:srgbClr val="000000"/>
              </a:solidFill>
            </a:endParaRPr>
          </a:p>
        </p:txBody>
      </p:sp>
      <p:sp>
        <p:nvSpPr>
          <p:cNvPr id="9" name="テキスト ボックス 8">
            <a:extLst>
              <a:ext uri="{FF2B5EF4-FFF2-40B4-BE49-F238E27FC236}">
                <a16:creationId xmlns:a16="http://schemas.microsoft.com/office/drawing/2014/main" id="{C84B38E8-822C-4936-9AD2-4DB690A2F68C}"/>
              </a:ext>
            </a:extLst>
          </p:cNvPr>
          <p:cNvSpPr txBox="1"/>
          <p:nvPr/>
        </p:nvSpPr>
        <p:spPr>
          <a:xfrm>
            <a:off x="264000" y="1041397"/>
            <a:ext cx="11592000" cy="51560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spcBef>
                <a:spcPts val="0"/>
              </a:spcBef>
              <a:spcAft>
                <a:spcPts val="0"/>
              </a:spcAft>
              <a:defRPr/>
            </a:pPr>
            <a:r>
              <a:rPr altLang="en-US" b="1" dirty="0" lang="ja-JP" sz="2400">
                <a:solidFill>
                  <a:schemeClr val="tx1"/>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ea charset="-128" panose="020B0600070205080204" pitchFamily="50" typeface="ＭＳ Ｐゴシック"/>
              </a:rPr>
              <a:t>⑴ 受験上の配慮事項審査結果通知書</a:t>
            </a:r>
            <a:endParaRPr altLang="ja-JP" dirty="0" lang="en-US" sz="2800">
              <a:solidFill>
                <a:srgbClr val="000000"/>
              </a:solidFill>
            </a:endParaRPr>
          </a:p>
        </p:txBody>
      </p:sp>
    </p:spTree>
    <p:extLst>
      <p:ext uri="{BB962C8B-B14F-4D97-AF65-F5344CB8AC3E}">
        <p14:creationId xmlns:p14="http://schemas.microsoft.com/office/powerpoint/2010/main" val="513539598"/>
      </p:ext>
    </p:extLst>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12</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lang="en-US" sz="3200">
                <a:solidFill>
                  <a:srgbClr val="000000"/>
                </a:solidFill>
              </a:rPr>
              <a:t>32</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9" name="正方形/長方形 8">
            <a:extLst>
              <a:ext uri="{FF2B5EF4-FFF2-40B4-BE49-F238E27FC236}">
                <a16:creationId xmlns:a16="http://schemas.microsoft.com/office/drawing/2014/main" id="{0798D464-758D-4DA4-A9A2-B471AC8B6838}"/>
              </a:ext>
            </a:extLst>
          </p:cNvPr>
          <p:cNvSpPr/>
          <p:nvPr/>
        </p:nvSpPr>
        <p:spPr>
          <a:xfrm>
            <a:off x="502400" y="1413000"/>
            <a:ext cx="11209600" cy="4442242"/>
          </a:xfrm>
          <a:prstGeom prst="rect">
            <a:avLst/>
          </a:prstGeom>
        </p:spPr>
        <p:txBody>
          <a:bodyPr wrap="square">
            <a:spAutoFit/>
          </a:bodyPr>
          <a:lstStyle/>
          <a:p>
            <a:pPr eaLnBrk="1" hangingPunct="1">
              <a:lnSpc>
                <a:spcPct val="150000"/>
              </a:lnSpc>
              <a:spcBef>
                <a:spcPts val="0"/>
              </a:spcBef>
              <a:buFont charset="2" panose="05000000000000000000" pitchFamily="2" typeface="Wingdings"/>
              <a:buChar char="l"/>
              <a:defRPr/>
            </a:pPr>
            <a:r>
              <a:rPr altLang="en-US" dirty="0" lang="ja-JP" sz="2400">
                <a:solidFill>
                  <a:srgbClr val="000000"/>
                </a:solidFill>
              </a:rPr>
              <a:t> 「受験科目等通知科目書が届いたら「受験科目等通知・確認書」は，申請時に選択</a:t>
            </a:r>
            <a:endParaRPr altLang="ja-JP" dirty="0" lang="en-US" sz="2400">
              <a:solidFill>
                <a:srgbClr val="000000"/>
              </a:solidFill>
            </a:endParaRPr>
          </a:p>
          <a:p>
            <a:pPr eaLnBrk="1" hangingPunct="1">
              <a:lnSpc>
                <a:spcPct val="150000"/>
              </a:lnSpc>
              <a:spcBef>
                <a:spcPts val="0"/>
              </a:spcBef>
              <a:defRPr/>
            </a:pPr>
            <a:r>
              <a:rPr altLang="en-US" dirty="0" lang="ja-JP" sz="2400">
                <a:solidFill>
                  <a:srgbClr val="000000"/>
                </a:solidFill>
              </a:rPr>
              <a:t>　 した受験科目等を記載。</a:t>
            </a:r>
            <a:endParaRPr altLang="ja-JP" dirty="0" lang="en-US" sz="2400">
              <a:solidFill>
                <a:srgbClr val="000000"/>
              </a:solidFill>
            </a:endParaRPr>
          </a:p>
          <a:p>
            <a:pPr eaLnBrk="1" hangingPunct="1">
              <a:lnSpc>
                <a:spcPts val="2800"/>
              </a:lnSpc>
              <a:spcBef>
                <a:spcPts val="0"/>
              </a:spcBef>
              <a:defRPr/>
            </a:pPr>
            <a:r>
              <a:rPr altLang="en-US" dirty="0" lang="ja-JP" sz="1800">
                <a:solidFill>
                  <a:srgbClr val="000000"/>
                </a:solidFill>
              </a:rPr>
              <a:t>　　　　　</a:t>
            </a:r>
            <a:r>
              <a:rPr altLang="ja-JP" dirty="0" lang="en-US" sz="1800">
                <a:solidFill>
                  <a:srgbClr val="000000"/>
                </a:solidFill>
              </a:rPr>
              <a:t>※</a:t>
            </a:r>
            <a:r>
              <a:rPr altLang="en-US" dirty="0" lang="ja-JP" sz="1800">
                <a:solidFill>
                  <a:srgbClr val="000000"/>
                </a:solidFill>
              </a:rPr>
              <a:t>　</a:t>
            </a:r>
            <a:r>
              <a:rPr altLang="en-US" dirty="0" lang="ja-JP" sz="2000">
                <a:solidFill>
                  <a:srgbClr val="000000"/>
                </a:solidFill>
              </a:rPr>
              <a:t>「点字解答」，「代筆解答」，「拡大文字問題冊子（</a:t>
            </a:r>
            <a:r>
              <a:rPr altLang="ja-JP" dirty="0" lang="en-US" sz="2000">
                <a:solidFill>
                  <a:srgbClr val="000000"/>
                </a:solidFill>
              </a:rPr>
              <a:t>22</a:t>
            </a:r>
            <a:r>
              <a:rPr altLang="en-US" dirty="0" lang="ja-JP" sz="2000">
                <a:solidFill>
                  <a:srgbClr val="000000"/>
                </a:solidFill>
              </a:rPr>
              <a:t>ポイント）の配付」を希望する場合，</a:t>
            </a:r>
            <a:endParaRPr altLang="ja-JP" dirty="0" lang="en-US" sz="2000">
              <a:solidFill>
                <a:srgbClr val="000000"/>
              </a:solidFill>
            </a:endParaRPr>
          </a:p>
          <a:p>
            <a:pPr eaLnBrk="1" hangingPunct="1">
              <a:lnSpc>
                <a:spcPts val="2800"/>
              </a:lnSpc>
              <a:spcBef>
                <a:spcPts val="0"/>
              </a:spcBef>
              <a:defRPr/>
            </a:pPr>
            <a:r>
              <a:rPr altLang="en-US" dirty="0" lang="ja-JP" sz="2000">
                <a:solidFill>
                  <a:srgbClr val="000000"/>
                </a:solidFill>
              </a:rPr>
              <a:t>　　　　　　　申請時に受験科目等を選択し，申請書に記入。</a:t>
            </a:r>
            <a:endParaRPr altLang="ja-JP" dirty="0" lang="en-US" sz="2000">
              <a:solidFill>
                <a:srgbClr val="000000"/>
              </a:solidFill>
            </a:endParaRPr>
          </a:p>
          <a:p>
            <a:pPr eaLnBrk="1" hangingPunct="1" indent="-342900" marL="342900">
              <a:lnSpc>
                <a:spcPct val="150000"/>
              </a:lnSpc>
              <a:buFont charset="2" panose="05000000000000000000" pitchFamily="2" typeface="Wingdings"/>
              <a:buChar char="l"/>
              <a:defRPr/>
            </a:pPr>
            <a:r>
              <a:rPr altLang="en-US" dirty="0" lang="ja-JP" sz="2400">
                <a:solidFill>
                  <a:srgbClr val="000000"/>
                </a:solidFill>
              </a:rPr>
              <a:t>「受験科目等通知・確認書」が届いたら，記載された受験科目等を確認して，誤りや漏れがある場合は，修正。</a:t>
            </a:r>
          </a:p>
          <a:p>
            <a:pPr eaLnBrk="1" hangingPunct="1">
              <a:spcAft>
                <a:spcPts val="1200"/>
              </a:spcAft>
              <a:defRPr/>
            </a:pPr>
            <a:endParaRPr altLang="ja-JP" dirty="0" lang="en-US" sz="2400">
              <a:solidFill>
                <a:srgbClr val="000000"/>
              </a:solidFill>
            </a:endParaRPr>
          </a:p>
          <a:p>
            <a:pPr eaLnBrk="1" hangingPunct="1">
              <a:spcAft>
                <a:spcPts val="1200"/>
              </a:spcAft>
              <a:defRPr/>
            </a:pPr>
            <a:endParaRPr altLang="ja-JP" dirty="0" lang="en-US" sz="2400">
              <a:solidFill>
                <a:srgbClr val="000000"/>
              </a:solidFill>
            </a:endParaRPr>
          </a:p>
          <a:p>
            <a:pPr eaLnBrk="1" hangingPunct="1">
              <a:spcAft>
                <a:spcPts val="1200"/>
              </a:spcAft>
              <a:defRPr/>
            </a:pPr>
            <a:endParaRPr altLang="ja-JP" dirty="0" lang="en-US" sz="2400">
              <a:solidFill>
                <a:srgbClr val="000000"/>
              </a:solidFill>
            </a:endParaRPr>
          </a:p>
        </p:txBody>
      </p:sp>
      <p:sp>
        <p:nvSpPr>
          <p:cNvPr id="12" name="テキスト ボックス 11">
            <a:extLst>
              <a:ext uri="{FF2B5EF4-FFF2-40B4-BE49-F238E27FC236}">
                <a16:creationId xmlns:a16="http://schemas.microsoft.com/office/drawing/2014/main" id="{9A735BE4-E92E-4D02-9E48-EF892639EC9E}"/>
              </a:ext>
            </a:extLst>
          </p:cNvPr>
          <p:cNvSpPr txBox="1"/>
          <p:nvPr/>
        </p:nvSpPr>
        <p:spPr>
          <a:xfrm>
            <a:off x="7896000" y="4437000"/>
            <a:ext cx="3829600" cy="1180699"/>
          </a:xfrm>
          <a:prstGeom prst="rect">
            <a:avLst/>
          </a:prstGeom>
          <a:solidFill>
            <a:srgbClr val="DAEDEF"/>
          </a:solidFill>
          <a:ln w="9525">
            <a:solidFill>
              <a:schemeClr val="tx1"/>
            </a:solidFill>
          </a:ln>
        </p:spPr>
        <p:style>
          <a:lnRef idx="2">
            <a:schemeClr val="accent6"/>
          </a:lnRef>
          <a:fillRef idx="1">
            <a:schemeClr val="lt1"/>
          </a:fillRef>
          <a:effectRef idx="0">
            <a:schemeClr val="accent6"/>
          </a:effectRef>
          <a:fontRef idx="minor">
            <a:schemeClr val="dk1"/>
          </a:fontRef>
        </p:style>
        <p:txBody>
          <a:bodyPr anchor="ctr" anchorCtr="0" bIns="36000" rtlCol="0" tIns="36000" wrap="square">
            <a:spAutoFit/>
          </a:bodyPr>
          <a:lstStyle/>
          <a:p>
            <a:pPr algn="ctr"/>
            <a:r>
              <a:rPr altLang="en-US" dirty="0" lang="ja-JP" sz="2400">
                <a:latin charset="-128" panose="020B0609070205080204" pitchFamily="49" typeface="ＭＳ ゴシック"/>
                <a:ea charset="-128" panose="020B0609070205080204" pitchFamily="49" typeface="ＭＳ ゴシック"/>
              </a:rPr>
              <a:t>修正の有無にかかわらず</a:t>
            </a:r>
            <a:endParaRPr altLang="ja-JP" dirty="0" lang="en-US" sz="2400">
              <a:latin charset="-128" panose="020B0609070205080204" pitchFamily="49" typeface="ＭＳ ゴシック"/>
              <a:ea charset="-128" panose="020B0609070205080204" pitchFamily="49" typeface="ＭＳ ゴシック"/>
            </a:endParaRPr>
          </a:p>
          <a:p>
            <a:pPr algn="ctr"/>
            <a:r>
              <a:rPr altLang="en-US" dirty="0" kumimoji="1" lang="ja-JP" sz="2400">
                <a:latin charset="-128" panose="020B0609070205080204" pitchFamily="49" typeface="ＭＳ ゴシック"/>
                <a:ea charset="-128" panose="020B0609070205080204" pitchFamily="49" typeface="ＭＳ ゴシック"/>
              </a:rPr>
              <a:t>大学入試センターへ返送</a:t>
            </a:r>
            <a:endParaRPr altLang="ja-JP" dirty="0" kumimoji="1" lang="en-US" sz="2400">
              <a:latin charset="-128" panose="020B0609070205080204" pitchFamily="49" typeface="ＭＳ ゴシック"/>
              <a:ea charset="-128" panose="020B0609070205080204" pitchFamily="49" typeface="ＭＳ ゴシック"/>
            </a:endParaRPr>
          </a:p>
          <a:p>
            <a:pPr algn="ctr"/>
            <a:r>
              <a:rPr altLang="en-US" dirty="0" kumimoji="1" lang="ja-JP" sz="2400"/>
              <a:t>（</a:t>
            </a:r>
            <a:r>
              <a:rPr altLang="en-US" dirty="0" lang="ja-JP" sz="2400" u="sng">
                <a:solidFill>
                  <a:srgbClr val="FF0000"/>
                </a:solidFill>
              </a:rPr>
              <a:t>受領日を含め１週間以内</a:t>
            </a:r>
            <a:r>
              <a:rPr altLang="en-US" dirty="0" kumimoji="1" lang="ja-JP" sz="2400"/>
              <a:t>）</a:t>
            </a:r>
            <a:endParaRPr altLang="ja-JP" dirty="0" kumimoji="1" lang="en-US" sz="2400"/>
          </a:p>
        </p:txBody>
      </p:sp>
      <p:sp>
        <p:nvSpPr>
          <p:cNvPr id="3" name="テキスト ボックス 2">
            <a:extLst>
              <a:ext uri="{FF2B5EF4-FFF2-40B4-BE49-F238E27FC236}">
                <a16:creationId xmlns:a16="http://schemas.microsoft.com/office/drawing/2014/main" id="{29456536-9A60-443A-BAD2-A673E730EA5E}"/>
              </a:ext>
            </a:extLst>
          </p:cNvPr>
          <p:cNvSpPr txBox="1"/>
          <p:nvPr/>
        </p:nvSpPr>
        <p:spPr>
          <a:xfrm>
            <a:off x="480000" y="5445000"/>
            <a:ext cx="11281600" cy="861774"/>
          </a:xfrm>
          <a:prstGeom prst="rect">
            <a:avLst/>
          </a:prstGeom>
          <a:noFill/>
        </p:spPr>
        <p:txBody>
          <a:bodyPr rtlCol="0" wrap="square">
            <a:spAutoFit/>
          </a:bodyPr>
          <a:lstStyle/>
          <a:p>
            <a:pPr>
              <a:lnSpc>
                <a:spcPct val="150000"/>
              </a:lnSpc>
            </a:pPr>
            <a:r>
              <a:rPr altLang="ja-JP" dirty="0" lang="en-US" sz="2000">
                <a:solidFill>
                  <a:srgbClr val="000000"/>
                </a:solidFill>
              </a:rPr>
              <a:t>※</a:t>
            </a:r>
            <a:r>
              <a:rPr altLang="en-US" dirty="0" lang="ja-JP" sz="2000">
                <a:solidFill>
                  <a:srgbClr val="000000"/>
                </a:solidFill>
              </a:rPr>
              <a:t>　受験科目等に誤りや漏れがある場合は，修正の上返送。</a:t>
            </a:r>
            <a:endParaRPr altLang="ja-JP" dirty="0" lang="en-US" sz="2000">
              <a:solidFill>
                <a:srgbClr val="000000"/>
              </a:solidFill>
            </a:endParaRPr>
          </a:p>
          <a:p>
            <a:r>
              <a:rPr altLang="ja-JP" dirty="0" lang="en-US" sz="2000">
                <a:solidFill>
                  <a:srgbClr val="000000"/>
                </a:solidFill>
              </a:rPr>
              <a:t>※</a:t>
            </a:r>
            <a:r>
              <a:rPr altLang="en-US" dirty="0" lang="ja-JP" sz="2000">
                <a:solidFill>
                  <a:srgbClr val="000000"/>
                </a:solidFill>
              </a:rPr>
              <a:t>　「受験科目等通知・確認書」の返送後，受験科目等の訂正は一切受け付けない。</a:t>
            </a:r>
            <a:endParaRPr altLang="ja-JP" dirty="0" lang="en-US" sz="2000">
              <a:solidFill>
                <a:srgbClr val="000000"/>
              </a:solidFill>
            </a:endParaRPr>
          </a:p>
        </p:txBody>
      </p:sp>
      <p:sp>
        <p:nvSpPr>
          <p:cNvPr id="7" name="矢印: 右 6">
            <a:extLst>
              <a:ext uri="{FF2B5EF4-FFF2-40B4-BE49-F238E27FC236}">
                <a16:creationId xmlns:a16="http://schemas.microsoft.com/office/drawing/2014/main" id="{F2A40CCD-EC3B-4F44-B078-A1457105C4F5}"/>
              </a:ext>
            </a:extLst>
          </p:cNvPr>
          <p:cNvSpPr/>
          <p:nvPr/>
        </p:nvSpPr>
        <p:spPr bwMode="auto">
          <a:xfrm>
            <a:off x="3720000" y="4797000"/>
            <a:ext cx="792000" cy="360000"/>
          </a:xfrm>
          <a:prstGeom prst="rightArrow">
            <a:avLst/>
          </a:prstGeom>
          <a:solidFill>
            <a:schemeClr val="tx1"/>
          </a:solidFill>
          <a:ln algn="ctr" cap="flat" cmpd="sng" w="9525">
            <a:solidFill>
              <a:schemeClr val="tx1"/>
            </a:solidFill>
            <a:prstDash val="solid"/>
            <a:round/>
            <a:headEnd len="med" type="none" w="med"/>
            <a:tailEnd len="med" type="none" w="med"/>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dirty="0" i="0" kumimoji="1" lang="ja-JP" normalizeH="0" strike="noStrike" sz="400" u="none">
              <a:ln>
                <a:noFill/>
              </a:ln>
              <a:solidFill>
                <a:schemeClr val="tx1"/>
              </a:solidFill>
              <a:effectLst/>
              <a:latin charset="0" typeface="Arial"/>
              <a:ea charset="-128" pitchFamily="50" typeface="ＭＳ Ｐゴシック"/>
            </a:endParaRPr>
          </a:p>
        </p:txBody>
      </p:sp>
      <p:sp>
        <p:nvSpPr>
          <p:cNvPr id="13" name="矢印: 右 12">
            <a:extLst>
              <a:ext uri="{FF2B5EF4-FFF2-40B4-BE49-F238E27FC236}">
                <a16:creationId xmlns:a16="http://schemas.microsoft.com/office/drawing/2014/main" id="{165BE479-1CCD-414C-8B5C-02ABADE85171}"/>
              </a:ext>
            </a:extLst>
          </p:cNvPr>
          <p:cNvSpPr/>
          <p:nvPr/>
        </p:nvSpPr>
        <p:spPr bwMode="auto">
          <a:xfrm>
            <a:off x="7176000" y="4725000"/>
            <a:ext cx="720000" cy="360000"/>
          </a:xfrm>
          <a:prstGeom prst="rightArrow">
            <a:avLst/>
          </a:prstGeom>
          <a:solidFill>
            <a:schemeClr val="tx1"/>
          </a:solidFill>
          <a:ln algn="ctr" cap="flat" cmpd="sng" w="9525">
            <a:solidFill>
              <a:schemeClr val="tx1"/>
            </a:solidFill>
            <a:prstDash val="solid"/>
            <a:round/>
            <a:headEnd len="med" type="none" w="med"/>
            <a:tailEnd len="med" type="none" w="med"/>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dirty="0" i="0" kumimoji="1" lang="ja-JP" normalizeH="0" strike="noStrike" sz="400" u="none">
              <a:ln>
                <a:noFill/>
              </a:ln>
              <a:solidFill>
                <a:schemeClr val="tx1"/>
              </a:solidFill>
              <a:effectLst/>
              <a:latin charset="0" typeface="Arial"/>
              <a:ea charset="-128" pitchFamily="50" typeface="ＭＳ Ｐゴシック"/>
            </a:endParaRPr>
          </a:p>
        </p:txBody>
      </p:sp>
      <p:sp>
        <p:nvSpPr>
          <p:cNvPr id="14" name="テキスト ボックス 13">
            <a:extLst>
              <a:ext uri="{FF2B5EF4-FFF2-40B4-BE49-F238E27FC236}">
                <a16:creationId xmlns:a16="http://schemas.microsoft.com/office/drawing/2014/main" id="{78E55B26-F6D7-4C90-93DA-87B4A8943A5B}"/>
              </a:ext>
            </a:extLst>
          </p:cNvPr>
          <p:cNvSpPr txBox="1"/>
          <p:nvPr/>
        </p:nvSpPr>
        <p:spPr>
          <a:xfrm>
            <a:off x="264000" y="969397"/>
            <a:ext cx="11592000" cy="51560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spcBef>
                <a:spcPts val="0"/>
              </a:spcBef>
              <a:spcAft>
                <a:spcPts val="0"/>
              </a:spcAft>
              <a:defRPr/>
            </a:pPr>
            <a:r>
              <a:rPr altLang="en-US" b="1" dirty="0" lang="ja-JP" sz="2400">
                <a:solidFill>
                  <a:schemeClr val="tx1"/>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ea charset="-128" panose="020B0600070205080204" pitchFamily="50" typeface="ＭＳ Ｐゴシック"/>
              </a:rPr>
              <a:t>⑵ 受験科目等通知・確認書</a:t>
            </a:r>
            <a:endParaRPr altLang="ja-JP" dirty="0" lang="en-US" sz="2800">
              <a:solidFill>
                <a:srgbClr val="000000"/>
              </a:solidFill>
            </a:endParaRPr>
          </a:p>
        </p:txBody>
      </p:sp>
      <p:sp>
        <p:nvSpPr>
          <p:cNvPr id="11" name="テキスト ボックス 10">
            <a:extLst>
              <a:ext uri="{FF2B5EF4-FFF2-40B4-BE49-F238E27FC236}">
                <a16:creationId xmlns:a16="http://schemas.microsoft.com/office/drawing/2014/main" id="{6EC95244-1619-436A-B127-4CE45191E3ED}"/>
              </a:ext>
            </a:extLst>
          </p:cNvPr>
          <p:cNvSpPr txBox="1"/>
          <p:nvPr/>
        </p:nvSpPr>
        <p:spPr>
          <a:xfrm>
            <a:off x="4510821" y="4437000"/>
            <a:ext cx="2737179" cy="996033"/>
          </a:xfrm>
          <a:prstGeom prst="rect">
            <a:avLst/>
          </a:prstGeom>
          <a:solidFill>
            <a:srgbClr val="DAEDEF"/>
          </a:solidFill>
          <a:ln w="9525">
            <a:solidFill>
              <a:schemeClr val="tx1"/>
            </a:solidFill>
          </a:ln>
        </p:spPr>
        <p:style>
          <a:lnRef idx="2">
            <a:schemeClr val="accent6"/>
          </a:lnRef>
          <a:fillRef idx="1">
            <a:schemeClr val="lt1"/>
          </a:fillRef>
          <a:effectRef idx="0">
            <a:schemeClr val="accent6"/>
          </a:effectRef>
          <a:fontRef idx="minor">
            <a:schemeClr val="dk1"/>
          </a:fontRef>
        </p:style>
        <p:txBody>
          <a:bodyPr anchor="ctr" anchorCtr="0" bIns="36000" rtlCol="0" tIns="36000" wrap="square">
            <a:spAutoFit/>
          </a:bodyPr>
          <a:lstStyle/>
          <a:p>
            <a:pPr algn="ctr">
              <a:lnSpc>
                <a:spcPct val="150000"/>
              </a:lnSpc>
            </a:pPr>
            <a:r>
              <a:rPr altLang="en-US" dirty="0" kumimoji="1" lang="ja-JP" sz="2400"/>
              <a:t>「確認及び署名欄」</a:t>
            </a:r>
            <a:endParaRPr altLang="ja-JP" dirty="0" kumimoji="1" lang="en-US" sz="2400"/>
          </a:p>
          <a:p>
            <a:pPr algn="ctr"/>
            <a:r>
              <a:rPr altLang="en-US" dirty="0" lang="ja-JP" sz="2400"/>
              <a:t>記入</a:t>
            </a:r>
            <a:endParaRPr altLang="ja-JP" dirty="0" kumimoji="1" lang="en-US" sz="2400"/>
          </a:p>
        </p:txBody>
      </p:sp>
      <p:sp>
        <p:nvSpPr>
          <p:cNvPr id="2" name="テキスト ボックス 1">
            <a:extLst>
              <a:ext uri="{FF2B5EF4-FFF2-40B4-BE49-F238E27FC236}">
                <a16:creationId xmlns:a16="http://schemas.microsoft.com/office/drawing/2014/main" id="{8D897BF3-ED23-42FB-880B-A984BF1D24D4}"/>
              </a:ext>
            </a:extLst>
          </p:cNvPr>
          <p:cNvSpPr txBox="1"/>
          <p:nvPr/>
        </p:nvSpPr>
        <p:spPr>
          <a:xfrm>
            <a:off x="624000" y="4437000"/>
            <a:ext cx="3181600" cy="1015663"/>
          </a:xfrm>
          <a:prstGeom prst="rect">
            <a:avLst/>
          </a:prstGeom>
          <a:solidFill>
            <a:srgbClr val="DAEDEF"/>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wrap="square">
            <a:spAutoFit/>
          </a:bodyPr>
          <a:lstStyle/>
          <a:p>
            <a:pPr algn="ctr">
              <a:lnSpc>
                <a:spcPct val="150000"/>
              </a:lnSpc>
            </a:pPr>
            <a:r>
              <a:rPr altLang="en-US" dirty="0" kumimoji="1" lang="ja-JP" sz="2400"/>
              <a:t>記載された受験科目等</a:t>
            </a:r>
            <a:endParaRPr altLang="ja-JP" dirty="0" kumimoji="1" lang="en-US" sz="2400"/>
          </a:p>
          <a:p>
            <a:pPr algn="ctr">
              <a:spcAft>
                <a:spcPts val="0"/>
              </a:spcAft>
            </a:pPr>
            <a:r>
              <a:rPr altLang="en-US" dirty="0" lang="ja-JP" sz="2400"/>
              <a:t>確認</a:t>
            </a:r>
            <a:endParaRPr altLang="en-US" dirty="0" kumimoji="1" lang="ja-JP" sz="2400"/>
          </a:p>
        </p:txBody>
      </p:sp>
    </p:spTree>
    <p:extLst>
      <p:ext uri="{BB962C8B-B14F-4D97-AF65-F5344CB8AC3E}">
        <p14:creationId xmlns:p14="http://schemas.microsoft.com/office/powerpoint/2010/main" val="2134329087"/>
      </p:ext>
    </p:extLst>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13</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lang="en-US" sz="3200">
                <a:solidFill>
                  <a:srgbClr val="000000"/>
                </a:solidFill>
              </a:rPr>
              <a:t>31</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9" name="正方形/長方形 8">
            <a:extLst>
              <a:ext uri="{FF2B5EF4-FFF2-40B4-BE49-F238E27FC236}">
                <a16:creationId xmlns:a16="http://schemas.microsoft.com/office/drawing/2014/main" id="{655C549D-146F-486D-8355-62EF5D5E71D3}"/>
              </a:ext>
            </a:extLst>
          </p:cNvPr>
          <p:cNvSpPr/>
          <p:nvPr/>
        </p:nvSpPr>
        <p:spPr>
          <a:xfrm>
            <a:off x="624000" y="2118787"/>
            <a:ext cx="10224000" cy="2462213"/>
          </a:xfrm>
          <a:prstGeom prst="rect">
            <a:avLst/>
          </a:prstGeom>
        </p:spPr>
        <p:txBody>
          <a:bodyPr wrap="square">
            <a:spAutoFit/>
          </a:bodyPr>
          <a:lstStyle/>
          <a:p>
            <a:pPr eaLnBrk="1" hangingPunct="1">
              <a:buFont charset="2" panose="05000000000000000000" pitchFamily="2" typeface="Wingdings"/>
              <a:buChar char="l"/>
              <a:defRPr/>
            </a:pPr>
            <a:r>
              <a:rPr altLang="en-US" dirty="0" lang="ja-JP" sz="2400">
                <a:solidFill>
                  <a:srgbClr val="000000"/>
                </a:solidFill>
              </a:rPr>
              <a:t>　試験場コード，受験番号，決定した受験上の配慮事項を通知。</a:t>
            </a:r>
          </a:p>
          <a:p>
            <a:pPr eaLnBrk="1" hangingPunct="1">
              <a:lnSpc>
                <a:spcPct val="200000"/>
              </a:lnSpc>
              <a:defRPr/>
            </a:pPr>
            <a:r>
              <a:rPr altLang="en-US" dirty="0" lang="ja-JP" sz="2400">
                <a:solidFill>
                  <a:srgbClr val="000000"/>
                </a:solidFill>
              </a:rPr>
              <a:t>　</a:t>
            </a:r>
            <a:r>
              <a:rPr altLang="ja-JP" dirty="0" lang="en-US" sz="2400">
                <a:solidFill>
                  <a:srgbClr val="000000"/>
                </a:solidFill>
              </a:rPr>
              <a:t>※</a:t>
            </a:r>
            <a:r>
              <a:rPr altLang="en-US" dirty="0" lang="ja-JP" sz="2400">
                <a:solidFill>
                  <a:srgbClr val="000000"/>
                </a:solidFill>
              </a:rPr>
              <a:t>　「点字解答」，「代筆解答」，「拡大文字問題冊子（</a:t>
            </a:r>
            <a:r>
              <a:rPr altLang="ja-JP" dirty="0" lang="en-US" sz="2400">
                <a:solidFill>
                  <a:srgbClr val="000000"/>
                </a:solidFill>
              </a:rPr>
              <a:t>22</a:t>
            </a:r>
            <a:r>
              <a:rPr altLang="en-US" dirty="0" lang="ja-JP" sz="2400">
                <a:solidFill>
                  <a:srgbClr val="000000"/>
                </a:solidFill>
              </a:rPr>
              <a:t>ポイント）の配付」</a:t>
            </a:r>
            <a:endParaRPr altLang="ja-JP" dirty="0" lang="en-US" sz="2400">
              <a:solidFill>
                <a:srgbClr val="000000"/>
              </a:solidFill>
            </a:endParaRPr>
          </a:p>
          <a:p>
            <a:pPr eaLnBrk="1" hangingPunct="1">
              <a:spcAft>
                <a:spcPts val="1200"/>
              </a:spcAft>
              <a:defRPr/>
            </a:pPr>
            <a:r>
              <a:rPr altLang="en-US" dirty="0" lang="ja-JP" sz="2400">
                <a:solidFill>
                  <a:srgbClr val="000000"/>
                </a:solidFill>
              </a:rPr>
              <a:t>　　が許可された志願者には，受験科目等も記載。</a:t>
            </a:r>
          </a:p>
          <a:p>
            <a:pPr eaLnBrk="1" hangingPunct="1">
              <a:buFont charset="2" panose="05000000000000000000" pitchFamily="2" typeface="Wingdings"/>
              <a:buChar char="l"/>
              <a:defRPr/>
            </a:pPr>
            <a:endParaRPr altLang="en-US" dirty="0" lang="ja-JP" sz="2400">
              <a:solidFill>
                <a:srgbClr val="000000"/>
              </a:solidFill>
            </a:endParaRPr>
          </a:p>
          <a:p>
            <a:pPr eaLnBrk="1" hangingPunct="1">
              <a:buFont charset="2" panose="05000000000000000000" pitchFamily="2" typeface="Wingdings"/>
              <a:buChar char="l"/>
              <a:defRPr/>
            </a:pPr>
            <a:r>
              <a:rPr altLang="en-US" dirty="0" lang="ja-JP" sz="2400">
                <a:solidFill>
                  <a:srgbClr val="000000"/>
                </a:solidFill>
              </a:rPr>
              <a:t>　共通テスト当日に受験票等とともに試験場に持参し，机上に置く。</a:t>
            </a:r>
            <a:endParaRPr altLang="ja-JP" dirty="0" lang="en-US" sz="2400">
              <a:solidFill>
                <a:srgbClr val="000000"/>
              </a:solidFill>
            </a:endParaRPr>
          </a:p>
        </p:txBody>
      </p:sp>
      <p:sp>
        <p:nvSpPr>
          <p:cNvPr id="7" name="テキスト ボックス 6">
            <a:extLst>
              <a:ext uri="{FF2B5EF4-FFF2-40B4-BE49-F238E27FC236}">
                <a16:creationId xmlns:a16="http://schemas.microsoft.com/office/drawing/2014/main" id="{2CDA8C2B-229D-4BAF-8597-6904B132AB5E}"/>
              </a:ext>
            </a:extLst>
          </p:cNvPr>
          <p:cNvSpPr txBox="1"/>
          <p:nvPr/>
        </p:nvSpPr>
        <p:spPr>
          <a:xfrm>
            <a:off x="264000" y="1053000"/>
            <a:ext cx="11592000" cy="51560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lvl="0"/>
            <a:r>
              <a:rPr altLang="en-US" b="1" dirty="0" lang="ja-JP" sz="2800">
                <a:solidFill>
                  <a:srgbClr val="FFFFFF"/>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ea charset="-128" panose="020B0600070205080204" pitchFamily="50" typeface="ＭＳ Ｐゴシック"/>
              </a:rPr>
              <a:t>⑶ 受験上の配慮事項決定通知書</a:t>
            </a:r>
          </a:p>
        </p:txBody>
      </p:sp>
    </p:spTree>
    <p:extLst>
      <p:ext uri="{BB962C8B-B14F-4D97-AF65-F5344CB8AC3E}">
        <p14:creationId xmlns:p14="http://schemas.microsoft.com/office/powerpoint/2010/main" val="740996282"/>
      </p:ext>
    </p:extLst>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3CB551B1-F4B0-4508-95E2-58FA8763CC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0570" y="4431920"/>
            <a:ext cx="1371429" cy="1371429"/>
          </a:xfrm>
          <a:prstGeom prst="rect">
            <a:avLst/>
          </a:prstGeom>
        </p:spPr>
      </p:pic>
      <p:sp>
        <p:nvSpPr>
          <p:cNvPr id="4" name="スライド番号プレースホルダー 3">
            <a:extLst>
              <a:ext uri="{FF2B5EF4-FFF2-40B4-BE49-F238E27FC236}">
                <a16:creationId xmlns:a16="http://schemas.microsoft.com/office/drawing/2014/main" id="{87103853-090B-4293-85A0-D8F0201635A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9EB99C81-28D7-41D1-BE21-A12FAA09D35B}"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14</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8" name="正方形/長方形 7">
            <a:extLst>
              <a:ext uri="{FF2B5EF4-FFF2-40B4-BE49-F238E27FC236}">
                <a16:creationId xmlns:a16="http://schemas.microsoft.com/office/drawing/2014/main" id="{553A735F-2515-4794-9A41-98913CC3AB7E}"/>
              </a:ext>
            </a:extLst>
          </p:cNvPr>
          <p:cNvSpPr/>
          <p:nvPr/>
        </p:nvSpPr>
        <p:spPr bwMode="auto">
          <a:xfrm>
            <a:off x="1200000" y="1844999"/>
            <a:ext cx="9792000" cy="2416155"/>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algn="l" defTabSz="914400" eaLnBrk="0" fontAlgn="base" hangingPunct="0" indent="0" latinLnBrk="0" lvl="0" marL="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志願者問合せ専用電話</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（大学入試センター事業第</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1</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課）</a:t>
            </a:r>
            <a:endPar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endParaRPr>
          </a:p>
          <a:p>
            <a:pPr defTabSz="914400" eaLnBrk="0" fontAlgn="base" hangingPunct="0" indent="0" latinLnBrk="0" lvl="0" marL="36000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TEL</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　</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03</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3465</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8600</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　</a:t>
            </a:r>
            <a:r>
              <a:rPr altLang="ja-JP" b="0" baseline="0" cap="none" dirty="0" i="0" kern="0" kumimoji="1" lang="en-US" noProof="0" normalizeH="0" spc="0" strike="noStrike" sz="1800" u="none">
                <a:ln>
                  <a:noFill/>
                </a:ln>
                <a:solidFill>
                  <a:srgbClr val="000000"/>
                </a:solidFill>
                <a:effectLst/>
                <a:uLnTx/>
                <a:uFillTx/>
                <a:latin typeface="ＭＳ Ｐゴシック"/>
                <a:ea typeface="ＭＳ Ｐゴシック"/>
                <a:cs typeface="+mn-cs"/>
              </a:rPr>
              <a:t>9:30</a:t>
            </a:r>
            <a:r>
              <a:rPr altLang="en-US" b="0" baseline="0" cap="none" dirty="0" i="0" kern="0" kumimoji="1" lang="ja-JP" noProof="0" normalizeH="0" spc="0" strike="noStrike" sz="1800" u="none">
                <a:ln>
                  <a:noFill/>
                </a:ln>
                <a:solidFill>
                  <a:srgbClr val="000000"/>
                </a:solidFill>
                <a:effectLst/>
                <a:uLnTx/>
                <a:uFillTx/>
                <a:latin typeface="ＭＳ Ｐゴシック"/>
                <a:ea typeface="ＭＳ Ｐゴシック"/>
                <a:cs typeface="+mn-cs"/>
              </a:rPr>
              <a:t>～</a:t>
            </a:r>
            <a:r>
              <a:rPr altLang="ja-JP" b="0" baseline="0" cap="none" dirty="0" i="0" kern="0" kumimoji="1" lang="en-US" noProof="0" normalizeH="0" spc="0" strike="noStrike" sz="1800" u="none">
                <a:ln>
                  <a:noFill/>
                </a:ln>
                <a:solidFill>
                  <a:srgbClr val="000000"/>
                </a:solidFill>
                <a:effectLst/>
                <a:uLnTx/>
                <a:uFillTx/>
                <a:latin typeface="ＭＳ Ｐゴシック"/>
                <a:ea typeface="ＭＳ Ｐゴシック"/>
                <a:cs typeface="+mn-cs"/>
              </a:rPr>
              <a:t>17:00 </a:t>
            </a:r>
            <a:r>
              <a:rPr altLang="en-US" b="0" baseline="0" cap="none" dirty="0" i="0" kern="0" kumimoji="1" lang="ja-JP" noProof="0" normalizeH="0" spc="0" strike="noStrike" sz="1800" u="none">
                <a:ln>
                  <a:noFill/>
                </a:ln>
                <a:solidFill>
                  <a:srgbClr val="000000"/>
                </a:solidFill>
                <a:effectLst/>
                <a:uLnTx/>
                <a:uFillTx/>
                <a:latin typeface="ＭＳ Ｐゴシック"/>
                <a:ea typeface="ＭＳ Ｐゴシック"/>
                <a:cs typeface="+mn-cs"/>
              </a:rPr>
              <a:t>（土・日曜，祝日，</a:t>
            </a:r>
            <a:r>
              <a:rPr altLang="ja-JP" b="0" baseline="0" cap="none" dirty="0" i="0" kern="0" kumimoji="1" lang="en-US" noProof="0" normalizeH="0" spc="0" strike="noStrike" sz="1800" u="none">
                <a:ln>
                  <a:noFill/>
                </a:ln>
                <a:solidFill>
                  <a:srgbClr val="000000"/>
                </a:solidFill>
                <a:effectLst/>
                <a:uLnTx/>
                <a:uFillTx/>
                <a:latin typeface="ＭＳ Ｐゴシック"/>
                <a:ea typeface="ＭＳ Ｐゴシック"/>
                <a:cs typeface="+mn-cs"/>
              </a:rPr>
              <a:t>12</a:t>
            </a:r>
            <a:r>
              <a:rPr altLang="en-US" b="0" baseline="0" cap="none" dirty="0" i="0" kern="0" kumimoji="1" lang="ja-JP" noProof="0" normalizeH="0" spc="0" strike="noStrike" sz="1800" u="none">
                <a:ln>
                  <a:noFill/>
                </a:ln>
                <a:solidFill>
                  <a:srgbClr val="000000"/>
                </a:solidFill>
                <a:effectLst/>
                <a:uLnTx/>
                <a:uFillTx/>
                <a:latin typeface="ＭＳ Ｐゴシック"/>
                <a:ea typeface="ＭＳ Ｐゴシック"/>
                <a:cs typeface="+mn-cs"/>
              </a:rPr>
              <a:t>月</a:t>
            </a:r>
            <a:r>
              <a:rPr altLang="ja-JP" b="0" baseline="0" cap="none" dirty="0" i="0" kern="0" kumimoji="1" lang="en-US" noProof="0" normalizeH="0" spc="0" strike="noStrike" sz="1800" u="none">
                <a:ln>
                  <a:noFill/>
                </a:ln>
                <a:solidFill>
                  <a:srgbClr val="000000"/>
                </a:solidFill>
                <a:effectLst/>
                <a:uLnTx/>
                <a:uFillTx/>
                <a:latin typeface="ＭＳ Ｐゴシック"/>
                <a:ea typeface="ＭＳ Ｐゴシック"/>
                <a:cs typeface="+mn-cs"/>
              </a:rPr>
              <a:t>29</a:t>
            </a:r>
            <a:r>
              <a:rPr altLang="en-US" b="0" baseline="0" cap="none" dirty="0" i="0" kern="0" kumimoji="1" lang="ja-JP" noProof="0" normalizeH="0" spc="0" strike="noStrike" sz="1800" u="none">
                <a:ln>
                  <a:noFill/>
                </a:ln>
                <a:solidFill>
                  <a:srgbClr val="000000"/>
                </a:solidFill>
                <a:effectLst/>
                <a:uLnTx/>
                <a:uFillTx/>
                <a:latin typeface="ＭＳ Ｐゴシック"/>
                <a:ea typeface="ＭＳ Ｐゴシック"/>
                <a:cs typeface="+mn-cs"/>
              </a:rPr>
              <a:t>日～</a:t>
            </a:r>
            <a:r>
              <a:rPr altLang="ja-JP" b="0" baseline="0" cap="none" dirty="0" i="0" kern="0" kumimoji="1" lang="en-US" noProof="0" normalizeH="0" spc="0" strike="noStrike" sz="1800" u="none">
                <a:ln>
                  <a:noFill/>
                </a:ln>
                <a:solidFill>
                  <a:srgbClr val="000000"/>
                </a:solidFill>
                <a:effectLst/>
                <a:uLnTx/>
                <a:uFillTx/>
                <a:latin typeface="ＭＳ Ｐゴシック"/>
                <a:ea typeface="ＭＳ Ｐゴシック"/>
                <a:cs typeface="+mn-cs"/>
              </a:rPr>
              <a:t>1</a:t>
            </a:r>
            <a:r>
              <a:rPr altLang="en-US" b="0" baseline="0" cap="none" dirty="0" i="0" kern="0" kumimoji="1" lang="ja-JP" noProof="0" normalizeH="0" spc="0" strike="noStrike" sz="1800" u="none">
                <a:ln>
                  <a:noFill/>
                </a:ln>
                <a:solidFill>
                  <a:srgbClr val="000000"/>
                </a:solidFill>
                <a:effectLst/>
                <a:uLnTx/>
                <a:uFillTx/>
                <a:latin typeface="ＭＳ Ｐゴシック"/>
                <a:ea typeface="ＭＳ Ｐゴシック"/>
                <a:cs typeface="+mn-cs"/>
              </a:rPr>
              <a:t>月</a:t>
            </a:r>
            <a:r>
              <a:rPr altLang="ja-JP" b="0" baseline="0" cap="none" dirty="0" i="0" kern="0" kumimoji="1" lang="en-US" noProof="0" normalizeH="0" spc="0" strike="noStrike" sz="1800" u="none">
                <a:ln>
                  <a:noFill/>
                </a:ln>
                <a:solidFill>
                  <a:srgbClr val="000000"/>
                </a:solidFill>
                <a:effectLst/>
                <a:uLnTx/>
                <a:uFillTx/>
                <a:latin typeface="ＭＳ Ｐゴシック"/>
                <a:ea typeface="ＭＳ Ｐゴシック"/>
                <a:cs typeface="+mn-cs"/>
              </a:rPr>
              <a:t>3</a:t>
            </a:r>
            <a:r>
              <a:rPr altLang="en-US" b="0" baseline="0" cap="none" dirty="0" i="0" kern="0" kumimoji="1" lang="ja-JP" noProof="0" normalizeH="0" spc="0" strike="noStrike" sz="1800" u="none">
                <a:ln>
                  <a:noFill/>
                </a:ln>
                <a:solidFill>
                  <a:srgbClr val="000000"/>
                </a:solidFill>
                <a:effectLst/>
                <a:uLnTx/>
                <a:uFillTx/>
                <a:latin typeface="ＭＳ Ｐゴシック"/>
                <a:ea typeface="ＭＳ Ｐゴシック"/>
                <a:cs typeface="+mn-cs"/>
              </a:rPr>
              <a:t>日を除く）</a:t>
            </a:r>
          </a:p>
          <a:p>
            <a:pPr algn="l" defTabSz="914400" eaLnBrk="0" fontAlgn="base" hangingPunct="0" indent="0" latinLnBrk="0" lvl="0" marL="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電話での問合せが難しい障害等のある方専用</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FAX】</a:t>
            </a:r>
          </a:p>
          <a:p>
            <a:pPr algn="l" defTabSz="914400" eaLnBrk="0" fontAlgn="base" hangingPunct="0" indent="0" latinLnBrk="0" lvl="0" marL="36000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FAX</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　</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03</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3485</a:t>
            </a:r>
            <a:r>
              <a:rPr altLang="en-US" b="0" baseline="0" cap="none" dirty="0" i="0" kern="0" kumimoji="1" lang="ja-JP" noProof="0" normalizeH="0" spc="0" strike="noStrike" sz="2400" u="none">
                <a:ln>
                  <a:noFill/>
                </a:ln>
                <a:solidFill>
                  <a:srgbClr val="000000"/>
                </a:solidFill>
                <a:effectLst/>
                <a:uLnTx/>
                <a:uFillTx/>
                <a:latin typeface="Arial"/>
                <a:ea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typeface="Arial"/>
                <a:ea typeface="ＭＳ Ｐゴシック"/>
                <a:cs typeface="+mn-cs"/>
              </a:rPr>
              <a:t>1771</a:t>
            </a:r>
            <a:endParaRPr altLang="ja-JP" b="0" baseline="0" cap="none" dirty="0" i="0" kern="0" kumimoji="1" lang="en-US" noProof="0" normalizeH="0" spc="0" strike="noStrike" sz="2000" u="none">
              <a:ln>
                <a:noFill/>
              </a:ln>
              <a:solidFill>
                <a:srgbClr val="000000"/>
              </a:solidFill>
              <a:effectLst/>
              <a:uLnTx/>
              <a:uFillTx/>
              <a:latin typeface="Arial"/>
              <a:ea typeface="ＭＳ Ｐゴシック"/>
              <a:cs typeface="+mn-cs"/>
            </a:endParaRPr>
          </a:p>
        </p:txBody>
      </p:sp>
      <p:sp>
        <p:nvSpPr>
          <p:cNvPr id="12" name="テキスト ボックス 11">
            <a:extLst>
              <a:ext uri="{FF2B5EF4-FFF2-40B4-BE49-F238E27FC236}">
                <a16:creationId xmlns:a16="http://schemas.microsoft.com/office/drawing/2014/main" id="{79BC90F7-DD81-42DD-8389-4475F0094DEA}"/>
              </a:ext>
            </a:extLst>
          </p:cNvPr>
          <p:cNvSpPr txBox="1"/>
          <p:nvPr/>
        </p:nvSpPr>
        <p:spPr>
          <a:xfrm>
            <a:off x="1200000" y="4437000"/>
            <a:ext cx="8352440" cy="1415772"/>
          </a:xfrm>
          <a:prstGeom prst="rect">
            <a:avLst/>
          </a:prstGeom>
          <a:noFill/>
        </p:spPr>
        <p:txBody>
          <a:bodyPr rtlCol="0" wrap="square">
            <a:spAutoFit/>
          </a:bodyPr>
          <a:lstStyle/>
          <a:p>
            <a:pPr algn="l" defTabSz="914400"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en-US" b="0" baseline="0" cap="none" dirty="0" i="0" kern="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　受験上の配慮に関する</a:t>
            </a:r>
            <a:r>
              <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Q</a:t>
            </a:r>
            <a:r>
              <a:rPr altLang="en-US" b="0" baseline="0" cap="none" dirty="0" i="0" kern="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A</a:t>
            </a:r>
            <a:r>
              <a:rPr altLang="en-US" b="0" baseline="0" cap="none" dirty="0" i="0" kern="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については，大学入試センター</a:t>
            </a:r>
            <a:endPar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0" kumimoji="1" lang="ja-JP"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rPr>
              <a:t>　 のウェブサイトにも掲載しています。</a:t>
            </a:r>
            <a:endParaRPr altLang="ja-JP" b="0" baseline="0" cap="none" dirty="0" i="0" kern="0" kumimoji="1" lang="en-US" noProof="0" normalizeH="0" spc="0" strike="noStrike" sz="2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algn="l" defTabSz="914400" eaLnBrk="0" fontAlgn="base" hangingPunct="0" indent="0" latinLnBrk="0" lvl="0" marL="0" marR="0" rtl="0">
              <a:lnSpc>
                <a:spcPct val="100000"/>
              </a:lnSpc>
              <a:spcBef>
                <a:spcPct val="0"/>
              </a:spcBef>
              <a:spcAft>
                <a:spcPct val="0"/>
              </a:spcAft>
              <a:buClrTx/>
              <a:buSzTx/>
              <a:buFontTx/>
              <a:buNone/>
              <a:tabLst/>
              <a:defRPr/>
            </a:pPr>
            <a:endParaRPr altLang="ja-JP" b="0" baseline="0" cap="none" dirty="0" i="0" kern="0" kumimoji="1" lang="en-US" noProof="0" normalizeH="0" spc="0" strike="noStrike" sz="12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a:p>
            <a:pPr lvl="0">
              <a:defRPr/>
            </a:pPr>
            <a:r>
              <a:rPr altLang="ja-JP" dirty="0" kern="0" lang="en-US" sz="2200">
                <a:solidFill>
                  <a:srgbClr val="000000"/>
                </a:solidFill>
              </a:rPr>
              <a:t>https://www.dnc.ac.jp/kyotsu/shiken_jouhou/r8/r8_hairyo_qa.html</a:t>
            </a:r>
          </a:p>
          <a:p>
            <a:pPr algn="l" defTabSz="914400" eaLnBrk="0" fontAlgn="base" hangingPunct="0" indent="0" latinLnBrk="0" lvl="0" marL="0" marR="0" rtl="0">
              <a:lnSpc>
                <a:spcPct val="100000"/>
              </a:lnSpc>
              <a:spcBef>
                <a:spcPct val="0"/>
              </a:spcBef>
              <a:spcAft>
                <a:spcPct val="0"/>
              </a:spcAft>
              <a:buClrTx/>
              <a:buSzTx/>
              <a:buFontTx/>
              <a:buNone/>
              <a:tabLst/>
              <a:defRPr/>
            </a:pPr>
            <a:endParaRPr altLang="en-US" b="0" baseline="0" cap="none" dirty="0" i="0" kern="1200" kumimoji="1" lang="ja-JP" noProof="0" normalizeH="0" spc="0" strike="noStrike" sz="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sp>
        <p:nvSpPr>
          <p:cNvPr id="9" name="正方形/長方形 8">
            <a:extLst>
              <a:ext uri="{FF2B5EF4-FFF2-40B4-BE49-F238E27FC236}">
                <a16:creationId xmlns:a16="http://schemas.microsoft.com/office/drawing/2014/main" id="{AD83B56D-8F9C-408B-94A4-264CBF5AB96E}"/>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en-US" dirty="0" lang="ja-JP" sz="3200">
                <a:solidFill>
                  <a:srgbClr val="000000"/>
                </a:solidFill>
              </a:rPr>
              <a:t>裏表紙</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10" name="Rectangle 5">
            <a:extLst>
              <a:ext uri="{FF2B5EF4-FFF2-40B4-BE49-F238E27FC236}">
                <a16:creationId xmlns:a16="http://schemas.microsoft.com/office/drawing/2014/main" id="{66223BE5-2DC2-48BB-ADA4-3A10648DD6B7}"/>
              </a:ext>
            </a:extLst>
          </p:cNvPr>
          <p:cNvSpPr>
            <a:spLocks noChangeArrowheads="1"/>
          </p:cNvSpPr>
          <p:nvPr/>
        </p:nvSpPr>
        <p:spPr bwMode="auto">
          <a:xfrm>
            <a:off x="336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a:t>
            </a:r>
            <a:r>
              <a:rPr altLang="en-US" b="1" dirty="0" lang="ja-JP" sz="3200">
                <a:latin charset="-128" panose="020B0600070205080204" pitchFamily="50" typeface="ＭＳ Ｐゴシック"/>
              </a:rPr>
              <a:t>受験上の配慮に関する事前相談</a:t>
            </a:r>
            <a:endParaRPr altLang="en-US" b="1" dirty="0" lang="ja-JP" sz="2800">
              <a:latin typeface="ＭＳ Ｐゴシック"/>
              <a:ea typeface="ＭＳ Ｐゴシック"/>
            </a:endParaRPr>
          </a:p>
        </p:txBody>
      </p:sp>
    </p:spTree>
    <p:extLst>
      <p:ext uri="{BB962C8B-B14F-4D97-AF65-F5344CB8AC3E}">
        <p14:creationId xmlns:p14="http://schemas.microsoft.com/office/powerpoint/2010/main" val="3212082547"/>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E8AE1C37-D138-4044-860D-6F906CDA5243}"/>
              </a:ext>
            </a:extLst>
          </p:cNvPr>
          <p:cNvSpPr txBox="1">
            <a:spLocks noChangeArrowheads="1"/>
          </p:cNvSpPr>
          <p:nvPr/>
        </p:nvSpPr>
        <p:spPr>
          <a:xfrm>
            <a:off x="0" y="962445"/>
            <a:ext cx="12192000"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defRPr/>
            </a:pPr>
            <a:r>
              <a:rPr altLang="ja-JP" b="1" dirty="0" lang="en-US" sz="4000">
                <a:solidFill>
                  <a:srgbClr val="000000"/>
                </a:solidFill>
                <a:latin typeface="ＭＳ Ｐゴシック"/>
              </a:rPr>
              <a:t>Ⅱ</a:t>
            </a:r>
            <a:r>
              <a:rPr altLang="en-US" b="1" dirty="0" lang="ja-JP" sz="4000">
                <a:solidFill>
                  <a:srgbClr val="000000"/>
                </a:solidFill>
                <a:latin typeface="ＭＳ Ｐゴシック"/>
              </a:rPr>
              <a:t>　申請方法及び通知書</a:t>
            </a:r>
          </a:p>
        </p:txBody>
      </p:sp>
      <p:sp>
        <p:nvSpPr>
          <p:cNvPr id="15" name="スライド番号プレースホルダー 1">
            <a:extLst>
              <a:ext uri="{FF2B5EF4-FFF2-40B4-BE49-F238E27FC236}">
                <a16:creationId xmlns:a16="http://schemas.microsoft.com/office/drawing/2014/main" id="{696BB0DC-E69D-4C51-AF1F-8C2A7E474565}"/>
              </a:ext>
            </a:extLst>
          </p:cNvPr>
          <p:cNvSpPr txBox="1">
            <a:spLocks/>
          </p:cNvSpPr>
          <p:nvPr/>
        </p:nvSpPr>
        <p:spPr bwMode="auto">
          <a:xfrm>
            <a:off x="9408000" y="5949000"/>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defPPr>
              <a:defRPr lang="ja-JP"/>
            </a:defPPr>
            <a:lvl1pPr algn="r" eaLnBrk="1" fontAlgn="base" hangingPunct="1" rtl="0">
              <a:spcBef>
                <a:spcPct val="0"/>
              </a:spcBef>
              <a:spcAft>
                <a:spcPct val="0"/>
              </a:spcAft>
              <a:defRPr kern="1200" kumimoji="0" sz="2400">
                <a:solidFill>
                  <a:schemeClr val="tx1"/>
                </a:solidFill>
                <a:latin charset="0" panose="020B0502040204020203" pitchFamily="34" typeface="Segoe UI"/>
                <a:ea charset="-128" panose="020B0600070205080204" pitchFamily="50" typeface="ＭＳ Ｐゴシック"/>
                <a:cs charset="0" panose="020B0502040204020203" pitchFamily="34" typeface="Segoe UI"/>
              </a:defRPr>
            </a:lvl1pPr>
            <a:lvl2pPr algn="l" eaLnBrk="0" fontAlgn="base" hangingPunct="0" indent="1588" marL="4556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2pPr>
            <a:lvl3pPr algn="l" eaLnBrk="0" fontAlgn="base" hangingPunct="0" indent="1588" marL="9128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3pPr>
            <a:lvl4pPr algn="l" eaLnBrk="0" fontAlgn="base" hangingPunct="0" indent="1588" marL="13700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4pPr>
            <a:lvl5pPr algn="l" eaLnBrk="0" fontAlgn="base" hangingPunct="0" indent="1588" marL="18272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5pPr>
            <a:lvl6pPr algn="l" defTabSz="914400" eaLnBrk="1" hangingPunct="1" latinLnBrk="0" marL="2286000" rtl="0">
              <a:defRPr kern="1200" kumimoji="1" sz="400">
                <a:solidFill>
                  <a:schemeClr val="tx1"/>
                </a:solidFill>
                <a:latin charset="0" panose="020B0604020202020204" pitchFamily="34" typeface="Arial"/>
                <a:ea charset="-128" panose="020B0600070205080204" pitchFamily="50" typeface="ＭＳ Ｐゴシック"/>
                <a:cs typeface="+mn-cs"/>
              </a:defRPr>
            </a:lvl6pPr>
            <a:lvl7pPr algn="l" defTabSz="914400" eaLnBrk="1" hangingPunct="1" latinLnBrk="0" marL="2743200" rtl="0">
              <a:defRPr kern="1200" kumimoji="1" sz="400">
                <a:solidFill>
                  <a:schemeClr val="tx1"/>
                </a:solidFill>
                <a:latin charset="0" panose="020B0604020202020204" pitchFamily="34" typeface="Arial"/>
                <a:ea charset="-128" panose="020B0600070205080204" pitchFamily="50" typeface="ＭＳ Ｐゴシック"/>
                <a:cs typeface="+mn-cs"/>
              </a:defRPr>
            </a:lvl7pPr>
            <a:lvl8pPr algn="l" defTabSz="914400" eaLnBrk="1" hangingPunct="1" latinLnBrk="0" marL="3200400" rtl="0">
              <a:defRPr kern="1200" kumimoji="1" sz="400">
                <a:solidFill>
                  <a:schemeClr val="tx1"/>
                </a:solidFill>
                <a:latin charset="0" panose="020B0604020202020204" pitchFamily="34" typeface="Arial"/>
                <a:ea charset="-128" panose="020B0600070205080204" pitchFamily="50" typeface="ＭＳ Ｐゴシック"/>
                <a:cs typeface="+mn-cs"/>
              </a:defRPr>
            </a:lvl8pPr>
            <a:lvl9pPr algn="l" defTabSz="914400" eaLnBrk="1" hangingPunct="1" latinLnBrk="0" marL="3657600" rtl="0">
              <a:defRPr kern="1200" kumimoji="1" sz="400">
                <a:solidFill>
                  <a:schemeClr val="tx1"/>
                </a:solidFill>
                <a:latin charset="0" panose="020B0604020202020204" pitchFamily="34" typeface="Arial"/>
                <a:ea charset="-128" panose="020B0600070205080204" pitchFamily="50" typeface="ＭＳ Ｐゴシック"/>
                <a:cs typeface="+mn-cs"/>
              </a:defRPr>
            </a:lvl9pPr>
          </a:lstStyle>
          <a:p>
            <a:pPr>
              <a:defRPr/>
            </a:pPr>
            <a:fld id="{5D0C3138-1DF5-4EE7-9BC8-8086AF259160}" type="slidenum">
              <a:rPr altLang="ja-JP" lang="en-US" smtClean="0">
                <a:solidFill>
                  <a:srgbClr val="000000"/>
                </a:solidFill>
              </a:rPr>
              <a:pPr>
                <a:defRPr/>
              </a:pPr>
              <a:t>2</a:t>
            </a:fld>
            <a:endParaRPr altLang="ja-JP" dirty="0" lang="en-US">
              <a:solidFill>
                <a:srgbClr val="000000"/>
              </a:solidFill>
            </a:endParaRPr>
          </a:p>
        </p:txBody>
      </p:sp>
      <p:graphicFrame>
        <p:nvGraphicFramePr>
          <p:cNvPr id="16" name="表 15">
            <a:extLst>
              <a:ext uri="{FF2B5EF4-FFF2-40B4-BE49-F238E27FC236}">
                <a16:creationId xmlns:a16="http://schemas.microsoft.com/office/drawing/2014/main" id="{6926812F-3095-4565-B1F4-8C176177AAC6}"/>
              </a:ext>
            </a:extLst>
          </p:cNvPr>
          <p:cNvGraphicFramePr>
            <a:graphicFrameLocks noGrp="1"/>
          </p:cNvGraphicFramePr>
          <p:nvPr>
            <p:extLst>
              <p:ext uri="{D42A27DB-BD31-4B8C-83A1-F6EECF244321}">
                <p14:modId xmlns:p14="http://schemas.microsoft.com/office/powerpoint/2010/main" val="4251034564"/>
              </p:ext>
            </p:extLst>
          </p:nvPr>
        </p:nvGraphicFramePr>
        <p:xfrm>
          <a:off x="1488000" y="4941000"/>
          <a:ext cx="9360000" cy="936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936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rPr>
                        <a:t> </a:t>
                      </a:r>
                      <a:r>
                        <a:rPr altLang="en-US" dirty="0" kern="100" lang="ja-JP" sz="2000">
                          <a:effectLst/>
                        </a:rPr>
                        <a:t>通知</a:t>
                      </a:r>
                      <a:endParaRPr altLang="ja-JP" b="0" dirty="0" kern="100" lang="ja-JP" sz="24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５　通知文書</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0" name="表 19">
            <a:extLst>
              <a:ext uri="{FF2B5EF4-FFF2-40B4-BE49-F238E27FC236}">
                <a16:creationId xmlns:a16="http://schemas.microsoft.com/office/drawing/2014/main" id="{5C782E08-6CB4-4167-BB6D-B173D7CB11B1}"/>
              </a:ext>
            </a:extLst>
          </p:cNvPr>
          <p:cNvGraphicFramePr>
            <a:graphicFrameLocks noGrp="1"/>
          </p:cNvGraphicFramePr>
          <p:nvPr>
            <p:extLst>
              <p:ext uri="{D42A27DB-BD31-4B8C-83A1-F6EECF244321}">
                <p14:modId xmlns:p14="http://schemas.microsoft.com/office/powerpoint/2010/main" val="941757452"/>
              </p:ext>
            </p:extLst>
          </p:nvPr>
        </p:nvGraphicFramePr>
        <p:xfrm>
          <a:off x="1488000" y="3789000"/>
          <a:ext cx="9360000" cy="936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936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000">
                          <a:effectLst/>
                        </a:rPr>
                        <a:t> 決定</a:t>
                      </a:r>
                      <a:endParaRPr altLang="ja-JP" dirty="0" kern="100" lang="en-US" sz="2000">
                        <a:effectLst/>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４　受験上の配慮事項の決定</a:t>
                      </a:r>
                      <a:endParaRPr altLang="ja-JP" b="0" dirty="0" kern="100" lang="ja-JP" sz="2000">
                        <a:solidFill>
                          <a:schemeClr val="accent3"/>
                        </a:solidFill>
                        <a:effectLst/>
                        <a:latin typeface="Century"/>
                        <a:ea typeface="ＭＳ 明朝"/>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1" name="表 20">
            <a:extLst>
              <a:ext uri="{FF2B5EF4-FFF2-40B4-BE49-F238E27FC236}">
                <a16:creationId xmlns:a16="http://schemas.microsoft.com/office/drawing/2014/main" id="{BA1AEA5F-5DA2-4240-A4CB-6879A435989E}"/>
              </a:ext>
            </a:extLst>
          </p:cNvPr>
          <p:cNvGraphicFramePr>
            <a:graphicFrameLocks noGrp="1"/>
          </p:cNvGraphicFramePr>
          <p:nvPr>
            <p:extLst>
              <p:ext uri="{D42A27DB-BD31-4B8C-83A1-F6EECF244321}">
                <p14:modId xmlns:p14="http://schemas.microsoft.com/office/powerpoint/2010/main" val="1471829285"/>
              </p:ext>
            </p:extLst>
          </p:nvPr>
        </p:nvGraphicFramePr>
        <p:xfrm>
          <a:off x="1488000" y="1917000"/>
          <a:ext cx="9360000" cy="168375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1683750">
                <a:tc>
                  <a:txBody>
                    <a:bodyPr/>
                    <a:lstStyle/>
                    <a:p>
                      <a:pPr algn="ctr" defTabSz="914400" eaLnBrk="1" fontAlgn="base" hangingPunct="1" indent="0" latinLnBrk="0" lvl="0" marL="0" marR="0" rtl="0">
                        <a:lnSpc>
                          <a:spcPct val="100000"/>
                        </a:lnSpc>
                        <a:spcBef>
                          <a:spcPts val="0"/>
                        </a:spcBef>
                        <a:spcAft>
                          <a:spcPts val="0"/>
                        </a:spcAft>
                        <a:buClrTx/>
                        <a:buSzTx/>
                        <a:buFontTx/>
                        <a:buNone/>
                        <a:tabLst/>
                        <a:defRPr/>
                      </a:pPr>
                      <a:r>
                        <a:rPr altLang="en-US" b="1" dirty="0" lang="ja-JP" sz="2000">
                          <a:solidFill>
                            <a:srgbClr val="FFFFFF"/>
                          </a:solidFill>
                          <a:latin typeface="+mn-ea"/>
                          <a:ea typeface="+mn-ea"/>
                        </a:rPr>
                        <a:t>申請</a:t>
                      </a:r>
                      <a:endParaRPr altLang="ja-JP" b="1" dirty="0" lang="en-US" sz="2000">
                        <a:solidFill>
                          <a:srgbClr val="FFFFFF"/>
                        </a:solidFill>
                        <a:latin typeface="+mn-ea"/>
                        <a:ea typeface="+mn-ea"/>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１　申請時期</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p>
                      <a:pPr algn="l" defTabSz="914400" eaLnBrk="1" fontAlgn="auto" hangingPunct="1" indent="0" latinLnBrk="0" lvl="0" marL="0" marR="0" rtl="0">
                        <a:lnSpc>
                          <a:spcPct val="100000"/>
                        </a:lnSpc>
                        <a:spcBef>
                          <a:spcPts val="1200"/>
                        </a:spcBef>
                        <a:spcAft>
                          <a:spcPts val="120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２　申請書類</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0070205080204" pitchFamily="50" typeface="ＭＳ Ｐゴシック"/>
                          <a:ea charset="-128" panose="020B0600070205080204" pitchFamily="50" typeface="ＭＳ Ｐゴシック"/>
                        </a:rPr>
                        <a:t>　３　配慮の申請に当たっての留意点</a:t>
                      </a:r>
                      <a:endParaRPr altLang="ja-JP" b="1" dirty="0" kern="0" lang="en-US" sz="2000">
                        <a:solidFill>
                          <a:srgbClr val="000000"/>
                        </a:solidFill>
                        <a:latin charset="-128" panose="020B0600070205080204" pitchFamily="50" typeface="ＭＳ Ｐゴシック"/>
                        <a:ea charset="-128" panose="020B0600070205080204" pitchFamily="50" typeface="ＭＳ Ｐゴシック"/>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spTree>
    <p:extLst>
      <p:ext uri="{BB962C8B-B14F-4D97-AF65-F5344CB8AC3E}">
        <p14:creationId xmlns:p14="http://schemas.microsoft.com/office/powerpoint/2010/main" val="27281358"/>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eaLnBrk="1" hangingPunct="1" lvl="0">
              <a:spcBef>
                <a:spcPts val="2400"/>
              </a:spcBef>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en-US" dirty="0" kern="0" lang="ja-JP" sz="3200">
                <a:solidFill>
                  <a:srgbClr val="000000"/>
                </a:solidFill>
                <a:latin charset="0" typeface="Arial"/>
                <a:ea charset="-128" typeface="ＭＳ Ｐゴシック"/>
              </a:rPr>
              <a:t>表紙</a:t>
            </a:r>
            <a:r>
              <a:rPr altLang="ja-JP" dirty="0" kern="0" lang="en-US" sz="3200">
                <a:solidFill>
                  <a:srgbClr val="000000"/>
                </a:solidFill>
                <a:latin charset="0" typeface="Arial"/>
                <a:ea charset="-128" typeface="ＭＳ Ｐゴシック"/>
              </a:rPr>
              <a:t> </a:t>
            </a:r>
            <a:r>
              <a:rPr altLang="en-US" dirty="0" kern="0" lang="ja-JP" sz="3200">
                <a:solidFill>
                  <a:srgbClr val="000000"/>
                </a:solidFill>
                <a:latin charset="0" typeface="Arial"/>
                <a:ea charset="-128" typeface="ＭＳ Ｐゴシック"/>
              </a:rPr>
              <a:t>裏</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12" name="スライド番号プレースホルダー 1">
            <a:extLst>
              <a:ext uri="{FF2B5EF4-FFF2-40B4-BE49-F238E27FC236}">
                <a16:creationId xmlns:a16="http://schemas.microsoft.com/office/drawing/2014/main" id="{CF93ED0A-50E5-4959-A8E9-1D0EE35BD22A}"/>
              </a:ext>
            </a:extLst>
          </p:cNvPr>
          <p:cNvSpPr>
            <a:spLocks noGrp="1"/>
          </p:cNvSpPr>
          <p:nvPr>
            <p:ph idx="12" sz="quarter" type="sldNum"/>
          </p:nvPr>
        </p:nvSpPr>
        <p:spPr>
          <a:xfrm>
            <a:off x="9408000" y="5949000"/>
            <a:ext cx="2641600" cy="476250"/>
          </a:xfrm>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5D0C3138-1DF5-4EE7-9BC8-8086AF259160}"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3</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6" name="Rectangle 5">
            <a:extLst>
              <a:ext uri="{FF2B5EF4-FFF2-40B4-BE49-F238E27FC236}">
                <a16:creationId xmlns:a16="http://schemas.microsoft.com/office/drawing/2014/main" id="{EEE35C6F-5621-41E3-A72A-3C8A469E11E0}"/>
              </a:ext>
            </a:extLst>
          </p:cNvPr>
          <p:cNvSpPr>
            <a:spLocks noChangeArrowheads="1"/>
          </p:cNvSpPr>
          <p:nvPr/>
        </p:nvSpPr>
        <p:spPr bwMode="auto">
          <a:xfrm>
            <a:off x="264000" y="971938"/>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１　申請時期</a:t>
            </a:r>
          </a:p>
        </p:txBody>
      </p:sp>
      <p:graphicFrame>
        <p:nvGraphicFramePr>
          <p:cNvPr id="9" name="表 8">
            <a:extLst>
              <a:ext uri="{FF2B5EF4-FFF2-40B4-BE49-F238E27FC236}">
                <a16:creationId xmlns:a16="http://schemas.microsoft.com/office/drawing/2014/main" id="{4AFB0D24-A004-4212-8A93-CA4FB07E0398}"/>
              </a:ext>
            </a:extLst>
          </p:cNvPr>
          <p:cNvGraphicFramePr>
            <a:graphicFrameLocks noGrp="1"/>
          </p:cNvGraphicFramePr>
          <p:nvPr>
            <p:extLst>
              <p:ext uri="{D42A27DB-BD31-4B8C-83A1-F6EECF244321}">
                <p14:modId xmlns:p14="http://schemas.microsoft.com/office/powerpoint/2010/main" val="1870399277"/>
              </p:ext>
            </p:extLst>
          </p:nvPr>
        </p:nvGraphicFramePr>
        <p:xfrm>
          <a:off x="264000" y="1797719"/>
          <a:ext cx="11520000" cy="3543391"/>
        </p:xfrm>
        <a:graphic>
          <a:graphicData uri="http://schemas.openxmlformats.org/drawingml/2006/table">
            <a:tbl>
              <a:tblPr bandRow="1" firstRow="1">
                <a:tableStyleId>{5C22544A-7EE6-4342-B048-85BDC9FD1C3A}</a:tableStyleId>
              </a:tblPr>
              <a:tblGrid>
                <a:gridCol w="1252451">
                  <a:extLst>
                    <a:ext uri="{9D8B030D-6E8A-4147-A177-3AD203B41FA5}">
                      <a16:colId xmlns:a16="http://schemas.microsoft.com/office/drawing/2014/main" val="2015094659"/>
                    </a:ext>
                  </a:extLst>
                </a:gridCol>
                <a:gridCol w="3715549">
                  <a:extLst>
                    <a:ext uri="{9D8B030D-6E8A-4147-A177-3AD203B41FA5}">
                      <a16:colId xmlns:a16="http://schemas.microsoft.com/office/drawing/2014/main" val="1397456457"/>
                    </a:ext>
                  </a:extLst>
                </a:gridCol>
                <a:gridCol w="3240000">
                  <a:extLst>
                    <a:ext uri="{9D8B030D-6E8A-4147-A177-3AD203B41FA5}">
                      <a16:colId xmlns:a16="http://schemas.microsoft.com/office/drawing/2014/main" val="365708861"/>
                    </a:ext>
                  </a:extLst>
                </a:gridCol>
                <a:gridCol w="3312000">
                  <a:extLst>
                    <a:ext uri="{9D8B030D-6E8A-4147-A177-3AD203B41FA5}">
                      <a16:colId xmlns:a16="http://schemas.microsoft.com/office/drawing/2014/main" val="2270099265"/>
                    </a:ext>
                  </a:extLst>
                </a:gridCol>
              </a:tblGrid>
              <a:tr h="905495">
                <a:tc gridSpan="2">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400">
                          <a:solidFill>
                            <a:schemeClr val="bg1"/>
                          </a:solidFill>
                        </a:rPr>
                        <a:t>申請時期</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hMerge="1">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1" dirty="0" kumimoji="1" lang="ja-JP" spc="600" strike="noStrike" sz="1800"/>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受験上の配慮事項</a:t>
                      </a:r>
                      <a:endParaRPr altLang="ja-JP" dirty="0" kumimoji="1" lang="en-US" sz="2000">
                        <a:solidFill>
                          <a:schemeClr val="bg1"/>
                        </a:solidFill>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審査結果通知書</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受験上の配慮事項</a:t>
                      </a:r>
                      <a:endParaRPr altLang="ja-JP" dirty="0" kumimoji="1" lang="en-US" sz="2000">
                        <a:solidFill>
                          <a:schemeClr val="bg1"/>
                        </a:solidFill>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rPr>
                        <a:t>決定通知書</a:t>
                      </a:r>
                      <a:endParaRPr altLang="en-US" b="1" dirty="0" kumimoji="1" lang="ja-JP" spc="600" sz="2000"/>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1348430">
                <a:tc>
                  <a:txBody>
                    <a:bodyPr/>
                    <a:lstStyle/>
                    <a:p>
                      <a:pPr algn="ctr"/>
                      <a:r>
                        <a:rPr altLang="en-US" b="0" dirty="0" kumimoji="1" lang="ja-JP" sz="2400" u="none">
                          <a:solidFill>
                            <a:schemeClr val="tx1"/>
                          </a:solidFill>
                        </a:rPr>
                        <a:t>第１期</a:t>
                      </a:r>
                      <a:endParaRPr altLang="ja-JP" b="0" dirty="0" kumimoji="1" lang="en-US" sz="2400" u="none">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a:r>
                        <a:rPr altLang="ja-JP" dirty="0" kern="1200" kumimoji="1" lang="en-US" sz="2000">
                          <a:solidFill>
                            <a:schemeClr val="dk1"/>
                          </a:solidFill>
                          <a:latin typeface="+mn-lt"/>
                          <a:ea typeface="+mn-ea"/>
                          <a:cs typeface="+mn-cs"/>
                        </a:rPr>
                        <a:t>7</a:t>
                      </a:r>
                      <a:r>
                        <a:rPr altLang="en-US" dirty="0" kern="1200" kumimoji="1" lang="ja-JP" sz="2000">
                          <a:solidFill>
                            <a:schemeClr val="dk1"/>
                          </a:solidFill>
                          <a:latin typeface="+mn-lt"/>
                          <a:ea typeface="+mn-ea"/>
                          <a:cs typeface="+mn-cs"/>
                        </a:rPr>
                        <a:t>月</a:t>
                      </a:r>
                      <a:r>
                        <a:rPr altLang="ja-JP" dirty="0" kern="1200" kumimoji="1" lang="en-US" sz="2000">
                          <a:solidFill>
                            <a:schemeClr val="dk1"/>
                          </a:solidFill>
                          <a:latin typeface="+mn-lt"/>
                          <a:ea typeface="+mn-ea"/>
                          <a:cs typeface="+mn-cs"/>
                        </a:rPr>
                        <a:t>1</a:t>
                      </a:r>
                      <a:r>
                        <a:rPr altLang="en-US" dirty="0" kern="1200" kumimoji="1" lang="ja-JP" sz="2000">
                          <a:solidFill>
                            <a:schemeClr val="dk1"/>
                          </a:solidFill>
                          <a:latin typeface="+mn-lt"/>
                          <a:ea typeface="+mn-ea"/>
                          <a:cs typeface="+mn-cs"/>
                        </a:rPr>
                        <a:t>日（火） </a:t>
                      </a:r>
                      <a:endParaRPr altLang="ja-JP" dirty="0" kern="1200" kumimoji="1" lang="en-US" sz="2000">
                        <a:solidFill>
                          <a:schemeClr val="dk1"/>
                        </a:solidFill>
                        <a:latin typeface="+mn-lt"/>
                        <a:ea typeface="+mn-ea"/>
                        <a:cs typeface="+mn-cs"/>
                      </a:endParaRPr>
                    </a:p>
                    <a:p>
                      <a:pPr algn="l"/>
                      <a:r>
                        <a:rPr altLang="en-US" dirty="0" kern="1200" kumimoji="1" lang="ja-JP" sz="2000">
                          <a:solidFill>
                            <a:schemeClr val="dk1"/>
                          </a:solidFill>
                          <a:latin typeface="+mn-lt"/>
                          <a:ea typeface="+mn-ea"/>
                          <a:cs typeface="+mn-cs"/>
                        </a:rPr>
                        <a:t> 　～</a:t>
                      </a:r>
                      <a:r>
                        <a:rPr altLang="ja-JP" dirty="0" kern="1200" kumimoji="1" lang="en-US" sz="2000">
                          <a:solidFill>
                            <a:schemeClr val="dk1"/>
                          </a:solidFill>
                          <a:latin typeface="+mn-lt"/>
                          <a:ea typeface="+mn-ea"/>
                          <a:cs typeface="+mn-cs"/>
                        </a:rPr>
                        <a:t>8</a:t>
                      </a:r>
                      <a:r>
                        <a:rPr altLang="en-US" dirty="0" kern="1200" kumimoji="1" lang="ja-JP" sz="2000">
                          <a:solidFill>
                            <a:schemeClr val="dk1"/>
                          </a:solidFill>
                          <a:latin typeface="+mn-lt"/>
                          <a:ea typeface="+mn-ea"/>
                          <a:cs typeface="+mn-cs"/>
                        </a:rPr>
                        <a:t>月</a:t>
                      </a:r>
                      <a:r>
                        <a:rPr altLang="ja-JP" dirty="0" kern="1200" kumimoji="1" lang="en-US" sz="2000">
                          <a:solidFill>
                            <a:schemeClr val="dk1"/>
                          </a:solidFill>
                          <a:latin typeface="+mn-lt"/>
                          <a:ea typeface="+mn-ea"/>
                          <a:cs typeface="+mn-cs"/>
                        </a:rPr>
                        <a:t>29</a:t>
                      </a:r>
                      <a:r>
                        <a:rPr altLang="en-US" dirty="0" kern="1200" kumimoji="1" lang="ja-JP" sz="2000">
                          <a:solidFill>
                            <a:schemeClr val="dk1"/>
                          </a:solidFill>
                          <a:latin typeface="+mn-lt"/>
                          <a:ea typeface="+mn-ea"/>
                          <a:cs typeface="+mn-cs"/>
                        </a:rPr>
                        <a:t>日（金）（</a:t>
                      </a:r>
                      <a:r>
                        <a:rPr altLang="en-US" b="1" dirty="0" kern="1200" kumimoji="1" lang="ja-JP" sz="2000" u="sng">
                          <a:solidFill>
                            <a:srgbClr val="FF0000"/>
                          </a:solidFill>
                          <a:latin typeface="+mn-lt"/>
                          <a:ea typeface="+mn-ea"/>
                          <a:cs typeface="+mn-cs"/>
                        </a:rPr>
                        <a:t>必着</a:t>
                      </a:r>
                      <a:r>
                        <a:rPr altLang="en-US" dirty="0" kern="1200" kumimoji="1" lang="ja-JP" sz="2000">
                          <a:solidFill>
                            <a:schemeClr val="dk1"/>
                          </a:solidFill>
                          <a:latin typeface="+mn-lt"/>
                          <a:ea typeface="+mn-ea"/>
                          <a:cs typeface="+mn-cs"/>
                        </a:rPr>
                        <a:t>）</a:t>
                      </a:r>
                      <a:endParaRPr altLang="ja-JP" dirty="0" kern="1200" kumimoji="1" lang="en-US" sz="2000">
                        <a:solidFill>
                          <a:schemeClr val="dk1"/>
                        </a:solidFill>
                        <a:latin typeface="+mn-lt"/>
                        <a:ea typeface="+mn-ea"/>
                        <a:cs typeface="+mn-cs"/>
                      </a:endParaRPr>
                    </a:p>
                    <a:p>
                      <a:pPr algn="l"/>
                      <a:r>
                        <a:rPr altLang="en-US" dirty="0" kern="1200" kumimoji="1" lang="ja-JP" sz="2000">
                          <a:solidFill>
                            <a:schemeClr val="dk1"/>
                          </a:solidFill>
                          <a:latin typeface="+mn-lt"/>
                          <a:ea typeface="+mn-ea"/>
                          <a:cs typeface="+mn-cs"/>
                        </a:rPr>
                        <a:t>（または</a:t>
                      </a:r>
                      <a:r>
                        <a:rPr altLang="ja-JP" dirty="0" kern="1200" kumimoji="1" lang="en-US" sz="2000">
                          <a:solidFill>
                            <a:schemeClr val="dk1"/>
                          </a:solidFill>
                          <a:latin typeface="+mn-lt"/>
                          <a:ea typeface="+mn-ea"/>
                          <a:cs typeface="+mn-cs"/>
                        </a:rPr>
                        <a:t>8</a:t>
                      </a:r>
                      <a:r>
                        <a:rPr altLang="en-US" dirty="0" kern="1200" kumimoji="1" lang="ja-JP" sz="2000">
                          <a:solidFill>
                            <a:schemeClr val="dk1"/>
                          </a:solidFill>
                          <a:latin typeface="+mn-lt"/>
                          <a:ea typeface="+mn-ea"/>
                          <a:cs typeface="+mn-cs"/>
                        </a:rPr>
                        <a:t>月</a:t>
                      </a:r>
                      <a:r>
                        <a:rPr altLang="ja-JP" dirty="0" kern="1200" kumimoji="1" lang="en-US" sz="2000">
                          <a:solidFill>
                            <a:schemeClr val="dk1"/>
                          </a:solidFill>
                          <a:latin typeface="+mn-lt"/>
                          <a:ea typeface="+mn-ea"/>
                          <a:cs typeface="+mn-cs"/>
                        </a:rPr>
                        <a:t>27</a:t>
                      </a:r>
                      <a:r>
                        <a:rPr altLang="en-US" dirty="0" kern="1200" kumimoji="1" lang="ja-JP" sz="2000">
                          <a:solidFill>
                            <a:schemeClr val="dk1"/>
                          </a:solidFill>
                          <a:latin typeface="+mn-lt"/>
                          <a:ea typeface="+mn-ea"/>
                          <a:cs typeface="+mn-cs"/>
                        </a:rPr>
                        <a:t>日（水）消印有効）</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a:r>
                        <a:rPr altLang="ja-JP" b="0" dirty="0" kumimoji="1" lang="en-US" sz="2000" u="sng">
                          <a:solidFill>
                            <a:srgbClr val="FF0000"/>
                          </a:solidFill>
                        </a:rPr>
                        <a:t>9</a:t>
                      </a:r>
                      <a:r>
                        <a:rPr altLang="en-US" b="0" dirty="0" kumimoji="1" lang="ja-JP" sz="2000" u="sng">
                          <a:solidFill>
                            <a:srgbClr val="FF0000"/>
                          </a:solidFill>
                        </a:rPr>
                        <a:t>月</a:t>
                      </a:r>
                      <a:r>
                        <a:rPr altLang="ja-JP" b="0" dirty="0" kumimoji="1" lang="en-US" sz="2000" u="sng">
                          <a:solidFill>
                            <a:srgbClr val="FF0000"/>
                          </a:solidFill>
                        </a:rPr>
                        <a:t>22</a:t>
                      </a:r>
                      <a:r>
                        <a:rPr altLang="en-US" b="0" dirty="0" kumimoji="1" lang="ja-JP" sz="2000" u="sng">
                          <a:solidFill>
                            <a:srgbClr val="FF0000"/>
                          </a:solidFill>
                        </a:rPr>
                        <a:t>日（月）まで</a:t>
                      </a:r>
                      <a:endParaRPr altLang="ja-JP" b="0" dirty="0" kumimoji="1" lang="en-US" sz="2000" u="sng">
                        <a:solidFill>
                          <a:srgbClr val="FF0000"/>
                        </a:solidFill>
                      </a:endParaRPr>
                    </a:p>
                    <a:p>
                      <a:pPr algn="l"/>
                      <a:r>
                        <a:rPr altLang="en-US" b="0" dirty="0" kumimoji="1" lang="ja-JP" sz="2000" u="sng">
                          <a:solidFill>
                            <a:srgbClr val="FF0000"/>
                          </a:solidFill>
                        </a:rPr>
                        <a:t>（出願期間中）に</a:t>
                      </a:r>
                      <a:r>
                        <a:rPr altLang="en-US" b="0" dirty="0" kumimoji="1" lang="ja-JP" sz="2000" u="none">
                          <a:solidFill>
                            <a:schemeClr val="tx1"/>
                          </a:solidFill>
                        </a:rPr>
                        <a:t>送付</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rowSpan="2">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rPr>
                        <a:t>12</a:t>
                      </a:r>
                      <a:r>
                        <a:rPr altLang="en-US" b="0" dirty="0" kumimoji="1" lang="ja-JP" sz="2000">
                          <a:solidFill>
                            <a:schemeClr val="tx1"/>
                          </a:solidFill>
                        </a:rPr>
                        <a:t>月上旬～中旬に送付</a:t>
                      </a:r>
                      <a:endParaRPr altLang="ja-JP" b="0" dirty="0" kumimoji="1" lang="en-US" sz="2000">
                        <a:solidFill>
                          <a:schemeClr val="tx1"/>
                        </a:solidFill>
                      </a:endParaRPr>
                    </a:p>
                    <a:p>
                      <a:pPr algn="l"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2000">
                          <a:solidFill>
                            <a:schemeClr val="tx1"/>
                          </a:solidFill>
                        </a:rPr>
                        <a:t>（出願した者のみ）</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187789128"/>
                  </a:ext>
                </a:extLst>
              </a:tr>
              <a:tr h="1289466">
                <a:tc>
                  <a:txBody>
                    <a:bodyPr/>
                    <a:lstStyle/>
                    <a:p>
                      <a:pPr algn="ctr"/>
                      <a:r>
                        <a:rPr altLang="en-US" b="0" dirty="0" kumimoji="1" lang="ja-JP" sz="2400" u="none">
                          <a:solidFill>
                            <a:schemeClr val="tx1"/>
                          </a:solidFill>
                        </a:rPr>
                        <a:t>第２期</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a:r>
                        <a:rPr altLang="ja-JP" dirty="0" kern="1200" kumimoji="1" lang="en-US" sz="2000">
                          <a:solidFill>
                            <a:schemeClr val="dk1"/>
                          </a:solidFill>
                          <a:latin typeface="+mn-lt"/>
                          <a:ea typeface="+mn-ea"/>
                          <a:cs typeface="+mn-cs"/>
                        </a:rPr>
                        <a:t>9</a:t>
                      </a:r>
                      <a:r>
                        <a:rPr altLang="en-US" dirty="0" kern="1200" kumimoji="1" lang="ja-JP" sz="2000">
                          <a:solidFill>
                            <a:schemeClr val="dk1"/>
                          </a:solidFill>
                          <a:latin typeface="+mn-lt"/>
                          <a:ea typeface="+mn-ea"/>
                          <a:cs typeface="+mn-cs"/>
                        </a:rPr>
                        <a:t>月</a:t>
                      </a:r>
                      <a:r>
                        <a:rPr altLang="ja-JP" dirty="0" kern="1200" kumimoji="1" lang="en-US" sz="2000">
                          <a:solidFill>
                            <a:schemeClr val="dk1"/>
                          </a:solidFill>
                          <a:latin typeface="+mn-lt"/>
                          <a:ea typeface="+mn-ea"/>
                          <a:cs typeface="+mn-cs"/>
                        </a:rPr>
                        <a:t>1</a:t>
                      </a:r>
                      <a:r>
                        <a:rPr altLang="en-US" dirty="0" kern="1200" kumimoji="1" lang="ja-JP" sz="2000">
                          <a:solidFill>
                            <a:schemeClr val="dk1"/>
                          </a:solidFill>
                          <a:latin typeface="+mn-lt"/>
                          <a:ea typeface="+mn-ea"/>
                          <a:cs typeface="+mn-cs"/>
                        </a:rPr>
                        <a:t>日（月） </a:t>
                      </a:r>
                      <a:endParaRPr altLang="ja-JP" dirty="0" kern="1200" kumimoji="1" lang="en-US" sz="2000">
                        <a:solidFill>
                          <a:schemeClr val="dk1"/>
                        </a:solidFill>
                        <a:latin typeface="+mn-lt"/>
                        <a:ea typeface="+mn-ea"/>
                        <a:cs typeface="+mn-cs"/>
                      </a:endParaRPr>
                    </a:p>
                    <a:p>
                      <a:pPr algn="l"/>
                      <a:r>
                        <a:rPr altLang="en-US" dirty="0" kern="1200" kumimoji="1" lang="ja-JP" sz="2000">
                          <a:solidFill>
                            <a:schemeClr val="dk1"/>
                          </a:solidFill>
                          <a:latin typeface="+mn-lt"/>
                          <a:ea typeface="+mn-ea"/>
                          <a:cs typeface="+mn-cs"/>
                        </a:rPr>
                        <a:t> 　～</a:t>
                      </a:r>
                      <a:r>
                        <a:rPr altLang="ja-JP" dirty="0" kern="1200" kumimoji="1" lang="en-US" sz="2000">
                          <a:solidFill>
                            <a:schemeClr val="dk1"/>
                          </a:solidFill>
                          <a:latin typeface="+mn-lt"/>
                          <a:ea typeface="+mn-ea"/>
                          <a:cs typeface="+mn-cs"/>
                        </a:rPr>
                        <a:t>10</a:t>
                      </a:r>
                      <a:r>
                        <a:rPr altLang="en-US" dirty="0" kern="1200" kumimoji="1" lang="ja-JP" sz="2000">
                          <a:solidFill>
                            <a:schemeClr val="dk1"/>
                          </a:solidFill>
                          <a:latin typeface="+mn-lt"/>
                          <a:ea typeface="+mn-ea"/>
                          <a:cs typeface="+mn-cs"/>
                        </a:rPr>
                        <a:t>月</a:t>
                      </a:r>
                      <a:r>
                        <a:rPr altLang="ja-JP" dirty="0" kern="1200" kumimoji="1" lang="en-US" sz="2000">
                          <a:solidFill>
                            <a:schemeClr val="dk1"/>
                          </a:solidFill>
                          <a:latin typeface="+mn-lt"/>
                          <a:ea typeface="+mn-ea"/>
                          <a:cs typeface="+mn-cs"/>
                        </a:rPr>
                        <a:t>3</a:t>
                      </a:r>
                      <a:r>
                        <a:rPr altLang="en-US" dirty="0" kern="1200" kumimoji="1" lang="ja-JP" sz="2000">
                          <a:solidFill>
                            <a:schemeClr val="dk1"/>
                          </a:solidFill>
                          <a:latin typeface="+mn-lt"/>
                          <a:ea typeface="+mn-ea"/>
                          <a:cs typeface="+mn-cs"/>
                        </a:rPr>
                        <a:t>日（金）（</a:t>
                      </a:r>
                      <a:r>
                        <a:rPr altLang="en-US" b="1" dirty="0" kern="1200" kumimoji="1" lang="ja-JP" sz="2000" u="sng">
                          <a:solidFill>
                            <a:srgbClr val="FF0000"/>
                          </a:solidFill>
                          <a:latin typeface="+mn-lt"/>
                          <a:ea typeface="+mn-ea"/>
                          <a:cs typeface="+mn-cs"/>
                        </a:rPr>
                        <a:t>必着</a:t>
                      </a:r>
                      <a:r>
                        <a:rPr altLang="en-US" dirty="0" kern="1200" kumimoji="1" lang="ja-JP" sz="2000">
                          <a:solidFill>
                            <a:schemeClr val="dk1"/>
                          </a:solidFill>
                          <a:latin typeface="+mn-lt"/>
                          <a:ea typeface="+mn-ea"/>
                          <a:cs typeface="+mn-cs"/>
                        </a:rPr>
                        <a:t>）</a:t>
                      </a:r>
                      <a:endParaRPr altLang="ja-JP" dirty="0" kern="1200" kumimoji="1" lang="en-US" sz="2000">
                        <a:solidFill>
                          <a:schemeClr val="dk1"/>
                        </a:solidFill>
                        <a:latin typeface="+mn-lt"/>
                        <a:ea typeface="+mn-ea"/>
                        <a:cs typeface="+mn-cs"/>
                      </a:endParaRPr>
                    </a:p>
                    <a:p>
                      <a:pPr algn="l"/>
                      <a:r>
                        <a:rPr altLang="en-US" dirty="0" kern="1200" kumimoji="1" lang="ja-JP" sz="2000">
                          <a:solidFill>
                            <a:schemeClr val="dk1"/>
                          </a:solidFill>
                          <a:latin typeface="+mn-lt"/>
                          <a:ea typeface="+mn-ea"/>
                          <a:cs typeface="+mn-cs"/>
                        </a:rPr>
                        <a:t>（または</a:t>
                      </a:r>
                      <a:r>
                        <a:rPr altLang="ja-JP" dirty="0" kern="1200" kumimoji="1" lang="en-US" sz="2000">
                          <a:solidFill>
                            <a:schemeClr val="dk1"/>
                          </a:solidFill>
                          <a:latin typeface="+mn-lt"/>
                          <a:ea typeface="+mn-ea"/>
                          <a:cs typeface="+mn-cs"/>
                        </a:rPr>
                        <a:t>10</a:t>
                      </a:r>
                      <a:r>
                        <a:rPr altLang="en-US" dirty="0" kern="1200" kumimoji="1" lang="ja-JP" sz="2000">
                          <a:solidFill>
                            <a:schemeClr val="dk1"/>
                          </a:solidFill>
                          <a:latin typeface="+mn-lt"/>
                          <a:ea typeface="+mn-ea"/>
                          <a:cs typeface="+mn-cs"/>
                        </a:rPr>
                        <a:t>月</a:t>
                      </a:r>
                      <a:r>
                        <a:rPr altLang="ja-JP" dirty="0" kern="1200" kumimoji="1" lang="en-US" sz="2000">
                          <a:solidFill>
                            <a:schemeClr val="dk1"/>
                          </a:solidFill>
                          <a:latin typeface="+mn-lt"/>
                          <a:ea typeface="+mn-ea"/>
                          <a:cs typeface="+mn-cs"/>
                        </a:rPr>
                        <a:t>1</a:t>
                      </a:r>
                      <a:r>
                        <a:rPr altLang="en-US" dirty="0" kern="1200" kumimoji="1" lang="ja-JP" sz="2000">
                          <a:solidFill>
                            <a:schemeClr val="dk1"/>
                          </a:solidFill>
                          <a:latin typeface="+mn-lt"/>
                          <a:ea typeface="+mn-ea"/>
                          <a:cs typeface="+mn-cs"/>
                        </a:rPr>
                        <a:t>日（水）消印有効）</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0" indent="0" latinLnBrk="0" lvl="0" marL="0" marR="0" rtl="0">
                        <a:lnSpc>
                          <a:spcPct val="100000"/>
                        </a:lnSpc>
                        <a:spcBef>
                          <a:spcPts val="0"/>
                        </a:spcBef>
                        <a:spcAft>
                          <a:spcPts val="0"/>
                        </a:spcAft>
                        <a:buClrTx/>
                        <a:buSzTx/>
                        <a:buFontTx/>
                        <a:buNone/>
                        <a:tabLst/>
                        <a:defRPr/>
                      </a:pPr>
                      <a:r>
                        <a:rPr altLang="ja-JP" b="0" dirty="0" kumimoji="1" lang="en-US" sz="2000">
                          <a:solidFill>
                            <a:schemeClr val="tx1"/>
                          </a:solidFill>
                        </a:rPr>
                        <a:t>11</a:t>
                      </a:r>
                      <a:r>
                        <a:rPr altLang="en-US" b="0" dirty="0" kumimoji="1" lang="ja-JP" sz="2000">
                          <a:solidFill>
                            <a:schemeClr val="tx1"/>
                          </a:solidFill>
                        </a:rPr>
                        <a:t>月下旬に送付</a:t>
                      </a:r>
                      <a:endParaRPr altLang="ja-JP" b="0" dirty="0" kumimoji="1" lang="en-US" sz="2000">
                        <a:solidFill>
                          <a:schemeClr val="tx1"/>
                        </a:solidFill>
                      </a:endParaRPr>
                    </a:p>
                    <a:p>
                      <a:pPr algn="l"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2000">
                          <a:solidFill>
                            <a:schemeClr val="tx1"/>
                          </a:solidFill>
                        </a:rPr>
                        <a:t>（出願した者のみ）</a:t>
                      </a:r>
                      <a:endParaRPr altLang="en-US" b="0" dirty="0" kumimoji="1" lang="ja-JP" sz="2000" u="none">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vMerge="1">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Tree>
    <p:extLst>
      <p:ext uri="{BB962C8B-B14F-4D97-AF65-F5344CB8AC3E}">
        <p14:creationId xmlns:p14="http://schemas.microsoft.com/office/powerpoint/2010/main" val="2250785968"/>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a:xfrm>
            <a:off x="9358400" y="6021000"/>
            <a:ext cx="2641600" cy="476250"/>
          </a:xfrm>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4</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88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lang="en-US" sz="3200">
                <a:solidFill>
                  <a:srgbClr val="000000"/>
                </a:solidFill>
              </a:rPr>
              <a:t>3</a:t>
            </a:r>
            <a:r>
              <a:rPr altLang="en-US" dirty="0" err="1" lang="ja-JP" sz="3200">
                <a:solidFill>
                  <a:srgbClr val="000000"/>
                </a:solidFill>
              </a:rPr>
              <a:t>，</a:t>
            </a:r>
            <a:r>
              <a:rPr altLang="ja-JP" dirty="0" lang="en-US" sz="3200">
                <a:solidFill>
                  <a:srgbClr val="000000"/>
                </a:solidFill>
              </a:rPr>
              <a:t>36</a:t>
            </a:r>
            <a:r>
              <a:rPr altLang="en-US" dirty="0" lang="ja-JP" sz="3200">
                <a:solidFill>
                  <a:srgbClr val="000000"/>
                </a:solidFill>
              </a:rPr>
              <a:t>～</a:t>
            </a:r>
            <a:r>
              <a:rPr altLang="ja-JP" dirty="0" lang="en-US" sz="3200">
                <a:solidFill>
                  <a:srgbClr val="000000"/>
                </a:solidFill>
              </a:rPr>
              <a:t>37</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9" name="テキスト ボックス 8">
            <a:extLst>
              <a:ext uri="{FF2B5EF4-FFF2-40B4-BE49-F238E27FC236}">
                <a16:creationId xmlns:a16="http://schemas.microsoft.com/office/drawing/2014/main" id="{75656ED7-EE57-4754-878C-4ED52FD7D6E2}"/>
              </a:ext>
            </a:extLst>
          </p:cNvPr>
          <p:cNvSpPr txBox="1"/>
          <p:nvPr/>
        </p:nvSpPr>
        <p:spPr>
          <a:xfrm>
            <a:off x="2784000" y="3141000"/>
            <a:ext cx="8208000" cy="710367"/>
          </a:xfrm>
          <a:prstGeom prst="rect">
            <a:avLst/>
          </a:prstGeom>
          <a:solidFill>
            <a:srgbClr val="FBE1FA"/>
          </a:solidFill>
          <a:ln w="19050">
            <a:solidFill>
              <a:schemeClr val="tx1"/>
            </a:solidFill>
          </a:ln>
        </p:spPr>
        <p:style>
          <a:lnRef idx="2">
            <a:schemeClr val="accent4"/>
          </a:lnRef>
          <a:fillRef idx="1">
            <a:schemeClr val="lt1"/>
          </a:fillRef>
          <a:effectRef idx="0">
            <a:schemeClr val="accent4"/>
          </a:effectRef>
          <a:fontRef idx="minor">
            <a:schemeClr val="dk1"/>
          </a:fontRef>
        </p:style>
        <p:txBody>
          <a:bodyPr anchor="ctr" rtlCol="0" wrap="square">
            <a:noAutofit/>
          </a:bodyPr>
          <a:lstStyle/>
          <a:p>
            <a:pPr algn="ctr">
              <a:defRPr/>
            </a:pPr>
            <a:r>
              <a:rPr altLang="en-US" dirty="0" lang="ja-JP" sz="2200" u="sng">
                <a:solidFill>
                  <a:srgbClr val="FF0000"/>
                </a:solidFill>
                <a:latin charset="-128" panose="02020600040205080304" pitchFamily="18" typeface="ＭＳ Ｐ明朝"/>
                <a:ea typeface="ＭＳ Ｐゴシック"/>
              </a:rPr>
              <a:t>共通テストの出願期間中（</a:t>
            </a:r>
            <a:r>
              <a:rPr altLang="ja-JP" dirty="0" lang="en-US" sz="2200" u="sng">
                <a:solidFill>
                  <a:srgbClr val="FF0000"/>
                </a:solidFill>
                <a:latin charset="-128" panose="020B0600070205080204" pitchFamily="50" typeface="ＭＳ Ｐゴシック"/>
                <a:ea charset="-128" panose="020B0600070205080204" pitchFamily="50" typeface="ＭＳ Ｐゴシック"/>
              </a:rPr>
              <a:t>9</a:t>
            </a:r>
            <a:r>
              <a:rPr altLang="en-US" dirty="0" lang="ja-JP" sz="2200" u="sng">
                <a:solidFill>
                  <a:srgbClr val="FF0000"/>
                </a:solidFill>
                <a:latin charset="-128" panose="02020600040205080304" pitchFamily="18" typeface="ＭＳ Ｐ明朝"/>
                <a:ea typeface="ＭＳ Ｐゴシック"/>
              </a:rPr>
              <a:t>月</a:t>
            </a:r>
            <a:r>
              <a:rPr altLang="ja-JP" dirty="0" lang="en-US" sz="2200" u="sng">
                <a:solidFill>
                  <a:srgbClr val="FF0000"/>
                </a:solidFill>
                <a:latin typeface="+mj-ea"/>
                <a:ea typeface="+mj-ea"/>
              </a:rPr>
              <a:t>22</a:t>
            </a:r>
            <a:r>
              <a:rPr altLang="en-US" dirty="0" lang="ja-JP" sz="2200" u="sng">
                <a:solidFill>
                  <a:srgbClr val="FF0000"/>
                </a:solidFill>
                <a:latin charset="-128" panose="02020600040205080304" pitchFamily="18" typeface="ＭＳ Ｐ明朝"/>
                <a:ea typeface="ＭＳ Ｐゴシック"/>
              </a:rPr>
              <a:t>日（月）まで）に</a:t>
            </a:r>
            <a:r>
              <a:rPr altLang="en-US" dirty="0" lang="ja-JP" sz="2200">
                <a:solidFill>
                  <a:srgbClr val="000000"/>
                </a:solidFill>
                <a:latin charset="-128" panose="02020600040205080304" pitchFamily="18" typeface="ＭＳ Ｐ明朝"/>
                <a:ea typeface="ＭＳ Ｐゴシック"/>
              </a:rPr>
              <a:t>，審査結果を通知。</a:t>
            </a:r>
            <a:endParaRPr altLang="en-US" dirty="0" lang="ja-JP" sz="2200">
              <a:solidFill>
                <a:srgbClr val="000000"/>
              </a:solidFill>
              <a:latin typeface="Arial"/>
              <a:ea typeface="ＭＳ Ｐゴシック"/>
            </a:endParaRPr>
          </a:p>
        </p:txBody>
      </p:sp>
      <p:graphicFrame>
        <p:nvGraphicFramePr>
          <p:cNvPr id="10" name="表 9">
            <a:extLst>
              <a:ext uri="{FF2B5EF4-FFF2-40B4-BE49-F238E27FC236}">
                <a16:creationId xmlns:a16="http://schemas.microsoft.com/office/drawing/2014/main" id="{AA44CA90-40A1-4D0E-B74C-26CFC380BFD5}"/>
              </a:ext>
            </a:extLst>
          </p:cNvPr>
          <p:cNvGraphicFramePr>
            <a:graphicFrameLocks noGrp="1"/>
          </p:cNvGraphicFramePr>
          <p:nvPr>
            <p:extLst>
              <p:ext uri="{D42A27DB-BD31-4B8C-83A1-F6EECF244321}">
                <p14:modId xmlns:p14="http://schemas.microsoft.com/office/powerpoint/2010/main" val="464647166"/>
              </p:ext>
            </p:extLst>
          </p:nvPr>
        </p:nvGraphicFramePr>
        <p:xfrm>
          <a:off x="1632476" y="1413000"/>
          <a:ext cx="8783999" cy="1437640"/>
        </p:xfrm>
        <a:graphic>
          <a:graphicData uri="http://schemas.openxmlformats.org/drawingml/2006/table">
            <a:tbl>
              <a:tblPr bandRow="1" firstRow="1">
                <a:tableStyleId>{5C22544A-7EE6-4342-B048-85BDC9FD1C3A}</a:tableStyleId>
              </a:tblPr>
              <a:tblGrid>
                <a:gridCol w="1151524">
                  <a:extLst>
                    <a:ext uri="{9D8B030D-6E8A-4147-A177-3AD203B41FA5}">
                      <a16:colId xmlns:a16="http://schemas.microsoft.com/office/drawing/2014/main" val="743758269"/>
                    </a:ext>
                  </a:extLst>
                </a:gridCol>
                <a:gridCol w="3533245">
                  <a:extLst>
                    <a:ext uri="{9D8B030D-6E8A-4147-A177-3AD203B41FA5}">
                      <a16:colId xmlns:a16="http://schemas.microsoft.com/office/drawing/2014/main" val="365708861"/>
                    </a:ext>
                  </a:extLst>
                </a:gridCol>
                <a:gridCol w="4099230">
                  <a:extLst>
                    <a:ext uri="{9D8B030D-6E8A-4147-A177-3AD203B41FA5}">
                      <a16:colId xmlns:a16="http://schemas.microsoft.com/office/drawing/2014/main" val="2270099265"/>
                    </a:ext>
                  </a:extLst>
                </a:gridCol>
              </a:tblGrid>
              <a:tr h="370840">
                <a:tc rowSpan="2">
                  <a:txBody>
                    <a:bodyPr/>
                    <a:lstStyle/>
                    <a:p>
                      <a:pPr algn="ctr"/>
                      <a:r>
                        <a:rPr altLang="en-US" b="1" dirty="0" kumimoji="1" lang="ja-JP" sz="2400">
                          <a:solidFill>
                            <a:schemeClr val="bg1"/>
                          </a:solidFill>
                        </a:rPr>
                        <a:t>配慮</a:t>
                      </a:r>
                      <a:endParaRPr altLang="ja-JP" b="1" dirty="0" kumimoji="1" lang="en-US" sz="2400">
                        <a:solidFill>
                          <a:schemeClr val="bg1"/>
                        </a:solidFill>
                      </a:endParaRPr>
                    </a:p>
                    <a:p>
                      <a:pPr algn="ctr"/>
                      <a:r>
                        <a:rPr altLang="en-US" b="1" dirty="0" kumimoji="1" lang="ja-JP" sz="2400">
                          <a:solidFill>
                            <a:schemeClr val="bg1"/>
                          </a:solidFill>
                        </a:rPr>
                        <a:t>申請</a:t>
                      </a:r>
                      <a:endParaRPr altLang="ja-JP" b="1" dirty="0" kumimoji="1" lang="en-US" sz="2400">
                        <a:solidFill>
                          <a:schemeClr val="bg1"/>
                        </a:solidFill>
                      </a:endParaRPr>
                    </a:p>
                    <a:p>
                      <a:pPr algn="ctr"/>
                      <a:r>
                        <a:rPr altLang="en-US" b="1" dirty="0" kumimoji="1" lang="ja-JP" sz="2400">
                          <a:solidFill>
                            <a:schemeClr val="bg1"/>
                          </a:solidFill>
                        </a:rPr>
                        <a:t>（郵送）</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30973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2100">
                          <a:solidFill>
                            <a:schemeClr val="accent4"/>
                          </a:solidFill>
                          <a:latin typeface="+mn-lt"/>
                          <a:ea typeface="+mn-ea"/>
                          <a:cs typeface="+mn-cs"/>
                        </a:rPr>
                        <a:t>7</a:t>
                      </a:r>
                      <a:r>
                        <a:rPr altLang="en-US" b="0" dirty="0" kern="1200" kumimoji="1" lang="ja-JP" sz="2100">
                          <a:solidFill>
                            <a:schemeClr val="accent4"/>
                          </a:solidFill>
                          <a:latin typeface="+mn-lt"/>
                          <a:ea typeface="+mn-ea"/>
                          <a:cs typeface="+mn-cs"/>
                        </a:rPr>
                        <a:t>月</a:t>
                      </a:r>
                      <a:r>
                        <a:rPr altLang="ja-JP" b="0" dirty="0" kern="1200" kumimoji="1" lang="en-US" sz="2100">
                          <a:solidFill>
                            <a:schemeClr val="accent4"/>
                          </a:solidFill>
                          <a:latin typeface="+mn-lt"/>
                          <a:ea typeface="+mn-ea"/>
                          <a:cs typeface="+mn-cs"/>
                        </a:rPr>
                        <a:t>1</a:t>
                      </a:r>
                      <a:r>
                        <a:rPr altLang="en-US" b="0" dirty="0" kern="1200" kumimoji="1" lang="ja-JP" sz="2100">
                          <a:solidFill>
                            <a:schemeClr val="accent4"/>
                          </a:solidFill>
                          <a:latin typeface="+mn-lt"/>
                          <a:ea typeface="+mn-ea"/>
                          <a:cs typeface="+mn-cs"/>
                        </a:rPr>
                        <a:t>日（火）</a:t>
                      </a:r>
                      <a:endParaRPr altLang="ja-JP" b="0" dirty="0" kern="1200" kumimoji="1" lang="en-US" sz="21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2100">
                          <a:solidFill>
                            <a:schemeClr val="accent4"/>
                          </a:solidFill>
                          <a:latin typeface="+mn-lt"/>
                          <a:ea typeface="+mn-ea"/>
                          <a:cs typeface="+mn-cs"/>
                        </a:rPr>
                        <a:t>      　～ </a:t>
                      </a:r>
                      <a:r>
                        <a:rPr altLang="ja-JP" b="0" dirty="0" kern="1200" kumimoji="1" lang="en-US" sz="2100">
                          <a:solidFill>
                            <a:schemeClr val="accent4"/>
                          </a:solidFill>
                          <a:latin typeface="+mn-lt"/>
                          <a:ea typeface="+mn-ea"/>
                          <a:cs typeface="+mn-cs"/>
                        </a:rPr>
                        <a:t>8</a:t>
                      </a:r>
                      <a:r>
                        <a:rPr altLang="en-US" b="0" dirty="0" kern="1200" kumimoji="1" lang="ja-JP" sz="2100">
                          <a:solidFill>
                            <a:schemeClr val="accent4"/>
                          </a:solidFill>
                          <a:latin typeface="+mn-lt"/>
                          <a:ea typeface="+mn-ea"/>
                          <a:cs typeface="+mn-cs"/>
                        </a:rPr>
                        <a:t>月</a:t>
                      </a:r>
                      <a:r>
                        <a:rPr altLang="ja-JP" b="0" dirty="0" kern="1200" kumimoji="1" lang="en-US" sz="2100">
                          <a:solidFill>
                            <a:schemeClr val="accent4"/>
                          </a:solidFill>
                          <a:latin typeface="+mn-lt"/>
                          <a:ea typeface="+mn-ea"/>
                          <a:cs typeface="+mn-cs"/>
                        </a:rPr>
                        <a:t>29</a:t>
                      </a:r>
                      <a:r>
                        <a:rPr altLang="en-US" b="0" dirty="0" kern="1200" kumimoji="1" lang="ja-JP" sz="2100">
                          <a:solidFill>
                            <a:schemeClr val="accent4"/>
                          </a:solidFill>
                          <a:latin typeface="+mn-lt"/>
                          <a:ea typeface="+mn-ea"/>
                          <a:cs typeface="+mn-cs"/>
                        </a:rPr>
                        <a:t>日（金）（</a:t>
                      </a:r>
                      <a:r>
                        <a:rPr altLang="en-US" b="1" dirty="0" kern="1200" kumimoji="1" lang="ja-JP" sz="2100" u="sng">
                          <a:solidFill>
                            <a:srgbClr val="FF0000"/>
                          </a:solidFill>
                          <a:latin typeface="+mn-lt"/>
                          <a:ea typeface="+mn-ea"/>
                          <a:cs typeface="+mn-cs"/>
                        </a:rPr>
                        <a:t>必着</a:t>
                      </a:r>
                      <a:r>
                        <a:rPr altLang="en-US" b="0" dirty="0" kern="1200" kumimoji="1" lang="ja-JP" sz="2100">
                          <a:solidFill>
                            <a:schemeClr val="accent4"/>
                          </a:solidFill>
                          <a:latin typeface="+mn-lt"/>
                          <a:ea typeface="+mn-ea"/>
                          <a:cs typeface="+mn-cs"/>
                        </a:rPr>
                        <a:t>）</a:t>
                      </a:r>
                      <a:endParaRPr altLang="ja-JP" b="0" dirty="0" kern="1200" kumimoji="1" lang="en-US" sz="21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（または</a:t>
                      </a:r>
                      <a:r>
                        <a:rPr altLang="ja-JP" b="0" dirty="0" kern="1200" kumimoji="1" lang="en-US" sz="1800">
                          <a:solidFill>
                            <a:schemeClr val="accent4"/>
                          </a:solidFill>
                          <a:latin typeface="+mn-lt"/>
                          <a:ea typeface="+mn-ea"/>
                          <a:cs typeface="+mn-cs"/>
                        </a:rPr>
                        <a:t>8</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27</a:t>
                      </a:r>
                      <a:r>
                        <a:rPr altLang="en-US" b="0" dirty="0" kern="1200" kumimoji="1" lang="ja-JP" sz="1800">
                          <a:solidFill>
                            <a:schemeClr val="accent4"/>
                          </a:solidFill>
                          <a:latin typeface="+mn-lt"/>
                          <a:ea typeface="+mn-ea"/>
                          <a:cs typeface="+mn-cs"/>
                        </a:rPr>
                        <a:t>日（水）消印有効）</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spcAft>
                          <a:spcPts val="500"/>
                        </a:spcAft>
                      </a:pPr>
                      <a:r>
                        <a:rPr altLang="en-US" b="0" dirty="0" kumimoji="1" lang="ja-JP" sz="1800">
                          <a:solidFill>
                            <a:schemeClr val="accent4"/>
                          </a:solidFill>
                        </a:rPr>
                        <a:t>・</a:t>
                      </a:r>
                      <a:r>
                        <a:rPr altLang="ja-JP" b="0" dirty="0" kumimoji="1" lang="en-US" sz="1800">
                          <a:solidFill>
                            <a:schemeClr val="accent4"/>
                          </a:solidFill>
                        </a:rPr>
                        <a:t>【A】</a:t>
                      </a:r>
                      <a:r>
                        <a:rPr altLang="en-US" b="0" dirty="0" kumimoji="1" lang="ja-JP" sz="1800">
                          <a:solidFill>
                            <a:schemeClr val="accent4"/>
                          </a:solidFill>
                        </a:rPr>
                        <a:t>受験上の配慮申請書</a:t>
                      </a:r>
                    </a:p>
                    <a:p>
                      <a:pPr>
                        <a:spcAft>
                          <a:spcPts val="500"/>
                        </a:spcAft>
                      </a:pPr>
                      <a:r>
                        <a:rPr altLang="en-US" b="0" dirty="0" kumimoji="1" lang="ja-JP" sz="1800">
                          <a:solidFill>
                            <a:schemeClr val="accent4"/>
                          </a:solidFill>
                        </a:rPr>
                        <a:t>・</a:t>
                      </a:r>
                      <a:r>
                        <a:rPr altLang="ja-JP" b="0" dirty="0" kumimoji="1" lang="en-US" sz="1800">
                          <a:solidFill>
                            <a:schemeClr val="accent4"/>
                          </a:solidFill>
                        </a:rPr>
                        <a:t>【B】</a:t>
                      </a:r>
                      <a:r>
                        <a:rPr altLang="en-US" b="0" dirty="0" kumimoji="1" lang="ja-JP" sz="1800">
                          <a:solidFill>
                            <a:schemeClr val="accent4"/>
                          </a:solidFill>
                        </a:rPr>
                        <a:t>診断書</a:t>
                      </a:r>
                      <a:endParaRPr altLang="ja-JP" b="0" dirty="0" kumimoji="1" lang="en-US" sz="1800">
                        <a:solidFill>
                          <a:schemeClr val="accent4"/>
                        </a:solidFill>
                      </a:endParaRPr>
                    </a:p>
                    <a:p>
                      <a:pPr>
                        <a:spcAft>
                          <a:spcPts val="500"/>
                        </a:spcAft>
                      </a:pPr>
                      <a:r>
                        <a:rPr altLang="en-US" b="0" dirty="0" kumimoji="1" lang="ja-JP" sz="1800">
                          <a:solidFill>
                            <a:schemeClr val="accent4"/>
                          </a:solidFill>
                        </a:rPr>
                        <a:t>・</a:t>
                      </a:r>
                      <a:r>
                        <a:rPr altLang="ja-JP" b="0" dirty="0" kumimoji="1" lang="en-US" sz="1800">
                          <a:solidFill>
                            <a:schemeClr val="accent4"/>
                          </a:solidFill>
                        </a:rPr>
                        <a:t>【C】</a:t>
                      </a:r>
                      <a:r>
                        <a:rPr altLang="en-US" b="0" dirty="0" kumimoji="1" lang="ja-JP" sz="1800">
                          <a:solidFill>
                            <a:schemeClr val="accent4"/>
                          </a:solidFill>
                        </a:rPr>
                        <a:t>状況報告書（該当する場合）</a:t>
                      </a:r>
                      <a:endParaRPr altLang="en-US" b="0" dirty="0" kumimoji="1" lang="ja-JP" sz="1600">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11" name="表 10">
            <a:extLst>
              <a:ext uri="{FF2B5EF4-FFF2-40B4-BE49-F238E27FC236}">
                <a16:creationId xmlns:a16="http://schemas.microsoft.com/office/drawing/2014/main" id="{D4049D15-FC33-4513-BE73-AB40929F51C4}"/>
              </a:ext>
            </a:extLst>
          </p:cNvPr>
          <p:cNvGraphicFramePr>
            <a:graphicFrameLocks noGrp="1"/>
          </p:cNvGraphicFramePr>
          <p:nvPr>
            <p:extLst>
              <p:ext uri="{D42A27DB-BD31-4B8C-83A1-F6EECF244321}">
                <p14:modId xmlns:p14="http://schemas.microsoft.com/office/powerpoint/2010/main" val="2990656188"/>
              </p:ext>
            </p:extLst>
          </p:nvPr>
        </p:nvGraphicFramePr>
        <p:xfrm>
          <a:off x="1632476" y="3933000"/>
          <a:ext cx="8784000" cy="1097280"/>
        </p:xfrm>
        <a:graphic>
          <a:graphicData uri="http://schemas.openxmlformats.org/drawingml/2006/table">
            <a:tbl>
              <a:tblPr bandRow="1" firstRow="1">
                <a:tableStyleId>{5C22544A-7EE6-4342-B048-85BDC9FD1C3A}</a:tableStyleId>
              </a:tblPr>
              <a:tblGrid>
                <a:gridCol w="1223524">
                  <a:extLst>
                    <a:ext uri="{9D8B030D-6E8A-4147-A177-3AD203B41FA5}">
                      <a16:colId xmlns:a16="http://schemas.microsoft.com/office/drawing/2014/main" val="743758269"/>
                    </a:ext>
                  </a:extLst>
                </a:gridCol>
                <a:gridCol w="3388054">
                  <a:extLst>
                    <a:ext uri="{9D8B030D-6E8A-4147-A177-3AD203B41FA5}">
                      <a16:colId xmlns:a16="http://schemas.microsoft.com/office/drawing/2014/main" val="365708861"/>
                    </a:ext>
                  </a:extLst>
                </a:gridCol>
                <a:gridCol w="4172422">
                  <a:extLst>
                    <a:ext uri="{9D8B030D-6E8A-4147-A177-3AD203B41FA5}">
                      <a16:colId xmlns:a16="http://schemas.microsoft.com/office/drawing/2014/main" val="2270099265"/>
                    </a:ext>
                  </a:extLst>
                </a:gridCol>
              </a:tblGrid>
              <a:tr h="370840">
                <a:tc rowSpan="2">
                  <a:txBody>
                    <a:bodyPr/>
                    <a:lstStyle/>
                    <a:p>
                      <a:pPr algn="ctr"/>
                      <a:r>
                        <a:rPr altLang="en-US" b="1" dirty="0" kumimoji="1" lang="ja-JP" sz="2400">
                          <a:solidFill>
                            <a:schemeClr val="bg1"/>
                          </a:solidFill>
                        </a:rPr>
                        <a:t>出願</a:t>
                      </a:r>
                      <a:endParaRPr altLang="ja-JP" b="1" dirty="0" kumimoji="1" lang="en-US" sz="2400">
                        <a:solidFill>
                          <a:schemeClr val="bg1"/>
                        </a:solidFill>
                      </a:endParaRPr>
                    </a:p>
                    <a:p>
                      <a:pPr algn="ctr"/>
                      <a:r>
                        <a:rPr altLang="en-US" b="1" dirty="0" kumimoji="1" lang="ja-JP" sz="2400">
                          <a:solidFill>
                            <a:schemeClr val="bg1"/>
                          </a:solidFill>
                        </a:rPr>
                        <a:t>（</a:t>
                      </a:r>
                      <a:r>
                        <a:rPr altLang="ja-JP" b="1" dirty="0" kumimoji="1" lang="en-US" sz="2400">
                          <a:solidFill>
                            <a:schemeClr val="bg1"/>
                          </a:solidFill>
                        </a:rPr>
                        <a:t>Web</a:t>
                      </a:r>
                      <a:r>
                        <a:rPr altLang="en-US" b="1" dirty="0" kumimoji="1" lang="ja-JP" sz="2400">
                          <a:solidFill>
                            <a:schemeClr val="bg1"/>
                          </a:solidFill>
                        </a:rPr>
                        <a:t>）</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出願方法</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281560">
                <a:tc vMerge="1">
                  <a:txBody>
                    <a:bodyPr/>
                    <a:lstStyle/>
                    <a:p>
                      <a:endParaRPr altLang="en-US" dirty="0" kumimoji="1" lang="ja-JP"/>
                    </a:p>
                  </a:txBody>
                  <a:tcPr/>
                </a:tc>
                <a:tc>
                  <a:txBody>
                    <a:bodyPr/>
                    <a:lstStyle/>
                    <a:p>
                      <a:r>
                        <a:rPr altLang="ja-JP" b="0" dirty="0" kumimoji="1" lang="en-US" sz="2000">
                          <a:solidFill>
                            <a:schemeClr val="tx1"/>
                          </a:solidFill>
                        </a:rPr>
                        <a:t>9</a:t>
                      </a:r>
                      <a:r>
                        <a:rPr altLang="en-US" b="0" dirty="0" kumimoji="1" lang="ja-JP" sz="2000">
                          <a:solidFill>
                            <a:schemeClr val="tx1"/>
                          </a:solidFill>
                        </a:rPr>
                        <a:t>月</a:t>
                      </a:r>
                      <a:r>
                        <a:rPr altLang="ja-JP" b="0" dirty="0" kumimoji="1" lang="en-US" sz="2000">
                          <a:solidFill>
                            <a:schemeClr val="tx1"/>
                          </a:solidFill>
                        </a:rPr>
                        <a:t>16</a:t>
                      </a:r>
                      <a:r>
                        <a:rPr altLang="en-US" b="0" dirty="0" kumimoji="1" lang="ja-JP" sz="2000">
                          <a:solidFill>
                            <a:schemeClr val="tx1"/>
                          </a:solidFill>
                        </a:rPr>
                        <a:t>日（火）</a:t>
                      </a:r>
                      <a:r>
                        <a:rPr altLang="ja-JP" b="0" dirty="0" kumimoji="1" lang="en-US" sz="2000">
                          <a:solidFill>
                            <a:schemeClr val="tx1"/>
                          </a:solidFill>
                        </a:rPr>
                        <a:t>10</a:t>
                      </a:r>
                      <a:r>
                        <a:rPr altLang="en-US" b="0" dirty="0" kumimoji="1" lang="ja-JP" sz="2000">
                          <a:solidFill>
                            <a:schemeClr val="tx1"/>
                          </a:solidFill>
                        </a:rPr>
                        <a:t>：</a:t>
                      </a:r>
                      <a:r>
                        <a:rPr altLang="ja-JP" b="0" dirty="0" kumimoji="1" lang="en-US" sz="2000">
                          <a:solidFill>
                            <a:schemeClr val="tx1"/>
                          </a:solidFill>
                        </a:rPr>
                        <a:t>00</a:t>
                      </a:r>
                    </a:p>
                    <a:p>
                      <a:r>
                        <a:rPr altLang="en-US" b="0" dirty="0" kumimoji="1" lang="ja-JP" sz="2000">
                          <a:solidFill>
                            <a:schemeClr val="tx1"/>
                          </a:solidFill>
                        </a:rPr>
                        <a:t>　　　～</a:t>
                      </a:r>
                      <a:r>
                        <a:rPr altLang="ja-JP" b="0" dirty="0" kumimoji="1" lang="en-US" sz="2000">
                          <a:solidFill>
                            <a:schemeClr val="tx1"/>
                          </a:solidFill>
                        </a:rPr>
                        <a:t>10</a:t>
                      </a:r>
                      <a:r>
                        <a:rPr altLang="en-US" b="0" dirty="0" kumimoji="1" lang="ja-JP" sz="2000">
                          <a:solidFill>
                            <a:schemeClr val="tx1"/>
                          </a:solidFill>
                        </a:rPr>
                        <a:t>月</a:t>
                      </a:r>
                      <a:r>
                        <a:rPr altLang="ja-JP" b="0" dirty="0" kumimoji="1" lang="en-US" sz="2000">
                          <a:solidFill>
                            <a:schemeClr val="tx1"/>
                          </a:solidFill>
                        </a:rPr>
                        <a:t>3</a:t>
                      </a:r>
                      <a:r>
                        <a:rPr altLang="en-US" b="0" dirty="0" kumimoji="1" lang="ja-JP" sz="2000">
                          <a:solidFill>
                            <a:schemeClr val="tx1"/>
                          </a:solidFill>
                        </a:rPr>
                        <a:t>日（金）</a:t>
                      </a:r>
                      <a:r>
                        <a:rPr altLang="ja-JP" b="0" dirty="0" kumimoji="1" lang="en-US" sz="2000">
                          <a:solidFill>
                            <a:schemeClr val="tx1"/>
                          </a:solidFill>
                        </a:rPr>
                        <a:t>17</a:t>
                      </a:r>
                      <a:r>
                        <a:rPr altLang="en-US" b="0" dirty="0" kumimoji="1" lang="ja-JP" sz="2000">
                          <a:solidFill>
                            <a:schemeClr val="tx1"/>
                          </a:solidFill>
                        </a:rPr>
                        <a:t>：</a:t>
                      </a:r>
                      <a:r>
                        <a:rPr altLang="ja-JP" b="0" dirty="0" kumimoji="1" lang="en-US" sz="2000">
                          <a:solidFill>
                            <a:schemeClr val="tx1"/>
                          </a:solidFill>
                        </a:rPr>
                        <a:t>00</a:t>
                      </a:r>
                      <a:endParaRPr altLang="en-US" b="0" dirty="0" kumimoji="1" lang="ja-JP" sz="2000" u="none">
                        <a:solidFill>
                          <a:schemeClr val="tx1"/>
                        </a:solidFill>
                      </a:endParaRP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500"/>
                        </a:spcAft>
                        <a:buClrTx/>
                        <a:buSzTx/>
                        <a:buFontTx/>
                        <a:buNone/>
                        <a:tabLst/>
                        <a:defRPr/>
                      </a:pPr>
                      <a:r>
                        <a:rPr altLang="en-US" dirty="0" lang="ja-JP" sz="1800" u="none">
                          <a:solidFill>
                            <a:schemeClr val="tx1"/>
                          </a:solidFill>
                        </a:rPr>
                        <a:t>「出願サイト」を通じて，個人で出願（「受験案内」参照）</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13" name="十字形 12">
            <a:extLst>
              <a:ext uri="{FF2B5EF4-FFF2-40B4-BE49-F238E27FC236}">
                <a16:creationId xmlns:a16="http://schemas.microsoft.com/office/drawing/2014/main" id="{4E068C87-2910-4710-A29F-4006F4ADB01D}"/>
              </a:ext>
            </a:extLst>
          </p:cNvPr>
          <p:cNvSpPr/>
          <p:nvPr/>
        </p:nvSpPr>
        <p:spPr bwMode="auto">
          <a:xfrm>
            <a:off x="1775520" y="4692670"/>
            <a:ext cx="288232" cy="45719"/>
          </a:xfrm>
          <a:prstGeom prst="plus">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ndParaRPr>
          </a:p>
        </p:txBody>
      </p:sp>
      <p:sp>
        <p:nvSpPr>
          <p:cNvPr id="14" name="矢印: 四方向 13">
            <a:extLst>
              <a:ext uri="{FF2B5EF4-FFF2-40B4-BE49-F238E27FC236}">
                <a16:creationId xmlns:a16="http://schemas.microsoft.com/office/drawing/2014/main" id="{57476C98-CD1D-426D-AA0A-349421175096}"/>
              </a:ext>
            </a:extLst>
          </p:cNvPr>
          <p:cNvSpPr/>
          <p:nvPr/>
        </p:nvSpPr>
        <p:spPr bwMode="auto">
          <a:xfrm>
            <a:off x="2135960" y="3213000"/>
            <a:ext cx="360040" cy="364484"/>
          </a:xfrm>
          <a:prstGeom prst="quadArrow">
            <a:avLst>
              <a:gd fmla="val 25995" name="adj1"/>
              <a:gd fmla="val 1574" name="adj2"/>
              <a:gd fmla="val 0" name="adj3"/>
            </a:avLst>
          </a:prstGeom>
          <a:solidFill>
            <a:schemeClr val="tx1"/>
          </a:solidFill>
          <a:ln>
            <a:solidFill>
              <a:schemeClr val="tx1"/>
            </a:solid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ndParaRPr>
          </a:p>
        </p:txBody>
      </p:sp>
      <p:sp>
        <p:nvSpPr>
          <p:cNvPr id="15" name="正方形/長方形 14">
            <a:extLst>
              <a:ext uri="{FF2B5EF4-FFF2-40B4-BE49-F238E27FC236}">
                <a16:creationId xmlns:a16="http://schemas.microsoft.com/office/drawing/2014/main" id="{FABF32C6-A7CD-44DA-8627-A4989E40B834}"/>
              </a:ext>
            </a:extLst>
          </p:cNvPr>
          <p:cNvSpPr/>
          <p:nvPr/>
        </p:nvSpPr>
        <p:spPr>
          <a:xfrm>
            <a:off x="1632000" y="5157000"/>
            <a:ext cx="7776000" cy="400110"/>
          </a:xfrm>
          <a:prstGeom prst="rect">
            <a:avLst/>
          </a:prstGeom>
        </p:spPr>
        <p:txBody>
          <a:bodyPr wrap="square">
            <a:spAutoFit/>
          </a:bodyPr>
          <a:lstStyle/>
          <a:p>
            <a:pPr>
              <a:defRPr/>
            </a:pPr>
            <a:r>
              <a:rPr altLang="ja-JP" dirty="0" lang="en-US" sz="2000">
                <a:solidFill>
                  <a:srgbClr val="000000"/>
                </a:solidFill>
              </a:rPr>
              <a:t>※</a:t>
            </a:r>
            <a:r>
              <a:rPr altLang="en-US" dirty="0" lang="ja-JP" sz="2000">
                <a:solidFill>
                  <a:srgbClr val="000000"/>
                </a:solidFill>
              </a:rPr>
              <a:t>　</a:t>
            </a:r>
            <a:r>
              <a:rPr altLang="en-US" dirty="0" lang="ja-JP" sz="2000" u="sng">
                <a:solidFill>
                  <a:srgbClr val="FF0000"/>
                </a:solidFill>
              </a:rPr>
              <a:t>出願期間中に審査結果の通知を希望する場合は，第１期に申請。</a:t>
            </a:r>
            <a:endParaRPr altLang="ja-JP" dirty="0" lang="en-US" sz="2000" u="sng">
              <a:solidFill>
                <a:srgbClr val="FF0000"/>
              </a:solidFill>
            </a:endParaRPr>
          </a:p>
        </p:txBody>
      </p:sp>
      <p:sp>
        <p:nvSpPr>
          <p:cNvPr id="16" name="コンテンツ プレースホルダー 2">
            <a:extLst>
              <a:ext uri="{FF2B5EF4-FFF2-40B4-BE49-F238E27FC236}">
                <a16:creationId xmlns:a16="http://schemas.microsoft.com/office/drawing/2014/main" id="{79D40245-1599-47D3-A2A2-3ABD6AF1AFE4}"/>
              </a:ext>
            </a:extLst>
          </p:cNvPr>
          <p:cNvSpPr txBox="1">
            <a:spLocks/>
          </p:cNvSpPr>
          <p:nvPr/>
        </p:nvSpPr>
        <p:spPr bwMode="auto">
          <a:xfrm>
            <a:off x="192000" y="909000"/>
            <a:ext cx="6480000"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ja-JP" dirty="0" lang="en-US" sz="2400">
                <a:solidFill>
                  <a:srgbClr val="000000"/>
                </a:solidFill>
              </a:rPr>
              <a:t>【</a:t>
            </a:r>
            <a:r>
              <a:rPr altLang="en-US" dirty="0" lang="ja-JP" sz="2400">
                <a:solidFill>
                  <a:srgbClr val="000000"/>
                </a:solidFill>
              </a:rPr>
              <a:t>第</a:t>
            </a:r>
            <a:r>
              <a:rPr altLang="ja-JP" dirty="0" lang="en-US" sz="2400">
                <a:solidFill>
                  <a:srgbClr val="000000"/>
                </a:solidFill>
              </a:rPr>
              <a:t>1</a:t>
            </a:r>
            <a:r>
              <a:rPr altLang="en-US" dirty="0" lang="ja-JP" sz="2400">
                <a:solidFill>
                  <a:srgbClr val="000000"/>
                </a:solidFill>
              </a:rPr>
              <a:t>期申請期間</a:t>
            </a:r>
            <a:r>
              <a:rPr altLang="ja-JP" dirty="0" lang="en-US" sz="2400">
                <a:solidFill>
                  <a:srgbClr val="000000"/>
                </a:solidFill>
              </a:rPr>
              <a:t>】</a:t>
            </a:r>
            <a:r>
              <a:rPr altLang="en-US" dirty="0" lang="ja-JP" sz="2400">
                <a:solidFill>
                  <a:srgbClr val="000000"/>
                </a:solidFill>
              </a:rPr>
              <a:t>　</a:t>
            </a:r>
            <a:r>
              <a:rPr altLang="ja-JP" dirty="0" lang="en-US" sz="2400">
                <a:solidFill>
                  <a:srgbClr val="000000"/>
                </a:solidFill>
              </a:rPr>
              <a:t>7</a:t>
            </a:r>
            <a:r>
              <a:rPr altLang="en-US" dirty="0" lang="ja-JP" sz="2400">
                <a:solidFill>
                  <a:schemeClr val="dk1"/>
                </a:solidFill>
              </a:rPr>
              <a:t>月</a:t>
            </a:r>
            <a:r>
              <a:rPr altLang="ja-JP" dirty="0" lang="en-US" sz="2400">
                <a:solidFill>
                  <a:schemeClr val="dk1"/>
                </a:solidFill>
              </a:rPr>
              <a:t>1</a:t>
            </a:r>
            <a:r>
              <a:rPr altLang="en-US" dirty="0" lang="ja-JP" sz="2400">
                <a:solidFill>
                  <a:schemeClr val="dk1"/>
                </a:solidFill>
              </a:rPr>
              <a:t>日（火） ～ </a:t>
            </a:r>
            <a:r>
              <a:rPr altLang="ja-JP" dirty="0" lang="en-US" sz="2400">
                <a:solidFill>
                  <a:schemeClr val="dk1"/>
                </a:solidFill>
              </a:rPr>
              <a:t>8</a:t>
            </a:r>
            <a:r>
              <a:rPr altLang="en-US" dirty="0" lang="ja-JP" sz="2400">
                <a:solidFill>
                  <a:schemeClr val="dk1"/>
                </a:solidFill>
              </a:rPr>
              <a:t>月</a:t>
            </a:r>
            <a:r>
              <a:rPr altLang="ja-JP" dirty="0" lang="en-US" sz="2400">
                <a:solidFill>
                  <a:schemeClr val="dk1"/>
                </a:solidFill>
              </a:rPr>
              <a:t>29</a:t>
            </a:r>
            <a:r>
              <a:rPr altLang="en-US" dirty="0" lang="ja-JP" sz="2400">
                <a:solidFill>
                  <a:schemeClr val="dk1"/>
                </a:solidFill>
              </a:rPr>
              <a:t>日（金）</a:t>
            </a:r>
            <a:endParaRPr altLang="en-US" dirty="0" kern="0" lang="ja-JP" sz="2400">
              <a:solidFill>
                <a:srgbClr val="000000"/>
              </a:solidFill>
              <a:latin typeface="Arial"/>
              <a:ea typeface="ＭＳ Ｐゴシック"/>
            </a:endParaRPr>
          </a:p>
        </p:txBody>
      </p:sp>
      <p:sp>
        <p:nvSpPr>
          <p:cNvPr id="6" name="下矢印 11">
            <a:extLst>
              <a:ext uri="{FF2B5EF4-FFF2-40B4-BE49-F238E27FC236}">
                <a16:creationId xmlns:a16="http://schemas.microsoft.com/office/drawing/2014/main" id="{DE9D8B69-20DC-452B-A2E6-316BDEA63445}"/>
              </a:ext>
            </a:extLst>
          </p:cNvPr>
          <p:cNvSpPr/>
          <p:nvPr/>
        </p:nvSpPr>
        <p:spPr bwMode="auto">
          <a:xfrm>
            <a:off x="3833752" y="2853000"/>
            <a:ext cx="390247" cy="282962"/>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a charset="-128" pitchFamily="50" typeface="ＭＳ Ｐゴシック"/>
            </a:endParaRPr>
          </a:p>
        </p:txBody>
      </p:sp>
    </p:spTree>
    <p:extLst>
      <p:ext uri="{BB962C8B-B14F-4D97-AF65-F5344CB8AC3E}">
        <p14:creationId xmlns:p14="http://schemas.microsoft.com/office/powerpoint/2010/main" val="2095780681"/>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5</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3456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lang="en-US" sz="3200">
                <a:solidFill>
                  <a:srgbClr val="000000"/>
                </a:solidFill>
              </a:rPr>
              <a:t>3</a:t>
            </a:r>
            <a:r>
              <a:rPr altLang="en-US" dirty="0" err="1" lang="ja-JP" sz="3200">
                <a:solidFill>
                  <a:srgbClr val="000000"/>
                </a:solidFill>
              </a:rPr>
              <a:t>，</a:t>
            </a:r>
            <a:r>
              <a:rPr altLang="ja-JP" dirty="0" lang="en-US" sz="3200">
                <a:solidFill>
                  <a:srgbClr val="000000"/>
                </a:solidFill>
              </a:rPr>
              <a:t>36</a:t>
            </a:r>
            <a:r>
              <a:rPr altLang="en-US" dirty="0" lang="ja-JP" sz="3200">
                <a:solidFill>
                  <a:srgbClr val="000000"/>
                </a:solidFill>
              </a:rPr>
              <a:t>～</a:t>
            </a:r>
            <a:r>
              <a:rPr altLang="ja-JP" dirty="0" lang="en-US" sz="3200">
                <a:solidFill>
                  <a:srgbClr val="000000"/>
                </a:solidFill>
              </a:rPr>
              <a:t>37</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6" name="下矢印 11">
            <a:extLst>
              <a:ext uri="{FF2B5EF4-FFF2-40B4-BE49-F238E27FC236}">
                <a16:creationId xmlns:a16="http://schemas.microsoft.com/office/drawing/2014/main" id="{351F728D-5A00-49C2-BCA7-0D5DC3D3B8E9}"/>
              </a:ext>
            </a:extLst>
          </p:cNvPr>
          <p:cNvSpPr/>
          <p:nvPr/>
        </p:nvSpPr>
        <p:spPr bwMode="auto">
          <a:xfrm>
            <a:off x="3791744" y="2997001"/>
            <a:ext cx="360040" cy="2103636"/>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a charset="-128" pitchFamily="50" typeface="ＭＳ Ｐゴシック"/>
            </a:endParaRPr>
          </a:p>
        </p:txBody>
      </p:sp>
      <p:sp>
        <p:nvSpPr>
          <p:cNvPr id="7" name="テキスト ボックス 6">
            <a:extLst>
              <a:ext uri="{FF2B5EF4-FFF2-40B4-BE49-F238E27FC236}">
                <a16:creationId xmlns:a16="http://schemas.microsoft.com/office/drawing/2014/main" id="{145D742A-D828-4F1D-BCAB-00CB1496B425}"/>
              </a:ext>
            </a:extLst>
          </p:cNvPr>
          <p:cNvSpPr txBox="1"/>
          <p:nvPr/>
        </p:nvSpPr>
        <p:spPr>
          <a:xfrm>
            <a:off x="2568000" y="5112751"/>
            <a:ext cx="6623999" cy="476249"/>
          </a:xfrm>
          <a:prstGeom prst="rect">
            <a:avLst/>
          </a:prstGeom>
          <a:noFill/>
        </p:spPr>
        <p:style>
          <a:lnRef idx="2">
            <a:schemeClr val="accent4"/>
          </a:lnRef>
          <a:fillRef idx="1">
            <a:schemeClr val="lt1"/>
          </a:fillRef>
          <a:effectRef idx="0">
            <a:schemeClr val="accent4"/>
          </a:effectRef>
          <a:fontRef idx="minor">
            <a:schemeClr val="dk1"/>
          </a:fontRef>
        </p:style>
        <p:txBody>
          <a:bodyPr anchor="ctr" anchorCtr="0" rtlCol="0" wrap="square">
            <a:noAutofit/>
          </a:bodyPr>
          <a:lstStyle/>
          <a:p>
            <a:pPr>
              <a:defRPr/>
            </a:pPr>
            <a:r>
              <a:rPr altLang="en-US" dirty="0" lang="ja-JP" sz="1800">
                <a:solidFill>
                  <a:srgbClr val="000000"/>
                </a:solidFill>
                <a:latin typeface="Arial"/>
                <a:ea typeface="ＭＳ Ｐゴシック"/>
              </a:rPr>
              <a:t>共通テストに出願した場合に限り，</a:t>
            </a:r>
            <a:r>
              <a:rPr altLang="ja-JP" dirty="0" lang="en-US" sz="1800">
                <a:solidFill>
                  <a:srgbClr val="000000"/>
                </a:solidFill>
                <a:latin typeface="Arial"/>
                <a:ea typeface="ＭＳ Ｐゴシック"/>
              </a:rPr>
              <a:t>11</a:t>
            </a:r>
            <a:r>
              <a:rPr altLang="en-US" dirty="0" lang="ja-JP" sz="1800">
                <a:solidFill>
                  <a:srgbClr val="000000"/>
                </a:solidFill>
                <a:latin typeface="Arial"/>
                <a:ea typeface="ＭＳ Ｐゴシック"/>
              </a:rPr>
              <a:t>月下旬に，審査結果を通知。</a:t>
            </a:r>
          </a:p>
        </p:txBody>
      </p:sp>
      <p:graphicFrame>
        <p:nvGraphicFramePr>
          <p:cNvPr id="8" name="表 7">
            <a:extLst>
              <a:ext uri="{FF2B5EF4-FFF2-40B4-BE49-F238E27FC236}">
                <a16:creationId xmlns:a16="http://schemas.microsoft.com/office/drawing/2014/main" id="{00753BA4-E3BF-44FD-A6F7-4865C582641A}"/>
              </a:ext>
            </a:extLst>
          </p:cNvPr>
          <p:cNvGraphicFramePr>
            <a:graphicFrameLocks noGrp="1"/>
          </p:cNvGraphicFramePr>
          <p:nvPr>
            <p:extLst>
              <p:ext uri="{D42A27DB-BD31-4B8C-83A1-F6EECF244321}">
                <p14:modId xmlns:p14="http://schemas.microsoft.com/office/powerpoint/2010/main" val="3170998900"/>
              </p:ext>
            </p:extLst>
          </p:nvPr>
        </p:nvGraphicFramePr>
        <p:xfrm>
          <a:off x="1344000" y="1557000"/>
          <a:ext cx="9107978" cy="1437640"/>
        </p:xfrm>
        <a:graphic>
          <a:graphicData uri="http://schemas.openxmlformats.org/drawingml/2006/table">
            <a:tbl>
              <a:tblPr bandRow="1" firstRow="1">
                <a:tableStyleId>{5C22544A-7EE6-4342-B048-85BDC9FD1C3A}</a:tableStyleId>
              </a:tblPr>
              <a:tblGrid>
                <a:gridCol w="1224000">
                  <a:extLst>
                    <a:ext uri="{9D8B030D-6E8A-4147-A177-3AD203B41FA5}">
                      <a16:colId xmlns:a16="http://schemas.microsoft.com/office/drawing/2014/main" val="743758269"/>
                    </a:ext>
                  </a:extLst>
                </a:gridCol>
                <a:gridCol w="3563497">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56542">
                <a:tc rowSpan="2">
                  <a:txBody>
                    <a:bodyPr/>
                    <a:lstStyle/>
                    <a:p>
                      <a:pPr algn="ctr"/>
                      <a:r>
                        <a:rPr altLang="en-US" b="1" dirty="0" kumimoji="1" lang="ja-JP" sz="2400">
                          <a:solidFill>
                            <a:schemeClr val="bg1"/>
                          </a:solidFill>
                        </a:rPr>
                        <a:t>配慮</a:t>
                      </a:r>
                      <a:endParaRPr altLang="ja-JP" b="1" dirty="0" kumimoji="1" lang="en-US" sz="2400">
                        <a:solidFill>
                          <a:schemeClr val="bg1"/>
                        </a:solidFill>
                      </a:endParaRPr>
                    </a:p>
                    <a:p>
                      <a:pPr algn="ctr"/>
                      <a:r>
                        <a:rPr altLang="en-US" b="1" dirty="0" kumimoji="1" lang="ja-JP" sz="2400">
                          <a:solidFill>
                            <a:schemeClr val="bg1"/>
                          </a:solidFill>
                        </a:rPr>
                        <a:t>申請</a:t>
                      </a:r>
                      <a:endParaRPr altLang="ja-JP" b="1" dirty="0" kumimoji="1" lang="en-US" sz="2400">
                        <a:solidFill>
                          <a:schemeClr val="bg1"/>
                        </a:solidFill>
                      </a:endParaRPr>
                    </a:p>
                    <a:p>
                      <a:pPr algn="ctr"/>
                      <a:r>
                        <a:rPr altLang="en-US" b="1" dirty="0" kumimoji="1" lang="ja-JP" sz="2400">
                          <a:solidFill>
                            <a:schemeClr val="bg1"/>
                          </a:solidFill>
                        </a:rPr>
                        <a:t>（郵送）</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76531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2100">
                          <a:solidFill>
                            <a:schemeClr val="accent4"/>
                          </a:solidFill>
                          <a:latin typeface="+mn-lt"/>
                          <a:ea typeface="+mn-ea"/>
                          <a:cs typeface="+mn-cs"/>
                        </a:rPr>
                        <a:t>9</a:t>
                      </a:r>
                      <a:r>
                        <a:rPr altLang="en-US" b="0" dirty="0" kern="1200" kumimoji="1" lang="ja-JP" sz="2100">
                          <a:solidFill>
                            <a:schemeClr val="accent4"/>
                          </a:solidFill>
                          <a:latin typeface="+mn-lt"/>
                          <a:ea typeface="+mn-ea"/>
                          <a:cs typeface="+mn-cs"/>
                        </a:rPr>
                        <a:t>月</a:t>
                      </a:r>
                      <a:r>
                        <a:rPr altLang="ja-JP" b="0" dirty="0" kern="1200" kumimoji="1" lang="en-US" sz="2100">
                          <a:solidFill>
                            <a:schemeClr val="accent4"/>
                          </a:solidFill>
                          <a:latin typeface="+mn-lt"/>
                          <a:ea typeface="+mn-ea"/>
                          <a:cs typeface="+mn-cs"/>
                        </a:rPr>
                        <a:t>1</a:t>
                      </a:r>
                      <a:r>
                        <a:rPr altLang="en-US" b="0" dirty="0" kern="1200" kumimoji="1" lang="ja-JP" sz="2100">
                          <a:solidFill>
                            <a:schemeClr val="accent4"/>
                          </a:solidFill>
                          <a:latin typeface="+mn-lt"/>
                          <a:ea typeface="+mn-ea"/>
                          <a:cs typeface="+mn-cs"/>
                        </a:rPr>
                        <a:t>日（月）</a:t>
                      </a:r>
                      <a:endParaRPr altLang="ja-JP" b="0" dirty="0" kern="1200" kumimoji="1" lang="en-US" sz="21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2100">
                          <a:solidFill>
                            <a:schemeClr val="accent4"/>
                          </a:solidFill>
                          <a:latin typeface="+mn-lt"/>
                          <a:ea typeface="+mn-ea"/>
                          <a:cs typeface="+mn-cs"/>
                        </a:rPr>
                        <a:t>        ～ </a:t>
                      </a:r>
                      <a:r>
                        <a:rPr altLang="ja-JP" b="0" dirty="0" kern="1200" kumimoji="1" lang="en-US" sz="2100">
                          <a:solidFill>
                            <a:schemeClr val="accent4"/>
                          </a:solidFill>
                          <a:latin typeface="+mn-lt"/>
                          <a:ea typeface="+mn-ea"/>
                          <a:cs typeface="+mn-cs"/>
                        </a:rPr>
                        <a:t>10</a:t>
                      </a:r>
                      <a:r>
                        <a:rPr altLang="en-US" b="0" dirty="0" kern="1200" kumimoji="1" lang="ja-JP" sz="2100">
                          <a:solidFill>
                            <a:schemeClr val="accent4"/>
                          </a:solidFill>
                          <a:latin typeface="+mn-lt"/>
                          <a:ea typeface="+mn-ea"/>
                          <a:cs typeface="+mn-cs"/>
                        </a:rPr>
                        <a:t>月</a:t>
                      </a:r>
                      <a:r>
                        <a:rPr altLang="ja-JP" b="0" dirty="0" kern="1200" kumimoji="1" lang="en-US" sz="2100">
                          <a:solidFill>
                            <a:schemeClr val="accent4"/>
                          </a:solidFill>
                          <a:latin typeface="+mn-lt"/>
                          <a:ea typeface="+mn-ea"/>
                          <a:cs typeface="+mn-cs"/>
                        </a:rPr>
                        <a:t>3</a:t>
                      </a:r>
                      <a:r>
                        <a:rPr altLang="en-US" b="0" dirty="0" kern="1200" kumimoji="1" lang="ja-JP" sz="2100">
                          <a:solidFill>
                            <a:schemeClr val="accent4"/>
                          </a:solidFill>
                          <a:latin typeface="+mn-lt"/>
                          <a:ea typeface="+mn-ea"/>
                          <a:cs typeface="+mn-cs"/>
                        </a:rPr>
                        <a:t>日（金）（</a:t>
                      </a:r>
                      <a:r>
                        <a:rPr altLang="en-US" b="1" dirty="0" kern="1200" kumimoji="1" lang="ja-JP" sz="2100" u="sng">
                          <a:solidFill>
                            <a:srgbClr val="FF0000"/>
                          </a:solidFill>
                          <a:latin typeface="+mn-lt"/>
                          <a:ea typeface="+mn-ea"/>
                          <a:cs typeface="+mn-cs"/>
                        </a:rPr>
                        <a:t>必着</a:t>
                      </a:r>
                      <a:r>
                        <a:rPr altLang="en-US" b="0" dirty="0" kern="1200" kumimoji="1" lang="ja-JP" sz="2100">
                          <a:solidFill>
                            <a:schemeClr val="accent4"/>
                          </a:solidFill>
                          <a:latin typeface="+mn-lt"/>
                          <a:ea typeface="+mn-ea"/>
                          <a:cs typeface="+mn-cs"/>
                        </a:rPr>
                        <a:t>）</a:t>
                      </a:r>
                      <a:endParaRPr altLang="ja-JP" b="0" dirty="0" kern="1200" kumimoji="1" lang="en-US" sz="21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（または</a:t>
                      </a:r>
                      <a:r>
                        <a:rPr altLang="ja-JP" b="0" dirty="0" kern="1200" kumimoji="1" lang="en-US" sz="1800">
                          <a:solidFill>
                            <a:schemeClr val="accent4"/>
                          </a:solidFill>
                          <a:latin typeface="+mn-lt"/>
                          <a:ea typeface="+mn-ea"/>
                          <a:cs typeface="+mn-cs"/>
                        </a:rPr>
                        <a:t>10</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1</a:t>
                      </a:r>
                      <a:r>
                        <a:rPr altLang="en-US" b="0" dirty="0" kern="1200" kumimoji="1" lang="ja-JP" sz="1800">
                          <a:solidFill>
                            <a:schemeClr val="accent4"/>
                          </a:solidFill>
                          <a:latin typeface="+mn-lt"/>
                          <a:ea typeface="+mn-ea"/>
                          <a:cs typeface="+mn-cs"/>
                        </a:rPr>
                        <a:t>日（水）消印有効）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nSpc>
                          <a:spcPct val="100000"/>
                        </a:lnSpc>
                        <a:spcBef>
                          <a:spcPts val="500"/>
                        </a:spcBef>
                        <a:spcAft>
                          <a:spcPts val="0"/>
                        </a:spcAft>
                      </a:pPr>
                      <a:r>
                        <a:rPr altLang="en-US" b="0" dirty="0" kumimoji="1" lang="ja-JP" sz="1800">
                          <a:solidFill>
                            <a:schemeClr val="accent4"/>
                          </a:solidFill>
                        </a:rPr>
                        <a:t>・</a:t>
                      </a:r>
                      <a:r>
                        <a:rPr altLang="ja-JP" b="0" dirty="0" kumimoji="1" lang="en-US" sz="1800">
                          <a:solidFill>
                            <a:schemeClr val="accent4"/>
                          </a:solidFill>
                        </a:rPr>
                        <a:t>【A】</a:t>
                      </a:r>
                      <a:r>
                        <a:rPr altLang="en-US" b="0" dirty="0" kumimoji="1" lang="ja-JP" sz="1800">
                          <a:solidFill>
                            <a:schemeClr val="accent4"/>
                          </a:solidFill>
                        </a:rPr>
                        <a:t>受験上の配慮申請書</a:t>
                      </a:r>
                    </a:p>
                    <a:p>
                      <a:pPr>
                        <a:lnSpc>
                          <a:spcPct val="100000"/>
                        </a:lnSpc>
                        <a:spcBef>
                          <a:spcPts val="500"/>
                        </a:spcBef>
                        <a:spcAft>
                          <a:spcPts val="0"/>
                        </a:spcAft>
                      </a:pPr>
                      <a:r>
                        <a:rPr altLang="en-US" b="0" dirty="0" kumimoji="1" lang="ja-JP" sz="1800">
                          <a:solidFill>
                            <a:schemeClr val="accent4"/>
                          </a:solidFill>
                        </a:rPr>
                        <a:t>・</a:t>
                      </a:r>
                      <a:r>
                        <a:rPr altLang="ja-JP" b="0" dirty="0" kumimoji="1" lang="en-US" sz="1800">
                          <a:solidFill>
                            <a:schemeClr val="accent4"/>
                          </a:solidFill>
                        </a:rPr>
                        <a:t>【B】</a:t>
                      </a:r>
                      <a:r>
                        <a:rPr altLang="en-US" b="0" dirty="0" kumimoji="1" lang="ja-JP" sz="1800">
                          <a:solidFill>
                            <a:schemeClr val="accent4"/>
                          </a:solidFill>
                        </a:rPr>
                        <a:t>診断書</a:t>
                      </a:r>
                      <a:endParaRPr altLang="ja-JP" b="0" dirty="0" kumimoji="1" lang="en-US" sz="1800">
                        <a:solidFill>
                          <a:schemeClr val="accent4"/>
                        </a:solidFill>
                      </a:endParaRPr>
                    </a:p>
                    <a:p>
                      <a:pPr algn="l" defTabSz="914400" eaLnBrk="1" fontAlgn="auto" hangingPunct="1" indent="0" latinLnBrk="0" lvl="0" marL="0" marR="0" rtl="0">
                        <a:lnSpc>
                          <a:spcPct val="100000"/>
                        </a:lnSpc>
                        <a:spcBef>
                          <a:spcPts val="500"/>
                        </a:spcBef>
                        <a:spcAft>
                          <a:spcPts val="0"/>
                        </a:spcAft>
                        <a:buClrTx/>
                        <a:buSzTx/>
                        <a:buFontTx/>
                        <a:buNone/>
                        <a:tabLst/>
                        <a:defRPr/>
                      </a:pPr>
                      <a:r>
                        <a:rPr altLang="en-US" b="0" dirty="0" kumimoji="1" lang="ja-JP" sz="1800">
                          <a:solidFill>
                            <a:schemeClr val="accent4"/>
                          </a:solidFill>
                        </a:rPr>
                        <a:t>・</a:t>
                      </a:r>
                      <a:r>
                        <a:rPr altLang="ja-JP" b="0" dirty="0" kumimoji="1" lang="en-US" sz="1800">
                          <a:solidFill>
                            <a:schemeClr val="accent4"/>
                          </a:solidFill>
                        </a:rPr>
                        <a:t>【C】</a:t>
                      </a:r>
                      <a:r>
                        <a:rPr altLang="en-US" b="0" dirty="0" kumimoji="1" lang="ja-JP" sz="1800">
                          <a:solidFill>
                            <a:schemeClr val="accent4"/>
                          </a:solidFill>
                        </a:rPr>
                        <a:t>状況報告書（該当する場合）</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9" name="表 8">
            <a:extLst>
              <a:ext uri="{FF2B5EF4-FFF2-40B4-BE49-F238E27FC236}">
                <a16:creationId xmlns:a16="http://schemas.microsoft.com/office/drawing/2014/main" id="{DB4C4AD3-5696-4569-B5FE-6070D19C2FC0}"/>
              </a:ext>
            </a:extLst>
          </p:cNvPr>
          <p:cNvGraphicFramePr>
            <a:graphicFrameLocks noGrp="1"/>
          </p:cNvGraphicFramePr>
          <p:nvPr>
            <p:extLst>
              <p:ext uri="{D42A27DB-BD31-4B8C-83A1-F6EECF244321}">
                <p14:modId xmlns:p14="http://schemas.microsoft.com/office/powerpoint/2010/main" val="3369764475"/>
              </p:ext>
            </p:extLst>
          </p:nvPr>
        </p:nvGraphicFramePr>
        <p:xfrm>
          <a:off x="1344001" y="3645000"/>
          <a:ext cx="9107978" cy="1129639"/>
        </p:xfrm>
        <a:graphic>
          <a:graphicData uri="http://schemas.openxmlformats.org/drawingml/2006/table">
            <a:tbl>
              <a:tblPr bandRow="1" firstRow="1">
                <a:tableStyleId>{5C22544A-7EE6-4342-B048-85BDC9FD1C3A}</a:tableStyleId>
              </a:tblPr>
              <a:tblGrid>
                <a:gridCol w="1223999">
                  <a:extLst>
                    <a:ext uri="{9D8B030D-6E8A-4147-A177-3AD203B41FA5}">
                      <a16:colId xmlns:a16="http://schemas.microsoft.com/office/drawing/2014/main" val="743758269"/>
                    </a:ext>
                  </a:extLst>
                </a:gridCol>
                <a:gridCol w="3528000">
                  <a:extLst>
                    <a:ext uri="{9D8B030D-6E8A-4147-A177-3AD203B41FA5}">
                      <a16:colId xmlns:a16="http://schemas.microsoft.com/office/drawing/2014/main" val="365708861"/>
                    </a:ext>
                  </a:extLst>
                </a:gridCol>
                <a:gridCol w="4355979">
                  <a:extLst>
                    <a:ext uri="{9D8B030D-6E8A-4147-A177-3AD203B41FA5}">
                      <a16:colId xmlns:a16="http://schemas.microsoft.com/office/drawing/2014/main" val="2270099265"/>
                    </a:ext>
                  </a:extLst>
                </a:gridCol>
              </a:tblGrid>
              <a:tr h="303339">
                <a:tc rowSpan="2">
                  <a:txBody>
                    <a:bodyPr/>
                    <a:lstStyle/>
                    <a:p>
                      <a:pPr algn="ctr"/>
                      <a:r>
                        <a:rPr altLang="en-US" b="1" dirty="0" kumimoji="1" lang="ja-JP" sz="2400">
                          <a:solidFill>
                            <a:schemeClr val="bg1"/>
                          </a:solidFill>
                        </a:rPr>
                        <a:t>出願</a:t>
                      </a:r>
                      <a:endParaRPr altLang="ja-JP" b="1" dirty="0" kumimoji="1" lang="en-US" sz="2400">
                        <a:solidFill>
                          <a:schemeClr val="bg1"/>
                        </a:solidFill>
                      </a:endParaRPr>
                    </a:p>
                    <a:p>
                      <a:pPr algn="ctr"/>
                      <a:r>
                        <a:rPr altLang="en-US" b="1" dirty="0" kumimoji="1" lang="ja-JP" sz="2400">
                          <a:solidFill>
                            <a:schemeClr val="bg1"/>
                          </a:solidFill>
                        </a:rPr>
                        <a:t>（</a:t>
                      </a:r>
                      <a:r>
                        <a:rPr altLang="ja-JP" b="1" dirty="0" kumimoji="1" lang="en-US" sz="2400">
                          <a:solidFill>
                            <a:schemeClr val="bg1"/>
                          </a:solidFill>
                        </a:rPr>
                        <a:t>Web</a:t>
                      </a:r>
                      <a:r>
                        <a:rPr altLang="en-US" b="1" dirty="0" kumimoji="1" lang="ja-JP" sz="2400">
                          <a:solidFill>
                            <a:schemeClr val="bg1"/>
                          </a:solidFill>
                        </a:rPr>
                        <a:t>）</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t>出願方法</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733399">
                <a:tc vMerge="1">
                  <a:txBody>
                    <a:bodyPr/>
                    <a:lstStyle/>
                    <a:p>
                      <a:endParaRPr altLang="en-US" dirty="0" kumimoji="1" lang="ja-JP"/>
                    </a:p>
                  </a:txBody>
                  <a:tcPr/>
                </a:tc>
                <a:tc>
                  <a:txBody>
                    <a:bodyPr/>
                    <a:lstStyle/>
                    <a:p>
                      <a:r>
                        <a:rPr altLang="ja-JP" b="0" dirty="0" kumimoji="1" lang="en-US" sz="2100">
                          <a:solidFill>
                            <a:schemeClr val="tx1"/>
                          </a:solidFill>
                        </a:rPr>
                        <a:t>9</a:t>
                      </a:r>
                      <a:r>
                        <a:rPr altLang="en-US" b="0" dirty="0" kumimoji="1" lang="ja-JP" sz="2100">
                          <a:solidFill>
                            <a:schemeClr val="tx1"/>
                          </a:solidFill>
                        </a:rPr>
                        <a:t>月</a:t>
                      </a:r>
                      <a:r>
                        <a:rPr altLang="ja-JP" b="0" dirty="0" kumimoji="1" lang="en-US" sz="2100">
                          <a:solidFill>
                            <a:schemeClr val="tx1"/>
                          </a:solidFill>
                        </a:rPr>
                        <a:t>16</a:t>
                      </a:r>
                      <a:r>
                        <a:rPr altLang="en-US" b="0" dirty="0" kumimoji="1" lang="ja-JP" sz="2100">
                          <a:solidFill>
                            <a:schemeClr val="tx1"/>
                          </a:solidFill>
                        </a:rPr>
                        <a:t>日（火）</a:t>
                      </a:r>
                      <a:r>
                        <a:rPr altLang="ja-JP" b="0" dirty="0" kumimoji="1" lang="en-US" sz="2100">
                          <a:solidFill>
                            <a:schemeClr val="tx1"/>
                          </a:solidFill>
                        </a:rPr>
                        <a:t>10:00</a:t>
                      </a:r>
                    </a:p>
                    <a:p>
                      <a:r>
                        <a:rPr altLang="en-US" b="0" dirty="0" kumimoji="1" lang="ja-JP" sz="2100">
                          <a:solidFill>
                            <a:schemeClr val="tx1"/>
                          </a:solidFill>
                        </a:rPr>
                        <a:t>        ～</a:t>
                      </a:r>
                      <a:r>
                        <a:rPr altLang="ja-JP" b="0" dirty="0" kumimoji="1" lang="en-US" sz="2100">
                          <a:solidFill>
                            <a:schemeClr val="tx1"/>
                          </a:solidFill>
                        </a:rPr>
                        <a:t>10</a:t>
                      </a:r>
                      <a:r>
                        <a:rPr altLang="en-US" b="0" dirty="0" kumimoji="1" lang="ja-JP" sz="2100">
                          <a:solidFill>
                            <a:schemeClr val="tx1"/>
                          </a:solidFill>
                        </a:rPr>
                        <a:t>月</a:t>
                      </a:r>
                      <a:r>
                        <a:rPr altLang="ja-JP" b="0" dirty="0" kumimoji="1" lang="en-US" sz="2100">
                          <a:solidFill>
                            <a:schemeClr val="tx1"/>
                          </a:solidFill>
                        </a:rPr>
                        <a:t>3</a:t>
                      </a:r>
                      <a:r>
                        <a:rPr altLang="en-US" b="0" dirty="0" kumimoji="1" lang="ja-JP" sz="2100">
                          <a:solidFill>
                            <a:schemeClr val="tx1"/>
                          </a:solidFill>
                        </a:rPr>
                        <a:t>日（金）</a:t>
                      </a:r>
                      <a:r>
                        <a:rPr altLang="ja-JP" b="0" dirty="0" kumimoji="1" lang="en-US" sz="2100">
                          <a:solidFill>
                            <a:schemeClr val="tx1"/>
                          </a:solidFill>
                        </a:rPr>
                        <a:t>17:00</a:t>
                      </a:r>
                      <a:endParaRPr altLang="en-US" b="0" dirty="0" kumimoji="1" lang="ja-JP" sz="2100" u="none">
                        <a:solidFill>
                          <a:schemeClr val="tx1"/>
                        </a:solidFill>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600"/>
                        </a:spcAft>
                        <a:buClrTx/>
                        <a:buSzTx/>
                        <a:buFontTx/>
                        <a:buNone/>
                        <a:tabLst/>
                        <a:defRPr/>
                      </a:pPr>
                      <a:r>
                        <a:rPr altLang="en-US" b="0" dirty="0" kumimoji="1" lang="ja-JP" sz="1800">
                          <a:solidFill>
                            <a:schemeClr val="tx1"/>
                          </a:solidFill>
                        </a:rPr>
                        <a:t>「出願サイト」を通じて，個人で出願（「受験案内」参照）</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11" name="矢印: 四方向 10">
            <a:extLst>
              <a:ext uri="{FF2B5EF4-FFF2-40B4-BE49-F238E27FC236}">
                <a16:creationId xmlns:a16="http://schemas.microsoft.com/office/drawing/2014/main" id="{AD01F22F-1857-4DE0-BFEF-690E43E6F420}"/>
              </a:ext>
            </a:extLst>
          </p:cNvPr>
          <p:cNvSpPr/>
          <p:nvPr/>
        </p:nvSpPr>
        <p:spPr bwMode="auto">
          <a:xfrm>
            <a:off x="2063752" y="3141000"/>
            <a:ext cx="360040" cy="364484"/>
          </a:xfrm>
          <a:prstGeom prst="quadArrow">
            <a:avLst>
              <a:gd fmla="val 25995" name="adj1"/>
              <a:gd fmla="val 1574" name="adj2"/>
              <a:gd fmla="val 0" name="adj3"/>
            </a:avLst>
          </a:prstGeom>
          <a:solidFill>
            <a:schemeClr val="tx1"/>
          </a:solidFill>
          <a:ln>
            <a:solidFill>
              <a:schemeClr val="tx1"/>
            </a:solidFill>
          </a:ln>
          <a:effectLs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ndParaRPr>
          </a:p>
        </p:txBody>
      </p:sp>
      <p:sp>
        <p:nvSpPr>
          <p:cNvPr id="10" name="コンテンツ プレースホルダー 2">
            <a:extLst>
              <a:ext uri="{FF2B5EF4-FFF2-40B4-BE49-F238E27FC236}">
                <a16:creationId xmlns:a16="http://schemas.microsoft.com/office/drawing/2014/main" id="{47C06674-AD8F-4B56-8037-829D5D27A7F3}"/>
              </a:ext>
            </a:extLst>
          </p:cNvPr>
          <p:cNvSpPr txBox="1">
            <a:spLocks/>
          </p:cNvSpPr>
          <p:nvPr/>
        </p:nvSpPr>
        <p:spPr bwMode="auto">
          <a:xfrm>
            <a:off x="192000" y="981000"/>
            <a:ext cx="6840000"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ja-JP" dirty="0" lang="en-US" sz="2400"/>
              <a:t>【</a:t>
            </a:r>
            <a:r>
              <a:rPr altLang="en-US" dirty="0" lang="ja-JP" sz="2400"/>
              <a:t>第</a:t>
            </a:r>
            <a:r>
              <a:rPr altLang="ja-JP" dirty="0" lang="en-US" sz="2400"/>
              <a:t>2</a:t>
            </a:r>
            <a:r>
              <a:rPr altLang="en-US" dirty="0" lang="ja-JP" sz="2400"/>
              <a:t>期申請期間</a:t>
            </a:r>
            <a:r>
              <a:rPr altLang="ja-JP" dirty="0" lang="en-US" sz="2400"/>
              <a:t>】</a:t>
            </a:r>
            <a:r>
              <a:rPr altLang="en-US" dirty="0" lang="ja-JP" sz="2400"/>
              <a:t>　</a:t>
            </a:r>
            <a:r>
              <a:rPr altLang="ja-JP" dirty="0" lang="en-US" sz="2400"/>
              <a:t>9</a:t>
            </a:r>
            <a:r>
              <a:rPr altLang="en-US" dirty="0" lang="ja-JP" sz="2400">
                <a:solidFill>
                  <a:schemeClr val="dk1"/>
                </a:solidFill>
                <a:latin typeface="+mj-ea"/>
              </a:rPr>
              <a:t>月</a:t>
            </a:r>
            <a:r>
              <a:rPr altLang="ja-JP" dirty="0" lang="en-US" sz="2400">
                <a:solidFill>
                  <a:schemeClr val="dk1"/>
                </a:solidFill>
              </a:rPr>
              <a:t>1</a:t>
            </a:r>
            <a:r>
              <a:rPr altLang="en-US" dirty="0" lang="ja-JP" sz="2400">
                <a:solidFill>
                  <a:schemeClr val="dk1"/>
                </a:solidFill>
                <a:latin typeface="+mj-ea"/>
              </a:rPr>
              <a:t>日（月） ～ </a:t>
            </a:r>
            <a:r>
              <a:rPr altLang="ja-JP" dirty="0" lang="en-US" sz="2400">
                <a:solidFill>
                  <a:schemeClr val="dk1"/>
                </a:solidFill>
              </a:rPr>
              <a:t>10</a:t>
            </a:r>
            <a:r>
              <a:rPr altLang="en-US" dirty="0" lang="ja-JP" sz="2400">
                <a:solidFill>
                  <a:schemeClr val="dk1"/>
                </a:solidFill>
              </a:rPr>
              <a:t>月</a:t>
            </a:r>
            <a:r>
              <a:rPr altLang="ja-JP" dirty="0" lang="en-US" sz="2400">
                <a:solidFill>
                  <a:schemeClr val="dk1"/>
                </a:solidFill>
              </a:rPr>
              <a:t>3</a:t>
            </a:r>
            <a:r>
              <a:rPr altLang="en-US" dirty="0" lang="ja-JP" sz="2400">
                <a:solidFill>
                  <a:schemeClr val="dk1"/>
                </a:solidFill>
                <a:latin typeface="+mj-ea"/>
              </a:rPr>
              <a:t>日（金）</a:t>
            </a:r>
          </a:p>
        </p:txBody>
      </p:sp>
    </p:spTree>
    <p:extLst>
      <p:ext uri="{BB962C8B-B14F-4D97-AF65-F5344CB8AC3E}">
        <p14:creationId xmlns:p14="http://schemas.microsoft.com/office/powerpoint/2010/main" val="2906266431"/>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6</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3528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P</a:t>
            </a:r>
            <a:r>
              <a:rPr altLang="ja-JP" dirty="0" lang="en-US" sz="3200">
                <a:solidFill>
                  <a:srgbClr val="000000"/>
                </a:solidFill>
              </a:rPr>
              <a:t>36</a:t>
            </a:r>
            <a:r>
              <a:rPr altLang="en-US" dirty="0" lang="ja-JP" sz="3200">
                <a:solidFill>
                  <a:srgbClr val="000000"/>
                </a:solidFill>
              </a:rPr>
              <a:t>～</a:t>
            </a:r>
            <a:r>
              <a:rPr altLang="ja-JP" dirty="0" kern="0" lang="en-US" sz="3200">
                <a:solidFill>
                  <a:srgbClr val="000000"/>
                </a:solidFill>
                <a:latin charset="0" typeface="Arial"/>
                <a:ea charset="-128" typeface="ＭＳ Ｐゴシック"/>
              </a:rPr>
              <a:t>37</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graphicFrame>
        <p:nvGraphicFramePr>
          <p:cNvPr id="35" name="表 34">
            <a:extLst>
              <a:ext uri="{FF2B5EF4-FFF2-40B4-BE49-F238E27FC236}">
                <a16:creationId xmlns:a16="http://schemas.microsoft.com/office/drawing/2014/main" id="{C89F6ECA-F8E9-4F68-BC6C-F7339127A6A6}"/>
              </a:ext>
            </a:extLst>
          </p:cNvPr>
          <p:cNvGraphicFramePr>
            <a:graphicFrameLocks noGrp="1"/>
          </p:cNvGraphicFramePr>
          <p:nvPr>
            <p:extLst>
              <p:ext uri="{D42A27DB-BD31-4B8C-83A1-F6EECF244321}">
                <p14:modId xmlns:p14="http://schemas.microsoft.com/office/powerpoint/2010/main" val="2257999861"/>
              </p:ext>
            </p:extLst>
          </p:nvPr>
        </p:nvGraphicFramePr>
        <p:xfrm>
          <a:off x="408000" y="1536695"/>
          <a:ext cx="11202808" cy="4700305"/>
        </p:xfrm>
        <a:graphic>
          <a:graphicData uri="http://schemas.openxmlformats.org/drawingml/2006/table">
            <a:tbl>
              <a:tblPr bandRow="1" firstRow="1">
                <a:tableStyleId>{5C22544A-7EE6-4342-B048-85BDC9FD1C3A}</a:tableStyleId>
              </a:tblPr>
              <a:tblGrid>
                <a:gridCol w="1800000">
                  <a:extLst>
                    <a:ext uri="{9D8B030D-6E8A-4147-A177-3AD203B41FA5}">
                      <a16:colId xmlns:a16="http://schemas.microsoft.com/office/drawing/2014/main" val="2908479579"/>
                    </a:ext>
                  </a:extLst>
                </a:gridCol>
                <a:gridCol w="3024000">
                  <a:extLst>
                    <a:ext uri="{9D8B030D-6E8A-4147-A177-3AD203B41FA5}">
                      <a16:colId xmlns:a16="http://schemas.microsoft.com/office/drawing/2014/main" val="4197018795"/>
                    </a:ext>
                  </a:extLst>
                </a:gridCol>
                <a:gridCol w="3225404">
                  <a:extLst>
                    <a:ext uri="{9D8B030D-6E8A-4147-A177-3AD203B41FA5}">
                      <a16:colId xmlns:a16="http://schemas.microsoft.com/office/drawing/2014/main" val="2263249408"/>
                    </a:ext>
                  </a:extLst>
                </a:gridCol>
                <a:gridCol w="3153404">
                  <a:extLst>
                    <a:ext uri="{9D8B030D-6E8A-4147-A177-3AD203B41FA5}">
                      <a16:colId xmlns:a16="http://schemas.microsoft.com/office/drawing/2014/main" val="199508496"/>
                    </a:ext>
                  </a:extLst>
                </a:gridCol>
              </a:tblGrid>
              <a:tr h="711215">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1" dirty="0" kumimoji="1" lang="ja-JP" spc="600" sz="2400"/>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【A】</a:t>
                      </a:r>
                      <a:r>
                        <a:rPr altLang="en-US" b="1" dirty="0" kumimoji="1" lang="ja-JP" spc="600" sz="2100"/>
                        <a:t>受験上の</a:t>
                      </a:r>
                      <a:br>
                        <a:rPr altLang="ja-JP" b="1" dirty="0" kumimoji="1" lang="en-US" spc="600" sz="2100"/>
                      </a:br>
                      <a:r>
                        <a:rPr altLang="en-US" b="1" dirty="0" kumimoji="1" lang="ja-JP" spc="600" sz="2100"/>
                        <a:t>配慮申請書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【B】</a:t>
                      </a:r>
                      <a:r>
                        <a:rPr altLang="en-US" b="1" dirty="0" kumimoji="1" lang="ja-JP" spc="600" sz="2100"/>
                        <a:t>診断書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【C】</a:t>
                      </a:r>
                      <a:r>
                        <a:rPr altLang="en-US" b="1" dirty="0" kumimoji="1" lang="ja-JP" spc="600" sz="2100"/>
                        <a:t>状況報告書</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528253285"/>
                  </a:ext>
                </a:extLst>
              </a:tr>
              <a:tr h="1528832">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typeface="+mn-ea"/>
                          <a:ea typeface="+mn-ea"/>
                          <a:cs typeface="Times New Roman"/>
                        </a:rPr>
                        <a:t>提出対象者</a:t>
                      </a:r>
                      <a:endParaRPr altLang="ja-JP" b="0" dirty="0" kern="100" kumimoji="1" lang="ja-JP" sz="2100">
                        <a:solidFill>
                          <a:schemeClr val="bg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000" u="sng">
                          <a:solidFill>
                            <a:srgbClr val="FF0000"/>
                          </a:solidFill>
                          <a:effectLst/>
                          <a:latin typeface="+mn-ea"/>
                          <a:ea typeface="+mn-ea"/>
                          <a:cs typeface="Times New Roman"/>
                        </a:rPr>
                        <a:t>全員</a:t>
                      </a:r>
                      <a:r>
                        <a:rPr altLang="en-US" b="0" dirty="0" kern="100" kumimoji="1" lang="ja-JP" sz="2000">
                          <a:solidFill>
                            <a:schemeClr val="dk1"/>
                          </a:solidFill>
                          <a:effectLst/>
                          <a:latin typeface="+mn-ea"/>
                          <a:ea typeface="+mn-ea"/>
                          <a:cs typeface="Times New Roman"/>
                        </a:rPr>
                        <a:t>（必須）</a:t>
                      </a:r>
                      <a:endParaRPr altLang="ja-JP" b="0" dirty="0" kern="100" kumimoji="1" lang="ja-JP" sz="20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2000" u="sng">
                          <a:solidFill>
                            <a:srgbClr val="FF0000"/>
                          </a:solidFill>
                        </a:rPr>
                        <a:t>全員</a:t>
                      </a:r>
                      <a:r>
                        <a:rPr altLang="en-US" b="0" dirty="0" kumimoji="1" lang="ja-JP" sz="2000">
                          <a:solidFill>
                            <a:schemeClr val="tx1"/>
                          </a:solidFill>
                        </a:rPr>
                        <a:t>（必須）</a:t>
                      </a:r>
                      <a:endParaRPr altLang="ja-JP" b="0" dirty="0" kumimoji="1" lang="en-US" sz="20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2000">
                          <a:solidFill>
                            <a:schemeClr val="tx1"/>
                          </a:solidFill>
                        </a:rPr>
                        <a:t>・</a:t>
                      </a:r>
                      <a:r>
                        <a:rPr altLang="en-US" b="0" dirty="0" kumimoji="1" lang="ja-JP" sz="1600" u="sng">
                          <a:solidFill>
                            <a:srgbClr val="FF0000"/>
                          </a:solidFill>
                        </a:rPr>
                        <a:t>試験時間延長</a:t>
                      </a:r>
                      <a:r>
                        <a:rPr altLang="ja-JP" b="0" dirty="0" kumimoji="1" lang="en-US" sz="1600" u="sng">
                          <a:solidFill>
                            <a:srgbClr val="FF0000"/>
                          </a:solidFill>
                        </a:rPr>
                        <a:t>(1.3</a:t>
                      </a:r>
                      <a:r>
                        <a:rPr altLang="en-US" b="0" dirty="0" kumimoji="1" lang="ja-JP" sz="1600" u="sng">
                          <a:solidFill>
                            <a:srgbClr val="FF0000"/>
                          </a:solidFill>
                        </a:rPr>
                        <a:t>倍</a:t>
                      </a:r>
                      <a:r>
                        <a:rPr altLang="ja-JP" b="0" dirty="0" kumimoji="1" lang="en-US" sz="1600" u="sng">
                          <a:solidFill>
                            <a:srgbClr val="FF0000"/>
                          </a:solidFill>
                        </a:rPr>
                        <a:t>)</a:t>
                      </a:r>
                      <a:endParaRPr altLang="ja-JP" b="0" dirty="0" kumimoji="1" lang="en-US" sz="1800" u="sng">
                        <a:solidFill>
                          <a:srgbClr val="FF0000"/>
                        </a:solidFill>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a:t>
                      </a:r>
                      <a:r>
                        <a:rPr altLang="en-US" b="0" dirty="0" kumimoji="1" lang="ja-JP" sz="1800" u="sng">
                          <a:solidFill>
                            <a:srgbClr val="FF0000"/>
                          </a:solidFill>
                        </a:rPr>
                        <a:t>リスニング免除</a:t>
                      </a:r>
                      <a:endParaRPr altLang="ja-JP" b="0" dirty="0" kumimoji="1" lang="en-US" sz="1800" u="sng">
                        <a:solidFill>
                          <a:srgbClr val="FF0000"/>
                        </a:solidFill>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a:t>
                      </a:r>
                      <a:r>
                        <a:rPr altLang="en-US" b="0" dirty="0" kumimoji="1" lang="ja-JP" sz="1800" u="sng">
                          <a:solidFill>
                            <a:srgbClr val="FF0000"/>
                          </a:solidFill>
                        </a:rPr>
                        <a:t>代筆解答</a:t>
                      </a:r>
                      <a:endParaRPr altLang="ja-JP" b="0" dirty="0" kumimoji="1" lang="en-US" sz="1800" u="sng">
                        <a:solidFill>
                          <a:srgbClr val="FF0000"/>
                        </a:solidFill>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a:t>
                      </a:r>
                      <a:r>
                        <a:rPr altLang="en-US" b="0" dirty="0" kumimoji="1" lang="ja-JP" sz="1800" u="sng">
                          <a:solidFill>
                            <a:srgbClr val="FF0000"/>
                          </a:solidFill>
                        </a:rPr>
                        <a:t>別室の設定</a:t>
                      </a:r>
                      <a:endParaRPr altLang="ja-JP" b="0" dirty="0" kumimoji="1" lang="en-US" sz="1800" u="sng">
                        <a:solidFill>
                          <a:srgbClr val="FF0000"/>
                        </a:solidFill>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・区分が</a:t>
                      </a:r>
                      <a:r>
                        <a:rPr altLang="en-US" b="0" dirty="0" kumimoji="1" lang="ja-JP" sz="1800" u="sng">
                          <a:solidFill>
                            <a:srgbClr val="FF0000"/>
                          </a:solidFill>
                        </a:rPr>
                        <a:t>発達障害</a:t>
                      </a:r>
                      <a:r>
                        <a:rPr altLang="en-US" b="0" dirty="0" kumimoji="1" lang="ja-JP" sz="1800">
                          <a:solidFill>
                            <a:schemeClr val="tx1"/>
                          </a:solidFill>
                        </a:rPr>
                        <a:t>の者</a:t>
                      </a:r>
                      <a:endParaRPr altLang="ja-JP" b="0" dirty="0" kumimoji="1" lang="en-US" sz="18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3446438326"/>
                  </a:ext>
                </a:extLst>
              </a:tr>
              <a:tr h="1120024">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typeface="+mn-ea"/>
                          <a:ea typeface="+mn-ea"/>
                          <a:cs typeface="Times New Roman"/>
                        </a:rPr>
                        <a:t>記入者等</a:t>
                      </a:r>
                      <a:br>
                        <a:rPr altLang="ja-JP" b="0" dirty="0" kern="100" kumimoji="1" lang="en-US" sz="2400">
                          <a:solidFill>
                            <a:schemeClr val="bg1"/>
                          </a:solidFill>
                          <a:effectLst/>
                          <a:latin typeface="+mn-ea"/>
                          <a:ea typeface="+mn-ea"/>
                          <a:cs typeface="Times New Roman"/>
                        </a:rPr>
                      </a:br>
                      <a:r>
                        <a:rPr altLang="en-US" b="0" dirty="0" kern="100" kumimoji="1" lang="ja-JP" sz="1600">
                          <a:solidFill>
                            <a:schemeClr val="bg1"/>
                          </a:solidFill>
                          <a:effectLst/>
                          <a:latin typeface="+mn-ea"/>
                          <a:ea typeface="+mn-ea"/>
                          <a:cs typeface="Times New Roman"/>
                        </a:rPr>
                        <a:t>（卒業見込者）</a:t>
                      </a:r>
                      <a:endParaRPr altLang="ja-JP" b="0" dirty="0" kern="100" kumimoji="1" lang="ja-JP" sz="1600">
                        <a:solidFill>
                          <a:schemeClr val="bg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ysDot"/>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u="sng">
                          <a:solidFill>
                            <a:srgbClr val="FF0000"/>
                          </a:solidFill>
                          <a:effectLst/>
                          <a:latin typeface="+mn-ea"/>
                          <a:ea typeface="+mn-ea"/>
                          <a:cs typeface="Times New Roman"/>
                        </a:rPr>
                        <a:t>志願者，保護者，担当の教員（学級担任等）等で相談の上</a:t>
                      </a:r>
                      <a:r>
                        <a:rPr altLang="en-US" b="0" dirty="0" kern="100" kumimoji="1" lang="ja-JP" sz="1800" u="none">
                          <a:solidFill>
                            <a:schemeClr val="dk1"/>
                          </a:solidFill>
                          <a:effectLst/>
                          <a:latin typeface="+mn-ea"/>
                          <a:ea typeface="+mn-ea"/>
                          <a:cs typeface="Times New Roman"/>
                        </a:rPr>
                        <a:t>，記入</a:t>
                      </a:r>
                      <a:endParaRPr altLang="ja-JP" b="0" dirty="0" kern="100" kumimoji="1" lang="en-US" sz="1800" u="none">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ysDot"/>
                      <a:round/>
                      <a:headEnd len="med" type="none" w="med"/>
                      <a:tailEnd len="med" type="none" w="med"/>
                    </a:lnB>
                    <a:lnTlToBr cmpd="sng" w="12700">
                      <a:noFill/>
                      <a:prstDash val="solid"/>
                    </a:lnTlToBr>
                    <a:lnBlToTr cmpd="sng" w="12700">
                      <a:noFill/>
                      <a:prstDash val="solid"/>
                    </a:lnBlToTr>
                    <a:solidFill>
                      <a:srgbClr val="DAEDEF"/>
                    </a:solidFill>
                  </a:tcPr>
                </a:tc>
                <a:tc rowSpan="2">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医師</a:t>
                      </a:r>
                      <a:endParaRPr altLang="ja-JP" b="0" dirty="0" kumimoji="1" lang="en-US" sz="1800">
                        <a:solidFill>
                          <a:schemeClr val="tx1"/>
                        </a:solidFill>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700">
                          <a:solidFill>
                            <a:schemeClr val="tx1"/>
                          </a:solidFill>
                        </a:rPr>
                        <a:t>（必ずしも主治医である必要なし）</a:t>
                      </a:r>
                      <a:endParaRPr altLang="ja-JP" b="0" dirty="0" kumimoji="1" lang="en-US" sz="17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600"/>
                        </a:spcBef>
                        <a:spcAft>
                          <a:spcPts val="1200"/>
                        </a:spcAft>
                        <a:buClrTx/>
                        <a:buSzTx/>
                        <a:buFontTx/>
                        <a:buNone/>
                        <a:tabLst/>
                        <a:defRPr/>
                      </a:pPr>
                      <a:r>
                        <a:rPr altLang="en-US" b="0" dirty="0" kumimoji="1" lang="ja-JP" sz="1800">
                          <a:solidFill>
                            <a:schemeClr val="tx1"/>
                          </a:solidFill>
                        </a:rPr>
                        <a:t>担当の教員（学級担任等）</a:t>
                      </a:r>
                      <a:endParaRPr altLang="ja-JP" b="0" dirty="0" kumimoji="1" lang="en-US" sz="18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ysDot"/>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24067672"/>
                  </a:ext>
                </a:extLst>
              </a:tr>
              <a:tr h="1319929">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typeface="+mn-ea"/>
                          <a:ea typeface="+mn-ea"/>
                          <a:cs typeface="Times New Roman"/>
                        </a:rPr>
                        <a:t>記入者等</a:t>
                      </a:r>
                      <a:br>
                        <a:rPr altLang="ja-JP" b="0" dirty="0" kern="100" kumimoji="1" lang="en-US" sz="2400">
                          <a:solidFill>
                            <a:schemeClr val="bg1"/>
                          </a:solidFill>
                          <a:effectLst/>
                          <a:latin typeface="+mn-ea"/>
                          <a:ea typeface="+mn-ea"/>
                          <a:cs typeface="Times New Roman"/>
                        </a:rPr>
                      </a:br>
                      <a:r>
                        <a:rPr altLang="en-US" b="0" dirty="0" kern="100" kumimoji="1" lang="ja-JP" sz="1600">
                          <a:solidFill>
                            <a:schemeClr val="bg1"/>
                          </a:solidFill>
                          <a:effectLst/>
                          <a:latin typeface="+mn-ea"/>
                          <a:ea typeface="+mn-ea"/>
                          <a:cs typeface="Times New Roman"/>
                        </a:rPr>
                        <a:t>（卒業見込者</a:t>
                      </a:r>
                      <a:endParaRPr altLang="ja-JP" b="0" dirty="0" kern="100" kumimoji="1" lang="en-US" sz="1600">
                        <a:solidFill>
                          <a:schemeClr val="bg1"/>
                        </a:solidFill>
                        <a:effectLst/>
                        <a:latin typeface="+mn-ea"/>
                        <a:ea typeface="+mn-ea"/>
                        <a:cs typeface="Times New Roman"/>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600">
                          <a:solidFill>
                            <a:schemeClr val="bg1"/>
                          </a:solidFill>
                          <a:effectLst/>
                          <a:latin typeface="+mn-ea"/>
                          <a:ea typeface="+mn-ea"/>
                          <a:cs typeface="Times New Roman"/>
                        </a:rPr>
                        <a:t>以外の者）</a:t>
                      </a:r>
                      <a:endParaRPr altLang="ja-JP" b="0" dirty="0" kern="100" kumimoji="1" lang="ja-JP" sz="1600">
                        <a:solidFill>
                          <a:schemeClr val="bg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ysDot"/>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u="sng">
                          <a:solidFill>
                            <a:srgbClr val="FF0000"/>
                          </a:solidFill>
                          <a:effectLst/>
                          <a:latin typeface="+mn-ea"/>
                          <a:ea typeface="+mn-ea"/>
                          <a:cs typeface="Times New Roman"/>
                        </a:rPr>
                        <a:t>志願者と保護者等が相談の上</a:t>
                      </a:r>
                      <a:r>
                        <a:rPr altLang="en-US" b="0" dirty="0" kern="100" kumimoji="1" lang="ja-JP" sz="1800" u="none">
                          <a:solidFill>
                            <a:schemeClr val="dk1"/>
                          </a:solidFill>
                          <a:effectLst/>
                          <a:latin typeface="+mn-ea"/>
                          <a:ea typeface="+mn-ea"/>
                          <a:cs typeface="Times New Roman"/>
                        </a:rPr>
                        <a:t>，記入</a:t>
                      </a:r>
                      <a:endParaRPr altLang="ja-JP" b="0" dirty="0" kern="100" kumimoji="1" lang="en-US" sz="1800" u="none">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ysDot"/>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vMerge="1">
                  <a:txBody>
                    <a:bodyPr/>
                    <a:lstStyle/>
                    <a:p>
                      <a:endParaRPr altLang="en-US" kumimoji="1" lang="ja-JP"/>
                    </a:p>
                  </a:txBody>
                  <a:tcPr>
                    <a:lnL algn="ctr" cap="flat" cmpd="sng" w="12700">
                      <a:solidFill>
                        <a:schemeClr val="tx1"/>
                      </a:solidFill>
                      <a:prstDash val="solid"/>
                      <a:round/>
                      <a:headEnd len="med" type="none" w="med"/>
                      <a:tailEnd len="med" type="none" w="med"/>
                    </a:lnL>
                    <a:lnT algn="ctr" cap="flat" cmpd="sng" w="12700">
                      <a:solidFill>
                        <a:schemeClr val="tx1"/>
                      </a:solidFill>
                      <a:prstDash val="solid"/>
                      <a:round/>
                      <a:headEnd len="med" type="none" w="med"/>
                      <a:tailEnd len="med" type="none" w="med"/>
                    </a:lnT>
                  </a:tcPr>
                </a:tc>
                <a:tc>
                  <a:txBody>
                    <a:bodyPr/>
                    <a:lstStyle/>
                    <a:p>
                      <a:pPr algn="l" defTabSz="914400" eaLnBrk="1" fontAlgn="auto" hangingPunct="1" indent="0" latinLnBrk="0" lvl="0" marL="0" marR="0" rtl="0">
                        <a:lnSpc>
                          <a:spcPct val="100000"/>
                        </a:lnSpc>
                        <a:spcBef>
                          <a:spcPts val="600"/>
                        </a:spcBef>
                        <a:spcAft>
                          <a:spcPts val="1200"/>
                        </a:spcAft>
                        <a:buClrTx/>
                        <a:buSzTx/>
                        <a:buFontTx/>
                        <a:buNone/>
                        <a:tabLst/>
                        <a:defRPr/>
                      </a:pPr>
                      <a:r>
                        <a:rPr altLang="en-US" b="0" dirty="0" kumimoji="1" lang="ja-JP" sz="1800">
                          <a:solidFill>
                            <a:schemeClr val="tx1"/>
                          </a:solidFill>
                        </a:rPr>
                        <a:t>保護者，予備校講師等</a:t>
                      </a:r>
                      <a:endParaRPr altLang="ja-JP" b="0" dirty="0" kumimoji="1" lang="en-US" sz="18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ysDot"/>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1481160665"/>
                  </a:ext>
                </a:extLst>
              </a:tr>
            </a:tbl>
          </a:graphicData>
        </a:graphic>
      </p:graphicFrame>
      <p:sp>
        <p:nvSpPr>
          <p:cNvPr id="6" name="テキスト ボックス 5">
            <a:extLst>
              <a:ext uri="{FF2B5EF4-FFF2-40B4-BE49-F238E27FC236}">
                <a16:creationId xmlns:a16="http://schemas.microsoft.com/office/drawing/2014/main" id="{2C509AA3-177B-4A90-BC95-18EA7206A230}"/>
              </a:ext>
            </a:extLst>
          </p:cNvPr>
          <p:cNvSpPr txBox="1"/>
          <p:nvPr/>
        </p:nvSpPr>
        <p:spPr>
          <a:xfrm>
            <a:off x="10724499" y="2638669"/>
            <a:ext cx="843501" cy="646331"/>
          </a:xfrm>
          <a:prstGeom prst="rect">
            <a:avLst/>
          </a:prstGeom>
          <a:noFill/>
        </p:spPr>
        <p:txBody>
          <a:bodyPr rtlCol="0" wrap="none">
            <a:spAutoFit/>
          </a:bodyPr>
          <a:lstStyle/>
          <a:p>
            <a:r>
              <a:rPr altLang="en-US" dirty="0" kumimoji="1" lang="ja-JP" sz="1800"/>
              <a:t>を希望</a:t>
            </a:r>
            <a:endParaRPr altLang="ja-JP" dirty="0" kumimoji="1" lang="en-US" sz="1800"/>
          </a:p>
          <a:p>
            <a:r>
              <a:rPr altLang="en-US" dirty="0" kumimoji="1" lang="ja-JP" sz="1800"/>
              <a:t>する者</a:t>
            </a:r>
          </a:p>
        </p:txBody>
      </p:sp>
      <p:sp>
        <p:nvSpPr>
          <p:cNvPr id="9" name="左中かっこ 8">
            <a:extLst>
              <a:ext uri="{FF2B5EF4-FFF2-40B4-BE49-F238E27FC236}">
                <a16:creationId xmlns:a16="http://schemas.microsoft.com/office/drawing/2014/main" id="{CF2DD533-8393-4E6E-AFE2-D49B26E46730}"/>
              </a:ext>
            </a:extLst>
          </p:cNvPr>
          <p:cNvSpPr/>
          <p:nvPr/>
        </p:nvSpPr>
        <p:spPr bwMode="auto">
          <a:xfrm rot="10800000">
            <a:off x="10632000" y="2421000"/>
            <a:ext cx="144000" cy="1008000"/>
          </a:xfrm>
          <a:prstGeom prst="leftBrace">
            <a:avLst>
              <a:gd fmla="val 8333" name="adj1"/>
              <a:gd fmla="val 50000" name="adj2"/>
            </a:avLst>
          </a:prstGeom>
          <a:noFill/>
          <a:ln algn="ctr" cap="flat" cmpd="sng" w="9525">
            <a:solidFill>
              <a:schemeClr val="tx1"/>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0" name="Rectangle 5">
            <a:extLst>
              <a:ext uri="{FF2B5EF4-FFF2-40B4-BE49-F238E27FC236}">
                <a16:creationId xmlns:a16="http://schemas.microsoft.com/office/drawing/2014/main" id="{AA7A2ACA-7F5E-4B43-9664-7B446713278A}"/>
              </a:ext>
            </a:extLst>
          </p:cNvPr>
          <p:cNvSpPr>
            <a:spLocks noChangeArrowheads="1"/>
          </p:cNvSpPr>
          <p:nvPr/>
        </p:nvSpPr>
        <p:spPr bwMode="auto">
          <a:xfrm>
            <a:off x="249404" y="919445"/>
            <a:ext cx="11520000" cy="545904"/>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２　申請書類</a:t>
            </a:r>
          </a:p>
        </p:txBody>
      </p:sp>
    </p:spTree>
    <p:extLst>
      <p:ext uri="{BB962C8B-B14F-4D97-AF65-F5344CB8AC3E}">
        <p14:creationId xmlns:p14="http://schemas.microsoft.com/office/powerpoint/2010/main" val="403912679"/>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7</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3384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P4</a:t>
            </a:r>
            <a:r>
              <a:rPr altLang="en-US" b="0" baseline="0" cap="none" dirty="0" i="0" kern="1200" kumimoji="1" lang="ja-JP"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5</a:t>
            </a:r>
            <a:r>
              <a:rPr altLang="en-US" b="0" baseline="0" cap="none" dirty="0" err="1" i="0" kern="1200" kumimoji="1" lang="ja-JP"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a:t>
            </a:r>
            <a:r>
              <a:rPr altLang="ja-JP" b="0"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36</a:t>
            </a:r>
            <a:r>
              <a:rPr altLang="en-US" dirty="0" kern="0" lang="ja-JP" sz="3200">
                <a:solidFill>
                  <a:srgbClr val="000000"/>
                </a:solidFill>
                <a:latin charset="0" typeface="Arial"/>
                <a:ea charset="-128" typeface="ＭＳ Ｐゴシック"/>
              </a:rPr>
              <a:t>～</a:t>
            </a:r>
            <a:r>
              <a:rPr altLang="ja-JP" dirty="0" kern="0" lang="en-US" sz="3200">
                <a:solidFill>
                  <a:srgbClr val="000000"/>
                </a:solidFill>
                <a:latin charset="0" typeface="Arial"/>
                <a:ea charset="-128" typeface="ＭＳ Ｐゴシック"/>
              </a:rPr>
              <a:t>37</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15" name="正方形/長方形 14">
            <a:extLst>
              <a:ext uri="{FF2B5EF4-FFF2-40B4-BE49-F238E27FC236}">
                <a16:creationId xmlns:a16="http://schemas.microsoft.com/office/drawing/2014/main" id="{7F0476DE-B0BB-4D1E-A36C-F775B71AE3F1}"/>
              </a:ext>
            </a:extLst>
          </p:cNvPr>
          <p:cNvSpPr/>
          <p:nvPr/>
        </p:nvSpPr>
        <p:spPr bwMode="auto">
          <a:xfrm>
            <a:off x="768000" y="2637000"/>
            <a:ext cx="10656000" cy="864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pPr>
            <a:endParaRPr altLang="ja-JP" dirty="0" lang="en-US" sz="2000">
              <a:solidFill>
                <a:schemeClr val="tx1"/>
              </a:solidFill>
            </a:endParaRPr>
          </a:p>
        </p:txBody>
      </p:sp>
      <p:sp>
        <p:nvSpPr>
          <p:cNvPr id="19" name="正方形/長方形 18">
            <a:extLst>
              <a:ext uri="{FF2B5EF4-FFF2-40B4-BE49-F238E27FC236}">
                <a16:creationId xmlns:a16="http://schemas.microsoft.com/office/drawing/2014/main" id="{74A729E6-B9F2-4F79-A689-168C43A0D3CE}"/>
              </a:ext>
            </a:extLst>
          </p:cNvPr>
          <p:cNvSpPr/>
          <p:nvPr/>
        </p:nvSpPr>
        <p:spPr bwMode="auto">
          <a:xfrm>
            <a:off x="768000" y="4365000"/>
            <a:ext cx="8424000" cy="504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pPr>
            <a:endParaRPr altLang="ja-JP" dirty="0" lang="en-US" sz="2000" u="sng">
              <a:solidFill>
                <a:srgbClr val="FF0000"/>
              </a:solidFill>
            </a:endParaRPr>
          </a:p>
        </p:txBody>
      </p:sp>
      <p:graphicFrame>
        <p:nvGraphicFramePr>
          <p:cNvPr id="21" name="表 20">
            <a:extLst>
              <a:ext uri="{FF2B5EF4-FFF2-40B4-BE49-F238E27FC236}">
                <a16:creationId xmlns:a16="http://schemas.microsoft.com/office/drawing/2014/main" id="{DEC4DAA8-54A1-4473-8CB9-CE020DBB3287}"/>
              </a:ext>
            </a:extLst>
          </p:cNvPr>
          <p:cNvGraphicFramePr>
            <a:graphicFrameLocks noGrp="1"/>
          </p:cNvGraphicFramePr>
          <p:nvPr>
            <p:extLst>
              <p:ext uri="{D42A27DB-BD31-4B8C-83A1-F6EECF244321}">
                <p14:modId xmlns:p14="http://schemas.microsoft.com/office/powerpoint/2010/main" val="3707098992"/>
              </p:ext>
            </p:extLst>
          </p:nvPr>
        </p:nvGraphicFramePr>
        <p:xfrm>
          <a:off x="408000" y="1629000"/>
          <a:ext cx="11202808" cy="4550177"/>
        </p:xfrm>
        <a:graphic>
          <a:graphicData uri="http://schemas.openxmlformats.org/drawingml/2006/table">
            <a:tbl>
              <a:tblPr bandRow="1" firstRow="1">
                <a:tableStyleId>{5C22544A-7EE6-4342-B048-85BDC9FD1C3A}</a:tableStyleId>
              </a:tblPr>
              <a:tblGrid>
                <a:gridCol w="1829191">
                  <a:extLst>
                    <a:ext uri="{9D8B030D-6E8A-4147-A177-3AD203B41FA5}">
                      <a16:colId xmlns:a16="http://schemas.microsoft.com/office/drawing/2014/main" val="2908479579"/>
                    </a:ext>
                  </a:extLst>
                </a:gridCol>
                <a:gridCol w="3570809">
                  <a:extLst>
                    <a:ext uri="{9D8B030D-6E8A-4147-A177-3AD203B41FA5}">
                      <a16:colId xmlns:a16="http://schemas.microsoft.com/office/drawing/2014/main" val="4197018795"/>
                    </a:ext>
                  </a:extLst>
                </a:gridCol>
                <a:gridCol w="2880000">
                  <a:extLst>
                    <a:ext uri="{9D8B030D-6E8A-4147-A177-3AD203B41FA5}">
                      <a16:colId xmlns:a16="http://schemas.microsoft.com/office/drawing/2014/main" val="2263249408"/>
                    </a:ext>
                  </a:extLst>
                </a:gridCol>
                <a:gridCol w="2922808">
                  <a:extLst>
                    <a:ext uri="{9D8B030D-6E8A-4147-A177-3AD203B41FA5}">
                      <a16:colId xmlns:a16="http://schemas.microsoft.com/office/drawing/2014/main" val="3412787127"/>
                    </a:ext>
                  </a:extLst>
                </a:gridCol>
              </a:tblGrid>
              <a:tr h="717344">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1" dirty="0" kumimoji="1" lang="ja-JP" spc="600" sz="2400"/>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【A】</a:t>
                      </a:r>
                      <a:r>
                        <a:rPr altLang="en-US" b="1" dirty="0" kumimoji="1" lang="ja-JP" spc="600" sz="2100"/>
                        <a:t>受験上の</a:t>
                      </a:r>
                      <a:br>
                        <a:rPr altLang="ja-JP" b="1" dirty="0" kumimoji="1" lang="en-US" spc="600" sz="2100"/>
                      </a:br>
                      <a:r>
                        <a:rPr altLang="en-US" b="1" dirty="0" kumimoji="1" lang="ja-JP" spc="600" sz="2100"/>
                        <a:t>配慮申請書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【B】</a:t>
                      </a:r>
                      <a:r>
                        <a:rPr altLang="en-US" b="1" dirty="0" kumimoji="1" lang="ja-JP" spc="600" sz="2100"/>
                        <a:t>診断書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t>【C】</a:t>
                      </a:r>
                      <a:r>
                        <a:rPr altLang="en-US" b="1" dirty="0" kumimoji="1" lang="ja-JP" spc="600" sz="2100"/>
                        <a:t>状況報告書</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528253285"/>
                  </a:ext>
                </a:extLst>
              </a:tr>
              <a:tr h="1131542">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typeface="+mn-ea"/>
                          <a:ea typeface="+mn-ea"/>
                          <a:cs typeface="Times New Roman"/>
                        </a:rPr>
                        <a:t>入手方法</a:t>
                      </a:r>
                      <a:endParaRPr altLang="ja-JP" b="0" dirty="0" kern="100" kumimoji="1" lang="en-US" sz="2100">
                        <a:solidFill>
                          <a:schemeClr val="bg1"/>
                        </a:solidFill>
                        <a:effectLst/>
                        <a:latin typeface="+mn-ea"/>
                        <a:ea typeface="+mn-ea"/>
                        <a:cs typeface="Times New Roman"/>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a:solidFill>
                            <a:schemeClr val="bg1"/>
                          </a:solidFill>
                          <a:effectLst/>
                          <a:latin typeface="+mn-ea"/>
                          <a:ea typeface="+mn-ea"/>
                          <a:cs typeface="Times New Roman"/>
                        </a:rPr>
                        <a:t>（ファイル形式）</a:t>
                      </a:r>
                      <a:endParaRPr altLang="ja-JP" b="0" dirty="0" kern="100" kumimoji="1" lang="ja-JP" sz="1800">
                        <a:solidFill>
                          <a:schemeClr val="bg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a:solidFill>
                            <a:schemeClr val="dk1"/>
                          </a:solidFill>
                          <a:effectLst/>
                          <a:latin typeface="+mn-ea"/>
                          <a:ea typeface="+mn-ea"/>
                          <a:cs typeface="Times New Roman"/>
                        </a:rPr>
                        <a:t>・マイページ（</a:t>
                      </a:r>
                      <a:r>
                        <a:rPr altLang="ja-JP" b="0" dirty="0" kumimoji="1" lang="en-US" sz="1800">
                          <a:solidFill>
                            <a:schemeClr val="tx1"/>
                          </a:solidFill>
                        </a:rPr>
                        <a:t>PDF</a:t>
                      </a:r>
                      <a:r>
                        <a:rPr altLang="en-US" b="0" dirty="0" kern="100" kumimoji="1" lang="ja-JP" sz="1800">
                          <a:solidFill>
                            <a:schemeClr val="dk1"/>
                          </a:solidFill>
                          <a:effectLst/>
                          <a:latin typeface="+mn-ea"/>
                          <a:ea typeface="+mn-ea"/>
                          <a:cs typeface="Times New Roman"/>
                        </a:rPr>
                        <a:t>）</a:t>
                      </a:r>
                      <a:endParaRPr altLang="ja-JP" b="0" dirty="0" kern="100" kumimoji="1" lang="ja-JP" sz="1800">
                        <a:solidFill>
                          <a:schemeClr val="dk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gridSpan="2">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・マイページ（</a:t>
                      </a:r>
                      <a:r>
                        <a:rPr altLang="ja-JP" b="0" dirty="0" kumimoji="1" lang="en-US" sz="1800">
                          <a:solidFill>
                            <a:schemeClr val="tx1"/>
                          </a:solidFill>
                        </a:rPr>
                        <a:t>PDF</a:t>
                      </a:r>
                      <a:r>
                        <a:rPr altLang="en-US" b="0" dirty="0" kumimoji="1" lang="ja-JP" sz="1800">
                          <a:solidFill>
                            <a:schemeClr val="tx1"/>
                          </a:solidFill>
                        </a:rPr>
                        <a:t>）</a:t>
                      </a:r>
                      <a:endParaRPr altLang="ja-JP" b="0" dirty="0" kumimoji="1" lang="en-US" sz="1800">
                        <a:solidFill>
                          <a:schemeClr val="tx1"/>
                        </a:solidFill>
                      </a:endParaRPr>
                    </a:p>
                    <a:p>
                      <a:pPr algn="l" defTabSz="914400" eaLnBrk="1" fontAlgn="auto" hangingPunct="1" indent="0" latinLnBrk="0" lvl="0" marL="0" marR="0" rtl="0">
                        <a:lnSpc>
                          <a:spcPct val="100000"/>
                        </a:lnSpc>
                        <a:spcBef>
                          <a:spcPts val="300"/>
                        </a:spcBef>
                        <a:spcAft>
                          <a:spcPts val="300"/>
                        </a:spcAft>
                        <a:buClrTx/>
                        <a:buSzTx/>
                        <a:buFontTx/>
                        <a:buNone/>
                        <a:tabLst/>
                        <a:defRPr/>
                      </a:pPr>
                      <a:r>
                        <a:rPr altLang="en-US" b="0" dirty="0" kumimoji="1" lang="ja-JP" sz="1200">
                          <a:solidFill>
                            <a:schemeClr val="tx1"/>
                          </a:solidFill>
                        </a:rPr>
                        <a:t>　　　または</a:t>
                      </a:r>
                      <a:endParaRPr altLang="ja-JP" b="0" dirty="0" kumimoji="1" lang="en-US" sz="1200">
                        <a:solidFill>
                          <a:schemeClr val="tx1"/>
                        </a:solidFill>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・大学入試センターのウェブサイト（</a:t>
                      </a:r>
                      <a:r>
                        <a:rPr altLang="ja-JP" b="0" dirty="0" kumimoji="1" lang="en-US" sz="1800">
                          <a:solidFill>
                            <a:schemeClr val="tx1"/>
                          </a:solidFill>
                        </a:rPr>
                        <a:t>PDF</a:t>
                      </a:r>
                      <a:r>
                        <a:rPr altLang="en-US" b="0" dirty="0" kumimoji="1" lang="ja-JP" sz="1800">
                          <a:solidFill>
                            <a:schemeClr val="tx1"/>
                          </a:solidFill>
                        </a:rPr>
                        <a:t>／</a:t>
                      </a:r>
                      <a:r>
                        <a:rPr altLang="ja-JP" b="0" dirty="0" kumimoji="1" lang="en-US" sz="1800">
                          <a:solidFill>
                            <a:schemeClr val="tx1"/>
                          </a:solidFill>
                        </a:rPr>
                        <a:t>Word</a:t>
                      </a:r>
                      <a:r>
                        <a:rPr altLang="en-US" b="0" dirty="0" kumimoji="1" lang="ja-JP" sz="1800">
                          <a:solidFill>
                            <a:schemeClr val="tx1"/>
                          </a:solidFill>
                        </a:rPr>
                        <a:t>）</a:t>
                      </a:r>
                      <a:endParaRPr altLang="ja-JP" b="0" dirty="0" kumimoji="1" lang="en-US" sz="18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hMerge="1">
                  <a:txBody>
                    <a:bodyPr/>
                    <a:lstStyle/>
                    <a:p>
                      <a:endParaRPr altLang="en-US" kumimoji="1" lang="ja-JP"/>
                    </a:p>
                  </a:txBody>
                  <a:tcPr/>
                </a:tc>
                <a:extLst>
                  <a:ext uri="{0D108BD9-81ED-4DB2-BD59-A6C34878D82A}">
                    <a16:rowId xmlns:a16="http://schemas.microsoft.com/office/drawing/2014/main" val="3446438326"/>
                  </a:ext>
                </a:extLst>
              </a:tr>
              <a:tr h="1199947">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typeface="+mn-ea"/>
                          <a:ea typeface="+mn-ea"/>
                          <a:cs typeface="Times New Roman"/>
                        </a:rPr>
                        <a:t>注意事項</a:t>
                      </a:r>
                      <a:endParaRPr altLang="ja-JP" b="0" dirty="0" kern="100" kumimoji="1" lang="ja-JP" sz="2100">
                        <a:solidFill>
                          <a:schemeClr val="bg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a:solidFill>
                            <a:schemeClr val="dk1"/>
                          </a:solidFill>
                          <a:effectLst/>
                          <a:latin typeface="+mn-ea"/>
                          <a:ea typeface="+mn-ea"/>
                          <a:cs typeface="Times New Roman"/>
                        </a:rPr>
                        <a:t>・</a:t>
                      </a:r>
                      <a:r>
                        <a:rPr altLang="en-US" b="1" dirty="0" kern="100" kumimoji="1" lang="ja-JP" sz="1800" u="sng">
                          <a:solidFill>
                            <a:srgbClr val="FF0000"/>
                          </a:solidFill>
                          <a:effectLst/>
                          <a:latin typeface="+mn-ea"/>
                          <a:ea typeface="+mn-ea"/>
                          <a:cs typeface="Times New Roman"/>
                        </a:rPr>
                        <a:t>志願者本人のマイページ以外でダウンロードした様式は使用不可</a:t>
                      </a:r>
                      <a:endParaRPr altLang="ja-JP" b="1" dirty="0" kern="100" kumimoji="1" lang="ja-JP" sz="1800" u="sng">
                        <a:solidFill>
                          <a:srgbClr val="FF0000"/>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・病院等の独自様式は受付不可</a:t>
                      </a:r>
                      <a:endParaRPr altLang="ja-JP" b="0" dirty="0" kumimoji="1" lang="en-US" sz="18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0" dirty="0" kumimoji="1" lang="en-US" sz="3200">
                          <a:solidFill>
                            <a:schemeClr val="tx1"/>
                          </a:solidFill>
                        </a:rPr>
                        <a:t>―</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24067672"/>
                  </a:ext>
                </a:extLst>
              </a:tr>
              <a:tr h="1487168">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typeface="+mn-ea"/>
                          <a:ea typeface="+mn-ea"/>
                          <a:cs typeface="Times New Roman"/>
                        </a:rPr>
                        <a:t>備考</a:t>
                      </a:r>
                      <a:endParaRPr altLang="ja-JP" b="0" dirty="0" kern="100" kumimoji="1" lang="ja-JP" sz="2100">
                        <a:solidFill>
                          <a:schemeClr val="bg1"/>
                        </a:solidFill>
                        <a:effectLst/>
                        <a:latin typeface="+mn-ea"/>
                        <a:ea typeface="+mn-ea"/>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gridSpan="3">
                  <a:txBody>
                    <a:bodyPr/>
                    <a:lstStyle/>
                    <a:p>
                      <a:pPr algn="l" defTabSz="914400" eaLnBrk="1" fontAlgn="auto" hangingPunct="1" indent="0" latinLnBrk="0" lvl="0" marL="0" marR="0" rtl="0">
                        <a:lnSpc>
                          <a:spcPct val="100000"/>
                        </a:lnSpc>
                        <a:spcBef>
                          <a:spcPts val="0"/>
                        </a:spcBef>
                        <a:spcAft>
                          <a:spcPts val="0"/>
                        </a:spcAft>
                        <a:buClrTx/>
                        <a:buSzTx/>
                        <a:buFont charset="0" panose="020B0604020202020204" pitchFamily="34" typeface="Arial"/>
                        <a:buNone/>
                        <a:tabLst/>
                        <a:defRPr/>
                      </a:pPr>
                      <a:r>
                        <a:rPr altLang="en-US" dirty="0" lang="ja-JP" sz="1800">
                          <a:solidFill>
                            <a:schemeClr val="tx1"/>
                          </a:solidFill>
                        </a:rPr>
                        <a:t>・ 各書類の作成方法は，</a:t>
                      </a:r>
                      <a:r>
                        <a:rPr altLang="ja-JP" dirty="0" lang="en-US" sz="1800">
                          <a:solidFill>
                            <a:schemeClr val="tx1"/>
                          </a:solidFill>
                        </a:rPr>
                        <a:t>PC</a:t>
                      </a:r>
                      <a:r>
                        <a:rPr altLang="en-US" dirty="0" lang="ja-JP" sz="1800">
                          <a:solidFill>
                            <a:schemeClr val="tx1"/>
                          </a:solidFill>
                        </a:rPr>
                        <a:t>入力と手書きのどちらも可能だが，</a:t>
                      </a:r>
                      <a:r>
                        <a:rPr altLang="ja-JP" dirty="0" lang="en-US" sz="1800">
                          <a:solidFill>
                            <a:schemeClr val="tx1"/>
                          </a:solidFill>
                        </a:rPr>
                        <a:t>A4</a:t>
                      </a:r>
                      <a:r>
                        <a:rPr altLang="en-US" dirty="0" lang="ja-JP" sz="1800">
                          <a:solidFill>
                            <a:schemeClr val="tx1"/>
                          </a:solidFill>
                        </a:rPr>
                        <a:t>用紙に印刷の上提出。</a:t>
                      </a:r>
                      <a:endParaRPr altLang="ja-JP" dirty="0" lang="en-US" sz="1800">
                        <a:solidFill>
                          <a:schemeClr val="tx1"/>
                        </a:solidFill>
                      </a:endParaRPr>
                    </a:p>
                    <a:p>
                      <a:pPr algn="l" defTabSz="914400" eaLnBrk="1" fontAlgn="auto" hangingPunct="1" indent="0" latinLnBrk="0" lvl="0" marL="0" marR="0" rtl="0">
                        <a:lnSpc>
                          <a:spcPct val="100000"/>
                        </a:lnSpc>
                        <a:spcBef>
                          <a:spcPts val="0"/>
                        </a:spcBef>
                        <a:spcAft>
                          <a:spcPts val="0"/>
                        </a:spcAft>
                        <a:buClrTx/>
                        <a:buSzTx/>
                        <a:buFont charset="0" panose="020B0604020202020204" pitchFamily="34" typeface="Arial"/>
                        <a:buNone/>
                        <a:tabLst/>
                        <a:defRPr/>
                      </a:pPr>
                      <a:r>
                        <a:rPr altLang="en-US" dirty="0" lang="ja-JP" sz="1800">
                          <a:solidFill>
                            <a:schemeClr val="tx1"/>
                          </a:solidFill>
                        </a:rPr>
                        <a:t>・ 各様式の記入欄が足りない場合は，「別紙あり」と記入の上，任意の様式で別紙（</a:t>
                      </a:r>
                      <a:r>
                        <a:rPr altLang="ja-JP" dirty="0" lang="en-US" sz="1800">
                          <a:solidFill>
                            <a:schemeClr val="tx1"/>
                          </a:solidFill>
                        </a:rPr>
                        <a:t>A4</a:t>
                      </a:r>
                      <a:r>
                        <a:rPr altLang="en-US" dirty="0" lang="ja-JP" sz="1800">
                          <a:solidFill>
                            <a:schemeClr val="tx1"/>
                          </a:solidFill>
                        </a:rPr>
                        <a:t>用紙）を作成して提出することも可能。</a:t>
                      </a:r>
                      <a:endParaRPr altLang="ja-JP" dirty="0" lang="en-US" sz="18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hMerge="1">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endParaRPr altLang="ja-JP" b="0" dirty="0" kumimoji="1" lang="en-US" sz="20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hMerge="1">
                  <a:txBody>
                    <a:bodyPr/>
                    <a:lstStyle/>
                    <a:p>
                      <a:endParaRPr altLang="en-US" kumimoji="1" lang="ja-JP"/>
                    </a:p>
                  </a:txBody>
                  <a:tcPr/>
                </a:tc>
                <a:extLst>
                  <a:ext uri="{0D108BD9-81ED-4DB2-BD59-A6C34878D82A}">
                    <a16:rowId xmlns:a16="http://schemas.microsoft.com/office/drawing/2014/main" val="234239206"/>
                  </a:ext>
                </a:extLst>
              </a:tr>
            </a:tbl>
          </a:graphicData>
        </a:graphic>
      </p:graphicFrame>
      <p:sp>
        <p:nvSpPr>
          <p:cNvPr id="8" name="テキスト ボックス 7">
            <a:extLst>
              <a:ext uri="{FF2B5EF4-FFF2-40B4-BE49-F238E27FC236}">
                <a16:creationId xmlns:a16="http://schemas.microsoft.com/office/drawing/2014/main" id="{39984B4C-0144-41DC-958B-8B819A4F53CB}"/>
              </a:ext>
            </a:extLst>
          </p:cNvPr>
          <p:cNvSpPr txBox="1"/>
          <p:nvPr/>
        </p:nvSpPr>
        <p:spPr>
          <a:xfrm>
            <a:off x="408000" y="969397"/>
            <a:ext cx="11211501" cy="51560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lvl="0"/>
            <a:r>
              <a:rPr altLang="en-US" b="1" dirty="0" lang="ja-JP" sz="2800">
                <a:solidFill>
                  <a:srgbClr val="FFFFFF"/>
                </a:solidFill>
                <a:latin charset="-128" panose="020B0600070205080204" pitchFamily="50" typeface="ＭＳ Ｐゴシック"/>
                <a:ea charset="-128" panose="020B0600070205080204" pitchFamily="50" typeface="ＭＳ Ｐゴシック"/>
              </a:rPr>
              <a:t>　</a:t>
            </a:r>
            <a:r>
              <a:rPr altLang="en-US" b="1" dirty="0" lang="ja-JP" sz="2800">
                <a:solidFill>
                  <a:schemeClr val="tx1"/>
                </a:solidFill>
                <a:latin charset="-128" panose="020B0600070205080204" pitchFamily="50" typeface="ＭＳ Ｐゴシック"/>
                <a:ea charset="-128" panose="020B0600070205080204" pitchFamily="50" typeface="ＭＳ Ｐゴシック"/>
              </a:rPr>
              <a:t>申請書類における注意点</a:t>
            </a:r>
          </a:p>
        </p:txBody>
      </p:sp>
    </p:spTree>
    <p:extLst>
      <p:ext uri="{BB962C8B-B14F-4D97-AF65-F5344CB8AC3E}">
        <p14:creationId xmlns:p14="http://schemas.microsoft.com/office/powerpoint/2010/main" val="3896897630"/>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8</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lang="en-US" sz="3200">
                <a:solidFill>
                  <a:srgbClr val="000000"/>
                </a:solidFill>
              </a:rPr>
              <a:t>3</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91E0FF92-AC50-4215-BDC7-C2B53A83A17F}"/>
              </a:ext>
            </a:extLst>
          </p:cNvPr>
          <p:cNvSpPr/>
          <p:nvPr/>
        </p:nvSpPr>
        <p:spPr>
          <a:xfrm>
            <a:off x="683300" y="2014863"/>
            <a:ext cx="10800000" cy="3252237"/>
          </a:xfrm>
          <a:prstGeom prst="rect">
            <a:avLst/>
          </a:prstGeom>
        </p:spPr>
        <p:txBody>
          <a:bodyPr wrap="square">
            <a:spAutoFit/>
          </a:bodyPr>
          <a:lstStyle/>
          <a:p>
            <a:pPr algn="just" indent="-285750" marL="285750">
              <a:lnSpc>
                <a:spcPct val="150000"/>
              </a:lnSpc>
              <a:spcBef>
                <a:spcPts val="600"/>
              </a:spcBef>
              <a:spcAft>
                <a:spcPts val="600"/>
              </a:spcAft>
              <a:buFont charset="2" panose="05000000000000000000" pitchFamily="2" typeface="Wingdings"/>
              <a:buChar char="l"/>
              <a:defRPr/>
            </a:pPr>
            <a:r>
              <a:rPr altLang="en-US" dirty="0" lang="ja-JP" sz="2400">
                <a:solidFill>
                  <a:srgbClr val="000000"/>
                </a:solidFill>
              </a:rPr>
              <a:t>　</a:t>
            </a:r>
            <a:r>
              <a:rPr altLang="en-US" dirty="0" lang="ja-JP" sz="2400" u="sng">
                <a:solidFill>
                  <a:srgbClr val="FF0000"/>
                </a:solidFill>
              </a:rPr>
              <a:t>申請書類の提出は一度のみ。</a:t>
            </a:r>
            <a:endParaRPr altLang="ja-JP" dirty="0" lang="en-US" sz="2400">
              <a:solidFill>
                <a:srgbClr val="000000"/>
              </a:solidFill>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400">
                <a:solidFill>
                  <a:srgbClr val="000000"/>
                </a:solidFill>
              </a:rPr>
              <a:t>　申請書類は返却しない。</a:t>
            </a:r>
            <a:endParaRPr altLang="ja-JP" dirty="0" lang="en-US" sz="2400">
              <a:solidFill>
                <a:srgbClr val="000000"/>
              </a:solidFill>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400">
                <a:solidFill>
                  <a:srgbClr val="000000"/>
                </a:solidFill>
              </a:rPr>
              <a:t>　必ずコピーを取った上で，原本を提出。</a:t>
            </a:r>
            <a:endParaRPr altLang="ja-JP" dirty="0" lang="en-US" sz="2400">
              <a:solidFill>
                <a:srgbClr val="000000"/>
              </a:solidFill>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400">
                <a:solidFill>
                  <a:srgbClr val="000000"/>
                </a:solidFill>
              </a:rPr>
              <a:t>　病気・負傷や障害等の種類，希望する配慮事項によっては，十分な審査を行うため，大学入試センターから追加で書類等の提出を求める場合あり。</a:t>
            </a:r>
            <a:endParaRPr altLang="ja-JP" dirty="0" lang="en-US" sz="2400">
              <a:solidFill>
                <a:srgbClr val="000000"/>
              </a:solidFill>
            </a:endParaRPr>
          </a:p>
        </p:txBody>
      </p:sp>
      <p:sp>
        <p:nvSpPr>
          <p:cNvPr id="8" name="Rectangle 5">
            <a:extLst>
              <a:ext uri="{FF2B5EF4-FFF2-40B4-BE49-F238E27FC236}">
                <a16:creationId xmlns:a16="http://schemas.microsoft.com/office/drawing/2014/main" id="{A68DAC67-70E1-4F78-B05B-9220BC30927E}"/>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３　配慮の申請に当たっての留意点</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2569468211"/>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9</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r>
              <a:rPr altLang="ja-JP" b="0" baseline="0" cap="none" dirty="0" i="0" kern="1200" kumimoji="1" lang="en-US" noProof="0" normalizeH="0" spc="0" strike="noStrike" sz="3200" u="none">
                <a:ln>
                  <a:noFill/>
                </a:ln>
                <a:solidFill>
                  <a:srgbClr val="000000"/>
                </a:solidFill>
                <a:effectLst/>
                <a:uLnTx/>
                <a:uFillTx/>
                <a:latin charset="0" panose="020B0604020202020204" pitchFamily="34" typeface="Arial"/>
                <a:ea charset="-128" panose="020B0600070205080204" pitchFamily="50" typeface="ＭＳ Ｐゴシック"/>
                <a:cs typeface="+mn-cs"/>
              </a:rPr>
              <a:t>P</a:t>
            </a:r>
            <a:r>
              <a:rPr altLang="ja-JP" dirty="0" lang="en-US" sz="3200">
                <a:solidFill>
                  <a:srgbClr val="000000"/>
                </a:solidFill>
              </a:rPr>
              <a:t>29</a:t>
            </a:r>
            <a:r>
              <a:rPr altLang="ja-JP" b="1" baseline="0" cap="none" dirty="0" i="0" kern="0" kumimoji="1" lang="en-US" noProof="0" normalizeH="0" spc="0" strike="noStrike" sz="3200" u="none">
                <a:ln>
                  <a:noFill/>
                </a:ln>
                <a:solidFill>
                  <a:srgbClr val="000000"/>
                </a:solidFill>
                <a:effectLst/>
                <a:uLnTx/>
                <a:uFillTx/>
                <a:latin charset="0" typeface="Arial"/>
                <a:ea charset="-128" typeface="ＭＳ Ｐゴシック"/>
                <a:cs typeface="+mn-cs"/>
              </a:rPr>
              <a:t>】</a:t>
            </a:r>
          </a:p>
        </p:txBody>
      </p:sp>
      <p:sp>
        <p:nvSpPr>
          <p:cNvPr id="7" name="正方形/長方形 6">
            <a:extLst>
              <a:ext uri="{FF2B5EF4-FFF2-40B4-BE49-F238E27FC236}">
                <a16:creationId xmlns:a16="http://schemas.microsoft.com/office/drawing/2014/main" id="{8D5AAC1F-8411-4A87-84FD-DA614ABBC50C}"/>
              </a:ext>
            </a:extLst>
          </p:cNvPr>
          <p:cNvSpPr/>
          <p:nvPr/>
        </p:nvSpPr>
        <p:spPr>
          <a:xfrm>
            <a:off x="704500" y="2079791"/>
            <a:ext cx="10512000" cy="3293209"/>
          </a:xfrm>
          <a:prstGeom prst="rect">
            <a:avLst/>
          </a:prstGeom>
        </p:spPr>
        <p:txBody>
          <a:bodyPr wrap="square">
            <a:spAutoFit/>
          </a:bodyPr>
          <a:lstStyle/>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rPr>
              <a:t>　受験上の配慮を希望する志願者に対し，申請に基づき，大学入試センターで審査の上，配慮事項を決定。決定に当たっては個々の症状や状態等を総合的に判断。</a:t>
            </a:r>
            <a:endParaRPr altLang="ja-JP" dirty="0" lang="en-US" sz="2400">
              <a:solidFill>
                <a:srgbClr val="000000"/>
              </a:solidFill>
            </a:endParaRPr>
          </a:p>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rPr>
              <a:t>　大学入試センターで審査の上，決定した配慮事項については，</a:t>
            </a:r>
            <a:r>
              <a:rPr altLang="en-US" dirty="0" lang="ja-JP" sz="2400" u="sng">
                <a:solidFill>
                  <a:srgbClr val="FF0000"/>
                </a:solidFill>
              </a:rPr>
              <a:t>再審査は行わない。</a:t>
            </a:r>
            <a:endParaRPr altLang="ja-JP" dirty="0" lang="en-US" sz="2400" u="sng">
              <a:solidFill>
                <a:srgbClr val="FF0000"/>
              </a:solidFill>
            </a:endParaRPr>
          </a:p>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rPr>
              <a:t>　試験場については，決定した配慮事項や試験場の設備等を踏まえ，大学入試センターにおいて指定。</a:t>
            </a:r>
            <a:endParaRPr altLang="ja-JP" dirty="0" lang="en-US" sz="2400">
              <a:solidFill>
                <a:srgbClr val="000000"/>
              </a:solidFill>
            </a:endParaRPr>
          </a:p>
        </p:txBody>
      </p:sp>
      <p:sp>
        <p:nvSpPr>
          <p:cNvPr id="6" name="Rectangle 5">
            <a:extLst>
              <a:ext uri="{FF2B5EF4-FFF2-40B4-BE49-F238E27FC236}">
                <a16:creationId xmlns:a16="http://schemas.microsoft.com/office/drawing/2014/main" id="{0217B991-6E29-4282-9448-9EAE5A434C51}"/>
              </a:ext>
            </a:extLst>
          </p:cNvPr>
          <p:cNvSpPr>
            <a:spLocks noChangeArrowheads="1"/>
          </p:cNvSpPr>
          <p:nvPr/>
        </p:nvSpPr>
        <p:spPr bwMode="auto">
          <a:xfrm>
            <a:off x="264000" y="981000"/>
            <a:ext cx="11520000" cy="585062"/>
          </a:xfrm>
          <a:prstGeom prst="roundRect">
            <a:avLst>
              <a:gd fmla="val 24537" name="adj"/>
            </a:avLst>
          </a:prstGeom>
          <a:solidFill>
            <a:srgbClr val="FFC000"/>
          </a:solidFill>
          <a:ln w="28575">
            <a:solidFill>
              <a:srgbClr val="FF6600"/>
            </a:solidFill>
          </a:ln>
        </p:spPr>
        <p:txBody>
          <a:bodyPr anchor="b"/>
          <a:lstStyle/>
          <a:p>
            <a:pPr eaLnBrk="1" hangingPunct="1" lvl="0">
              <a:defRPr/>
            </a:pPr>
            <a:r>
              <a:rPr altLang="en-US" b="1" dirty="0" lang="ja-JP" sz="3200">
                <a:solidFill>
                  <a:srgbClr val="000000"/>
                </a:solidFill>
                <a:latin typeface="ＭＳ Ｐゴシック"/>
                <a:ea typeface="ＭＳ Ｐゴシック"/>
              </a:rPr>
              <a:t>　４　受験上の配慮事項の決定</a:t>
            </a:r>
            <a:endParaRPr altLang="en-US" b="1" dirty="0" lang="ja-JP" sz="2800">
              <a:solidFill>
                <a:srgbClr val="000000"/>
              </a:solidFill>
              <a:latin typeface="ＭＳ Ｐゴシック"/>
              <a:ea typeface="ＭＳ Ｐゴシック"/>
            </a:endParaRPr>
          </a:p>
        </p:txBody>
      </p:sp>
    </p:spTree>
    <p:extLst>
      <p:ext uri="{BB962C8B-B14F-4D97-AF65-F5344CB8AC3E}">
        <p14:creationId xmlns:p14="http://schemas.microsoft.com/office/powerpoint/2010/main" val="3188725384"/>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4219</Words>
  <Application>Microsoft Office PowerPoint</Application>
  <PresentationFormat>ワイド画面</PresentationFormat>
  <Paragraphs>322</Paragraphs>
  <Slides>14</Slides>
  <Notes>14</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14</vt:i4>
      </vt:variant>
    </vt:vector>
  </HeadingPairs>
  <TitlesOfParts>
    <vt:vector size="27" baseType="lpstr">
      <vt:lpstr>HGSｺﾞｼｯｸE</vt:lpstr>
      <vt:lpstr>ＭＳ Ｐゴシック</vt:lpstr>
      <vt:lpstr>ＭＳ Ｐ明朝</vt:lpstr>
      <vt:lpstr>ＭＳ ゴシック</vt:lpstr>
      <vt:lpstr>ＭＳ 明朝</vt:lpstr>
      <vt:lpstr>メイリオ</vt:lpstr>
      <vt:lpstr>Arial</vt:lpstr>
      <vt:lpstr>Century</vt:lpstr>
      <vt:lpstr>Segoe UI</vt:lpstr>
      <vt:lpstr>Times New Roman</vt:lpstr>
      <vt:lpstr>Wingdings</vt:lpstr>
      <vt:lpstr>標準デザイン</vt:lpstr>
      <vt:lpstr>2_標準デザイン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2024-07-04T04:07:51Z</dcterms:created>
  <dcterms:modified xsi:type="dcterms:W3CDTF">2025-06-19T06:13:27Z</dcterms:modified>
  <cp:revision>1</cp:revision>
  <dc:title>02_申請方法及び通知書_R8.pptx</dc:title>
</cp:coreProperties>
</file>