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no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6">
  <p:sldMasterIdLst>
    <p:sldMasterId id="2147483696" r:id="rId1"/>
    <p:sldMasterId id="2147483709" r:id="rId2"/>
  </p:sldMasterIdLst>
  <p:notesMasterIdLst>
    <p:notesMasterId r:id="rId17"/>
  </p:notesMasterIdLst>
  <p:handoutMasterIdLst>
    <p:handoutMasterId r:id="rId18"/>
  </p:handoutMasterIdLst>
  <p:sldIdLst>
    <p:sldId id="340" r:id="rId3"/>
    <p:sldId id="346" r:id="rId4"/>
    <p:sldId id="344" r:id="rId5"/>
    <p:sldId id="324" r:id="rId6"/>
    <p:sldId id="350" r:id="rId7"/>
    <p:sldId id="373" r:id="rId8"/>
    <p:sldId id="372" r:id="rId9"/>
    <p:sldId id="371" r:id="rId10"/>
    <p:sldId id="305" r:id="rId11"/>
    <p:sldId id="354" r:id="rId12"/>
    <p:sldId id="289" r:id="rId13"/>
    <p:sldId id="370" r:id="rId14"/>
    <p:sldId id="374" r:id="rId15"/>
    <p:sldId id="339" r:id="rId16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448" userDrawn="1">
          <p15:clr>
            <a:srgbClr val="A4A3A4"/>
          </p15:clr>
        </p15:guide>
        <p15:guide id="2" pos="1413" userDrawn="1">
          <p15:clr>
            <a:srgbClr val="A4A3A4"/>
          </p15:clr>
        </p15:guide>
        <p15:guide id="3" orient="horz" pos="4480" userDrawn="1">
          <p15:clr>
            <a:srgbClr val="A4A3A4"/>
          </p15:clr>
        </p15:guide>
        <p15:guide id="4" pos="1426" userDrawn="1">
          <p15:clr>
            <a:srgbClr val="A4A3A4"/>
          </p15:clr>
        </p15:guide>
        <p15:guide id="5" orient="horz" pos="3068" userDrawn="1">
          <p15:clr>
            <a:srgbClr val="A4A3A4"/>
          </p15:clr>
        </p15:guide>
        <p15:guide id="6" orient="horz" pos="3090" userDrawn="1">
          <p15:clr>
            <a:srgbClr val="A4A3A4"/>
          </p15:clr>
        </p15:guide>
        <p15:guide id="7" pos="2083" userDrawn="1">
          <p15:clr>
            <a:srgbClr val="A4A3A4"/>
          </p15:clr>
        </p15:guide>
        <p15:guide id="8" pos="2102" userDrawn="1">
          <p15:clr>
            <a:srgbClr val="A4A3A4"/>
          </p15:clr>
        </p15:guide>
        <p15:guide id="9" orient="horz" pos="4478" userDrawn="1">
          <p15:clr>
            <a:srgbClr val="A4A3A4"/>
          </p15:clr>
        </p15:guide>
        <p15:guide id="10" orient="horz" pos="4509" userDrawn="1">
          <p15:clr>
            <a:srgbClr val="A4A3A4"/>
          </p15:clr>
        </p15:guide>
        <p15:guide id="11" orient="horz" pos="3088" userDrawn="1">
          <p15:clr>
            <a:srgbClr val="A4A3A4"/>
          </p15:clr>
        </p15:guide>
        <p15:guide id="12" orient="horz" pos="3110" userDrawn="1">
          <p15:clr>
            <a:srgbClr val="A4A3A4"/>
          </p15:clr>
        </p15:guide>
        <p15:guide id="13" pos="1427" userDrawn="1">
          <p15:clr>
            <a:srgbClr val="A4A3A4"/>
          </p15:clr>
        </p15:guide>
        <p15:guide id="14" pos="1440" userDrawn="1">
          <p15:clr>
            <a:srgbClr val="A4A3A4"/>
          </p15:clr>
        </p15:guide>
        <p15:guide id="15" pos="2103" userDrawn="1">
          <p15:clr>
            <a:srgbClr val="A4A3A4"/>
          </p15:clr>
        </p15:guide>
        <p15:guide id="16" pos="2122" userDrawn="1">
          <p15:clr>
            <a:srgbClr val="A4A3A4"/>
          </p15:clr>
        </p15:guide>
        <p15:guide id="17" orient="horz" pos="4507" userDrawn="1">
          <p15:clr>
            <a:srgbClr val="A4A3A4"/>
          </p15:clr>
        </p15:guide>
        <p15:guide id="18" orient="horz" pos="4540" userDrawn="1">
          <p15:clr>
            <a:srgbClr val="A4A3A4"/>
          </p15:clr>
        </p15:guide>
        <p15:guide id="19" orient="horz" pos="3109" userDrawn="1">
          <p15:clr>
            <a:srgbClr val="A4A3A4"/>
          </p15:clr>
        </p15:guide>
        <p15:guide id="20" orient="horz" pos="3131" userDrawn="1">
          <p15:clr>
            <a:srgbClr val="A4A3A4"/>
          </p15:clr>
        </p15:guide>
        <p15:guide id="21" pos="1441" userDrawn="1">
          <p15:clr>
            <a:srgbClr val="A4A3A4"/>
          </p15:clr>
        </p15:guide>
        <p15:guide id="22" pos="1454" userDrawn="1">
          <p15:clr>
            <a:srgbClr val="A4A3A4"/>
          </p15:clr>
        </p15:guide>
        <p15:guide id="23" pos="2123" userDrawn="1">
          <p15:clr>
            <a:srgbClr val="A4A3A4"/>
          </p15:clr>
        </p15:guide>
        <p15:guide id="2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CC00"/>
    <a:srgbClr val="ECCCEB"/>
    <a:srgbClr val="E1F2F3"/>
    <a:srgbClr val="DAEDEF"/>
    <a:srgbClr val="00CCFF"/>
    <a:srgbClr val="FBE1FA"/>
    <a:srgbClr val="E32D50"/>
    <a:srgbClr val="CCFFCC"/>
    <a:srgbClr val="CEF6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3" autoAdjust="0"/>
    <p:restoredTop sz="63817" autoAdjust="0"/>
  </p:normalViewPr>
  <p:slideViewPr>
    <p:cSldViewPr>
      <p:cViewPr varScale="1">
        <p:scale>
          <a:sx n="114" d="100"/>
          <a:sy n="114" d="100"/>
        </p:scale>
        <p:origin x="1776" y="108"/>
      </p:cViewPr>
      <p:guideLst>
        <p:guide orient="horz" pos="799"/>
        <p:guide pos="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102"/>
      </p:cViewPr>
      <p:guideLst>
        <p:guide orient="horz" pos="4448"/>
        <p:guide pos="1413"/>
        <p:guide orient="horz" pos="4480"/>
        <p:guide pos="1426"/>
        <p:guide orient="horz" pos="3068"/>
        <p:guide orient="horz" pos="3090"/>
        <p:guide pos="2083"/>
        <p:guide pos="2102"/>
        <p:guide orient="horz" pos="4478"/>
        <p:guide orient="horz" pos="4509"/>
        <p:guide orient="horz" pos="3088"/>
        <p:guide orient="horz" pos="3110"/>
        <p:guide pos="1427"/>
        <p:guide pos="1440"/>
        <p:guide pos="2103"/>
        <p:guide pos="2122"/>
        <p:guide orient="horz" pos="4507"/>
        <p:guide orient="horz" pos="4540"/>
        <p:guide orient="horz" pos="3109"/>
        <p:guide orient="horz" pos="3131"/>
        <p:guide pos="1441"/>
        <p:guide pos="1454"/>
        <p:guide pos="2123"/>
        <p:guide pos="2142"/>
      </p:guideLst>
    </p:cSldViewPr>
  </p:notesViewPr>
  <p:gridSpacing cx="72000" cy="72000"/>
</p:viewPr>
</file>

<file path=ppt/_rels/presentation.xml.rels><?xml version="1.0" encoding="UTF-8" standalone="no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8.xml" Type="http://schemas.openxmlformats.org/officeDocument/2006/relationships/slide"/><Relationship Id="rId11" Target="slides/slide9.xml" Type="http://schemas.openxmlformats.org/officeDocument/2006/relationships/slide"/><Relationship Id="rId12" Target="slides/slide10.xml" Type="http://schemas.openxmlformats.org/officeDocument/2006/relationships/slide"/><Relationship Id="rId13" Target="slides/slide11.xml" Type="http://schemas.openxmlformats.org/officeDocument/2006/relationships/slide"/><Relationship Id="rId14" Target="slides/slide12.xml" Type="http://schemas.openxmlformats.org/officeDocument/2006/relationships/slide"/><Relationship Id="rId15" Target="slides/slide13.xml" Type="http://schemas.openxmlformats.org/officeDocument/2006/relationships/slide"/><Relationship Id="rId16" Target="slides/slide14.xml" Type="http://schemas.openxmlformats.org/officeDocument/2006/relationships/slide"/><Relationship Id="rId17" Target="notesMasters/notesMaster1.xml" Type="http://schemas.openxmlformats.org/officeDocument/2006/relationships/notesMaster"/><Relationship Id="rId18" Target="handoutMasters/handoutMaster1.xml" Type="http://schemas.openxmlformats.org/officeDocument/2006/relationships/handoutMaster"/><Relationship Id="rId19" Target="presProps.xml" Type="http://schemas.openxmlformats.org/officeDocument/2006/relationships/presProps"/><Relationship Id="rId2" Target="slideMasters/slideMaster2.xml" Type="http://schemas.openxmlformats.org/officeDocument/2006/relationships/slideMaster"/><Relationship Id="rId20" Target="viewProps.xml" Type="http://schemas.openxmlformats.org/officeDocument/2006/relationships/viewProps"/><Relationship Id="rId21" Target="theme/theme1.xml" Type="http://schemas.openxmlformats.org/officeDocument/2006/relationships/theme"/><Relationship Id="rId22" Target="tableStyles.xml" Type="http://schemas.openxmlformats.org/officeDocument/2006/relationships/tableStyles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slides/slide5.xml" Type="http://schemas.openxmlformats.org/officeDocument/2006/relationships/slide"/><Relationship Id="rId8" Target="slides/slide6.xml" Type="http://schemas.openxmlformats.org/officeDocument/2006/relationships/slide"/><Relationship Id="rId9" Target="slides/slide7.xml" Type="http://schemas.openxmlformats.org/officeDocument/2006/relationships/slide"/></Relationships>
</file>

<file path=ppt/handoutMasters/_rels/handoutMaster1.xml.rels><?xml version="1.0" encoding="UTF-8" standalone="no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" y="20"/>
            <a:ext cx="29559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6" y="20"/>
            <a:ext cx="29543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algn="r"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" y="9440874"/>
            <a:ext cx="29559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6" y="9440874"/>
            <a:ext cx="29543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algn="r" defTabSz="914702" eaLnBrk="1" hangingPunct="1">
              <a:defRPr sz="1200"/>
            </a:lvl1pPr>
          </a:lstStyle>
          <a:p>
            <a:pPr>
              <a:defRPr/>
            </a:pPr>
            <a:fld id="{A64A0F74-042E-44CB-82D2-1BFD4459E9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29036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no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" y="20"/>
            <a:ext cx="29559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20"/>
            <a:ext cx="29543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algn="r"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403225"/>
            <a:ext cx="4833938" cy="3625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94119" y="4317237"/>
            <a:ext cx="6037205" cy="536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" y="9440874"/>
            <a:ext cx="29559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40874"/>
            <a:ext cx="29543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algn="r" defTabSz="914702" eaLnBrk="1" hangingPunct="1">
              <a:defRPr sz="1200"/>
            </a:lvl1pPr>
          </a:lstStyle>
          <a:p>
            <a:pPr>
              <a:defRPr/>
            </a:pPr>
            <a:fld id="{521E26E5-D42B-4DBD-B420-1C49B08281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7579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5543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10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0.xml" Type="http://schemas.openxmlformats.org/officeDocument/2006/relationships/slide"/></Relationships>
</file>

<file path=ppt/notesSlides/_rels/notesSlide11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1.xml" Type="http://schemas.openxmlformats.org/officeDocument/2006/relationships/slide"/></Relationships>
</file>

<file path=ppt/notesSlides/_rels/notesSlide12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2.xml" Type="http://schemas.openxmlformats.org/officeDocument/2006/relationships/slide"/></Relationships>
</file>

<file path=ppt/notesSlides/_rels/notesSlide13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3.xml" Type="http://schemas.openxmlformats.org/officeDocument/2006/relationships/slide"/></Relationships>
</file>

<file path=ppt/notesSlides/_rels/notesSlide14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4.xml" Type="http://schemas.openxmlformats.org/officeDocument/2006/relationships/slide"/></Relationships>
</file>

<file path=ppt/notesSlides/_rels/notesSlide2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4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_rels/notesSlide5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5.xml" Type="http://schemas.openxmlformats.org/officeDocument/2006/relationships/slide"/></Relationships>
</file>

<file path=ppt/notesSlides/_rels/notesSlide6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6.xml" Type="http://schemas.openxmlformats.org/officeDocument/2006/relationships/slide"/></Relationships>
</file>

<file path=ppt/notesSlides/_rels/notesSlide7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7.xml" Type="http://schemas.openxmlformats.org/officeDocument/2006/relationships/slide"/></Relationships>
</file>

<file path=ppt/notesSlides/_rels/notesSlide8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8.xml" Type="http://schemas.openxmlformats.org/officeDocument/2006/relationships/slide"/></Relationships>
</file>

<file path=ppt/notesSlides/_rels/notesSlide9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9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11447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ノート プレースホルダ 4"/>
          <p:cNvSpPr>
            <a:spLocks noGrp="1"/>
          </p:cNvSpPr>
          <p:nvPr>
            <p:ph type="body" sz="quarter" idx="11"/>
          </p:nvPr>
        </p:nvSpPr>
        <p:spPr>
          <a:xfrm>
            <a:off x="307600" y="4317238"/>
            <a:ext cx="6119999" cy="5218876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01547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7" name="スライド イメージ プレースホルダー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089449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6800" y="271463"/>
            <a:ext cx="4973638" cy="372903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280" y="4249590"/>
            <a:ext cx="5760640" cy="5400599"/>
          </a:xfrm>
          <a:noFill/>
        </p:spPr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55188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6800" y="271463"/>
            <a:ext cx="4973638" cy="372903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280" y="4249590"/>
            <a:ext cx="5760640" cy="5400599"/>
          </a:xfrm>
          <a:noFill/>
        </p:spPr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82577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379600" y="4317237"/>
            <a:ext cx="5976000" cy="5364579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7" name="スライド イメージ プレースホルダー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820674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7182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600" y="4317237"/>
            <a:ext cx="6120000" cy="5364579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13653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600" y="4357622"/>
            <a:ext cx="6048000" cy="5083250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1" name="スライド イメージ プレースホルダー 10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87631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600" y="4318810"/>
            <a:ext cx="5976000" cy="5620528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3" name="スライド イメージ プレースホルダー 12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028439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379600" y="4321669"/>
            <a:ext cx="5976000" cy="5364579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967152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6634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ノート プレースホルダ 4"/>
          <p:cNvSpPr>
            <a:spLocks noGrp="1"/>
          </p:cNvSpPr>
          <p:nvPr>
            <p:ph type="body" sz="quarter" idx="11"/>
          </p:nvPr>
        </p:nvSpPr>
        <p:spPr>
          <a:xfrm>
            <a:off x="379600" y="4317237"/>
            <a:ext cx="5976000" cy="5364579"/>
          </a:xfrm>
        </p:spPr>
        <p:txBody>
          <a:bodyPr/>
          <a:lstStyle/>
          <a:p>
            <a:endParaRPr lang="ja-JP" altLang="en-US" dirty="0"/>
          </a:p>
        </p:txBody>
      </p:sp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29930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ノート プレースホルダ 4"/>
          <p:cNvSpPr>
            <a:spLocks noGrp="1"/>
          </p:cNvSpPr>
          <p:nvPr>
            <p:ph type="body" sz="quarter" idx="11"/>
          </p:nvPr>
        </p:nvSpPr>
        <p:spPr>
          <a:xfrm>
            <a:off x="307600" y="4317237"/>
            <a:ext cx="6264000" cy="5364579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74905109"/>
      </p:ext>
    </p:extLst>
  </p:cSld>
  <p:clrMapOvr>
    <a:masterClrMapping/>
  </p:clrMapOvr>
</p:notes>
</file>

<file path=ppt/slideLayouts/_rels/slideLayout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1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9C74F-C5B7-49AE-8496-BCD8C32B51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197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4B20F-986F-414A-B39C-76BDDD3F33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13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40" y="115889"/>
            <a:ext cx="2001837" cy="59039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6738" y="115889"/>
            <a:ext cx="5854700" cy="59039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24B1-4600-480F-8159-1496647F30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5070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115889"/>
            <a:ext cx="8001001" cy="50482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566738" y="765178"/>
            <a:ext cx="8001001" cy="5254625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99C81-28D7-41D1-BE21-A12FAA09D3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3473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1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9C74F-C5B7-49AE-8496-BCD8C32B51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7357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FBEA1-C32F-40FF-90BF-88E25CC951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9635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873E9-93A6-43EA-9836-C7FC9783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9638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9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C3138-1DF5-4EE7-9BC8-8086AF259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2307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4E9C2-0BDA-4657-9E69-37B42CCDF5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1305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593B7-9AB8-4606-9DB9-3538C20A54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6573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E96D9-40D6-4827-A518-8DA33363B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191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FBEA1-C32F-40FF-90BF-88E25CC951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8263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099"/>
            <a:ext cx="3008314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31447-9C50-4816-A6B9-441BAA34AE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7687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03352-7563-49C7-BEB7-BF54B5D740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8061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4B20F-986F-414A-B39C-76BDDD3F33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2482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40" y="115889"/>
            <a:ext cx="2001837" cy="59039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6738" y="115889"/>
            <a:ext cx="5854700" cy="59039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24B1-4600-480F-8159-1496647F30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037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115889"/>
            <a:ext cx="8001001" cy="50482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566738" y="765178"/>
            <a:ext cx="8001001" cy="5254625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99C81-28D7-41D1-BE21-A12FAA09D3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26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873E9-93A6-43EA-9836-C7FC9783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9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C3138-1DF5-4EE7-9BC8-8086AF259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36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4E9C2-0BDA-4657-9E69-37B42CCDF5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701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593B7-9AB8-4606-9DB9-3538C20A54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199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E96D9-40D6-4827-A518-8DA33363B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668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099"/>
            <a:ext cx="3008314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31447-9C50-4816-A6B9-441BAA34AE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474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03352-7563-49C7-BEB7-BF54B5D740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2708676"/>
      </p:ext>
    </p:extLst>
  </p:cSld>
  <p:clrMapOvr>
    <a:masterClrMapping/>
  </p:clrMapOvr>
</p:sldLayout>
</file>

<file path=ppt/slideMasters/_rels/slideMaster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14" Target="../media/image1.pn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no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slideLayouts/slideLayout24.xml" Type="http://schemas.openxmlformats.org/officeDocument/2006/relationships/slideLayout"/><Relationship Id="rId13" Target="../theme/theme2.xml" Type="http://schemas.openxmlformats.org/officeDocument/2006/relationships/theme"/><Relationship Id="rId14" Target="../media/image1.png" Type="http://schemas.openxmlformats.org/officeDocument/2006/relationships/imag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rgbClr val="EAEAEA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4674" y="115890"/>
            <a:ext cx="8001001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765177"/>
            <a:ext cx="8001001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9"/>
          <p:cNvSpPr>
            <a:spLocks noChangeArrowheads="1"/>
          </p:cNvSpPr>
          <p:nvPr userDrawn="1"/>
        </p:nvSpPr>
        <p:spPr bwMode="auto">
          <a:xfrm>
            <a:off x="609600" y="609600"/>
            <a:ext cx="8229600" cy="82550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200"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7C03BAB-CF08-4A55-A3E4-2740311191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0551" y="90488"/>
            <a:ext cx="44386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rgbClr val="EAEAEA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4674" y="115890"/>
            <a:ext cx="8001001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765177"/>
            <a:ext cx="8001001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9"/>
          <p:cNvSpPr>
            <a:spLocks noChangeArrowheads="1"/>
          </p:cNvSpPr>
          <p:nvPr userDrawn="1"/>
        </p:nvSpPr>
        <p:spPr bwMode="auto">
          <a:xfrm>
            <a:off x="609600" y="609600"/>
            <a:ext cx="8229600" cy="82550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200"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7C03BAB-CF08-4A55-A3E4-2740311191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0551" y="90488"/>
            <a:ext cx="44386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925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10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no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no"?><Relationships xmlns="http://schemas.openxmlformats.org/package/2006/relationships"><Relationship Id="rId1" Target="../slideLayouts/slideLayout24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no"?><Relationships xmlns="http://schemas.openxmlformats.org/package/2006/relationships"><Relationship Id="rId1" Target="../slideLayouts/slideLayout24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4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2.xml.rels><?xml version="1.0" encoding="UTF-8" standalone="no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no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3.png" Type="http://schemas.openxmlformats.org/officeDocument/2006/relationships/image"/><Relationship Id="rId4" Target="../media/image4.emf" Type="http://schemas.openxmlformats.org/officeDocument/2006/relationships/image"/></Relationships>
</file>

<file path=ppt/slides/_rels/slide5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215900" y="851221"/>
            <a:ext cx="8808009" cy="654402"/>
          </a:xfrm>
          <a:prstGeom prst="rect">
            <a:avLst/>
          </a:prstGeom>
        </p:spPr>
        <p:txBody>
          <a:bodyPr/>
          <a:lstStyle>
            <a:lvl1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2pPr>
            <a:lvl3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3pPr>
            <a:lvl4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4pPr>
            <a:lvl5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5pPr>
            <a:lvl6pPr algn="ctr" fontAlgn="base" marL="4572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6pPr>
            <a:lvl7pPr algn="ctr" fontAlgn="base" marL="9144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7pPr>
            <a:lvl8pPr algn="ctr" fontAlgn="base" marL="13716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8pPr>
            <a:lvl9pPr algn="ctr" fontAlgn="base" marL="18288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9pPr>
          </a:lstStyle>
          <a:p>
            <a:pPr eaLnBrk="1" hangingPunct="1">
              <a:lnSpc>
                <a:spcPts val="4000"/>
              </a:lnSpc>
              <a:spcAft>
                <a:spcPts val="0"/>
              </a:spcAft>
              <a:defRPr/>
            </a:pPr>
            <a:r>
              <a:rPr altLang="en-US" dirty="0" kern="0" lang="ja-JP" spc="400">
                <a:latin charset="-128" panose="020B0900000000000000" pitchFamily="50" typeface="HGSｺﾞｼｯｸE"/>
                <a:ea charset="-128" panose="020B0900000000000000" pitchFamily="50" typeface="HGSｺﾞｼｯｸE"/>
              </a:rPr>
              <a:t>受験上の配慮案内</a:t>
            </a:r>
            <a:endParaRPr altLang="ja-JP" dirty="0" kern="0" lang="en-US" spc="400">
              <a:latin charset="-128" panose="020B0900000000000000" pitchFamily="50" typeface="HGSｺﾞｼｯｸE"/>
              <a:ea charset="-128" panose="020B0900000000000000" pitchFamily="50" typeface="HGSｺﾞｼｯｸE"/>
            </a:endParaRPr>
          </a:p>
          <a:p>
            <a:pPr eaLnBrk="1" hangingPunct="1">
              <a:lnSpc>
                <a:spcPts val="4000"/>
              </a:lnSpc>
              <a:spcAft>
                <a:spcPts val="0"/>
              </a:spcAft>
              <a:defRPr/>
            </a:pPr>
            <a:r>
              <a:rPr altLang="en-US" b="1" dirty="0" kern="0" lang="ja-JP" sz="3200">
                <a:latin typeface="+mn-ea"/>
              </a:rPr>
              <a:t>　　　　　　　　　　</a:t>
            </a:r>
            <a:endParaRPr altLang="ja-JP" b="1" dirty="0" kern="0" lang="en-US" sz="3200">
              <a:latin typeface="+mn-ea"/>
            </a:endParaRPr>
          </a:p>
          <a:p>
            <a:pPr eaLnBrk="1" hangingPunct="1">
              <a:lnSpc>
                <a:spcPts val="4000"/>
              </a:lnSpc>
              <a:spcAft>
                <a:spcPts val="0"/>
              </a:spcAft>
              <a:defRPr/>
            </a:pPr>
            <a:r>
              <a:rPr altLang="en-US" dirty="0" kern="0" lang="ja-JP" spc="400" sz="2000">
                <a:latin charset="-128" panose="020B0900000000000000" pitchFamily="50" typeface="HGSｺﾞｼｯｸE"/>
                <a:ea charset="-128" panose="020B0900000000000000" pitchFamily="50" typeface="HGSｺﾞｼｯｸE"/>
              </a:rPr>
              <a:t>　　　　　　　　　</a:t>
            </a:r>
            <a:endParaRPr altLang="ja-JP" dirty="0" kern="0" lang="en-US" sz="2000">
              <a:latin charset="-128" panose="020B0900000000000000" pitchFamily="50" typeface="HGSｺﾞｼｯｸE"/>
              <a:ea charset="-128" panose="020B0900000000000000" pitchFamily="50" typeface="HGSｺﾞｼｯｸE"/>
            </a:endParaRPr>
          </a:p>
        </p:txBody>
      </p:sp>
      <p:sp>
        <p:nvSpPr>
          <p:cNvPr id="8" name="星 5 7"/>
          <p:cNvSpPr/>
          <p:nvPr/>
        </p:nvSpPr>
        <p:spPr bwMode="auto">
          <a:xfrm>
            <a:off x="9612560" y="2996952"/>
            <a:ext cx="1440160" cy="1584176"/>
          </a:xfrm>
          <a:prstGeom prst="star5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algn="ctr" cap="flat" cmpd="sng" w="9525">
                <a:solidFill>
                  <a:schemeClr val="tx1"/>
                </a:solidFill>
                <a:prstDash val="solid"/>
                <a:round/>
                <a:headEnd len="med" type="none" w="med"/>
                <a:tailEnd len="med" type="none" w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l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en-US" b="0" baseline="0" cap="none" i="0" kumimoji="1" lang="ja-JP" normalizeH="0" strike="noStrike" sz="400" u="none">
              <a:ln>
                <a:noFill/>
              </a:ln>
              <a:solidFill>
                <a:schemeClr val="tx1"/>
              </a:solidFill>
              <a:effectLst/>
              <a:latin charset="0" typeface="Arial"/>
              <a:ea charset="-128" pitchFamily="50" typeface="ＭＳ Ｐゴシック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779912" y="2904177"/>
            <a:ext cx="5040238" cy="1604823"/>
          </a:xfrm>
          <a:prstGeom prst="roundRect">
            <a:avLst>
              <a:gd fmla="val 5382" name="adj"/>
            </a:avLst>
          </a:prstGeom>
          <a:solidFill>
            <a:srgbClr val="DAEDEF"/>
          </a:solidFill>
          <a:ln algn="ctr" cap="flat" cmpd="sng" w="28575">
            <a:solidFill>
              <a:schemeClr val="accent6"/>
            </a:solidFill>
            <a:prstDash val="solid"/>
            <a:round/>
            <a:headEnd len="med" type="none" w="med"/>
            <a:tailEnd len="med" type="none" w="med"/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accent6"/>
          </a:fontRef>
        </p:style>
        <p:txBody>
          <a:bodyPr anchor="t" anchorCtr="0" bIns="36000" compatLnSpc="1" lIns="36000" numCol="1" rIns="36000" rtlCol="0" tIns="36000" vert="horz" wrap="square">
            <a:prstTxWarp prst="textNoShape">
              <a:avLst/>
            </a:prstTxWarp>
          </a:bodyPr>
          <a:lstStyle/>
          <a:p>
            <a:pPr eaLnBrk="1" hangingPunct="1" indent="360000">
              <a:spcBef>
                <a:spcPct val="20000"/>
              </a:spcBef>
              <a:buFont charset="2" panose="05000000000000000000" pitchFamily="2" typeface="Wingdings"/>
              <a:buChar char="Ø"/>
            </a:pPr>
            <a:endParaRPr altLang="en-US" lang="ja-JP" sz="120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140000" y="2893011"/>
            <a:ext cx="4147289" cy="20678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lnSpc>
                <a:spcPts val="4000"/>
              </a:lnSpc>
              <a:spcAft>
                <a:spcPts val="0"/>
              </a:spcAft>
            </a:pPr>
            <a:r>
              <a:rPr altLang="ja-JP" b="1" dirty="0" kern="0" lang="en-US" sz="2400">
                <a:latin typeface="+mn-ea"/>
                <a:ea typeface="+mn-ea"/>
              </a:rPr>
              <a:t>Ⅰ </a:t>
            </a:r>
            <a:r>
              <a:rPr altLang="en-US" b="1" dirty="0" kern="0" lang="ja-JP" sz="2400">
                <a:latin typeface="+mn-ea"/>
                <a:ea typeface="+mn-ea"/>
              </a:rPr>
              <a:t>受験上の配慮の概要</a:t>
            </a:r>
            <a:endParaRPr altLang="ja-JP" b="1" dirty="0" kern="0" lang="en-US" sz="2400">
              <a:latin typeface="+mn-ea"/>
              <a:ea typeface="+mn-ea"/>
            </a:endParaRPr>
          </a:p>
          <a:p>
            <a:pPr fontAlgn="auto">
              <a:lnSpc>
                <a:spcPts val="4000"/>
              </a:lnSpc>
              <a:spcAft>
                <a:spcPts val="0"/>
              </a:spcAft>
            </a:pPr>
            <a:r>
              <a:rPr altLang="ja-JP" b="1" dirty="0" kern="0" lang="en-US" sz="240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Ⅱ</a:t>
            </a:r>
            <a:r>
              <a:rPr altLang="en-US" b="1" dirty="0" kern="0" lang="ja-JP" sz="240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 受験上の配慮の申請・手続</a:t>
            </a:r>
            <a:endParaRPr altLang="ja-JP" b="1" dirty="0" kern="0" lang="en-US" sz="240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fontAlgn="auto">
              <a:lnSpc>
                <a:spcPts val="4000"/>
              </a:lnSpc>
              <a:spcAft>
                <a:spcPts val="0"/>
              </a:spcAft>
            </a:pPr>
            <a:r>
              <a:rPr altLang="ja-JP" b="1" dirty="0" kern="0" lang="en-US" sz="2400">
                <a:solidFill>
                  <a:schemeClr val="bg1">
                    <a:lumMod val="75000"/>
                  </a:schemeClr>
                </a:solidFill>
                <a:latin typeface="+mn-ea"/>
              </a:rPr>
              <a:t>Ⅲ</a:t>
            </a:r>
            <a:r>
              <a:rPr altLang="en-US" b="1" dirty="0" kern="0" lang="ja-JP" sz="2400">
                <a:solidFill>
                  <a:schemeClr val="bg1">
                    <a:lumMod val="75000"/>
                  </a:schemeClr>
                </a:solidFill>
                <a:latin typeface="+mn-ea"/>
              </a:rPr>
              <a:t> 申請書類</a:t>
            </a:r>
            <a:endParaRPr altLang="ja-JP" b="1" dirty="0" kern="0" lang="en-US" sz="2400">
              <a:solidFill>
                <a:schemeClr val="bg1">
                  <a:lumMod val="75000"/>
                </a:schemeClr>
              </a:solidFill>
              <a:latin typeface="+mn-ea"/>
            </a:endParaRPr>
          </a:p>
          <a:p>
            <a:pPr fontAlgn="auto">
              <a:lnSpc>
                <a:spcPts val="4000"/>
              </a:lnSpc>
              <a:spcAft>
                <a:spcPts val="0"/>
              </a:spcAft>
            </a:pPr>
            <a:endParaRPr altLang="ja-JP" b="1" dirty="0" kern="0" lang="en-US" sz="240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780000" y="2370751"/>
            <a:ext cx="51687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altLang="ja-JP" dirty="0" lang="en-US" sz="1800"/>
              <a:t>※</a:t>
            </a:r>
            <a:r>
              <a:rPr altLang="en-US" dirty="0" lang="ja-JP" sz="1800"/>
              <a:t>このスライドでは以下の内容について説明します</a:t>
            </a:r>
            <a:endParaRPr altLang="ja-JP" dirty="0" lang="en-US" sz="1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F6A640-298E-48A3-974B-CF670A29896B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5D0C3138-1DF5-4EE7-9BC8-8086AF259160}" type="slidenum">
              <a:rPr altLang="ja-JP" lang="en-US" smtClean="0"/>
              <a:pPr>
                <a:defRPr/>
              </a:pPr>
              <a:t>1</a:t>
            </a:fld>
            <a:endParaRPr altLang="ja-JP" lang="en-US"/>
          </a:p>
        </p:txBody>
      </p:sp>
      <p:sp>
        <p:nvSpPr>
          <p:cNvPr id="12" name="角丸四角形 21">
            <a:extLst>
              <a:ext uri="{FF2B5EF4-FFF2-40B4-BE49-F238E27FC236}">
                <a16:creationId xmlns:a16="http://schemas.microsoft.com/office/drawing/2014/main" id="{608462F0-63F5-4407-BF19-1A71CCA88165}"/>
              </a:ext>
            </a:extLst>
          </p:cNvPr>
          <p:cNvSpPr/>
          <p:nvPr/>
        </p:nvSpPr>
        <p:spPr bwMode="auto">
          <a:xfrm>
            <a:off x="252000" y="5157192"/>
            <a:ext cx="8568150" cy="1007808"/>
          </a:xfrm>
          <a:prstGeom prst="roundRect">
            <a:avLst>
              <a:gd fmla="val 10818" name="adj"/>
            </a:avLst>
          </a:prstGeom>
          <a:solidFill>
            <a:srgbClr val="DAEDEF"/>
          </a:solidFill>
          <a:ln algn="ctr" cap="flat" cmpd="sng" w="28575">
            <a:solidFill>
              <a:schemeClr val="accent6"/>
            </a:solidFill>
            <a:prstDash val="solid"/>
            <a:round/>
            <a:headEnd len="med" type="none" w="med"/>
            <a:tailEnd len="med" type="none" w="med"/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accent6"/>
          </a:fontRef>
        </p:style>
        <p:txBody>
          <a:bodyPr anchor="t" anchorCtr="0" bIns="36000" compatLnSpc="1" lIns="36000" numCol="1" rIns="36000" rtlCol="0" tIns="36000" vert="horz" wrap="square">
            <a:prstTxWarp prst="textNoShape">
              <a:avLst/>
            </a:prstTxWarp>
          </a:bodyPr>
          <a:lstStyle/>
          <a:p>
            <a:pPr eaLnBrk="1" hangingPunct="1" indent="360000">
              <a:spcBef>
                <a:spcPct val="20000"/>
              </a:spcBef>
              <a:buFont charset="2" panose="05000000000000000000" pitchFamily="2" typeface="Wingdings"/>
              <a:buChar char="Ø"/>
            </a:pPr>
            <a:r>
              <a:rPr altLang="en-US" dirty="0" lang="ja-JP" sz="1200">
                <a:solidFill>
                  <a:schemeClr val="tx2"/>
                </a:solidFill>
                <a:latin typeface="+mj-ea"/>
                <a:ea typeface="+mj-ea"/>
              </a:rPr>
              <a:t>「受験上の配慮案内」をお手元にご準備ください。本資料に記載する参照ページは「受験上の配慮案内」のページとなります。</a:t>
            </a:r>
            <a:endParaRPr altLang="ja-JP" dirty="0" lang="en-US" sz="1200">
              <a:solidFill>
                <a:schemeClr val="tx2"/>
              </a:solidFill>
              <a:latin typeface="+mj-ea"/>
              <a:ea typeface="+mj-ea"/>
            </a:endParaRPr>
          </a:p>
          <a:p>
            <a:pPr eaLnBrk="1" hangingPunct="1" indent="-360000" marL="180000">
              <a:spcBef>
                <a:spcPct val="20000"/>
              </a:spcBef>
              <a:buFont charset="2" panose="05000000000000000000" pitchFamily="2" typeface="Wingdings"/>
              <a:buChar char="Ø"/>
            </a:pPr>
            <a:r>
              <a:rPr altLang="en-US" dirty="0" lang="ja-JP" sz="1200">
                <a:solidFill>
                  <a:schemeClr val="tx1"/>
                </a:solidFill>
                <a:latin typeface="+mj-ea"/>
                <a:ea typeface="+mj-ea"/>
              </a:rPr>
              <a:t>スライド及びナレーションでは，以下の名称について，適宜，</a:t>
            </a:r>
            <a:r>
              <a:rPr altLang="ja-JP" dirty="0" lang="en-US" sz="120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altLang="en-US" dirty="0" lang="ja-JP" sz="1200">
                <a:solidFill>
                  <a:schemeClr val="tx1"/>
                </a:solidFill>
                <a:latin typeface="+mj-ea"/>
                <a:ea typeface="+mj-ea"/>
              </a:rPr>
              <a:t>省略します。</a:t>
            </a:r>
            <a:endParaRPr altLang="ja-JP" dirty="0" lang="en-US" sz="1200">
              <a:solidFill>
                <a:schemeClr val="tx1"/>
              </a:solidFill>
              <a:latin typeface="+mj-ea"/>
              <a:ea typeface="+mj-ea"/>
            </a:endParaRPr>
          </a:p>
          <a:p>
            <a:pPr eaLnBrk="1" hangingPunct="1" indent="0" lvl="1">
              <a:spcBef>
                <a:spcPct val="20000"/>
              </a:spcBef>
            </a:pPr>
            <a:r>
              <a:rPr altLang="en-US" dirty="0" lang="ja-JP" sz="1200">
                <a:solidFill>
                  <a:schemeClr val="accent6"/>
                </a:solidFill>
                <a:latin typeface="+mj-ea"/>
                <a:ea typeface="+mj-ea"/>
              </a:rPr>
              <a:t>◆　　大学入学共通テスト　 　⇒共通テスト      ◆　　　大学入学共通テスト受験案内　　　　⇒受験案内</a:t>
            </a:r>
            <a:endParaRPr altLang="ja-JP" dirty="0" lang="en-US" sz="1200">
              <a:solidFill>
                <a:schemeClr val="accent6"/>
              </a:solidFill>
              <a:latin typeface="+mj-ea"/>
              <a:ea typeface="+mj-ea"/>
            </a:endParaRPr>
          </a:p>
          <a:p>
            <a:pPr eaLnBrk="1" hangingPunct="1" indent="0" lvl="1">
              <a:spcBef>
                <a:spcPct val="20000"/>
              </a:spcBef>
            </a:pPr>
            <a:r>
              <a:rPr altLang="en-US" dirty="0" lang="ja-JP" sz="1200">
                <a:latin typeface="+mj-ea"/>
                <a:ea typeface="+mj-ea"/>
              </a:rPr>
              <a:t>◆　　</a:t>
            </a:r>
            <a:r>
              <a:rPr altLang="en-US" dirty="0" lang="ja-JP" sz="1200">
                <a:solidFill>
                  <a:schemeClr val="accent6"/>
                </a:solidFill>
                <a:latin typeface="+mj-ea"/>
                <a:ea typeface="+mj-ea"/>
              </a:rPr>
              <a:t>受験上の配慮案内　  　⇒配慮案内</a:t>
            </a:r>
            <a:r>
              <a:rPr altLang="en-US" dirty="0" lang="ja-JP" sz="1200">
                <a:solidFill>
                  <a:srgbClr val="0066FF"/>
                </a:solidFill>
                <a:latin typeface="+mj-ea"/>
                <a:ea typeface="+mj-ea"/>
              </a:rPr>
              <a:t>　</a:t>
            </a:r>
            <a:endParaRPr altLang="en-US" dirty="0" lang="ja-JP" sz="1400">
              <a:latin typeface="+mj-ea"/>
              <a:ea typeface="+mj-ea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3665FED-963D-4F70-B2D4-80C2F27187F0}"/>
              </a:ext>
            </a:extLst>
          </p:cNvPr>
          <p:cNvPicPr>
            <a:picLocks noChangeAspect="1"/>
          </p:cNvPicPr>
          <p:nvPr/>
        </p:nvPicPr>
        <p:blipFill rotWithShape="1">
          <a:blip cstate="screen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1600" y="1556791"/>
            <a:ext cx="2359602" cy="341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688955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5"/>
          <p:cNvSpPr>
            <a:spLocks noChangeArrowheads="1"/>
          </p:cNvSpPr>
          <p:nvPr/>
        </p:nvSpPr>
        <p:spPr bwMode="auto">
          <a:xfrm>
            <a:off x="395289" y="4445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buFontTx/>
              <a:buNone/>
            </a:pPr>
            <a:r>
              <a:rPr altLang="ja-JP" dirty="0" lang="en-US" sz="2600"/>
              <a:t> </a:t>
            </a:r>
            <a:r>
              <a:rPr altLang="ja-JP" dirty="0" lang="en-US" sz="2400"/>
              <a:t>【P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28</a:t>
            </a:r>
            <a:r>
              <a:rPr altLang="ja-JP" dirty="0" lang="en-US" sz="2400"/>
              <a:t>】 </a:t>
            </a:r>
            <a:r>
              <a:rPr altLang="en-US" dirty="0" lang="ja-JP" sz="2600">
                <a:solidFill>
                  <a:srgbClr val="0033CC"/>
                </a:solidFill>
              </a:rPr>
              <a:t>　　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1112" y="1836439"/>
            <a:ext cx="8892888" cy="4328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457200" marL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indent="-342900" marL="436562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charset="2" panose="05000000000000000000" pitchFamily="2" typeface="Wingdings"/>
              <a:buChar char="l"/>
            </a:pPr>
            <a:r>
              <a:rPr altLang="en-US" dirty="0" lang="ja-JP" sz="2400"/>
              <a:t> 解答方法や試験時間に関する配慮事項により，試験時間延長</a:t>
            </a:r>
            <a:endParaRPr altLang="ja-JP" dirty="0" lang="en-US" sz="2400"/>
          </a:p>
          <a:p>
            <a:pPr indent="0" marL="93662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altLang="ja-JP" dirty="0" lang="en-US" sz="2400"/>
              <a:t>   </a:t>
            </a:r>
            <a:r>
              <a:rPr altLang="en-US" dirty="0" lang="ja-JP" spc="-150" sz="2400"/>
              <a:t>（</a:t>
            </a:r>
            <a:r>
              <a:rPr altLang="ja-JP" dirty="0" lang="en-US" spc="-150" sz="2400"/>
              <a:t>1.3</a:t>
            </a:r>
            <a:r>
              <a:rPr altLang="en-US" dirty="0" lang="ja-JP" spc="-150" sz="2400"/>
              <a:t>倍又は</a:t>
            </a:r>
            <a:r>
              <a:rPr altLang="ja-JP" dirty="0" lang="en-US" spc="-150" sz="2400"/>
              <a:t>1.5</a:t>
            </a:r>
            <a:r>
              <a:rPr altLang="en-US" dirty="0" lang="ja-JP" spc="-150" sz="2400"/>
              <a:t>倍）が認められた場合は，一般の試験時間割と異なる</a:t>
            </a:r>
            <a:endParaRPr altLang="ja-JP" dirty="0" lang="en-US" spc="-150" sz="2400"/>
          </a:p>
          <a:p>
            <a:pPr indent="0" marL="93662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altLang="ja-JP" dirty="0" lang="en-US" sz="2400"/>
              <a:t>   </a:t>
            </a:r>
            <a:r>
              <a:rPr altLang="en-US" dirty="0" lang="ja-JP" sz="2400"/>
              <a:t>時間割で受験することになります。</a:t>
            </a:r>
            <a:endParaRPr altLang="ja-JP" dirty="0" lang="en-US" sz="2400"/>
          </a:p>
          <a:p>
            <a:pPr indent="-342900" marL="436562">
              <a:spcBef>
                <a:spcPts val="600"/>
              </a:spcBef>
              <a:spcAft>
                <a:spcPts val="600"/>
              </a:spcAft>
              <a:buFont charset="2" panose="05000000000000000000" pitchFamily="2" typeface="Wingdings"/>
              <a:buChar char="l"/>
            </a:pPr>
            <a:endParaRPr altLang="ja-JP" dirty="0" lang="en-US" sz="900"/>
          </a:p>
          <a:p>
            <a:pPr indent="-342900" marL="436562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charset="2" panose="05000000000000000000" pitchFamily="2" typeface="Wingdings"/>
              <a:buChar char="l"/>
            </a:pPr>
            <a:r>
              <a:rPr altLang="en-US" dirty="0" lang="ja-JP" sz="2400"/>
              <a:t> </a:t>
            </a:r>
            <a:r>
              <a:rPr altLang="en-US" dirty="0" lang="ja-JP" spc="-150" sz="2400"/>
              <a:t>試験時間延長が許可された受験者の英語のリスニングについては，</a:t>
            </a:r>
            <a:endParaRPr altLang="ja-JP" dirty="0" lang="en-US" spc="-150" sz="2400"/>
          </a:p>
          <a:p>
            <a:pPr indent="0" marL="93662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altLang="ja-JP" dirty="0" lang="en-US" spc="-150" sz="2400">
                <a:solidFill>
                  <a:srgbClr val="FF0000"/>
                </a:solidFill>
              </a:rPr>
              <a:t>    </a:t>
            </a:r>
            <a:r>
              <a:rPr altLang="en-US" dirty="0" lang="ja-JP" sz="2400" u="sng">
                <a:solidFill>
                  <a:srgbClr val="FF0000"/>
                </a:solidFill>
              </a:rPr>
              <a:t>解答時間のみが延長</a:t>
            </a:r>
            <a:r>
              <a:rPr altLang="en-US" dirty="0" lang="ja-JP" sz="2400"/>
              <a:t>となります。</a:t>
            </a:r>
            <a:endParaRPr altLang="ja-JP" dirty="0" lang="en-US" sz="2400"/>
          </a:p>
          <a:p>
            <a:pPr indent="0" marL="93662">
              <a:spcBef>
                <a:spcPts val="600"/>
              </a:spcBef>
              <a:spcAft>
                <a:spcPts val="600"/>
              </a:spcAft>
              <a:buNone/>
            </a:pPr>
            <a:endParaRPr altLang="ja-JP" dirty="0" lang="en-US" sz="900"/>
          </a:p>
          <a:p>
            <a:pPr indent="0" marL="93662">
              <a:spcBef>
                <a:spcPts val="0"/>
              </a:spcBef>
              <a:spcAft>
                <a:spcPts val="0"/>
              </a:spcAft>
              <a:buNone/>
            </a:pPr>
            <a:r>
              <a:rPr altLang="ja-JP" dirty="0" lang="en-US" sz="2000"/>
              <a:t>※</a:t>
            </a:r>
            <a:r>
              <a:rPr altLang="en-US" dirty="0" lang="ja-JP" sz="2000"/>
              <a:t>　リスニングのみの試験時間延長など，科目単位での試験時間延長を希望</a:t>
            </a:r>
            <a:endParaRPr altLang="ja-JP" dirty="0" lang="en-US" sz="2000"/>
          </a:p>
          <a:p>
            <a:pPr indent="0" marL="93662">
              <a:spcBef>
                <a:spcPts val="0"/>
              </a:spcBef>
              <a:spcAft>
                <a:spcPts val="0"/>
              </a:spcAft>
              <a:buNone/>
            </a:pPr>
            <a:r>
              <a:rPr altLang="en-US" dirty="0" lang="ja-JP" sz="2000"/>
              <a:t>　する場合は事前に相談してください。</a:t>
            </a:r>
            <a:endParaRPr altLang="ja-JP" dirty="0" lang="en-US" sz="2000"/>
          </a:p>
        </p:txBody>
      </p:sp>
      <p:cxnSp>
        <p:nvCxnSpPr>
          <p:cNvPr id="3" name="直線コネクタ 2"/>
          <p:cNvCxnSpPr/>
          <p:nvPr/>
        </p:nvCxnSpPr>
        <p:spPr bwMode="auto">
          <a:xfrm flipH="1">
            <a:off x="1219010" y="285098"/>
            <a:ext cx="6191920" cy="468052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algn="ctr" cap="flat" cmpd="sng" w="9525">
                <a:solidFill>
                  <a:schemeClr val="tx1"/>
                </a:solidFill>
                <a:prstDash val="solid"/>
                <a:round/>
                <a:headEnd len="med" type="none" w="med"/>
                <a:tailEnd len="med" type="none" w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227980-27B9-47B7-A127-15243661A2FF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10</a:t>
            </a:fld>
            <a:endParaRPr altLang="ja-JP" 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A8CA5E-C71E-478E-8385-B6A8176EE406}"/>
              </a:ext>
            </a:extLst>
          </p:cNvPr>
          <p:cNvSpPr txBox="1"/>
          <p:nvPr/>
        </p:nvSpPr>
        <p:spPr>
          <a:xfrm>
            <a:off x="107990" y="837000"/>
            <a:ext cx="8965723" cy="4308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ctr" anchorCtr="0" rtlCol="0" wrap="square">
            <a:spAutoFit/>
          </a:bodyPr>
          <a:lstStyle/>
          <a:p>
            <a:r>
              <a:rPr altLang="en-US" b="1" dirty="0" lang="ja-JP" sz="2200">
                <a:latin charset="-128" panose="020B0600070205080204" pitchFamily="50" typeface="ＭＳ Ｐゴシック"/>
                <a:ea charset="-128" panose="020B0600070205080204" pitchFamily="50" typeface="ＭＳ Ｐゴシック"/>
              </a:rPr>
              <a:t>　 試験時間延長における試験時間割</a:t>
            </a:r>
          </a:p>
        </p:txBody>
      </p:sp>
    </p:spTree>
    <p:extLst>
      <p:ext uri="{BB962C8B-B14F-4D97-AF65-F5344CB8AC3E}">
        <p14:creationId xmlns:p14="http://schemas.microsoft.com/office/powerpoint/2010/main" val="1787751957"/>
      </p:ext>
    </p:extLst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15"/>
          <p:cNvSpPr>
            <a:spLocks noChangeArrowheads="1"/>
          </p:cNvSpPr>
          <p:nvPr/>
        </p:nvSpPr>
        <p:spPr bwMode="auto">
          <a:xfrm>
            <a:off x="496889" y="4530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buFontTx/>
              <a:buNone/>
            </a:pPr>
            <a:r>
              <a:rPr altLang="ja-JP" dirty="0" lang="en-US" sz="2400"/>
              <a:t>【P34】 </a:t>
            </a:r>
            <a:r>
              <a:rPr altLang="en-US" dirty="0" lang="ja-JP" sz="2600">
                <a:solidFill>
                  <a:srgbClr val="0033CC"/>
                </a:solidFill>
              </a:rPr>
              <a:t>　　</a:t>
            </a:r>
          </a:p>
        </p:txBody>
      </p:sp>
      <p:sp>
        <p:nvSpPr>
          <p:cNvPr id="8199" name="Rectangle 3"/>
          <p:cNvSpPr>
            <a:spLocks noChangeArrowheads="1" noGrp="1"/>
          </p:cNvSpPr>
          <p:nvPr>
            <p:ph idx="4294967295" type="body"/>
          </p:nvPr>
        </p:nvSpPr>
        <p:spPr>
          <a:xfrm>
            <a:off x="252412" y="2581750"/>
            <a:ext cx="8639175" cy="2575250"/>
          </a:xfrm>
        </p:spPr>
        <p:txBody>
          <a:bodyPr/>
          <a:lstStyle/>
          <a:p>
            <a:pPr eaLnBrk="1" hangingPunct="1" indent="-268288" marL="268288">
              <a:buFontTx/>
              <a:buNone/>
              <a:defRPr/>
            </a:pPr>
            <a:r>
              <a:rPr altLang="en-US" dirty="0" lang="ja-JP" sz="500"/>
              <a:t>　</a:t>
            </a:r>
          </a:p>
          <a:p>
            <a:pPr eaLnBrk="1" hangingPunct="1" indent="-268288" marL="268288">
              <a:buFontTx/>
              <a:buNone/>
              <a:defRPr/>
            </a:pPr>
            <a:r>
              <a:rPr altLang="en-US" dirty="0" lang="ja-JP" sz="500"/>
              <a:t>　</a:t>
            </a:r>
            <a:endParaRPr altLang="ja-JP" dirty="0" lang="en-US" sz="2400"/>
          </a:p>
          <a:p>
            <a:pPr algn="dist" eaLnBrk="1" hangingPunct="1">
              <a:spcBef>
                <a:spcPct val="0"/>
              </a:spcBef>
              <a:buFont charset="2" panose="05000000000000000000" pitchFamily="2" typeface="Wingdings"/>
              <a:buChar char="l"/>
              <a:defRPr/>
            </a:pPr>
            <a:r>
              <a:rPr altLang="en-US" dirty="0" lang="ja-JP" sz="2200"/>
              <a:t> 共通テスト出願後の不慮の事故等（交通事故，負傷，発病，症状の</a:t>
            </a:r>
            <a:endParaRPr altLang="ja-JP" dirty="0" lang="en-US" sz="2200"/>
          </a:p>
          <a:p>
            <a:pPr algn="dist" eaLnBrk="1" hangingPunct="1" indent="0" marL="0">
              <a:spcBef>
                <a:spcPct val="0"/>
              </a:spcBef>
              <a:buNone/>
              <a:defRPr/>
            </a:pPr>
            <a:r>
              <a:rPr altLang="en-US" dirty="0" lang="ja-JP" sz="2200"/>
              <a:t>　悪化等）のため受験上の配慮を希望する場合は，受験票に記載の</a:t>
            </a:r>
            <a:endParaRPr altLang="ja-JP" dirty="0" lang="en-US" sz="2200"/>
          </a:p>
          <a:p>
            <a:pPr eaLnBrk="1" hangingPunct="1" indent="0" marL="0">
              <a:spcBef>
                <a:spcPct val="0"/>
              </a:spcBef>
              <a:buNone/>
              <a:defRPr/>
            </a:pPr>
            <a:r>
              <a:rPr altLang="en-US" dirty="0" lang="ja-JP" sz="2200"/>
              <a:t>　</a:t>
            </a:r>
            <a:r>
              <a:rPr altLang="ja-JP" dirty="0" lang="en-US" sz="2200"/>
              <a:t>｢</a:t>
            </a:r>
            <a:r>
              <a:rPr altLang="en-US" dirty="0" lang="ja-JP" sz="2200"/>
              <a:t>問合せ大学</a:t>
            </a:r>
            <a:r>
              <a:rPr altLang="ja-JP" dirty="0" lang="en-US" sz="2200"/>
              <a:t>｣</a:t>
            </a:r>
            <a:r>
              <a:rPr altLang="en-US" dirty="0" lang="ja-JP" sz="2200"/>
              <a:t>に申請してください。</a:t>
            </a:r>
            <a:endParaRPr altLang="ja-JP" dirty="0" lang="en-US" sz="2200"/>
          </a:p>
          <a:p>
            <a:pPr eaLnBrk="1" hangingPunct="1" indent="0" marL="0">
              <a:spcBef>
                <a:spcPct val="0"/>
              </a:spcBef>
              <a:buNone/>
              <a:defRPr/>
            </a:pPr>
            <a:endParaRPr altLang="ja-JP" dirty="0" lang="en-US" sz="2200"/>
          </a:p>
          <a:p>
            <a:pPr eaLnBrk="1" hangingPunct="1" indent="0" marL="0">
              <a:spcBef>
                <a:spcPct val="0"/>
              </a:spcBef>
              <a:buFont charset="2" panose="05000000000000000000" pitchFamily="2" typeface="Wingdings"/>
              <a:buChar char="l"/>
              <a:defRPr/>
            </a:pPr>
            <a:r>
              <a:rPr altLang="en-US" dirty="0" lang="ja-JP" sz="2200"/>
              <a:t>　申請の際には，</a:t>
            </a:r>
            <a:r>
              <a:rPr altLang="en-US" dirty="0" lang="ja-JP" sz="2200" u="sng">
                <a:solidFill>
                  <a:srgbClr val="FF0000"/>
                </a:solidFill>
              </a:rPr>
              <a:t>「</a:t>
            </a:r>
            <a:r>
              <a:rPr altLang="ja-JP" dirty="0" lang="en-US" sz="2200" u="sng">
                <a:solidFill>
                  <a:srgbClr val="FF0000"/>
                </a:solidFill>
              </a:rPr>
              <a:t>【B】</a:t>
            </a:r>
            <a:r>
              <a:rPr altLang="en-US" dirty="0" lang="ja-JP" sz="2200" u="sng">
                <a:solidFill>
                  <a:srgbClr val="FF0000"/>
                </a:solidFill>
              </a:rPr>
              <a:t>診断書」</a:t>
            </a:r>
            <a:r>
              <a:rPr altLang="en-US" dirty="0" lang="ja-JP" sz="2200"/>
              <a:t>が必要です。</a:t>
            </a:r>
            <a:endParaRPr altLang="ja-JP" dirty="0" lang="en-US" sz="2200"/>
          </a:p>
          <a:p>
            <a:pPr eaLnBrk="1" hangingPunct="1" indent="0" marL="0">
              <a:spcBef>
                <a:spcPct val="0"/>
              </a:spcBef>
              <a:buNone/>
              <a:defRPr/>
            </a:pPr>
            <a:r>
              <a:rPr altLang="en-US" dirty="0" lang="ja-JP" sz="2200"/>
              <a:t>　</a:t>
            </a:r>
            <a:r>
              <a:rPr altLang="ja-JP" dirty="0" lang="en-US" sz="2200"/>
              <a:t>※</a:t>
            </a:r>
            <a:r>
              <a:rPr altLang="en-US" dirty="0" lang="ja-JP" sz="2200"/>
              <a:t>「</a:t>
            </a:r>
            <a:r>
              <a:rPr altLang="ja-JP" dirty="0" lang="en-US" sz="2200"/>
              <a:t>【B】</a:t>
            </a:r>
            <a:r>
              <a:rPr altLang="en-US" dirty="0" lang="ja-JP" sz="2200"/>
              <a:t>診断書」には，発症等の時期及び希望する配慮事項が試験当</a:t>
            </a:r>
            <a:endParaRPr altLang="ja-JP" dirty="0" lang="en-US" sz="2200"/>
          </a:p>
          <a:p>
            <a:pPr eaLnBrk="1" hangingPunct="1" indent="0" marL="0">
              <a:spcBef>
                <a:spcPct val="0"/>
              </a:spcBef>
              <a:buNone/>
              <a:defRPr/>
            </a:pPr>
            <a:r>
              <a:rPr altLang="en-US" dirty="0" lang="ja-JP" sz="2200"/>
              <a:t>　　 日に必要な理由を明記してもらってください。</a:t>
            </a:r>
            <a:endParaRPr altLang="ja-JP" dirty="0" lang="en-US" sz="2200"/>
          </a:p>
          <a:p>
            <a:pPr eaLnBrk="1" hangingPunct="1" indent="0" marL="0">
              <a:spcBef>
                <a:spcPct val="0"/>
              </a:spcBef>
              <a:buNone/>
              <a:defRPr/>
            </a:pPr>
            <a:endParaRPr altLang="ja-JP" dirty="0" lang="en-US" sz="2200"/>
          </a:p>
          <a:p>
            <a:pPr eaLnBrk="1" hangingPunct="1" indent="0" marL="0">
              <a:spcBef>
                <a:spcPct val="0"/>
              </a:spcBef>
              <a:buNone/>
              <a:defRPr/>
            </a:pPr>
            <a:endParaRPr altLang="en-US" dirty="0" lang="ja-JP" sz="500"/>
          </a:p>
          <a:p>
            <a:pPr eaLnBrk="1" hangingPunct="1" indent="0" marL="0">
              <a:spcBef>
                <a:spcPct val="0"/>
              </a:spcBef>
              <a:buNone/>
              <a:defRPr/>
            </a:pPr>
            <a:endParaRPr altLang="ja-JP" dirty="0" lang="en-US" sz="2400"/>
          </a:p>
          <a:p>
            <a:pPr eaLnBrk="1" hangingPunct="1" indent="-268288" marL="268288">
              <a:buFontTx/>
              <a:buNone/>
              <a:defRPr/>
            </a:pPr>
            <a:endParaRPr altLang="ja-JP" dirty="0" lang="en-US" sz="2400"/>
          </a:p>
          <a:p>
            <a:pPr eaLnBrk="1" hangingPunct="1" indent="-268288" marL="268288">
              <a:buFontTx/>
              <a:buNone/>
              <a:defRPr/>
            </a:pPr>
            <a:endParaRPr altLang="ja-JP" dirty="0" lang="en-US" sz="2400"/>
          </a:p>
          <a:p>
            <a:pPr eaLnBrk="1" hangingPunct="1" indent="-268288" marL="268288">
              <a:buFontTx/>
              <a:buNone/>
              <a:defRPr/>
            </a:pPr>
            <a:endParaRPr altLang="ja-JP" dirty="0" lang="en-US" sz="2400"/>
          </a:p>
          <a:p>
            <a:pPr eaLnBrk="1" hangingPunct="1" indent="-268288" marL="268288">
              <a:buFontTx/>
              <a:buNone/>
              <a:defRPr/>
            </a:pPr>
            <a:endParaRPr altLang="ja-JP" dirty="0" lang="en-US" sz="2400"/>
          </a:p>
          <a:p>
            <a:pPr eaLnBrk="1" hangingPunct="1" indent="-268288" marL="268288">
              <a:buFontTx/>
              <a:buNone/>
              <a:defRPr/>
            </a:pPr>
            <a:endParaRPr altLang="ja-JP" dirty="0" lang="en-US" sz="2400"/>
          </a:p>
          <a:p>
            <a:pPr eaLnBrk="1" hangingPunct="1" indent="-268288" marL="268288">
              <a:buNone/>
              <a:defRPr/>
            </a:pPr>
            <a:r>
              <a:rPr altLang="en-US" dirty="0" lang="ja-JP" sz="2400" u="sng">
                <a:solidFill>
                  <a:srgbClr val="FF0000"/>
                </a:solidFill>
              </a:rPr>
              <a:t> </a:t>
            </a:r>
            <a:endParaRPr altLang="ja-JP" dirty="0" lang="en-US" sz="240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7950" y="837000"/>
            <a:ext cx="8928546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ctr" anchorCtr="0"/>
          <a:lstStyle/>
          <a:p>
            <a:pPr eaLnBrk="1" hangingPunct="1">
              <a:defRPr/>
            </a:pPr>
            <a:r>
              <a:rPr altLang="en-US" b="1" dirty="0" lang="ja-JP" sz="3200">
                <a:solidFill>
                  <a:schemeClr val="tx2"/>
                </a:solidFill>
                <a:latin typeface="+mn-ea"/>
                <a:ea typeface="+mn-ea"/>
              </a:rPr>
              <a:t> 出願後の不慮の事故等による受験上の配慮</a:t>
            </a:r>
          </a:p>
        </p:txBody>
      </p:sp>
      <p:sp>
        <p:nvSpPr>
          <p:cNvPr id="3" name="正方形/長方形 2"/>
          <p:cNvSpPr/>
          <p:nvPr/>
        </p:nvSpPr>
        <p:spPr bwMode="auto">
          <a:xfrm>
            <a:off x="2813645" y="1898055"/>
            <a:ext cx="3456384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algn="ctr" cap="flat" cmpd="sng" w="9525">
                <a:solidFill>
                  <a:schemeClr val="tx1"/>
                </a:solidFill>
                <a:prstDash val="solid"/>
                <a:round/>
                <a:headEnd len="med" type="none" w="med"/>
                <a:tailEnd len="med" type="none" w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l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en-US" b="0" baseline="0" cap="none" i="0" kumimoji="1" lang="ja-JP" normalizeH="0" strike="noStrike" sz="400" u="none">
              <a:ln>
                <a:noFill/>
              </a:ln>
              <a:solidFill>
                <a:schemeClr val="tx1"/>
              </a:solidFill>
              <a:effectLst/>
              <a:latin charset="0" typeface="Arial"/>
              <a:ea charset="-128" pitchFamily="50" typeface="ＭＳ Ｐゴシック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638471"/>
              </p:ext>
            </p:extLst>
          </p:nvPr>
        </p:nvGraphicFramePr>
        <p:xfrm>
          <a:off x="755650" y="1632490"/>
          <a:ext cx="7632700" cy="853440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7632700">
                  <a:extLst>
                    <a:ext uri="{9D8B030D-6E8A-4147-A177-3AD203B41FA5}">
                      <a16:colId xmlns:a16="http://schemas.microsoft.com/office/drawing/2014/main" val="3160906983"/>
                    </a:ext>
                  </a:extLst>
                </a:gridCol>
              </a:tblGrid>
              <a:tr h="420500"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ern="100" lang="ja-JP" sz="2200">
                          <a:effectLst/>
                        </a:rPr>
                        <a:t>申請受付期間</a:t>
                      </a:r>
                      <a:endParaRPr altLang="ja-JP" b="0" dirty="0" kern="100" lang="ja-JP" sz="2200">
                        <a:solidFill>
                          <a:schemeClr val="accent3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69796"/>
                  </a:ext>
                </a:extLst>
              </a:tr>
              <a:tr h="385236"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b="0" dirty="0" kern="100" kumimoji="1" lang="ja-JP" sz="2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受験票の受領から</a:t>
                      </a:r>
                      <a:r>
                        <a:rPr altLang="en-US" b="0" dirty="0" kern="100" kumimoji="1" lang="ja-JP" sz="22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令和</a:t>
                      </a:r>
                      <a:r>
                        <a:rPr altLang="ja-JP" b="0" dirty="0" kern="100" kumimoji="1" lang="en-US" sz="22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6</a:t>
                      </a:r>
                      <a:r>
                        <a:rPr altLang="en-US" b="0" dirty="0" kern="100" kumimoji="1" lang="ja-JP" sz="22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年</a:t>
                      </a:r>
                      <a:r>
                        <a:rPr altLang="ja-JP" b="0" dirty="0" kern="100" kumimoji="1" lang="en-US" sz="22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</a:t>
                      </a:r>
                      <a:r>
                        <a:rPr altLang="en-US" b="0" dirty="0" kern="100" kumimoji="1" lang="ja-JP" sz="22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月</a:t>
                      </a:r>
                      <a:r>
                        <a:rPr altLang="ja-JP" b="0" dirty="0" kern="100" kumimoji="1" lang="en-US" sz="22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10</a:t>
                      </a:r>
                      <a:r>
                        <a:rPr altLang="en-US" b="0" dirty="0" kern="100" kumimoji="1" lang="ja-JP" sz="22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日（水）</a:t>
                      </a:r>
                      <a:r>
                        <a:rPr altLang="ja-JP" b="0" dirty="0" kern="100" kumimoji="1" lang="en-US" sz="22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17</a:t>
                      </a:r>
                      <a:r>
                        <a:rPr altLang="en-US" b="0" dirty="0" kern="100" kumimoji="1" lang="ja-JP" sz="22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時まで</a:t>
                      </a:r>
                      <a:endParaRPr altLang="ja-JP" b="0" dirty="0" kern="100" kumimoji="1" lang="en-US" sz="2200" u="sng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783164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D630D49C-4B31-43B2-8FF7-D8D16BF0668C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9EB99C81-28D7-41D1-BE21-A12FAA09D35B}" type="slidenum">
              <a:rPr altLang="ja-JP" lang="en-US" smtClean="0"/>
              <a:pPr>
                <a:defRPr/>
              </a:pPr>
              <a:t>11</a:t>
            </a:fld>
            <a:endParaRPr altLang="ja-JP" dirty="0" 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D8CB2B-96D6-4E7C-B6CD-E6F8FF165D0C}"/>
              </a:ext>
            </a:extLst>
          </p:cNvPr>
          <p:cNvSpPr txBox="1"/>
          <p:nvPr/>
        </p:nvSpPr>
        <p:spPr>
          <a:xfrm>
            <a:off x="252412" y="5354811"/>
            <a:ext cx="8639175" cy="784127"/>
          </a:xfrm>
          <a:prstGeom prst="rect">
            <a:avLst/>
          </a:prstGeom>
          <a:noFill/>
          <a:ln cmpd="dbl" w="60325">
            <a:solidFill>
              <a:srgbClr val="FF0000"/>
            </a:solidFill>
          </a:ln>
        </p:spPr>
        <p:txBody>
          <a:bodyPr anchor="ctr" anchorCtr="0" bIns="72000" lIns="108000" rIns="108000" rtlCol="0" tIns="72000" wrap="square">
            <a:noAutofit/>
          </a:bodyPr>
          <a:lstStyle/>
          <a:p>
            <a:pPr eaLnBrk="1" hangingPunct="1">
              <a:defRPr/>
            </a:pPr>
            <a:r>
              <a:rPr altLang="en-US" dirty="0" lang="ja-JP" sz="2000"/>
              <a:t>　　　この申請は，申請する理由が出願後に発生したときに限り行うことができ，</a:t>
            </a:r>
            <a:endParaRPr altLang="ja-JP" dirty="0" lang="en-US" sz="2000"/>
          </a:p>
          <a:p>
            <a:pPr eaLnBrk="1" hangingPunct="1">
              <a:defRPr/>
            </a:pPr>
            <a:r>
              <a:rPr altLang="en-US" dirty="0" lang="ja-JP" sz="2000">
                <a:solidFill>
                  <a:srgbClr val="FF0000"/>
                </a:solidFill>
              </a:rPr>
              <a:t>　 </a:t>
            </a:r>
            <a:r>
              <a:rPr altLang="en-US" dirty="0" lang="ja-JP" sz="2000" u="sng">
                <a:solidFill>
                  <a:srgbClr val="FF0000"/>
                </a:solidFill>
              </a:rPr>
              <a:t>出願時までに申請すべき内容であった場合には対象外</a:t>
            </a:r>
            <a:r>
              <a:rPr altLang="en-US" dirty="0" lang="ja-JP" sz="2000"/>
              <a:t>となります。</a:t>
            </a:r>
            <a:endParaRPr altLang="en-US" dirty="0" kumimoji="1" lang="ja-JP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15"/>
          <p:cNvSpPr>
            <a:spLocks noChangeArrowheads="1"/>
          </p:cNvSpPr>
          <p:nvPr/>
        </p:nvSpPr>
        <p:spPr bwMode="auto">
          <a:xfrm>
            <a:off x="496888" y="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l" defTabSz="914400" eaLnBrk="1" fontAlgn="base" hangingPunct="1" indent="-342900" latinLnBrk="0" lvl="0" marL="34290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altLang="en-US" b="0" baseline="0" cap="none" dirty="0" i="0" kern="1200" kumimoji="1" lang="ja-JP" noProof="0" normalizeH="0" spc="0" strike="noStrike" sz="2400" u="none">
              <a:ln>
                <a:noFill/>
              </a:ln>
              <a:solidFill>
                <a:srgbClr val="0033CC"/>
              </a:solidFill>
              <a:effectLst/>
              <a:uLnTx/>
              <a:uFillTx/>
              <a:latin charset="0" panose="020B0604020202020204" pitchFamily="34" typeface="Arial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3059F6B-A77D-43C1-804A-F6B08FAA3FEF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7126"/>
            <a:ext cx="1981200" cy="476250"/>
          </a:xfrm>
        </p:spPr>
        <p:txBody>
          <a:bodyPr/>
          <a:lstStyle/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99C81-28D7-41D1-BE21-A12FAA09D35B}" type="slidenum">
              <a:rPr altLang="ja-JP" b="0" baseline="0" cap="none" i="0" kern="1200" kumimoji="0" lang="en-US" noProof="0" normalizeH="0" smtClean="0" spc="0" strike="noStrike" sz="1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30504040204" pitchFamily="34" typeface="Verdana"/>
                <a:ea charset="-128" panose="020B0600070205080204" pitchFamily="50" typeface="ＭＳ Ｐゴシック"/>
                <a:cs typeface="+mn-cs"/>
              </a:rPr>
              <a:pPr algn="r" defTabSz="914400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altLang="ja-JP" b="0" baseline="0" cap="none" dirty="0" i="0" kern="1200" kumimoji="0" lang="en-US" noProof="0" normalizeH="0" spc="0" strike="noStrike" sz="1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30504040204" pitchFamily="34" typeface="Verdana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2287474-13A7-4210-996E-0161CF7FFA2D}"/>
              </a:ext>
            </a:extLst>
          </p:cNvPr>
          <p:cNvSpPr/>
          <p:nvPr/>
        </p:nvSpPr>
        <p:spPr bwMode="auto">
          <a:xfrm>
            <a:off x="251519" y="4980708"/>
            <a:ext cx="8640959" cy="1256292"/>
          </a:xfrm>
          <a:prstGeom prst="rect">
            <a:avLst/>
          </a:prstGeom>
          <a:solidFill>
            <a:srgbClr val="DAEDEF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l" defTabSz="914400" eaLnBrk="1" fontAlgn="base" hangingPunct="1" indent="-268288" latinLnBrk="0" lvl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1" dirty="0" lang="ja-JP" sz="1800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③　</a:t>
            </a:r>
            <a:r>
              <a:rPr altLang="en-US" b="1" baseline="0" cap="none" dirty="0" i="0" kern="1200" kumimoji="1" lang="ja-JP" noProof="0" normalizeH="0" spc="0" strike="noStrike" sz="18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「拡大文字問題冊子（</a:t>
            </a:r>
            <a:r>
              <a:rPr altLang="ja-JP" b="1" dirty="0" lang="en-US" sz="1800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22</a:t>
            </a:r>
            <a:r>
              <a:rPr altLang="en-US" b="1" baseline="0" cap="none" dirty="0" i="0" kern="1200" kumimoji="1" lang="ja-JP" noProof="0" normalizeH="0" spc="0" strike="noStrike" sz="18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ポイント）」における文字の標準書体を変更（</a:t>
            </a:r>
            <a:r>
              <a:rPr altLang="ja-JP" b="1" baseline="0" cap="none" dirty="0" i="0" kern="1200" kumimoji="1" lang="en-US" noProof="0" normalizeH="0" spc="0" strike="noStrike" sz="18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26</a:t>
            </a:r>
            <a:r>
              <a:rPr altLang="en-US" b="1" dirty="0" lang="ja-JP" sz="1800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・</a:t>
            </a:r>
            <a:r>
              <a:rPr altLang="ja-JP" b="1" baseline="0" cap="none" dirty="0" i="0" kern="1200" kumimoji="1" lang="en-US" noProof="0" normalizeH="0" spc="0" strike="noStrike" sz="18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27</a:t>
            </a:r>
            <a:r>
              <a:rPr altLang="en-US" b="1" baseline="0" cap="none" dirty="0" i="0" kern="1200" kumimoji="1" lang="ja-JP" noProof="0" normalizeH="0" spc="0" strike="noStrike" sz="18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ページ）</a:t>
            </a:r>
            <a:endParaRPr altLang="ja-JP" b="1" baseline="0" cap="none" dirty="0" i="0" kern="1200" kumimoji="1" lang="en-US" noProof="0" normalizeH="0" spc="0" strike="noStrike" sz="1800">
              <a:ln>
                <a:noFill/>
              </a:ln>
              <a:solidFill>
                <a:schemeClr val="tx1"/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0" baseline="0" cap="none" dirty="0" i="0" kern="1200" kumimoji="1" lang="ja-JP" noProof="0" normalizeH="0" spc="0" strike="noStrike" sz="20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　</a:t>
            </a:r>
            <a:r>
              <a:rPr altLang="en-US" b="0" baseline="0" cap="none" dirty="0" i="0" kern="120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「拡大文字問題冊子（</a:t>
            </a:r>
            <a:r>
              <a:rPr altLang="ja-JP" dirty="0" lang="en-US" sz="1800">
                <a:solidFill>
                  <a:srgbClr val="000000"/>
                </a:solidFill>
                <a:latin charset="0" typeface="Arial"/>
                <a:ea charset="-128" pitchFamily="50" typeface="ＭＳ Ｐゴシック"/>
              </a:rPr>
              <a:t>22</a:t>
            </a:r>
            <a:r>
              <a:rPr altLang="en-US" b="0" baseline="0" cap="none" dirty="0" i="0" kern="120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ポイント）」における文字の標準書体が，</a:t>
            </a:r>
            <a:r>
              <a:rPr altLang="en-US" b="0" baseline="0" cap="none" dirty="0" i="0" kern="1200" kumimoji="1" lang="ja-JP" noProof="0" normalizeH="0" spc="0" strike="noStrike" sz="1800" u="sng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ＵＤ（ユニバーサルデザイン）フォントのゴシック体になり</a:t>
            </a:r>
            <a:r>
              <a:rPr altLang="en-US" dirty="0" lang="ja-JP" sz="1800" u="sng">
                <a:solidFill>
                  <a:srgbClr val="FF0000"/>
                </a:solidFill>
                <a:latin charset="0" typeface="Arial"/>
                <a:ea charset="-128" pitchFamily="50" typeface="ＭＳ Ｐゴシック"/>
              </a:rPr>
              <a:t>ます</a:t>
            </a:r>
            <a:r>
              <a:rPr altLang="en-US" b="0" baseline="0" cap="none" dirty="0" err="1" i="0" kern="1200" kumimoji="1" lang="ja-JP" noProof="0" normalizeH="0" spc="0" strike="noStrike" sz="1800" u="sng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。</a:t>
            </a:r>
            <a:r>
              <a:rPr altLang="en-US" b="0" baseline="0" cap="none" dirty="0" i="0" kern="1200" kumimoji="1" lang="ja-JP" noProof="0" normalizeH="0" spc="0" strike="noStrike" sz="1800" u="sng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 </a:t>
            </a:r>
            <a:endParaRPr altLang="ja-JP" b="0" baseline="0" cap="none" dirty="0" i="0" kern="1200" kumimoji="1" lang="en-US" noProof="0" normalizeH="0" spc="0" strike="noStrike" sz="20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  <a:p>
            <a:pPr algn="l" defTabSz="914400" eaLnBrk="1" fontAlgn="base" hangingPunct="1" indent="-268288" latinLnBrk="0" lvl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altLang="ja-JP" b="0" baseline="0" cap="none" dirty="0" i="0" kern="1200" kumimoji="1" lang="en-US" noProof="0" normalizeH="0" spc="0" strike="noStrike" sz="20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21FA698-CBFE-4A73-AA98-9838A2FD6B36}"/>
              </a:ext>
            </a:extLst>
          </p:cNvPr>
          <p:cNvSpPr/>
          <p:nvPr/>
        </p:nvSpPr>
        <p:spPr bwMode="auto">
          <a:xfrm>
            <a:off x="251519" y="3547595"/>
            <a:ext cx="8640959" cy="1177405"/>
          </a:xfrm>
          <a:prstGeom prst="rect">
            <a:avLst/>
          </a:prstGeom>
          <a:solidFill>
            <a:srgbClr val="DAEDEF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l" defTabSz="914400" eaLnBrk="1" fontAlgn="base" hangingPunct="1" indent="-268288" latinLnBrk="0" lvl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1" baseline="0" cap="none" dirty="0" i="0" kern="1200" kumimoji="1" lang="ja-JP" noProof="0" normalizeH="0" spc="0" strike="noStrike" sz="18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②　リスニングにおける音声聴取の方法を追加（</a:t>
            </a:r>
            <a:r>
              <a:rPr altLang="ja-JP" b="1" baseline="0" cap="none" dirty="0" i="0" kern="1200" kumimoji="1" lang="en-US" noProof="0" normalizeH="0" spc="0" strike="noStrike" sz="18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14</a:t>
            </a:r>
            <a:r>
              <a:rPr altLang="en-US" b="1" dirty="0" lang="ja-JP" sz="1800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・</a:t>
            </a:r>
            <a:r>
              <a:rPr altLang="ja-JP" b="1" baseline="0" cap="none" dirty="0" i="0" kern="1200" kumimoji="1" lang="en-US" noProof="0" normalizeH="0" spc="0" strike="noStrike" sz="18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15</a:t>
            </a:r>
            <a:r>
              <a:rPr altLang="en-US" b="1" baseline="0" cap="none" dirty="0" i="0" kern="1200" kumimoji="1" lang="ja-JP" noProof="0" normalizeH="0" spc="0" strike="noStrike" sz="18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ページ）</a:t>
            </a:r>
            <a:endParaRPr altLang="ja-JP" b="1" baseline="0" cap="none" dirty="0" i="0" kern="1200" kumimoji="1" lang="en-US" noProof="0" normalizeH="0" spc="0" strike="noStrike" sz="1800">
              <a:ln>
                <a:noFill/>
              </a:ln>
              <a:solidFill>
                <a:schemeClr val="tx1"/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  <a:p>
            <a:pPr eaLnBrk="1" hangingPunct="1" lvl="0">
              <a:spcBef>
                <a:spcPts val="1200"/>
              </a:spcBef>
              <a:defRPr/>
            </a:pPr>
            <a:r>
              <a:rPr altLang="en-US" b="0" baseline="0" cap="none" dirty="0" i="0" kern="1200" kumimoji="1" lang="ja-JP" noProof="0" normalizeH="0" spc="0" strike="noStrike" sz="20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　</a:t>
            </a:r>
            <a:r>
              <a:rPr altLang="en-US" b="0" baseline="0" cap="none" dirty="0" i="0" kern="1200" kumimoji="1" lang="ja-JP" noProof="0" normalizeH="0" spc="0" strike="noStrike" sz="1800" u="sng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リスニングに限り</a:t>
            </a:r>
            <a:r>
              <a:rPr altLang="en-US" dirty="0" err="1" lang="ja-JP" sz="1800" u="sng">
                <a:solidFill>
                  <a:srgbClr val="FF0000"/>
                </a:solidFill>
                <a:latin charset="0" typeface="Arial"/>
                <a:ea charset="-128" pitchFamily="50" typeface="ＭＳ Ｐゴシック"/>
              </a:rPr>
              <a:t>，</a:t>
            </a:r>
            <a:r>
              <a:rPr altLang="en-US" dirty="0" lang="ja-JP" sz="1800" u="sng">
                <a:solidFill>
                  <a:srgbClr val="FF0000"/>
                </a:solidFill>
                <a:latin charset="0" typeface="Arial"/>
                <a:ea charset="-128" pitchFamily="50" typeface="ＭＳ Ｐゴシック"/>
              </a:rPr>
              <a:t>無線通信機能（</a:t>
            </a:r>
            <a:r>
              <a:rPr altLang="ja-JP" dirty="0" lang="en-US" sz="1800" u="sng">
                <a:solidFill>
                  <a:srgbClr val="FF0000"/>
                </a:solidFill>
                <a:latin charset="0" typeface="Arial"/>
                <a:ea charset="-128" pitchFamily="50" typeface="ＭＳ Ｐゴシック"/>
              </a:rPr>
              <a:t>FM</a:t>
            </a:r>
            <a:r>
              <a:rPr altLang="en-US" dirty="0" lang="ja-JP" sz="1800" u="sng">
                <a:solidFill>
                  <a:srgbClr val="FF0000"/>
                </a:solidFill>
                <a:latin charset="0" typeface="Arial"/>
                <a:ea charset="-128" pitchFamily="50" typeface="ＭＳ Ｐゴシック"/>
              </a:rPr>
              <a:t>電波や</a:t>
            </a:r>
            <a:r>
              <a:rPr altLang="ja-JP" dirty="0" lang="en-US" sz="1800" u="sng">
                <a:solidFill>
                  <a:srgbClr val="FF0000"/>
                </a:solidFill>
                <a:latin charset="0" typeface="Arial"/>
                <a:ea charset="-128" pitchFamily="50" typeface="ＭＳ Ｐゴシック"/>
              </a:rPr>
              <a:t>Bluetooth</a:t>
            </a:r>
            <a:r>
              <a:rPr altLang="en-US" dirty="0" lang="ja-JP" sz="1800" u="sng">
                <a:solidFill>
                  <a:srgbClr val="FF0000"/>
                </a:solidFill>
                <a:latin charset="0" typeface="Arial"/>
                <a:ea charset="-128" pitchFamily="50" typeface="ＭＳ Ｐゴシック"/>
              </a:rPr>
              <a:t>等）を用いた補聴</a:t>
            </a:r>
            <a:r>
              <a:rPr altLang="en-US" b="0" baseline="0" cap="none" dirty="0" i="0" kern="1200" kumimoji="1" lang="ja-JP" noProof="0" normalizeH="0" spc="0" strike="noStrike" sz="1800" u="sng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援助システムの持参使用</a:t>
            </a:r>
            <a:r>
              <a:rPr altLang="en-US" b="0" baseline="0" cap="none" dirty="0" i="0" kern="120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を申請すること</a:t>
            </a:r>
            <a:r>
              <a:rPr altLang="en-US" dirty="0" lang="ja-JP" sz="1800">
                <a:solidFill>
                  <a:srgbClr val="000000"/>
                </a:solidFill>
                <a:latin charset="0" typeface="Arial"/>
                <a:ea charset="-128" pitchFamily="50" typeface="ＭＳ Ｐゴシック"/>
              </a:rPr>
              <a:t>が可能になります</a:t>
            </a:r>
            <a:r>
              <a:rPr altLang="en-US" b="0" baseline="0" cap="none" dirty="0" err="1" i="0" kern="120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。</a:t>
            </a:r>
            <a:r>
              <a:rPr altLang="en-US" b="0" baseline="0" cap="none" dirty="0" i="0" kern="120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　</a:t>
            </a:r>
            <a:endParaRPr altLang="ja-JP" b="0" baseline="0" cap="none" dirty="0" i="0" kern="1200" kumimoji="1" lang="en-US" noProof="0" normalizeH="0" spc="0" strike="noStrike" sz="18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0" baseline="0" cap="none" dirty="0" i="0" kern="120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　</a:t>
            </a:r>
            <a:endParaRPr altLang="ja-JP" b="0" baseline="0" cap="none" dirty="0" i="0" kern="1200" kumimoji="1" lang="en-US" noProof="0" normalizeH="0" spc="0" strike="noStrike" sz="20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CB2CD06-564F-4F6F-8E2F-DB533AA546D6}"/>
              </a:ext>
            </a:extLst>
          </p:cNvPr>
          <p:cNvSpPr/>
          <p:nvPr/>
        </p:nvSpPr>
        <p:spPr bwMode="auto">
          <a:xfrm>
            <a:off x="251519" y="1773946"/>
            <a:ext cx="8640959" cy="1511053"/>
          </a:xfrm>
          <a:prstGeom prst="rect">
            <a:avLst/>
          </a:prstGeom>
          <a:solidFill>
            <a:srgbClr val="DAEDEF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eaLnBrk="1" hangingPunct="1" indent="-268288" lvl="0" marL="268288">
              <a:spcBef>
                <a:spcPct val="20000"/>
              </a:spcBef>
              <a:defRPr/>
            </a:pPr>
            <a:r>
              <a:rPr altLang="en-US" b="1" dirty="0" lang="ja-JP" sz="1800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①　</a:t>
            </a:r>
            <a:r>
              <a:rPr altLang="en-US" b="1" baseline="0" cap="none" dirty="0" i="0" kern="1200" kumimoji="1" lang="ja-JP" noProof="0" normalizeH="0" spc="0" strike="noStrike" sz="180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「その他配慮事項一覧」</a:t>
            </a:r>
            <a:r>
              <a:rPr altLang="en-US" b="1" dirty="0" lang="ja-JP" sz="1800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の掲載（</a:t>
            </a:r>
            <a:r>
              <a:rPr altLang="ja-JP" b="1" dirty="0" lang="en-US" sz="1800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7</a:t>
            </a:r>
            <a:r>
              <a:rPr altLang="en-US" b="1" dirty="0" lang="ja-JP" sz="1800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ページ～</a:t>
            </a:r>
            <a:r>
              <a:rPr altLang="ja-JP" b="1" dirty="0" lang="en-US" sz="1800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9</a:t>
            </a:r>
            <a:r>
              <a:rPr altLang="en-US" b="1" dirty="0" lang="ja-JP" sz="1800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ページ）</a:t>
            </a:r>
            <a:endParaRPr altLang="ja-JP" b="1" baseline="0" cap="none" dirty="0" i="0" kern="1200" kumimoji="1" lang="en-US" noProof="0" normalizeH="0" spc="0" strike="noStrike" sz="1800">
              <a:ln>
                <a:noFill/>
              </a:ln>
              <a:solidFill>
                <a:schemeClr val="tx1"/>
              </a:solidFill>
              <a:effectLst/>
              <a:uLnTx/>
              <a:uFillTx/>
              <a:latin charset="0" typeface="Arial"/>
              <a:ea charset="-128" pitchFamily="50" typeface="ＭＳ Ｐゴシック"/>
            </a:endParaRPr>
          </a:p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0" baseline="0" cap="none" dirty="0" i="0" kern="120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　昨年度まで自由記述で申請</a:t>
            </a:r>
            <a:r>
              <a:rPr altLang="en-US" dirty="0" lang="ja-JP" sz="1800">
                <a:solidFill>
                  <a:srgbClr val="000000"/>
                </a:solidFill>
                <a:latin charset="0" typeface="Arial"/>
                <a:ea charset="-128" pitchFamily="50" typeface="ＭＳ Ｐゴシック"/>
              </a:rPr>
              <a:t>された</a:t>
            </a:r>
            <a:r>
              <a:rPr altLang="en-US" b="0" baseline="0" cap="none" dirty="0" i="0" kern="120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「その他の希望配慮事項」について，</a:t>
            </a:r>
            <a:r>
              <a:rPr altLang="en-US" b="0" baseline="0" cap="none" dirty="0" i="0" kern="1200" kumimoji="1" lang="ja-JP" noProof="0" normalizeH="0" spc="0" strike="noStrike" sz="1800" u="sng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「その他の配慮事項一覧」として掲載しました。</a:t>
            </a:r>
            <a:r>
              <a:rPr altLang="en-US" b="0" baseline="0" cap="none" dirty="0" i="0" kern="1200" kumimoji="1" lang="ja-JP" noProof="0" normalizeH="0" spc="0" strike="noStrike" sz="1800" u="sng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一覧にある配慮事項を申請する場合は，「</a:t>
            </a:r>
            <a:r>
              <a:rPr altLang="ja-JP" b="0" baseline="0" cap="none" dirty="0" i="0" kern="1200" kumimoji="1" lang="en-US" noProof="0" normalizeH="0" spc="0" strike="noStrike" sz="1800" u="sng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【A】</a:t>
            </a:r>
            <a:r>
              <a:rPr altLang="en-US" b="0" baseline="0" cap="none" dirty="0" i="0" kern="1200" kumimoji="1" lang="ja-JP" noProof="0" normalizeH="0" spc="0" strike="noStrike" sz="1800" u="sng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受験上の配慮申請書</a:t>
            </a:r>
            <a:r>
              <a:rPr altLang="en-US" b="0" baseline="0" cap="none" i="0" kern="1200" kumimoji="1" lang="ja-JP" noProof="0" normalizeH="0" spc="0" strike="noStrike" sz="1800" u="sng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第３面」㉗（</a:t>
            </a:r>
            <a:r>
              <a:rPr altLang="en-US" b="0" baseline="0" cap="none" dirty="0" i="0" kern="1200" kumimoji="1" lang="ja-JP" noProof="0" normalizeH="0" spc="0" strike="noStrike" sz="1800" u="sng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１）欄へ希望する配慮事項とコードを</a:t>
            </a:r>
            <a:r>
              <a:rPr altLang="en-US" dirty="0" lang="ja-JP" sz="1800" u="sng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記入</a:t>
            </a:r>
            <a:r>
              <a:rPr altLang="en-US" b="0" baseline="0" cap="none" dirty="0" i="0" kern="1200" kumimoji="1" lang="ja-JP" noProof="0" normalizeH="0" spc="0" strike="noStrike" sz="1800" u="sng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する形式</a:t>
            </a:r>
            <a:r>
              <a:rPr altLang="en-US" dirty="0" lang="ja-JP" sz="1800" u="sng">
                <a:solidFill>
                  <a:schemeClr val="tx1"/>
                </a:solidFill>
                <a:latin charset="0" typeface="Arial"/>
                <a:ea charset="-128" pitchFamily="50" typeface="ＭＳ Ｐゴシック"/>
              </a:rPr>
              <a:t>となります</a:t>
            </a:r>
            <a:r>
              <a:rPr altLang="en-US" b="0" baseline="0" cap="none" dirty="0" err="1" i="0" kern="1200" kumimoji="1" lang="ja-JP" noProof="0" normalizeH="0" spc="0" strike="noStrike" sz="1800" u="sng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。</a:t>
            </a:r>
            <a:endParaRPr altLang="ja-JP" b="0" baseline="0" cap="none" dirty="0" i="0" kern="1200" kumimoji="1" lang="en-US" noProof="0" normalizeH="0" spc="0" strike="noStrike" sz="18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E2B9FFC-EE3D-457B-9323-B2AE92AAF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31" y="842229"/>
            <a:ext cx="8899969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dirty="0" kern="0" lang="ja-JP" sz="3200">
                <a:latin charset="-128" panose="020B0600070205080204" pitchFamily="50" typeface="ＭＳ Ｐゴシック"/>
              </a:rPr>
              <a:t>　令和５年度共通テストからの主な変更点</a:t>
            </a:r>
            <a:endParaRPr altLang="en-US" b="1" dirty="0" lang="ja-JP" sz="3200">
              <a:latin charset="-128" panose="020B0600070205080204" pitchFamily="50"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0079453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15"/>
          <p:cNvSpPr>
            <a:spLocks noChangeArrowheads="1"/>
          </p:cNvSpPr>
          <p:nvPr/>
        </p:nvSpPr>
        <p:spPr bwMode="auto">
          <a:xfrm>
            <a:off x="496888" y="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l" defTabSz="914400" eaLnBrk="1" fontAlgn="base" hangingPunct="1" indent="-342900" latinLnBrk="0" lvl="0" marL="34290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altLang="en-US" b="0" baseline="0" cap="none" dirty="0" i="0" kern="1200" kumimoji="1" lang="ja-JP" noProof="0" normalizeH="0" spc="0" strike="noStrike" sz="2400" u="none">
              <a:ln>
                <a:noFill/>
              </a:ln>
              <a:solidFill>
                <a:srgbClr val="0033CC"/>
              </a:solidFill>
              <a:effectLst/>
              <a:uLnTx/>
              <a:uFillTx/>
              <a:latin charset="0" panose="020B0604020202020204" pitchFamily="34" typeface="Arial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3059F6B-A77D-43C1-804A-F6B08FAA3FEF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7126"/>
            <a:ext cx="1981200" cy="476250"/>
          </a:xfrm>
        </p:spPr>
        <p:txBody>
          <a:bodyPr/>
          <a:lstStyle/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99C81-28D7-41D1-BE21-A12FAA09D35B}" type="slidenum">
              <a:rPr altLang="ja-JP" b="0" baseline="0" cap="none" i="0" kern="1200" kumimoji="0" lang="en-US" noProof="0" normalizeH="0" smtClean="0" spc="0" strike="noStrike" sz="1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30504040204" pitchFamily="34" typeface="Verdana"/>
                <a:ea charset="-128" panose="020B0600070205080204" pitchFamily="50" typeface="ＭＳ Ｐゴシック"/>
                <a:cs typeface="+mn-cs"/>
              </a:rPr>
              <a:pPr algn="r" defTabSz="914400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altLang="ja-JP" b="0" baseline="0" cap="none" dirty="0" i="0" kern="1200" kumimoji="0" lang="en-US" noProof="0" normalizeH="0" spc="0" strike="noStrike" sz="1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30504040204" pitchFamily="34" typeface="Verdana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8C9908-58EA-4744-970F-B165F0DAF9CD}"/>
              </a:ext>
            </a:extLst>
          </p:cNvPr>
          <p:cNvSpPr txBox="1"/>
          <p:nvPr/>
        </p:nvSpPr>
        <p:spPr>
          <a:xfrm>
            <a:off x="103152" y="828376"/>
            <a:ext cx="8965723" cy="4308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ctr" anchorCtr="0" rtlCol="0" wrap="square">
            <a:spAutoFit/>
          </a:bodyPr>
          <a:lstStyle/>
          <a:p>
            <a:r>
              <a:rPr altLang="en-US" b="1" dirty="0" lang="ja-JP" sz="2200">
                <a:latin charset="-128" panose="020B0600070205080204" pitchFamily="50" typeface="ＭＳ Ｐゴシック"/>
                <a:ea charset="-128" panose="020B0600070205080204" pitchFamily="50" typeface="ＭＳ Ｐゴシック"/>
              </a:rPr>
              <a:t>　「補聴援助システムの持参使用」の留意点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CF2ADD94-0245-4DD4-B2E7-D657139FE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52" y="1701000"/>
            <a:ext cx="8892888" cy="3213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457200" marL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indent="-342900" marL="436562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400"/>
              <a:t>　送信機が</a:t>
            </a:r>
            <a:r>
              <a:rPr altLang="ja-JP" dirty="0" lang="en-US" sz="2400"/>
              <a:t>IC</a:t>
            </a:r>
            <a:r>
              <a:rPr altLang="en-US" dirty="0" lang="ja-JP" sz="2400"/>
              <a:t>プレーヤーとコードで接続できる機器（接続口は</a:t>
            </a:r>
            <a:endParaRPr altLang="ja-JP" dirty="0" lang="en-US" sz="2400"/>
          </a:p>
          <a:p>
            <a:pPr indent="0" marL="93662">
              <a:spcBef>
                <a:spcPts val="0"/>
              </a:spcBef>
              <a:spcAft>
                <a:spcPts val="0"/>
              </a:spcAft>
              <a:buNone/>
            </a:pPr>
            <a:r>
              <a:rPr altLang="en-US" dirty="0" lang="ja-JP" sz="2400"/>
              <a:t>　 </a:t>
            </a:r>
            <a:r>
              <a:rPr altLang="ja-JP" dirty="0" lang="en-US" sz="2400"/>
              <a:t>3.5</a:t>
            </a:r>
            <a:r>
              <a:rPr altLang="en-US" dirty="0" lang="ja-JP" sz="2400"/>
              <a:t>ｍｍのイヤホンジャック）に限ります。在学している学校や，</a:t>
            </a:r>
            <a:endParaRPr altLang="ja-JP" dirty="0" lang="en-US" sz="2400"/>
          </a:p>
          <a:p>
            <a:pPr indent="0" marL="93662">
              <a:spcBef>
                <a:spcPts val="0"/>
              </a:spcBef>
              <a:spcAft>
                <a:spcPts val="0"/>
              </a:spcAft>
              <a:buNone/>
            </a:pPr>
            <a:r>
              <a:rPr altLang="en-US" dirty="0" lang="ja-JP" sz="2400"/>
              <a:t>　 共通テスト利用大学で，</a:t>
            </a:r>
            <a:r>
              <a:rPr altLang="ja-JP" dirty="0" lang="en-US" sz="2400"/>
              <a:t>IC</a:t>
            </a:r>
            <a:r>
              <a:rPr altLang="en-US" dirty="0" lang="ja-JP" sz="2400"/>
              <a:t>プレーヤーとの接続等を申請前に確認</a:t>
            </a:r>
            <a:endParaRPr altLang="ja-JP" dirty="0" lang="en-US" sz="2400"/>
          </a:p>
          <a:p>
            <a:pPr indent="0" marL="93662">
              <a:spcBef>
                <a:spcPts val="0"/>
              </a:spcBef>
              <a:spcAft>
                <a:spcPts val="0"/>
              </a:spcAft>
              <a:buNone/>
            </a:pPr>
            <a:r>
              <a:rPr altLang="en-US" dirty="0" lang="ja-JP" sz="2400"/>
              <a:t> 　してください。</a:t>
            </a:r>
            <a:endParaRPr altLang="ja-JP" dirty="0" lang="en-US" sz="2400"/>
          </a:p>
          <a:p>
            <a:pPr indent="-342900" marL="436562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endParaRPr altLang="en-US" dirty="0" lang="ja-JP" sz="2400"/>
          </a:p>
          <a:p>
            <a:pPr indent="-342900" marL="436562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400"/>
              <a:t>　持参使用が許可された場合，リスニングの試験時間において，</a:t>
            </a:r>
            <a:endParaRPr altLang="ja-JP" dirty="0" lang="en-US" sz="2400"/>
          </a:p>
          <a:p>
            <a:pPr indent="0" marL="93662">
              <a:spcBef>
                <a:spcPts val="0"/>
              </a:spcBef>
              <a:spcAft>
                <a:spcPts val="0"/>
              </a:spcAft>
              <a:buNone/>
            </a:pPr>
            <a:r>
              <a:rPr altLang="ja-JP" dirty="0" lang="en-US" sz="2400"/>
              <a:t>   </a:t>
            </a:r>
            <a:r>
              <a:rPr altLang="en-US" dirty="0" lang="ja-JP" sz="2400"/>
              <a:t>監督者が口頭で指示することを文書にして配付し，補聴援助シス</a:t>
            </a:r>
            <a:endParaRPr altLang="ja-JP" dirty="0" lang="en-US" sz="2400"/>
          </a:p>
          <a:p>
            <a:pPr indent="0" marL="93662">
              <a:spcBef>
                <a:spcPts val="0"/>
              </a:spcBef>
              <a:spcAft>
                <a:spcPts val="0"/>
              </a:spcAft>
              <a:buNone/>
            </a:pPr>
            <a:r>
              <a:rPr altLang="ja-JP" dirty="0" lang="en-US" sz="2400"/>
              <a:t>   </a:t>
            </a:r>
            <a:r>
              <a:rPr altLang="en-US" dirty="0" lang="ja-JP" sz="2400"/>
              <a:t>テムと</a:t>
            </a:r>
            <a:r>
              <a:rPr altLang="ja-JP" dirty="0" lang="en-US" sz="2400"/>
              <a:t>IC</a:t>
            </a:r>
            <a:r>
              <a:rPr altLang="en-US" dirty="0" lang="ja-JP" sz="2400"/>
              <a:t>プレーヤーとの接続のタイミング等を指示します。</a:t>
            </a:r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4591302D-CEC7-4957-9C88-A9458EF96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9" y="4530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buFontTx/>
              <a:buNone/>
            </a:pPr>
            <a:r>
              <a:rPr altLang="ja-JP" dirty="0" lang="en-US" sz="2400"/>
              <a:t>【P14</a:t>
            </a:r>
            <a:r>
              <a:rPr altLang="en-US" dirty="0" lang="ja-JP" sz="2400"/>
              <a:t>・</a:t>
            </a:r>
            <a:r>
              <a:rPr altLang="ja-JP" dirty="0" lang="en-US" sz="2400"/>
              <a:t>15】 </a:t>
            </a:r>
            <a:r>
              <a:rPr altLang="en-US" dirty="0" lang="ja-JP" sz="2600">
                <a:solidFill>
                  <a:srgbClr val="0033CC"/>
                </a:solidFill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290848778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539752" y="158752"/>
            <a:ext cx="187801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altLang="ja-JP" b="1" dirty="0" kern="0" lang="en-US" sz="2400">
                <a:latin charset="0" typeface="Arial"/>
                <a:ea charset="-128" typeface="ＭＳ Ｐゴシック"/>
              </a:rPr>
              <a:t>【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表紙 裏</a:t>
            </a:r>
            <a:r>
              <a:rPr altLang="ja-JP" b="1" dirty="0" kern="0" lang="en-US" sz="2400">
                <a:latin charset="0" typeface="Arial"/>
                <a:ea charset="-128" typeface="ＭＳ Ｐゴシック"/>
              </a:rPr>
              <a:t>】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EF200D1-EB30-4532-9917-B6079981DC66}"/>
              </a:ext>
            </a:extLst>
          </p:cNvPr>
          <p:cNvSpPr/>
          <p:nvPr/>
        </p:nvSpPr>
        <p:spPr bwMode="auto">
          <a:xfrm>
            <a:off x="612000" y="2548218"/>
            <a:ext cx="7919225" cy="2232248"/>
          </a:xfrm>
          <a:prstGeom prst="rect">
            <a:avLst/>
          </a:prstGeom>
          <a:solidFill>
            <a:srgbClr val="DAEDEF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anchorCtr="0" bIns="45720" compatLnSpc="1" lIns="216000" numCol="1" rIns="91440" rtlCol="0" tIns="45720" vert="horz" wrap="square">
            <a:prstTxWarp prst="textNoShape">
              <a:avLst/>
            </a:prstTxWarp>
          </a:bodyPr>
          <a:lstStyle/>
          <a:p>
            <a:pPr lvl="0">
              <a:spcBef>
                <a:spcPts val="600"/>
              </a:spcBef>
              <a:defRPr/>
            </a:pPr>
            <a:r>
              <a:rPr altLang="ja-JP" dirty="0" kern="0" lang="en-US" sz="2400">
                <a:solidFill>
                  <a:srgbClr val="000000"/>
                </a:solidFill>
              </a:rPr>
              <a:t>【</a:t>
            </a:r>
            <a:r>
              <a:rPr altLang="en-US" dirty="0" kern="0" lang="ja-JP" sz="2400">
                <a:solidFill>
                  <a:srgbClr val="000000"/>
                </a:solidFill>
              </a:rPr>
              <a:t>志願者問合せ専用電話</a:t>
            </a:r>
            <a:r>
              <a:rPr altLang="ja-JP" dirty="0" kern="0" lang="en-US" sz="2400">
                <a:solidFill>
                  <a:srgbClr val="000000"/>
                </a:solidFill>
              </a:rPr>
              <a:t>】</a:t>
            </a:r>
          </a:p>
          <a:p>
            <a:pPr lvl="0" marL="360000">
              <a:spcBef>
                <a:spcPts val="600"/>
              </a:spcBef>
              <a:defRPr/>
            </a:pPr>
            <a:r>
              <a:rPr altLang="ja-JP" dirty="0" kern="0" lang="en-US" sz="2400">
                <a:solidFill>
                  <a:srgbClr val="000000"/>
                </a:solidFill>
              </a:rPr>
              <a:t>03</a:t>
            </a:r>
            <a:r>
              <a:rPr altLang="en-US" dirty="0" kern="0" lang="ja-JP" sz="2400">
                <a:solidFill>
                  <a:srgbClr val="000000"/>
                </a:solidFill>
              </a:rPr>
              <a:t>－</a:t>
            </a:r>
            <a:r>
              <a:rPr altLang="ja-JP" dirty="0" kern="0" lang="en-US" sz="2400">
                <a:solidFill>
                  <a:srgbClr val="000000"/>
                </a:solidFill>
              </a:rPr>
              <a:t>3465</a:t>
            </a:r>
            <a:r>
              <a:rPr altLang="en-US" dirty="0" kern="0" lang="ja-JP" sz="2400">
                <a:solidFill>
                  <a:srgbClr val="000000"/>
                </a:solidFill>
              </a:rPr>
              <a:t>－</a:t>
            </a:r>
            <a:r>
              <a:rPr altLang="ja-JP" dirty="0" kern="0" lang="en-US" sz="2400">
                <a:solidFill>
                  <a:srgbClr val="000000"/>
                </a:solidFill>
              </a:rPr>
              <a:t>8600 </a:t>
            </a:r>
          </a:p>
          <a:p>
            <a:pPr lvl="0" marL="360000">
              <a:lnSpc>
                <a:spcPts val="2300"/>
              </a:lnSpc>
              <a:spcBef>
                <a:spcPts val="0"/>
              </a:spcBef>
              <a:defRPr/>
            </a:pPr>
            <a:r>
              <a:rPr altLang="ja-JP" dirty="0" kern="0" lang="en-US" sz="2600">
                <a:solidFill>
                  <a:srgbClr val="000000"/>
                </a:solidFill>
              </a:rPr>
              <a:t> </a:t>
            </a:r>
            <a:r>
              <a:rPr altLang="ja-JP" dirty="0" kern="0" lang="en-US" sz="1800">
                <a:solidFill>
                  <a:srgbClr val="000000"/>
                </a:solidFill>
                <a:latin typeface="+mj-ea"/>
                <a:ea typeface="+mj-ea"/>
              </a:rPr>
              <a:t>9:30</a:t>
            </a:r>
            <a:r>
              <a:rPr altLang="en-US" dirty="0" kern="0" lang="ja-JP" sz="1800">
                <a:solidFill>
                  <a:srgbClr val="000000"/>
                </a:solidFill>
                <a:latin typeface="+mj-ea"/>
                <a:ea typeface="+mj-ea"/>
              </a:rPr>
              <a:t>～</a:t>
            </a:r>
            <a:r>
              <a:rPr altLang="ja-JP" dirty="0" kern="0" lang="en-US" sz="1800">
                <a:solidFill>
                  <a:srgbClr val="000000"/>
                </a:solidFill>
                <a:latin typeface="+mj-ea"/>
                <a:ea typeface="+mj-ea"/>
              </a:rPr>
              <a:t>17:00</a:t>
            </a:r>
            <a:r>
              <a:rPr altLang="en-US" dirty="0" kern="0" lang="ja-JP" sz="1800">
                <a:solidFill>
                  <a:srgbClr val="000000"/>
                </a:solidFill>
                <a:latin typeface="+mj-ea"/>
                <a:ea typeface="+mj-ea"/>
              </a:rPr>
              <a:t>（土・日曜，祝日，</a:t>
            </a:r>
            <a:r>
              <a:rPr altLang="ja-JP" dirty="0" kern="0" lang="en-US" sz="1800">
                <a:solidFill>
                  <a:srgbClr val="000000"/>
                </a:solidFill>
                <a:latin typeface="+mj-ea"/>
                <a:ea typeface="+mj-ea"/>
              </a:rPr>
              <a:t>12</a:t>
            </a:r>
            <a:r>
              <a:rPr altLang="en-US" dirty="0" kern="0" lang="ja-JP" sz="1800">
                <a:solidFill>
                  <a:srgbClr val="000000"/>
                </a:solidFill>
                <a:latin typeface="+mj-ea"/>
                <a:ea typeface="+mj-ea"/>
              </a:rPr>
              <a:t>月</a:t>
            </a:r>
            <a:r>
              <a:rPr altLang="ja-JP" dirty="0" kern="0" lang="en-US" sz="1800">
                <a:solidFill>
                  <a:srgbClr val="000000"/>
                </a:solidFill>
                <a:latin typeface="+mj-ea"/>
                <a:ea typeface="+mj-ea"/>
              </a:rPr>
              <a:t>29</a:t>
            </a:r>
            <a:r>
              <a:rPr altLang="en-US" dirty="0" kern="0" lang="ja-JP" sz="1800">
                <a:solidFill>
                  <a:srgbClr val="000000"/>
                </a:solidFill>
                <a:latin typeface="+mj-ea"/>
                <a:ea typeface="+mj-ea"/>
              </a:rPr>
              <a:t>日～</a:t>
            </a:r>
            <a:r>
              <a:rPr altLang="ja-JP" dirty="0" kern="0" lang="en-US" sz="1800">
                <a:solidFill>
                  <a:srgbClr val="000000"/>
                </a:solidFill>
                <a:latin typeface="+mj-ea"/>
                <a:ea typeface="+mj-ea"/>
              </a:rPr>
              <a:t>1</a:t>
            </a:r>
            <a:r>
              <a:rPr altLang="en-US" dirty="0" kern="0" lang="ja-JP" sz="1800">
                <a:solidFill>
                  <a:srgbClr val="000000"/>
                </a:solidFill>
                <a:latin typeface="+mj-ea"/>
                <a:ea typeface="+mj-ea"/>
              </a:rPr>
              <a:t>月</a:t>
            </a:r>
            <a:r>
              <a:rPr altLang="ja-JP" dirty="0" kern="0" lang="en-US" sz="1800">
                <a:solidFill>
                  <a:srgbClr val="000000"/>
                </a:solidFill>
                <a:latin typeface="+mj-ea"/>
                <a:ea typeface="+mj-ea"/>
              </a:rPr>
              <a:t>3</a:t>
            </a:r>
            <a:r>
              <a:rPr altLang="en-US" dirty="0" kern="0" lang="ja-JP" sz="1800">
                <a:solidFill>
                  <a:srgbClr val="000000"/>
                </a:solidFill>
                <a:latin typeface="+mj-ea"/>
                <a:ea typeface="+mj-ea"/>
              </a:rPr>
              <a:t>日を除く）</a:t>
            </a:r>
          </a:p>
          <a:p>
            <a:pPr lvl="0">
              <a:spcBef>
                <a:spcPts val="600"/>
              </a:spcBef>
              <a:defRPr/>
            </a:pPr>
            <a:r>
              <a:rPr altLang="ja-JP" dirty="0" kern="0" lang="en-US" sz="2400">
                <a:solidFill>
                  <a:srgbClr val="000000"/>
                </a:solidFill>
              </a:rPr>
              <a:t>【</a:t>
            </a:r>
            <a:r>
              <a:rPr altLang="en-US" dirty="0" kern="0" lang="ja-JP" sz="2400">
                <a:solidFill>
                  <a:srgbClr val="000000"/>
                </a:solidFill>
              </a:rPr>
              <a:t>電話での問合せが難しい障害等のある方専用</a:t>
            </a:r>
            <a:r>
              <a:rPr altLang="ja-JP" dirty="0" kern="0" lang="en-US" sz="2400">
                <a:solidFill>
                  <a:srgbClr val="000000"/>
                </a:solidFill>
              </a:rPr>
              <a:t>FAX】</a:t>
            </a:r>
          </a:p>
          <a:p>
            <a:pPr lvl="0" marL="360000">
              <a:spcBef>
                <a:spcPts val="600"/>
              </a:spcBef>
              <a:defRPr/>
            </a:pPr>
            <a:r>
              <a:rPr altLang="ja-JP" dirty="0" kern="0" lang="en-US" sz="2400">
                <a:solidFill>
                  <a:srgbClr val="000000"/>
                </a:solidFill>
              </a:rPr>
              <a:t>03</a:t>
            </a:r>
            <a:r>
              <a:rPr altLang="en-US" dirty="0" kern="0" lang="ja-JP" sz="2400">
                <a:solidFill>
                  <a:srgbClr val="000000"/>
                </a:solidFill>
              </a:rPr>
              <a:t>－</a:t>
            </a:r>
            <a:r>
              <a:rPr altLang="ja-JP" dirty="0" kern="0" lang="en-US" sz="2400">
                <a:solidFill>
                  <a:srgbClr val="000000"/>
                </a:solidFill>
              </a:rPr>
              <a:t>3485</a:t>
            </a:r>
            <a:r>
              <a:rPr altLang="en-US" dirty="0" kern="0" lang="ja-JP" sz="2400">
                <a:solidFill>
                  <a:srgbClr val="000000"/>
                </a:solidFill>
              </a:rPr>
              <a:t>－</a:t>
            </a:r>
            <a:r>
              <a:rPr altLang="ja-JP" dirty="0" kern="0" lang="en-US" sz="2400">
                <a:solidFill>
                  <a:srgbClr val="000000"/>
                </a:solidFill>
              </a:rPr>
              <a:t>1771</a:t>
            </a:r>
            <a:endParaRPr altLang="ja-JP" dirty="0" kern="0" lang="en-US" sz="2000">
              <a:solidFill>
                <a:srgbClr val="000000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BDA0E24-3349-4F62-8033-EBB4A2E66D2E}"/>
              </a:ext>
            </a:extLst>
          </p:cNvPr>
          <p:cNvSpPr/>
          <p:nvPr/>
        </p:nvSpPr>
        <p:spPr>
          <a:xfrm>
            <a:off x="107990" y="4965404"/>
            <a:ext cx="8639173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defRPr/>
            </a:pPr>
            <a:r>
              <a:rPr altLang="en-US" dirty="0" lang="ja-JP" sz="2000"/>
              <a:t>　 </a:t>
            </a:r>
            <a:r>
              <a:rPr altLang="ja-JP" dirty="0" lang="en-US" sz="2000"/>
              <a:t>※</a:t>
            </a:r>
            <a:r>
              <a:rPr altLang="en-US" dirty="0" lang="ja-JP" sz="2000"/>
              <a:t>　個別学力検査等にかかる志望大学への事前相談について</a:t>
            </a:r>
            <a:endParaRPr altLang="ja-JP" dirty="0" kern="0" lang="en-US" sz="200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indent="252000" marL="360000">
              <a:spcBef>
                <a:spcPts val="1000"/>
              </a:spcBef>
              <a:spcAft>
                <a:spcPts val="0"/>
              </a:spcAft>
              <a:defRPr/>
            </a:pPr>
            <a:r>
              <a:rPr altLang="en-US" dirty="0" lang="ja-JP" sz="1800"/>
              <a:t>病気・負傷や障害等の種類や程度によっては，志望大学での個別学力検査や，入学後の大学生活等で配慮が必要になることがあります。別途，志望大学が定めている期日までに，志望大学に相談してください。</a:t>
            </a:r>
            <a:endParaRPr altLang="ja-JP" dirty="0" lang="en-US" sz="180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25D51C1-28DD-4A87-84F6-F1FCF1D8F11E}"/>
              </a:ext>
            </a:extLst>
          </p:cNvPr>
          <p:cNvSpPr txBox="1"/>
          <p:nvPr/>
        </p:nvSpPr>
        <p:spPr>
          <a:xfrm>
            <a:off x="107990" y="837000"/>
            <a:ext cx="8965723" cy="4308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ctr" anchorCtr="0" rtlCol="0" wrap="square">
            <a:spAutoFit/>
          </a:bodyPr>
          <a:lstStyle/>
          <a:p>
            <a:r>
              <a:rPr altLang="en-US" b="1" dirty="0" lang="ja-JP" sz="2200">
                <a:latin charset="-128" panose="020B0600070205080204" pitchFamily="50" typeface="ＭＳ Ｐゴシック"/>
                <a:ea charset="-128" panose="020B0600070205080204" pitchFamily="50" typeface="ＭＳ Ｐゴシック"/>
              </a:rPr>
              <a:t>　受験上の配慮についての事前相談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29C71FD-4038-4C54-B037-E739A3C54D39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14</a:t>
            </a:fld>
            <a:endParaRPr altLang="ja-JP" 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3F7B0EA-E569-4515-95E3-39EBA2965B34}"/>
              </a:ext>
            </a:extLst>
          </p:cNvPr>
          <p:cNvSpPr/>
          <p:nvPr/>
        </p:nvSpPr>
        <p:spPr>
          <a:xfrm>
            <a:off x="252414" y="1413000"/>
            <a:ext cx="8281988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defRPr/>
            </a:pPr>
            <a:r>
              <a:rPr altLang="en-US" dirty="0" kern="0" lang="ja-JP" sz="2400">
                <a:solidFill>
                  <a:srgbClr val="000000"/>
                </a:solidFill>
                <a:latin typeface="Arial"/>
                <a:ea typeface="ＭＳ Ｐゴシック"/>
              </a:rPr>
              <a:t>　　大学入試センターでは，</a:t>
            </a:r>
            <a:r>
              <a:rPr altLang="en-US" dirty="0" kern="0" lang="ja-JP" sz="2400">
                <a:latin typeface="Arial"/>
                <a:ea typeface="ＭＳ Ｐゴシック"/>
              </a:rPr>
              <a:t>受験上の配慮に関する事前相談</a:t>
            </a:r>
            <a:r>
              <a:rPr altLang="en-US" dirty="0" kern="0" lang="ja-JP" sz="2400">
                <a:solidFill>
                  <a:srgbClr val="000000"/>
                </a:solidFill>
                <a:latin typeface="Arial"/>
                <a:ea typeface="ＭＳ Ｐゴシック"/>
              </a:rPr>
              <a:t>を</a:t>
            </a:r>
            <a:endParaRPr altLang="ja-JP" dirty="0" kern="0" lang="en-US" sz="240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algn="just">
              <a:spcBef>
                <a:spcPts val="600"/>
              </a:spcBef>
              <a:defRPr/>
            </a:pPr>
            <a:r>
              <a:rPr altLang="en-US" dirty="0" kern="0" lang="ja-JP" sz="2400">
                <a:solidFill>
                  <a:srgbClr val="000000"/>
                </a:solidFill>
                <a:latin typeface="Arial"/>
                <a:ea typeface="ＭＳ Ｐゴシック"/>
              </a:rPr>
              <a:t>　　随時受け付けています。</a:t>
            </a:r>
            <a:endParaRPr altLang="ja-JP" dirty="0" kern="0" lang="en-US" sz="240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57829712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60000" y="1923640"/>
            <a:ext cx="7560398" cy="4017074"/>
          </a:xfrm>
          <a:prstGeom prst="rect">
            <a:avLst/>
          </a:prstGeom>
        </p:spPr>
        <p:txBody>
          <a:bodyPr/>
          <a:lstStyle>
            <a:lvl1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2pPr>
            <a:lvl3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3pPr>
            <a:lvl4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4pPr>
            <a:lvl5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5pPr>
            <a:lvl6pPr algn="ctr" fontAlgn="base" marL="4572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6pPr>
            <a:lvl7pPr algn="ctr" fontAlgn="base" marL="9144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7pPr>
            <a:lvl8pPr algn="ctr" fontAlgn="base" marL="13716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8pPr>
            <a:lvl9pPr algn="ctr" fontAlgn="base" marL="18288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9pPr>
          </a:lstStyle>
          <a:p>
            <a:pPr algn="l" eaLnBrk="1" hangingPunct="1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altLang="en-US" b="1" dirty="0" kern="0" lang="ja-JP" sz="2400"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○　受験上の配慮の申請について</a:t>
            </a:r>
            <a:endParaRPr altLang="ja-JP" b="1" dirty="0" kern="0" lang="en-US" sz="2400"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  <a:p>
            <a:pPr algn="l" eaLnBrk="1" hangingPunct="1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altLang="en-US" b="1" dirty="0" kern="0" lang="ja-JP" sz="2400"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○　「受験上の配慮案内」の入手方法</a:t>
            </a:r>
            <a:endParaRPr altLang="ja-JP" b="1" dirty="0" kern="0" lang="en-US" sz="2400"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  <a:p>
            <a:pPr algn="l" eaLnBrk="1" hangingPunct="1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altLang="en-US" b="1" dirty="0" kern="0" lang="ja-JP" sz="2400"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○　受験上の配慮事項</a:t>
            </a:r>
            <a:endParaRPr altLang="ja-JP" b="1" dirty="0" kern="0" lang="en-US" sz="2400"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  <a:p>
            <a:pPr algn="l" eaLnBrk="1" hangingPunct="1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altLang="en-US" b="1" dirty="0" kern="0" lang="ja-JP" sz="2400"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○</a:t>
            </a:r>
            <a:r>
              <a:rPr altLang="en-US" b="1" dirty="0" kern="0" lang="ja-JP" sz="2400">
                <a:solidFill>
                  <a:schemeClr val="tx1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　受験上の配慮内容</a:t>
            </a:r>
            <a:endParaRPr altLang="ja-JP" b="1" dirty="0" kern="0" lang="en-US" sz="2400">
              <a:solidFill>
                <a:schemeClr val="tx1"/>
              </a:solidFill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  <a:p>
            <a:pPr algn="l" eaLnBrk="1" hangingPunct="1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altLang="en-US" b="1" dirty="0" kern="0" lang="ja-JP" sz="2400"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○　出願後の不慮の事故等による受験上の配慮</a:t>
            </a:r>
            <a:endParaRPr altLang="ja-JP" b="1" dirty="0" kern="0" lang="en-US" sz="2400"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  <a:p>
            <a:pPr algn="l" eaLnBrk="1" hangingPunct="1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altLang="en-US" b="1" dirty="0" kern="0" lang="ja-JP" sz="2400"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○</a:t>
            </a:r>
            <a:r>
              <a:rPr altLang="en-US" b="1" dirty="0" kern="0" lang="ja-JP" sz="2400">
                <a:solidFill>
                  <a:schemeClr val="tx1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　令和５年度共通テストからの主な変更点</a:t>
            </a:r>
            <a:endParaRPr altLang="ja-JP" b="1" dirty="0" kern="0" lang="en-US" sz="2400">
              <a:solidFill>
                <a:schemeClr val="tx1"/>
              </a:solidFill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  <a:p>
            <a:pPr algn="l" eaLnBrk="1" hangingPunct="1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altLang="ja-JP" b="1" dirty="0" kern="0" lang="en-US" sz="2400"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</p:txBody>
      </p:sp>
      <p:sp>
        <p:nvSpPr>
          <p:cNvPr id="9" name="Rectangle 13"/>
          <p:cNvSpPr txBox="1">
            <a:spLocks noChangeArrowheads="1"/>
          </p:cNvSpPr>
          <p:nvPr/>
        </p:nvSpPr>
        <p:spPr>
          <a:xfrm>
            <a:off x="395536" y="76500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altLang="ja-JP" b="1" dirty="0" lang="en-US" sz="4000">
                <a:latin typeface="+mn-ea"/>
                <a:ea typeface="+mn-ea"/>
              </a:rPr>
              <a:t>Ⅰ </a:t>
            </a:r>
            <a:r>
              <a:rPr altLang="en-US" b="1" dirty="0" lang="ja-JP" sz="4000">
                <a:latin typeface="+mn-ea"/>
                <a:ea typeface="+mn-ea"/>
              </a:rPr>
              <a:t>受験上の配慮の概要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7DC5A3D-645B-425A-A513-F3DE041041D4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5D0C3138-1DF5-4EE7-9BC8-8086AF259160}" type="slidenum">
              <a:rPr altLang="ja-JP" lang="en-US" smtClean="0"/>
              <a:pPr>
                <a:defRPr/>
              </a:pPr>
              <a:t>2</a:t>
            </a:fld>
            <a:endParaRPr altLang="ja-JP" lang="en-US"/>
          </a:p>
        </p:txBody>
      </p:sp>
    </p:spTree>
    <p:extLst>
      <p:ext uri="{BB962C8B-B14F-4D97-AF65-F5344CB8AC3E}">
        <p14:creationId xmlns:p14="http://schemas.microsoft.com/office/powerpoint/2010/main" val="3849763096"/>
      </p:ext>
    </p:extLst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9752" y="158752"/>
            <a:ext cx="187801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altLang="ja-JP" b="1" dirty="0" kern="0" lang="en-US" sz="2400">
                <a:latin charset="0" typeface="Arial"/>
                <a:ea charset="-128" typeface="ＭＳ Ｐゴシック"/>
              </a:rPr>
              <a:t>【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表紙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 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裏</a:t>
            </a:r>
            <a:r>
              <a:rPr altLang="ja-JP" b="1" dirty="0" kern="0" lang="en-US" sz="2400">
                <a:latin charset="0" typeface="Arial"/>
                <a:ea charset="-128" typeface="ＭＳ Ｐゴシック"/>
              </a:rPr>
              <a:t>】</a:t>
            </a:r>
          </a:p>
        </p:txBody>
      </p:sp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252413" y="1989000"/>
            <a:ext cx="8639587" cy="43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 indent="0" marL="0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/>
              <a:t>　共通テストにおいては，病気・負傷や障害等のために， 受験に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/>
              <a:t>　際して配慮を希望する志願者に対し，</a:t>
            </a:r>
            <a:r>
              <a:rPr altLang="en-US" dirty="0" lang="ja-JP" sz="2400" u="sng">
                <a:solidFill>
                  <a:srgbClr val="FF0000"/>
                </a:solidFill>
              </a:rPr>
              <a:t>個々の症状や状態等に応</a:t>
            </a:r>
            <a:endParaRPr altLang="ja-JP" dirty="0" lang="en-US" sz="2400" u="sng">
              <a:solidFill>
                <a:srgbClr val="FF0000"/>
              </a:solidFill>
            </a:endParaRPr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>
                <a:solidFill>
                  <a:srgbClr val="FF0000"/>
                </a:solidFill>
              </a:rPr>
              <a:t>　</a:t>
            </a:r>
            <a:r>
              <a:rPr altLang="en-US" dirty="0" err="1" lang="ja-JP" sz="2400" u="sng">
                <a:solidFill>
                  <a:srgbClr val="FF0000"/>
                </a:solidFill>
              </a:rPr>
              <a:t>じた</a:t>
            </a:r>
            <a:r>
              <a:rPr altLang="en-US" dirty="0" lang="ja-JP" sz="2400"/>
              <a:t>受験上の配慮を行います。</a:t>
            </a:r>
            <a:endParaRPr altLang="ja-JP" dirty="0" lang="en-US" sz="2400"/>
          </a:p>
          <a:p>
            <a:pPr eaLnBrk="1" hangingPunct="1" indent="0" marL="0">
              <a:spcBef>
                <a:spcPts val="600"/>
              </a:spcBef>
              <a:buNone/>
            </a:pPr>
            <a:endParaRPr altLang="ja-JP" dirty="0" lang="en-US" sz="2000"/>
          </a:p>
          <a:p>
            <a:pPr eaLnBrk="1" hangingPunct="1" indent="0" marL="0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pc="-150" sz="2400"/>
              <a:t>　受験上の配慮の申請は</a:t>
            </a:r>
            <a:r>
              <a:rPr altLang="ja-JP" dirty="0" lang="en-US" spc="-150" sz="2400"/>
              <a:t>10</a:t>
            </a:r>
            <a:r>
              <a:rPr altLang="en-US" dirty="0" lang="ja-JP" spc="-150" sz="2400"/>
              <a:t>月５日（木）（消印有効）までです。</a:t>
            </a:r>
            <a:endParaRPr altLang="ja-JP" dirty="0" lang="en-US" spc="-150" sz="2400"/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pc="-150" sz="2400"/>
              <a:t>　　（８月１日（火）から出願前申請を受け付けています。）</a:t>
            </a:r>
            <a:endParaRPr altLang="ja-JP" dirty="0" lang="en-US" spc="-150" sz="2400"/>
          </a:p>
          <a:p>
            <a:pPr eaLnBrk="1" hangingPunct="1" indent="0" marL="0">
              <a:spcBef>
                <a:spcPts val="0"/>
              </a:spcBef>
              <a:buFont charset="2" panose="05000000000000000000" pitchFamily="2" typeface="Wingdings"/>
              <a:buChar char="l"/>
            </a:pPr>
            <a:endParaRPr altLang="ja-JP" dirty="0" lang="en-US" sz="2000"/>
          </a:p>
          <a:p>
            <a:pPr eaLnBrk="1" hangingPunct="1" indent="0" marL="0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/>
              <a:t>　申請のあった配慮事項については，大学入試センターにおいて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/>
              <a:t>   審査を行い，審査結果を通知します。</a:t>
            </a:r>
            <a:endParaRPr altLang="ja-JP" dirty="0" lang="en-US" sz="240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95409D2-FC94-4292-9A2F-3FC3210A24E9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3</a:t>
            </a:fld>
            <a:endParaRPr altLang="ja-JP"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4872DC7-7633-4470-8B3D-908487390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49" y="839834"/>
            <a:ext cx="8928101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dirty="0" lang="ja-JP" sz="3200">
                <a:latin typeface="+mn-ea"/>
                <a:ea typeface="+mn-ea"/>
              </a:rPr>
              <a:t>　　受験上の配慮の申請に当たって</a:t>
            </a:r>
          </a:p>
        </p:txBody>
      </p:sp>
    </p:spTree>
    <p:extLst>
      <p:ext uri="{BB962C8B-B14F-4D97-AF65-F5344CB8AC3E}">
        <p14:creationId xmlns:p14="http://schemas.microsoft.com/office/powerpoint/2010/main" val="131910559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y_satomi\AppData\Local\Microsoft\Windows\Temporary Internet Files\Content.IE5\GVNLM6EO\MC900433831[1].png" id="6148" name="Picture 8"/>
          <p:cNvPicPr>
            <a:picLocks noChangeArrowheads="1" noChangeAspect="1"/>
          </p:cNvPicPr>
          <p:nvPr/>
        </p:nvPicPr>
        <p:blipFill>
          <a:blip cstate="screen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6000" y="3622924"/>
            <a:ext cx="744858" cy="74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6ED975B-476D-4EAA-9649-24ADA9ACBFFB}"/>
              </a:ext>
            </a:extLst>
          </p:cNvPr>
          <p:cNvSpPr/>
          <p:nvPr/>
        </p:nvSpPr>
        <p:spPr bwMode="auto">
          <a:xfrm>
            <a:off x="377505" y="3686454"/>
            <a:ext cx="8514083" cy="262332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eaLnBrk="1" hangingPunct="1" lvl="0">
              <a:lnSpc>
                <a:spcPts val="3300"/>
              </a:lnSpc>
              <a:spcBef>
                <a:spcPts val="0"/>
              </a:spcBef>
              <a:spcAft>
                <a:spcPts val="600"/>
              </a:spcAft>
              <a:buSzPct val="80000"/>
              <a:defRPr/>
            </a:pPr>
            <a:r>
              <a:rPr altLang="en-US" dirty="0" kern="0" lang="ja-JP" sz="22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大学入試センターに</a:t>
            </a:r>
            <a:r>
              <a:rPr altLang="en-US" dirty="0" kern="0" lang="ja-JP" sz="2200" u="sng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郵送で請求</a:t>
            </a: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（受験案内</a:t>
            </a:r>
            <a:r>
              <a:rPr altLang="ja-JP" dirty="0" kern="0" lang="en-US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17</a:t>
            </a: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ページ参照）</a:t>
            </a:r>
            <a:endParaRPr altLang="ja-JP" dirty="0" kern="0" lang="en-US" sz="24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altLang="en-US" dirty="0" kern="0" lang="ja-JP" sz="24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</a:t>
            </a: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次のア・イを封筒に入れて，大学入試センター事業第１課に郵送してください。</a:t>
            </a: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 ア　氏名・現住所・電話番号・在学（又は出身）学校名を記入した便せん等</a:t>
            </a: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SzPct val="80000"/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 イ　返信用封筒（角形</a:t>
            </a:r>
            <a:r>
              <a:rPr altLang="ja-JP" dirty="0" kern="0" lang="en-US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2</a:t>
            </a: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号，</a:t>
            </a:r>
            <a:r>
              <a:rPr altLang="ja-JP" dirty="0" kern="0" lang="en-US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390</a:t>
            </a: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円分の切手</a:t>
            </a:r>
            <a:r>
              <a:rPr altLang="ja-JP" dirty="0" kern="0" lang="en-US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【1</a:t>
            </a: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冊の場合</a:t>
            </a:r>
            <a:r>
              <a:rPr altLang="ja-JP" dirty="0" kern="0" lang="en-US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】</a:t>
            </a: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を貼ったもの）又は</a:t>
            </a: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SzPct val="80000"/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　   返信用レターパックのいずれかに</a:t>
            </a:r>
            <a:r>
              <a:rPr altLang="ja-JP" dirty="0" kern="0" lang="en-US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, </a:t>
            </a: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表面に現住所・氏名を記入したもの</a:t>
            </a: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ts val="2000"/>
              </a:lnSpc>
              <a:spcBef>
                <a:spcPts val="600"/>
              </a:spcBef>
              <a:defRPr/>
            </a:pPr>
            <a:r>
              <a:rPr altLang="en-US" dirty="0" kern="0" lang="ja-JP" sz="18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　</a:t>
            </a:r>
            <a:r>
              <a:rPr altLang="ja-JP" dirty="0" kern="0" lang="en-US" sz="18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※ </a:t>
            </a:r>
            <a:r>
              <a:rPr altLang="en-US" dirty="0" kern="0" lang="ja-JP" sz="18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</a:t>
            </a:r>
            <a:r>
              <a:rPr altLang="ja-JP" dirty="0" kern="0" lang="en-US" sz="18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2</a:t>
            </a:r>
            <a:r>
              <a:rPr altLang="en-US" dirty="0" kern="0" lang="ja-JP" sz="18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冊以上請求する場合，郵便料金が変わりますので，事前に大学入試センター</a:t>
            </a:r>
            <a:endParaRPr altLang="ja-JP" dirty="0" kern="0" lang="en-US" sz="18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ts val="2000"/>
              </a:lnSpc>
              <a:spcBef>
                <a:spcPts val="0"/>
              </a:spcBef>
              <a:defRPr/>
            </a:pPr>
            <a:r>
              <a:rPr altLang="ja-JP" dirty="0" kern="0" lang="en-US" sz="18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         </a:t>
            </a:r>
            <a:r>
              <a:rPr altLang="en-US" dirty="0" kern="0" lang="ja-JP" sz="18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 に問い合わせてください。</a:t>
            </a:r>
            <a:endParaRPr altLang="ja-JP" dirty="0" kern="0" lang="en-US" sz="18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</p:txBody>
      </p:sp>
      <p:pic>
        <p:nvPicPr>
          <p:cNvPr id="6147" name="Picture 7"/>
          <p:cNvPicPr>
            <a:picLocks noChangeArrowheads="1" noChangeAspect="1"/>
          </p:cNvPicPr>
          <p:nvPr/>
        </p:nvPicPr>
        <p:blipFill>
          <a:blip cstate="screen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38811" y="1964954"/>
            <a:ext cx="979236" cy="700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42DD359-C320-4073-AC1C-0AA6360BE392}"/>
              </a:ext>
            </a:extLst>
          </p:cNvPr>
          <p:cNvSpPr/>
          <p:nvPr/>
        </p:nvSpPr>
        <p:spPr bwMode="auto">
          <a:xfrm>
            <a:off x="321497" y="1958269"/>
            <a:ext cx="8519067" cy="122413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eaLnBrk="1" hangingPunct="1" lvl="0">
              <a:lnSpc>
                <a:spcPts val="3300"/>
              </a:lnSpc>
              <a:spcBef>
                <a:spcPts val="0"/>
              </a:spcBef>
              <a:spcAft>
                <a:spcPts val="600"/>
              </a:spcAft>
              <a:buSzPct val="80000"/>
              <a:defRPr/>
            </a:pPr>
            <a:r>
              <a:rPr altLang="en-US" dirty="0" kern="0" lang="ja-JP" sz="22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大学入試センターの</a:t>
            </a:r>
            <a:r>
              <a:rPr altLang="en-US" dirty="0" kern="0" lang="ja-JP" sz="2200" u="sng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ホームページからダウンロード</a:t>
            </a:r>
            <a:endParaRPr altLang="en-US" dirty="0" kern="0" lang="ja-JP" sz="2200">
              <a:solidFill>
                <a:srgbClr val="FF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altLang="ja-JP" dirty="0" kern="0" lang="en-US" sz="22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https://www.dnc.ac.jp/kyotsu/shiken_jouhou/r6/r6_hairyo.html</a:t>
            </a: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 sz="22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altLang="en-US" dirty="0" kern="0" lang="ja-JP" sz="18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（ダウンロードした様式で申請する場合は，</a:t>
            </a:r>
            <a:r>
              <a:rPr altLang="ja-JP" dirty="0" kern="0" lang="en-US" sz="18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A4</a:t>
            </a:r>
            <a:r>
              <a:rPr altLang="en-US" dirty="0" kern="0" lang="ja-JP" sz="18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サイズの用紙に印刷してください）</a:t>
            </a:r>
            <a:endParaRPr altLang="ja-JP" dirty="0" kern="0" lang="en-US" sz="18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FC03AF-FE20-4416-93AC-BE7A23B035CA}"/>
              </a:ext>
            </a:extLst>
          </p:cNvPr>
          <p:cNvSpPr/>
          <p:nvPr/>
        </p:nvSpPr>
        <p:spPr>
          <a:xfrm>
            <a:off x="252067" y="1432228"/>
            <a:ext cx="2116285" cy="476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 lvl="0">
              <a:lnSpc>
                <a:spcPts val="3300"/>
              </a:lnSpc>
              <a:spcBef>
                <a:spcPts val="600"/>
              </a:spcBef>
              <a:spcAft>
                <a:spcPts val="0"/>
              </a:spcAft>
              <a:buSzPct val="80000"/>
              <a:defRPr/>
            </a:pPr>
            <a:r>
              <a:rPr altLang="ja-JP" dirty="0" kern="0" lang="en-US" sz="2400">
                <a:solidFill>
                  <a:srgbClr val="000000"/>
                </a:solidFill>
              </a:rPr>
              <a:t>【</a:t>
            </a:r>
            <a:r>
              <a:rPr altLang="en-US" dirty="0" kern="0" lang="ja-JP" sz="2400">
                <a:solidFill>
                  <a:srgbClr val="000000"/>
                </a:solidFill>
              </a:rPr>
              <a:t>入手方法①</a:t>
            </a:r>
            <a:r>
              <a:rPr altLang="ja-JP" dirty="0" kern="0" lang="en-US" sz="2400">
                <a:solidFill>
                  <a:srgbClr val="000000"/>
                </a:solidFill>
              </a:rPr>
              <a:t>】</a:t>
            </a:r>
            <a:r>
              <a:rPr altLang="en-US" dirty="0" kern="0" lang="ja-JP" sz="2400">
                <a:solidFill>
                  <a:srgbClr val="000000"/>
                </a:solidFill>
              </a:rPr>
              <a:t> </a:t>
            </a:r>
            <a:endParaRPr altLang="ja-JP" dirty="0" kern="0" lang="en-US" sz="2400">
              <a:solidFill>
                <a:srgbClr val="00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5D9960A-6F7D-40EE-8407-EFB0BF1EE81E}"/>
              </a:ext>
            </a:extLst>
          </p:cNvPr>
          <p:cNvSpPr/>
          <p:nvPr/>
        </p:nvSpPr>
        <p:spPr>
          <a:xfrm>
            <a:off x="252000" y="3182405"/>
            <a:ext cx="2031325" cy="476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 lvl="0">
              <a:lnSpc>
                <a:spcPts val="3300"/>
              </a:lnSpc>
              <a:spcBef>
                <a:spcPts val="0"/>
              </a:spcBef>
              <a:spcAft>
                <a:spcPts val="600"/>
              </a:spcAft>
              <a:buSzPct val="80000"/>
              <a:defRPr/>
            </a:pPr>
            <a:r>
              <a:rPr altLang="ja-JP" dirty="0" kern="0" lang="en-US" sz="2400">
                <a:solidFill>
                  <a:srgbClr val="000000"/>
                </a:solidFill>
              </a:rPr>
              <a:t>【</a:t>
            </a:r>
            <a:r>
              <a:rPr altLang="en-US" dirty="0" kern="0" lang="ja-JP" sz="2400">
                <a:solidFill>
                  <a:srgbClr val="000000"/>
                </a:solidFill>
              </a:rPr>
              <a:t>入手方法②</a:t>
            </a:r>
            <a:r>
              <a:rPr altLang="ja-JP" dirty="0" kern="0" lang="en-US" sz="2400">
                <a:solidFill>
                  <a:srgbClr val="000000"/>
                </a:solidFill>
              </a:rPr>
              <a:t>】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3261D39-37EC-4424-B31F-E2A974EB4DA5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52C593B7-9AB8-4606-9DB9-3538C20A544A}" type="slidenum">
              <a:rPr altLang="ja-JP" lang="en-US" smtClean="0"/>
              <a:pPr>
                <a:defRPr/>
              </a:pPr>
              <a:t>4</a:t>
            </a:fld>
            <a:endParaRPr altLang="ja-JP"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1BA23581-4FA7-494B-BD14-475BCFB59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47" y="837000"/>
            <a:ext cx="8899969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dirty="0" kern="0" lang="ja-JP" sz="3200">
                <a:latin charset="-128" panose="020B0600070205080204" pitchFamily="50" typeface="ＭＳ Ｐゴシック"/>
              </a:rPr>
              <a:t>　「受験上の配慮案内」の入手方法</a:t>
            </a:r>
            <a:endParaRPr altLang="en-US" b="1" dirty="0" lang="ja-JP" sz="3200">
              <a:latin charset="-128" panose="020B0600070205080204" pitchFamily="50"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6723866"/>
      </p:ext>
    </p:extLst>
  </p:cSld>
  <p:clrMapOvr>
    <a:masterClrMapping/>
  </p:clrMapOvr>
  <p:transition advTm="13894"/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9752" y="158752"/>
            <a:ext cx="1878013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altLang="ja-JP" b="1" dirty="0" kern="0" lang="en-US" sz="2400">
                <a:latin charset="0" typeface="Arial"/>
                <a:ea charset="-128" typeface="ＭＳ Ｐゴシック"/>
              </a:rPr>
              <a:t>【</a:t>
            </a:r>
            <a:r>
              <a:rPr altLang="ja-JP" dirty="0" lang="en-US" sz="2400"/>
              <a:t>P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6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～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P11</a:t>
            </a:r>
            <a:r>
              <a:rPr altLang="ja-JP" b="1" dirty="0" kern="0" lang="en-US" sz="2400">
                <a:latin charset="0" typeface="Arial"/>
                <a:ea charset="-128" typeface="ＭＳ Ｐゴシック"/>
              </a:rPr>
              <a:t>】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36031" y="837000"/>
            <a:ext cx="8899969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dirty="0" lang="ja-JP" sz="3200">
                <a:latin typeface="+mn-ea"/>
                <a:ea typeface="+mn-ea"/>
              </a:rPr>
              <a:t>　受験上の配慮事項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96AEA9C-35B8-4E0C-B54D-00045A057DF0}"/>
              </a:ext>
            </a:extLst>
          </p:cNvPr>
          <p:cNvSpPr/>
          <p:nvPr/>
        </p:nvSpPr>
        <p:spPr bwMode="auto">
          <a:xfrm>
            <a:off x="100442" y="1571198"/>
            <a:ext cx="7775175" cy="4552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 anchorCtr="0" bIns="45720" compatLnSpc="1" lIns="216000" numCol="1" rIns="91440" rtlCol="0" tIns="45720" vert="horz" wrap="square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400">
                <a:solidFill>
                  <a:schemeClr val="accent4"/>
                </a:solidFill>
              </a:rPr>
              <a:t>　受験上の配慮事項については，病気・負傷や障害等の</a:t>
            </a:r>
            <a:endParaRPr altLang="ja-JP" dirty="0" lang="en-US" sz="2400">
              <a:solidFill>
                <a:schemeClr val="accent4"/>
              </a:solidFill>
            </a:endParaRPr>
          </a:p>
          <a:p>
            <a:pPr algn="dist" eaLnBrk="1" hangingPunct="1">
              <a:spcBef>
                <a:spcPts val="0"/>
              </a:spcBef>
              <a:spcAft>
                <a:spcPts val="0"/>
              </a:spcAft>
            </a:pPr>
            <a:r>
              <a:rPr altLang="ja-JP" dirty="0" lang="en-US" sz="2400">
                <a:solidFill>
                  <a:schemeClr val="accent4"/>
                </a:solidFill>
              </a:rPr>
              <a:t>  </a:t>
            </a:r>
            <a:r>
              <a:rPr altLang="en-US" dirty="0" lang="ja-JP" sz="2400">
                <a:solidFill>
                  <a:schemeClr val="accent4"/>
                </a:solidFill>
              </a:rPr>
              <a:t>種類や程度にかかわらず，必要に応じて申請することが</a:t>
            </a:r>
            <a:endParaRPr altLang="ja-JP" dirty="0" lang="en-US" sz="2400">
              <a:solidFill>
                <a:schemeClr val="accent4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altLang="ja-JP" dirty="0" lang="en-US" sz="2400">
                <a:solidFill>
                  <a:schemeClr val="accent4"/>
                </a:solidFill>
              </a:rPr>
              <a:t>  </a:t>
            </a:r>
            <a:r>
              <a:rPr altLang="en-US" dirty="0" lang="ja-JP" sz="2400">
                <a:solidFill>
                  <a:schemeClr val="accent4"/>
                </a:solidFill>
              </a:rPr>
              <a:t>できます。</a:t>
            </a:r>
            <a:endParaRPr altLang="ja-JP" dirty="0" lang="en-US" sz="2400">
              <a:solidFill>
                <a:schemeClr val="accent4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endParaRPr altLang="ja-JP" dirty="0" lang="en-US" sz="1200">
              <a:solidFill>
                <a:schemeClr val="accent4"/>
              </a:solidFill>
            </a:endParaRPr>
          </a:p>
          <a:p>
            <a:pPr algn="just" eaLnBrk="1" hangingPunct="1" indent="-457200" marL="457200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400">
                <a:solidFill>
                  <a:schemeClr val="accent4"/>
                </a:solidFill>
              </a:rPr>
              <a:t>希望する配慮事項の申請に際しては，以下の①～④を</a:t>
            </a:r>
            <a:endParaRPr altLang="ja-JP" dirty="0" lang="en-US" sz="2400">
              <a:solidFill>
                <a:schemeClr val="accent4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altLang="en-US" dirty="0" lang="ja-JP" sz="2400">
                <a:solidFill>
                  <a:schemeClr val="accent4"/>
                </a:solidFill>
              </a:rPr>
              <a:t>　確認してください。</a:t>
            </a:r>
            <a:endParaRPr altLang="ja-JP" dirty="0" lang="en-US" sz="2400">
              <a:solidFill>
                <a:schemeClr val="accent4"/>
              </a:solidFill>
            </a:endParaRPr>
          </a:p>
          <a:p>
            <a:pPr algn="just" eaLnBrk="1" hangingPunct="1" indent="-342900" marL="342900">
              <a:spcBef>
                <a:spcPts val="30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endParaRPr altLang="ja-JP" dirty="0" lang="en-US" sz="2400">
              <a:solidFill>
                <a:schemeClr val="accent4"/>
              </a:solidFill>
            </a:endParaRPr>
          </a:p>
          <a:p>
            <a:pPr algn="just" eaLnBrk="1" hangingPunct="1" indent="-342900" marL="342900">
              <a:spcBef>
                <a:spcPts val="60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endParaRPr altLang="ja-JP" dirty="0" lang="en-US" sz="900">
              <a:solidFill>
                <a:schemeClr val="accent4"/>
              </a:solidFill>
            </a:endParaRPr>
          </a:p>
          <a:p>
            <a:pPr algn="just" eaLnBrk="1" hangingPunct="1" indent="-342900" marL="342900">
              <a:spcBef>
                <a:spcPts val="60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endParaRPr altLang="ja-JP" dirty="0" lang="en-US" sz="2400">
              <a:solidFill>
                <a:schemeClr val="accent4"/>
              </a:solidFill>
            </a:endParaRPr>
          </a:p>
          <a:p>
            <a:pPr algn="just" eaLnBrk="1" hangingPunct="1" indent="-342900" marL="342900">
              <a:spcBef>
                <a:spcPts val="60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endParaRPr altLang="ja-JP" dirty="0" lang="en-US" sz="2400">
              <a:solidFill>
                <a:schemeClr val="accent4"/>
              </a:solidFill>
            </a:endParaRPr>
          </a:p>
          <a:p>
            <a:pPr algn="just" eaLnBrk="1" hangingPunct="1" indent="-342900" marL="342900">
              <a:spcBef>
                <a:spcPts val="180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endParaRPr altLang="ja-JP" dirty="0" lang="en-US" sz="2400">
              <a:solidFill>
                <a:schemeClr val="accent4"/>
              </a:solidFill>
            </a:endParaRPr>
          </a:p>
          <a:p>
            <a:pPr algn="just" eaLnBrk="1" hangingPunct="1" indent="-342900" marL="342900">
              <a:spcBef>
                <a:spcPts val="180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endParaRPr altLang="ja-JP" dirty="0" lang="en-US" sz="2400">
              <a:solidFill>
                <a:schemeClr val="accent4"/>
              </a:solidFill>
            </a:endParaRPr>
          </a:p>
          <a:p>
            <a:pPr algn="just" eaLnBrk="1" hangingPunct="1" indent="-342900" marL="342900">
              <a:spcBef>
                <a:spcPts val="180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endParaRPr altLang="ja-JP" dirty="0" lang="en-US" sz="1600">
              <a:solidFill>
                <a:schemeClr val="accent4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E6CB1E3-D13E-4FBA-B6CF-CCCFA8B279A6}"/>
              </a:ext>
            </a:extLst>
          </p:cNvPr>
          <p:cNvSpPr txBox="1"/>
          <p:nvPr/>
        </p:nvSpPr>
        <p:spPr>
          <a:xfrm>
            <a:off x="569486" y="3717000"/>
            <a:ext cx="8033056" cy="2496740"/>
          </a:xfrm>
          <a:prstGeom prst="rect">
            <a:avLst/>
          </a:prstGeom>
          <a:solidFill>
            <a:srgbClr val="DAEDE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6000" rtlCol="0" tIns="0" wrap="square">
            <a:noAutofit/>
          </a:bodyPr>
          <a:lstStyle/>
          <a:p>
            <a:pPr eaLnBrk="1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altLang="en-US" dirty="0" lang="ja-JP" sz="2000">
                <a:solidFill>
                  <a:schemeClr val="accent4"/>
                </a:solidFill>
              </a:rPr>
              <a:t>①　「</a:t>
            </a:r>
            <a:r>
              <a:rPr altLang="ja-JP" dirty="0" lang="en-US" sz="2000">
                <a:solidFill>
                  <a:schemeClr val="accent4"/>
                </a:solidFill>
              </a:rPr>
              <a:t>3-1</a:t>
            </a:r>
            <a:r>
              <a:rPr altLang="en-US" dirty="0" lang="ja-JP" sz="2000">
                <a:solidFill>
                  <a:schemeClr val="accent4"/>
                </a:solidFill>
              </a:rPr>
              <a:t>　主な配慮事項」（</a:t>
            </a:r>
            <a:r>
              <a:rPr altLang="ja-JP" dirty="0" lang="en-US" sz="2000">
                <a:solidFill>
                  <a:schemeClr val="accent4"/>
                </a:solidFill>
              </a:rPr>
              <a:t>6</a:t>
            </a:r>
            <a:r>
              <a:rPr altLang="en-US" dirty="0" lang="ja-JP" sz="2000">
                <a:solidFill>
                  <a:schemeClr val="accent4"/>
                </a:solidFill>
              </a:rPr>
              <a:t>ページ）</a:t>
            </a:r>
            <a:endParaRPr altLang="ja-JP" dirty="0" lang="en-US" sz="2000">
              <a:solidFill>
                <a:schemeClr val="accent4"/>
              </a:solidFill>
            </a:endParaRPr>
          </a:p>
          <a:p>
            <a:pPr eaLnBrk="1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altLang="en-US" dirty="0" lang="ja-JP" sz="2000">
                <a:solidFill>
                  <a:schemeClr val="accent4"/>
                </a:solidFill>
              </a:rPr>
              <a:t>　 　「</a:t>
            </a:r>
            <a:r>
              <a:rPr altLang="ja-JP" dirty="0" lang="en-US" sz="2000">
                <a:solidFill>
                  <a:schemeClr val="accent4"/>
                </a:solidFill>
              </a:rPr>
              <a:t>3-2</a:t>
            </a:r>
            <a:r>
              <a:rPr altLang="en-US" dirty="0" lang="ja-JP" sz="2000">
                <a:solidFill>
                  <a:schemeClr val="accent4"/>
                </a:solidFill>
              </a:rPr>
              <a:t>　その他の配慮事項」（</a:t>
            </a:r>
            <a:r>
              <a:rPr altLang="ja-JP" dirty="0" lang="en-US" sz="2000">
                <a:solidFill>
                  <a:schemeClr val="accent4"/>
                </a:solidFill>
              </a:rPr>
              <a:t>6</a:t>
            </a:r>
            <a:r>
              <a:rPr altLang="en-US" dirty="0" lang="ja-JP" sz="2000">
                <a:solidFill>
                  <a:schemeClr val="accent4"/>
                </a:solidFill>
              </a:rPr>
              <a:t>～</a:t>
            </a:r>
            <a:r>
              <a:rPr altLang="ja-JP" dirty="0" lang="en-US" sz="2000">
                <a:solidFill>
                  <a:schemeClr val="accent4"/>
                </a:solidFill>
              </a:rPr>
              <a:t>9</a:t>
            </a:r>
            <a:r>
              <a:rPr altLang="en-US" dirty="0" lang="ja-JP" sz="2000">
                <a:solidFill>
                  <a:schemeClr val="accent4"/>
                </a:solidFill>
              </a:rPr>
              <a:t>ページ）</a:t>
            </a:r>
            <a:endParaRPr altLang="ja-JP" dirty="0" lang="en-US" sz="2000">
              <a:solidFill>
                <a:schemeClr val="accent4"/>
              </a:solidFill>
            </a:endParaRPr>
          </a:p>
          <a:p>
            <a:pPr eaLnBrk="1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altLang="en-US" dirty="0" lang="ja-JP" sz="2000">
                <a:solidFill>
                  <a:schemeClr val="accent4"/>
                </a:solidFill>
              </a:rPr>
              <a:t>②　「</a:t>
            </a:r>
            <a:r>
              <a:rPr altLang="ja-JP" dirty="0" lang="en-US" sz="2000">
                <a:solidFill>
                  <a:schemeClr val="accent4"/>
                </a:solidFill>
              </a:rPr>
              <a:t>3-3</a:t>
            </a:r>
            <a:r>
              <a:rPr altLang="en-US" dirty="0" lang="ja-JP" sz="2000">
                <a:solidFill>
                  <a:schemeClr val="accent4"/>
                </a:solidFill>
              </a:rPr>
              <a:t>　事前相談が必要な配慮事項」（</a:t>
            </a:r>
            <a:r>
              <a:rPr altLang="ja-JP" dirty="0" lang="en-US" sz="2000">
                <a:solidFill>
                  <a:schemeClr val="accent4"/>
                </a:solidFill>
              </a:rPr>
              <a:t>10</a:t>
            </a:r>
            <a:r>
              <a:rPr altLang="en-US" dirty="0" lang="ja-JP" sz="2000">
                <a:solidFill>
                  <a:schemeClr val="accent4"/>
                </a:solidFill>
              </a:rPr>
              <a:t>ページ）</a:t>
            </a:r>
            <a:endParaRPr altLang="ja-JP" dirty="0" lang="en-US" sz="2000">
              <a:solidFill>
                <a:schemeClr val="accent4"/>
              </a:solidFill>
            </a:endParaRPr>
          </a:p>
          <a:p>
            <a:pPr eaLnBrk="1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altLang="en-US" dirty="0" lang="ja-JP" sz="2000">
                <a:solidFill>
                  <a:schemeClr val="accent4"/>
                </a:solidFill>
              </a:rPr>
              <a:t>③　</a:t>
            </a:r>
            <a:r>
              <a:rPr altLang="en-US" dirty="0" lang="ja-JP" sz="2000">
                <a:solidFill>
                  <a:schemeClr val="tx1"/>
                </a:solidFill>
              </a:rPr>
              <a:t>「</a:t>
            </a:r>
            <a:r>
              <a:rPr altLang="ja-JP" dirty="0" lang="en-US" sz="2000">
                <a:solidFill>
                  <a:schemeClr val="tx1"/>
                </a:solidFill>
              </a:rPr>
              <a:t>3-4</a:t>
            </a:r>
            <a:r>
              <a:rPr altLang="en-US" dirty="0" lang="ja-JP" sz="2000">
                <a:solidFill>
                  <a:schemeClr val="tx1"/>
                </a:solidFill>
              </a:rPr>
              <a:t>　受験上の配慮を申請せずに使用できるもの」（</a:t>
            </a:r>
            <a:r>
              <a:rPr altLang="ja-JP" dirty="0" lang="en-US" sz="2000">
                <a:solidFill>
                  <a:schemeClr val="tx1"/>
                </a:solidFill>
              </a:rPr>
              <a:t>10</a:t>
            </a:r>
            <a:r>
              <a:rPr altLang="en-US" dirty="0" lang="ja-JP" sz="2000">
                <a:solidFill>
                  <a:schemeClr val="tx1"/>
                </a:solidFill>
              </a:rPr>
              <a:t>ページ）</a:t>
            </a:r>
            <a:endParaRPr altLang="ja-JP" dirty="0" lang="en-US" sz="2000">
              <a:solidFill>
                <a:schemeClr val="tx1"/>
              </a:solidFill>
            </a:endParaRPr>
          </a:p>
          <a:p>
            <a:pPr eaLnBrk="1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altLang="en-US" dirty="0" lang="ja-JP" sz="2000">
                <a:solidFill>
                  <a:schemeClr val="tx1"/>
                </a:solidFill>
              </a:rPr>
              <a:t>④　</a:t>
            </a:r>
            <a:r>
              <a:rPr altLang="en-US" dirty="0" lang="ja-JP" sz="2000">
                <a:solidFill>
                  <a:schemeClr val="tx1"/>
                </a:solidFill>
                <a:latin charset="-128" panose="020B0600070205080204" pitchFamily="50" typeface="ＭＳ Ｐゴシック"/>
              </a:rPr>
              <a:t>「</a:t>
            </a:r>
            <a:r>
              <a:rPr altLang="ja-JP" dirty="0" lang="en-US" sz="2000">
                <a:solidFill>
                  <a:schemeClr val="tx1"/>
                </a:solidFill>
              </a:rPr>
              <a:t>3-5</a:t>
            </a:r>
            <a:r>
              <a:rPr altLang="ja-JP" dirty="0" lang="en-US" sz="2000">
                <a:solidFill>
                  <a:schemeClr val="tx1"/>
                </a:solidFill>
                <a:latin charset="-128" panose="020B0600070205080204" pitchFamily="50" typeface="ＭＳ Ｐゴシック"/>
              </a:rPr>
              <a:t>  </a:t>
            </a:r>
            <a:r>
              <a:rPr altLang="en-US" dirty="0" lang="ja-JP" sz="2000">
                <a:solidFill>
                  <a:schemeClr val="tx1"/>
                </a:solidFill>
                <a:latin charset="-128" panose="020B0600070205080204" pitchFamily="50" typeface="ＭＳ Ｐゴシック"/>
              </a:rPr>
              <a:t>基礎疾患等があることにより感染症が重症化するリスクが高い</a:t>
            </a:r>
            <a:endParaRPr altLang="ja-JP" dirty="0" lang="en-US" sz="2000">
              <a:solidFill>
                <a:schemeClr val="tx1"/>
              </a:solidFill>
              <a:latin charset="-128" panose="020B0600070205080204" pitchFamily="50" typeface="ＭＳ Ｐゴシック"/>
            </a:endParaRPr>
          </a:p>
          <a:p>
            <a:pPr eaLnBrk="1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altLang="en-US" dirty="0" lang="ja-JP" sz="2000">
                <a:solidFill>
                  <a:schemeClr val="tx1"/>
                </a:solidFill>
                <a:latin charset="-128" panose="020B0600070205080204" pitchFamily="50" typeface="ＭＳ Ｐゴシック"/>
              </a:rPr>
              <a:t>　　　場合」（</a:t>
            </a:r>
            <a:r>
              <a:rPr altLang="ja-JP" dirty="0" lang="en-US" sz="2000">
                <a:solidFill>
                  <a:schemeClr val="tx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11</a:t>
            </a:r>
            <a:r>
              <a:rPr altLang="en-US" dirty="0" lang="ja-JP" sz="2000">
                <a:solidFill>
                  <a:schemeClr val="tx1"/>
                </a:solidFill>
                <a:latin charset="-128" panose="020B0600070205080204" pitchFamily="50" typeface="ＭＳ Ｐゴシック"/>
              </a:rPr>
              <a:t>ページ）</a:t>
            </a:r>
            <a:endParaRPr altLang="ja-JP" dirty="0" lang="en-US" sz="2000">
              <a:solidFill>
                <a:schemeClr val="accent4"/>
              </a:solidFill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5B262A1-70D0-4716-9B07-AA7991E2DDA5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5</a:t>
            </a:fld>
            <a:endParaRPr altLang="ja-JP" dirty="0" lang="en-US"/>
          </a:p>
        </p:txBody>
      </p:sp>
    </p:spTree>
    <p:extLst>
      <p:ext uri="{BB962C8B-B14F-4D97-AF65-F5344CB8AC3E}">
        <p14:creationId xmlns:p14="http://schemas.microsoft.com/office/powerpoint/2010/main" val="209318678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9752" y="158752"/>
            <a:ext cx="187801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altLang="ja-JP" b="1" dirty="0" kern="0" lang="en-US" sz="2400">
                <a:latin charset="0" typeface="Arial"/>
                <a:ea charset="-128" typeface="ＭＳ Ｐゴシック"/>
              </a:rPr>
              <a:t>【</a:t>
            </a:r>
            <a:r>
              <a:rPr altLang="ja-JP" dirty="0" lang="en-US" sz="2400"/>
              <a:t>P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12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～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19</a:t>
            </a:r>
            <a:r>
              <a:rPr altLang="ja-JP" b="1" dirty="0" kern="0" lang="en-US" sz="2400">
                <a:latin charset="0" typeface="Arial"/>
                <a:ea charset="-128" typeface="ＭＳ Ｐゴシック"/>
              </a:rPr>
              <a:t>】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52000" y="1644479"/>
            <a:ext cx="8640000" cy="4962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400">
                <a:solidFill>
                  <a:schemeClr val="accent4"/>
                </a:solidFill>
              </a:rPr>
              <a:t> 病気・負傷や障害等の種類と程度ごとに代表的な配慮事項の</a:t>
            </a:r>
            <a:endParaRPr altLang="ja-JP" dirty="0" lang="en-US" sz="2400">
              <a:solidFill>
                <a:schemeClr val="accent4"/>
              </a:solidFill>
            </a:endParaRPr>
          </a:p>
          <a:p>
            <a:pPr eaLnBrk="1" hangingPunct="1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altLang="ja-JP" dirty="0" lang="en-US" sz="2400">
                <a:solidFill>
                  <a:schemeClr val="accent4"/>
                </a:solidFill>
              </a:rPr>
              <a:t>   </a:t>
            </a:r>
            <a:r>
              <a:rPr altLang="en-US" dirty="0" lang="ja-JP" sz="2400">
                <a:solidFill>
                  <a:schemeClr val="accent4"/>
                </a:solidFill>
              </a:rPr>
              <a:t>例と申請に必要な書類を「</a:t>
            </a:r>
            <a:r>
              <a:rPr altLang="ja-JP" dirty="0" lang="en-US" sz="2400">
                <a:solidFill>
                  <a:schemeClr val="accent4"/>
                </a:solidFill>
              </a:rPr>
              <a:t>4-1</a:t>
            </a:r>
            <a:r>
              <a:rPr altLang="en-US" dirty="0" lang="ja-JP" sz="2400">
                <a:solidFill>
                  <a:schemeClr val="accent4"/>
                </a:solidFill>
              </a:rPr>
              <a:t>　各区分の主な配慮内容」（</a:t>
            </a:r>
            <a:r>
              <a:rPr altLang="ja-JP" dirty="0" lang="en-US" sz="2400">
                <a:solidFill>
                  <a:schemeClr val="accent4"/>
                </a:solidFill>
              </a:rPr>
              <a:t>12</a:t>
            </a:r>
            <a:r>
              <a:rPr altLang="en-US" dirty="0" lang="ja-JP" sz="2400">
                <a:solidFill>
                  <a:schemeClr val="accent4"/>
                </a:solidFill>
              </a:rPr>
              <a:t>～</a:t>
            </a:r>
            <a:endParaRPr altLang="ja-JP" dirty="0" lang="en-US" sz="2400">
              <a:solidFill>
                <a:schemeClr val="accent4"/>
              </a:solidFill>
            </a:endParaRPr>
          </a:p>
          <a:p>
            <a:pPr eaLnBrk="1" hangingPunct="1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altLang="en-US" dirty="0" lang="ja-JP" sz="2400">
                <a:solidFill>
                  <a:schemeClr val="accent4"/>
                </a:solidFill>
              </a:rPr>
              <a:t>　 </a:t>
            </a:r>
            <a:r>
              <a:rPr altLang="ja-JP" dirty="0" lang="en-US" sz="2400">
                <a:solidFill>
                  <a:schemeClr val="accent4"/>
                </a:solidFill>
              </a:rPr>
              <a:t>19</a:t>
            </a:r>
            <a:r>
              <a:rPr altLang="en-US" dirty="0" lang="ja-JP" sz="2400">
                <a:solidFill>
                  <a:schemeClr val="accent4"/>
                </a:solidFill>
              </a:rPr>
              <a:t>ページ）に掲載して</a:t>
            </a:r>
            <a:r>
              <a:rPr altLang="ja-JP" dirty="0" lang="en-US" sz="2400">
                <a:solidFill>
                  <a:schemeClr val="accent4"/>
                </a:solidFill>
              </a:rPr>
              <a:t> </a:t>
            </a:r>
            <a:r>
              <a:rPr altLang="en-US" dirty="0" lang="ja-JP" sz="2400">
                <a:solidFill>
                  <a:schemeClr val="accent4"/>
                </a:solidFill>
              </a:rPr>
              <a:t>います。</a:t>
            </a:r>
            <a:endParaRPr altLang="ja-JP" dirty="0" lang="en-US" sz="2400">
              <a:solidFill>
                <a:schemeClr val="accent4"/>
              </a:solidFill>
            </a:endParaRPr>
          </a:p>
          <a:p>
            <a:pPr eaLnBrk="1" hangingPunct="1" indent="0" marL="0">
              <a:spcBef>
                <a:spcPts val="0"/>
              </a:spcBef>
              <a:spcAft>
                <a:spcPts val="0"/>
              </a:spcAft>
              <a:buNone/>
            </a:pPr>
            <a:endParaRPr altLang="ja-JP" dirty="0" lang="en-US" sz="500">
              <a:solidFill>
                <a:schemeClr val="accent4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ja-JP" dirty="0" lang="en-US" sz="2400">
                <a:solidFill>
                  <a:schemeClr val="accent4"/>
                </a:solidFill>
              </a:rPr>
              <a:t> </a:t>
            </a:r>
            <a:r>
              <a:rPr altLang="en-US" dirty="0" lang="ja-JP" sz="2400">
                <a:solidFill>
                  <a:schemeClr val="accent4"/>
                </a:solidFill>
              </a:rPr>
              <a:t>該当する箇所を参考に，受験上の配慮事項及び申請書類を</a:t>
            </a:r>
            <a:endParaRPr altLang="ja-JP" dirty="0" lang="en-US" sz="2400">
              <a:solidFill>
                <a:schemeClr val="accent4"/>
              </a:solidFill>
            </a:endParaRPr>
          </a:p>
          <a:p>
            <a:pPr eaLnBrk="1" hangingPunct="1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altLang="ja-JP" dirty="0" lang="en-US" sz="2400">
                <a:solidFill>
                  <a:schemeClr val="accent4"/>
                </a:solidFill>
              </a:rPr>
              <a:t>   </a:t>
            </a:r>
            <a:r>
              <a:rPr altLang="en-US" dirty="0" lang="ja-JP" sz="2400">
                <a:solidFill>
                  <a:schemeClr val="accent4"/>
                </a:solidFill>
              </a:rPr>
              <a:t>確認してください。</a:t>
            </a:r>
            <a:endParaRPr altLang="ja-JP" dirty="0" lang="en-US" sz="2400">
              <a:solidFill>
                <a:schemeClr val="accent4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200DAD4-A25F-4861-884B-C5DB44203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31" y="837000"/>
            <a:ext cx="8899969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dirty="0" lang="ja-JP" sz="3200">
                <a:latin typeface="+mn-ea"/>
                <a:ea typeface="+mn-ea"/>
              </a:rPr>
              <a:t>　受験上の配慮内容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59FE67-06E7-4727-B4D1-E7FEACBB365A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88000" y="6386019"/>
            <a:ext cx="1981200" cy="476250"/>
          </a:xfrm>
        </p:spPr>
        <p:txBody>
          <a:bodyPr/>
          <a:lstStyle/>
          <a:p>
            <a:pPr>
              <a:defRPr/>
            </a:pPr>
            <a:fld id="{AD8E96D9-40D6-4827-A518-8DA33363B48C}" type="slidenum">
              <a:rPr altLang="ja-JP" lang="en-US" smtClean="0"/>
              <a:pPr>
                <a:defRPr/>
              </a:pPr>
              <a:t>6</a:t>
            </a:fld>
            <a:endParaRPr altLang="ja-JP" dirty="0" 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FEF8623-F0EA-45DA-98E7-D1BD9AD554BE}"/>
              </a:ext>
            </a:extLst>
          </p:cNvPr>
          <p:cNvSpPr txBox="1"/>
          <p:nvPr/>
        </p:nvSpPr>
        <p:spPr>
          <a:xfrm>
            <a:off x="539752" y="3645000"/>
            <a:ext cx="8064498" cy="2664000"/>
          </a:xfrm>
          <a:prstGeom prst="rect">
            <a:avLst/>
          </a:prstGeom>
          <a:solidFill>
            <a:srgbClr val="DAEDE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lIns="180000" rIns="108000" rtlCol="0" tIns="36000" wrap="square">
            <a:noAutofit/>
          </a:bodyPr>
          <a:lstStyle/>
          <a:p>
            <a:pPr algn="just" eaLnBrk="1" hangingPunct="1" indent="0"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ja-JP" dirty="0" lang="en-US" sz="2000">
                <a:solidFill>
                  <a:schemeClr val="accent4"/>
                </a:solidFill>
              </a:rPr>
              <a:t>※</a:t>
            </a:r>
            <a:r>
              <a:rPr altLang="en-US" dirty="0" lang="ja-JP" sz="2000">
                <a:solidFill>
                  <a:schemeClr val="accent4"/>
                </a:solidFill>
              </a:rPr>
              <a:t>　「</a:t>
            </a:r>
            <a:r>
              <a:rPr altLang="ja-JP" dirty="0" lang="en-US" sz="2000">
                <a:solidFill>
                  <a:schemeClr val="accent4"/>
                </a:solidFill>
              </a:rPr>
              <a:t>4-1</a:t>
            </a:r>
            <a:r>
              <a:rPr altLang="en-US" dirty="0" lang="ja-JP" sz="2000">
                <a:solidFill>
                  <a:schemeClr val="accent4"/>
                </a:solidFill>
              </a:rPr>
              <a:t>　各区分の主な配慮内容」で掲載している区分</a:t>
            </a:r>
            <a:endParaRPr altLang="ja-JP" dirty="0" lang="en-US" sz="2000">
              <a:solidFill>
                <a:schemeClr val="accent4"/>
              </a:solidFill>
            </a:endParaRPr>
          </a:p>
          <a:p>
            <a:pPr algn="just" eaLnBrk="1" hangingPunct="1" indent="0" marL="0">
              <a:spcBef>
                <a:spcPts val="0"/>
              </a:spcBef>
              <a:spcAft>
                <a:spcPts val="500"/>
              </a:spcAft>
              <a:buNone/>
            </a:pP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　　　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【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ア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】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視覚に関する配慮事項</a:t>
            </a:r>
            <a:endParaRPr altLang="ja-JP" dirty="0" lang="en-US" sz="1900">
              <a:solidFill>
                <a:schemeClr val="accent4"/>
              </a:solidFill>
              <a:latin typeface="+mn-ea"/>
            </a:endParaRPr>
          </a:p>
          <a:p>
            <a:pPr algn="just" eaLnBrk="1" hangingPunct="1" indent="0" marL="0">
              <a:spcBef>
                <a:spcPts val="0"/>
              </a:spcBef>
              <a:spcAft>
                <a:spcPts val="500"/>
              </a:spcAft>
              <a:buNone/>
            </a:pP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　　　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【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イ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】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聴覚に関する配慮事項</a:t>
            </a:r>
            <a:endParaRPr altLang="ja-JP" dirty="0" lang="en-US" sz="1900">
              <a:solidFill>
                <a:schemeClr val="accent4"/>
              </a:solidFill>
              <a:latin typeface="+mn-ea"/>
            </a:endParaRPr>
          </a:p>
          <a:p>
            <a:pPr algn="just" eaLnBrk="1" hangingPunct="1" indent="0" marL="0">
              <a:spcBef>
                <a:spcPts val="0"/>
              </a:spcBef>
              <a:spcAft>
                <a:spcPts val="500"/>
              </a:spcAft>
              <a:buNone/>
            </a:pP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　　　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【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ウ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】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肢体不自由に関する配慮事項</a:t>
            </a:r>
            <a:endParaRPr altLang="ja-JP" dirty="0" lang="en-US" sz="1900">
              <a:solidFill>
                <a:schemeClr val="accent4"/>
              </a:solidFill>
              <a:latin typeface="+mn-ea"/>
            </a:endParaRPr>
          </a:p>
          <a:p>
            <a:pPr algn="just" eaLnBrk="1" hangingPunct="1" indent="0" marL="0">
              <a:spcBef>
                <a:spcPts val="0"/>
              </a:spcBef>
              <a:spcAft>
                <a:spcPts val="500"/>
              </a:spcAft>
              <a:buNone/>
            </a:pP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　　　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【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エ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】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病弱に関する配慮事項</a:t>
            </a:r>
            <a:endParaRPr altLang="ja-JP" dirty="0" lang="en-US" sz="1900">
              <a:solidFill>
                <a:schemeClr val="accent4"/>
              </a:solidFill>
              <a:latin typeface="+mn-ea"/>
            </a:endParaRPr>
          </a:p>
          <a:p>
            <a:pPr algn="just" eaLnBrk="1" hangingPunct="1" indent="0" marL="0">
              <a:spcBef>
                <a:spcPts val="0"/>
              </a:spcBef>
              <a:spcAft>
                <a:spcPts val="500"/>
              </a:spcAft>
              <a:buNone/>
            </a:pP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　　　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【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オ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】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発達障害に関する配慮事項</a:t>
            </a:r>
            <a:endParaRPr altLang="ja-JP" dirty="0" lang="en-US" sz="1900">
              <a:solidFill>
                <a:schemeClr val="accent4"/>
              </a:solidFill>
              <a:latin typeface="+mn-ea"/>
            </a:endParaRPr>
          </a:p>
          <a:p>
            <a:pPr algn="just" eaLnBrk="1" hangingPunct="1" indent="0" marL="0">
              <a:spcBef>
                <a:spcPts val="0"/>
              </a:spcBef>
              <a:spcAft>
                <a:spcPts val="500"/>
              </a:spcAft>
              <a:buNone/>
            </a:pP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　　　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【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カ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】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その他（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【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ア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】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～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【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オ</a:t>
            </a:r>
            <a:r>
              <a:rPr altLang="ja-JP" dirty="0" lang="en-US" sz="1900">
                <a:solidFill>
                  <a:schemeClr val="accent4"/>
                </a:solidFill>
                <a:latin typeface="+mn-ea"/>
              </a:rPr>
              <a:t>】</a:t>
            </a:r>
            <a:r>
              <a:rPr altLang="en-US" dirty="0" lang="ja-JP" sz="1900">
                <a:solidFill>
                  <a:schemeClr val="accent4"/>
                </a:solidFill>
                <a:latin typeface="+mn-ea"/>
              </a:rPr>
              <a:t>の区分以外）の配慮事項</a:t>
            </a:r>
            <a:endParaRPr altLang="ja-JP" dirty="0" lang="en-US" sz="1900">
              <a:solidFill>
                <a:schemeClr val="accent4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23012856"/>
      </p:ext>
    </p:extLst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04FD17CD-7CF0-4E55-935D-27FDB51397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259772"/>
              </p:ext>
            </p:extLst>
          </p:nvPr>
        </p:nvGraphicFramePr>
        <p:xfrm>
          <a:off x="392137" y="2493000"/>
          <a:ext cx="8481012" cy="3754120"/>
        </p:xfrm>
        <a:graphic>
          <a:graphicData uri="http://schemas.openxmlformats.org/drawingml/2006/table">
            <a:tbl>
              <a:tblPr bandRow="1" firstRow="1">
                <a:tableStyleId>{2D5ABB26-0587-4C30-8999-92F81FD0307C}</a:tableStyleId>
              </a:tblPr>
              <a:tblGrid>
                <a:gridCol w="1526391">
                  <a:extLst>
                    <a:ext uri="{9D8B030D-6E8A-4147-A177-3AD203B41FA5}">
                      <a16:colId xmlns:a16="http://schemas.microsoft.com/office/drawing/2014/main" val="3646700137"/>
                    </a:ext>
                  </a:extLst>
                </a:gridCol>
                <a:gridCol w="3358061">
                  <a:extLst>
                    <a:ext uri="{9D8B030D-6E8A-4147-A177-3AD203B41FA5}">
                      <a16:colId xmlns:a16="http://schemas.microsoft.com/office/drawing/2014/main" val="2764035913"/>
                    </a:ext>
                  </a:extLst>
                </a:gridCol>
                <a:gridCol w="3596560">
                  <a:extLst>
                    <a:ext uri="{9D8B030D-6E8A-4147-A177-3AD203B41FA5}">
                      <a16:colId xmlns:a16="http://schemas.microsoft.com/office/drawing/2014/main" val="1564361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altLang="en-US" dirty="0" kumimoji="1" lang="ja-JP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algn="ctr" cap="flat" cmpd="sng" w="12700">
                      <a:noFill/>
                      <a:prstDash val="solid"/>
                      <a:round/>
                      <a:headEnd len="med" type="none" w="med"/>
                      <a:tailEnd len="med" type="none" w="me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b="1" dirty="0" kumimoji="1" lang="ja-JP">
                          <a:solidFill>
                            <a:schemeClr val="bg1"/>
                          </a:solidFill>
                        </a:rPr>
                        <a:t>連続方式</a:t>
                      </a:r>
                    </a:p>
                  </a:txBody>
                  <a:tcPr>
                    <a:lnL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b="1" dirty="0" kumimoji="1" lang="ja-JP">
                          <a:solidFill>
                            <a:schemeClr val="bg1"/>
                          </a:solidFill>
                        </a:rPr>
                        <a:t>音止め方式</a:t>
                      </a:r>
                    </a:p>
                  </a:txBody>
                  <a:tcPr>
                    <a:lnL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538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 進行</a:t>
                      </a:r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あらかじめ設定された時間配分のとおり問題音声が流れ，</a:t>
                      </a:r>
                      <a:r>
                        <a:rPr altLang="en-US" dirty="0" kumimoji="1" lang="ja-JP" sz="1600" u="sng">
                          <a:solidFill>
                            <a:srgbClr val="FF0000"/>
                          </a:solidFill>
                        </a:rPr>
                        <a:t>音声を途中で止めることはできない</a:t>
                      </a:r>
                    </a:p>
                  </a:txBody>
                  <a:tcPr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監督者が各設問の聞き取る英語の音声ごとに再生を止め，</a:t>
                      </a:r>
                      <a:r>
                        <a:rPr altLang="en-US" dirty="0" kumimoji="1" lang="ja-JP" sz="1600" u="sng">
                          <a:solidFill>
                            <a:srgbClr val="FF0000"/>
                          </a:solidFill>
                        </a:rPr>
                        <a:t>受験者の合図で次の英語の音声を再生</a:t>
                      </a:r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622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 英語の再生 </a:t>
                      </a:r>
                      <a:endParaRPr altLang="ja-JP" b="1" dirty="0" kumimoji="1" lang="en-US" sz="160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altLang="ja-JP" b="1" dirty="0" kumimoji="1" lang="en-US" sz="160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時間</a:t>
                      </a:r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一般受験者と同じ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altLang="en-US" dirty="0" kumimoji="1" lang="ja-JP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80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altLang="ja-JP" b="1" dirty="0" kumimoji="1" lang="en-US" sz="160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設問ごとの</a:t>
                      </a:r>
                      <a:endParaRPr altLang="ja-JP" b="1" dirty="0" kumimoji="1" lang="en-US" sz="160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altLang="ja-JP" b="1" dirty="0" kumimoji="1" lang="en-US" sz="160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解答</a:t>
                      </a:r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en-US" dirty="0" kumimoji="1" lang="ja-JP" sz="1600" u="none">
                          <a:solidFill>
                            <a:schemeClr val="tx1"/>
                          </a:solidFill>
                        </a:rPr>
                        <a:t>空白時間が一般受験者より延長されている</a:t>
                      </a:r>
                    </a:p>
                  </a:txBody>
                  <a:tcPr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どの設問の解答に時間をかけるかを受験者が判断可能</a:t>
                      </a:r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 使用機器</a:t>
                      </a:r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IC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プレーヤーを受験者が操作</a:t>
                      </a:r>
                      <a:endParaRPr altLang="ja-JP" dirty="0" kumimoji="1" lang="en-US" sz="160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（点字解答・代筆解答等の場合には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CD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プレｰヤーを監督者が操作）</a:t>
                      </a:r>
                      <a:endParaRPr altLang="ja-JP" dirty="0" kumimoji="1" lang="en-US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CD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プレーヤーを監督者が操作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2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留意点</a:t>
                      </a:r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FFFFFF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進行について，受験者の判断する余地がない</a:t>
                      </a:r>
                      <a:endParaRPr altLang="ja-JP" dirty="0" kumimoji="1" lang="en-US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特定の設問の解答に時間をかけすぎると，最後まで設問を聞き取れない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681565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35FF72-89A8-4BB2-B172-720AC2949888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680637" y="6381750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7</a:t>
            </a:fld>
            <a:endParaRPr altLang="ja-JP" dirty="0" lang="en-US"/>
          </a:p>
        </p:txBody>
      </p:sp>
      <p:sp>
        <p:nvSpPr>
          <p:cNvPr id="10" name="Rectangle 15">
            <a:extLst>
              <a:ext uri="{FF2B5EF4-FFF2-40B4-BE49-F238E27FC236}">
                <a16:creationId xmlns:a16="http://schemas.microsoft.com/office/drawing/2014/main" id="{9BDD7CF8-F24C-42CB-A77B-F525B3607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01" y="5119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buFontTx/>
              <a:buNone/>
            </a:pPr>
            <a:r>
              <a:rPr altLang="ja-JP" dirty="0" lang="en-US" sz="2600"/>
              <a:t> </a:t>
            </a:r>
            <a:r>
              <a:rPr altLang="ja-JP" dirty="0" lang="en-US" sz="2400"/>
              <a:t>【P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20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～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21</a:t>
            </a:r>
            <a:r>
              <a:rPr altLang="ja-JP" dirty="0" lang="en-US" sz="2400"/>
              <a:t>】 </a:t>
            </a:r>
            <a:r>
              <a:rPr altLang="en-US" dirty="0" lang="ja-JP" sz="2600">
                <a:solidFill>
                  <a:srgbClr val="0033CC"/>
                </a:solidFill>
              </a:rPr>
              <a:t>　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252BA2-CAF3-4129-9EF7-FD4D88CB333C}"/>
              </a:ext>
            </a:extLst>
          </p:cNvPr>
          <p:cNvSpPr txBox="1"/>
          <p:nvPr/>
        </p:nvSpPr>
        <p:spPr>
          <a:xfrm>
            <a:off x="107990" y="837000"/>
            <a:ext cx="8965723" cy="4308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ctr" anchorCtr="0" rtlCol="0" wrap="square">
            <a:spAutoFit/>
          </a:bodyPr>
          <a:lstStyle/>
          <a:p>
            <a:r>
              <a:rPr altLang="en-US" b="1" dirty="0" lang="ja-JP" sz="2200">
                <a:latin charset="-128" panose="020B0600070205080204" pitchFamily="50" typeface="ＭＳ Ｐゴシック"/>
                <a:ea charset="-128" panose="020B0600070205080204" pitchFamily="50" typeface="ＭＳ Ｐゴシック"/>
              </a:rPr>
              <a:t>　リスニングにおける試験時間延長の実施方式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292DB591-D873-4F5B-B2CD-9F70E161E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51" y="1372414"/>
            <a:ext cx="8640000" cy="1721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pc="-150" sz="2200">
                <a:solidFill>
                  <a:schemeClr val="accent4"/>
                </a:solidFill>
              </a:rPr>
              <a:t> 試験時間延長を許可された受験者のリスニングは，</a:t>
            </a:r>
            <a:r>
              <a:rPr altLang="en-US" dirty="0" lang="ja-JP" spc="-150" sz="2200" u="sng">
                <a:solidFill>
                  <a:srgbClr val="FF0000"/>
                </a:solidFill>
              </a:rPr>
              <a:t>「連続方式」</a:t>
            </a:r>
            <a:r>
              <a:rPr altLang="en-US" dirty="0" lang="ja-JP" spc="-150" sz="2200">
                <a:solidFill>
                  <a:schemeClr val="accent4"/>
                </a:solidFill>
              </a:rPr>
              <a:t>と</a:t>
            </a:r>
            <a:endParaRPr altLang="ja-JP" dirty="0" lang="en-US" spc="-150" sz="2200">
              <a:solidFill>
                <a:schemeClr val="accent4"/>
              </a:solidFill>
            </a:endParaRPr>
          </a:p>
          <a:p>
            <a:pPr algn="just" eaLnBrk="1" hangingPunct="1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altLang="en-US" dirty="0" lang="ja-JP" spc="-150" sz="2200">
                <a:solidFill>
                  <a:schemeClr val="accent4"/>
                </a:solidFill>
              </a:rPr>
              <a:t>　 </a:t>
            </a:r>
            <a:r>
              <a:rPr altLang="en-US" dirty="0" lang="ja-JP" sz="2200" u="sng">
                <a:solidFill>
                  <a:srgbClr val="FF0000"/>
                </a:solidFill>
              </a:rPr>
              <a:t>「音止め方式」</a:t>
            </a:r>
            <a:r>
              <a:rPr altLang="en-US" dirty="0" lang="ja-JP" sz="2200"/>
              <a:t>の二つ方式</a:t>
            </a:r>
            <a:r>
              <a:rPr altLang="en-US" dirty="0" lang="ja-JP" sz="2200">
                <a:solidFill>
                  <a:schemeClr val="accent4"/>
                </a:solidFill>
              </a:rPr>
              <a:t>があります。</a:t>
            </a:r>
            <a:endParaRPr altLang="ja-JP" dirty="0" lang="en-US" sz="2200">
              <a:solidFill>
                <a:schemeClr val="accent4"/>
              </a:solidFill>
            </a:endParaRPr>
          </a:p>
          <a:p>
            <a:pPr algn="just" eaLnBrk="1" hangingPunct="1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altLang="en-US" dirty="0" lang="ja-JP" sz="2200">
                <a:solidFill>
                  <a:schemeClr val="accent4"/>
                </a:solidFill>
              </a:rPr>
              <a:t>　　受験上の配慮を申請する際にどちらか一方を選択してください。</a:t>
            </a:r>
            <a:endParaRPr altLang="ja-JP" dirty="0" lang="en-US" sz="22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103115"/>
      </p:ext>
    </p:extLst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5"/>
          <p:cNvSpPr>
            <a:spLocks noChangeArrowheads="1"/>
          </p:cNvSpPr>
          <p:nvPr/>
        </p:nvSpPr>
        <p:spPr bwMode="auto">
          <a:xfrm>
            <a:off x="395289" y="4445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buFontTx/>
              <a:buNone/>
            </a:pPr>
            <a:r>
              <a:rPr altLang="ja-JP" dirty="0" lang="en-US" sz="2600"/>
              <a:t> </a:t>
            </a:r>
            <a:r>
              <a:rPr altLang="ja-JP" dirty="0" lang="en-US" sz="2400"/>
              <a:t>【P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22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～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25</a:t>
            </a:r>
            <a:r>
              <a:rPr altLang="ja-JP" dirty="0" lang="en-US" sz="2400"/>
              <a:t>】 </a:t>
            </a:r>
            <a:r>
              <a:rPr altLang="en-US" dirty="0" lang="ja-JP" sz="2600">
                <a:solidFill>
                  <a:srgbClr val="0033CC"/>
                </a:solidFill>
              </a:rPr>
              <a:t>　　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2412" y="4843201"/>
            <a:ext cx="8639176" cy="1615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457200" marL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indent="0" marL="93662">
              <a:spcBef>
                <a:spcPts val="0"/>
              </a:spcBef>
              <a:spcAft>
                <a:spcPts val="0"/>
              </a:spcAft>
              <a:buNone/>
            </a:pPr>
            <a:r>
              <a:rPr altLang="ja-JP" dirty="0" lang="en-US" sz="2000"/>
              <a:t>※</a:t>
            </a:r>
            <a:r>
              <a:rPr altLang="en-US" dirty="0" lang="ja-JP" sz="2000"/>
              <a:t>　文字解答用紙・チェック解答用紙のサンプルは，大学入試センターの</a:t>
            </a:r>
            <a:endParaRPr altLang="ja-JP" dirty="0" lang="en-US" sz="2000"/>
          </a:p>
          <a:p>
            <a:pPr indent="0" marL="93662">
              <a:spcBef>
                <a:spcPts val="0"/>
              </a:spcBef>
              <a:spcAft>
                <a:spcPts val="0"/>
              </a:spcAft>
              <a:buNone/>
            </a:pPr>
            <a:r>
              <a:rPr altLang="en-US" dirty="0" lang="ja-JP" sz="2000"/>
              <a:t>    ホームページに掲載しています。</a:t>
            </a:r>
            <a:r>
              <a:rPr altLang="ja-JP" dirty="0" kern="0" lang="en-US" sz="2000">
                <a:solidFill>
                  <a:srgbClr val="000000"/>
                </a:solidFill>
              </a:rPr>
              <a:t>       </a:t>
            </a:r>
          </a:p>
          <a:p>
            <a:pPr indent="0" marL="93662">
              <a:spcBef>
                <a:spcPts val="0"/>
              </a:spcBef>
              <a:spcAft>
                <a:spcPts val="0"/>
              </a:spcAft>
              <a:buNone/>
            </a:pPr>
            <a:r>
              <a:rPr altLang="ja-JP" dirty="0" kern="0" lang="en-US" sz="2000">
                <a:solidFill>
                  <a:srgbClr val="000000"/>
                </a:solidFill>
              </a:rPr>
              <a:t>    https://www.dnc.ac.jp/kyotsu/shiken_jouhou/Charactercheck.html</a:t>
            </a:r>
            <a:endParaRPr altLang="ja-JP" dirty="0" lang="en-US" sz="2000"/>
          </a:p>
          <a:p>
            <a:pPr marL="550862">
              <a:spcBef>
                <a:spcPts val="600"/>
              </a:spcBef>
              <a:spcAft>
                <a:spcPts val="1200"/>
              </a:spcAft>
              <a:buFont charset="2" panose="05000000000000000000" pitchFamily="2" typeface="Wingdings"/>
              <a:buChar char="l"/>
            </a:pPr>
            <a:endParaRPr altLang="ja-JP" dirty="0" lang="en-US" sz="700"/>
          </a:p>
        </p:txBody>
      </p:sp>
      <p:cxnSp>
        <p:nvCxnSpPr>
          <p:cNvPr id="3" name="直線コネクタ 2"/>
          <p:cNvCxnSpPr/>
          <p:nvPr/>
        </p:nvCxnSpPr>
        <p:spPr bwMode="auto">
          <a:xfrm flipH="1">
            <a:off x="1219010" y="285098"/>
            <a:ext cx="6191920" cy="468052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algn="ctr" cap="flat" cmpd="sng" w="9525">
                <a:solidFill>
                  <a:schemeClr val="tx1"/>
                </a:solidFill>
                <a:prstDash val="solid"/>
                <a:round/>
                <a:headEnd len="med" type="none" w="med"/>
                <a:tailEnd len="med" type="none" w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227980-27B9-47B7-A127-15243661A2FF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8</a:t>
            </a:fld>
            <a:endParaRPr altLang="ja-JP" lang="en-US"/>
          </a:p>
        </p:txBody>
      </p:sp>
      <p:graphicFrame>
        <p:nvGraphicFramePr>
          <p:cNvPr id="10" name="コンテンツ プレースホルダー 4">
            <a:extLst>
              <a:ext uri="{FF2B5EF4-FFF2-40B4-BE49-F238E27FC236}">
                <a16:creationId xmlns:a16="http://schemas.microsoft.com/office/drawing/2014/main" id="{17E74B60-F11B-4D1E-97C9-79C104C8C3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411810"/>
              </p:ext>
            </p:extLst>
          </p:nvPr>
        </p:nvGraphicFramePr>
        <p:xfrm>
          <a:off x="343057" y="2748043"/>
          <a:ext cx="8495588" cy="1821160"/>
        </p:xfrm>
        <a:graphic>
          <a:graphicData uri="http://schemas.openxmlformats.org/drawingml/2006/table">
            <a:tbl>
              <a:tblPr bandRow="1" firstRow="1">
                <a:tableStyleId>{2D5ABB26-0587-4C30-8999-92F81FD0307C}</a:tableStyleId>
              </a:tblPr>
              <a:tblGrid>
                <a:gridCol w="1378057">
                  <a:extLst>
                    <a:ext uri="{9D8B030D-6E8A-4147-A177-3AD203B41FA5}">
                      <a16:colId xmlns:a16="http://schemas.microsoft.com/office/drawing/2014/main" val="3646700137"/>
                    </a:ext>
                  </a:extLst>
                </a:gridCol>
                <a:gridCol w="3207809">
                  <a:extLst>
                    <a:ext uri="{9D8B030D-6E8A-4147-A177-3AD203B41FA5}">
                      <a16:colId xmlns:a16="http://schemas.microsoft.com/office/drawing/2014/main" val="2764035913"/>
                    </a:ext>
                  </a:extLst>
                </a:gridCol>
                <a:gridCol w="3909722">
                  <a:extLst>
                    <a:ext uri="{9D8B030D-6E8A-4147-A177-3AD203B41FA5}">
                      <a16:colId xmlns:a16="http://schemas.microsoft.com/office/drawing/2014/main" val="1564361945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endParaRPr altLang="en-US" dirty="0" kumimoji="1" lang="ja-JP" sz="160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algn="ctr" cap="flat" cmpd="sng" w="12700">
                      <a:noFill/>
                      <a:prstDash val="solid"/>
                      <a:round/>
                      <a:headEnd len="med" type="none" w="med"/>
                      <a:tailEnd len="med" type="none" w="med"/>
                    </a:lnTlToB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文字解答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チェック解答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538654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 解答用紙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en-US" dirty="0" kumimoji="1" lang="ja-JP" sz="1600" u="none">
                          <a:solidFill>
                            <a:schemeClr val="tx1"/>
                          </a:solidFill>
                        </a:rPr>
                        <a:t>文字解答用紙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en-US" dirty="0" kumimoji="1" lang="ja-JP" sz="1600" u="none">
                          <a:solidFill>
                            <a:schemeClr val="tx1"/>
                          </a:solidFill>
                        </a:rPr>
                        <a:t>チェック解答用紙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978463"/>
                  </a:ext>
                </a:extLst>
              </a:tr>
              <a:tr h="451274">
                <a:tc>
                  <a:txBody>
                    <a:bodyPr/>
                    <a:lstStyle/>
                    <a:p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 解答方法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en-US" dirty="0" lang="ja-JP" sz="1600"/>
                        <a:t>受験者が</a:t>
                      </a:r>
                      <a:r>
                        <a:rPr altLang="en-US" dirty="0" lang="ja-JP" sz="1600" u="sng">
                          <a:solidFill>
                            <a:srgbClr val="FF0000"/>
                          </a:solidFill>
                        </a:rPr>
                        <a:t>選択肢の数字等を記入</a:t>
                      </a:r>
                      <a:endParaRPr altLang="en-US" dirty="0" kumimoji="1" lang="ja-JP" sz="1600" u="sng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altLang="en-US" dirty="0" lang="ja-JP" sz="1600"/>
                        <a:t>受験者が</a:t>
                      </a:r>
                      <a:r>
                        <a:rPr altLang="en-US" dirty="0" lang="ja-JP" sz="1600" u="sng">
                          <a:solidFill>
                            <a:srgbClr val="FF0000"/>
                          </a:solidFill>
                        </a:rPr>
                        <a:t>選択肢の数字等をチェック</a:t>
                      </a:r>
                      <a:endParaRPr altLang="en-US" dirty="0" kumimoji="1" lang="ja-JP" sz="1600" u="sng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622968"/>
                  </a:ext>
                </a:extLst>
              </a:tr>
              <a:tr h="469786">
                <a:tc>
                  <a:txBody>
                    <a:bodyPr/>
                    <a:lstStyle/>
                    <a:p>
                      <a:r>
                        <a:rPr altLang="en-US" b="1" dirty="0" kumimoji="1" lang="ja-JP" sz="1600">
                          <a:solidFill>
                            <a:schemeClr val="bg1"/>
                          </a:solidFill>
                        </a:rPr>
                        <a:t> 下書き用紙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33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数学及び理科で配付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altLang="en-US" dirty="0" kumimoji="1" lang="ja-JP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800352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0DC78F-21BD-4073-9714-3576C947B91E}"/>
              </a:ext>
            </a:extLst>
          </p:cNvPr>
          <p:cNvSpPr txBox="1"/>
          <p:nvPr/>
        </p:nvSpPr>
        <p:spPr>
          <a:xfrm>
            <a:off x="107990" y="837000"/>
            <a:ext cx="8965723" cy="4308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ctr" anchorCtr="0" rtlCol="0" wrap="square">
            <a:spAutoFit/>
          </a:bodyPr>
          <a:lstStyle/>
          <a:p>
            <a:r>
              <a:rPr altLang="en-US" b="1" dirty="0" lang="ja-JP" sz="2200">
                <a:latin charset="-128" panose="020B0600070205080204" pitchFamily="50" typeface="ＭＳ Ｐゴシック"/>
                <a:ea charset="-128" panose="020B0600070205080204" pitchFamily="50" typeface="ＭＳ Ｐゴシック"/>
              </a:rPr>
              <a:t>　 文字解答とチェック解答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BED2B32-34F3-4C77-8A22-6051A1630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851" y="1451416"/>
            <a:ext cx="8892000" cy="1721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di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pc="-150" sz="2200"/>
              <a:t> 一般の解答用紙（マークシート）にマークすることが困難である者を</a:t>
            </a:r>
            <a:r>
              <a:rPr altLang="en-US" dirty="0" lang="ja-JP" spc="-150" sz="2200">
                <a:solidFill>
                  <a:schemeClr val="accent4"/>
                </a:solidFill>
              </a:rPr>
              <a:t>対象と</a:t>
            </a:r>
            <a:endParaRPr altLang="ja-JP" dirty="0" lang="en-US" spc="-150" sz="2200">
              <a:solidFill>
                <a:schemeClr val="accent4"/>
              </a:solidFill>
            </a:endParaRPr>
          </a:p>
          <a:p>
            <a:pPr algn="just" eaLnBrk="1" hangingPunct="1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altLang="en-US" dirty="0" lang="ja-JP" spc="-150" sz="2200">
                <a:solidFill>
                  <a:schemeClr val="accent4"/>
                </a:solidFill>
              </a:rPr>
              <a:t> 　した</a:t>
            </a:r>
            <a:r>
              <a:rPr altLang="en-US" dirty="0" lang="ja-JP" spc="-150" sz="2200"/>
              <a:t>，別の解答用紙を使用する解答方法として</a:t>
            </a:r>
            <a:r>
              <a:rPr altLang="ja-JP" dirty="0" lang="en-US" spc="-150" sz="2200"/>
              <a:t>,</a:t>
            </a:r>
            <a:r>
              <a:rPr altLang="en-US" dirty="0" lang="ja-JP" spc="-150" sz="2200" u="sng">
                <a:solidFill>
                  <a:srgbClr val="FF0000"/>
                </a:solidFill>
              </a:rPr>
              <a:t>「文字解答」</a:t>
            </a:r>
            <a:r>
              <a:rPr altLang="en-US" dirty="0" lang="ja-JP" spc="-150" sz="2200"/>
              <a:t>と</a:t>
            </a:r>
            <a:r>
              <a:rPr altLang="ja-JP" dirty="0" lang="en-US" sz="2200">
                <a:solidFill>
                  <a:schemeClr val="accent4"/>
                </a:solidFill>
              </a:rPr>
              <a:t> </a:t>
            </a:r>
            <a:r>
              <a:rPr altLang="en-US" dirty="0" lang="ja-JP" sz="2200" u="sng">
                <a:solidFill>
                  <a:srgbClr val="FF0000"/>
                </a:solidFill>
              </a:rPr>
              <a:t>「チェック解答」　</a:t>
            </a:r>
            <a:endParaRPr altLang="ja-JP" dirty="0" lang="en-US" sz="2200" u="sng">
              <a:solidFill>
                <a:srgbClr val="FF0000"/>
              </a:solidFill>
            </a:endParaRPr>
          </a:p>
          <a:p>
            <a:pPr algn="just" eaLnBrk="1" hangingPunct="1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altLang="en-US" dirty="0" lang="ja-JP" sz="2200">
                <a:solidFill>
                  <a:srgbClr val="FF0000"/>
                </a:solidFill>
              </a:rPr>
              <a:t>　</a:t>
            </a:r>
            <a:r>
              <a:rPr altLang="en-US" dirty="0" lang="ja-JP" sz="2200"/>
              <a:t>があります。</a:t>
            </a:r>
            <a:endParaRPr altLang="ja-JP" dirty="0" lang="en-US" sz="2200"/>
          </a:p>
          <a:p>
            <a:pPr algn="just" eaLnBrk="1" hangingPunct="1" indent="0" marL="0">
              <a:spcBef>
                <a:spcPts val="0"/>
              </a:spcBef>
              <a:spcAft>
                <a:spcPts val="0"/>
              </a:spcAft>
              <a:buNone/>
            </a:pPr>
            <a:endParaRPr altLang="ja-JP" dirty="0" lang="en-US" sz="24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134385"/>
      </p:ext>
    </p:extLst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5"/>
          <p:cNvSpPr>
            <a:spLocks noChangeArrowheads="1"/>
          </p:cNvSpPr>
          <p:nvPr/>
        </p:nvSpPr>
        <p:spPr bwMode="auto">
          <a:xfrm>
            <a:off x="395289" y="4445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buFontTx/>
              <a:buNone/>
            </a:pPr>
            <a:r>
              <a:rPr altLang="ja-JP" dirty="0" lang="en-US" sz="2600"/>
              <a:t> </a:t>
            </a:r>
            <a:r>
              <a:rPr altLang="ja-JP" dirty="0" lang="en-US" sz="2400"/>
              <a:t>【P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26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・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27</a:t>
            </a:r>
            <a:r>
              <a:rPr altLang="ja-JP" dirty="0" lang="en-US" sz="2400"/>
              <a:t>】 </a:t>
            </a:r>
            <a:r>
              <a:rPr altLang="en-US" dirty="0" lang="ja-JP" sz="2600">
                <a:solidFill>
                  <a:srgbClr val="0033CC"/>
                </a:solidFill>
              </a:rPr>
              <a:t>　　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2159" y="1484783"/>
            <a:ext cx="8899969" cy="273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457200" marL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indent="0" marL="93662">
              <a:spcBef>
                <a:spcPts val="600"/>
              </a:spcBef>
              <a:spcAft>
                <a:spcPts val="600"/>
              </a:spcAft>
              <a:buNone/>
            </a:pPr>
            <a:endParaRPr altLang="ja-JP" dirty="0" lang="en-US" sz="700"/>
          </a:p>
        </p:txBody>
      </p:sp>
      <p:cxnSp>
        <p:nvCxnSpPr>
          <p:cNvPr id="3" name="直線コネクタ 2"/>
          <p:cNvCxnSpPr/>
          <p:nvPr/>
        </p:nvCxnSpPr>
        <p:spPr bwMode="auto">
          <a:xfrm flipH="1">
            <a:off x="1219010" y="285098"/>
            <a:ext cx="6191920" cy="468052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algn="ctr" cap="flat" cmpd="sng" w="9525">
                <a:solidFill>
                  <a:schemeClr val="tx1"/>
                </a:solidFill>
                <a:prstDash val="solid"/>
                <a:round/>
                <a:headEnd len="med" type="none" w="med"/>
                <a:tailEnd len="med" type="none" w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227980-27B9-47B7-A127-15243661A2FF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9</a:t>
            </a:fld>
            <a:endParaRPr altLang="ja-JP" 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86DAB17-9800-49A2-AD38-0DF5E07DF919}"/>
              </a:ext>
            </a:extLst>
          </p:cNvPr>
          <p:cNvSpPr/>
          <p:nvPr/>
        </p:nvSpPr>
        <p:spPr>
          <a:xfrm>
            <a:off x="180000" y="5662669"/>
            <a:ext cx="8639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2">
              <a:spcBef>
                <a:spcPts val="0"/>
              </a:spcBef>
              <a:spcAft>
                <a:spcPts val="0"/>
              </a:spcAft>
            </a:pPr>
            <a:r>
              <a:rPr altLang="ja-JP" dirty="0" lang="en-US" spc="-150" sz="1800"/>
              <a:t>※</a:t>
            </a:r>
            <a:r>
              <a:rPr altLang="en-US" dirty="0" lang="ja-JP" spc="-150" sz="1800"/>
              <a:t>　拡大文字問題冊子のサンプルは，大学入試センターの</a:t>
            </a:r>
            <a:r>
              <a:rPr altLang="ja-JP" dirty="0" lang="en-US" spc="-150" sz="1800"/>
              <a:t> </a:t>
            </a:r>
            <a:r>
              <a:rPr altLang="en-US" dirty="0" lang="ja-JP" spc="-150" sz="1800"/>
              <a:t>ホームページに掲載しています。</a:t>
            </a:r>
            <a:endParaRPr altLang="ja-JP" dirty="0" lang="en-US" spc="-150" sz="1800"/>
          </a:p>
          <a:p>
            <a:pPr marL="93662">
              <a:spcBef>
                <a:spcPts val="0"/>
              </a:spcBef>
              <a:spcAft>
                <a:spcPts val="0"/>
              </a:spcAft>
            </a:pPr>
            <a:r>
              <a:rPr altLang="ja-JP" dirty="0" kern="0" lang="en-US" sz="1800">
                <a:solidFill>
                  <a:srgbClr val="000000"/>
                </a:solidFill>
              </a:rPr>
              <a:t>    https://www.dnc.ac.jp/kyotsu/shiken_jouhou/point.html</a:t>
            </a:r>
            <a:endParaRPr altLang="ja-JP" dirty="0" lang="en-US" sz="180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05B2FDC-4769-4414-90A6-C6A93AB3C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864500"/>
              </p:ext>
            </p:extLst>
          </p:nvPr>
        </p:nvGraphicFramePr>
        <p:xfrm>
          <a:off x="334405" y="2636999"/>
          <a:ext cx="8484770" cy="2997920"/>
        </p:xfrm>
        <a:graphic>
          <a:graphicData uri="http://schemas.openxmlformats.org/drawingml/2006/table">
            <a:tbl>
              <a:tblPr/>
              <a:tblGrid>
                <a:gridCol w="2775694">
                  <a:extLst>
                    <a:ext uri="{9D8B030D-6E8A-4147-A177-3AD203B41FA5}">
                      <a16:colId xmlns:a16="http://schemas.microsoft.com/office/drawing/2014/main" val="4117417510"/>
                    </a:ext>
                  </a:extLst>
                </a:gridCol>
                <a:gridCol w="2853625">
                  <a:extLst>
                    <a:ext uri="{9D8B030D-6E8A-4147-A177-3AD203B41FA5}">
                      <a16:colId xmlns:a16="http://schemas.microsoft.com/office/drawing/2014/main" val="3352875108"/>
                    </a:ext>
                  </a:extLst>
                </a:gridCol>
                <a:gridCol w="2855451">
                  <a:extLst>
                    <a:ext uri="{9D8B030D-6E8A-4147-A177-3AD203B41FA5}">
                      <a16:colId xmlns:a16="http://schemas.microsoft.com/office/drawing/2014/main" val="3430800826"/>
                    </a:ext>
                  </a:extLst>
                </a:gridCol>
              </a:tblGrid>
              <a:tr h="335284">
                <a:tc>
                  <a:txBody>
                    <a:bodyPr/>
                    <a:lstStyle/>
                    <a:p>
                      <a:endParaRPr altLang="en-US" dirty="0" kumimoji="1" lang="ja-JP"/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algn="ctr" cap="flat" cmpd="sng" w="12700">
                      <a:noFill/>
                      <a:prstDash val="solid"/>
                      <a:round/>
                      <a:headEnd len="med" type="none" w="med"/>
                      <a:tailEnd len="med" type="none" w="med"/>
                    </a:lnTlToBr>
                    <a:lnBlToTr algn="ctr" cap="flat" cmpd="sng" w="12700">
                      <a:noFill/>
                      <a:prstDash val="solid"/>
                      <a:round/>
                      <a:headEnd len="med" type="none" w="med"/>
                      <a:tailEnd len="med" type="none" w="me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 marL="0">
                        <a:lnSpc>
                          <a:spcPts val="1715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b="1" dirty="0" lang="en-US" spc="0" sz="1600">
                          <a:solidFill>
                            <a:schemeClr val="bg1"/>
                          </a:solidFill>
                          <a:effectLst/>
                          <a:latin charset="0" panose="020B0604020202020204" pitchFamily="34" typeface="Arial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14</a:t>
                      </a:r>
                      <a:r>
                        <a:rPr b="1" dirty="0" lang="ja-JP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ポイント問題冊子　　</a:t>
                      </a:r>
                      <a:endParaRPr b="1" dirty="0" lang="ja-JP" spc="-25" sz="1800">
                        <a:solidFill>
                          <a:schemeClr val="bg1"/>
                        </a:solidFill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 marL="0">
                        <a:lnSpc>
                          <a:spcPts val="1715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b="1" dirty="0" lang="en-US" spc="0" sz="1600">
                          <a:solidFill>
                            <a:schemeClr val="bg1"/>
                          </a:solidFill>
                          <a:effectLst/>
                          <a:latin charset="0" panose="020B0604020202020204" pitchFamily="34" typeface="Arial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22</a:t>
                      </a:r>
                      <a:r>
                        <a:rPr b="1" dirty="0" lang="ja-JP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ポイント問題冊子</a:t>
                      </a:r>
                      <a:r>
                        <a:rPr b="1" dirty="0" lang="ja-JP" spc="0" sz="105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　　</a:t>
                      </a:r>
                      <a:endParaRPr b="1" dirty="0" lang="ja-JP" spc="-25" sz="1100">
                        <a:solidFill>
                          <a:schemeClr val="bg1"/>
                        </a:solidFill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637510"/>
                  </a:ext>
                </a:extLst>
              </a:tr>
              <a:tr h="589981">
                <a:tc>
                  <a:txBody>
                    <a:bodyPr/>
                    <a:lstStyle/>
                    <a:p>
                      <a:pPr algn="l" latinLnBrk="1" marL="7200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altLang="en-US" b="1" dirty="0" lang="ja-JP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一般問題冊子と比較した</a:t>
                      </a:r>
                      <a:endParaRPr altLang="ja-JP" b="1" dirty="0" lang="en-US" spc="0" sz="1600">
                        <a:solidFill>
                          <a:schemeClr val="bg1"/>
                        </a:solidFill>
                        <a:effectLst/>
                        <a:latin charset="0" panose="02040604050505020304" pitchFamily="18" typeface="Century"/>
                        <a:ea charset="-128" panose="020B0609070205080204" pitchFamily="49" typeface="ＭＳ ゴシック"/>
                        <a:cs charset="0" panose="02020603050405020304" pitchFamily="18" typeface="Times New Roman"/>
                      </a:endParaRPr>
                    </a:p>
                    <a:p>
                      <a:pPr algn="l" latinLnBrk="1" marL="7200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b="1" dirty="0" lang="ja-JP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文字の大きさ（ポイント）</a:t>
                      </a:r>
                      <a:endParaRPr b="1" dirty="0" lang="ja-JP" spc="-25" sz="1600">
                        <a:solidFill>
                          <a:schemeClr val="bg1"/>
                        </a:solidFill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 marL="11493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文字の拡大率が</a:t>
                      </a:r>
                      <a:r>
                        <a:rPr b="0" dirty="0" lang="en-US" spc="0" sz="1600">
                          <a:effectLst/>
                          <a:latin charset="0" panose="020B0604020202020204" pitchFamily="34" typeface="Arial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1.4</a:t>
                      </a: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倍</a:t>
                      </a:r>
                      <a:endParaRPr altLang="ja-JP" b="0" dirty="0" lang="en-US" spc="0" sz="1600">
                        <a:effectLst/>
                        <a:latin charset="0" panose="02040604050505020304" pitchFamily="18" typeface="Century"/>
                        <a:ea charset="-128" panose="020B0609070205080204" pitchFamily="49" typeface="ＭＳ ゴシック"/>
                        <a:cs charset="0" panose="02020603050405020304" pitchFamily="18" typeface="Times New Roman"/>
                      </a:endParaRPr>
                    </a:p>
                    <a:p>
                      <a:pPr algn="just" latinLnBrk="1" marL="11493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（</a:t>
                      </a:r>
                      <a:r>
                        <a:rPr b="0" dirty="0" lang="en-US" spc="0" sz="1600">
                          <a:effectLst/>
                          <a:latin charset="0" panose="020B0604020202020204" pitchFamily="34" typeface="Arial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14</a:t>
                      </a: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ポイント）</a:t>
                      </a:r>
                      <a:endParaRPr b="0" dirty="0" lang="ja-JP" spc="-25" sz="1600"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 marL="11493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文字の拡大率が</a:t>
                      </a:r>
                      <a:r>
                        <a:rPr b="0" dirty="0" lang="en-US" spc="-25" sz="1600">
                          <a:effectLst/>
                          <a:latin charset="0" panose="020B0604020202020204" pitchFamily="34" typeface="Arial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2.2</a:t>
                      </a: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倍</a:t>
                      </a:r>
                      <a:endParaRPr altLang="ja-JP" b="0" dirty="0" lang="en-US" spc="0" sz="1600">
                        <a:effectLst/>
                        <a:latin charset="0" panose="02040604050505020304" pitchFamily="18" typeface="Century"/>
                        <a:ea charset="-128" panose="020B0609070205080204" pitchFamily="49" typeface="ＭＳ ゴシック"/>
                        <a:cs charset="0" panose="02020603050405020304" pitchFamily="18" typeface="Times New Roman"/>
                      </a:endParaRPr>
                    </a:p>
                    <a:p>
                      <a:pPr algn="just" latinLnBrk="1" marL="11493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（</a:t>
                      </a:r>
                      <a:r>
                        <a:rPr b="0" dirty="0" lang="en-US" spc="-25" sz="1600">
                          <a:effectLst/>
                          <a:latin charset="0" panose="020B0604020202020204" pitchFamily="34" typeface="Arial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22</a:t>
                      </a: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ポイント）</a:t>
                      </a:r>
                      <a:endParaRPr b="0" dirty="0" lang="ja-JP" spc="-25" sz="1600"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834917"/>
                  </a:ext>
                </a:extLst>
              </a:tr>
              <a:tr h="484526">
                <a:tc>
                  <a:txBody>
                    <a:bodyPr/>
                    <a:lstStyle/>
                    <a:p>
                      <a:pPr algn="l" indent="0" latinLnBrk="1" marL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altLang="ja-JP" b="1" dirty="0" lang="en-US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 </a:t>
                      </a:r>
                      <a:r>
                        <a:rPr b="1" dirty="0" lang="ja-JP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文字の標準書体</a:t>
                      </a:r>
                      <a:endParaRPr b="1" dirty="0" lang="ja-JP" spc="-25" sz="1600">
                        <a:solidFill>
                          <a:schemeClr val="bg1"/>
                        </a:solidFill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 marL="114935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ゴシック体</a:t>
                      </a:r>
                      <a:endParaRPr b="0" dirty="0" lang="ja-JP" spc="-25" sz="1600"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 marL="114935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b="0" dirty="0" lang="ja-JP" spc="-150" sz="1600" u="sng">
                          <a:solidFill>
                            <a:srgbClr val="FF0000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ＵＤ（ユニバーサルデザイン）</a:t>
                      </a:r>
                      <a:r>
                        <a:rPr b="0" dirty="0" lang="ja-JP" spc="0" sz="1600" u="sng">
                          <a:solidFill>
                            <a:srgbClr val="FF0000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フォントのゴシック体</a:t>
                      </a:r>
                      <a:endParaRPr b="0" dirty="0" lang="ja-JP" spc="-25" sz="1600" u="sng">
                        <a:solidFill>
                          <a:srgbClr val="FF0000"/>
                        </a:solidFill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199908"/>
                  </a:ext>
                </a:extLst>
              </a:tr>
              <a:tr h="354374">
                <a:tc>
                  <a:txBody>
                    <a:bodyPr/>
                    <a:lstStyle/>
                    <a:p>
                      <a:pPr algn="l" indent="0" latinLnBrk="1" marL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altLang="ja-JP" b="1" dirty="0" lang="en-US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 </a:t>
                      </a:r>
                      <a:r>
                        <a:rPr b="1" dirty="0" lang="ja-JP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冊子の大きさ</a:t>
                      </a:r>
                      <a:endParaRPr b="1" dirty="0" lang="ja-JP" spc="-25" sz="1600">
                        <a:solidFill>
                          <a:schemeClr val="bg1"/>
                        </a:solidFill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indent="127000" latinLnBrk="1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Ｂ４判</a:t>
                      </a:r>
                      <a:endParaRPr b="0" dirty="0" lang="ja-JP" spc="-25" sz="1600"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latinLnBrk="1" marL="114935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endParaRPr b="0" dirty="0" lang="ja-JP" spc="-25" sz="1800"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885955"/>
                  </a:ext>
                </a:extLst>
              </a:tr>
              <a:tr h="532048">
                <a:tc>
                  <a:txBody>
                    <a:bodyPr/>
                    <a:lstStyle/>
                    <a:p>
                      <a:pPr algn="l" indent="0" latinLnBrk="1" marL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altLang="ja-JP" b="1" dirty="0" lang="en-US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 </a:t>
                      </a:r>
                      <a:r>
                        <a:rPr b="1" dirty="0" lang="ja-JP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とじ込んである科目</a:t>
                      </a:r>
                      <a:endParaRPr b="1" dirty="0" lang="ja-JP" spc="-25" sz="1600">
                        <a:solidFill>
                          <a:schemeClr val="bg1"/>
                        </a:solidFill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 indent="127635" latinLnBrk="1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一般問題冊子と同一</a:t>
                      </a:r>
                      <a:endParaRPr altLang="ja-JP" b="0" dirty="0" lang="en-US" spc="0" sz="1600">
                        <a:effectLst/>
                        <a:latin charset="0" panose="02040604050505020304" pitchFamily="18" typeface="Century"/>
                        <a:ea charset="-128" panose="020B0609070205080204" pitchFamily="49" typeface="ＭＳ ゴシック"/>
                        <a:cs charset="0" panose="02020603050405020304" pitchFamily="18" typeface="Times New Roman"/>
                      </a:endParaRPr>
                    </a:p>
                    <a:p>
                      <a:pPr algn="just" indent="127635" latinLnBrk="1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altLang="en-US" b="0" dirty="0" lang="ja-JP" spc="0" sz="12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（各教科単位で全ての科目が合冊）</a:t>
                      </a:r>
                      <a:endParaRPr altLang="ja-JP" b="0" dirty="0" lang="en-US" spc="-25" sz="1400"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just" indent="127635" latinLnBrk="1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b="0" dirty="0" lang="ja-JP" spc="0" sz="1600" u="sng">
                          <a:solidFill>
                            <a:srgbClr val="FF0000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一般問題冊子と異な</a:t>
                      </a:r>
                      <a:r>
                        <a:rPr altLang="en-US" b="0" dirty="0" lang="ja-JP" spc="0" sz="1600" u="sng">
                          <a:solidFill>
                            <a:srgbClr val="FF0000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る</a:t>
                      </a:r>
                      <a:endParaRPr altLang="ja-JP" b="0" dirty="0" lang="en-US" spc="0" sz="1600" u="sng">
                        <a:solidFill>
                          <a:srgbClr val="FF0000"/>
                        </a:solidFill>
                        <a:effectLst/>
                        <a:latin charset="0" panose="02040604050505020304" pitchFamily="18" typeface="Century"/>
                        <a:ea charset="-128" panose="020B0609070205080204" pitchFamily="49" typeface="ＭＳ ゴシック"/>
                        <a:cs charset="0" panose="02020603050405020304" pitchFamily="18" typeface="Times New Roman"/>
                      </a:endParaRPr>
                    </a:p>
                    <a:p>
                      <a:pPr algn="just" indent="127635" latinLnBrk="1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altLang="en-US" b="0" dirty="0" lang="ja-JP" spc="0" sz="1200" u="none">
                          <a:solidFill>
                            <a:schemeClr val="tx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（科目単位で一冊の問題冊子）</a:t>
                      </a:r>
                      <a:endParaRPr b="0" dirty="0" lang="ja-JP" spc="-25" sz="1400" u="none">
                        <a:solidFill>
                          <a:schemeClr val="tx1"/>
                        </a:solidFill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50073"/>
                  </a:ext>
                </a:extLst>
              </a:tr>
              <a:tr h="701707">
                <a:tc>
                  <a:txBody>
                    <a:bodyPr/>
                    <a:lstStyle/>
                    <a:p>
                      <a:pPr algn="l" indent="0" latinLnBrk="1" marL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altLang="ja-JP" b="1" dirty="0" lang="en-US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 </a:t>
                      </a:r>
                      <a:r>
                        <a:rPr b="1" dirty="0" lang="ja-JP" spc="0" sz="1600">
                          <a:solidFill>
                            <a:schemeClr val="bg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ページ組み</a:t>
                      </a:r>
                      <a:endParaRPr b="1" dirty="0" lang="ja-JP" spc="-25" sz="1600">
                        <a:solidFill>
                          <a:schemeClr val="bg1"/>
                        </a:solidFill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 indent="127635" latinLnBrk="1">
                        <a:lnSpc>
                          <a:spcPts val="1715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b="0" dirty="0" lang="ja-JP" spc="0" sz="1600"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一般問題冊子と同一</a:t>
                      </a:r>
                      <a:endParaRPr altLang="ja-JP" b="0" dirty="0" lang="en-US" spc="-25" sz="1600">
                        <a:effectLst/>
                        <a:latin charset="0" panose="02040604050505020304" pitchFamily="18" typeface="Century"/>
                        <a:ea charset="-128" panose="02020609040205080304" pitchFamily="17" typeface="ＭＳ 明朝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just" indent="127635" latinLnBrk="1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b="0" dirty="0" lang="ja-JP" spc="0" sz="1600" u="sng">
                          <a:solidFill>
                            <a:srgbClr val="FF0000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一般問題冊子と異な</a:t>
                      </a:r>
                      <a:r>
                        <a:rPr altLang="en-US" b="0" dirty="0" lang="ja-JP" spc="0" sz="1600" u="sng">
                          <a:solidFill>
                            <a:srgbClr val="FF0000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る</a:t>
                      </a:r>
                      <a:endParaRPr altLang="ja-JP" b="0" dirty="0" lang="en-US" spc="0" sz="1600" u="sng">
                        <a:solidFill>
                          <a:srgbClr val="FF0000"/>
                        </a:solidFill>
                        <a:effectLst/>
                        <a:latin charset="0" panose="02040604050505020304" pitchFamily="18" typeface="Century"/>
                        <a:ea charset="-128" panose="020B0609070205080204" pitchFamily="49" typeface="ＭＳ ゴシック"/>
                        <a:cs charset="0" panose="02020603050405020304" pitchFamily="18" typeface="Times New Roman"/>
                      </a:endParaRPr>
                    </a:p>
                    <a:p>
                      <a:pPr algn="just" indent="127635" latinLnBrk="1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altLang="en-US" b="0" dirty="0" lang="ja-JP" spc="0" sz="1200" u="none">
                          <a:solidFill>
                            <a:schemeClr val="tx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（一般問題冊子の１ページ分が複数</a:t>
                      </a:r>
                      <a:endParaRPr altLang="ja-JP" b="0" dirty="0" lang="en-US" spc="0" sz="1200" u="none">
                        <a:solidFill>
                          <a:schemeClr val="tx1"/>
                        </a:solidFill>
                        <a:effectLst/>
                        <a:latin charset="0" panose="02040604050505020304" pitchFamily="18" typeface="Century"/>
                        <a:ea charset="-128" panose="020B0609070205080204" pitchFamily="49" typeface="ＭＳ ゴシック"/>
                        <a:cs charset="0" panose="02020603050405020304" pitchFamily="18" typeface="Times New Roman"/>
                      </a:endParaRPr>
                    </a:p>
                    <a:p>
                      <a:pPr algn="just" indent="127635" latinLnBrk="1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altLang="en-US" b="0" dirty="0" lang="ja-JP" spc="0" sz="1200" u="none">
                          <a:solidFill>
                            <a:schemeClr val="tx1"/>
                          </a:solidFill>
                          <a:effectLst/>
                          <a:latin charset="0" panose="02040604050505020304" pitchFamily="18" typeface="Century"/>
                          <a:ea charset="-128" panose="020B0609070205080204" pitchFamily="49" typeface="ＭＳ ゴシック"/>
                          <a:cs charset="0" panose="02020603050405020304" pitchFamily="18" typeface="Times New Roman"/>
                        </a:rPr>
                        <a:t>　ページになる）</a:t>
                      </a:r>
                      <a:endParaRPr altLang="ja-JP" b="0" dirty="0" lang="en-US" spc="0" sz="1200" u="none">
                        <a:solidFill>
                          <a:schemeClr val="tx1"/>
                        </a:solidFill>
                        <a:effectLst/>
                        <a:latin charset="0" panose="02040604050505020304" pitchFamily="18" typeface="Century"/>
                        <a:ea charset="-128" panose="020B0609070205080204" pitchFamily="49" typeface="ＭＳ ゴシック"/>
                        <a:cs charset="0" panose="02020603050405020304" pitchFamily="18" typeface="Times New Roman"/>
                      </a:endParaRPr>
                    </a:p>
                  </a:txBody>
                  <a:tcPr anchor="ctr" marB="0" marL="62865" marR="62865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025031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CFAC8FB8-3A95-4200-88FA-3C487181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825" y="2977881"/>
            <a:ext cx="184731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none">
            <a:prstTxWarp prst="textNoShape">
              <a:avLst/>
            </a:prstTxWarp>
            <a:spAutoFit/>
          </a:bodyPr>
          <a:lstStyle/>
          <a:p>
            <a:endParaRPr altLang="en-US" lang="ja-JP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2C2C38-C971-4F09-A4B5-EFF608AF67DC}"/>
              </a:ext>
            </a:extLst>
          </p:cNvPr>
          <p:cNvSpPr txBox="1"/>
          <p:nvPr/>
        </p:nvSpPr>
        <p:spPr>
          <a:xfrm>
            <a:off x="107990" y="837000"/>
            <a:ext cx="8965723" cy="4308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ctr" anchorCtr="0" rtlCol="0" wrap="square">
            <a:spAutoFit/>
          </a:bodyPr>
          <a:lstStyle/>
          <a:p>
            <a:r>
              <a:rPr altLang="en-US" b="1" dirty="0" lang="ja-JP" sz="2200">
                <a:latin charset="-128" panose="020B0600070205080204" pitchFamily="50" typeface="ＭＳ Ｐゴシック"/>
                <a:ea charset="-128" panose="020B0600070205080204" pitchFamily="50" typeface="ＭＳ Ｐゴシック"/>
              </a:rPr>
              <a:t>　拡大文字問題冊子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23511F3E-6B5C-4B67-A6A9-9995EC68A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872" y="1457033"/>
            <a:ext cx="8639588" cy="1721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pc="-150" sz="2200"/>
              <a:t> 一般問題冊子（文字</a:t>
            </a:r>
            <a:r>
              <a:rPr altLang="ja-JP" dirty="0" lang="en-US" spc="-150" sz="2200"/>
              <a:t>10</a:t>
            </a:r>
            <a:r>
              <a:rPr altLang="en-US" dirty="0" lang="ja-JP" spc="-150" sz="2200"/>
              <a:t>ポイント・</a:t>
            </a:r>
            <a:r>
              <a:rPr altLang="ja-JP" dirty="0" lang="en-US" spc="-150" sz="2200"/>
              <a:t>B5</a:t>
            </a:r>
            <a:r>
              <a:rPr altLang="en-US" dirty="0" lang="ja-JP" spc="-150" sz="2200"/>
              <a:t>版）では文字等を読み取ることが</a:t>
            </a:r>
            <a:r>
              <a:rPr altLang="en-US" dirty="0" lang="ja-JP" sz="2200"/>
              <a:t>困難</a:t>
            </a:r>
            <a:endParaRPr altLang="ja-JP" dirty="0" lang="en-US" sz="2200"/>
          </a:p>
          <a:p>
            <a:pPr algn="just" eaLnBrk="1" hangingPunct="1" indent="0" marL="0">
              <a:spcBef>
                <a:spcPts val="0"/>
              </a:spcBef>
              <a:spcAft>
                <a:spcPts val="0"/>
              </a:spcAft>
              <a:buNone/>
            </a:pPr>
            <a:r>
              <a:rPr altLang="en-US" dirty="0" lang="ja-JP" sz="2200"/>
              <a:t>　である者を対象として，文字の大きさが</a:t>
            </a:r>
            <a:r>
              <a:rPr altLang="en-US" dirty="0" lang="ja-JP" sz="2200" u="sng">
                <a:solidFill>
                  <a:srgbClr val="FF0000"/>
                </a:solidFill>
              </a:rPr>
              <a:t>「</a:t>
            </a:r>
            <a:r>
              <a:rPr altLang="ja-JP" dirty="0" lang="en-US" sz="2200" u="sng">
                <a:solidFill>
                  <a:srgbClr val="FF0000"/>
                </a:solidFill>
              </a:rPr>
              <a:t>14</a:t>
            </a:r>
            <a:r>
              <a:rPr altLang="en-US" dirty="0" lang="ja-JP" sz="2200" u="sng">
                <a:solidFill>
                  <a:srgbClr val="FF0000"/>
                </a:solidFill>
              </a:rPr>
              <a:t>ポイント」</a:t>
            </a:r>
            <a:r>
              <a:rPr altLang="en-US" dirty="0" lang="ja-JP" sz="2200"/>
              <a:t>と</a:t>
            </a:r>
            <a:r>
              <a:rPr altLang="en-US" dirty="0" lang="ja-JP" sz="2200">
                <a:solidFill>
                  <a:srgbClr val="FF0000"/>
                </a:solidFill>
              </a:rPr>
              <a:t> </a:t>
            </a:r>
            <a:r>
              <a:rPr altLang="en-US" dirty="0" lang="ja-JP" sz="2200" u="sng">
                <a:solidFill>
                  <a:srgbClr val="FF0000"/>
                </a:solidFill>
              </a:rPr>
              <a:t>「２２ポイント」</a:t>
            </a:r>
            <a:br>
              <a:rPr altLang="ja-JP" dirty="0" lang="en-US" sz="2200" u="sng">
                <a:solidFill>
                  <a:srgbClr val="FF0000"/>
                </a:solidFill>
              </a:rPr>
            </a:br>
            <a:r>
              <a:rPr altLang="en-US" dirty="0" lang="ja-JP" sz="2200">
                <a:solidFill>
                  <a:srgbClr val="FF0000"/>
                </a:solidFill>
              </a:rPr>
              <a:t>　</a:t>
            </a:r>
            <a:r>
              <a:rPr altLang="en-US" dirty="0" lang="ja-JP" sz="2200"/>
              <a:t>の２つ拡大文字問題冊子があります。</a:t>
            </a:r>
            <a:endParaRPr altLang="ja-JP" dirty="0" lang="en-US" sz="2200"/>
          </a:p>
          <a:p>
            <a:pPr algn="just" eaLnBrk="1" hangingPunct="1" indent="0" marL="0">
              <a:spcBef>
                <a:spcPts val="0"/>
              </a:spcBef>
              <a:spcAft>
                <a:spcPts val="0"/>
              </a:spcAft>
              <a:buNone/>
            </a:pPr>
            <a:endParaRPr altLang="ja-JP" dirty="0" lang="en-US" sz="240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2245</Words>
  <Application>Microsoft Office PowerPoint</Application>
  <PresentationFormat>画面に合わせる (4:3)</PresentationFormat>
  <Paragraphs>226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14</vt:i4>
      </vt:variant>
    </vt:vector>
  </HeadingPairs>
  <TitlesOfParts>
    <vt:vector size="26" baseType="lpstr">
      <vt:lpstr>HGSｺﾞｼｯｸE</vt:lpstr>
      <vt:lpstr>ＭＳ Ｐゴシック</vt:lpstr>
      <vt:lpstr>ＭＳ Ｐ明朝</vt:lpstr>
      <vt:lpstr>ＭＳ ゴシック</vt:lpstr>
      <vt:lpstr>ＭＳ 明朝</vt:lpstr>
      <vt:lpstr>Arial</vt:lpstr>
      <vt:lpstr>Century</vt:lpstr>
      <vt:lpstr>Times New Roman</vt:lpstr>
      <vt:lpstr>Verdana</vt:lpstr>
      <vt:lpstr>Wingdings</vt:lpstr>
      <vt:lpstr>標準デザイン</vt:lpstr>
      <vt:lpstr>1_標準デザイン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2023-07-04T00:56:37Z</dcterms:created>
  <dcterms:modified xsi:type="dcterms:W3CDTF">2023-07-06T01:35:51Z</dcterms:modified>
  <cp:revision>1</cp:revision>
  <dc:title>令和６年度配慮案内【Ⅰ_受験上の配慮の概要】.pptx</dc:title>
</cp:coreProperties>
</file>