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svg+xml" Extension="svg"/>
  <Default ContentType="image/vnd.ms-photo" Extension="wdp"/>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09" r:id="rId1"/>
  </p:sldMasterIdLst>
  <p:notesMasterIdLst>
    <p:notesMasterId r:id="rId42"/>
  </p:notesMasterIdLst>
  <p:sldIdLst>
    <p:sldId id="256" r:id="rId2"/>
    <p:sldId id="257" r:id="rId3"/>
    <p:sldId id="9158" r:id="rId4"/>
    <p:sldId id="9156" r:id="rId5"/>
    <p:sldId id="274" r:id="rId6"/>
    <p:sldId id="3116" r:id="rId7"/>
    <p:sldId id="260" r:id="rId8"/>
    <p:sldId id="3121" r:id="rId9"/>
    <p:sldId id="3122" r:id="rId10"/>
    <p:sldId id="265" r:id="rId11"/>
    <p:sldId id="263" r:id="rId12"/>
    <p:sldId id="267" r:id="rId13"/>
    <p:sldId id="268" r:id="rId14"/>
    <p:sldId id="269" r:id="rId15"/>
    <p:sldId id="3109" r:id="rId16"/>
    <p:sldId id="270" r:id="rId17"/>
    <p:sldId id="3123" r:id="rId18"/>
    <p:sldId id="3124" r:id="rId19"/>
    <p:sldId id="271" r:id="rId20"/>
    <p:sldId id="3104" r:id="rId21"/>
    <p:sldId id="3125" r:id="rId22"/>
    <p:sldId id="272" r:id="rId23"/>
    <p:sldId id="3105" r:id="rId24"/>
    <p:sldId id="3126" r:id="rId25"/>
    <p:sldId id="3127" r:id="rId26"/>
    <p:sldId id="275" r:id="rId27"/>
    <p:sldId id="3112" r:id="rId28"/>
    <p:sldId id="276" r:id="rId29"/>
    <p:sldId id="3113" r:id="rId30"/>
    <p:sldId id="3114" r:id="rId31"/>
    <p:sldId id="278" r:id="rId32"/>
    <p:sldId id="277" r:id="rId33"/>
    <p:sldId id="3129" r:id="rId34"/>
    <p:sldId id="3106" r:id="rId35"/>
    <p:sldId id="3128" r:id="rId36"/>
    <p:sldId id="3108" r:id="rId37"/>
    <p:sldId id="3115" r:id="rId38"/>
    <p:sldId id="3110" r:id="rId39"/>
    <p:sldId id="9154" r:id="rId40"/>
    <p:sldId id="9157" r:id="rId41"/>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0DC"/>
    <a:srgbClr val="FF99FF"/>
    <a:srgbClr val="FFCCFF"/>
    <a:srgbClr val="FFFFCC"/>
    <a:srgbClr val="66FF3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34" autoAdjust="0"/>
  </p:normalViewPr>
  <p:slideViewPr>
    <p:cSldViewPr snapToGrid="0">
      <p:cViewPr varScale="1">
        <p:scale>
          <a:sx n="60" d="100"/>
          <a:sy n="60" d="100"/>
        </p:scale>
        <p:origin x="84" y="522"/>
      </p:cViewPr>
      <p:guideLst/>
    </p:cSldViewPr>
  </p:slideViewPr>
  <p:notesTextViewPr>
    <p:cViewPr>
      <p:scale>
        <a:sx n="1" d="1"/>
        <a:sy n="1" d="1"/>
      </p:scale>
      <p:origin x="0" y="0"/>
    </p:cViewPr>
  </p:notesTextViewPr>
  <p:notesViewPr>
    <p:cSldViewPr snapToGrid="0">
      <p:cViewPr varScale="1">
        <p:scale>
          <a:sx n="80" d="100"/>
          <a:sy n="80" d="100"/>
        </p:scale>
        <p:origin x="4014" y="102"/>
      </p:cViewPr>
      <p:guideLst/>
    </p:cSldViewPr>
  </p:notesViewPr>
  <p:gridSpacing cx="72008" cy="72008"/>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slides/slide34.xml" Type="http://schemas.openxmlformats.org/officeDocument/2006/relationships/slide"/><Relationship Id="rId36" Target="slides/slide35.xml" Type="http://schemas.openxmlformats.org/officeDocument/2006/relationships/slide"/><Relationship Id="rId37" Target="slides/slide36.xml" Type="http://schemas.openxmlformats.org/officeDocument/2006/relationships/slide"/><Relationship Id="rId38" Target="slides/slide37.xml" Type="http://schemas.openxmlformats.org/officeDocument/2006/relationships/slide"/><Relationship Id="rId39" Target="slides/slide38.xml" Type="http://schemas.openxmlformats.org/officeDocument/2006/relationships/slide"/><Relationship Id="rId4" Target="slides/slide3.xml" Type="http://schemas.openxmlformats.org/officeDocument/2006/relationships/slide"/><Relationship Id="rId40" Target="slides/slide39.xml" Type="http://schemas.openxmlformats.org/officeDocument/2006/relationships/slide"/><Relationship Id="rId41" Target="slides/slide40.xml" Type="http://schemas.openxmlformats.org/officeDocument/2006/relationships/slide"/><Relationship Id="rId42" Target="notesMasters/notesMaster1.xml" Type="http://schemas.openxmlformats.org/officeDocument/2006/relationships/notesMaster"/><Relationship Id="rId43" Target="presProps.xml" Type="http://schemas.openxmlformats.org/officeDocument/2006/relationships/presProps"/><Relationship Id="rId44" Target="viewProps.xml" Type="http://schemas.openxmlformats.org/officeDocument/2006/relationships/viewProps"/><Relationship Id="rId45" Target="theme/theme1.xml" Type="http://schemas.openxmlformats.org/officeDocument/2006/relationships/theme"/><Relationship Id="rId46" Target="tableStyles.xml" Type="http://schemas.openxmlformats.org/officeDocument/2006/relationships/tableStyles"/><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1E58693-7EA7-4D43-B124-B173908ADE79}" type="datetimeFigureOut">
              <a:rPr kumimoji="1" lang="ja-JP" altLang="en-US" smtClean="0"/>
              <a:t>2024/7/8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591CE2B-89D4-4498-B1F4-E1378FD13B78}" type="slidenum">
              <a:rPr kumimoji="1" lang="ja-JP" altLang="en-US" smtClean="0"/>
              <a:t>‹#›</a:t>
            </a:fld>
            <a:endParaRPr kumimoji="1" lang="ja-JP" altLang="en-US"/>
          </a:p>
        </p:txBody>
      </p:sp>
    </p:spTree>
    <p:extLst>
      <p:ext uri="{BB962C8B-B14F-4D97-AF65-F5344CB8AC3E}">
        <p14:creationId xmlns:p14="http://schemas.microsoft.com/office/powerpoint/2010/main" val="26449079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a:t>
            </a:fld>
            <a:endParaRPr kumimoji="1" lang="ja-JP" altLang="en-US"/>
          </a:p>
        </p:txBody>
      </p:sp>
    </p:spTree>
    <p:extLst>
      <p:ext uri="{BB962C8B-B14F-4D97-AF65-F5344CB8AC3E}">
        <p14:creationId xmlns:p14="http://schemas.microsoft.com/office/powerpoint/2010/main" val="392320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869950"/>
            <a:ext cx="5962650" cy="3354388"/>
          </a:xfrm>
        </p:spPr>
      </p:sp>
      <p:sp>
        <p:nvSpPr>
          <p:cNvPr id="3" name="ノート プレースホルダー 2"/>
          <p:cNvSpPr>
            <a:spLocks noGrp="1"/>
          </p:cNvSpPr>
          <p:nvPr>
            <p:ph type="body" idx="1"/>
          </p:nvPr>
        </p:nvSpPr>
        <p:spPr>
          <a:xfrm>
            <a:off x="680720" y="4299422"/>
            <a:ext cx="5445760" cy="4904735"/>
          </a:xfrm>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10</a:t>
            </a:fld>
            <a:endParaRPr kumimoji="1" lang="ja-JP" altLang="en-US"/>
          </a:p>
        </p:txBody>
      </p:sp>
    </p:spTree>
    <p:extLst>
      <p:ext uri="{BB962C8B-B14F-4D97-AF65-F5344CB8AC3E}">
        <p14:creationId xmlns:p14="http://schemas.microsoft.com/office/powerpoint/2010/main" val="1684236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11</a:t>
            </a:fld>
            <a:endParaRPr kumimoji="1" lang="ja-JP" altLang="en-US"/>
          </a:p>
        </p:txBody>
      </p:sp>
    </p:spTree>
    <p:extLst>
      <p:ext uri="{BB962C8B-B14F-4D97-AF65-F5344CB8AC3E}">
        <p14:creationId xmlns:p14="http://schemas.microsoft.com/office/powerpoint/2010/main" val="254540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12</a:t>
            </a:fld>
            <a:endParaRPr kumimoji="1" lang="ja-JP" altLang="en-US"/>
          </a:p>
        </p:txBody>
      </p:sp>
    </p:spTree>
    <p:extLst>
      <p:ext uri="{BB962C8B-B14F-4D97-AF65-F5344CB8AC3E}">
        <p14:creationId xmlns:p14="http://schemas.microsoft.com/office/powerpoint/2010/main" val="159831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13</a:t>
            </a:fld>
            <a:endParaRPr kumimoji="1" lang="ja-JP" altLang="en-US"/>
          </a:p>
        </p:txBody>
      </p:sp>
    </p:spTree>
    <p:extLst>
      <p:ext uri="{BB962C8B-B14F-4D97-AF65-F5344CB8AC3E}">
        <p14:creationId xmlns:p14="http://schemas.microsoft.com/office/powerpoint/2010/main" val="2048212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14</a:t>
            </a:fld>
            <a:endParaRPr kumimoji="1" lang="ja-JP" altLang="en-US"/>
          </a:p>
        </p:txBody>
      </p:sp>
    </p:spTree>
    <p:extLst>
      <p:ext uri="{BB962C8B-B14F-4D97-AF65-F5344CB8AC3E}">
        <p14:creationId xmlns:p14="http://schemas.microsoft.com/office/powerpoint/2010/main" val="3751491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15</a:t>
            </a:fld>
            <a:endParaRPr kumimoji="1" lang="ja-JP" altLang="en-US"/>
          </a:p>
        </p:txBody>
      </p:sp>
    </p:spTree>
    <p:extLst>
      <p:ext uri="{BB962C8B-B14F-4D97-AF65-F5344CB8AC3E}">
        <p14:creationId xmlns:p14="http://schemas.microsoft.com/office/powerpoint/2010/main" val="3657908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16</a:t>
            </a:fld>
            <a:endParaRPr kumimoji="1" lang="ja-JP" altLang="en-US"/>
          </a:p>
        </p:txBody>
      </p:sp>
    </p:spTree>
    <p:extLst>
      <p:ext uri="{BB962C8B-B14F-4D97-AF65-F5344CB8AC3E}">
        <p14:creationId xmlns:p14="http://schemas.microsoft.com/office/powerpoint/2010/main" val="2986026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17</a:t>
            </a:fld>
            <a:endParaRPr kumimoji="1" lang="ja-JP" altLang="en-US"/>
          </a:p>
        </p:txBody>
      </p:sp>
    </p:spTree>
    <p:extLst>
      <p:ext uri="{BB962C8B-B14F-4D97-AF65-F5344CB8AC3E}">
        <p14:creationId xmlns:p14="http://schemas.microsoft.com/office/powerpoint/2010/main" val="2553244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18</a:t>
            </a:fld>
            <a:endParaRPr kumimoji="1" lang="ja-JP" altLang="en-US"/>
          </a:p>
        </p:txBody>
      </p:sp>
    </p:spTree>
    <p:extLst>
      <p:ext uri="{BB962C8B-B14F-4D97-AF65-F5344CB8AC3E}">
        <p14:creationId xmlns:p14="http://schemas.microsoft.com/office/powerpoint/2010/main" val="132896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19</a:t>
            </a:fld>
            <a:endParaRPr kumimoji="1" lang="ja-JP" altLang="en-US"/>
          </a:p>
        </p:txBody>
      </p:sp>
    </p:spTree>
    <p:extLst>
      <p:ext uri="{BB962C8B-B14F-4D97-AF65-F5344CB8AC3E}">
        <p14:creationId xmlns:p14="http://schemas.microsoft.com/office/powerpoint/2010/main" val="3604603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a:t>
            </a:fld>
            <a:endParaRPr kumimoji="1" lang="ja-JP" altLang="en-US"/>
          </a:p>
        </p:txBody>
      </p:sp>
    </p:spTree>
    <p:extLst>
      <p:ext uri="{BB962C8B-B14F-4D97-AF65-F5344CB8AC3E}">
        <p14:creationId xmlns:p14="http://schemas.microsoft.com/office/powerpoint/2010/main" val="1378966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20</a:t>
            </a:fld>
            <a:endParaRPr kumimoji="1" lang="ja-JP" altLang="en-US"/>
          </a:p>
        </p:txBody>
      </p:sp>
    </p:spTree>
    <p:extLst>
      <p:ext uri="{BB962C8B-B14F-4D97-AF65-F5344CB8AC3E}">
        <p14:creationId xmlns:p14="http://schemas.microsoft.com/office/powerpoint/2010/main" val="3604603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21</a:t>
            </a:fld>
            <a:endParaRPr kumimoji="1" lang="ja-JP" altLang="en-US"/>
          </a:p>
        </p:txBody>
      </p:sp>
    </p:spTree>
    <p:extLst>
      <p:ext uri="{BB962C8B-B14F-4D97-AF65-F5344CB8AC3E}">
        <p14:creationId xmlns:p14="http://schemas.microsoft.com/office/powerpoint/2010/main" val="1703794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22</a:t>
            </a:fld>
            <a:endParaRPr kumimoji="1" lang="ja-JP" altLang="en-US"/>
          </a:p>
        </p:txBody>
      </p:sp>
    </p:spTree>
    <p:extLst>
      <p:ext uri="{BB962C8B-B14F-4D97-AF65-F5344CB8AC3E}">
        <p14:creationId xmlns:p14="http://schemas.microsoft.com/office/powerpoint/2010/main" val="4131623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23</a:t>
            </a:fld>
            <a:endParaRPr kumimoji="1" lang="ja-JP" altLang="en-US"/>
          </a:p>
        </p:txBody>
      </p:sp>
    </p:spTree>
    <p:extLst>
      <p:ext uri="{BB962C8B-B14F-4D97-AF65-F5344CB8AC3E}">
        <p14:creationId xmlns:p14="http://schemas.microsoft.com/office/powerpoint/2010/main" val="3734283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24</a:t>
            </a:fld>
            <a:endParaRPr kumimoji="1" lang="ja-JP" altLang="en-US"/>
          </a:p>
        </p:txBody>
      </p:sp>
    </p:spTree>
    <p:extLst>
      <p:ext uri="{BB962C8B-B14F-4D97-AF65-F5344CB8AC3E}">
        <p14:creationId xmlns:p14="http://schemas.microsoft.com/office/powerpoint/2010/main" val="216543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25</a:t>
            </a:fld>
            <a:endParaRPr kumimoji="1" lang="ja-JP" altLang="en-US"/>
          </a:p>
        </p:txBody>
      </p:sp>
    </p:spTree>
    <p:extLst>
      <p:ext uri="{BB962C8B-B14F-4D97-AF65-F5344CB8AC3E}">
        <p14:creationId xmlns:p14="http://schemas.microsoft.com/office/powerpoint/2010/main" val="971527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26</a:t>
            </a:fld>
            <a:endParaRPr kumimoji="1" lang="ja-JP" altLang="en-US"/>
          </a:p>
        </p:txBody>
      </p:sp>
    </p:spTree>
    <p:extLst>
      <p:ext uri="{BB962C8B-B14F-4D97-AF65-F5344CB8AC3E}">
        <p14:creationId xmlns:p14="http://schemas.microsoft.com/office/powerpoint/2010/main" val="445383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27</a:t>
            </a:fld>
            <a:endParaRPr kumimoji="1" lang="ja-JP" altLang="en-US"/>
          </a:p>
        </p:txBody>
      </p:sp>
    </p:spTree>
    <p:extLst>
      <p:ext uri="{BB962C8B-B14F-4D97-AF65-F5344CB8AC3E}">
        <p14:creationId xmlns:p14="http://schemas.microsoft.com/office/powerpoint/2010/main" val="2405160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28</a:t>
            </a:fld>
            <a:endParaRPr kumimoji="1" lang="ja-JP" altLang="en-US"/>
          </a:p>
        </p:txBody>
      </p:sp>
    </p:spTree>
    <p:extLst>
      <p:ext uri="{BB962C8B-B14F-4D97-AF65-F5344CB8AC3E}">
        <p14:creationId xmlns:p14="http://schemas.microsoft.com/office/powerpoint/2010/main" val="3284319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29</a:t>
            </a:fld>
            <a:endParaRPr kumimoji="1" lang="ja-JP" altLang="en-US"/>
          </a:p>
        </p:txBody>
      </p:sp>
    </p:spTree>
    <p:extLst>
      <p:ext uri="{BB962C8B-B14F-4D97-AF65-F5344CB8AC3E}">
        <p14:creationId xmlns:p14="http://schemas.microsoft.com/office/powerpoint/2010/main" val="2158186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a:t>
            </a:fld>
            <a:endParaRPr kumimoji="1" lang="ja-JP" altLang="en-US"/>
          </a:p>
        </p:txBody>
      </p:sp>
    </p:spTree>
    <p:extLst>
      <p:ext uri="{BB962C8B-B14F-4D97-AF65-F5344CB8AC3E}">
        <p14:creationId xmlns:p14="http://schemas.microsoft.com/office/powerpoint/2010/main" val="1233690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30</a:t>
            </a:fld>
            <a:endParaRPr kumimoji="1" lang="ja-JP" altLang="en-US"/>
          </a:p>
        </p:txBody>
      </p:sp>
    </p:spTree>
    <p:extLst>
      <p:ext uri="{BB962C8B-B14F-4D97-AF65-F5344CB8AC3E}">
        <p14:creationId xmlns:p14="http://schemas.microsoft.com/office/powerpoint/2010/main" val="128191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31</a:t>
            </a:fld>
            <a:endParaRPr kumimoji="1" lang="ja-JP" altLang="en-US"/>
          </a:p>
        </p:txBody>
      </p:sp>
    </p:spTree>
    <p:extLst>
      <p:ext uri="{BB962C8B-B14F-4D97-AF65-F5344CB8AC3E}">
        <p14:creationId xmlns:p14="http://schemas.microsoft.com/office/powerpoint/2010/main" val="1054704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32</a:t>
            </a:fld>
            <a:endParaRPr kumimoji="1" lang="ja-JP" altLang="en-US"/>
          </a:p>
        </p:txBody>
      </p:sp>
    </p:spTree>
    <p:extLst>
      <p:ext uri="{BB962C8B-B14F-4D97-AF65-F5344CB8AC3E}">
        <p14:creationId xmlns:p14="http://schemas.microsoft.com/office/powerpoint/2010/main" val="2977956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33</a:t>
            </a:fld>
            <a:endParaRPr kumimoji="1" lang="ja-JP" altLang="en-US"/>
          </a:p>
        </p:txBody>
      </p:sp>
    </p:spTree>
    <p:extLst>
      <p:ext uri="{BB962C8B-B14F-4D97-AF65-F5344CB8AC3E}">
        <p14:creationId xmlns:p14="http://schemas.microsoft.com/office/powerpoint/2010/main" val="1717759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34</a:t>
            </a:fld>
            <a:endParaRPr kumimoji="1" lang="ja-JP" altLang="en-US"/>
          </a:p>
        </p:txBody>
      </p:sp>
    </p:spTree>
    <p:extLst>
      <p:ext uri="{BB962C8B-B14F-4D97-AF65-F5344CB8AC3E}">
        <p14:creationId xmlns:p14="http://schemas.microsoft.com/office/powerpoint/2010/main" val="770364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35</a:t>
            </a:fld>
            <a:endParaRPr kumimoji="1" lang="ja-JP" altLang="en-US"/>
          </a:p>
        </p:txBody>
      </p:sp>
    </p:spTree>
    <p:extLst>
      <p:ext uri="{BB962C8B-B14F-4D97-AF65-F5344CB8AC3E}">
        <p14:creationId xmlns:p14="http://schemas.microsoft.com/office/powerpoint/2010/main" val="2854379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36</a:t>
            </a:fld>
            <a:endParaRPr kumimoji="1" lang="ja-JP" altLang="en-US"/>
          </a:p>
        </p:txBody>
      </p:sp>
    </p:spTree>
    <p:extLst>
      <p:ext uri="{BB962C8B-B14F-4D97-AF65-F5344CB8AC3E}">
        <p14:creationId xmlns:p14="http://schemas.microsoft.com/office/powerpoint/2010/main" val="1877099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37</a:t>
            </a:fld>
            <a:endParaRPr kumimoji="1" lang="ja-JP" altLang="en-US"/>
          </a:p>
        </p:txBody>
      </p:sp>
    </p:spTree>
    <p:extLst>
      <p:ext uri="{BB962C8B-B14F-4D97-AF65-F5344CB8AC3E}">
        <p14:creationId xmlns:p14="http://schemas.microsoft.com/office/powerpoint/2010/main" val="2186446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38</a:t>
            </a:fld>
            <a:endParaRPr kumimoji="1" lang="ja-JP" altLang="en-US"/>
          </a:p>
        </p:txBody>
      </p:sp>
    </p:spTree>
    <p:extLst>
      <p:ext uri="{BB962C8B-B14F-4D97-AF65-F5344CB8AC3E}">
        <p14:creationId xmlns:p14="http://schemas.microsoft.com/office/powerpoint/2010/main" val="3331739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717550" y="433388"/>
            <a:ext cx="5372100" cy="3022600"/>
          </a:xfrm>
          <a:ln/>
        </p:spPr>
      </p:sp>
      <p:sp>
        <p:nvSpPr>
          <p:cNvPr id="27651" name="Rectangle 3"/>
          <p:cNvSpPr>
            <a:spLocks noGrp="1" noChangeArrowheads="1"/>
          </p:cNvSpPr>
          <p:nvPr>
            <p:ph type="body" idx="1"/>
          </p:nvPr>
        </p:nvSpPr>
        <p:spPr>
          <a:xfrm>
            <a:off x="235260" y="3601529"/>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pPr marL="0" marR="0" lvl="0" indent="0" algn="r" defTabSz="920359" rtl="0" eaLnBrk="1" fontAlgn="base" latinLnBrk="0" hangingPunct="1">
              <a:lnSpc>
                <a:spcPct val="100000"/>
              </a:lnSpc>
              <a:spcBef>
                <a:spcPct val="0"/>
              </a:spcBef>
              <a:spcAft>
                <a:spcPct val="0"/>
              </a:spcAft>
              <a:buClrTx/>
              <a:buSzTx/>
              <a:buFontTx/>
              <a:buNone/>
              <a:tabLst/>
              <a:defRPr/>
            </a:pPr>
            <a:fld id="{2C87032C-F6F3-4901-A091-63F0C314FFB3}"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0359" rtl="0" eaLnBrk="1" fontAlgn="base" latinLnBrk="0" hangingPunct="1">
                <a:lnSpc>
                  <a:spcPct val="100000"/>
                </a:lnSpc>
                <a:spcBef>
                  <a:spcPct val="0"/>
                </a:spcBef>
                <a:spcAft>
                  <a:spcPct val="0"/>
                </a:spcAft>
                <a:buClrTx/>
                <a:buSzTx/>
                <a:buFontTx/>
                <a:buNone/>
                <a:tabLst/>
                <a:defRPr/>
              </a:pPr>
              <a:t>39</a:t>
            </a:fld>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52883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4</a:t>
            </a:fld>
            <a:endParaRPr kumimoji="1" lang="ja-JP" altLang="en-US"/>
          </a:p>
        </p:txBody>
      </p:sp>
    </p:spTree>
    <p:extLst>
      <p:ext uri="{BB962C8B-B14F-4D97-AF65-F5344CB8AC3E}">
        <p14:creationId xmlns:p14="http://schemas.microsoft.com/office/powerpoint/2010/main" val="3823357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20359" rtl="0" eaLnBrk="1" fontAlgn="base" latinLnBrk="0" hangingPunct="1">
              <a:lnSpc>
                <a:spcPct val="100000"/>
              </a:lnSpc>
              <a:spcBef>
                <a:spcPct val="0"/>
              </a:spcBef>
              <a:spcAft>
                <a:spcPct val="0"/>
              </a:spcAft>
              <a:buClrTx/>
              <a:buSzTx/>
              <a:buFontTx/>
              <a:buNone/>
              <a:tabLst/>
              <a:defRPr/>
            </a:pPr>
            <a:fld id="{2C87032C-F6F3-4901-A091-63F0C314FFB3}"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0359" rtl="0" eaLnBrk="1" fontAlgn="base" latinLnBrk="0" hangingPunct="1">
                <a:lnSpc>
                  <a:spcPct val="100000"/>
                </a:lnSpc>
                <a:spcBef>
                  <a:spcPct val="0"/>
                </a:spcBef>
                <a:spcAft>
                  <a:spcPct val="0"/>
                </a:spcAft>
                <a:buClrTx/>
                <a:buSzTx/>
                <a:buFontTx/>
                <a:buNone/>
                <a:tabLst/>
                <a:defRPr/>
              </a:pPr>
              <a:t>40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84306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5</a:t>
            </a:fld>
            <a:endParaRPr kumimoji="1" lang="ja-JP" altLang="en-US"/>
          </a:p>
        </p:txBody>
      </p:sp>
    </p:spTree>
    <p:extLst>
      <p:ext uri="{BB962C8B-B14F-4D97-AF65-F5344CB8AC3E}">
        <p14:creationId xmlns:p14="http://schemas.microsoft.com/office/powerpoint/2010/main" val="70596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6</a:t>
            </a:fld>
            <a:endParaRPr kumimoji="1" lang="ja-JP" altLang="en-US"/>
          </a:p>
        </p:txBody>
      </p:sp>
    </p:spTree>
    <p:extLst>
      <p:ext uri="{BB962C8B-B14F-4D97-AF65-F5344CB8AC3E}">
        <p14:creationId xmlns:p14="http://schemas.microsoft.com/office/powerpoint/2010/main" val="1102696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7</a:t>
            </a:fld>
            <a:endParaRPr kumimoji="1" lang="ja-JP" altLang="en-US"/>
          </a:p>
        </p:txBody>
      </p:sp>
    </p:spTree>
    <p:extLst>
      <p:ext uri="{BB962C8B-B14F-4D97-AF65-F5344CB8AC3E}">
        <p14:creationId xmlns:p14="http://schemas.microsoft.com/office/powerpoint/2010/main" val="144906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8</a:t>
            </a:fld>
            <a:endParaRPr kumimoji="1" lang="ja-JP" altLang="en-US"/>
          </a:p>
        </p:txBody>
      </p:sp>
    </p:spTree>
    <p:extLst>
      <p:ext uri="{BB962C8B-B14F-4D97-AF65-F5344CB8AC3E}">
        <p14:creationId xmlns:p14="http://schemas.microsoft.com/office/powerpoint/2010/main" val="1054363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9</a:t>
            </a:fld>
            <a:endParaRPr kumimoji="1" lang="ja-JP" altLang="en-US"/>
          </a:p>
        </p:txBody>
      </p:sp>
    </p:spTree>
    <p:extLst>
      <p:ext uri="{BB962C8B-B14F-4D97-AF65-F5344CB8AC3E}">
        <p14:creationId xmlns:p14="http://schemas.microsoft.com/office/powerpoint/2010/main" val="1714274310"/>
      </p:ext>
    </p:extLst>
  </p:cSld>
  <p:clrMapOvr>
    <a:masterClrMapping/>
  </p:clrMapOvr>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lumMod val="95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40FF94-0349-4D7D-B3BD-CDC0EF2A3A07}"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11016766" y="6147687"/>
            <a:ext cx="683339" cy="365125"/>
          </a:xfrm>
        </p:spPr>
        <p:txBody>
          <a:bodyPr/>
          <a:lstStyle>
            <a:lvl1pPr>
              <a:defRPr sz="2000" b="1">
                <a:solidFill>
                  <a:schemeClr val="tx1"/>
                </a:solidFill>
              </a:defRPr>
            </a:lvl1pPr>
          </a:lstStyle>
          <a:p>
            <a:fld id="{E0DD81A2-EA14-4A6D-B084-F67E3CF249F6}" type="slidenum">
              <a:rPr kumimoji="1" lang="ja-JP" altLang="en-US" smtClean="0"/>
              <a:pPr/>
              <a:t>‹#›</a:t>
            </a:fld>
            <a:endParaRPr kumimoji="1" lang="ja-JP" altLang="en-US"/>
          </a:p>
        </p:txBody>
      </p:sp>
    </p:spTree>
    <p:extLst>
      <p:ext uri="{BB962C8B-B14F-4D97-AF65-F5344CB8AC3E}">
        <p14:creationId xmlns:p14="http://schemas.microsoft.com/office/powerpoint/2010/main" val="284280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4171285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32965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81547462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7038900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38020916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412754563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47922413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3BEFAC-5211-47E3-A5B3-8C0218F9EFE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6621E78-965B-49A6-A14F-CDF4BAE8B491}"/>
              </a:ext>
            </a:extLst>
          </p:cNvPr>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4" name="フッター プレースホルダー 3">
            <a:extLst>
              <a:ext uri="{FF2B5EF4-FFF2-40B4-BE49-F238E27FC236}">
                <a16:creationId xmlns:a16="http://schemas.microsoft.com/office/drawing/2014/main" id="{C24EB0DC-3416-4EEA-8750-7988202BFF6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0E42859-E235-4F1A-B127-7EF89FF00E57}"/>
              </a:ext>
            </a:extLst>
          </p:cNvPr>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15432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6400" y="129308"/>
            <a:ext cx="8596668" cy="563414"/>
          </a:xfrm>
        </p:spPr>
        <p:txBody>
          <a:bodyPr>
            <a:normAutofit/>
          </a:bodyPr>
          <a:lstStyle>
            <a:lvl1pPr>
              <a:defRPr sz="2400" b="1">
                <a:solidFill>
                  <a:schemeClr val="accent2"/>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11172996" y="6223924"/>
            <a:ext cx="683339" cy="365125"/>
          </a:xfrm>
        </p:spPr>
        <p:txBody>
          <a:bodyPr/>
          <a:lstStyle>
            <a:lvl1pPr>
              <a:defRPr sz="2000" b="1">
                <a:solidFill>
                  <a:schemeClr val="tx1"/>
                </a:solidFill>
              </a:defRPr>
            </a:lvl1pPr>
          </a:lstStyle>
          <a:p>
            <a:fld id="{E0DD81A2-EA14-4A6D-B084-F67E3CF249F6}"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30E1FAE8-1124-4BCB-8C72-0C1F8961830C}"/>
              </a:ext>
            </a:extLst>
          </p:cNvPr>
          <p:cNvCxnSpPr>
            <a:cxnSpLocks/>
          </p:cNvCxnSpPr>
          <p:nvPr userDrawn="1"/>
        </p:nvCxnSpPr>
        <p:spPr>
          <a:xfrm>
            <a:off x="406400" y="568614"/>
            <a:ext cx="901469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53F0387-E0D2-4A51-9184-DF9BACEB5132}"/>
              </a:ext>
            </a:extLst>
          </p:cNvPr>
          <p:cNvSpPr txBox="1"/>
          <p:nvPr userDrawn="1"/>
        </p:nvSpPr>
        <p:spPr>
          <a:xfrm>
            <a:off x="10350959" y="129308"/>
            <a:ext cx="1644073" cy="338554"/>
          </a:xfrm>
          <a:prstGeom prst="rect">
            <a:avLst/>
          </a:prstGeom>
          <a:solidFill>
            <a:schemeClr val="bg1"/>
          </a:solidFill>
          <a:ln w="50800">
            <a:noFill/>
          </a:ln>
        </p:spPr>
        <p:txBody>
          <a:bodyPr wrap="square" rtlCol="0" anchor="ctr" anchorCtr="0">
            <a:spAutoFit/>
          </a:bodyPr>
          <a:lstStyle/>
          <a:p>
            <a:pPr algn="ctr"/>
            <a:r>
              <a:rPr kumimoji="1" lang="ja-JP" altLang="en-US" sz="1600" dirty="0"/>
              <a:t>旧</a:t>
            </a:r>
            <a:r>
              <a:rPr kumimoji="1" lang="ja-JP" altLang="en-US" sz="1600"/>
              <a:t>課程</a:t>
            </a:r>
            <a:r>
              <a:rPr kumimoji="1" lang="ja-JP" altLang="en-US" sz="1600" dirty="0"/>
              <a:t>履修者用</a:t>
            </a:r>
          </a:p>
        </p:txBody>
      </p:sp>
    </p:spTree>
    <p:extLst>
      <p:ext uri="{BB962C8B-B14F-4D97-AF65-F5344CB8AC3E}">
        <p14:creationId xmlns:p14="http://schemas.microsoft.com/office/powerpoint/2010/main" val="36869991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33DD0D9-34ED-41FD-AC35-A918AC660581}"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18255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9311694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5590814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82C1546-B9A3-4B1F-B393-D42EF0732A7F}" type="datetime1">
              <a:rPr kumimoji="1" lang="ja-JP" altLang="en-US" smtClean="0"/>
              <a:t>2024/7/8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396009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13479-D36A-49D4-AF1B-74B741F56952}" type="datetime1">
              <a:rPr kumimoji="1" lang="ja-JP" altLang="en-US" smtClean="0"/>
              <a:t>2024/7/8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E0DD81A2-EA14-4A6D-B084-F67E3CF249F6}" type="slidenum">
              <a:rPr kumimoji="1" lang="ja-JP" altLang="en-US" smtClean="0"/>
              <a:pPr/>
              <a:t>‹#›</a:t>
            </a:fld>
            <a:endParaRPr kumimoji="1" lang="ja-JP" altLang="en-US"/>
          </a:p>
        </p:txBody>
      </p:sp>
    </p:spTree>
    <p:extLst>
      <p:ext uri="{BB962C8B-B14F-4D97-AF65-F5344CB8AC3E}">
        <p14:creationId xmlns:p14="http://schemas.microsoft.com/office/powerpoint/2010/main" val="314459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0DD81A2-EA14-4A6D-B084-F67E3CF249F6}" type="slidenum">
              <a:rPr kumimoji="1" lang="ja-JP" altLang="en-US" smtClean="0"/>
              <a:pPr/>
              <a:t>‹#›</a:t>
            </a:fld>
            <a:endParaRPr kumimoji="1" lang="ja-JP" altLang="en-US"/>
          </a:p>
        </p:txBody>
      </p:sp>
    </p:spTree>
    <p:extLst>
      <p:ext uri="{BB962C8B-B14F-4D97-AF65-F5344CB8AC3E}">
        <p14:creationId xmlns:p14="http://schemas.microsoft.com/office/powerpoint/2010/main" val="216504310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
        <p:nvSpPr>
          <p:cNvPr id="5" name="Date Placeholder 4"/>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Tree>
    <p:extLst>
      <p:ext uri="{BB962C8B-B14F-4D97-AF65-F5344CB8AC3E}">
        <p14:creationId xmlns:p14="http://schemas.microsoft.com/office/powerpoint/2010/main" val="2100741248"/>
      </p:ext>
    </p:extLst>
  </p:cSld>
  <p:clrMapOvr>
    <a:masterClrMapping/>
  </p:clrMapOvr>
  <p:hf hdr="0" ftr="0" dt="0"/>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slideLayouts/slideLayout17.xml" Type="http://schemas.openxmlformats.org/officeDocument/2006/relationships/slideLayout"/><Relationship Id="rId18"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61193752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Lst>
  <p:hf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s>
</file>

<file path=ppt/slides/_rels/slide11.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s>
</file>

<file path=ppt/slides/_rels/slide12.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s>
</file>

<file path=ppt/slides/_rels/slide13.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s>
</file>

<file path=ppt/slides/_rels/slide14.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3.png" Type="http://schemas.openxmlformats.org/officeDocument/2006/relationships/image"/><Relationship Id="rId4" Target="../media/hdphoto1.wdp" Type="http://schemas.microsoft.com/office/2007/relationships/hdphoto"/><Relationship Id="rId5" Target="../media/image4.png" Type="http://schemas.openxmlformats.org/officeDocument/2006/relationships/image"/><Relationship Id="rId6" Target="../media/hdphoto2.wdp" Type="http://schemas.microsoft.com/office/2007/relationships/hdphoto"/></Relationships>
</file>

<file path=ppt/slides/_rels/slide15.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5.png" Type="http://schemas.openxmlformats.org/officeDocument/2006/relationships/image"/><Relationship Id="rId4" Target="../media/hdphoto3.wdp" Type="http://schemas.microsoft.com/office/2007/relationships/hdphoto"/><Relationship Id="rId5" Target="../media/image6.png" Type="http://schemas.openxmlformats.org/officeDocument/2006/relationships/image"/><Relationship Id="rId6" Target="../media/hdphoto4.wdp" Type="http://schemas.microsoft.com/office/2007/relationships/hdphoto"/></Relationships>
</file>

<file path=ppt/slides/_rels/slide16.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 Id="rId3" Target="../media/image7.png" Type="http://schemas.openxmlformats.org/officeDocument/2006/relationships/image"/><Relationship Id="rId4" Target="../media/hdphoto5.wdp" Type="http://schemas.microsoft.com/office/2007/relationships/hdphoto"/><Relationship Id="rId5" Target="../media/image8.png" Type="http://schemas.openxmlformats.org/officeDocument/2006/relationships/image"/><Relationship Id="rId6" Target="../media/hdphoto6.wdp" Type="http://schemas.microsoft.com/office/2007/relationships/hdphoto"/></Relationships>
</file>

<file path=ppt/slides/_rels/slide17.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 Id="rId3" Target="../media/image9.png" Type="http://schemas.openxmlformats.org/officeDocument/2006/relationships/image"/><Relationship Id="rId4" Target="../media/hdphoto7.wdp" Type="http://schemas.microsoft.com/office/2007/relationships/hdphoto"/><Relationship Id="rId5" Target="../media/image10.png" Type="http://schemas.openxmlformats.org/officeDocument/2006/relationships/image"/><Relationship Id="rId6" Target="../media/hdphoto8.wdp" Type="http://schemas.microsoft.com/office/2007/relationships/hdphoto"/></Relationships>
</file>

<file path=ppt/slides/_rels/slide18.xml.rels><?xml version="1.0" encoding="UTF-8" standalone="no"?><Relationships xmlns="http://schemas.openxmlformats.org/package/2006/relationships"><Relationship Id="rId1" Target="../slideLayouts/slideLayout2.xml" Type="http://schemas.openxmlformats.org/officeDocument/2006/relationships/slideLayout"/><Relationship Id="rId10" Target="../media/hdphoto10.wdp" Type="http://schemas.microsoft.com/office/2007/relationships/hdphoto"/><Relationship Id="rId11" Target="../media/image13.png" Type="http://schemas.openxmlformats.org/officeDocument/2006/relationships/image"/><Relationship Id="rId2" Target="../notesSlides/notesSlide18.xml" Type="http://schemas.openxmlformats.org/officeDocument/2006/relationships/notesSlide"/><Relationship Id="rId3" Target="../media/image11.png" Type="http://schemas.openxmlformats.org/officeDocument/2006/relationships/image"/><Relationship Id="rId4" Target="../media/hdphoto9.wdp" Type="http://schemas.microsoft.com/office/2007/relationships/hdphoto"/><Relationship Id="rId5" Target="../media/image8.png" Type="http://schemas.openxmlformats.org/officeDocument/2006/relationships/image"/><Relationship Id="rId6" Target="../media/hdphoto6.wdp" Type="http://schemas.microsoft.com/office/2007/relationships/hdphoto"/><Relationship Id="rId7" Target="../media/image7.png" Type="http://schemas.openxmlformats.org/officeDocument/2006/relationships/image"/><Relationship Id="rId8" Target="../media/hdphoto5.wdp" Type="http://schemas.microsoft.com/office/2007/relationships/hdphoto"/><Relationship Id="rId9" Target="../media/image12.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s>
</file>

<file path=ppt/slides/_rels/slide2.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s>
</file>

<file path=ppt/slides/_rels/slide21.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 Id="rId3" Target="../media/image14.png" Type="http://schemas.openxmlformats.org/officeDocument/2006/relationships/image"/><Relationship Id="rId4" Target="../media/hdphoto11.wdp" Type="http://schemas.microsoft.com/office/2007/relationships/hdphoto"/><Relationship Id="rId5" Target="../media/image15.png" Type="http://schemas.openxmlformats.org/officeDocument/2006/relationships/image"/><Relationship Id="rId6" Target="../media/hdphoto12.wdp" Type="http://schemas.microsoft.com/office/2007/relationships/hdphoto"/><Relationship Id="rId7" Target="../media/image16.png" Type="http://schemas.openxmlformats.org/officeDocument/2006/relationships/image"/><Relationship Id="rId8" Target="../media/hdphoto13.wdp" Type="http://schemas.microsoft.com/office/2007/relationships/hdphoto"/></Relationships>
</file>

<file path=ppt/slides/_rels/slide22.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s>
</file>

<file path=ppt/slides/_rels/slide23.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s>
</file>

<file path=ppt/slides/_rels/slide24.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17.png" Type="http://schemas.openxmlformats.org/officeDocument/2006/relationships/image"/><Relationship Id="rId4" Target="../media/hdphoto14.wdp" Type="http://schemas.microsoft.com/office/2007/relationships/hdphoto"/><Relationship Id="rId5" Target="../media/image18.png" Type="http://schemas.openxmlformats.org/officeDocument/2006/relationships/image"/><Relationship Id="rId6" Target="../media/hdphoto15.wdp" Type="http://schemas.microsoft.com/office/2007/relationships/hdphoto"/><Relationship Id="rId7" Target="../media/image19.png" Type="http://schemas.openxmlformats.org/officeDocument/2006/relationships/image"/><Relationship Id="rId8" Target="../media/hdphoto16.wdp" Type="http://schemas.microsoft.com/office/2007/relationships/hdphoto"/></Relationships>
</file>

<file path=ppt/slides/_rels/slide25.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s>
</file>

<file path=ppt/slides/_rels/slide26.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20.png" Type="http://schemas.openxmlformats.org/officeDocument/2006/relationships/image"/><Relationship Id="rId4" Target="../media/hdphoto17.wdp" Type="http://schemas.microsoft.com/office/2007/relationships/hdphoto"/><Relationship Id="rId5" Target="../media/image21.png" Type="http://schemas.openxmlformats.org/officeDocument/2006/relationships/image"/><Relationship Id="rId6" Target="../media/hdphoto18.wdp" Type="http://schemas.microsoft.com/office/2007/relationships/hdphoto"/></Relationships>
</file>

<file path=ppt/slides/_rels/slide27.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22.png" Type="http://schemas.openxmlformats.org/officeDocument/2006/relationships/image"/><Relationship Id="rId4" Target="../media/hdphoto19.wdp" Type="http://schemas.microsoft.com/office/2007/relationships/hdphoto"/><Relationship Id="rId5" Target="../media/image23.png" Type="http://schemas.openxmlformats.org/officeDocument/2006/relationships/image"/><Relationship Id="rId6" Target="../media/hdphoto20.wdp" Type="http://schemas.microsoft.com/office/2007/relationships/hdphoto"/></Relationships>
</file>

<file path=ppt/slides/_rels/slide28.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8.xml" Type="http://schemas.openxmlformats.org/officeDocument/2006/relationships/notesSlide"/><Relationship Id="rId3" Target="../media/image24.png" Type="http://schemas.openxmlformats.org/officeDocument/2006/relationships/image"/><Relationship Id="rId4" Target="../media/hdphoto21.wdp" Type="http://schemas.microsoft.com/office/2007/relationships/hdphoto"/><Relationship Id="rId5" Target="../media/image25.png" Type="http://schemas.openxmlformats.org/officeDocument/2006/relationships/image"/><Relationship Id="rId6" Target="../media/hdphoto22.wdp" Type="http://schemas.microsoft.com/office/2007/relationships/hdphoto"/></Relationships>
</file>

<file path=ppt/slides/_rels/slide29.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23.png" Type="http://schemas.openxmlformats.org/officeDocument/2006/relationships/image"/><Relationship Id="rId4" Target="../media/hdphoto20.wdp" Type="http://schemas.microsoft.com/office/2007/relationships/hdphoto"/><Relationship Id="rId5" Target="../media/image26.png" Type="http://schemas.openxmlformats.org/officeDocument/2006/relationships/image"/><Relationship Id="rId6" Target="../media/hdphoto23.wdp" Type="http://schemas.microsoft.com/office/2007/relationships/hdphoto"/></Relationships>
</file>

<file path=ppt/slides/_rels/slide3.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no"?><Relationships xmlns="http://schemas.openxmlformats.org/package/2006/relationships"><Relationship Id="rId1" Target="../slideLayouts/slideLayout2.xml" Type="http://schemas.openxmlformats.org/officeDocument/2006/relationships/slideLayout"/><Relationship Id="rId10" Target="../media/hdphoto26.wdp" Type="http://schemas.microsoft.com/office/2007/relationships/hdphoto"/><Relationship Id="rId2" Target="../notesSlides/notesSlide30.xml" Type="http://schemas.openxmlformats.org/officeDocument/2006/relationships/notesSlide"/><Relationship Id="rId3" Target="../media/image27.png" Type="http://schemas.openxmlformats.org/officeDocument/2006/relationships/image"/><Relationship Id="rId4" Target="../media/hdphoto24.wdp" Type="http://schemas.microsoft.com/office/2007/relationships/hdphoto"/><Relationship Id="rId5" Target="../media/image20.png" Type="http://schemas.openxmlformats.org/officeDocument/2006/relationships/image"/><Relationship Id="rId6" Target="../media/hdphoto17.wdp" Type="http://schemas.microsoft.com/office/2007/relationships/hdphoto"/><Relationship Id="rId7" Target="../media/image28.png" Type="http://schemas.openxmlformats.org/officeDocument/2006/relationships/image"/><Relationship Id="rId8" Target="../media/hdphoto25.wdp" Type="http://schemas.microsoft.com/office/2007/relationships/hdphoto"/><Relationship Id="rId9" Target="../media/image29.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1.xml" Type="http://schemas.openxmlformats.org/officeDocument/2006/relationships/notesSlide"/></Relationships>
</file>

<file path=ppt/slides/_rels/slide32.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2.xml" Type="http://schemas.openxmlformats.org/officeDocument/2006/relationships/notesSlide"/></Relationships>
</file>

<file path=ppt/slides/_rels/slide33.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3.xml" Type="http://schemas.openxmlformats.org/officeDocument/2006/relationships/notesSlide"/></Relationships>
</file>

<file path=ppt/slides/_rels/slide34.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4.xml" Type="http://schemas.openxmlformats.org/officeDocument/2006/relationships/notesSlide"/></Relationships>
</file>

<file path=ppt/slides/_rels/slide35.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5.xml" Type="http://schemas.openxmlformats.org/officeDocument/2006/relationships/notesSlide"/><Relationship Id="rId3" Target="../media/image30.png" Type="http://schemas.openxmlformats.org/officeDocument/2006/relationships/image"/><Relationship Id="rId4" Target="../media/hdphoto27.wdp" Type="http://schemas.microsoft.com/office/2007/relationships/hdphoto"/><Relationship Id="rId5" Target="../media/image31.png" Type="http://schemas.openxmlformats.org/officeDocument/2006/relationships/image"/><Relationship Id="rId6" Target="../media/hdphoto28.wdp" Type="http://schemas.microsoft.com/office/2007/relationships/hdphoto"/></Relationships>
</file>

<file path=ppt/slides/_rels/slide36.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6.xml" Type="http://schemas.openxmlformats.org/officeDocument/2006/relationships/notesSlide"/></Relationships>
</file>

<file path=ppt/slides/_rels/slide37.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7.xml" Type="http://schemas.openxmlformats.org/officeDocument/2006/relationships/notesSlide"/></Relationships>
</file>

<file path=ppt/slides/_rels/slide38.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8.xml" Type="http://schemas.openxmlformats.org/officeDocument/2006/relationships/notesSlid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32.png" Type="http://schemas.openxmlformats.org/officeDocument/2006/relationships/image"/><Relationship Id="rId4" Target="../media/hdphoto29.wdp" Type="http://schemas.microsoft.com/office/2007/relationships/hdphoto"/><Relationship Id="rId5" Target="../media/image33.png" Type="http://schemas.openxmlformats.org/officeDocument/2006/relationships/image"/><Relationship Id="rId6" Target="../media/image34.svg" Type="http://schemas.openxmlformats.org/officeDocument/2006/relationships/image"/><Relationship Id="rId7" Target="../media/image35.png" Type="http://schemas.openxmlformats.org/officeDocument/2006/relationships/image"/><Relationship Id="rId8" Target="../media/image36.png" Type="http://schemas.openxmlformats.org/officeDocument/2006/relationships/image"/><Relationship Id="rId9" Target="../media/hdphoto30.wdp" Type="http://schemas.microsoft.com/office/2007/relationships/hdphoto"/></Relationships>
</file>

<file path=ppt/slides/_rels/slide4.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s>
</file>

<file path=ppt/slides/_rels/slide40.xml.rels><?xml version="1.0" encoding="UTF-8" standalone="no"?><Relationships xmlns="http://schemas.openxmlformats.org/package/2006/relationships"><Relationship Id="rId1" Target="../slideLayouts/slideLayout1.xml" Type="http://schemas.openxmlformats.org/officeDocument/2006/relationships/slideLayout"/><Relationship Id="rId2" Target="../notesSlides/notesSlide40.xml" Type="http://schemas.openxmlformats.org/officeDocument/2006/relationships/notesSlide"/><Relationship Id="rId3" Target="../media/image37.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s>
</file>

<file path=ppt/slides/_rels/slide6.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s>
</file>

<file path=ppt/slides/_rels/slide8.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581DE2-5262-4E37-968B-85110DEF4954}"/>
              </a:ext>
            </a:extLst>
          </p:cNvPr>
          <p:cNvSpPr>
            <a:spLocks noGrp="1"/>
          </p:cNvSpPr>
          <p:nvPr>
            <p:ph type="ctrTitle"/>
          </p:nvPr>
        </p:nvSpPr>
        <p:spPr>
          <a:xfrm>
            <a:off x="1844418" y="1782698"/>
            <a:ext cx="7766936" cy="1646302"/>
          </a:xfrm>
        </p:spPr>
        <p:txBody>
          <a:bodyPr/>
          <a:lstStyle/>
          <a:p>
            <a:pPr algn="ctr"/>
            <a:r>
              <a:rPr altLang="en-US" dirty="0" kumimoji="1" lang="ja-JP" sz="4400">
                <a:solidFill>
                  <a:schemeClr val="tx1"/>
                </a:solidFill>
              </a:rPr>
              <a:t>令和７年度</a:t>
            </a:r>
            <a:br>
              <a:rPr altLang="ja-JP" dirty="0" kumimoji="1" lang="en-US" sz="4400">
                <a:solidFill>
                  <a:schemeClr val="tx1"/>
                </a:solidFill>
              </a:rPr>
            </a:br>
            <a:r>
              <a:rPr altLang="en-US" dirty="0" kumimoji="1" lang="ja-JP" sz="4400">
                <a:solidFill>
                  <a:schemeClr val="tx1"/>
                </a:solidFill>
              </a:rPr>
              <a:t>大学入学共通テストについて</a:t>
            </a:r>
          </a:p>
        </p:txBody>
      </p:sp>
      <p:sp>
        <p:nvSpPr>
          <p:cNvPr id="4" name="スライド番号プレースホルダー 3">
            <a:extLst>
              <a:ext uri="{FF2B5EF4-FFF2-40B4-BE49-F238E27FC236}">
                <a16:creationId xmlns:a16="http://schemas.microsoft.com/office/drawing/2014/main" id="{84E69CC8-5F23-42E8-9502-CEDB6FAAA76C}"/>
              </a:ext>
            </a:extLst>
          </p:cNvPr>
          <p:cNvSpPr>
            <a:spLocks noGrp="1"/>
          </p:cNvSpPr>
          <p:nvPr>
            <p:ph idx="12" sz="quarter" type="sldNum"/>
          </p:nvPr>
        </p:nvSpPr>
        <p:spPr>
          <a:xfrm>
            <a:off x="11197519" y="6211482"/>
            <a:ext cx="683339" cy="365125"/>
          </a:xfrm>
        </p:spPr>
        <p:txBody>
          <a:bodyPr/>
          <a:lstStyle/>
          <a:p>
            <a:fld id="{E0DD81A2-EA14-4A6D-B084-F67E3CF249F6}" type="slidenum">
              <a:rPr altLang="en-US" kumimoji="1" lang="ja-JP" smtClean="0"/>
              <a:t>1</a:t>
            </a:fld>
            <a:endParaRPr altLang="en-US" dirty="0" kumimoji="1" lang="ja-JP"/>
          </a:p>
        </p:txBody>
      </p:sp>
      <p:pic>
        <p:nvPicPr>
          <p:cNvPr id="5" name="Picture 9">
            <a:extLst>
              <a:ext uri="{FF2B5EF4-FFF2-40B4-BE49-F238E27FC236}">
                <a16:creationId xmlns:a16="http://schemas.microsoft.com/office/drawing/2014/main" id="{963A97BA-E7DF-43E0-BE98-ABA0AB7873C9}"/>
              </a:ext>
            </a:extLst>
          </p:cNvPr>
          <p:cNvPicPr>
            <a:picLocks noChangeArrowheads="1" noChangeAspect="1"/>
          </p:cNvPicPr>
          <p:nvPr/>
        </p:nvPicPr>
        <p:blipFill>
          <a:blip cstate="print" r:embed="rId3"/>
          <a:srcRect/>
          <a:stretch>
            <a:fillRect/>
          </a:stretch>
        </p:blipFill>
        <p:spPr bwMode="auto">
          <a:xfrm>
            <a:off x="877993" y="212829"/>
            <a:ext cx="5927967" cy="636048"/>
          </a:xfrm>
          <a:prstGeom prst="rect">
            <a:avLst/>
          </a:prstGeom>
          <a:noFill/>
          <a:ln algn="ctr" w="9525">
            <a:noFill/>
            <a:miter lim="800000"/>
            <a:headEnd/>
            <a:tailEnd/>
          </a:ln>
          <a:effectLst/>
        </p:spPr>
      </p:pic>
      <p:sp>
        <p:nvSpPr>
          <p:cNvPr id="6" name="タイトル 1">
            <a:extLst>
              <a:ext uri="{FF2B5EF4-FFF2-40B4-BE49-F238E27FC236}">
                <a16:creationId xmlns:a16="http://schemas.microsoft.com/office/drawing/2014/main" id="{AB51FF15-D76A-400B-A277-16BF96DEE7CC}"/>
              </a:ext>
            </a:extLst>
          </p:cNvPr>
          <p:cNvSpPr txBox="1">
            <a:spLocks/>
          </p:cNvSpPr>
          <p:nvPr/>
        </p:nvSpPr>
        <p:spPr>
          <a:xfrm>
            <a:off x="2585583" y="4362821"/>
            <a:ext cx="6284605" cy="796265"/>
          </a:xfrm>
          <a:prstGeom prst="rect">
            <a:avLst/>
          </a:prstGeom>
          <a:ln w="38100">
            <a:solidFill>
              <a:srgbClr val="FF0000"/>
            </a:solidFill>
          </a:ln>
        </p:spPr>
        <p:txBody>
          <a:bodyPr anchor="b" bIns="45720" lIns="91440" rIns="91440" rtlCol="0" tIns="45720" vert="horz">
            <a:noAutofit/>
          </a:bodyPr>
          <a:lstStyle>
            <a:lvl1pPr algn="r" defTabSz="457200" eaLnBrk="1" hangingPunct="1" latinLnBrk="0" rtl="0">
              <a:spcBef>
                <a:spcPct val="0"/>
              </a:spcBef>
              <a:buNone/>
              <a:defRPr kern="1200" kumimoji="1" sz="54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altLang="en-US" dirty="0" lang="ja-JP" sz="4000">
                <a:solidFill>
                  <a:srgbClr val="FF0000"/>
                </a:solidFill>
              </a:rPr>
              <a:t>旧教育課程履修者用</a:t>
            </a:r>
          </a:p>
        </p:txBody>
      </p:sp>
      <p:sp>
        <p:nvSpPr>
          <p:cNvPr id="7" name="タイトル 1">
            <a:extLst>
              <a:ext uri="{FF2B5EF4-FFF2-40B4-BE49-F238E27FC236}">
                <a16:creationId xmlns:a16="http://schemas.microsoft.com/office/drawing/2014/main" id="{41243EF8-55FC-4B0D-9FF1-D6D7F80CB549}"/>
              </a:ext>
            </a:extLst>
          </p:cNvPr>
          <p:cNvSpPr txBox="1">
            <a:spLocks/>
          </p:cNvSpPr>
          <p:nvPr/>
        </p:nvSpPr>
        <p:spPr>
          <a:xfrm>
            <a:off x="7401827" y="303352"/>
            <a:ext cx="4231907" cy="771454"/>
          </a:xfrm>
          <a:prstGeom prst="rect">
            <a:avLst/>
          </a:prstGeom>
        </p:spPr>
        <p:txBody>
          <a:bodyPr anchor="b" bIns="45720" lIns="91440" rIns="91440" rtlCol="0" tIns="45720" vert="horz">
            <a:noAutofit/>
          </a:bodyPr>
          <a:lstStyle>
            <a:lvl1pPr algn="r" defTabSz="457200" eaLnBrk="1" hangingPunct="1" latinLnBrk="0" rtl="0">
              <a:spcBef>
                <a:spcPct val="0"/>
              </a:spcBef>
              <a:buNone/>
              <a:defRPr kern="1200" kumimoji="1" sz="54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altLang="en-US" b="1" dirty="0" lang="ja-JP" sz="3000">
                <a:solidFill>
                  <a:schemeClr val="tx1"/>
                </a:solidFill>
              </a:rPr>
              <a:t>＜ 志願者の皆さんへ ＞</a:t>
            </a:r>
          </a:p>
        </p:txBody>
      </p:sp>
    </p:spTree>
    <p:extLst>
      <p:ext uri="{BB962C8B-B14F-4D97-AF65-F5344CB8AC3E}">
        <p14:creationId xmlns:p14="http://schemas.microsoft.com/office/powerpoint/2010/main" val="1136462685"/>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5" name="四角形: 角を丸くする 44">
            <a:extLst>
              <a:ext uri="{FF2B5EF4-FFF2-40B4-BE49-F238E27FC236}">
                <a16:creationId xmlns:a16="http://schemas.microsoft.com/office/drawing/2014/main" id="{8937D711-A6A2-4146-9699-EB696C3DA91A}"/>
              </a:ext>
            </a:extLst>
          </p:cNvPr>
          <p:cNvSpPr/>
          <p:nvPr/>
        </p:nvSpPr>
        <p:spPr>
          <a:xfrm>
            <a:off x="6434850" y="4621179"/>
            <a:ext cx="4467014" cy="1730456"/>
          </a:xfrm>
          <a:prstGeom prst="roundRect">
            <a:avLst>
              <a:gd fmla="val 8570"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6" name="四角形: 角を丸くする 25">
            <a:extLst>
              <a:ext uri="{FF2B5EF4-FFF2-40B4-BE49-F238E27FC236}">
                <a16:creationId xmlns:a16="http://schemas.microsoft.com/office/drawing/2014/main" id="{A1F1EC44-2407-4A74-A29F-1FF78150AF14}"/>
              </a:ext>
            </a:extLst>
          </p:cNvPr>
          <p:cNvSpPr/>
          <p:nvPr/>
        </p:nvSpPr>
        <p:spPr>
          <a:xfrm>
            <a:off x="6430616" y="2181061"/>
            <a:ext cx="4467014" cy="2243978"/>
          </a:xfrm>
          <a:prstGeom prst="roundRect">
            <a:avLst>
              <a:gd fmla="val 10300"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175076" y="6192883"/>
            <a:ext cx="683339" cy="365125"/>
          </a:xfrm>
        </p:spPr>
        <p:txBody>
          <a:bodyPr/>
          <a:lstStyle/>
          <a:p>
            <a:fld id="{E0DD81A2-EA14-4A6D-B084-F67E3CF249F6}" type="slidenum">
              <a:rPr altLang="en-US" kumimoji="1" lang="ja-JP" smtClean="0"/>
              <a:t>10</a:t>
            </a:fld>
            <a:endParaRPr altLang="en-US" dirty="0" kumimoji="1" lang="ja-JP"/>
          </a:p>
        </p:txBody>
      </p:sp>
      <p:sp>
        <p:nvSpPr>
          <p:cNvPr id="7" name="テキスト ボックス 6">
            <a:extLst>
              <a:ext uri="{FF2B5EF4-FFF2-40B4-BE49-F238E27FC236}">
                <a16:creationId xmlns:a16="http://schemas.microsoft.com/office/drawing/2014/main" id="{8B5473F5-1D3E-458D-AB44-814FC7094E14}"/>
              </a:ext>
            </a:extLst>
          </p:cNvPr>
          <p:cNvSpPr txBox="1"/>
          <p:nvPr/>
        </p:nvSpPr>
        <p:spPr>
          <a:xfrm>
            <a:off x="1781002" y="1036950"/>
            <a:ext cx="2244410" cy="477797"/>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新課程の問題冊子</a:t>
            </a:r>
            <a:r>
              <a:rPr altLang="en-US" b="1" dirty="0" kumimoji="1" lang="ja-JP">
                <a:solidFill>
                  <a:schemeClr val="bg1"/>
                </a:solidFill>
              </a:rPr>
              <a:t>　　</a:t>
            </a:r>
          </a:p>
        </p:txBody>
      </p:sp>
      <p:sp>
        <p:nvSpPr>
          <p:cNvPr id="2" name="テキスト ボックス 1">
            <a:extLst>
              <a:ext uri="{FF2B5EF4-FFF2-40B4-BE49-F238E27FC236}">
                <a16:creationId xmlns:a16="http://schemas.microsoft.com/office/drawing/2014/main" id="{51FDC187-7D05-4401-8DB6-E451DD5AF2F7}"/>
              </a:ext>
            </a:extLst>
          </p:cNvPr>
          <p:cNvSpPr txBox="1"/>
          <p:nvPr/>
        </p:nvSpPr>
        <p:spPr>
          <a:xfrm>
            <a:off x="406400" y="600676"/>
            <a:ext cx="4049946" cy="430887"/>
          </a:xfrm>
          <a:prstGeom prst="rect">
            <a:avLst/>
          </a:prstGeom>
          <a:noFill/>
        </p:spPr>
        <p:txBody>
          <a:bodyPr rtlCol="0" wrap="square">
            <a:spAutoFit/>
          </a:bodyPr>
          <a:lstStyle/>
          <a:p>
            <a:r>
              <a:rPr altLang="en-US" b="1" dirty="0" kumimoji="1" lang="ja-JP" sz="2200"/>
              <a:t>○問題冊子</a:t>
            </a:r>
          </a:p>
        </p:txBody>
      </p:sp>
      <p:sp>
        <p:nvSpPr>
          <p:cNvPr id="16" name="テキスト ボックス 15">
            <a:extLst>
              <a:ext uri="{FF2B5EF4-FFF2-40B4-BE49-F238E27FC236}">
                <a16:creationId xmlns:a16="http://schemas.microsoft.com/office/drawing/2014/main" id="{CCB0BBCE-09E4-4970-ADC3-7D46ED3D5F3B}"/>
              </a:ext>
            </a:extLst>
          </p:cNvPr>
          <p:cNvSpPr txBox="1"/>
          <p:nvPr/>
        </p:nvSpPr>
        <p:spPr>
          <a:xfrm>
            <a:off x="382126" y="1586789"/>
            <a:ext cx="5042163" cy="646331"/>
          </a:xfrm>
          <a:prstGeom prst="rect">
            <a:avLst/>
          </a:prstGeom>
          <a:noFill/>
        </p:spPr>
        <p:txBody>
          <a:bodyPr rtlCol="0" wrap="square">
            <a:spAutoFit/>
          </a:bodyPr>
          <a:lstStyle/>
          <a:p>
            <a:r>
              <a:rPr altLang="en-US" b="1" dirty="0" kumimoji="1" lang="ja-JP"/>
              <a:t>「地理歴史，公民①」</a:t>
            </a:r>
            <a:r>
              <a:rPr altLang="en-US" dirty="0" kumimoji="1" lang="ja-JP"/>
              <a:t>と</a:t>
            </a:r>
            <a:r>
              <a:rPr altLang="en-US" b="1" dirty="0" kumimoji="1" lang="ja-JP"/>
              <a:t>「地理歴史，公民②」</a:t>
            </a:r>
            <a:r>
              <a:rPr altLang="en-US" dirty="0" kumimoji="1" lang="ja-JP"/>
              <a:t>の２冊をビニールでパッケージ</a:t>
            </a:r>
          </a:p>
        </p:txBody>
      </p:sp>
      <p:grpSp>
        <p:nvGrpSpPr>
          <p:cNvPr id="57" name="グループ化 56">
            <a:extLst>
              <a:ext uri="{FF2B5EF4-FFF2-40B4-BE49-F238E27FC236}">
                <a16:creationId xmlns:a16="http://schemas.microsoft.com/office/drawing/2014/main" id="{DA1790D5-1DD1-4A1A-8F97-B11F87002BAC}"/>
              </a:ext>
            </a:extLst>
          </p:cNvPr>
          <p:cNvGrpSpPr/>
          <p:nvPr/>
        </p:nvGrpSpPr>
        <p:grpSpPr>
          <a:xfrm>
            <a:off x="700332" y="4822490"/>
            <a:ext cx="4467014" cy="1542793"/>
            <a:chOff x="684491" y="4712420"/>
            <a:chExt cx="4467014" cy="1847062"/>
          </a:xfrm>
        </p:grpSpPr>
        <p:sp>
          <p:nvSpPr>
            <p:cNvPr id="15" name="四角形: 角を丸くする 14">
              <a:extLst>
                <a:ext uri="{FF2B5EF4-FFF2-40B4-BE49-F238E27FC236}">
                  <a16:creationId xmlns:a16="http://schemas.microsoft.com/office/drawing/2014/main" id="{571364AA-3639-4520-93F7-80BDAEF4FACA}"/>
                </a:ext>
              </a:extLst>
            </p:cNvPr>
            <p:cNvSpPr/>
            <p:nvPr/>
          </p:nvSpPr>
          <p:spPr>
            <a:xfrm>
              <a:off x="684491" y="4712420"/>
              <a:ext cx="4467014" cy="1847062"/>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0" name="テキスト ボックス 9">
              <a:extLst>
                <a:ext uri="{FF2B5EF4-FFF2-40B4-BE49-F238E27FC236}">
                  <a16:creationId xmlns:a16="http://schemas.microsoft.com/office/drawing/2014/main" id="{1D2D4630-808D-4E8D-96CC-B09C920D2B0C}"/>
                </a:ext>
              </a:extLst>
            </p:cNvPr>
            <p:cNvSpPr txBox="1"/>
            <p:nvPr/>
          </p:nvSpPr>
          <p:spPr>
            <a:xfrm>
              <a:off x="1847390" y="5502535"/>
              <a:ext cx="2141214" cy="72298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sz="1600"/>
                <a:t>地理総合／歴史総合／公共</a:t>
              </a:r>
              <a:r>
                <a:rPr altLang="en-US" dirty="0" kumimoji="1" lang="ja-JP" sz="1600"/>
                <a:t>　　</a:t>
              </a:r>
            </a:p>
          </p:txBody>
        </p:sp>
        <p:sp>
          <p:nvSpPr>
            <p:cNvPr id="18" name="正方形/長方形 17">
              <a:extLst>
                <a:ext uri="{FF2B5EF4-FFF2-40B4-BE49-F238E27FC236}">
                  <a16:creationId xmlns:a16="http://schemas.microsoft.com/office/drawing/2014/main" id="{85F1F27A-3BA0-4959-8C7F-F106E650D546}"/>
                </a:ext>
              </a:extLst>
            </p:cNvPr>
            <p:cNvSpPr/>
            <p:nvPr/>
          </p:nvSpPr>
          <p:spPr>
            <a:xfrm>
              <a:off x="1498343" y="4874987"/>
              <a:ext cx="2752078" cy="327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a:solidFill>
                    <a:schemeClr val="tx1"/>
                  </a:solidFill>
                </a:rPr>
                <a:t>地理歴史，公民②</a:t>
              </a:r>
            </a:p>
          </p:txBody>
        </p:sp>
      </p:grpSp>
      <p:sp>
        <p:nvSpPr>
          <p:cNvPr id="21" name="テキスト ボックス 20">
            <a:extLst>
              <a:ext uri="{FF2B5EF4-FFF2-40B4-BE49-F238E27FC236}">
                <a16:creationId xmlns:a16="http://schemas.microsoft.com/office/drawing/2014/main" id="{DFEE38D0-D422-4A03-A42B-13750AA063FA}"/>
              </a:ext>
            </a:extLst>
          </p:cNvPr>
          <p:cNvSpPr txBox="1"/>
          <p:nvPr/>
        </p:nvSpPr>
        <p:spPr>
          <a:xfrm>
            <a:off x="7542195" y="1010375"/>
            <a:ext cx="2134020" cy="477797"/>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旧課程の問題冊子</a:t>
            </a:r>
            <a:r>
              <a:rPr altLang="en-US" b="1" dirty="0" kumimoji="1" lang="ja-JP">
                <a:solidFill>
                  <a:schemeClr val="bg1"/>
                </a:solidFill>
              </a:rPr>
              <a:t>　　</a:t>
            </a:r>
          </a:p>
        </p:txBody>
      </p:sp>
      <p:sp>
        <p:nvSpPr>
          <p:cNvPr id="23" name="タイトル 5">
            <a:extLst>
              <a:ext uri="{FF2B5EF4-FFF2-40B4-BE49-F238E27FC236}">
                <a16:creationId xmlns:a16="http://schemas.microsoft.com/office/drawing/2014/main" id="{9371312F-78E3-45FD-A58B-1BDDDE78AE5E}"/>
              </a:ext>
            </a:extLst>
          </p:cNvPr>
          <p:cNvSpPr>
            <a:spLocks noGrp="1"/>
          </p:cNvSpPr>
          <p:nvPr>
            <p:ph type="title"/>
          </p:nvPr>
        </p:nvSpPr>
        <p:spPr>
          <a:xfrm>
            <a:off x="406400" y="134787"/>
            <a:ext cx="8596668" cy="389910"/>
          </a:xfrm>
        </p:spPr>
        <p:txBody>
          <a:bodyPr>
            <a:noAutofit/>
          </a:bodyPr>
          <a:lstStyle/>
          <a:p>
            <a:r>
              <a:rPr altLang="en-US" dirty="0" lang="ja-JP">
                <a:solidFill>
                  <a:srgbClr val="002060"/>
                </a:solidFill>
              </a:rPr>
              <a:t>地理歴史，公民</a:t>
            </a:r>
          </a:p>
        </p:txBody>
      </p:sp>
      <p:grpSp>
        <p:nvGrpSpPr>
          <p:cNvPr id="25" name="グループ化 24">
            <a:extLst>
              <a:ext uri="{FF2B5EF4-FFF2-40B4-BE49-F238E27FC236}">
                <a16:creationId xmlns:a16="http://schemas.microsoft.com/office/drawing/2014/main" id="{5F17E1D7-6DAF-4D58-8117-BC926AED302D}"/>
              </a:ext>
            </a:extLst>
          </p:cNvPr>
          <p:cNvGrpSpPr/>
          <p:nvPr/>
        </p:nvGrpSpPr>
        <p:grpSpPr>
          <a:xfrm>
            <a:off x="6845939" y="2716957"/>
            <a:ext cx="3665855" cy="1558578"/>
            <a:chOff x="806246" y="1841838"/>
            <a:chExt cx="3937055" cy="1439829"/>
          </a:xfrm>
        </p:grpSpPr>
        <p:sp>
          <p:nvSpPr>
            <p:cNvPr id="28" name="テキスト ボックス 27">
              <a:extLst>
                <a:ext uri="{FF2B5EF4-FFF2-40B4-BE49-F238E27FC236}">
                  <a16:creationId xmlns:a16="http://schemas.microsoft.com/office/drawing/2014/main" id="{DC62D160-0157-445D-88CC-35C9A5780CE3}"/>
                </a:ext>
              </a:extLst>
            </p:cNvPr>
            <p:cNvSpPr txBox="1"/>
            <p:nvPr/>
          </p:nvSpPr>
          <p:spPr>
            <a:xfrm>
              <a:off x="806246" y="1850963"/>
              <a:ext cx="1892566" cy="39346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旧世界史Ａ　　</a:t>
              </a:r>
            </a:p>
          </p:txBody>
        </p:sp>
        <p:sp>
          <p:nvSpPr>
            <p:cNvPr id="29" name="テキスト ボックス 28">
              <a:extLst>
                <a:ext uri="{FF2B5EF4-FFF2-40B4-BE49-F238E27FC236}">
                  <a16:creationId xmlns:a16="http://schemas.microsoft.com/office/drawing/2014/main" id="{44F17E45-1667-4D79-BA80-DF4AD0519AF3}"/>
                </a:ext>
              </a:extLst>
            </p:cNvPr>
            <p:cNvSpPr txBox="1"/>
            <p:nvPr/>
          </p:nvSpPr>
          <p:spPr>
            <a:xfrm>
              <a:off x="2839317" y="1841838"/>
              <a:ext cx="1892566" cy="40259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旧世界史Ｂ　　</a:t>
              </a:r>
            </a:p>
          </p:txBody>
        </p:sp>
        <p:sp>
          <p:nvSpPr>
            <p:cNvPr id="30" name="テキスト ボックス 29">
              <a:extLst>
                <a:ext uri="{FF2B5EF4-FFF2-40B4-BE49-F238E27FC236}">
                  <a16:creationId xmlns:a16="http://schemas.microsoft.com/office/drawing/2014/main" id="{95A1D0CD-24AC-4AF8-B970-2425AD5707EB}"/>
                </a:ext>
              </a:extLst>
            </p:cNvPr>
            <p:cNvSpPr txBox="1"/>
            <p:nvPr/>
          </p:nvSpPr>
          <p:spPr>
            <a:xfrm>
              <a:off x="806246" y="2383276"/>
              <a:ext cx="1892566" cy="39346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旧日本史Ａ　　</a:t>
              </a:r>
            </a:p>
          </p:txBody>
        </p:sp>
        <p:sp>
          <p:nvSpPr>
            <p:cNvPr id="31" name="テキスト ボックス 30">
              <a:extLst>
                <a:ext uri="{FF2B5EF4-FFF2-40B4-BE49-F238E27FC236}">
                  <a16:creationId xmlns:a16="http://schemas.microsoft.com/office/drawing/2014/main" id="{9989AF64-F586-402F-9A1C-F6A0AE74AD20}"/>
                </a:ext>
              </a:extLst>
            </p:cNvPr>
            <p:cNvSpPr txBox="1"/>
            <p:nvPr/>
          </p:nvSpPr>
          <p:spPr>
            <a:xfrm>
              <a:off x="2850735" y="2383276"/>
              <a:ext cx="1892566" cy="39346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旧日本史Ｂ　　</a:t>
              </a:r>
            </a:p>
          </p:txBody>
        </p:sp>
        <p:sp>
          <p:nvSpPr>
            <p:cNvPr id="32" name="テキスト ボックス 31">
              <a:extLst>
                <a:ext uri="{FF2B5EF4-FFF2-40B4-BE49-F238E27FC236}">
                  <a16:creationId xmlns:a16="http://schemas.microsoft.com/office/drawing/2014/main" id="{B0E4EA4E-459A-40A9-8352-77DF45C978E0}"/>
                </a:ext>
              </a:extLst>
            </p:cNvPr>
            <p:cNvSpPr txBox="1"/>
            <p:nvPr/>
          </p:nvSpPr>
          <p:spPr>
            <a:xfrm>
              <a:off x="806246" y="2888201"/>
              <a:ext cx="1892566" cy="39346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旧地理Ａ　　</a:t>
              </a:r>
            </a:p>
          </p:txBody>
        </p:sp>
      </p:grpSp>
      <p:sp>
        <p:nvSpPr>
          <p:cNvPr id="27" name="正方形/長方形 26">
            <a:extLst>
              <a:ext uri="{FF2B5EF4-FFF2-40B4-BE49-F238E27FC236}">
                <a16:creationId xmlns:a16="http://schemas.microsoft.com/office/drawing/2014/main" id="{BC626928-B647-4CA2-9C22-B37C660BD608}"/>
              </a:ext>
            </a:extLst>
          </p:cNvPr>
          <p:cNvSpPr/>
          <p:nvPr/>
        </p:nvSpPr>
        <p:spPr>
          <a:xfrm>
            <a:off x="7326248" y="2317084"/>
            <a:ext cx="2752078" cy="319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a:solidFill>
                  <a:schemeClr val="tx1"/>
                </a:solidFill>
              </a:rPr>
              <a:t>旧地理歴史</a:t>
            </a:r>
          </a:p>
        </p:txBody>
      </p:sp>
      <p:sp>
        <p:nvSpPr>
          <p:cNvPr id="42" name="テキスト ボックス 41">
            <a:extLst>
              <a:ext uri="{FF2B5EF4-FFF2-40B4-BE49-F238E27FC236}">
                <a16:creationId xmlns:a16="http://schemas.microsoft.com/office/drawing/2014/main" id="{95CACAF3-9659-47A0-97E7-241530D89E0E}"/>
              </a:ext>
            </a:extLst>
          </p:cNvPr>
          <p:cNvSpPr txBox="1"/>
          <p:nvPr/>
        </p:nvSpPr>
        <p:spPr>
          <a:xfrm>
            <a:off x="8767019" y="3853320"/>
            <a:ext cx="1762200" cy="422215"/>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旧地理Ｂ　　</a:t>
            </a:r>
          </a:p>
        </p:txBody>
      </p:sp>
      <p:grpSp>
        <p:nvGrpSpPr>
          <p:cNvPr id="44" name="グループ化 43">
            <a:extLst>
              <a:ext uri="{FF2B5EF4-FFF2-40B4-BE49-F238E27FC236}">
                <a16:creationId xmlns:a16="http://schemas.microsoft.com/office/drawing/2014/main" id="{47910D2F-1541-4EA8-8B7B-88720432D3CE}"/>
              </a:ext>
            </a:extLst>
          </p:cNvPr>
          <p:cNvGrpSpPr/>
          <p:nvPr/>
        </p:nvGrpSpPr>
        <p:grpSpPr>
          <a:xfrm>
            <a:off x="6814220" y="5057362"/>
            <a:ext cx="3776133" cy="1184557"/>
            <a:chOff x="834668" y="2192508"/>
            <a:chExt cx="3776133" cy="804955"/>
          </a:xfrm>
        </p:grpSpPr>
        <p:sp>
          <p:nvSpPr>
            <p:cNvPr id="47" name="テキスト ボックス 46">
              <a:extLst>
                <a:ext uri="{FF2B5EF4-FFF2-40B4-BE49-F238E27FC236}">
                  <a16:creationId xmlns:a16="http://schemas.microsoft.com/office/drawing/2014/main" id="{3170F358-31F1-488E-90FF-CA96756CB04C}"/>
                </a:ext>
              </a:extLst>
            </p:cNvPr>
            <p:cNvSpPr txBox="1"/>
            <p:nvPr/>
          </p:nvSpPr>
          <p:spPr>
            <a:xfrm>
              <a:off x="834668" y="2192508"/>
              <a:ext cx="1792785" cy="332518"/>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旧現代社会　　</a:t>
              </a:r>
            </a:p>
          </p:txBody>
        </p:sp>
        <p:sp>
          <p:nvSpPr>
            <p:cNvPr id="48" name="テキスト ボックス 47">
              <a:extLst>
                <a:ext uri="{FF2B5EF4-FFF2-40B4-BE49-F238E27FC236}">
                  <a16:creationId xmlns:a16="http://schemas.microsoft.com/office/drawing/2014/main" id="{DBF4096A-09BC-425D-B7E4-00A037FB71E3}"/>
                </a:ext>
              </a:extLst>
            </p:cNvPr>
            <p:cNvSpPr txBox="1"/>
            <p:nvPr/>
          </p:nvSpPr>
          <p:spPr>
            <a:xfrm>
              <a:off x="2791253" y="2197872"/>
              <a:ext cx="1792785" cy="340230"/>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旧倫理　　</a:t>
              </a:r>
            </a:p>
          </p:txBody>
        </p:sp>
        <p:sp>
          <p:nvSpPr>
            <p:cNvPr id="49" name="テキスト ボックス 48">
              <a:extLst>
                <a:ext uri="{FF2B5EF4-FFF2-40B4-BE49-F238E27FC236}">
                  <a16:creationId xmlns:a16="http://schemas.microsoft.com/office/drawing/2014/main" id="{000C1953-267D-4DCC-B006-8AD6F687C24B}"/>
                </a:ext>
              </a:extLst>
            </p:cNvPr>
            <p:cNvSpPr txBox="1"/>
            <p:nvPr/>
          </p:nvSpPr>
          <p:spPr>
            <a:xfrm>
              <a:off x="834668" y="2664944"/>
              <a:ext cx="1792785" cy="332518"/>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旧政治・経済　　</a:t>
              </a:r>
            </a:p>
          </p:txBody>
        </p:sp>
        <p:sp>
          <p:nvSpPr>
            <p:cNvPr id="50" name="テキスト ボックス 49">
              <a:extLst>
                <a:ext uri="{FF2B5EF4-FFF2-40B4-BE49-F238E27FC236}">
                  <a16:creationId xmlns:a16="http://schemas.microsoft.com/office/drawing/2014/main" id="{698314C0-0F7A-4FC0-89AC-5906EDB6620A}"/>
                </a:ext>
              </a:extLst>
            </p:cNvPr>
            <p:cNvSpPr txBox="1"/>
            <p:nvPr/>
          </p:nvSpPr>
          <p:spPr>
            <a:xfrm>
              <a:off x="2803225" y="2664945"/>
              <a:ext cx="1807576" cy="332518"/>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旧倫理，</a:t>
              </a:r>
              <a:endParaRPr altLang="ja-JP" dirty="0" kumimoji="1" lang="en-US" sz="1600"/>
            </a:p>
            <a:p>
              <a:pPr algn="ctr"/>
              <a:r>
                <a:rPr altLang="en-US" dirty="0" kumimoji="1" lang="ja-JP" sz="1600"/>
                <a:t>旧政治・経済　　</a:t>
              </a:r>
            </a:p>
          </p:txBody>
        </p:sp>
      </p:grpSp>
      <p:sp>
        <p:nvSpPr>
          <p:cNvPr id="46" name="正方形/長方形 45">
            <a:extLst>
              <a:ext uri="{FF2B5EF4-FFF2-40B4-BE49-F238E27FC236}">
                <a16:creationId xmlns:a16="http://schemas.microsoft.com/office/drawing/2014/main" id="{3D90B763-E02A-4967-A133-4D425DDE05DE}"/>
              </a:ext>
            </a:extLst>
          </p:cNvPr>
          <p:cNvSpPr/>
          <p:nvPr/>
        </p:nvSpPr>
        <p:spPr>
          <a:xfrm>
            <a:off x="7302828" y="4675184"/>
            <a:ext cx="2752078" cy="332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a:solidFill>
                  <a:schemeClr val="tx1"/>
                </a:solidFill>
              </a:rPr>
              <a:t>旧公民</a:t>
            </a:r>
          </a:p>
        </p:txBody>
      </p:sp>
      <p:sp>
        <p:nvSpPr>
          <p:cNvPr id="6" name="四角形: 角を丸くする 5">
            <a:extLst>
              <a:ext uri="{FF2B5EF4-FFF2-40B4-BE49-F238E27FC236}">
                <a16:creationId xmlns:a16="http://schemas.microsoft.com/office/drawing/2014/main" id="{CB1FE218-E66C-461E-8365-068EECDA3EE8}"/>
              </a:ext>
            </a:extLst>
          </p:cNvPr>
          <p:cNvSpPr/>
          <p:nvPr/>
        </p:nvSpPr>
        <p:spPr>
          <a:xfrm>
            <a:off x="678977" y="2254720"/>
            <a:ext cx="4467014" cy="2388598"/>
          </a:xfrm>
          <a:prstGeom prst="roundRect">
            <a:avLst>
              <a:gd fmla="val 10287"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nvGrpSpPr>
          <p:cNvPr id="3" name="グループ化 2">
            <a:extLst>
              <a:ext uri="{FF2B5EF4-FFF2-40B4-BE49-F238E27FC236}">
                <a16:creationId xmlns:a16="http://schemas.microsoft.com/office/drawing/2014/main" id="{9A93202A-6366-4BB7-A505-499EF078F5A7}"/>
              </a:ext>
            </a:extLst>
          </p:cNvPr>
          <p:cNvGrpSpPr/>
          <p:nvPr/>
        </p:nvGrpSpPr>
        <p:grpSpPr>
          <a:xfrm>
            <a:off x="862471" y="2697481"/>
            <a:ext cx="4101008" cy="1765501"/>
            <a:chOff x="801587" y="2138052"/>
            <a:chExt cx="4101008" cy="1058642"/>
          </a:xfrm>
        </p:grpSpPr>
        <p:sp>
          <p:nvSpPr>
            <p:cNvPr id="8" name="テキスト ボックス 7">
              <a:extLst>
                <a:ext uri="{FF2B5EF4-FFF2-40B4-BE49-F238E27FC236}">
                  <a16:creationId xmlns:a16="http://schemas.microsoft.com/office/drawing/2014/main" id="{EA10C8B1-3281-4C78-A085-2C2613305D98}"/>
                </a:ext>
              </a:extLst>
            </p:cNvPr>
            <p:cNvSpPr txBox="1"/>
            <p:nvPr/>
          </p:nvSpPr>
          <p:spPr>
            <a:xfrm>
              <a:off x="806245" y="2138052"/>
              <a:ext cx="1998111" cy="30451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sz="1600"/>
                <a:t>地理総合，</a:t>
              </a:r>
              <a:endParaRPr altLang="ja-JP" dirty="0" lang="en-US" sz="1600"/>
            </a:p>
            <a:p>
              <a:pPr algn="ctr"/>
              <a:r>
                <a:rPr altLang="en-US" dirty="0" lang="ja-JP" sz="1600"/>
                <a:t>地理探究</a:t>
              </a:r>
              <a:r>
                <a:rPr altLang="en-US" dirty="0" kumimoji="1" lang="ja-JP" sz="1600"/>
                <a:t>　　</a:t>
              </a:r>
            </a:p>
          </p:txBody>
        </p:sp>
        <p:sp>
          <p:nvSpPr>
            <p:cNvPr id="9" name="テキスト ボックス 8">
              <a:extLst>
                <a:ext uri="{FF2B5EF4-FFF2-40B4-BE49-F238E27FC236}">
                  <a16:creationId xmlns:a16="http://schemas.microsoft.com/office/drawing/2014/main" id="{40651FC3-0DEA-4387-8BC1-A3A206B14687}"/>
                </a:ext>
              </a:extLst>
            </p:cNvPr>
            <p:cNvSpPr txBox="1"/>
            <p:nvPr/>
          </p:nvSpPr>
          <p:spPr>
            <a:xfrm>
              <a:off x="806245" y="2511387"/>
              <a:ext cx="1998111" cy="311580"/>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sz="1600"/>
                <a:t>歴史総合，</a:t>
              </a:r>
              <a:endParaRPr altLang="ja-JP" dirty="0" lang="en-US" sz="1600"/>
            </a:p>
            <a:p>
              <a:pPr algn="ctr"/>
              <a:r>
                <a:rPr altLang="en-US" dirty="0" lang="ja-JP" sz="1600"/>
                <a:t>日本史探究</a:t>
              </a:r>
              <a:r>
                <a:rPr altLang="en-US" dirty="0" kumimoji="1" lang="ja-JP" sz="1600"/>
                <a:t>　　</a:t>
              </a:r>
            </a:p>
          </p:txBody>
        </p:sp>
        <p:sp>
          <p:nvSpPr>
            <p:cNvPr id="11" name="テキスト ボックス 10">
              <a:extLst>
                <a:ext uri="{FF2B5EF4-FFF2-40B4-BE49-F238E27FC236}">
                  <a16:creationId xmlns:a16="http://schemas.microsoft.com/office/drawing/2014/main" id="{3FDB2DE6-732D-4376-88EF-323086E992A8}"/>
                </a:ext>
              </a:extLst>
            </p:cNvPr>
            <p:cNvSpPr txBox="1"/>
            <p:nvPr/>
          </p:nvSpPr>
          <p:spPr>
            <a:xfrm>
              <a:off x="2904484" y="2519491"/>
              <a:ext cx="1998111" cy="30451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sz="1600"/>
                <a:t>歴史総合，</a:t>
              </a:r>
              <a:endParaRPr altLang="ja-JP" dirty="0" lang="en-US" sz="1600"/>
            </a:p>
            <a:p>
              <a:pPr algn="ctr"/>
              <a:r>
                <a:rPr altLang="en-US" dirty="0" lang="ja-JP" sz="1600"/>
                <a:t>世界史探究</a:t>
              </a:r>
              <a:r>
                <a:rPr altLang="en-US" dirty="0" kumimoji="1" lang="ja-JP" sz="1600"/>
                <a:t>　　</a:t>
              </a:r>
            </a:p>
          </p:txBody>
        </p:sp>
        <p:sp>
          <p:nvSpPr>
            <p:cNvPr id="12" name="テキスト ボックス 11">
              <a:extLst>
                <a:ext uri="{FF2B5EF4-FFF2-40B4-BE49-F238E27FC236}">
                  <a16:creationId xmlns:a16="http://schemas.microsoft.com/office/drawing/2014/main" id="{EEE9B406-6C38-4A32-9CA8-AD0B4408E478}"/>
                </a:ext>
              </a:extLst>
            </p:cNvPr>
            <p:cNvSpPr txBox="1"/>
            <p:nvPr/>
          </p:nvSpPr>
          <p:spPr>
            <a:xfrm>
              <a:off x="801587" y="2889688"/>
              <a:ext cx="1998111" cy="30451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sz="1600"/>
                <a:t>公共，倫理</a:t>
              </a:r>
              <a:r>
                <a:rPr altLang="en-US" dirty="0" kumimoji="1" lang="ja-JP" sz="1600"/>
                <a:t>　　</a:t>
              </a:r>
            </a:p>
          </p:txBody>
        </p:sp>
        <p:sp>
          <p:nvSpPr>
            <p:cNvPr id="13" name="テキスト ボックス 12">
              <a:extLst>
                <a:ext uri="{FF2B5EF4-FFF2-40B4-BE49-F238E27FC236}">
                  <a16:creationId xmlns:a16="http://schemas.microsoft.com/office/drawing/2014/main" id="{98B57E46-2561-437B-8336-9DFBEE6DE6F3}"/>
                </a:ext>
              </a:extLst>
            </p:cNvPr>
            <p:cNvSpPr txBox="1"/>
            <p:nvPr/>
          </p:nvSpPr>
          <p:spPr>
            <a:xfrm>
              <a:off x="2893974" y="2892177"/>
              <a:ext cx="1998111" cy="30451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sz="1600"/>
                <a:t>公共，政治・経済</a:t>
              </a:r>
              <a:r>
                <a:rPr altLang="en-US" dirty="0" kumimoji="1" lang="ja-JP" sz="1600"/>
                <a:t>　　</a:t>
              </a:r>
            </a:p>
          </p:txBody>
        </p:sp>
      </p:grpSp>
      <p:sp>
        <p:nvSpPr>
          <p:cNvPr id="52" name="正方形/長方形 51">
            <a:extLst>
              <a:ext uri="{FF2B5EF4-FFF2-40B4-BE49-F238E27FC236}">
                <a16:creationId xmlns:a16="http://schemas.microsoft.com/office/drawing/2014/main" id="{09296BDF-482B-4334-89C9-2B59F7CE6C4F}"/>
              </a:ext>
            </a:extLst>
          </p:cNvPr>
          <p:cNvSpPr/>
          <p:nvPr/>
        </p:nvSpPr>
        <p:spPr>
          <a:xfrm>
            <a:off x="1514184" y="2321138"/>
            <a:ext cx="2752078" cy="332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a:solidFill>
                  <a:schemeClr val="tx1"/>
                </a:solidFill>
              </a:rPr>
              <a:t>地理歴史，公民①</a:t>
            </a:r>
          </a:p>
        </p:txBody>
      </p:sp>
      <p:sp>
        <p:nvSpPr>
          <p:cNvPr id="59" name="テキスト ボックス 58">
            <a:extLst>
              <a:ext uri="{FF2B5EF4-FFF2-40B4-BE49-F238E27FC236}">
                <a16:creationId xmlns:a16="http://schemas.microsoft.com/office/drawing/2014/main" id="{890B98D2-5832-4975-9E3E-7234FA9DC5C7}"/>
              </a:ext>
            </a:extLst>
          </p:cNvPr>
          <p:cNvSpPr txBox="1"/>
          <p:nvPr/>
        </p:nvSpPr>
        <p:spPr>
          <a:xfrm>
            <a:off x="6575715" y="1550996"/>
            <a:ext cx="4206305" cy="646331"/>
          </a:xfrm>
          <a:prstGeom prst="rect">
            <a:avLst/>
          </a:prstGeom>
          <a:noFill/>
        </p:spPr>
        <p:txBody>
          <a:bodyPr rtlCol="0" wrap="square">
            <a:spAutoFit/>
          </a:bodyPr>
          <a:lstStyle/>
          <a:p>
            <a:r>
              <a:rPr altLang="en-US" b="1" dirty="0" kumimoji="1" lang="ja-JP"/>
              <a:t>「旧地理歴史」</a:t>
            </a:r>
            <a:r>
              <a:rPr altLang="en-US" dirty="0" kumimoji="1" lang="ja-JP"/>
              <a:t>と</a:t>
            </a:r>
            <a:r>
              <a:rPr altLang="en-US" b="1" dirty="0" kumimoji="1" lang="ja-JP"/>
              <a:t>「旧公民」</a:t>
            </a:r>
            <a:r>
              <a:rPr altLang="en-US" dirty="0" kumimoji="1" lang="ja-JP"/>
              <a:t>の２冊を</a:t>
            </a:r>
            <a:endParaRPr altLang="ja-JP" dirty="0" kumimoji="1" lang="en-US"/>
          </a:p>
          <a:p>
            <a:r>
              <a:rPr altLang="en-US" dirty="0" kumimoji="1" lang="ja-JP"/>
              <a:t>ビニールでパッケージ</a:t>
            </a:r>
          </a:p>
        </p:txBody>
      </p:sp>
      <p:sp>
        <p:nvSpPr>
          <p:cNvPr id="60" name="四角形: 角を丸くする 59">
            <a:extLst>
              <a:ext uri="{FF2B5EF4-FFF2-40B4-BE49-F238E27FC236}">
                <a16:creationId xmlns:a16="http://schemas.microsoft.com/office/drawing/2014/main" id="{1F4F50BF-DACC-449D-93F0-A0082755D80D}"/>
              </a:ext>
            </a:extLst>
          </p:cNvPr>
          <p:cNvSpPr/>
          <p:nvPr/>
        </p:nvSpPr>
        <p:spPr>
          <a:xfrm>
            <a:off x="4671718" y="168654"/>
            <a:ext cx="7113876" cy="734834"/>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試験当日は，出願時に登録した教育課程（新課程または旧課程）の問題冊子のみ配付される</a:t>
            </a:r>
          </a:p>
        </p:txBody>
      </p:sp>
      <p:cxnSp>
        <p:nvCxnSpPr>
          <p:cNvPr id="62" name="直線コネクタ 61">
            <a:extLst>
              <a:ext uri="{FF2B5EF4-FFF2-40B4-BE49-F238E27FC236}">
                <a16:creationId xmlns:a16="http://schemas.microsoft.com/office/drawing/2014/main" id="{D5CC51AE-1271-4545-A470-DADA8B506E1B}"/>
              </a:ext>
            </a:extLst>
          </p:cNvPr>
          <p:cNvCxnSpPr>
            <a:cxnSpLocks/>
          </p:cNvCxnSpPr>
          <p:nvPr/>
        </p:nvCxnSpPr>
        <p:spPr>
          <a:xfrm>
            <a:off x="5823785" y="1091542"/>
            <a:ext cx="0" cy="5548183"/>
          </a:xfrm>
          <a:prstGeom prst="line">
            <a:avLst/>
          </a:prstGeom>
          <a:ln w="4445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85326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60"/>
                                        </p:tgtEl>
                                        <p:attrNameLst>
                                          <p:attrName>style.visibility</p:attrName>
                                        </p:attrNameLst>
                                      </p:cBhvr>
                                      <p:to>
                                        <p:strVal val="visible"/>
                                      </p:to>
                                    </p:set>
                                    <p:animEffect filter="fade" transition="in">
                                      <p:cBhvr>
                                        <p:cTn dur="500" id="7"/>
                                        <p:tgtEl>
                                          <p:spTgt spid="6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0"/>
    </p:bldLst>
  </p:timing>
</p:sld>
</file>

<file path=ppt/slides/slide11.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11</a:t>
            </a:fld>
            <a:endParaRPr altLang="en-US" kumimoji="1" lang="ja-JP"/>
          </a:p>
        </p:txBody>
      </p:sp>
      <p:graphicFrame>
        <p:nvGraphicFramePr>
          <p:cNvPr id="7" name="表 6">
            <a:extLst>
              <a:ext uri="{FF2B5EF4-FFF2-40B4-BE49-F238E27FC236}">
                <a16:creationId xmlns:a16="http://schemas.microsoft.com/office/drawing/2014/main" id="{C9F607C2-C70F-47A2-9163-30BCE0E4C47D}"/>
              </a:ext>
            </a:extLst>
          </p:cNvPr>
          <p:cNvGraphicFramePr>
            <a:graphicFrameLocks noGrp="1"/>
          </p:cNvGraphicFramePr>
          <p:nvPr>
            <p:extLst>
              <p:ext uri="{D42A27DB-BD31-4B8C-83A1-F6EECF244321}">
                <p14:modId xmlns:p14="http://schemas.microsoft.com/office/powerpoint/2010/main" val="2024077603"/>
              </p:ext>
            </p:extLst>
          </p:nvPr>
        </p:nvGraphicFramePr>
        <p:xfrm>
          <a:off x="331662" y="1431600"/>
          <a:ext cx="11630694" cy="4455156"/>
        </p:xfrm>
        <a:graphic>
          <a:graphicData uri="http://schemas.openxmlformats.org/drawingml/2006/table">
            <a:tbl>
              <a:tblPr bandRow="1" firstRow="1">
                <a:tableStyleId>{5C22544A-7EE6-4342-B048-85BDC9FD1C3A}</a:tableStyleId>
              </a:tblPr>
              <a:tblGrid>
                <a:gridCol w="743766">
                  <a:extLst>
                    <a:ext uri="{9D8B030D-6E8A-4147-A177-3AD203B41FA5}">
                      <a16:colId xmlns:a16="http://schemas.microsoft.com/office/drawing/2014/main" val="3771863355"/>
                    </a:ext>
                  </a:extLst>
                </a:gridCol>
                <a:gridCol w="2769916">
                  <a:extLst>
                    <a:ext uri="{9D8B030D-6E8A-4147-A177-3AD203B41FA5}">
                      <a16:colId xmlns:a16="http://schemas.microsoft.com/office/drawing/2014/main" val="20907263"/>
                    </a:ext>
                  </a:extLst>
                </a:gridCol>
                <a:gridCol w="1528776">
                  <a:extLst>
                    <a:ext uri="{9D8B030D-6E8A-4147-A177-3AD203B41FA5}">
                      <a16:colId xmlns:a16="http://schemas.microsoft.com/office/drawing/2014/main" val="414699912"/>
                    </a:ext>
                  </a:extLst>
                </a:gridCol>
                <a:gridCol w="1711745">
                  <a:extLst>
                    <a:ext uri="{9D8B030D-6E8A-4147-A177-3AD203B41FA5}">
                      <a16:colId xmlns:a16="http://schemas.microsoft.com/office/drawing/2014/main" val="3559389836"/>
                    </a:ext>
                  </a:extLst>
                </a:gridCol>
                <a:gridCol w="1768226">
                  <a:extLst>
                    <a:ext uri="{9D8B030D-6E8A-4147-A177-3AD203B41FA5}">
                      <a16:colId xmlns:a16="http://schemas.microsoft.com/office/drawing/2014/main" val="1122176605"/>
                    </a:ext>
                  </a:extLst>
                </a:gridCol>
                <a:gridCol w="1290180">
                  <a:extLst>
                    <a:ext uri="{9D8B030D-6E8A-4147-A177-3AD203B41FA5}">
                      <a16:colId xmlns:a16="http://schemas.microsoft.com/office/drawing/2014/main" val="2282304925"/>
                    </a:ext>
                  </a:extLst>
                </a:gridCol>
                <a:gridCol w="1818085">
                  <a:extLst>
                    <a:ext uri="{9D8B030D-6E8A-4147-A177-3AD203B41FA5}">
                      <a16:colId xmlns:a16="http://schemas.microsoft.com/office/drawing/2014/main" val="3211804827"/>
                    </a:ext>
                  </a:extLst>
                </a:gridCol>
              </a:tblGrid>
              <a:tr h="445908">
                <a:tc gridSpan="2" rowSpan="2">
                  <a:txBody>
                    <a:bodyPr/>
                    <a:lstStyle/>
                    <a:p>
                      <a:pPr algn="ctr"/>
                      <a:endParaRPr altLang="en-US" b="0" dirty="0" kumimoji="1" lang="ja-JP" sz="16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rowSpan="2">
                  <a:txBody>
                    <a:bodyPr/>
                    <a:lstStyle/>
                    <a:p>
                      <a:endParaRPr altLang="en-US" kumimoji="1" lang="ja-JP"/>
                    </a:p>
                  </a:txBody>
                  <a:tcPr/>
                </a:tc>
                <a:tc gridSpan="5">
                  <a:txBody>
                    <a:bodyPr/>
                    <a:lstStyle/>
                    <a:p>
                      <a:pPr algn="ctr"/>
                      <a:r>
                        <a:rPr altLang="en-US" b="1" dirty="0" kumimoji="1" lang="ja-JP" sz="2000">
                          <a:solidFill>
                            <a:schemeClr val="tx1"/>
                          </a:solidFill>
                        </a:rPr>
                        <a:t>「地理歴史，公民①」の問題冊子に掲載</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162508059"/>
                  </a:ext>
                </a:extLst>
              </a:tr>
              <a:tr h="750078">
                <a:tc gridSpan="2" v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v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地理総合，地理探究</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歴史総合，</a:t>
                      </a:r>
                      <a:endParaRPr altLang="ja-JP" b="0" dirty="0" kumimoji="1" lang="en-US" sz="2000">
                        <a:solidFill>
                          <a:schemeClr val="tx1"/>
                        </a:solidFill>
                      </a:endParaRPr>
                    </a:p>
                    <a:p>
                      <a:pPr algn="ctr"/>
                      <a:r>
                        <a:rPr altLang="en-US" b="0" dirty="0" kumimoji="1" lang="ja-JP" sz="2000">
                          <a:solidFill>
                            <a:schemeClr val="tx1"/>
                          </a:solidFill>
                        </a:rPr>
                        <a:t>日本史探究</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歴史総合，</a:t>
                      </a:r>
                      <a:endParaRPr altLang="ja-JP" b="0" dirty="0" kumimoji="1" lang="en-US" sz="2000">
                        <a:solidFill>
                          <a:schemeClr val="tx1"/>
                        </a:solidFill>
                      </a:endParaRPr>
                    </a:p>
                    <a:p>
                      <a:pPr algn="ctr"/>
                      <a:r>
                        <a:rPr altLang="en-US" b="0" dirty="0" kumimoji="1" lang="ja-JP" sz="2000">
                          <a:solidFill>
                            <a:schemeClr val="tx1"/>
                          </a:solidFill>
                        </a:rPr>
                        <a:t>世界史探究</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公共，</a:t>
                      </a:r>
                      <a:endParaRPr altLang="ja-JP" b="0" dirty="0" kumimoji="1" lang="en-US" sz="2000">
                        <a:solidFill>
                          <a:schemeClr val="tx1"/>
                        </a:solidFill>
                      </a:endParaRPr>
                    </a:p>
                    <a:p>
                      <a:pPr algn="ctr"/>
                      <a:r>
                        <a:rPr altLang="en-US" b="0" dirty="0" kumimoji="1" lang="ja-JP" sz="2000">
                          <a:solidFill>
                            <a:schemeClr val="tx1"/>
                          </a:solidFill>
                        </a:rPr>
                        <a:t>倫理</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公共，</a:t>
                      </a:r>
                      <a:endParaRPr altLang="ja-JP" b="0" dirty="0" kumimoji="1" lang="en-US" sz="2000">
                        <a:solidFill>
                          <a:schemeClr val="tx1"/>
                        </a:solidFill>
                      </a:endParaRPr>
                    </a:p>
                    <a:p>
                      <a:pPr algn="ctr"/>
                      <a:r>
                        <a:rPr altLang="en-US" b="0" dirty="0" kumimoji="1" lang="ja-JP" sz="2000">
                          <a:solidFill>
                            <a:schemeClr val="tx1"/>
                          </a:solidFill>
                        </a:rPr>
                        <a:t>政治・経済</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extLst>
                  <a:ext uri="{0D108BD9-81ED-4DB2-BD59-A6C34878D82A}">
                    <a16:rowId xmlns:a16="http://schemas.microsoft.com/office/drawing/2014/main" val="537282375"/>
                  </a:ext>
                </a:extLst>
              </a:tr>
              <a:tr h="582927">
                <a:tc rowSpan="5">
                  <a:txBody>
                    <a:bodyPr/>
                    <a:lstStyle/>
                    <a:p>
                      <a:pPr algn="ctr"/>
                      <a:r>
                        <a:rPr altLang="en-US" b="1" dirty="0" kumimoji="1" lang="ja-JP" sz="2000">
                          <a:solidFill>
                            <a:schemeClr val="tx1"/>
                          </a:solidFill>
                        </a:rPr>
                        <a:t>「地理歴史，公民①」</a:t>
                      </a:r>
                      <a:endParaRPr altLang="ja-JP" b="1" dirty="0" kumimoji="1" lang="en-US" sz="2000">
                        <a:solidFill>
                          <a:schemeClr val="tx1"/>
                        </a:solidFill>
                      </a:endParaRPr>
                    </a:p>
                    <a:p>
                      <a:pPr algn="ctr"/>
                      <a:r>
                        <a:rPr altLang="en-US" b="1" dirty="0" kumimoji="1" lang="ja-JP" sz="2000">
                          <a:solidFill>
                            <a:schemeClr val="tx1"/>
                          </a:solidFill>
                        </a:rPr>
                        <a:t>の問題冊子に掲載</a:t>
                      </a:r>
                    </a:p>
                  </a:txBody>
                  <a:tcPr anchor="ctr" vert="eaVert">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r>
                        <a:rPr altLang="ja-JP" dirty="0" kumimoji="1" lang="en-US" sz="2000">
                          <a:solidFill>
                            <a:schemeClr val="tx1"/>
                          </a:solidFill>
                        </a:rPr>
                        <a:t>『</a:t>
                      </a:r>
                      <a:r>
                        <a:rPr altLang="en-US" dirty="0" kumimoji="1" lang="ja-JP" sz="2000">
                          <a:solidFill>
                            <a:schemeClr val="tx1"/>
                          </a:solidFill>
                        </a:rPr>
                        <a:t>地理総合，</a:t>
                      </a:r>
                      <a:endParaRPr altLang="ja-JP" dirty="0" kumimoji="1" lang="en-US" sz="2000">
                        <a:solidFill>
                          <a:schemeClr val="tx1"/>
                        </a:solidFill>
                      </a:endParaRPr>
                    </a:p>
                    <a:p>
                      <a:r>
                        <a:rPr altLang="en-US" dirty="0" kumimoji="1" lang="ja-JP" sz="2000">
                          <a:solidFill>
                            <a:schemeClr val="tx1"/>
                          </a:solidFill>
                        </a:rPr>
                        <a:t>　　　　地理探究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850847494"/>
                  </a:ext>
                </a:extLst>
              </a:tr>
              <a:tr h="682285">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歴史総合，</a:t>
                      </a:r>
                      <a:endParaRPr altLang="ja-JP" dirty="0" kumimoji="1" lang="en-US" sz="2000">
                        <a:solidFill>
                          <a:schemeClr val="tx1"/>
                        </a:solidFill>
                      </a:endParaRPr>
                    </a:p>
                    <a:p>
                      <a:r>
                        <a:rPr altLang="en-US" dirty="0" kumimoji="1" lang="ja-JP" sz="2000">
                          <a:solidFill>
                            <a:schemeClr val="tx1"/>
                          </a:solidFill>
                        </a:rPr>
                        <a:t>　　　　日本史探究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59710425"/>
                  </a:ext>
                </a:extLst>
              </a:tr>
              <a:tr h="682285">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歴史総合，</a:t>
                      </a:r>
                      <a:endParaRPr altLang="ja-JP" dirty="0" kumimoji="1" lang="en-US" sz="2000">
                        <a:solidFill>
                          <a:schemeClr val="tx1"/>
                        </a:solidFill>
                      </a:endParaRPr>
                    </a:p>
                    <a:p>
                      <a:r>
                        <a:rPr altLang="en-US" dirty="0" kumimoji="1" lang="ja-JP" sz="2000">
                          <a:solidFill>
                            <a:schemeClr val="tx1"/>
                          </a:solidFill>
                        </a:rPr>
                        <a:t>　　　　世界史探究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166027829"/>
                  </a:ext>
                </a:extLst>
              </a:tr>
              <a:tr h="562824">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公共，倫理</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818460372"/>
                  </a:ext>
                </a:extLst>
              </a:tr>
              <a:tr h="593226">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公共，政治・経済</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79861984"/>
                  </a:ext>
                </a:extLst>
              </a:tr>
            </a:tbl>
          </a:graphicData>
        </a:graphic>
      </p:graphicFrame>
      <p:sp>
        <p:nvSpPr>
          <p:cNvPr id="29" name="四角形: 角を丸くする 28">
            <a:extLst>
              <a:ext uri="{FF2B5EF4-FFF2-40B4-BE49-F238E27FC236}">
                <a16:creationId xmlns:a16="http://schemas.microsoft.com/office/drawing/2014/main" id="{5060B907-46A2-419B-8D54-EA8B984A1625}"/>
              </a:ext>
            </a:extLst>
          </p:cNvPr>
          <p:cNvSpPr/>
          <p:nvPr/>
        </p:nvSpPr>
        <p:spPr>
          <a:xfrm>
            <a:off x="6407382" y="5855412"/>
            <a:ext cx="4995551" cy="733637"/>
          </a:xfrm>
          <a:prstGeom prst="roundRect">
            <a:avLst/>
          </a:prstGeom>
          <a:solidFill>
            <a:srgbClr val="FFCCFF"/>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ja-JP" b="1" dirty="0" kumimoji="1" lang="en-US" sz="2000">
                <a:solidFill>
                  <a:schemeClr val="tx1"/>
                </a:solidFill>
              </a:rPr>
              <a:t>『</a:t>
            </a:r>
            <a:r>
              <a:rPr altLang="en-US" b="1" dirty="0" kumimoji="1" lang="ja-JP" sz="2000">
                <a:solidFill>
                  <a:schemeClr val="tx1"/>
                </a:solidFill>
              </a:rPr>
              <a:t>公共，倫理</a:t>
            </a:r>
            <a:r>
              <a:rPr altLang="ja-JP" b="1" dirty="0" kumimoji="1" lang="en-US" sz="2000">
                <a:solidFill>
                  <a:schemeClr val="tx1"/>
                </a:solidFill>
              </a:rPr>
              <a:t>』</a:t>
            </a:r>
            <a:r>
              <a:rPr altLang="en-US" b="1" dirty="0" kumimoji="1" lang="ja-JP" sz="2000">
                <a:solidFill>
                  <a:schemeClr val="tx1"/>
                </a:solidFill>
              </a:rPr>
              <a:t>と</a:t>
            </a:r>
            <a:r>
              <a:rPr altLang="ja-JP" b="1" dirty="0" kumimoji="1" lang="en-US" sz="2000">
                <a:solidFill>
                  <a:schemeClr val="tx1"/>
                </a:solidFill>
              </a:rPr>
              <a:t>『</a:t>
            </a:r>
            <a:r>
              <a:rPr altLang="en-US" b="1" dirty="0" kumimoji="1" lang="ja-JP" sz="2000">
                <a:solidFill>
                  <a:schemeClr val="tx1"/>
                </a:solidFill>
              </a:rPr>
              <a:t>公共，政治・経済</a:t>
            </a:r>
            <a:r>
              <a:rPr altLang="ja-JP" b="1" dirty="0" kumimoji="1" lang="en-US" sz="2000">
                <a:solidFill>
                  <a:schemeClr val="tx1"/>
                </a:solidFill>
              </a:rPr>
              <a:t>』</a:t>
            </a:r>
            <a:r>
              <a:rPr altLang="en-US" b="1" dirty="0" kumimoji="1" lang="ja-JP" sz="2000">
                <a:solidFill>
                  <a:schemeClr val="tx1"/>
                </a:solidFill>
              </a:rPr>
              <a:t>は組み合わせて選択できない</a:t>
            </a:r>
          </a:p>
        </p:txBody>
      </p:sp>
      <p:sp>
        <p:nvSpPr>
          <p:cNvPr id="13" name="タイトル 5">
            <a:extLst>
              <a:ext uri="{FF2B5EF4-FFF2-40B4-BE49-F238E27FC236}">
                <a16:creationId xmlns:a16="http://schemas.microsoft.com/office/drawing/2014/main" id="{D6CD8D98-7E81-4F2A-B75D-41063D4790D7}"/>
              </a:ext>
            </a:extLst>
          </p:cNvPr>
          <p:cNvSpPr>
            <a:spLocks noGrp="1"/>
          </p:cNvSpPr>
          <p:nvPr>
            <p:ph type="title"/>
          </p:nvPr>
        </p:nvSpPr>
        <p:spPr>
          <a:xfrm>
            <a:off x="406400" y="147102"/>
            <a:ext cx="8596668" cy="389910"/>
          </a:xfrm>
        </p:spPr>
        <p:txBody>
          <a:bodyPr>
            <a:noAutofit/>
          </a:bodyPr>
          <a:lstStyle/>
          <a:p>
            <a:r>
              <a:rPr altLang="en-US" dirty="0" lang="ja-JP">
                <a:solidFill>
                  <a:srgbClr val="002060"/>
                </a:solidFill>
              </a:rPr>
              <a:t>地理歴史，公民</a:t>
            </a:r>
          </a:p>
        </p:txBody>
      </p:sp>
      <p:sp>
        <p:nvSpPr>
          <p:cNvPr id="15" name="テキスト ボックス 14">
            <a:extLst>
              <a:ext uri="{FF2B5EF4-FFF2-40B4-BE49-F238E27FC236}">
                <a16:creationId xmlns:a16="http://schemas.microsoft.com/office/drawing/2014/main" id="{A6331432-988A-49C6-B174-0CA8BB1B32F4}"/>
              </a:ext>
            </a:extLst>
          </p:cNvPr>
          <p:cNvSpPr txBox="1"/>
          <p:nvPr/>
        </p:nvSpPr>
        <p:spPr>
          <a:xfrm>
            <a:off x="657677" y="1013280"/>
            <a:ext cx="8779922" cy="400110"/>
          </a:xfrm>
          <a:prstGeom prst="rect">
            <a:avLst/>
          </a:prstGeom>
          <a:noFill/>
        </p:spPr>
        <p:txBody>
          <a:bodyPr rtlCol="0" wrap="square">
            <a:spAutoFit/>
          </a:bodyPr>
          <a:lstStyle/>
          <a:p>
            <a:r>
              <a:rPr altLang="en-US" dirty="0" kumimoji="1" lang="ja-JP" sz="2000"/>
              <a:t>・「地理歴史，公民①」の問題冊子の中から２科目を選択する場合</a:t>
            </a:r>
            <a:endParaRPr altLang="en-US" b="1" dirty="0" kumimoji="1" lang="ja-JP" sz="2000"/>
          </a:p>
        </p:txBody>
      </p:sp>
      <p:sp>
        <p:nvSpPr>
          <p:cNvPr id="14" name="四角形: 角を丸くする 13">
            <a:extLst>
              <a:ext uri="{FF2B5EF4-FFF2-40B4-BE49-F238E27FC236}">
                <a16:creationId xmlns:a16="http://schemas.microsoft.com/office/drawing/2014/main" id="{3DB6FA5A-4CAC-4A10-A8BD-22F30B3A5E4D}"/>
              </a:ext>
            </a:extLst>
          </p:cNvPr>
          <p:cNvSpPr/>
          <p:nvPr/>
        </p:nvSpPr>
        <p:spPr>
          <a:xfrm>
            <a:off x="9034598" y="5344501"/>
            <a:ext cx="902646" cy="479511"/>
          </a:xfrm>
          <a:prstGeom prst="round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6" name="四角形: 角を丸くする 15">
            <a:extLst>
              <a:ext uri="{FF2B5EF4-FFF2-40B4-BE49-F238E27FC236}">
                <a16:creationId xmlns:a16="http://schemas.microsoft.com/office/drawing/2014/main" id="{8FFF8408-0B51-412B-AF9E-BF0C065B0091}"/>
              </a:ext>
            </a:extLst>
          </p:cNvPr>
          <p:cNvSpPr/>
          <p:nvPr/>
        </p:nvSpPr>
        <p:spPr>
          <a:xfrm>
            <a:off x="10591497" y="4770400"/>
            <a:ext cx="902646" cy="479511"/>
          </a:xfrm>
          <a:prstGeom prst="round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7" name="テキスト ボックス 16">
            <a:extLst>
              <a:ext uri="{FF2B5EF4-FFF2-40B4-BE49-F238E27FC236}">
                <a16:creationId xmlns:a16="http://schemas.microsoft.com/office/drawing/2014/main" id="{357D966D-6E1A-4998-B543-C650F7A387A5}"/>
              </a:ext>
            </a:extLst>
          </p:cNvPr>
          <p:cNvSpPr txBox="1"/>
          <p:nvPr/>
        </p:nvSpPr>
        <p:spPr>
          <a:xfrm>
            <a:off x="406400" y="638872"/>
            <a:ext cx="7179733" cy="430887"/>
          </a:xfrm>
          <a:prstGeom prst="rect">
            <a:avLst/>
          </a:prstGeom>
          <a:noFill/>
        </p:spPr>
        <p:txBody>
          <a:bodyPr rtlCol="0" wrap="square">
            <a:spAutoFit/>
          </a:bodyPr>
          <a:lstStyle/>
          <a:p>
            <a:r>
              <a:rPr altLang="en-US" b="1" dirty="0" kumimoji="1" lang="ja-JP" sz="2200"/>
              <a:t>○２科目を選択する場合の組合せ</a:t>
            </a:r>
            <a:r>
              <a:rPr altLang="ja-JP" b="1" dirty="0" kumimoji="1" lang="en-US" sz="2200"/>
              <a:t>【</a:t>
            </a:r>
            <a:r>
              <a:rPr altLang="en-US" b="1" dirty="0" kumimoji="1" lang="ja-JP" sz="2200"/>
              <a:t>新課程科目</a:t>
            </a:r>
            <a:r>
              <a:rPr altLang="ja-JP" b="1" dirty="0" kumimoji="1" lang="en-US" sz="2200"/>
              <a:t>】</a:t>
            </a:r>
          </a:p>
        </p:txBody>
      </p:sp>
    </p:spTree>
    <p:extLst>
      <p:ext uri="{BB962C8B-B14F-4D97-AF65-F5344CB8AC3E}">
        <p14:creationId xmlns:p14="http://schemas.microsoft.com/office/powerpoint/2010/main" val="112893864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9"/>
                                        </p:tgtEl>
                                        <p:attrNameLst>
                                          <p:attrName>style.visibility</p:attrName>
                                        </p:attrNameLst>
                                      </p:cBhvr>
                                      <p:to>
                                        <p:strVal val="visible"/>
                                      </p:to>
                                    </p:set>
                                    <p:animEffect filter="fade" transition="in">
                                      <p:cBhvr>
                                        <p:cTn dur="500" id="7"/>
                                        <p:tgtEl>
                                          <p:spTgt spid="29"/>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4"/>
                                        </p:tgtEl>
                                        <p:attrNameLst>
                                          <p:attrName>style.visibility</p:attrName>
                                        </p:attrNameLst>
                                      </p:cBhvr>
                                      <p:to>
                                        <p:strVal val="visible"/>
                                      </p:to>
                                    </p:set>
                                    <p:animEffect filter="fade" transition="in">
                                      <p:cBhvr>
                                        <p:cTn dur="500" id="10"/>
                                        <p:tgtEl>
                                          <p:spTgt spid="14"/>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16"/>
                                        </p:tgtEl>
                                        <p:attrNameLst>
                                          <p:attrName>style.visibility</p:attrName>
                                        </p:attrNameLst>
                                      </p:cBhvr>
                                      <p:to>
                                        <p:strVal val="visible"/>
                                      </p:to>
                                    </p:set>
                                    <p:animEffect filter="fade" transition="in">
                                      <p:cBhvr>
                                        <p:cTn dur="500" id="13"/>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9"/>
      <p:bldP animBg="1" grpId="0" spid="14"/>
      <p:bldP animBg="1" grpId="0" spid="16"/>
    </p:bldLst>
  </p:timing>
</p:sld>
</file>

<file path=ppt/slides/slide12.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8" name="表 17">
            <a:extLst>
              <a:ext uri="{FF2B5EF4-FFF2-40B4-BE49-F238E27FC236}">
                <a16:creationId xmlns:a16="http://schemas.microsoft.com/office/drawing/2014/main" id="{5C8CFE76-1E60-4A4B-99C2-DFFD8A2D2985}"/>
              </a:ext>
            </a:extLst>
          </p:cNvPr>
          <p:cNvGraphicFramePr>
            <a:graphicFrameLocks noGrp="1"/>
          </p:cNvGraphicFramePr>
          <p:nvPr>
            <p:extLst>
              <p:ext uri="{D42A27DB-BD31-4B8C-83A1-F6EECF244321}">
                <p14:modId xmlns:p14="http://schemas.microsoft.com/office/powerpoint/2010/main" val="1860858365"/>
              </p:ext>
            </p:extLst>
          </p:nvPr>
        </p:nvGraphicFramePr>
        <p:xfrm>
          <a:off x="814570" y="1684989"/>
          <a:ext cx="10562859" cy="4735987"/>
        </p:xfrm>
        <a:graphic>
          <a:graphicData uri="http://schemas.openxmlformats.org/drawingml/2006/table">
            <a:tbl>
              <a:tblPr bandRow="1" firstRow="1">
                <a:tableStyleId>{5C22544A-7EE6-4342-B048-85BDC9FD1C3A}</a:tableStyleId>
              </a:tblPr>
              <a:tblGrid>
                <a:gridCol w="801288">
                  <a:extLst>
                    <a:ext uri="{9D8B030D-6E8A-4147-A177-3AD203B41FA5}">
                      <a16:colId xmlns:a16="http://schemas.microsoft.com/office/drawing/2014/main" val="3771863355"/>
                    </a:ext>
                  </a:extLst>
                </a:gridCol>
                <a:gridCol w="3331539">
                  <a:extLst>
                    <a:ext uri="{9D8B030D-6E8A-4147-A177-3AD203B41FA5}">
                      <a16:colId xmlns:a16="http://schemas.microsoft.com/office/drawing/2014/main" val="20907263"/>
                    </a:ext>
                  </a:extLst>
                </a:gridCol>
                <a:gridCol w="2374281">
                  <a:extLst>
                    <a:ext uri="{9D8B030D-6E8A-4147-A177-3AD203B41FA5}">
                      <a16:colId xmlns:a16="http://schemas.microsoft.com/office/drawing/2014/main" val="414699912"/>
                    </a:ext>
                  </a:extLst>
                </a:gridCol>
                <a:gridCol w="1921145">
                  <a:extLst>
                    <a:ext uri="{9D8B030D-6E8A-4147-A177-3AD203B41FA5}">
                      <a16:colId xmlns:a16="http://schemas.microsoft.com/office/drawing/2014/main" val="3559389836"/>
                    </a:ext>
                  </a:extLst>
                </a:gridCol>
                <a:gridCol w="2134606">
                  <a:extLst>
                    <a:ext uri="{9D8B030D-6E8A-4147-A177-3AD203B41FA5}">
                      <a16:colId xmlns:a16="http://schemas.microsoft.com/office/drawing/2014/main" val="1122176605"/>
                    </a:ext>
                  </a:extLst>
                </a:gridCol>
              </a:tblGrid>
              <a:tr h="553714">
                <a:tc gridSpan="2" rowSpan="2">
                  <a:txBody>
                    <a:bodyPr/>
                    <a:lstStyle/>
                    <a:p>
                      <a:pPr algn="ctr"/>
                      <a:endParaRPr altLang="en-US" b="0" dirty="0" kumimoji="1" lang="ja-JP" sz="16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rowSpan="2">
                  <a:txBody>
                    <a:bodyPr/>
                    <a:lstStyle/>
                    <a:p>
                      <a:endParaRPr altLang="en-US" kumimoji="1" lang="ja-JP"/>
                    </a:p>
                  </a:txBody>
                  <a:tcPr/>
                </a:tc>
                <a:tc gridSpan="3">
                  <a:txBody>
                    <a:bodyPr/>
                    <a:lstStyle/>
                    <a:p>
                      <a:pPr algn="ctr"/>
                      <a:r>
                        <a:rPr altLang="en-US" b="1" dirty="0" kumimoji="1" lang="ja-JP" sz="2000">
                          <a:solidFill>
                            <a:schemeClr val="tx1"/>
                          </a:solidFill>
                        </a:rPr>
                        <a:t>「地理歴史，公民②」の問題冊子に掲載</a:t>
                      </a:r>
                      <a:endParaRPr altLang="ja-JP" b="1" dirty="0" kumimoji="1" lang="en-US" sz="2000">
                        <a:solidFill>
                          <a:schemeClr val="tx1"/>
                        </a:solidFill>
                      </a:endParaRPr>
                    </a:p>
                    <a:p>
                      <a:pPr algn="ctr"/>
                      <a:r>
                        <a:rPr altLang="en-US" b="1" dirty="0" kumimoji="1" lang="ja-JP" sz="2000">
                          <a:solidFill>
                            <a:schemeClr val="tx1"/>
                          </a:solidFill>
                        </a:rPr>
                        <a:t>（</a:t>
                      </a:r>
                      <a:r>
                        <a:rPr altLang="ja-JP" b="1" dirty="0" kumimoji="1" lang="en-US" sz="2000">
                          <a:solidFill>
                            <a:schemeClr val="tx1"/>
                          </a:solidFill>
                        </a:rPr>
                        <a:t>『</a:t>
                      </a:r>
                      <a:r>
                        <a:rPr altLang="en-US" b="1" dirty="0" kumimoji="1" lang="ja-JP" sz="2000">
                          <a:solidFill>
                            <a:schemeClr val="tx1"/>
                          </a:solidFill>
                        </a:rPr>
                        <a:t>地理総合／歴史総合／公共</a:t>
                      </a:r>
                      <a:r>
                        <a:rPr altLang="ja-JP" b="1" dirty="0" kumimoji="1" lang="en-US" sz="2000">
                          <a:solidFill>
                            <a:schemeClr val="tx1"/>
                          </a:solidFill>
                        </a:rPr>
                        <a:t>』</a:t>
                      </a:r>
                      <a:r>
                        <a:rPr altLang="en-US" b="1" dirty="0" kumimoji="1" lang="ja-JP" sz="2000">
                          <a:solidFill>
                            <a:schemeClr val="tx1"/>
                          </a:solidFill>
                        </a:rPr>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FFFFCC"/>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162508059"/>
                  </a:ext>
                </a:extLst>
              </a:tr>
              <a:tr h="893199">
                <a:tc gridSpan="2" v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v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b="0" dirty="0" kumimoji="1" lang="ja-JP" sz="2000">
                          <a:solidFill>
                            <a:schemeClr val="tx1"/>
                          </a:solidFill>
                        </a:rPr>
                        <a:t>「地理総合」</a:t>
                      </a:r>
                      <a:endParaRPr altLang="ja-JP" b="0" dirty="0" kumimoji="1" lang="en-US" sz="2000">
                        <a:solidFill>
                          <a:schemeClr val="tx1"/>
                        </a:solidFill>
                      </a:endParaRPr>
                    </a:p>
                    <a:p>
                      <a:pPr algn="ctr"/>
                      <a:r>
                        <a:rPr altLang="en-US" b="0" dirty="0" kumimoji="1" lang="ja-JP" sz="2000">
                          <a:solidFill>
                            <a:schemeClr val="tx1"/>
                          </a:solidFill>
                        </a:rPr>
                        <a:t>と</a:t>
                      </a:r>
                      <a:endParaRPr altLang="ja-JP" b="0" dirty="0" kumimoji="1" lang="en-US" sz="2000">
                        <a:solidFill>
                          <a:schemeClr val="tx1"/>
                        </a:solidFill>
                      </a:endParaRPr>
                    </a:p>
                    <a:p>
                      <a:pPr algn="ctr"/>
                      <a:r>
                        <a:rPr altLang="en-US" b="0" dirty="0" kumimoji="1" lang="ja-JP" sz="2000">
                          <a:solidFill>
                            <a:schemeClr val="tx1"/>
                          </a:solidFill>
                        </a:rPr>
                        <a:t>「歴史総合」</a:t>
                      </a:r>
                      <a:endParaRPr altLang="ja-JP" b="0" dirty="0" kumimoji="1" lang="en-US"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FFFFCC"/>
                    </a:solidFill>
                  </a:tcPr>
                </a:tc>
                <a:tc>
                  <a:txBody>
                    <a:bodyPr/>
                    <a:lstStyle/>
                    <a:p>
                      <a:pPr algn="ctr"/>
                      <a:r>
                        <a:rPr altLang="en-US" b="0" dirty="0" kumimoji="1" lang="ja-JP" sz="2000">
                          <a:solidFill>
                            <a:schemeClr val="tx1"/>
                          </a:solidFill>
                        </a:rPr>
                        <a:t>「地理総合」</a:t>
                      </a:r>
                      <a:endParaRPr altLang="ja-JP" b="0" dirty="0" kumimoji="1" lang="en-US" sz="2000">
                        <a:solidFill>
                          <a:schemeClr val="tx1"/>
                        </a:solidFill>
                      </a:endParaRPr>
                    </a:p>
                    <a:p>
                      <a:pPr algn="ctr"/>
                      <a:r>
                        <a:rPr altLang="en-US" b="0" dirty="0" kumimoji="1" lang="ja-JP" sz="2000">
                          <a:solidFill>
                            <a:schemeClr val="tx1"/>
                          </a:solidFill>
                        </a:rPr>
                        <a:t>と</a:t>
                      </a:r>
                      <a:endParaRPr altLang="ja-JP" b="0" dirty="0" kumimoji="1" lang="en-US" sz="2000">
                        <a:solidFill>
                          <a:schemeClr val="tx1"/>
                        </a:solidFill>
                      </a:endParaRPr>
                    </a:p>
                    <a:p>
                      <a:pPr algn="ctr"/>
                      <a:r>
                        <a:rPr altLang="en-US" b="0" dirty="0" kumimoji="1" lang="ja-JP" sz="2000">
                          <a:solidFill>
                            <a:schemeClr val="tx1"/>
                          </a:solidFill>
                        </a:rPr>
                        <a:t>「公共」</a:t>
                      </a:r>
                      <a:endParaRPr altLang="ja-JP" b="0" dirty="0" kumimoji="1" lang="en-US"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FFFFCC"/>
                    </a:solidFill>
                  </a:tcPr>
                </a:tc>
                <a:tc>
                  <a:txBody>
                    <a:bodyPr/>
                    <a:lstStyle/>
                    <a:p>
                      <a:pPr algn="ctr"/>
                      <a:r>
                        <a:rPr altLang="en-US" b="0" dirty="0" kumimoji="1" lang="ja-JP" sz="2000">
                          <a:solidFill>
                            <a:schemeClr val="tx1"/>
                          </a:solidFill>
                        </a:rPr>
                        <a:t>「歴史総合」</a:t>
                      </a:r>
                      <a:endParaRPr altLang="ja-JP" b="0" dirty="0" kumimoji="1" lang="en-US" sz="2000">
                        <a:solidFill>
                          <a:schemeClr val="tx1"/>
                        </a:solidFill>
                      </a:endParaRPr>
                    </a:p>
                    <a:p>
                      <a:pPr algn="ctr"/>
                      <a:r>
                        <a:rPr altLang="en-US" b="0" dirty="0" kumimoji="1" lang="ja-JP" sz="2000">
                          <a:solidFill>
                            <a:schemeClr val="tx1"/>
                          </a:solidFill>
                        </a:rPr>
                        <a:t>と</a:t>
                      </a:r>
                      <a:endParaRPr altLang="ja-JP" b="0" dirty="0" kumimoji="1" lang="en-US" sz="2000">
                        <a:solidFill>
                          <a:schemeClr val="tx1"/>
                        </a:solidFill>
                      </a:endParaRPr>
                    </a:p>
                    <a:p>
                      <a:pPr algn="ctr"/>
                      <a:r>
                        <a:rPr altLang="en-US" b="0" dirty="0" kumimoji="1" lang="ja-JP" sz="2000">
                          <a:solidFill>
                            <a:schemeClr val="tx1"/>
                          </a:solidFill>
                        </a:rPr>
                        <a:t>「公共」</a:t>
                      </a:r>
                      <a:endParaRPr altLang="ja-JP" b="0" dirty="0" kumimoji="1" lang="en-US"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FFFFCC"/>
                    </a:solidFill>
                  </a:tcPr>
                </a:tc>
                <a:extLst>
                  <a:ext uri="{0D108BD9-81ED-4DB2-BD59-A6C34878D82A}">
                    <a16:rowId xmlns:a16="http://schemas.microsoft.com/office/drawing/2014/main" val="537282375"/>
                  </a:ext>
                </a:extLst>
              </a:tr>
              <a:tr h="607797">
                <a:tc rowSpan="5">
                  <a:txBody>
                    <a:bodyPr/>
                    <a:lstStyle/>
                    <a:p>
                      <a:pPr algn="ctr"/>
                      <a:r>
                        <a:rPr altLang="en-US" b="1" dirty="0" kumimoji="1" lang="ja-JP" sz="2000">
                          <a:solidFill>
                            <a:schemeClr val="tx1"/>
                          </a:solidFill>
                        </a:rPr>
                        <a:t>「地理歴史，公民①」</a:t>
                      </a:r>
                      <a:endParaRPr altLang="ja-JP" b="1" dirty="0" kumimoji="1" lang="en-US" sz="2000">
                        <a:solidFill>
                          <a:schemeClr val="tx1"/>
                        </a:solidFill>
                      </a:endParaRPr>
                    </a:p>
                    <a:p>
                      <a:pPr algn="ctr"/>
                      <a:r>
                        <a:rPr altLang="en-US" b="1" dirty="0" kumimoji="1" lang="ja-JP" sz="2000">
                          <a:solidFill>
                            <a:schemeClr val="tx1"/>
                          </a:solidFill>
                        </a:rPr>
                        <a:t>の問題冊子に掲載</a:t>
                      </a:r>
                    </a:p>
                  </a:txBody>
                  <a:tcPr anchor="ctr" vert="eaVert">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r>
                        <a:rPr altLang="ja-JP" dirty="0" kumimoji="1" lang="en-US" sz="2000">
                          <a:solidFill>
                            <a:schemeClr val="tx1"/>
                          </a:solidFill>
                        </a:rPr>
                        <a:t>『</a:t>
                      </a:r>
                      <a:r>
                        <a:rPr altLang="en-US" dirty="0" kumimoji="1" lang="ja-JP" sz="2000">
                          <a:solidFill>
                            <a:schemeClr val="tx1"/>
                          </a:solidFill>
                        </a:rPr>
                        <a:t>地理総合，地理探究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850847494"/>
                  </a:ext>
                </a:extLst>
              </a:tr>
              <a:tr h="640402">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歴史総合，日本史探究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59710425"/>
                  </a:ext>
                </a:extLst>
              </a:tr>
              <a:tr h="575538">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歴史総合，世界史探究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166027829"/>
                  </a:ext>
                </a:extLst>
              </a:tr>
              <a:tr h="586835">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公共，倫理</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818460372"/>
                  </a:ext>
                </a:extLst>
              </a:tr>
              <a:tr h="618535">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公共，政治・経済</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79861984"/>
                  </a:ext>
                </a:extLst>
              </a:tr>
            </a:tbl>
          </a:graphicData>
        </a:graphic>
      </p:graphicFrame>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12</a:t>
            </a:fld>
            <a:endParaRPr altLang="en-US" kumimoji="1" lang="ja-JP"/>
          </a:p>
        </p:txBody>
      </p:sp>
      <p:sp>
        <p:nvSpPr>
          <p:cNvPr id="13" name="タイトル 5">
            <a:extLst>
              <a:ext uri="{FF2B5EF4-FFF2-40B4-BE49-F238E27FC236}">
                <a16:creationId xmlns:a16="http://schemas.microsoft.com/office/drawing/2014/main" id="{D6CD8D98-7E81-4F2A-B75D-41063D4790D7}"/>
              </a:ext>
            </a:extLst>
          </p:cNvPr>
          <p:cNvSpPr>
            <a:spLocks noGrp="1"/>
          </p:cNvSpPr>
          <p:nvPr>
            <p:ph type="title"/>
          </p:nvPr>
        </p:nvSpPr>
        <p:spPr>
          <a:xfrm>
            <a:off x="406400" y="147102"/>
            <a:ext cx="8596668" cy="389910"/>
          </a:xfrm>
        </p:spPr>
        <p:txBody>
          <a:bodyPr>
            <a:noAutofit/>
          </a:bodyPr>
          <a:lstStyle/>
          <a:p>
            <a:r>
              <a:rPr altLang="en-US" dirty="0" lang="ja-JP">
                <a:solidFill>
                  <a:srgbClr val="002060"/>
                </a:solidFill>
              </a:rPr>
              <a:t>地理歴史，公民</a:t>
            </a:r>
          </a:p>
        </p:txBody>
      </p:sp>
      <p:sp>
        <p:nvSpPr>
          <p:cNvPr id="14" name="テキスト ボックス 13">
            <a:extLst>
              <a:ext uri="{FF2B5EF4-FFF2-40B4-BE49-F238E27FC236}">
                <a16:creationId xmlns:a16="http://schemas.microsoft.com/office/drawing/2014/main" id="{B70FC843-7815-43BD-8996-DA48757C8847}"/>
              </a:ext>
            </a:extLst>
          </p:cNvPr>
          <p:cNvSpPr txBox="1"/>
          <p:nvPr/>
        </p:nvSpPr>
        <p:spPr>
          <a:xfrm>
            <a:off x="351552" y="676677"/>
            <a:ext cx="6560325" cy="430887"/>
          </a:xfrm>
          <a:prstGeom prst="rect">
            <a:avLst/>
          </a:prstGeom>
          <a:noFill/>
        </p:spPr>
        <p:txBody>
          <a:bodyPr rtlCol="0" wrap="square">
            <a:spAutoFit/>
          </a:bodyPr>
          <a:lstStyle/>
          <a:p>
            <a:r>
              <a:rPr altLang="en-US" b="1" dirty="0" kumimoji="1" lang="ja-JP" sz="2200"/>
              <a:t>○２科目を選択する場合の組合せ</a:t>
            </a:r>
            <a:r>
              <a:rPr altLang="ja-JP" b="1" dirty="0" kumimoji="1" lang="en-US" sz="2200"/>
              <a:t>【</a:t>
            </a:r>
            <a:r>
              <a:rPr altLang="en-US" b="1" dirty="0" kumimoji="1" lang="ja-JP" sz="2200"/>
              <a:t>新課程科目</a:t>
            </a:r>
            <a:r>
              <a:rPr altLang="ja-JP" b="1" dirty="0" kumimoji="1" lang="en-US" sz="2200"/>
              <a:t>】</a:t>
            </a:r>
            <a:endParaRPr altLang="en-US" b="1" dirty="0" kumimoji="1" lang="ja-JP" sz="2200"/>
          </a:p>
        </p:txBody>
      </p:sp>
      <p:sp>
        <p:nvSpPr>
          <p:cNvPr id="29" name="四角形: 角を丸くする 28">
            <a:extLst>
              <a:ext uri="{FF2B5EF4-FFF2-40B4-BE49-F238E27FC236}">
                <a16:creationId xmlns:a16="http://schemas.microsoft.com/office/drawing/2014/main" id="{5060B907-46A2-419B-8D54-EA8B984A1625}"/>
              </a:ext>
            </a:extLst>
          </p:cNvPr>
          <p:cNvSpPr/>
          <p:nvPr/>
        </p:nvSpPr>
        <p:spPr>
          <a:xfrm>
            <a:off x="1724856" y="2187327"/>
            <a:ext cx="3536875" cy="1292554"/>
          </a:xfrm>
          <a:prstGeom prst="roundRect">
            <a:avLst/>
          </a:prstGeom>
          <a:solidFill>
            <a:srgbClr val="FFCCFF"/>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sz="2000">
                <a:solidFill>
                  <a:schemeClr val="tx1"/>
                </a:solidFill>
              </a:rPr>
              <a:t>同一名称を含む組合せは</a:t>
            </a:r>
            <a:endParaRPr altLang="ja-JP" b="1" dirty="0" kumimoji="1" lang="en-US" sz="2000">
              <a:solidFill>
                <a:schemeClr val="tx1"/>
              </a:solidFill>
            </a:endParaRPr>
          </a:p>
          <a:p>
            <a:pPr algn="ctr"/>
            <a:r>
              <a:rPr altLang="en-US" b="1" dirty="0" kumimoji="1" lang="ja-JP" sz="2000">
                <a:solidFill>
                  <a:schemeClr val="tx1"/>
                </a:solidFill>
              </a:rPr>
              <a:t>選択できない</a:t>
            </a:r>
          </a:p>
        </p:txBody>
      </p:sp>
      <p:sp>
        <p:nvSpPr>
          <p:cNvPr id="5" name="四角形: 角を丸くする 4">
            <a:extLst>
              <a:ext uri="{FF2B5EF4-FFF2-40B4-BE49-F238E27FC236}">
                <a16:creationId xmlns:a16="http://schemas.microsoft.com/office/drawing/2014/main" id="{F4F9F56E-0AA2-48CF-AE56-76C5B16FF5C6}"/>
              </a:ext>
            </a:extLst>
          </p:cNvPr>
          <p:cNvSpPr/>
          <p:nvPr/>
        </p:nvSpPr>
        <p:spPr>
          <a:xfrm>
            <a:off x="7541280" y="5320921"/>
            <a:ext cx="1556600" cy="99930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7" name="四角形: 角を丸くする 16">
            <a:extLst>
              <a:ext uri="{FF2B5EF4-FFF2-40B4-BE49-F238E27FC236}">
                <a16:creationId xmlns:a16="http://schemas.microsoft.com/office/drawing/2014/main" id="{C5BB0913-1571-42D4-9D73-3A7DBA0EAE58}"/>
              </a:ext>
            </a:extLst>
          </p:cNvPr>
          <p:cNvSpPr/>
          <p:nvPr/>
        </p:nvSpPr>
        <p:spPr>
          <a:xfrm>
            <a:off x="9464387" y="4064123"/>
            <a:ext cx="1708609" cy="226629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 name="正方形/長方形 1">
            <a:extLst>
              <a:ext uri="{FF2B5EF4-FFF2-40B4-BE49-F238E27FC236}">
                <a16:creationId xmlns:a16="http://schemas.microsoft.com/office/drawing/2014/main" id="{1CDA87BA-9563-4976-9FC4-33D540C97B61}"/>
              </a:ext>
            </a:extLst>
          </p:cNvPr>
          <p:cNvSpPr/>
          <p:nvPr/>
        </p:nvSpPr>
        <p:spPr>
          <a:xfrm>
            <a:off x="631868" y="1027559"/>
            <a:ext cx="11656163" cy="646331"/>
          </a:xfrm>
          <a:prstGeom prst="rect">
            <a:avLst/>
          </a:prstGeom>
        </p:spPr>
        <p:txBody>
          <a:bodyPr wrap="square">
            <a:spAutoFit/>
          </a:bodyPr>
          <a:lstStyle/>
          <a:p>
            <a:r>
              <a:rPr altLang="en-US" dirty="0" kumimoji="1" lang="ja-JP"/>
              <a:t>・「地理歴史，公民①」の問題冊子と「地理歴史，公民②」の問題冊子の中から</a:t>
            </a:r>
            <a:endParaRPr altLang="ja-JP" dirty="0" kumimoji="1" lang="en-US"/>
          </a:p>
          <a:p>
            <a:r>
              <a:rPr altLang="en-US" dirty="0" kumimoji="1" lang="ja-JP"/>
              <a:t>　それぞれ１科目選択する場合</a:t>
            </a:r>
            <a:endParaRPr altLang="en-US" b="1" dirty="0" kumimoji="1" lang="ja-JP"/>
          </a:p>
        </p:txBody>
      </p:sp>
      <p:sp>
        <p:nvSpPr>
          <p:cNvPr id="19" name="四角形: 角を丸くする 18">
            <a:extLst>
              <a:ext uri="{FF2B5EF4-FFF2-40B4-BE49-F238E27FC236}">
                <a16:creationId xmlns:a16="http://schemas.microsoft.com/office/drawing/2014/main" id="{D83D0E7C-35C6-4E02-B9C7-7041B29817A0}"/>
              </a:ext>
            </a:extLst>
          </p:cNvPr>
          <p:cNvSpPr/>
          <p:nvPr/>
        </p:nvSpPr>
        <p:spPr>
          <a:xfrm>
            <a:off x="5373670" y="3465434"/>
            <a:ext cx="1556600" cy="168887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0" name="四角形: 角を丸くする 19">
            <a:extLst>
              <a:ext uri="{FF2B5EF4-FFF2-40B4-BE49-F238E27FC236}">
                <a16:creationId xmlns:a16="http://schemas.microsoft.com/office/drawing/2014/main" id="{75B4FFAB-F6FC-492B-9AC8-5DE6CF2AE45A}"/>
              </a:ext>
            </a:extLst>
          </p:cNvPr>
          <p:cNvSpPr/>
          <p:nvPr/>
        </p:nvSpPr>
        <p:spPr>
          <a:xfrm>
            <a:off x="7541280" y="3479881"/>
            <a:ext cx="1556600" cy="43580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Tree>
    <p:extLst>
      <p:ext uri="{BB962C8B-B14F-4D97-AF65-F5344CB8AC3E}">
        <p14:creationId xmlns:p14="http://schemas.microsoft.com/office/powerpoint/2010/main" val="3769905495"/>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9"/>
                                        </p:tgtEl>
                                        <p:attrNameLst>
                                          <p:attrName>style.visibility</p:attrName>
                                        </p:attrNameLst>
                                      </p:cBhvr>
                                      <p:to>
                                        <p:strVal val="visible"/>
                                      </p:to>
                                    </p:set>
                                    <p:animEffect filter="fade" transition="in">
                                      <p:cBhvr>
                                        <p:cTn dur="500" id="7"/>
                                        <p:tgtEl>
                                          <p:spTgt spid="29"/>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9"/>
                                        </p:tgtEl>
                                        <p:attrNameLst>
                                          <p:attrName>style.visibility</p:attrName>
                                        </p:attrNameLst>
                                      </p:cBhvr>
                                      <p:to>
                                        <p:strVal val="visible"/>
                                      </p:to>
                                    </p:set>
                                    <p:animEffect filter="fade" transition="in">
                                      <p:cBhvr>
                                        <p:cTn dur="500" id="10"/>
                                        <p:tgtEl>
                                          <p:spTgt spid="19"/>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20"/>
                                        </p:tgtEl>
                                        <p:attrNameLst>
                                          <p:attrName>style.visibility</p:attrName>
                                        </p:attrNameLst>
                                      </p:cBhvr>
                                      <p:to>
                                        <p:strVal val="visible"/>
                                      </p:to>
                                    </p:set>
                                    <p:animEffect filter="fade" transition="in">
                                      <p:cBhvr>
                                        <p:cTn dur="500" id="13"/>
                                        <p:tgtEl>
                                          <p:spTgt spid="20"/>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5"/>
                                        </p:tgtEl>
                                        <p:attrNameLst>
                                          <p:attrName>style.visibility</p:attrName>
                                        </p:attrNameLst>
                                      </p:cBhvr>
                                      <p:to>
                                        <p:strVal val="visible"/>
                                      </p:to>
                                    </p:set>
                                    <p:animEffect filter="fade" transition="in">
                                      <p:cBhvr>
                                        <p:cTn dur="500" id="16"/>
                                        <p:tgtEl>
                                          <p:spTgt spid="5"/>
                                        </p:tgtEl>
                                      </p:cBhvr>
                                    </p:animEffect>
                                  </p:childTnLst>
                                </p:cTn>
                              </p:par>
                              <p:par>
                                <p:cTn fill="hold" grpId="0" id="17" nodeType="withEffect" presetClass="entr" presetID="10" presetSubtype="0">
                                  <p:stCondLst>
                                    <p:cond delay="0"/>
                                  </p:stCondLst>
                                  <p:childTnLst>
                                    <p:set>
                                      <p:cBhvr>
                                        <p:cTn dur="1" fill="hold" id="18">
                                          <p:stCondLst>
                                            <p:cond delay="0"/>
                                          </p:stCondLst>
                                        </p:cTn>
                                        <p:tgtEl>
                                          <p:spTgt spid="17"/>
                                        </p:tgtEl>
                                        <p:attrNameLst>
                                          <p:attrName>style.visibility</p:attrName>
                                        </p:attrNameLst>
                                      </p:cBhvr>
                                      <p:to>
                                        <p:strVal val="visible"/>
                                      </p:to>
                                    </p:set>
                                    <p:animEffect filter="fade" transition="in">
                                      <p:cBhvr>
                                        <p:cTn dur="500" id="19"/>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9"/>
      <p:bldP animBg="1" grpId="0" spid="5"/>
      <p:bldP animBg="1" grpId="0" spid="17"/>
      <p:bldP animBg="1" grpId="0" spid="19"/>
      <p:bldP animBg="1" grpId="0" spid="20"/>
    </p:bldLst>
  </p:timing>
</p:sld>
</file>

<file path=ppt/slides/slide13.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13</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26129"/>
            <a:ext cx="8596668" cy="563414"/>
          </a:xfrm>
        </p:spPr>
        <p:txBody>
          <a:bodyPr/>
          <a:lstStyle/>
          <a:p>
            <a:r>
              <a:rPr altLang="en-US" dirty="0" lang="ja-JP">
                <a:solidFill>
                  <a:srgbClr val="002060"/>
                </a:solidFill>
              </a:rPr>
              <a:t>地理歴史，公民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406400" y="797740"/>
            <a:ext cx="6463767" cy="430887"/>
          </a:xfrm>
          <a:prstGeom prst="rect">
            <a:avLst/>
          </a:prstGeom>
          <a:noFill/>
        </p:spPr>
        <p:txBody>
          <a:bodyPr rtlCol="0" wrap="square">
            <a:spAutoFit/>
          </a:bodyPr>
          <a:lstStyle/>
          <a:p>
            <a:r>
              <a:rPr altLang="en-US" b="1" dirty="0" kumimoji="1" lang="ja-JP" sz="2200"/>
              <a:t>○２科目を選択する場合の組合せ</a:t>
            </a:r>
            <a:r>
              <a:rPr altLang="ja-JP" b="1" dirty="0" kumimoji="1" lang="en-US" sz="2200"/>
              <a:t>【</a:t>
            </a:r>
            <a:r>
              <a:rPr altLang="en-US" b="1" dirty="0" kumimoji="1" lang="ja-JP" sz="2200"/>
              <a:t>旧課程科目</a:t>
            </a:r>
            <a:r>
              <a:rPr altLang="ja-JP" b="1" dirty="0" kumimoji="1" lang="en-US" sz="2200"/>
              <a:t>】</a:t>
            </a:r>
            <a:endParaRPr altLang="en-US" b="1" dirty="0" kumimoji="1" lang="ja-JP" sz="2200"/>
          </a:p>
        </p:txBody>
      </p:sp>
      <p:sp>
        <p:nvSpPr>
          <p:cNvPr id="33" name="四角形: 角を丸くする 32">
            <a:extLst>
              <a:ext uri="{FF2B5EF4-FFF2-40B4-BE49-F238E27FC236}">
                <a16:creationId xmlns:a16="http://schemas.microsoft.com/office/drawing/2014/main" id="{F7528643-E68A-42A5-BF83-E4571A1DB41C}"/>
              </a:ext>
            </a:extLst>
          </p:cNvPr>
          <p:cNvSpPr/>
          <p:nvPr/>
        </p:nvSpPr>
        <p:spPr>
          <a:xfrm>
            <a:off x="771059" y="1542494"/>
            <a:ext cx="7712541" cy="4517766"/>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sz="1600">
                <a:solidFill>
                  <a:schemeClr val="tx1"/>
                </a:solidFill>
                <a:latin typeface="+mn-ea"/>
              </a:rPr>
              <a:t>　</a:t>
            </a:r>
            <a:r>
              <a:rPr altLang="en-US" dirty="0" kumimoji="1" lang="ja-JP">
                <a:solidFill>
                  <a:schemeClr val="tx1"/>
                </a:solidFill>
                <a:latin typeface="+mn-ea"/>
              </a:rPr>
              <a:t> </a:t>
            </a:r>
            <a:r>
              <a:rPr altLang="en-US" b="1" dirty="0" kumimoji="1" lang="ja-JP" sz="2400">
                <a:solidFill>
                  <a:schemeClr val="tx1"/>
                </a:solidFill>
                <a:latin typeface="+mn-ea"/>
              </a:rPr>
              <a:t>＜選択できない組合せ＞</a:t>
            </a:r>
            <a:endParaRPr altLang="ja-JP" b="1" dirty="0" kumimoji="1" lang="en-US" sz="2400">
              <a:solidFill>
                <a:schemeClr val="tx1"/>
              </a:solidFill>
              <a:latin typeface="+mn-ea"/>
            </a:endParaRPr>
          </a:p>
          <a:p>
            <a:endParaRPr altLang="ja-JP" dirty="0" kumimoji="1" lang="en-US" sz="1600">
              <a:solidFill>
                <a:schemeClr val="bg1"/>
              </a:solidFill>
              <a:highlight>
                <a:srgbClr val="000000"/>
              </a:highlight>
              <a:latin typeface="+mn-ea"/>
            </a:endParaRPr>
          </a:p>
          <a:p>
            <a:r>
              <a:rPr altLang="ja-JP" dirty="0" kumimoji="1" lang="en-US" sz="2200">
                <a:solidFill>
                  <a:schemeClr val="tx1"/>
                </a:solidFill>
                <a:latin typeface="+mn-ea"/>
              </a:rPr>
              <a:t>    </a:t>
            </a:r>
            <a:r>
              <a:rPr altLang="en-US" dirty="0" kumimoji="1" lang="ja-JP" sz="2200">
                <a:solidFill>
                  <a:schemeClr val="tx1"/>
                </a:solidFill>
                <a:latin typeface="+mn-ea"/>
              </a:rPr>
              <a:t>　　</a:t>
            </a:r>
            <a:r>
              <a:rPr altLang="en-US" dirty="0" kumimoji="1" lang="ja-JP" sz="2200">
                <a:solidFill>
                  <a:srgbClr val="FF0000"/>
                </a:solidFill>
                <a:latin typeface="+mn-ea"/>
              </a:rPr>
              <a:t>✖</a:t>
            </a:r>
            <a:r>
              <a:rPr altLang="en-US" dirty="0" kumimoji="1" lang="ja-JP" sz="2200">
                <a:solidFill>
                  <a:schemeClr val="tx1"/>
                </a:solidFill>
                <a:latin typeface="+mn-ea"/>
              </a:rPr>
              <a:t>　</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世界史</a:t>
            </a:r>
            <a:r>
              <a:rPr altLang="ja-JP" dirty="0" kumimoji="1" lang="en-US" sz="2200">
                <a:solidFill>
                  <a:schemeClr val="tx1"/>
                </a:solidFill>
                <a:latin typeface="+mn-ea"/>
              </a:rPr>
              <a:t>A』</a:t>
            </a:r>
            <a:r>
              <a:rPr altLang="en-US" dirty="0" kumimoji="1" lang="ja-JP" sz="2200">
                <a:solidFill>
                  <a:schemeClr val="tx1"/>
                </a:solidFill>
                <a:latin typeface="+mn-ea"/>
              </a:rPr>
              <a:t>と</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世界史</a:t>
            </a:r>
            <a:r>
              <a:rPr altLang="ja-JP" dirty="0" kumimoji="1" lang="en-US" sz="2200">
                <a:solidFill>
                  <a:schemeClr val="tx1"/>
                </a:solidFill>
                <a:latin typeface="+mn-ea"/>
              </a:rPr>
              <a:t>B』</a:t>
            </a:r>
          </a:p>
          <a:p>
            <a:r>
              <a:rPr altLang="en-US" dirty="0" kumimoji="1" lang="ja-JP" sz="2200">
                <a:solidFill>
                  <a:schemeClr val="tx1"/>
                </a:solidFill>
                <a:latin typeface="+mn-ea"/>
              </a:rPr>
              <a:t>　</a:t>
            </a:r>
            <a:endParaRPr altLang="ja-JP" dirty="0" kumimoji="1" lang="en-US" sz="2200">
              <a:solidFill>
                <a:schemeClr val="tx1"/>
              </a:solidFill>
              <a:latin typeface="+mn-ea"/>
            </a:endParaRPr>
          </a:p>
          <a:p>
            <a:r>
              <a:rPr altLang="en-US" dirty="0" kumimoji="1" lang="ja-JP" sz="2200">
                <a:solidFill>
                  <a:schemeClr val="tx1"/>
                </a:solidFill>
                <a:latin typeface="+mn-ea"/>
              </a:rPr>
              <a:t>　　　</a:t>
            </a:r>
            <a:r>
              <a:rPr altLang="en-US" dirty="0" kumimoji="1" lang="ja-JP" sz="2200">
                <a:solidFill>
                  <a:srgbClr val="FF0000"/>
                </a:solidFill>
                <a:latin typeface="+mn-ea"/>
              </a:rPr>
              <a:t> ✖   </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日本史</a:t>
            </a:r>
            <a:r>
              <a:rPr altLang="ja-JP" dirty="0" kumimoji="1" lang="en-US" sz="2200">
                <a:solidFill>
                  <a:schemeClr val="tx1"/>
                </a:solidFill>
                <a:latin typeface="+mn-ea"/>
              </a:rPr>
              <a:t>A』</a:t>
            </a:r>
            <a:r>
              <a:rPr altLang="en-US" dirty="0" kumimoji="1" lang="ja-JP" sz="2200">
                <a:solidFill>
                  <a:schemeClr val="tx1"/>
                </a:solidFill>
                <a:latin typeface="+mn-ea"/>
              </a:rPr>
              <a:t>と</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日本史</a:t>
            </a:r>
            <a:r>
              <a:rPr altLang="ja-JP" dirty="0" kumimoji="1" lang="en-US" sz="2200">
                <a:solidFill>
                  <a:schemeClr val="tx1"/>
                </a:solidFill>
                <a:latin typeface="+mn-ea"/>
              </a:rPr>
              <a:t>B』</a:t>
            </a:r>
          </a:p>
          <a:p>
            <a:r>
              <a:rPr altLang="en-US" dirty="0" kumimoji="1" lang="ja-JP" sz="2200">
                <a:solidFill>
                  <a:schemeClr val="tx1"/>
                </a:solidFill>
                <a:latin typeface="+mn-ea"/>
              </a:rPr>
              <a:t>　</a:t>
            </a:r>
            <a:endParaRPr altLang="ja-JP" dirty="0" kumimoji="1" lang="en-US" sz="2200">
              <a:solidFill>
                <a:schemeClr val="tx1"/>
              </a:solidFill>
              <a:latin typeface="+mn-ea"/>
            </a:endParaRPr>
          </a:p>
          <a:p>
            <a:r>
              <a:rPr altLang="en-US" dirty="0" kumimoji="1" lang="ja-JP" sz="2200">
                <a:solidFill>
                  <a:schemeClr val="tx1"/>
                </a:solidFill>
                <a:latin typeface="+mn-ea"/>
              </a:rPr>
              <a:t>　　　</a:t>
            </a:r>
            <a:r>
              <a:rPr altLang="en-US" dirty="0" kumimoji="1" lang="ja-JP" sz="2200">
                <a:solidFill>
                  <a:srgbClr val="FF0000"/>
                </a:solidFill>
                <a:latin typeface="+mn-ea"/>
              </a:rPr>
              <a:t> ✖   </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地理</a:t>
            </a:r>
            <a:r>
              <a:rPr altLang="ja-JP" dirty="0" kumimoji="1" lang="en-US" sz="2200">
                <a:solidFill>
                  <a:schemeClr val="tx1"/>
                </a:solidFill>
                <a:latin typeface="+mn-ea"/>
              </a:rPr>
              <a:t>A』</a:t>
            </a:r>
            <a:r>
              <a:rPr altLang="en-US" dirty="0" kumimoji="1" lang="ja-JP" sz="2200">
                <a:solidFill>
                  <a:schemeClr val="tx1"/>
                </a:solidFill>
                <a:latin typeface="+mn-ea"/>
              </a:rPr>
              <a:t>と</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地理</a:t>
            </a:r>
            <a:r>
              <a:rPr altLang="ja-JP" dirty="0" kumimoji="1" lang="en-US" sz="2200">
                <a:solidFill>
                  <a:schemeClr val="tx1"/>
                </a:solidFill>
                <a:latin typeface="+mn-ea"/>
              </a:rPr>
              <a:t>B』</a:t>
            </a:r>
          </a:p>
          <a:p>
            <a:r>
              <a:rPr altLang="en-US" dirty="0" kumimoji="1" lang="ja-JP" sz="2200">
                <a:solidFill>
                  <a:schemeClr val="tx1"/>
                </a:solidFill>
                <a:latin typeface="+mn-ea"/>
              </a:rPr>
              <a:t>　</a:t>
            </a:r>
            <a:endParaRPr altLang="ja-JP" dirty="0" kumimoji="1" lang="en-US" sz="2200">
              <a:solidFill>
                <a:schemeClr val="tx1"/>
              </a:solidFill>
              <a:latin typeface="+mn-ea"/>
            </a:endParaRPr>
          </a:p>
          <a:p>
            <a:r>
              <a:rPr altLang="en-US" dirty="0" kumimoji="1" lang="ja-JP" sz="2200">
                <a:solidFill>
                  <a:schemeClr val="tx1"/>
                </a:solidFill>
                <a:latin typeface="+mn-ea"/>
              </a:rPr>
              <a:t>　</a:t>
            </a:r>
            <a:r>
              <a:rPr altLang="en-US" dirty="0" kumimoji="1" lang="ja-JP" sz="2200">
                <a:solidFill>
                  <a:srgbClr val="FF0000"/>
                </a:solidFill>
                <a:latin typeface="+mn-ea"/>
              </a:rPr>
              <a:t> 　　✖   </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倫理</a:t>
            </a:r>
            <a:r>
              <a:rPr altLang="ja-JP" dirty="0" kumimoji="1" lang="en-US" sz="2200">
                <a:solidFill>
                  <a:schemeClr val="tx1"/>
                </a:solidFill>
                <a:latin typeface="+mn-ea"/>
              </a:rPr>
              <a:t>』</a:t>
            </a:r>
            <a:r>
              <a:rPr altLang="en-US" dirty="0" kumimoji="1" lang="ja-JP" sz="2200">
                <a:solidFill>
                  <a:schemeClr val="tx1"/>
                </a:solidFill>
                <a:latin typeface="+mn-ea"/>
              </a:rPr>
              <a:t>と</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倫理</a:t>
            </a:r>
            <a:r>
              <a:rPr altLang="en-US" dirty="0" kumimoji="1" lang="ja-JP" sz="2200">
                <a:solidFill>
                  <a:schemeClr val="tx1"/>
                </a:solidFill>
                <a:latin typeface="+mn-ea"/>
              </a:rPr>
              <a:t>，旧政治・経済</a:t>
            </a:r>
            <a:r>
              <a:rPr altLang="ja-JP" dirty="0" kumimoji="1" lang="en-US" sz="2200">
                <a:solidFill>
                  <a:schemeClr val="tx1"/>
                </a:solidFill>
                <a:latin typeface="+mn-ea"/>
              </a:rPr>
              <a:t>』</a:t>
            </a:r>
          </a:p>
          <a:p>
            <a:r>
              <a:rPr altLang="en-US" dirty="0" kumimoji="1" lang="ja-JP" sz="2200">
                <a:solidFill>
                  <a:schemeClr val="tx1"/>
                </a:solidFill>
                <a:latin typeface="+mn-ea"/>
              </a:rPr>
              <a:t>　</a:t>
            </a:r>
            <a:endParaRPr altLang="ja-JP" dirty="0" kumimoji="1" lang="en-US" sz="2200">
              <a:solidFill>
                <a:schemeClr val="tx1"/>
              </a:solidFill>
              <a:latin typeface="+mn-ea"/>
            </a:endParaRPr>
          </a:p>
          <a:p>
            <a:r>
              <a:rPr altLang="en-US" dirty="0" kumimoji="1" lang="ja-JP" sz="2200">
                <a:solidFill>
                  <a:schemeClr val="tx1"/>
                </a:solidFill>
                <a:latin typeface="+mn-ea"/>
              </a:rPr>
              <a:t>　</a:t>
            </a:r>
            <a:r>
              <a:rPr altLang="en-US" dirty="0" kumimoji="1" lang="ja-JP" sz="2200">
                <a:solidFill>
                  <a:srgbClr val="FF0000"/>
                </a:solidFill>
                <a:latin typeface="+mn-ea"/>
              </a:rPr>
              <a:t> 　　✖   </a:t>
            </a:r>
            <a:r>
              <a:rPr altLang="ja-JP" dirty="0" kumimoji="1" lang="en-US" sz="2200">
                <a:solidFill>
                  <a:schemeClr val="tx1"/>
                </a:solidFill>
                <a:latin typeface="+mn-ea"/>
              </a:rPr>
              <a:t>『</a:t>
            </a:r>
            <a:r>
              <a:rPr altLang="en-US" dirty="0" kumimoji="1" lang="ja-JP" sz="2200">
                <a:solidFill>
                  <a:schemeClr val="tx1"/>
                </a:solidFill>
                <a:latin typeface="+mn-ea"/>
              </a:rPr>
              <a:t>旧</a:t>
            </a:r>
            <a:r>
              <a:rPr altLang="en-US" dirty="0" kumimoji="1" lang="ja-JP" sz="2200" u="sng">
                <a:solidFill>
                  <a:schemeClr val="tx1"/>
                </a:solidFill>
                <a:latin typeface="+mn-ea"/>
              </a:rPr>
              <a:t>政治・経済</a:t>
            </a:r>
            <a:r>
              <a:rPr altLang="ja-JP" dirty="0" kumimoji="1" lang="en-US" sz="2200">
                <a:solidFill>
                  <a:schemeClr val="tx1"/>
                </a:solidFill>
                <a:latin typeface="+mn-ea"/>
              </a:rPr>
              <a:t>』</a:t>
            </a:r>
            <a:r>
              <a:rPr altLang="en-US" dirty="0" kumimoji="1" lang="ja-JP" sz="2200">
                <a:solidFill>
                  <a:schemeClr val="tx1"/>
                </a:solidFill>
                <a:latin typeface="+mn-ea"/>
              </a:rPr>
              <a:t>と</a:t>
            </a:r>
            <a:r>
              <a:rPr altLang="ja-JP" dirty="0" kumimoji="1" lang="en-US" sz="2200">
                <a:solidFill>
                  <a:schemeClr val="tx1"/>
                </a:solidFill>
                <a:latin typeface="+mn-ea"/>
              </a:rPr>
              <a:t>『</a:t>
            </a:r>
            <a:r>
              <a:rPr altLang="en-US" dirty="0" kumimoji="1" lang="ja-JP" sz="2200">
                <a:solidFill>
                  <a:schemeClr val="tx1"/>
                </a:solidFill>
                <a:latin typeface="+mn-ea"/>
              </a:rPr>
              <a:t>旧倫理，旧</a:t>
            </a:r>
            <a:r>
              <a:rPr altLang="en-US" dirty="0" kumimoji="1" lang="ja-JP" sz="2200" u="sng">
                <a:solidFill>
                  <a:schemeClr val="tx1"/>
                </a:solidFill>
                <a:latin typeface="+mn-ea"/>
              </a:rPr>
              <a:t>政治・経済</a:t>
            </a:r>
            <a:r>
              <a:rPr altLang="ja-JP" dirty="0" kumimoji="1" lang="en-US" sz="2200">
                <a:solidFill>
                  <a:schemeClr val="tx1"/>
                </a:solidFill>
                <a:latin typeface="+mn-ea"/>
              </a:rPr>
              <a:t>』</a:t>
            </a:r>
            <a:endParaRPr altLang="ja-JP" b="1" dirty="0" kumimoji="1" lang="en-US" sz="2200" u="sng">
              <a:solidFill>
                <a:schemeClr val="tx1"/>
              </a:solidFill>
              <a:latin typeface="+mn-ea"/>
            </a:endParaRPr>
          </a:p>
        </p:txBody>
      </p:sp>
      <p:sp>
        <p:nvSpPr>
          <p:cNvPr id="8" name="吹き出し: 角を丸めた四角形 7">
            <a:extLst>
              <a:ext uri="{FF2B5EF4-FFF2-40B4-BE49-F238E27FC236}">
                <a16:creationId xmlns:a16="http://schemas.microsoft.com/office/drawing/2014/main" id="{34D78204-02B8-42CB-8177-DA2FEFEA9CDB}"/>
              </a:ext>
            </a:extLst>
          </p:cNvPr>
          <p:cNvSpPr/>
          <p:nvPr/>
        </p:nvSpPr>
        <p:spPr>
          <a:xfrm>
            <a:off x="7013012" y="905360"/>
            <a:ext cx="4772587" cy="1089189"/>
          </a:xfrm>
          <a:prstGeom prst="wedgeRoundRectCallout">
            <a:avLst>
              <a:gd fmla="val -39174" name="adj1"/>
              <a:gd fmla="val 109119"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同一名称を含む科目の組合せで２科目を選択することはできない</a:t>
            </a:r>
          </a:p>
        </p:txBody>
      </p:sp>
    </p:spTree>
    <p:extLst>
      <p:ext uri="{BB962C8B-B14F-4D97-AF65-F5344CB8AC3E}">
        <p14:creationId xmlns:p14="http://schemas.microsoft.com/office/powerpoint/2010/main" val="28266247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8"/>
                                        </p:tgtEl>
                                        <p:attrNameLst>
                                          <p:attrName>style.visibility</p:attrName>
                                        </p:attrNameLst>
                                      </p:cBhvr>
                                      <p:to>
                                        <p:strVal val="visible"/>
                                      </p:to>
                                    </p:set>
                                    <p:animEffect filter="fade" transition="in">
                                      <p:cBhvr>
                                        <p:cTn dur="500" id="7"/>
                                        <p:tgtEl>
                                          <p:spTgt spid="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Lst>
  </p:timing>
</p:sld>
</file>

<file path=ppt/slides/slide14.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1" name="Group 8">
            <a:extLst>
              <a:ext uri="{FF2B5EF4-FFF2-40B4-BE49-F238E27FC236}">
                <a16:creationId xmlns:a16="http://schemas.microsoft.com/office/drawing/2014/main" id="{2160AC51-6FB7-427F-B897-6DD424E9F242}"/>
              </a:ext>
            </a:extLst>
          </p:cNvPr>
          <p:cNvGrpSpPr>
            <a:grpSpLocks noChangeAspect="1"/>
          </p:cNvGrpSpPr>
          <p:nvPr/>
        </p:nvGrpSpPr>
        <p:grpSpPr bwMode="auto">
          <a:xfrm>
            <a:off x="671517" y="1730067"/>
            <a:ext cx="6521451" cy="4832350"/>
            <a:chOff x="456" y="1107"/>
            <a:chExt cx="4108" cy="3044"/>
          </a:xfrm>
        </p:grpSpPr>
        <p:sp>
          <p:nvSpPr>
            <p:cNvPr id="12" name="AutoShape 7">
              <a:extLst>
                <a:ext uri="{FF2B5EF4-FFF2-40B4-BE49-F238E27FC236}">
                  <a16:creationId xmlns:a16="http://schemas.microsoft.com/office/drawing/2014/main" id="{98B1403E-BEE8-4BD8-A969-FACC6D3BBC5B}"/>
                </a:ext>
              </a:extLst>
            </p:cNvPr>
            <p:cNvSpPr>
              <a:spLocks noChangeArrowheads="1" noChangeAspect="1" noTextEdit="1"/>
            </p:cNvSpPr>
            <p:nvPr/>
          </p:nvSpPr>
          <p:spPr bwMode="auto">
            <a:xfrm>
              <a:off x="456" y="1107"/>
              <a:ext cx="4105" cy="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33" name="Picture 9">
              <a:extLst>
                <a:ext uri="{FF2B5EF4-FFF2-40B4-BE49-F238E27FC236}">
                  <a16:creationId xmlns:a16="http://schemas.microsoft.com/office/drawing/2014/main" id="{70F54BBE-C0F0-4266-8F6B-3FE5B4E80C19}"/>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32000"/>
                      </a14:imgEffect>
                    </a14:imgLayer>
                  </a14:imgProps>
                </a:ext>
                <a:ext uri="{28A0092B-C50C-407E-A947-70E740481C1C}">
                  <a14:useLocalDpi xmlns:a14="http://schemas.microsoft.com/office/drawing/2010/main" val="0"/>
                </a:ext>
              </a:extLst>
            </a:blip>
            <a:srcRect b="6838"/>
            <a:stretch/>
          </p:blipFill>
          <p:spPr bwMode="auto">
            <a:xfrm>
              <a:off x="456" y="1107"/>
              <a:ext cx="4108"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4">
            <a:extLst>
              <a:ext uri="{FF2B5EF4-FFF2-40B4-BE49-F238E27FC236}">
                <a16:creationId xmlns:a16="http://schemas.microsoft.com/office/drawing/2014/main" id="{648353F8-6468-4822-9425-FCBA8D0EA9B9}"/>
              </a:ext>
            </a:extLst>
          </p:cNvPr>
          <p:cNvGrpSpPr>
            <a:grpSpLocks noChangeAspect="1"/>
          </p:cNvGrpSpPr>
          <p:nvPr/>
        </p:nvGrpSpPr>
        <p:grpSpPr bwMode="auto">
          <a:xfrm>
            <a:off x="7660131" y="1475095"/>
            <a:ext cx="2519634" cy="4849503"/>
            <a:chOff x="4086" y="1671"/>
            <a:chExt cx="1195" cy="2300"/>
          </a:xfrm>
        </p:grpSpPr>
        <p:sp>
          <p:nvSpPr>
            <p:cNvPr id="10" name="AutoShape 3">
              <a:extLst>
                <a:ext uri="{FF2B5EF4-FFF2-40B4-BE49-F238E27FC236}">
                  <a16:creationId xmlns:a16="http://schemas.microsoft.com/office/drawing/2014/main" id="{0303C0CD-9BCE-49AE-B499-2759548C1538}"/>
                </a:ext>
              </a:extLst>
            </p:cNvPr>
            <p:cNvSpPr>
              <a:spLocks noChangeArrowheads="1" noChangeAspect="1" noTextEdit="1"/>
            </p:cNvSpPr>
            <p:nvPr/>
          </p:nvSpPr>
          <p:spPr bwMode="auto">
            <a:xfrm>
              <a:off x="4086" y="1671"/>
              <a:ext cx="1195" cy="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9" name="Picture 5">
              <a:extLst>
                <a:ext uri="{FF2B5EF4-FFF2-40B4-BE49-F238E27FC236}">
                  <a16:creationId xmlns:a16="http://schemas.microsoft.com/office/drawing/2014/main" id="{1E6ED606-E440-419C-9FC6-14796E05DAE2}"/>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86" y="1671"/>
              <a:ext cx="1200" cy="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14</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地理歴史，公民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26500" y="676677"/>
            <a:ext cx="5594905" cy="430887"/>
          </a:xfrm>
          <a:prstGeom prst="rect">
            <a:avLst/>
          </a:prstGeom>
          <a:noFill/>
        </p:spPr>
        <p:txBody>
          <a:bodyPr rtlCol="0" wrap="square">
            <a:spAutoFit/>
          </a:bodyPr>
          <a:lstStyle/>
          <a:p>
            <a:r>
              <a:rPr altLang="en-US" b="1" dirty="0" kumimoji="1" lang="ja-JP" sz="2200"/>
              <a:t>○解答用紙</a:t>
            </a:r>
          </a:p>
        </p:txBody>
      </p:sp>
      <p:sp>
        <p:nvSpPr>
          <p:cNvPr id="13" name="正方形/長方形 12">
            <a:extLst>
              <a:ext uri="{FF2B5EF4-FFF2-40B4-BE49-F238E27FC236}">
                <a16:creationId xmlns:a16="http://schemas.microsoft.com/office/drawing/2014/main" id="{952D5E7E-2CC1-4815-B41D-CC06B4AD3409}"/>
              </a:ext>
            </a:extLst>
          </p:cNvPr>
          <p:cNvSpPr/>
          <p:nvPr/>
        </p:nvSpPr>
        <p:spPr>
          <a:xfrm>
            <a:off x="2135597" y="2683252"/>
            <a:ext cx="1299180" cy="256148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4" name="直線矢印コネクタ 13">
            <a:extLst>
              <a:ext uri="{FF2B5EF4-FFF2-40B4-BE49-F238E27FC236}">
                <a16:creationId xmlns:a16="http://schemas.microsoft.com/office/drawing/2014/main" id="{E29D7C75-363B-4F41-95EE-FE156661A5BE}"/>
              </a:ext>
            </a:extLst>
          </p:cNvPr>
          <p:cNvCxnSpPr>
            <a:cxnSpLocks/>
          </p:cNvCxnSpPr>
          <p:nvPr/>
        </p:nvCxnSpPr>
        <p:spPr>
          <a:xfrm>
            <a:off x="3445928" y="3560005"/>
            <a:ext cx="421420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BA53CAE-3B35-447C-8D3D-968C1579D065}"/>
              </a:ext>
            </a:extLst>
          </p:cNvPr>
          <p:cNvSpPr/>
          <p:nvPr/>
        </p:nvSpPr>
        <p:spPr>
          <a:xfrm>
            <a:off x="7669729" y="1485163"/>
            <a:ext cx="2510035" cy="48495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16" name="テキスト ボックス 15">
            <a:extLst>
              <a:ext uri="{FF2B5EF4-FFF2-40B4-BE49-F238E27FC236}">
                <a16:creationId xmlns:a16="http://schemas.microsoft.com/office/drawing/2014/main" id="{4B10B2BD-7981-40FE-BEF9-4ED57D04A7EE}"/>
              </a:ext>
            </a:extLst>
          </p:cNvPr>
          <p:cNvSpPr txBox="1"/>
          <p:nvPr/>
        </p:nvSpPr>
        <p:spPr>
          <a:xfrm>
            <a:off x="709105" y="1202788"/>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第１面</a:t>
            </a:r>
            <a:endParaRPr altLang="en-US" dirty="0" kumimoji="1" lang="ja-JP" sz="2200"/>
          </a:p>
        </p:txBody>
      </p:sp>
      <p:grpSp>
        <p:nvGrpSpPr>
          <p:cNvPr id="18" name="グループ化 17">
            <a:extLst>
              <a:ext uri="{FF2B5EF4-FFF2-40B4-BE49-F238E27FC236}">
                <a16:creationId xmlns:a16="http://schemas.microsoft.com/office/drawing/2014/main" id="{DD712D8B-178B-474E-90D4-FD08185D1CC5}"/>
              </a:ext>
            </a:extLst>
          </p:cNvPr>
          <p:cNvGrpSpPr/>
          <p:nvPr/>
        </p:nvGrpSpPr>
        <p:grpSpPr>
          <a:xfrm>
            <a:off x="3934161" y="648077"/>
            <a:ext cx="4134204" cy="918974"/>
            <a:chOff x="3934161" y="648077"/>
            <a:chExt cx="4134204" cy="918974"/>
          </a:xfrm>
        </p:grpSpPr>
        <p:sp>
          <p:nvSpPr>
            <p:cNvPr id="5" name="吹き出し: 角を丸めた四角形 4">
              <a:extLst>
                <a:ext uri="{FF2B5EF4-FFF2-40B4-BE49-F238E27FC236}">
                  <a16:creationId xmlns:a16="http://schemas.microsoft.com/office/drawing/2014/main" id="{D08A2BF1-588F-45D4-B330-BB34DC2EFB7E}"/>
                </a:ext>
              </a:extLst>
            </p:cNvPr>
            <p:cNvSpPr/>
            <p:nvPr/>
          </p:nvSpPr>
          <p:spPr>
            <a:xfrm>
              <a:off x="3934161" y="648077"/>
              <a:ext cx="3650145" cy="918974"/>
            </a:xfrm>
            <a:prstGeom prst="wedgeRoundRectCallout">
              <a:avLst>
                <a:gd fmla="val 30350" name="adj1"/>
                <a:gd fmla="val 19766"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解答科目欄には，解答する科目を１つだけマーク</a:t>
              </a:r>
            </a:p>
          </p:txBody>
        </p:sp>
        <p:sp>
          <p:nvSpPr>
            <p:cNvPr id="17" name="二等辺三角形 16">
              <a:extLst>
                <a:ext uri="{FF2B5EF4-FFF2-40B4-BE49-F238E27FC236}">
                  <a16:creationId xmlns:a16="http://schemas.microsoft.com/office/drawing/2014/main" id="{EBB0D9DF-F840-45DE-9FDA-D39C47E29BD8}"/>
                </a:ext>
              </a:extLst>
            </p:cNvPr>
            <p:cNvSpPr/>
            <p:nvPr/>
          </p:nvSpPr>
          <p:spPr>
            <a:xfrm rot="6890565">
              <a:off x="7575075" y="1002546"/>
              <a:ext cx="270770" cy="715810"/>
            </a:xfrm>
            <a:prstGeom prst="triangl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sz="2000"/>
            </a:p>
          </p:txBody>
        </p:sp>
      </p:grpSp>
      <p:sp>
        <p:nvSpPr>
          <p:cNvPr id="20" name="吹き出し: 角を丸めた四角形 19">
            <a:extLst>
              <a:ext uri="{FF2B5EF4-FFF2-40B4-BE49-F238E27FC236}">
                <a16:creationId xmlns:a16="http://schemas.microsoft.com/office/drawing/2014/main" id="{F8A5ABC6-6251-4A8D-9D8A-3F111EA20416}"/>
              </a:ext>
            </a:extLst>
          </p:cNvPr>
          <p:cNvSpPr/>
          <p:nvPr/>
        </p:nvSpPr>
        <p:spPr>
          <a:xfrm>
            <a:off x="4006374" y="4980073"/>
            <a:ext cx="3372363" cy="1063885"/>
          </a:xfrm>
          <a:prstGeom prst="wedgeRoundRectCallout">
            <a:avLst>
              <a:gd fmla="val 62104" name="adj1"/>
              <a:gd fmla="val -152047"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出願時に登録した教育課程（新・旧）以外の科目をマークしてはいけない</a:t>
            </a:r>
          </a:p>
        </p:txBody>
      </p:sp>
      <p:grpSp>
        <p:nvGrpSpPr>
          <p:cNvPr id="3" name="グループ化 2">
            <a:extLst>
              <a:ext uri="{FF2B5EF4-FFF2-40B4-BE49-F238E27FC236}">
                <a16:creationId xmlns:a16="http://schemas.microsoft.com/office/drawing/2014/main" id="{C9C133B8-595E-4A2C-AB53-A03EA15F566D}"/>
              </a:ext>
            </a:extLst>
          </p:cNvPr>
          <p:cNvGrpSpPr/>
          <p:nvPr/>
        </p:nvGrpSpPr>
        <p:grpSpPr>
          <a:xfrm>
            <a:off x="10310359" y="1768283"/>
            <a:ext cx="1058848" cy="1791722"/>
            <a:chOff x="10310359" y="1768283"/>
            <a:chExt cx="1058848" cy="1791722"/>
          </a:xfrm>
        </p:grpSpPr>
        <p:sp>
          <p:nvSpPr>
            <p:cNvPr id="2" name="右中かっこ 1">
              <a:extLst>
                <a:ext uri="{FF2B5EF4-FFF2-40B4-BE49-F238E27FC236}">
                  <a16:creationId xmlns:a16="http://schemas.microsoft.com/office/drawing/2014/main" id="{9AD4C22D-AB1B-4F5B-AA84-F8934634481D}"/>
                </a:ext>
              </a:extLst>
            </p:cNvPr>
            <p:cNvSpPr/>
            <p:nvPr/>
          </p:nvSpPr>
          <p:spPr>
            <a:xfrm>
              <a:off x="10310359" y="1768283"/>
              <a:ext cx="381770" cy="1791722"/>
            </a:xfrm>
            <a:prstGeom prst="rightBrace">
              <a:avLst/>
            </a:prstGeom>
            <a:ln w="57150">
              <a:solidFill>
                <a:schemeClr val="tx1"/>
              </a:solidFill>
            </a:ln>
          </p:spPr>
          <p:style>
            <a:lnRef idx="1">
              <a:schemeClr val="dk1"/>
            </a:lnRef>
            <a:fillRef idx="0">
              <a:schemeClr val="dk1"/>
            </a:fillRef>
            <a:effectRef idx="0">
              <a:schemeClr val="dk1"/>
            </a:effectRef>
            <a:fontRef idx="minor">
              <a:schemeClr val="tx1"/>
            </a:fontRef>
          </p:style>
          <p:txBody>
            <a:bodyPr anchor="ctr" rtlCol="0"/>
            <a:lstStyle/>
            <a:p>
              <a:pPr algn="ctr"/>
              <a:endParaRPr altLang="en-US" dirty="0" kumimoji="1" lang="ja-JP"/>
            </a:p>
          </p:txBody>
        </p:sp>
        <p:sp>
          <p:nvSpPr>
            <p:cNvPr id="22" name="テキスト ボックス 21">
              <a:extLst>
                <a:ext uri="{FF2B5EF4-FFF2-40B4-BE49-F238E27FC236}">
                  <a16:creationId xmlns:a16="http://schemas.microsoft.com/office/drawing/2014/main" id="{C86D59DE-D8EC-410A-B94B-4122B60BF2B5}"/>
                </a:ext>
              </a:extLst>
            </p:cNvPr>
            <p:cNvSpPr txBox="1"/>
            <p:nvPr/>
          </p:nvSpPr>
          <p:spPr>
            <a:xfrm>
              <a:off x="10738611" y="2448700"/>
              <a:ext cx="630596" cy="523220"/>
            </a:xfrm>
            <a:prstGeom prst="rect">
              <a:avLst/>
            </a:prstGeom>
            <a:noFill/>
          </p:spPr>
          <p:txBody>
            <a:bodyPr rtlCol="0" wrap="square">
              <a:spAutoFit/>
            </a:bodyPr>
            <a:lstStyle/>
            <a:p>
              <a:r>
                <a:rPr altLang="en-US" b="1" dirty="0" kumimoji="1" lang="ja-JP" sz="2800"/>
                <a:t>新</a:t>
              </a:r>
            </a:p>
          </p:txBody>
        </p:sp>
      </p:grpSp>
      <p:grpSp>
        <p:nvGrpSpPr>
          <p:cNvPr id="6" name="グループ化 5">
            <a:extLst>
              <a:ext uri="{FF2B5EF4-FFF2-40B4-BE49-F238E27FC236}">
                <a16:creationId xmlns:a16="http://schemas.microsoft.com/office/drawing/2014/main" id="{51F74BC9-DFED-4C21-A0E9-3B209744D66B}"/>
              </a:ext>
            </a:extLst>
          </p:cNvPr>
          <p:cNvGrpSpPr/>
          <p:nvPr/>
        </p:nvGrpSpPr>
        <p:grpSpPr>
          <a:xfrm>
            <a:off x="10332271" y="3899846"/>
            <a:ext cx="1029954" cy="2144112"/>
            <a:chOff x="10332271" y="3899846"/>
            <a:chExt cx="1029954" cy="2144112"/>
          </a:xfrm>
        </p:grpSpPr>
        <p:sp>
          <p:nvSpPr>
            <p:cNvPr id="21" name="右中かっこ 20">
              <a:extLst>
                <a:ext uri="{FF2B5EF4-FFF2-40B4-BE49-F238E27FC236}">
                  <a16:creationId xmlns:a16="http://schemas.microsoft.com/office/drawing/2014/main" id="{6DFBD32D-8696-415C-82A8-8EB7D4EB212F}"/>
                </a:ext>
              </a:extLst>
            </p:cNvPr>
            <p:cNvSpPr/>
            <p:nvPr/>
          </p:nvSpPr>
          <p:spPr>
            <a:xfrm>
              <a:off x="10332271" y="3899846"/>
              <a:ext cx="381770" cy="2144112"/>
            </a:xfrm>
            <a:prstGeom prst="rightBrace">
              <a:avLst/>
            </a:prstGeom>
            <a:ln w="57150">
              <a:solidFill>
                <a:schemeClr val="tx1"/>
              </a:solidFill>
            </a:ln>
          </p:spPr>
          <p:style>
            <a:lnRef idx="1">
              <a:schemeClr val="dk1"/>
            </a:lnRef>
            <a:fillRef idx="0">
              <a:schemeClr val="dk1"/>
            </a:fillRef>
            <a:effectRef idx="0">
              <a:schemeClr val="dk1"/>
            </a:effectRef>
            <a:fontRef idx="minor">
              <a:schemeClr val="tx1"/>
            </a:fontRef>
          </p:style>
          <p:txBody>
            <a:bodyPr anchor="ctr" rtlCol="0"/>
            <a:lstStyle/>
            <a:p>
              <a:pPr algn="ctr"/>
              <a:endParaRPr altLang="en-US" dirty="0" kumimoji="1" lang="ja-JP"/>
            </a:p>
          </p:txBody>
        </p:sp>
        <p:sp>
          <p:nvSpPr>
            <p:cNvPr id="23" name="テキスト ボックス 22">
              <a:extLst>
                <a:ext uri="{FF2B5EF4-FFF2-40B4-BE49-F238E27FC236}">
                  <a16:creationId xmlns:a16="http://schemas.microsoft.com/office/drawing/2014/main" id="{C60E8AF3-9278-40E4-BD06-AE3408EF1EF0}"/>
                </a:ext>
              </a:extLst>
            </p:cNvPr>
            <p:cNvSpPr txBox="1"/>
            <p:nvPr/>
          </p:nvSpPr>
          <p:spPr>
            <a:xfrm>
              <a:off x="10731629" y="4710292"/>
              <a:ext cx="630596" cy="523220"/>
            </a:xfrm>
            <a:prstGeom prst="rect">
              <a:avLst/>
            </a:prstGeom>
            <a:noFill/>
          </p:spPr>
          <p:txBody>
            <a:bodyPr rtlCol="0" wrap="square">
              <a:spAutoFit/>
            </a:bodyPr>
            <a:lstStyle/>
            <a:p>
              <a:r>
                <a:rPr altLang="en-US" b="1" dirty="0" kumimoji="1" lang="ja-JP" sz="2800"/>
                <a:t>旧</a:t>
              </a:r>
            </a:p>
          </p:txBody>
        </p:sp>
      </p:grpSp>
    </p:spTree>
    <p:extLst>
      <p:ext uri="{BB962C8B-B14F-4D97-AF65-F5344CB8AC3E}">
        <p14:creationId xmlns:p14="http://schemas.microsoft.com/office/powerpoint/2010/main" val="71298701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18"/>
                                        </p:tgtEl>
                                        <p:attrNameLst>
                                          <p:attrName>style.visibility</p:attrName>
                                        </p:attrNameLst>
                                      </p:cBhvr>
                                      <p:to>
                                        <p:strVal val="visible"/>
                                      </p:to>
                                    </p:set>
                                    <p:animEffect filter="fade" transition="in">
                                      <p:cBhvr>
                                        <p:cTn dur="500" id="7"/>
                                        <p:tgtEl>
                                          <p:spTgt spid="18"/>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3"/>
                                        </p:tgtEl>
                                        <p:attrNameLst>
                                          <p:attrName>style.visibility</p:attrName>
                                        </p:attrNameLst>
                                      </p:cBhvr>
                                      <p:to>
                                        <p:strVal val="visible"/>
                                      </p:to>
                                    </p:set>
                                    <p:animEffect filter="fade" transition="in">
                                      <p:cBhvr>
                                        <p:cTn dur="500" id="10"/>
                                        <p:tgtEl>
                                          <p:spTgt spid="13"/>
                                        </p:tgtEl>
                                      </p:cBhvr>
                                    </p:animEffect>
                                  </p:childTnLst>
                                </p:cTn>
                              </p:par>
                              <p:par>
                                <p:cTn fill="hold" id="11" nodeType="withEffect" presetClass="entr" presetID="10" presetSubtype="0">
                                  <p:stCondLst>
                                    <p:cond delay="0"/>
                                  </p:stCondLst>
                                  <p:childTnLst>
                                    <p:set>
                                      <p:cBhvr>
                                        <p:cTn dur="1" fill="hold" id="12">
                                          <p:stCondLst>
                                            <p:cond delay="0"/>
                                          </p:stCondLst>
                                        </p:cTn>
                                        <p:tgtEl>
                                          <p:spTgt spid="14"/>
                                        </p:tgtEl>
                                        <p:attrNameLst>
                                          <p:attrName>style.visibility</p:attrName>
                                        </p:attrNameLst>
                                      </p:cBhvr>
                                      <p:to>
                                        <p:strVal val="visible"/>
                                      </p:to>
                                    </p:set>
                                    <p:animEffect filter="fade" transition="in">
                                      <p:cBhvr>
                                        <p:cTn dur="500" id="13"/>
                                        <p:tgtEl>
                                          <p:spTgt spid="14"/>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15"/>
                                        </p:tgtEl>
                                        <p:attrNameLst>
                                          <p:attrName>style.visibility</p:attrName>
                                        </p:attrNameLst>
                                      </p:cBhvr>
                                      <p:to>
                                        <p:strVal val="visible"/>
                                      </p:to>
                                    </p:set>
                                    <p:animEffect filter="fade" transition="in">
                                      <p:cBhvr>
                                        <p:cTn dur="500" id="16"/>
                                        <p:tgtEl>
                                          <p:spTgt spid="15"/>
                                        </p:tgtEl>
                                      </p:cBhvr>
                                    </p:animEffect>
                                  </p:childTnLst>
                                </p:cTn>
                              </p:par>
                              <p:par>
                                <p:cTn fill="hold" id="17" nodeType="withEffect" presetClass="entr" presetID="10" presetSubtype="0">
                                  <p:stCondLst>
                                    <p:cond delay="0"/>
                                  </p:stCondLst>
                                  <p:childTnLst>
                                    <p:set>
                                      <p:cBhvr>
                                        <p:cTn dur="1" fill="hold" id="18">
                                          <p:stCondLst>
                                            <p:cond delay="0"/>
                                          </p:stCondLst>
                                        </p:cTn>
                                        <p:tgtEl>
                                          <p:spTgt spid="9"/>
                                        </p:tgtEl>
                                        <p:attrNameLst>
                                          <p:attrName>style.visibility</p:attrName>
                                        </p:attrNameLst>
                                      </p:cBhvr>
                                      <p:to>
                                        <p:strVal val="visible"/>
                                      </p:to>
                                    </p:set>
                                    <p:animEffect filter="fade" transition="in">
                                      <p:cBhvr>
                                        <p:cTn dur="500" id="19"/>
                                        <p:tgtEl>
                                          <p:spTgt spid="9"/>
                                        </p:tgtEl>
                                      </p:cBhvr>
                                    </p:animEffect>
                                  </p:childTnLst>
                                </p:cTn>
                              </p:par>
                            </p:childTnLst>
                          </p:cTn>
                        </p:par>
                      </p:childTnLst>
                    </p:cTn>
                  </p:par>
                  <p:par>
                    <p:cTn fill="hold" id="20">
                      <p:stCondLst>
                        <p:cond delay="indefinite"/>
                      </p:stCondLst>
                      <p:childTnLst>
                        <p:par>
                          <p:cTn fill="hold" id="21">
                            <p:stCondLst>
                              <p:cond delay="0"/>
                            </p:stCondLst>
                            <p:childTnLst>
                              <p:par>
                                <p:cTn fill="hold" grpId="0" id="22" nodeType="clickEffect" presetClass="entr" presetID="10" presetSubtype="0">
                                  <p:stCondLst>
                                    <p:cond delay="0"/>
                                  </p:stCondLst>
                                  <p:childTnLst>
                                    <p:set>
                                      <p:cBhvr>
                                        <p:cTn dur="1" fill="hold" id="23">
                                          <p:stCondLst>
                                            <p:cond delay="0"/>
                                          </p:stCondLst>
                                        </p:cTn>
                                        <p:tgtEl>
                                          <p:spTgt spid="20"/>
                                        </p:tgtEl>
                                        <p:attrNameLst>
                                          <p:attrName>style.visibility</p:attrName>
                                        </p:attrNameLst>
                                      </p:cBhvr>
                                      <p:to>
                                        <p:strVal val="visible"/>
                                      </p:to>
                                    </p:set>
                                    <p:animEffect filter="fade" transition="in">
                                      <p:cBhvr>
                                        <p:cTn dur="500" id="24"/>
                                        <p:tgtEl>
                                          <p:spTgt spid="20"/>
                                        </p:tgtEl>
                                      </p:cBhvr>
                                    </p:animEffect>
                                  </p:childTnLst>
                                </p:cTn>
                              </p:par>
                            </p:childTnLst>
                          </p:cTn>
                        </p:par>
                      </p:childTnLst>
                    </p:cTn>
                  </p:par>
                  <p:par>
                    <p:cTn fill="hold" id="25">
                      <p:stCondLst>
                        <p:cond delay="indefinite"/>
                      </p:stCondLst>
                      <p:childTnLst>
                        <p:par>
                          <p:cTn fill="hold" id="26">
                            <p:stCondLst>
                              <p:cond delay="0"/>
                            </p:stCondLst>
                            <p:childTnLst>
                              <p:par>
                                <p:cTn fill="hold" id="27" nodeType="clickEffect" presetClass="entr" presetID="10" presetSubtype="0">
                                  <p:stCondLst>
                                    <p:cond delay="0"/>
                                  </p:stCondLst>
                                  <p:childTnLst>
                                    <p:set>
                                      <p:cBhvr>
                                        <p:cTn dur="1" fill="hold" id="28">
                                          <p:stCondLst>
                                            <p:cond delay="0"/>
                                          </p:stCondLst>
                                        </p:cTn>
                                        <p:tgtEl>
                                          <p:spTgt spid="3"/>
                                        </p:tgtEl>
                                        <p:attrNameLst>
                                          <p:attrName>style.visibility</p:attrName>
                                        </p:attrNameLst>
                                      </p:cBhvr>
                                      <p:to>
                                        <p:strVal val="visible"/>
                                      </p:to>
                                    </p:set>
                                    <p:animEffect filter="fade" transition="in">
                                      <p:cBhvr>
                                        <p:cTn dur="500" id="29"/>
                                        <p:tgtEl>
                                          <p:spTgt spid="3"/>
                                        </p:tgtEl>
                                      </p:cBhvr>
                                    </p:animEffect>
                                  </p:childTnLst>
                                </p:cTn>
                              </p:par>
                            </p:childTnLst>
                          </p:cTn>
                        </p:par>
                      </p:childTnLst>
                    </p:cTn>
                  </p:par>
                  <p:par>
                    <p:cTn fill="hold" id="30">
                      <p:stCondLst>
                        <p:cond delay="indefinite"/>
                      </p:stCondLst>
                      <p:childTnLst>
                        <p:par>
                          <p:cTn fill="hold" id="31">
                            <p:stCondLst>
                              <p:cond delay="0"/>
                            </p:stCondLst>
                            <p:childTnLst>
                              <p:par>
                                <p:cTn fill="hold" id="32" nodeType="clickEffect" presetClass="entr" presetID="10" presetSubtype="0">
                                  <p:stCondLst>
                                    <p:cond delay="0"/>
                                  </p:stCondLst>
                                  <p:childTnLst>
                                    <p:set>
                                      <p:cBhvr>
                                        <p:cTn dur="1" fill="hold" id="33">
                                          <p:stCondLst>
                                            <p:cond delay="0"/>
                                          </p:stCondLst>
                                        </p:cTn>
                                        <p:tgtEl>
                                          <p:spTgt spid="6"/>
                                        </p:tgtEl>
                                        <p:attrNameLst>
                                          <p:attrName>style.visibility</p:attrName>
                                        </p:attrNameLst>
                                      </p:cBhvr>
                                      <p:to>
                                        <p:strVal val="visible"/>
                                      </p:to>
                                    </p:set>
                                    <p:animEffect filter="fade" transition="in">
                                      <p:cBhvr>
                                        <p:cTn dur="500" id="34"/>
                                        <p:tgtEl>
                                          <p:spTgt spid="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5"/>
      <p:bldP animBg="1" grpId="0" spid="20"/>
    </p:bldLst>
  </p:timing>
</p:sld>
</file>

<file path=ppt/slides/slide15.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64BB30FE-C5E6-46B5-B271-966C2DE9EECD}"/>
              </a:ext>
            </a:extLst>
          </p:cNvPr>
          <p:cNvGrpSpPr>
            <a:grpSpLocks noChangeAspect="1"/>
          </p:cNvGrpSpPr>
          <p:nvPr/>
        </p:nvGrpSpPr>
        <p:grpSpPr bwMode="auto">
          <a:xfrm>
            <a:off x="8172450" y="2725738"/>
            <a:ext cx="2746375" cy="1243012"/>
            <a:chOff x="5148" y="1717"/>
            <a:chExt cx="1730" cy="783"/>
          </a:xfrm>
        </p:grpSpPr>
        <p:sp>
          <p:nvSpPr>
            <p:cNvPr id="6" name="AutoShape 7">
              <a:extLst>
                <a:ext uri="{FF2B5EF4-FFF2-40B4-BE49-F238E27FC236}">
                  <a16:creationId xmlns:a16="http://schemas.microsoft.com/office/drawing/2014/main" id="{7EDD21D8-842E-41CA-A470-33F5B5A4B82D}"/>
                </a:ext>
              </a:extLst>
            </p:cNvPr>
            <p:cNvSpPr>
              <a:spLocks noChangeArrowheads="1" noChangeAspect="1" noTextEdit="1"/>
            </p:cNvSpPr>
            <p:nvPr/>
          </p:nvSpPr>
          <p:spPr bwMode="auto">
            <a:xfrm>
              <a:off x="5148" y="1717"/>
              <a:ext cx="1730"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2057" name="Picture 9">
              <a:extLst>
                <a:ext uri="{FF2B5EF4-FFF2-40B4-BE49-F238E27FC236}">
                  <a16:creationId xmlns:a16="http://schemas.microsoft.com/office/drawing/2014/main" id="{D2625FC1-B2A3-4091-9485-BA325193C11F}"/>
                </a:ext>
              </a:extLst>
            </p:cNvPr>
            <p:cNvPicPr>
              <a:picLocks noChangeArrowheads="1"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148" y="1717"/>
              <a:ext cx="1738"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4">
            <a:extLst>
              <a:ext uri="{FF2B5EF4-FFF2-40B4-BE49-F238E27FC236}">
                <a16:creationId xmlns:a16="http://schemas.microsoft.com/office/drawing/2014/main" id="{45E60EEE-D941-4ADA-AB08-53F0455D16E5}"/>
              </a:ext>
            </a:extLst>
          </p:cNvPr>
          <p:cNvGrpSpPr>
            <a:grpSpLocks noChangeAspect="1"/>
          </p:cNvGrpSpPr>
          <p:nvPr/>
        </p:nvGrpSpPr>
        <p:grpSpPr bwMode="auto">
          <a:xfrm>
            <a:off x="712788" y="1349375"/>
            <a:ext cx="7153275" cy="5292726"/>
            <a:chOff x="449" y="850"/>
            <a:chExt cx="4506" cy="3334"/>
          </a:xfrm>
          <a:solidFill>
            <a:srgbClr val="FFCCFF"/>
          </a:solidFill>
        </p:grpSpPr>
        <p:sp>
          <p:nvSpPr>
            <p:cNvPr id="3" name="AutoShape 3">
              <a:extLst>
                <a:ext uri="{FF2B5EF4-FFF2-40B4-BE49-F238E27FC236}">
                  <a16:creationId xmlns:a16="http://schemas.microsoft.com/office/drawing/2014/main" id="{A5A98167-88F5-45B2-B361-698421776E53}"/>
                </a:ext>
              </a:extLst>
            </p:cNvPr>
            <p:cNvSpPr>
              <a:spLocks noChangeArrowheads="1" noChangeAspect="1" noTextEdit="1"/>
            </p:cNvSpPr>
            <p:nvPr/>
          </p:nvSpPr>
          <p:spPr bwMode="auto">
            <a:xfrm>
              <a:off x="449" y="850"/>
              <a:ext cx="4374" cy="3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2053" name="Picture 5">
              <a:extLst>
                <a:ext uri="{FF2B5EF4-FFF2-40B4-BE49-F238E27FC236}">
                  <a16:creationId xmlns:a16="http://schemas.microsoft.com/office/drawing/2014/main" id="{58C66D21-7C9F-42C1-A67A-538B41B0317D}"/>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6935"/>
            <a:stretch/>
          </p:blipFill>
          <p:spPr bwMode="auto">
            <a:xfrm>
              <a:off x="449" y="850"/>
              <a:ext cx="4506" cy="33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15</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地理歴史，公民</a:t>
            </a:r>
          </a:p>
        </p:txBody>
      </p:sp>
      <p:sp>
        <p:nvSpPr>
          <p:cNvPr id="18" name="テキスト ボックス 17">
            <a:extLst>
              <a:ext uri="{FF2B5EF4-FFF2-40B4-BE49-F238E27FC236}">
                <a16:creationId xmlns:a16="http://schemas.microsoft.com/office/drawing/2014/main" id="{A7CCA638-D394-4F3B-8535-583AD3D2E3FC}"/>
              </a:ext>
            </a:extLst>
          </p:cNvPr>
          <p:cNvSpPr txBox="1"/>
          <p:nvPr/>
        </p:nvSpPr>
        <p:spPr>
          <a:xfrm>
            <a:off x="713150" y="745166"/>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第２面</a:t>
            </a:r>
            <a:endParaRPr altLang="en-US" dirty="0" kumimoji="1" lang="ja-JP" sz="2200"/>
          </a:p>
        </p:txBody>
      </p:sp>
      <p:sp>
        <p:nvSpPr>
          <p:cNvPr id="23" name="正方形/長方形 22">
            <a:extLst>
              <a:ext uri="{FF2B5EF4-FFF2-40B4-BE49-F238E27FC236}">
                <a16:creationId xmlns:a16="http://schemas.microsoft.com/office/drawing/2014/main" id="{125B698A-E993-4FCC-B273-0DAB714B1C7F}"/>
              </a:ext>
            </a:extLst>
          </p:cNvPr>
          <p:cNvSpPr/>
          <p:nvPr/>
        </p:nvSpPr>
        <p:spPr>
          <a:xfrm>
            <a:off x="5967052" y="2957465"/>
            <a:ext cx="1258937" cy="56632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4" name="正方形/長方形 23">
            <a:extLst>
              <a:ext uri="{FF2B5EF4-FFF2-40B4-BE49-F238E27FC236}">
                <a16:creationId xmlns:a16="http://schemas.microsoft.com/office/drawing/2014/main" id="{A7A4C062-14BF-4481-A3EF-40BC0761E6C8}"/>
              </a:ext>
            </a:extLst>
          </p:cNvPr>
          <p:cNvSpPr/>
          <p:nvPr/>
        </p:nvSpPr>
        <p:spPr>
          <a:xfrm>
            <a:off x="8155433" y="2725022"/>
            <a:ext cx="2746705" cy="12437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5" name="直線矢印コネクタ 24">
            <a:extLst>
              <a:ext uri="{FF2B5EF4-FFF2-40B4-BE49-F238E27FC236}">
                <a16:creationId xmlns:a16="http://schemas.microsoft.com/office/drawing/2014/main" id="{28A40FBD-3992-4630-BB10-66AFC26420E5}"/>
              </a:ext>
            </a:extLst>
          </p:cNvPr>
          <p:cNvCxnSpPr>
            <a:cxnSpLocks/>
          </p:cNvCxnSpPr>
          <p:nvPr/>
        </p:nvCxnSpPr>
        <p:spPr>
          <a:xfrm flipV="1">
            <a:off x="7277270" y="3240625"/>
            <a:ext cx="861760" cy="149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四角形: 角を丸くする 26">
            <a:extLst>
              <a:ext uri="{FF2B5EF4-FFF2-40B4-BE49-F238E27FC236}">
                <a16:creationId xmlns:a16="http://schemas.microsoft.com/office/drawing/2014/main" id="{9AD3430F-C46C-4C7F-BD01-A343C7C38FFD}"/>
              </a:ext>
            </a:extLst>
          </p:cNvPr>
          <p:cNvSpPr/>
          <p:nvPr/>
        </p:nvSpPr>
        <p:spPr>
          <a:xfrm>
            <a:off x="7225989" y="4141630"/>
            <a:ext cx="4712651" cy="87771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第１面に解答する科目と区別するため，</a:t>
            </a:r>
            <a:endParaRPr altLang="ja-JP" b="1" dirty="0" kumimoji="1" lang="en-US" sz="2000">
              <a:solidFill>
                <a:schemeClr val="tx1"/>
              </a:solidFill>
            </a:endParaRPr>
          </a:p>
          <a:p>
            <a:r>
              <a:rPr altLang="en-US" b="1" dirty="0" kumimoji="1" lang="ja-JP" sz="2000">
                <a:solidFill>
                  <a:schemeClr val="tx1"/>
                </a:solidFill>
              </a:rPr>
              <a:t>解答番号が「</a:t>
            </a:r>
            <a:r>
              <a:rPr altLang="ja-JP" b="1" dirty="0" kumimoji="1" lang="en-US" sz="2000">
                <a:solidFill>
                  <a:schemeClr val="tx1"/>
                </a:solidFill>
              </a:rPr>
              <a:t>101</a:t>
            </a:r>
            <a:r>
              <a:rPr altLang="en-US" b="1" dirty="0" kumimoji="1" lang="ja-JP" sz="2000">
                <a:solidFill>
                  <a:schemeClr val="tx1"/>
                </a:solidFill>
              </a:rPr>
              <a:t>」から始まる</a:t>
            </a:r>
            <a:endParaRPr altLang="ja-JP" b="1" dirty="0" kumimoji="1" lang="en-US" sz="2000">
              <a:solidFill>
                <a:schemeClr val="tx1"/>
              </a:solidFill>
            </a:endParaRPr>
          </a:p>
        </p:txBody>
      </p:sp>
      <p:grpSp>
        <p:nvGrpSpPr>
          <p:cNvPr id="9" name="グループ化 8">
            <a:extLst>
              <a:ext uri="{FF2B5EF4-FFF2-40B4-BE49-F238E27FC236}">
                <a16:creationId xmlns:a16="http://schemas.microsoft.com/office/drawing/2014/main" id="{D6F81FE6-C0BB-4438-9818-2DDC5F5F1DFB}"/>
              </a:ext>
            </a:extLst>
          </p:cNvPr>
          <p:cNvGrpSpPr/>
          <p:nvPr/>
        </p:nvGrpSpPr>
        <p:grpSpPr>
          <a:xfrm>
            <a:off x="7232857" y="705110"/>
            <a:ext cx="4552743" cy="1008595"/>
            <a:chOff x="7232857" y="705110"/>
            <a:chExt cx="4552743" cy="1008595"/>
          </a:xfrm>
        </p:grpSpPr>
        <p:sp>
          <p:nvSpPr>
            <p:cNvPr id="8" name="二等辺三角形 7">
              <a:extLst>
                <a:ext uri="{FF2B5EF4-FFF2-40B4-BE49-F238E27FC236}">
                  <a16:creationId xmlns:a16="http://schemas.microsoft.com/office/drawing/2014/main" id="{A8E18905-3B05-453E-89A4-9B363BD413CD}"/>
                </a:ext>
              </a:extLst>
            </p:cNvPr>
            <p:cNvSpPr/>
            <p:nvPr/>
          </p:nvSpPr>
          <p:spPr>
            <a:xfrm rot="13885100">
              <a:off x="7402739" y="860684"/>
              <a:ext cx="388307" cy="728071"/>
            </a:xfrm>
            <a:prstGeom prst="triangl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1" name="吹き出し: 角を丸めた四角形 20">
              <a:extLst>
                <a:ext uri="{FF2B5EF4-FFF2-40B4-BE49-F238E27FC236}">
                  <a16:creationId xmlns:a16="http://schemas.microsoft.com/office/drawing/2014/main" id="{3FCC768D-345E-4A62-AEB4-603853CC4AD7}"/>
                </a:ext>
              </a:extLst>
            </p:cNvPr>
            <p:cNvSpPr/>
            <p:nvPr/>
          </p:nvSpPr>
          <p:spPr>
            <a:xfrm>
              <a:off x="7690412" y="705110"/>
              <a:ext cx="4095188" cy="1008595"/>
            </a:xfrm>
            <a:prstGeom prst="wedgeRoundRectCallout">
              <a:avLst>
                <a:gd fmla="val -28424" name="adj1"/>
                <a:gd fmla="val -1457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地理総合／歴史総合／公共</a:t>
              </a:r>
              <a:r>
                <a:rPr altLang="ja-JP" b="1" dirty="0" kumimoji="1" lang="en-US" sz="2000">
                  <a:solidFill>
                    <a:schemeClr val="tx1"/>
                  </a:solidFill>
                </a:rPr>
                <a:t>』</a:t>
              </a:r>
              <a:r>
                <a:rPr altLang="en-US" b="1" dirty="0" kumimoji="1" lang="ja-JP" sz="2000">
                  <a:solidFill>
                    <a:schemeClr val="tx1"/>
                  </a:solidFill>
                </a:rPr>
                <a:t>の解答欄は第２面（ウラ）</a:t>
              </a:r>
            </a:p>
          </p:txBody>
        </p:sp>
      </p:grpSp>
    </p:spTree>
    <p:extLst>
      <p:ext uri="{BB962C8B-B14F-4D97-AF65-F5344CB8AC3E}">
        <p14:creationId xmlns:p14="http://schemas.microsoft.com/office/powerpoint/2010/main" val="8646072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9"/>
                                        </p:tgtEl>
                                        <p:attrNameLst>
                                          <p:attrName>style.visibility</p:attrName>
                                        </p:attrNameLst>
                                      </p:cBhvr>
                                      <p:to>
                                        <p:strVal val="visible"/>
                                      </p:to>
                                    </p:set>
                                    <p:animEffect filter="fade" transition="in">
                                      <p:cBhvr>
                                        <p:cTn dur="500" id="7"/>
                                        <p:tgtEl>
                                          <p:spTgt spid="9"/>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23"/>
                                        </p:tgtEl>
                                        <p:attrNameLst>
                                          <p:attrName>style.visibility</p:attrName>
                                        </p:attrNameLst>
                                      </p:cBhvr>
                                      <p:to>
                                        <p:strVal val="visible"/>
                                      </p:to>
                                    </p:set>
                                    <p:animEffect filter="fade" transition="in">
                                      <p:cBhvr>
                                        <p:cTn dur="500" id="12"/>
                                        <p:tgtEl>
                                          <p:spTgt spid="23"/>
                                        </p:tgtEl>
                                      </p:cBhvr>
                                    </p:animEffect>
                                  </p:childTnLst>
                                </p:cTn>
                              </p:par>
                              <p:par>
                                <p:cTn fill="hold" id="13" nodeType="withEffect" presetClass="entr" presetID="10" presetSubtype="0">
                                  <p:stCondLst>
                                    <p:cond delay="0"/>
                                  </p:stCondLst>
                                  <p:childTnLst>
                                    <p:set>
                                      <p:cBhvr>
                                        <p:cTn dur="1" fill="hold" id="14">
                                          <p:stCondLst>
                                            <p:cond delay="0"/>
                                          </p:stCondLst>
                                        </p:cTn>
                                        <p:tgtEl>
                                          <p:spTgt spid="25"/>
                                        </p:tgtEl>
                                        <p:attrNameLst>
                                          <p:attrName>style.visibility</p:attrName>
                                        </p:attrNameLst>
                                      </p:cBhvr>
                                      <p:to>
                                        <p:strVal val="visible"/>
                                      </p:to>
                                    </p:set>
                                    <p:animEffect filter="fade" transition="in">
                                      <p:cBhvr>
                                        <p:cTn dur="500" id="15"/>
                                        <p:tgtEl>
                                          <p:spTgt spid="25"/>
                                        </p:tgtEl>
                                      </p:cBhvr>
                                    </p:animEffect>
                                  </p:childTnLst>
                                </p:cTn>
                              </p:par>
                              <p:par>
                                <p:cTn fill="hold" grpId="0" id="16" nodeType="withEffect" presetClass="entr" presetID="10" presetSubtype="0">
                                  <p:stCondLst>
                                    <p:cond delay="0"/>
                                  </p:stCondLst>
                                  <p:childTnLst>
                                    <p:set>
                                      <p:cBhvr>
                                        <p:cTn dur="1" fill="hold" id="17">
                                          <p:stCondLst>
                                            <p:cond delay="0"/>
                                          </p:stCondLst>
                                        </p:cTn>
                                        <p:tgtEl>
                                          <p:spTgt spid="24"/>
                                        </p:tgtEl>
                                        <p:attrNameLst>
                                          <p:attrName>style.visibility</p:attrName>
                                        </p:attrNameLst>
                                      </p:cBhvr>
                                      <p:to>
                                        <p:strVal val="visible"/>
                                      </p:to>
                                    </p:set>
                                    <p:animEffect filter="fade" transition="in">
                                      <p:cBhvr>
                                        <p:cTn dur="500" id="18"/>
                                        <p:tgtEl>
                                          <p:spTgt spid="24"/>
                                        </p:tgtEl>
                                      </p:cBhvr>
                                    </p:animEffect>
                                  </p:childTnLst>
                                </p:cTn>
                              </p:par>
                              <p:par>
                                <p:cTn fill="hold" id="19" nodeType="withEffect" presetClass="entr" presetID="10" presetSubtype="0">
                                  <p:stCondLst>
                                    <p:cond delay="0"/>
                                  </p:stCondLst>
                                  <p:childTnLst>
                                    <p:set>
                                      <p:cBhvr>
                                        <p:cTn dur="1" fill="hold" id="20">
                                          <p:stCondLst>
                                            <p:cond delay="0"/>
                                          </p:stCondLst>
                                        </p:cTn>
                                        <p:tgtEl>
                                          <p:spTgt spid="5"/>
                                        </p:tgtEl>
                                        <p:attrNameLst>
                                          <p:attrName>style.visibility</p:attrName>
                                        </p:attrNameLst>
                                      </p:cBhvr>
                                      <p:to>
                                        <p:strVal val="visible"/>
                                      </p:to>
                                    </p:set>
                                    <p:animEffect filter="fade" transition="in">
                                      <p:cBhvr>
                                        <p:cTn dur="500" id="21"/>
                                        <p:tgtEl>
                                          <p:spTgt spid="5"/>
                                        </p:tgtEl>
                                      </p:cBhvr>
                                    </p:animEffect>
                                  </p:childTnLst>
                                </p:cTn>
                              </p:par>
                              <p:par>
                                <p:cTn fill="hold" grpId="0" id="22" nodeType="withEffect" presetClass="entr" presetID="10" presetSubtype="0">
                                  <p:stCondLst>
                                    <p:cond delay="0"/>
                                  </p:stCondLst>
                                  <p:childTnLst>
                                    <p:set>
                                      <p:cBhvr>
                                        <p:cTn dur="1" fill="hold" id="23">
                                          <p:stCondLst>
                                            <p:cond delay="0"/>
                                          </p:stCondLst>
                                        </p:cTn>
                                        <p:tgtEl>
                                          <p:spTgt spid="27"/>
                                        </p:tgtEl>
                                        <p:attrNameLst>
                                          <p:attrName>style.visibility</p:attrName>
                                        </p:attrNameLst>
                                      </p:cBhvr>
                                      <p:to>
                                        <p:strVal val="visible"/>
                                      </p:to>
                                    </p:set>
                                    <p:animEffect filter="fade" transition="in">
                                      <p:cBhvr>
                                        <p:cTn dur="500" id="24"/>
                                        <p:tgtEl>
                                          <p:spTgt spid="2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3"/>
      <p:bldP animBg="1" grpId="0" spid="24"/>
      <p:bldP animBg="1" grpId="0" spid="27"/>
    </p:bldLst>
  </p:timing>
</p:sld>
</file>

<file path=ppt/slides/slide16.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C858D69A-8124-4118-8234-9C7AFFE1004F}"/>
              </a:ext>
            </a:extLst>
          </p:cNvPr>
          <p:cNvGrpSpPr/>
          <p:nvPr/>
        </p:nvGrpSpPr>
        <p:grpSpPr>
          <a:xfrm>
            <a:off x="7517759" y="2128579"/>
            <a:ext cx="2351070" cy="4460470"/>
            <a:chOff x="7517759" y="2128579"/>
            <a:chExt cx="2351070" cy="4460470"/>
          </a:xfrm>
        </p:grpSpPr>
        <p:pic>
          <p:nvPicPr>
            <p:cNvPr id="7" name="図 6">
              <a:extLst>
                <a:ext uri="{FF2B5EF4-FFF2-40B4-BE49-F238E27FC236}">
                  <a16:creationId xmlns:a16="http://schemas.microsoft.com/office/drawing/2014/main" id="{3016FD4C-5808-4F2E-B98B-FB4381EE896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Lst>
            </a:blip>
            <a:stretch>
              <a:fillRect/>
            </a:stretch>
          </p:blipFill>
          <p:spPr>
            <a:xfrm>
              <a:off x="7517759" y="2128579"/>
              <a:ext cx="2351070" cy="4460470"/>
            </a:xfrm>
            <a:prstGeom prst="rect">
              <a:avLst/>
            </a:prstGeom>
          </p:spPr>
        </p:pic>
        <p:sp>
          <p:nvSpPr>
            <p:cNvPr id="29" name="楕円 28">
              <a:extLst>
                <a:ext uri="{FF2B5EF4-FFF2-40B4-BE49-F238E27FC236}">
                  <a16:creationId xmlns:a16="http://schemas.microsoft.com/office/drawing/2014/main" id="{AC012C98-66F8-44DF-A814-B655ECE946A8}"/>
                </a:ext>
              </a:extLst>
            </p:cNvPr>
            <p:cNvSpPr/>
            <p:nvPr/>
          </p:nvSpPr>
          <p:spPr>
            <a:xfrm>
              <a:off x="9518072" y="2516886"/>
              <a:ext cx="83276" cy="1362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pic>
        <p:nvPicPr>
          <p:cNvPr id="2" name="図 1">
            <a:extLst>
              <a:ext uri="{FF2B5EF4-FFF2-40B4-BE49-F238E27FC236}">
                <a16:creationId xmlns:a16="http://schemas.microsoft.com/office/drawing/2014/main" id="{7BAE8665-7C22-461B-BE29-5D5FE607B32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Lst>
          </a:blip>
          <a:stretch>
            <a:fillRect/>
          </a:stretch>
        </p:blipFill>
        <p:spPr>
          <a:xfrm>
            <a:off x="538544" y="1818579"/>
            <a:ext cx="6537153" cy="4851423"/>
          </a:xfrm>
          <a:prstGeom prst="rect">
            <a:avLst/>
          </a:prstGeom>
        </p:spPr>
      </p:pic>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16</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30545"/>
            <a:ext cx="8596668" cy="563414"/>
          </a:xfrm>
        </p:spPr>
        <p:txBody>
          <a:bodyPr/>
          <a:lstStyle/>
          <a:p>
            <a:r>
              <a:rPr altLang="en-US" dirty="0" lang="ja-JP">
                <a:solidFill>
                  <a:srgbClr val="002060"/>
                </a:solidFill>
              </a:rPr>
              <a:t>地理歴史，公民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26500" y="675641"/>
            <a:ext cx="7191259" cy="430887"/>
          </a:xfrm>
          <a:prstGeom prst="rect">
            <a:avLst/>
          </a:prstGeom>
          <a:noFill/>
        </p:spPr>
        <p:txBody>
          <a:bodyPr rtlCol="0" wrap="square">
            <a:spAutoFit/>
          </a:bodyPr>
          <a:lstStyle/>
          <a:p>
            <a:r>
              <a:rPr altLang="en-US" dirty="0" kumimoji="1" lang="ja-JP" sz="2200"/>
              <a:t>○</a:t>
            </a:r>
            <a:r>
              <a:rPr altLang="ja-JP" b="1" dirty="0" kumimoji="1" lang="en-US" sz="2200"/>
              <a:t>『</a:t>
            </a:r>
            <a:r>
              <a:rPr altLang="en-US" b="1" dirty="0" kumimoji="1" lang="ja-JP" sz="2200"/>
              <a:t>地理総合／歴史総合／公共</a:t>
            </a:r>
            <a:r>
              <a:rPr altLang="ja-JP" b="1" dirty="0" kumimoji="1" lang="en-US" sz="2200"/>
              <a:t>』</a:t>
            </a:r>
            <a:r>
              <a:rPr altLang="en-US" dirty="0" kumimoji="1" lang="ja-JP" sz="2200"/>
              <a:t>を解答する場合</a:t>
            </a:r>
          </a:p>
        </p:txBody>
      </p:sp>
      <p:sp>
        <p:nvSpPr>
          <p:cNvPr id="13" name="正方形/長方形 12">
            <a:extLst>
              <a:ext uri="{FF2B5EF4-FFF2-40B4-BE49-F238E27FC236}">
                <a16:creationId xmlns:a16="http://schemas.microsoft.com/office/drawing/2014/main" id="{952D5E7E-2CC1-4815-B41D-CC06B4AD3409}"/>
              </a:ext>
            </a:extLst>
          </p:cNvPr>
          <p:cNvSpPr/>
          <p:nvPr/>
        </p:nvSpPr>
        <p:spPr>
          <a:xfrm>
            <a:off x="2008469" y="2932772"/>
            <a:ext cx="1258837" cy="19253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4" name="直線矢印コネクタ 13">
            <a:extLst>
              <a:ext uri="{FF2B5EF4-FFF2-40B4-BE49-F238E27FC236}">
                <a16:creationId xmlns:a16="http://schemas.microsoft.com/office/drawing/2014/main" id="{E29D7C75-363B-4F41-95EE-FE156661A5BE}"/>
              </a:ext>
            </a:extLst>
          </p:cNvPr>
          <p:cNvCxnSpPr>
            <a:cxnSpLocks/>
            <a:endCxn id="15" idx="1"/>
          </p:cNvCxnSpPr>
          <p:nvPr/>
        </p:nvCxnSpPr>
        <p:spPr>
          <a:xfrm flipV="1">
            <a:off x="3267306" y="2586134"/>
            <a:ext cx="4359258" cy="4442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BA53CAE-3B35-447C-8D3D-968C1579D065}"/>
              </a:ext>
            </a:extLst>
          </p:cNvPr>
          <p:cNvSpPr/>
          <p:nvPr/>
        </p:nvSpPr>
        <p:spPr>
          <a:xfrm>
            <a:off x="7626564" y="2452035"/>
            <a:ext cx="2153055" cy="26819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5" name="吹き出し: 角を丸めた四角形 4">
            <a:extLst>
              <a:ext uri="{FF2B5EF4-FFF2-40B4-BE49-F238E27FC236}">
                <a16:creationId xmlns:a16="http://schemas.microsoft.com/office/drawing/2014/main" id="{D08A2BF1-588F-45D4-B330-BB34DC2EFB7E}"/>
              </a:ext>
            </a:extLst>
          </p:cNvPr>
          <p:cNvSpPr/>
          <p:nvPr/>
        </p:nvSpPr>
        <p:spPr>
          <a:xfrm>
            <a:off x="7632144" y="623474"/>
            <a:ext cx="4224191" cy="1438055"/>
          </a:xfrm>
          <a:prstGeom prst="wedgeRoundRectCallout">
            <a:avLst>
              <a:gd fmla="val 1567" name="adj1"/>
              <a:gd fmla="val 82295"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＜ＳＴＥＰ①＞</a:t>
            </a:r>
            <a:endParaRPr altLang="ja-JP" b="1" dirty="0" kumimoji="1" lang="en-US" sz="2000">
              <a:solidFill>
                <a:schemeClr val="tx1"/>
              </a:solidFill>
            </a:endParaRPr>
          </a:p>
          <a:p>
            <a:pPr>
              <a:spcBef>
                <a:spcPts val="600"/>
              </a:spcBef>
            </a:pPr>
            <a:r>
              <a:rPr altLang="en-US" b="1" dirty="0" kumimoji="1" lang="ja-JP" sz="2000">
                <a:solidFill>
                  <a:schemeClr val="tx1"/>
                </a:solidFill>
              </a:rPr>
              <a:t>　解答科目欄の</a:t>
            </a:r>
            <a:endParaRPr altLang="ja-JP" b="1" dirty="0" kumimoji="1" lang="en-US" sz="2000">
              <a:solidFill>
                <a:schemeClr val="tx1"/>
              </a:solidFill>
            </a:endParaRPr>
          </a:p>
          <a:p>
            <a:r>
              <a:rPr altLang="en-US" b="1" dirty="0" kumimoji="1" lang="ja-JP" sz="2000">
                <a:solidFill>
                  <a:schemeClr val="tx1"/>
                </a:solidFill>
              </a:rPr>
              <a:t>　</a:t>
            </a:r>
            <a:r>
              <a:rPr altLang="ja-JP" b="1" dirty="0" kumimoji="1" lang="en-US" sz="2000">
                <a:solidFill>
                  <a:schemeClr val="tx1"/>
                </a:solidFill>
              </a:rPr>
              <a:t>『</a:t>
            </a:r>
            <a:r>
              <a:rPr altLang="en-US" b="1" dirty="0" kumimoji="1" lang="ja-JP" sz="2000">
                <a:solidFill>
                  <a:schemeClr val="tx1"/>
                </a:solidFill>
              </a:rPr>
              <a:t>地理総合／歴史総合／公共</a:t>
            </a:r>
            <a:r>
              <a:rPr altLang="ja-JP" b="1" dirty="0" kumimoji="1" lang="en-US" sz="2000">
                <a:solidFill>
                  <a:schemeClr val="tx1"/>
                </a:solidFill>
              </a:rPr>
              <a:t>』</a:t>
            </a:r>
          </a:p>
          <a:p>
            <a:r>
              <a:rPr altLang="en-US" b="1" dirty="0" kumimoji="1" lang="ja-JP" sz="2000">
                <a:solidFill>
                  <a:schemeClr val="tx1"/>
                </a:solidFill>
              </a:rPr>
              <a:t>　にマーク</a:t>
            </a:r>
          </a:p>
        </p:txBody>
      </p:sp>
      <p:sp>
        <p:nvSpPr>
          <p:cNvPr id="21" name="テキスト ボックス 20">
            <a:extLst>
              <a:ext uri="{FF2B5EF4-FFF2-40B4-BE49-F238E27FC236}">
                <a16:creationId xmlns:a16="http://schemas.microsoft.com/office/drawing/2014/main" id="{B65C8EF8-D6E1-4D29-9F95-90A81C168D62}"/>
              </a:ext>
            </a:extLst>
          </p:cNvPr>
          <p:cNvSpPr txBox="1"/>
          <p:nvPr/>
        </p:nvSpPr>
        <p:spPr>
          <a:xfrm>
            <a:off x="482566" y="1205947"/>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第１面</a:t>
            </a:r>
            <a:endParaRPr altLang="en-US" dirty="0" kumimoji="1" lang="ja-JP" sz="2200"/>
          </a:p>
        </p:txBody>
      </p:sp>
    </p:spTree>
    <p:extLst>
      <p:ext uri="{BB962C8B-B14F-4D97-AF65-F5344CB8AC3E}">
        <p14:creationId xmlns:p14="http://schemas.microsoft.com/office/powerpoint/2010/main" val="159177129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3"/>
                                        </p:tgtEl>
                                        <p:attrNameLst>
                                          <p:attrName>style.visibility</p:attrName>
                                        </p:attrNameLst>
                                      </p:cBhvr>
                                      <p:to>
                                        <p:strVal val="visible"/>
                                      </p:to>
                                    </p:set>
                                    <p:animEffect filter="fade" transition="in">
                                      <p:cBhvr>
                                        <p:cTn dur="500" id="7"/>
                                        <p:tgtEl>
                                          <p:spTgt spid="13"/>
                                        </p:tgtEl>
                                      </p:cBhvr>
                                    </p:animEffect>
                                  </p:childTnLst>
                                </p:cTn>
                              </p:par>
                              <p:par>
                                <p:cTn fill="hold" id="8" nodeType="withEffect" presetClass="entr" presetID="10" presetSubtype="0">
                                  <p:stCondLst>
                                    <p:cond delay="0"/>
                                  </p:stCondLst>
                                  <p:childTnLst>
                                    <p:set>
                                      <p:cBhvr>
                                        <p:cTn dur="1" fill="hold" id="9">
                                          <p:stCondLst>
                                            <p:cond delay="0"/>
                                          </p:stCondLst>
                                        </p:cTn>
                                        <p:tgtEl>
                                          <p:spTgt spid="14"/>
                                        </p:tgtEl>
                                        <p:attrNameLst>
                                          <p:attrName>style.visibility</p:attrName>
                                        </p:attrNameLst>
                                      </p:cBhvr>
                                      <p:to>
                                        <p:strVal val="visible"/>
                                      </p:to>
                                    </p:set>
                                    <p:animEffect filter="fade" transition="in">
                                      <p:cBhvr>
                                        <p:cTn dur="500" id="10"/>
                                        <p:tgtEl>
                                          <p:spTgt spid="14"/>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15"/>
                                        </p:tgtEl>
                                        <p:attrNameLst>
                                          <p:attrName>style.visibility</p:attrName>
                                        </p:attrNameLst>
                                      </p:cBhvr>
                                      <p:to>
                                        <p:strVal val="visible"/>
                                      </p:to>
                                    </p:set>
                                    <p:animEffect filter="fade" transition="in">
                                      <p:cBhvr>
                                        <p:cTn dur="500" id="13"/>
                                        <p:tgtEl>
                                          <p:spTgt spid="15"/>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5"/>
                                        </p:tgtEl>
                                        <p:attrNameLst>
                                          <p:attrName>style.visibility</p:attrName>
                                        </p:attrNameLst>
                                      </p:cBhvr>
                                      <p:to>
                                        <p:strVal val="visible"/>
                                      </p:to>
                                    </p:set>
                                    <p:animEffect filter="fade" transition="in">
                                      <p:cBhvr>
                                        <p:cTn dur="500" id="16"/>
                                        <p:tgtEl>
                                          <p:spTgt spid="5"/>
                                        </p:tgtEl>
                                      </p:cBhvr>
                                    </p:animEffect>
                                  </p:childTnLst>
                                </p:cTn>
                              </p:par>
                              <p:par>
                                <p:cTn fill="hold" id="17" nodeType="withEffect" presetClass="entr" presetID="10" presetSubtype="0">
                                  <p:stCondLst>
                                    <p:cond delay="0"/>
                                  </p:stCondLst>
                                  <p:childTnLst>
                                    <p:set>
                                      <p:cBhvr>
                                        <p:cTn dur="1" fill="hold" id="18">
                                          <p:stCondLst>
                                            <p:cond delay="0"/>
                                          </p:stCondLst>
                                        </p:cTn>
                                        <p:tgtEl>
                                          <p:spTgt spid="16"/>
                                        </p:tgtEl>
                                        <p:attrNameLst>
                                          <p:attrName>style.visibility</p:attrName>
                                        </p:attrNameLst>
                                      </p:cBhvr>
                                      <p:to>
                                        <p:strVal val="visible"/>
                                      </p:to>
                                    </p:set>
                                    <p:animEffect filter="fade" transition="in">
                                      <p:cBhvr>
                                        <p:cTn dur="500" id="19"/>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5"/>
      <p:bldP animBg="1" grpId="0" spid="5"/>
    </p:bldLst>
  </p:timing>
</p:sld>
</file>

<file path=ppt/slides/slide17.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BB83C2B-997B-48BF-9B86-CFF04A472C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Lst>
          </a:blip>
          <a:stretch>
            <a:fillRect/>
          </a:stretch>
        </p:blipFill>
        <p:spPr>
          <a:xfrm>
            <a:off x="677093" y="1359405"/>
            <a:ext cx="6983795" cy="5267506"/>
          </a:xfrm>
          <a:prstGeom prst="rect">
            <a:avLst/>
          </a:prstGeom>
        </p:spPr>
      </p:pic>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17</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30545"/>
            <a:ext cx="8596668" cy="563414"/>
          </a:xfrm>
        </p:spPr>
        <p:txBody>
          <a:bodyPr/>
          <a:lstStyle/>
          <a:p>
            <a:r>
              <a:rPr altLang="en-US" dirty="0" lang="ja-JP">
                <a:solidFill>
                  <a:srgbClr val="002060"/>
                </a:solidFill>
              </a:rPr>
              <a:t>地理歴史，公民</a:t>
            </a:r>
          </a:p>
        </p:txBody>
      </p:sp>
      <p:sp>
        <p:nvSpPr>
          <p:cNvPr id="22" name="吹き出し: 角を丸めた四角形 21">
            <a:extLst>
              <a:ext uri="{FF2B5EF4-FFF2-40B4-BE49-F238E27FC236}">
                <a16:creationId xmlns:a16="http://schemas.microsoft.com/office/drawing/2014/main" id="{94327331-F270-4A67-B5A2-FAF0DD9C7C75}"/>
              </a:ext>
            </a:extLst>
          </p:cNvPr>
          <p:cNvSpPr/>
          <p:nvPr/>
        </p:nvSpPr>
        <p:spPr>
          <a:xfrm>
            <a:off x="7772398" y="770804"/>
            <a:ext cx="4071887" cy="1743448"/>
          </a:xfrm>
          <a:prstGeom prst="wedgeRoundRectCallout">
            <a:avLst>
              <a:gd fmla="val -62829" name="adj1"/>
              <a:gd fmla="val 9263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＜ＳＴＥＰ➁＞</a:t>
            </a:r>
            <a:endParaRPr altLang="ja-JP" b="1" dirty="0" kumimoji="1" lang="en-US" sz="2000">
              <a:solidFill>
                <a:schemeClr val="tx1"/>
              </a:solidFill>
            </a:endParaRPr>
          </a:p>
          <a:p>
            <a:pPr>
              <a:spcBef>
                <a:spcPts val="600"/>
              </a:spcBef>
            </a:pPr>
            <a:r>
              <a:rPr altLang="en-US" b="1" dirty="0" kumimoji="1" lang="ja-JP" sz="2000">
                <a:solidFill>
                  <a:schemeClr val="tx1"/>
                </a:solidFill>
              </a:rPr>
              <a:t>それぞれの出題範囲欄に１つずつマークの上，対応した解答欄に解答をマーク</a:t>
            </a:r>
          </a:p>
        </p:txBody>
      </p:sp>
      <p:sp>
        <p:nvSpPr>
          <p:cNvPr id="26" name="正方形/長方形 25">
            <a:extLst>
              <a:ext uri="{FF2B5EF4-FFF2-40B4-BE49-F238E27FC236}">
                <a16:creationId xmlns:a16="http://schemas.microsoft.com/office/drawing/2014/main" id="{61A7ED11-E67D-47FC-8774-6FD979CA9ED7}"/>
              </a:ext>
            </a:extLst>
          </p:cNvPr>
          <p:cNvSpPr/>
          <p:nvPr/>
        </p:nvSpPr>
        <p:spPr>
          <a:xfrm>
            <a:off x="1255145" y="3395546"/>
            <a:ext cx="1131215" cy="10314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dirty="0" kumimoji="1" lang="ja-JP">
              <a:solidFill>
                <a:srgbClr val="FF0000"/>
              </a:solidFill>
            </a:endParaRPr>
          </a:p>
        </p:txBody>
      </p:sp>
      <p:sp>
        <p:nvSpPr>
          <p:cNvPr id="27" name="正方形/長方形 26">
            <a:extLst>
              <a:ext uri="{FF2B5EF4-FFF2-40B4-BE49-F238E27FC236}">
                <a16:creationId xmlns:a16="http://schemas.microsoft.com/office/drawing/2014/main" id="{24F0B924-BBD1-485C-AA13-7203DB8FA56D}"/>
              </a:ext>
            </a:extLst>
          </p:cNvPr>
          <p:cNvSpPr/>
          <p:nvPr/>
        </p:nvSpPr>
        <p:spPr>
          <a:xfrm>
            <a:off x="4686467" y="3395547"/>
            <a:ext cx="1078713" cy="1031486"/>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3" name="テキスト ボックス 22">
            <a:extLst>
              <a:ext uri="{FF2B5EF4-FFF2-40B4-BE49-F238E27FC236}">
                <a16:creationId xmlns:a16="http://schemas.microsoft.com/office/drawing/2014/main" id="{AC920662-60FD-41AB-92FF-6F24F05ADB5A}"/>
              </a:ext>
            </a:extLst>
          </p:cNvPr>
          <p:cNvSpPr txBox="1"/>
          <p:nvPr/>
        </p:nvSpPr>
        <p:spPr>
          <a:xfrm>
            <a:off x="677093" y="770804"/>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第２面</a:t>
            </a:r>
            <a:endParaRPr altLang="en-US" dirty="0" kumimoji="1" lang="ja-JP" sz="2200"/>
          </a:p>
        </p:txBody>
      </p:sp>
      <p:sp>
        <p:nvSpPr>
          <p:cNvPr id="29" name="四角形: 角を丸くする 28">
            <a:extLst>
              <a:ext uri="{FF2B5EF4-FFF2-40B4-BE49-F238E27FC236}">
                <a16:creationId xmlns:a16="http://schemas.microsoft.com/office/drawing/2014/main" id="{8BF0A9FF-D949-45C0-BD02-920E856CC84E}"/>
              </a:ext>
            </a:extLst>
          </p:cNvPr>
          <p:cNvSpPr/>
          <p:nvPr/>
        </p:nvSpPr>
        <p:spPr>
          <a:xfrm>
            <a:off x="7340728" y="3546171"/>
            <a:ext cx="4503557" cy="563414"/>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a:solidFill>
                  <a:schemeClr val="tx1"/>
                </a:solidFill>
              </a:rPr>
              <a:t> 例）「地理総合」と「歴史総合」を解答</a:t>
            </a:r>
          </a:p>
        </p:txBody>
      </p:sp>
      <p:grpSp>
        <p:nvGrpSpPr>
          <p:cNvPr id="2" name="Group 4">
            <a:extLst>
              <a:ext uri="{FF2B5EF4-FFF2-40B4-BE49-F238E27FC236}">
                <a16:creationId xmlns:a16="http://schemas.microsoft.com/office/drawing/2014/main" id="{EF90C0DE-1E35-458C-B953-1B4E697AE297}"/>
              </a:ext>
            </a:extLst>
          </p:cNvPr>
          <p:cNvGrpSpPr>
            <a:grpSpLocks noChangeAspect="1"/>
          </p:cNvGrpSpPr>
          <p:nvPr/>
        </p:nvGrpSpPr>
        <p:grpSpPr bwMode="auto">
          <a:xfrm>
            <a:off x="2562620" y="4361766"/>
            <a:ext cx="2057399" cy="1927226"/>
            <a:chOff x="1679" y="2857"/>
            <a:chExt cx="1296" cy="1214"/>
          </a:xfrm>
        </p:grpSpPr>
        <p:sp>
          <p:nvSpPr>
            <p:cNvPr id="3" name="AutoShape 3">
              <a:extLst>
                <a:ext uri="{FF2B5EF4-FFF2-40B4-BE49-F238E27FC236}">
                  <a16:creationId xmlns:a16="http://schemas.microsoft.com/office/drawing/2014/main" id="{F5F03E54-AD6D-447C-8FBB-62DAD32DBA78}"/>
                </a:ext>
              </a:extLst>
            </p:cNvPr>
            <p:cNvSpPr>
              <a:spLocks noChangeArrowheads="1" noChangeAspect="1" noTextEdit="1"/>
            </p:cNvSpPr>
            <p:nvPr/>
          </p:nvSpPr>
          <p:spPr bwMode="auto">
            <a:xfrm>
              <a:off x="1679" y="2875"/>
              <a:ext cx="1289"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3077" name="Picture 5">
              <a:extLst>
                <a:ext uri="{FF2B5EF4-FFF2-40B4-BE49-F238E27FC236}">
                  <a16:creationId xmlns:a16="http://schemas.microsoft.com/office/drawing/2014/main" id="{E5354C2A-3860-498D-8CE2-850C4FF3AECE}"/>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1679" y="2857"/>
              <a:ext cx="1296"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8">
            <a:extLst>
              <a:ext uri="{FF2B5EF4-FFF2-40B4-BE49-F238E27FC236}">
                <a16:creationId xmlns:a16="http://schemas.microsoft.com/office/drawing/2014/main" id="{17709703-EB6E-400D-B0A2-CBCB533AE519}"/>
              </a:ext>
            </a:extLst>
          </p:cNvPr>
          <p:cNvGrpSpPr>
            <a:grpSpLocks noChangeAspect="1"/>
          </p:cNvGrpSpPr>
          <p:nvPr/>
        </p:nvGrpSpPr>
        <p:grpSpPr bwMode="auto">
          <a:xfrm>
            <a:off x="5962408" y="4402865"/>
            <a:ext cx="2047876" cy="1909763"/>
            <a:chOff x="3831" y="2875"/>
            <a:chExt cx="1290" cy="1203"/>
          </a:xfrm>
        </p:grpSpPr>
        <p:sp>
          <p:nvSpPr>
            <p:cNvPr id="6" name="AutoShape 7">
              <a:extLst>
                <a:ext uri="{FF2B5EF4-FFF2-40B4-BE49-F238E27FC236}">
                  <a16:creationId xmlns:a16="http://schemas.microsoft.com/office/drawing/2014/main" id="{2894291A-0906-4BAC-B4F3-6799A6231E04}"/>
                </a:ext>
              </a:extLst>
            </p:cNvPr>
            <p:cNvSpPr>
              <a:spLocks noChangeArrowheads="1" noChangeAspect="1" noTextEdit="1"/>
            </p:cNvSpPr>
            <p:nvPr/>
          </p:nvSpPr>
          <p:spPr bwMode="auto">
            <a:xfrm>
              <a:off x="3840" y="2875"/>
              <a:ext cx="1257"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3081" name="Picture 9">
              <a:extLst>
                <a:ext uri="{FF2B5EF4-FFF2-40B4-BE49-F238E27FC236}">
                  <a16:creationId xmlns:a16="http://schemas.microsoft.com/office/drawing/2014/main" id="{E9581F73-7903-4C04-9C84-57D30BF57C8E}"/>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3831" y="2875"/>
              <a:ext cx="1290"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楕円 7">
            <a:extLst>
              <a:ext uri="{FF2B5EF4-FFF2-40B4-BE49-F238E27FC236}">
                <a16:creationId xmlns:a16="http://schemas.microsoft.com/office/drawing/2014/main" id="{775C795A-6AE4-45DF-9599-FBB02BB9B070}"/>
              </a:ext>
            </a:extLst>
          </p:cNvPr>
          <p:cNvSpPr/>
          <p:nvPr/>
        </p:nvSpPr>
        <p:spPr>
          <a:xfrm>
            <a:off x="4202676" y="4860430"/>
            <a:ext cx="110609" cy="2118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4" name="正方形/長方形 23">
            <a:extLst>
              <a:ext uri="{FF2B5EF4-FFF2-40B4-BE49-F238E27FC236}">
                <a16:creationId xmlns:a16="http://schemas.microsoft.com/office/drawing/2014/main" id="{F535E094-CE24-45BB-8D47-0610AF1BE4CD}"/>
              </a:ext>
            </a:extLst>
          </p:cNvPr>
          <p:cNvSpPr/>
          <p:nvPr/>
        </p:nvSpPr>
        <p:spPr>
          <a:xfrm>
            <a:off x="2605611" y="4388910"/>
            <a:ext cx="1935345" cy="18989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0" name="楕円 29">
            <a:extLst>
              <a:ext uri="{FF2B5EF4-FFF2-40B4-BE49-F238E27FC236}">
                <a16:creationId xmlns:a16="http://schemas.microsoft.com/office/drawing/2014/main" id="{003A0487-F25F-4B41-8879-F666B109FD3F}"/>
              </a:ext>
            </a:extLst>
          </p:cNvPr>
          <p:cNvSpPr/>
          <p:nvPr/>
        </p:nvSpPr>
        <p:spPr>
          <a:xfrm>
            <a:off x="7591688" y="5349911"/>
            <a:ext cx="110609" cy="2118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5" name="正方形/長方形 24">
            <a:extLst>
              <a:ext uri="{FF2B5EF4-FFF2-40B4-BE49-F238E27FC236}">
                <a16:creationId xmlns:a16="http://schemas.microsoft.com/office/drawing/2014/main" id="{F318807B-EEEF-413F-8315-7EE7F4805C18}"/>
              </a:ext>
            </a:extLst>
          </p:cNvPr>
          <p:cNvSpPr/>
          <p:nvPr/>
        </p:nvSpPr>
        <p:spPr>
          <a:xfrm>
            <a:off x="5964710" y="4412898"/>
            <a:ext cx="1997092" cy="1889738"/>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Tree>
    <p:extLst>
      <p:ext uri="{BB962C8B-B14F-4D97-AF65-F5344CB8AC3E}">
        <p14:creationId xmlns:p14="http://schemas.microsoft.com/office/powerpoint/2010/main" val="155922940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2"/>
                                        </p:tgtEl>
                                        <p:attrNameLst>
                                          <p:attrName>style.visibility</p:attrName>
                                        </p:attrNameLst>
                                      </p:cBhvr>
                                      <p:to>
                                        <p:strVal val="visible"/>
                                      </p:to>
                                    </p:set>
                                    <p:animEffect filter="fade" transition="in">
                                      <p:cBhvr>
                                        <p:cTn dur="500" id="7"/>
                                        <p:tgtEl>
                                          <p:spTgt spid="22"/>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26"/>
                                        </p:tgtEl>
                                        <p:attrNameLst>
                                          <p:attrName>style.visibility</p:attrName>
                                        </p:attrNameLst>
                                      </p:cBhvr>
                                      <p:to>
                                        <p:strVal val="visible"/>
                                      </p:to>
                                    </p:set>
                                    <p:animEffect filter="fade" transition="in">
                                      <p:cBhvr>
                                        <p:cTn dur="500" id="10"/>
                                        <p:tgtEl>
                                          <p:spTgt spid="26"/>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24"/>
                                        </p:tgtEl>
                                        <p:attrNameLst>
                                          <p:attrName>style.visibility</p:attrName>
                                        </p:attrNameLst>
                                      </p:cBhvr>
                                      <p:to>
                                        <p:strVal val="visible"/>
                                      </p:to>
                                    </p:set>
                                    <p:animEffect filter="fade" transition="in">
                                      <p:cBhvr>
                                        <p:cTn dur="500" id="13"/>
                                        <p:tgtEl>
                                          <p:spTgt spid="24"/>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27"/>
                                        </p:tgtEl>
                                        <p:attrNameLst>
                                          <p:attrName>style.visibility</p:attrName>
                                        </p:attrNameLst>
                                      </p:cBhvr>
                                      <p:to>
                                        <p:strVal val="visible"/>
                                      </p:to>
                                    </p:set>
                                    <p:animEffect filter="fade" transition="in">
                                      <p:cBhvr>
                                        <p:cTn dur="500" id="16"/>
                                        <p:tgtEl>
                                          <p:spTgt spid="27"/>
                                        </p:tgtEl>
                                      </p:cBhvr>
                                    </p:animEffect>
                                  </p:childTnLst>
                                </p:cTn>
                              </p:par>
                              <p:par>
                                <p:cTn fill="hold" grpId="0" id="17" nodeType="withEffect" presetClass="entr" presetID="10" presetSubtype="0">
                                  <p:stCondLst>
                                    <p:cond delay="0"/>
                                  </p:stCondLst>
                                  <p:childTnLst>
                                    <p:set>
                                      <p:cBhvr>
                                        <p:cTn dur="1" fill="hold" id="18">
                                          <p:stCondLst>
                                            <p:cond delay="0"/>
                                          </p:stCondLst>
                                        </p:cTn>
                                        <p:tgtEl>
                                          <p:spTgt spid="25"/>
                                        </p:tgtEl>
                                        <p:attrNameLst>
                                          <p:attrName>style.visibility</p:attrName>
                                        </p:attrNameLst>
                                      </p:cBhvr>
                                      <p:to>
                                        <p:strVal val="visible"/>
                                      </p:to>
                                    </p:set>
                                    <p:animEffect filter="fade" transition="in">
                                      <p:cBhvr>
                                        <p:cTn dur="500" id="19"/>
                                        <p:tgtEl>
                                          <p:spTgt spid="25"/>
                                        </p:tgtEl>
                                      </p:cBhvr>
                                    </p:animEffect>
                                  </p:childTnLst>
                                </p:cTn>
                              </p:par>
                              <p:par>
                                <p:cTn fill="hold" id="20" nodeType="withEffect" presetClass="entr" presetID="10" presetSubtype="0">
                                  <p:stCondLst>
                                    <p:cond delay="0"/>
                                  </p:stCondLst>
                                  <p:childTnLst>
                                    <p:set>
                                      <p:cBhvr>
                                        <p:cTn dur="1" fill="hold" id="21">
                                          <p:stCondLst>
                                            <p:cond delay="0"/>
                                          </p:stCondLst>
                                        </p:cTn>
                                        <p:tgtEl>
                                          <p:spTgt spid="2"/>
                                        </p:tgtEl>
                                        <p:attrNameLst>
                                          <p:attrName>style.visibility</p:attrName>
                                        </p:attrNameLst>
                                      </p:cBhvr>
                                      <p:to>
                                        <p:strVal val="visible"/>
                                      </p:to>
                                    </p:set>
                                    <p:animEffect filter="fade" transition="in">
                                      <p:cBhvr>
                                        <p:cTn dur="500" id="22"/>
                                        <p:tgtEl>
                                          <p:spTgt spid="2"/>
                                        </p:tgtEl>
                                      </p:cBhvr>
                                    </p:animEffect>
                                  </p:childTnLst>
                                </p:cTn>
                              </p:par>
                              <p:par>
                                <p:cTn fill="hold" id="23" nodeType="withEffect" presetClass="entr" presetID="10" presetSubtype="0">
                                  <p:stCondLst>
                                    <p:cond delay="0"/>
                                  </p:stCondLst>
                                  <p:childTnLst>
                                    <p:set>
                                      <p:cBhvr>
                                        <p:cTn dur="1" fill="hold" id="24">
                                          <p:stCondLst>
                                            <p:cond delay="0"/>
                                          </p:stCondLst>
                                        </p:cTn>
                                        <p:tgtEl>
                                          <p:spTgt spid="5"/>
                                        </p:tgtEl>
                                        <p:attrNameLst>
                                          <p:attrName>style.visibility</p:attrName>
                                        </p:attrNameLst>
                                      </p:cBhvr>
                                      <p:to>
                                        <p:strVal val="visible"/>
                                      </p:to>
                                    </p:set>
                                    <p:animEffect filter="fade" transition="in">
                                      <p:cBhvr>
                                        <p:cTn dur="500" id="25"/>
                                        <p:tgtEl>
                                          <p:spTgt spid="5"/>
                                        </p:tgtEl>
                                      </p:cBhvr>
                                    </p:animEffect>
                                  </p:childTnLst>
                                </p:cTn>
                              </p:par>
                              <p:par>
                                <p:cTn fill="hold" grpId="0" id="26" nodeType="withEffect" presetClass="entr" presetID="10" presetSubtype="0">
                                  <p:stCondLst>
                                    <p:cond delay="0"/>
                                  </p:stCondLst>
                                  <p:childTnLst>
                                    <p:set>
                                      <p:cBhvr>
                                        <p:cTn dur="1" fill="hold" id="27">
                                          <p:stCondLst>
                                            <p:cond delay="0"/>
                                          </p:stCondLst>
                                        </p:cTn>
                                        <p:tgtEl>
                                          <p:spTgt spid="8"/>
                                        </p:tgtEl>
                                        <p:attrNameLst>
                                          <p:attrName>style.visibility</p:attrName>
                                        </p:attrNameLst>
                                      </p:cBhvr>
                                      <p:to>
                                        <p:strVal val="visible"/>
                                      </p:to>
                                    </p:set>
                                    <p:animEffect filter="fade" transition="in">
                                      <p:cBhvr>
                                        <p:cTn dur="500" id="28"/>
                                        <p:tgtEl>
                                          <p:spTgt spid="8"/>
                                        </p:tgtEl>
                                      </p:cBhvr>
                                    </p:animEffect>
                                  </p:childTnLst>
                                </p:cTn>
                              </p:par>
                              <p:par>
                                <p:cTn fill="hold" grpId="0" id="29" nodeType="withEffect" presetClass="entr" presetID="10" presetSubtype="0">
                                  <p:stCondLst>
                                    <p:cond delay="0"/>
                                  </p:stCondLst>
                                  <p:childTnLst>
                                    <p:set>
                                      <p:cBhvr>
                                        <p:cTn dur="1" fill="hold" id="30">
                                          <p:stCondLst>
                                            <p:cond delay="0"/>
                                          </p:stCondLst>
                                        </p:cTn>
                                        <p:tgtEl>
                                          <p:spTgt spid="30"/>
                                        </p:tgtEl>
                                        <p:attrNameLst>
                                          <p:attrName>style.visibility</p:attrName>
                                        </p:attrNameLst>
                                      </p:cBhvr>
                                      <p:to>
                                        <p:strVal val="visible"/>
                                      </p:to>
                                    </p:set>
                                    <p:animEffect filter="fade" transition="in">
                                      <p:cBhvr>
                                        <p:cTn dur="500" id="31"/>
                                        <p:tgtEl>
                                          <p:spTgt spid="30"/>
                                        </p:tgtEl>
                                      </p:cBhvr>
                                    </p:animEffect>
                                  </p:childTnLst>
                                </p:cTn>
                              </p:par>
                              <p:par>
                                <p:cTn fill="hold" grpId="0" id="32" nodeType="withEffect" presetClass="entr" presetID="10" presetSubtype="0">
                                  <p:stCondLst>
                                    <p:cond delay="0"/>
                                  </p:stCondLst>
                                  <p:childTnLst>
                                    <p:set>
                                      <p:cBhvr>
                                        <p:cTn dur="1" fill="hold" id="33">
                                          <p:stCondLst>
                                            <p:cond delay="0"/>
                                          </p:stCondLst>
                                        </p:cTn>
                                        <p:tgtEl>
                                          <p:spTgt spid="29"/>
                                        </p:tgtEl>
                                        <p:attrNameLst>
                                          <p:attrName>style.visibility</p:attrName>
                                        </p:attrNameLst>
                                      </p:cBhvr>
                                      <p:to>
                                        <p:strVal val="visible"/>
                                      </p:to>
                                    </p:set>
                                    <p:animEffect filter="fade" transition="in">
                                      <p:cBhvr>
                                        <p:cTn dur="500" id="34"/>
                                        <p:tgtEl>
                                          <p:spTgt spid="2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2"/>
      <p:bldP animBg="1" grpId="0" spid="26"/>
      <p:bldP animBg="1" grpId="0" spid="27"/>
      <p:bldP animBg="1" grpId="0" spid="29"/>
      <p:bldP animBg="1" grpId="0" spid="8"/>
      <p:bldP animBg="1" grpId="0" spid="24"/>
      <p:bldP animBg="1" grpId="0" spid="30"/>
      <p:bldP animBg="1" grpId="0" spid="25"/>
    </p:bldLst>
  </p:timing>
</p:sld>
</file>

<file path=ppt/slides/slide18.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2B8489-D974-466C-A308-202D7EC7BBE0}"/>
              </a:ext>
            </a:extLst>
          </p:cNvPr>
          <p:cNvGrpSpPr>
            <a:grpSpLocks noChangeAspect="1"/>
          </p:cNvGrpSpPr>
          <p:nvPr/>
        </p:nvGrpSpPr>
        <p:grpSpPr bwMode="auto">
          <a:xfrm>
            <a:off x="5992814" y="1971675"/>
            <a:ext cx="5230813" cy="3876676"/>
            <a:chOff x="3775" y="1242"/>
            <a:chExt cx="3295" cy="2442"/>
          </a:xfrm>
        </p:grpSpPr>
        <p:sp>
          <p:nvSpPr>
            <p:cNvPr id="10" name="AutoShape 3">
              <a:extLst>
                <a:ext uri="{FF2B5EF4-FFF2-40B4-BE49-F238E27FC236}">
                  <a16:creationId xmlns:a16="http://schemas.microsoft.com/office/drawing/2014/main" id="{5FA62702-6E2C-47A5-98A1-E511D6FDB898}"/>
                </a:ext>
              </a:extLst>
            </p:cNvPr>
            <p:cNvSpPr>
              <a:spLocks noChangeArrowheads="1" noChangeAspect="1" noTextEdit="1"/>
            </p:cNvSpPr>
            <p:nvPr/>
          </p:nvSpPr>
          <p:spPr bwMode="auto">
            <a:xfrm>
              <a:off x="3775" y="1242"/>
              <a:ext cx="3292" cy="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4101" name="Picture 5">
              <a:extLst>
                <a:ext uri="{FF2B5EF4-FFF2-40B4-BE49-F238E27FC236}">
                  <a16:creationId xmlns:a16="http://schemas.microsoft.com/office/drawing/2014/main" id="{EF52B346-7BA9-40D0-9174-ECB881C964CE}"/>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6749"/>
            <a:stretch/>
          </p:blipFill>
          <p:spPr bwMode="auto">
            <a:xfrm>
              <a:off x="3775" y="1242"/>
              <a:ext cx="3295" cy="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18</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30545"/>
            <a:ext cx="8596668" cy="563414"/>
          </a:xfrm>
        </p:spPr>
        <p:txBody>
          <a:bodyPr/>
          <a:lstStyle/>
          <a:p>
            <a:r>
              <a:rPr altLang="en-US" dirty="0" lang="ja-JP">
                <a:solidFill>
                  <a:srgbClr val="002060"/>
                </a:solidFill>
              </a:rPr>
              <a:t>地理歴史，公民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26500" y="675641"/>
            <a:ext cx="7191259" cy="430887"/>
          </a:xfrm>
          <a:prstGeom prst="rect">
            <a:avLst/>
          </a:prstGeom>
          <a:noFill/>
        </p:spPr>
        <p:txBody>
          <a:bodyPr rtlCol="0" wrap="square">
            <a:spAutoFit/>
          </a:bodyPr>
          <a:lstStyle/>
          <a:p>
            <a:r>
              <a:rPr altLang="en-US" b="1" dirty="0" kumimoji="1" lang="ja-JP" sz="2200"/>
              <a:t>○２科目を解答する場合のマーク例</a:t>
            </a:r>
          </a:p>
        </p:txBody>
      </p:sp>
      <p:sp>
        <p:nvSpPr>
          <p:cNvPr id="3" name="四角形: 角を丸くする 2">
            <a:extLst>
              <a:ext uri="{FF2B5EF4-FFF2-40B4-BE49-F238E27FC236}">
                <a16:creationId xmlns:a16="http://schemas.microsoft.com/office/drawing/2014/main" id="{CF3499F2-CAFD-43A7-9AA0-D6E7DDC8BC46}"/>
              </a:ext>
            </a:extLst>
          </p:cNvPr>
          <p:cNvSpPr/>
          <p:nvPr/>
        </p:nvSpPr>
        <p:spPr>
          <a:xfrm>
            <a:off x="5446935" y="693959"/>
            <a:ext cx="5408342" cy="781409"/>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a:solidFill>
                  <a:schemeClr val="tx1"/>
                </a:solidFill>
              </a:rPr>
              <a:t> 例）　第１解答科目：</a:t>
            </a:r>
            <a:r>
              <a:rPr altLang="ja-JP" dirty="0" kumimoji="1" lang="en-US">
                <a:solidFill>
                  <a:schemeClr val="tx1"/>
                </a:solidFill>
              </a:rPr>
              <a:t>『</a:t>
            </a:r>
            <a:r>
              <a:rPr altLang="en-US" dirty="0" kumimoji="1" lang="ja-JP">
                <a:solidFill>
                  <a:schemeClr val="tx1"/>
                </a:solidFill>
              </a:rPr>
              <a:t>旧地理Ｂ</a:t>
            </a:r>
            <a:r>
              <a:rPr altLang="ja-JP" dirty="0" kumimoji="1" lang="en-US">
                <a:solidFill>
                  <a:schemeClr val="tx1"/>
                </a:solidFill>
              </a:rPr>
              <a:t>』</a:t>
            </a:r>
          </a:p>
          <a:p>
            <a:r>
              <a:rPr altLang="en-US" dirty="0" kumimoji="1" lang="ja-JP">
                <a:solidFill>
                  <a:schemeClr val="tx1"/>
                </a:solidFill>
              </a:rPr>
              <a:t>　　　 第２解答科目：</a:t>
            </a:r>
            <a:r>
              <a:rPr altLang="ja-JP" dirty="0" kumimoji="1" lang="en-US">
                <a:solidFill>
                  <a:schemeClr val="tx1"/>
                </a:solidFill>
              </a:rPr>
              <a:t>『</a:t>
            </a:r>
            <a:r>
              <a:rPr altLang="en-US" dirty="0" kumimoji="1" lang="ja-JP">
                <a:solidFill>
                  <a:schemeClr val="tx1"/>
                </a:solidFill>
              </a:rPr>
              <a:t>旧政治・経済</a:t>
            </a:r>
            <a:r>
              <a:rPr altLang="ja-JP" dirty="0" kumimoji="1" lang="en-US">
                <a:solidFill>
                  <a:schemeClr val="tx1"/>
                </a:solidFill>
              </a:rPr>
              <a:t>』</a:t>
            </a:r>
            <a:endParaRPr altLang="en-US" dirty="0" kumimoji="1" lang="ja-JP">
              <a:solidFill>
                <a:schemeClr val="tx1"/>
              </a:solidFill>
            </a:endParaRPr>
          </a:p>
        </p:txBody>
      </p:sp>
      <p:grpSp>
        <p:nvGrpSpPr>
          <p:cNvPr id="18" name="グループ化 17">
            <a:extLst>
              <a:ext uri="{FF2B5EF4-FFF2-40B4-BE49-F238E27FC236}">
                <a16:creationId xmlns:a16="http://schemas.microsoft.com/office/drawing/2014/main" id="{F517CF53-55AD-4D69-B0A5-76D78ADD7449}"/>
              </a:ext>
            </a:extLst>
          </p:cNvPr>
          <p:cNvGrpSpPr/>
          <p:nvPr/>
        </p:nvGrpSpPr>
        <p:grpSpPr>
          <a:xfrm>
            <a:off x="516243" y="1975010"/>
            <a:ext cx="5226636" cy="4495436"/>
            <a:chOff x="516243" y="1651625"/>
            <a:chExt cx="5226636" cy="4495436"/>
          </a:xfrm>
        </p:grpSpPr>
        <p:pic>
          <p:nvPicPr>
            <p:cNvPr id="2" name="図 1">
              <a:extLst>
                <a:ext uri="{FF2B5EF4-FFF2-40B4-BE49-F238E27FC236}">
                  <a16:creationId xmlns:a16="http://schemas.microsoft.com/office/drawing/2014/main" id="{7BAE8665-7C22-461B-BE29-5D5FE607B32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Lst>
            </a:blip>
            <a:stretch>
              <a:fillRect/>
            </a:stretch>
          </p:blipFill>
          <p:spPr>
            <a:xfrm>
              <a:off x="516243" y="1651625"/>
              <a:ext cx="5226636" cy="3878848"/>
            </a:xfrm>
            <a:prstGeom prst="rect">
              <a:avLst/>
            </a:prstGeom>
          </p:spPr>
        </p:pic>
        <p:sp>
          <p:nvSpPr>
            <p:cNvPr id="15" name="正方形/長方形 14">
              <a:extLst>
                <a:ext uri="{FF2B5EF4-FFF2-40B4-BE49-F238E27FC236}">
                  <a16:creationId xmlns:a16="http://schemas.microsoft.com/office/drawing/2014/main" id="{9BA53CAE-3B35-447C-8D3D-968C1579D065}"/>
                </a:ext>
              </a:extLst>
            </p:cNvPr>
            <p:cNvSpPr/>
            <p:nvPr/>
          </p:nvSpPr>
          <p:spPr>
            <a:xfrm>
              <a:off x="1657565" y="2398982"/>
              <a:ext cx="1063334" cy="20615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grpSp>
          <p:nvGrpSpPr>
            <p:cNvPr id="8" name="グループ化 7">
              <a:extLst>
                <a:ext uri="{FF2B5EF4-FFF2-40B4-BE49-F238E27FC236}">
                  <a16:creationId xmlns:a16="http://schemas.microsoft.com/office/drawing/2014/main" id="{400D937E-F468-4AC6-8631-C5539961E41C}"/>
                </a:ext>
              </a:extLst>
            </p:cNvPr>
            <p:cNvGrpSpPr/>
            <p:nvPr/>
          </p:nvGrpSpPr>
          <p:grpSpPr>
            <a:xfrm>
              <a:off x="3472175" y="2395267"/>
              <a:ext cx="1974760" cy="3746532"/>
              <a:chOff x="3472175" y="2395267"/>
              <a:chExt cx="1974760" cy="3746532"/>
            </a:xfrm>
          </p:grpSpPr>
          <p:pic>
            <p:nvPicPr>
              <p:cNvPr id="7" name="図 6">
                <a:extLst>
                  <a:ext uri="{FF2B5EF4-FFF2-40B4-BE49-F238E27FC236}">
                    <a16:creationId xmlns:a16="http://schemas.microsoft.com/office/drawing/2014/main" id="{3016FD4C-5808-4F2E-B98B-FB4381EE896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0000"/>
                        </a14:imgEffect>
                      </a14:imgLayer>
                    </a14:imgProps>
                  </a:ext>
                </a:extLst>
              </a:blip>
              <a:stretch>
                <a:fillRect/>
              </a:stretch>
            </p:blipFill>
            <p:spPr>
              <a:xfrm>
                <a:off x="3472175" y="2395267"/>
                <a:ext cx="1974760" cy="3746532"/>
              </a:xfrm>
              <a:prstGeom prst="rect">
                <a:avLst/>
              </a:prstGeom>
            </p:spPr>
          </p:pic>
          <p:sp>
            <p:nvSpPr>
              <p:cNvPr id="6" name="楕円 5">
                <a:extLst>
                  <a:ext uri="{FF2B5EF4-FFF2-40B4-BE49-F238E27FC236}">
                    <a16:creationId xmlns:a16="http://schemas.microsoft.com/office/drawing/2014/main" id="{A7BE01E3-12EA-4D66-B0CF-5D4A7E60DBE2}"/>
                  </a:ext>
                </a:extLst>
              </p:cNvPr>
              <p:cNvSpPr/>
              <p:nvPr/>
            </p:nvSpPr>
            <p:spPr>
              <a:xfrm>
                <a:off x="5136588" y="5095771"/>
                <a:ext cx="100361" cy="1561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sp>
          <p:nvSpPr>
            <p:cNvPr id="19" name="正方形/長方形 18">
              <a:extLst>
                <a:ext uri="{FF2B5EF4-FFF2-40B4-BE49-F238E27FC236}">
                  <a16:creationId xmlns:a16="http://schemas.microsoft.com/office/drawing/2014/main" id="{F004181E-7B3D-48D0-B51E-C9FBD13B58B6}"/>
                </a:ext>
              </a:extLst>
            </p:cNvPr>
            <p:cNvSpPr/>
            <p:nvPr/>
          </p:nvSpPr>
          <p:spPr>
            <a:xfrm>
              <a:off x="3497467" y="2436211"/>
              <a:ext cx="1949468" cy="37108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4" name="直線矢印コネクタ 23">
              <a:extLst>
                <a:ext uri="{FF2B5EF4-FFF2-40B4-BE49-F238E27FC236}">
                  <a16:creationId xmlns:a16="http://schemas.microsoft.com/office/drawing/2014/main" id="{44F3C7E1-F238-4BE3-A548-67FA8625700E}"/>
                </a:ext>
              </a:extLst>
            </p:cNvPr>
            <p:cNvCxnSpPr>
              <a:cxnSpLocks/>
            </p:cNvCxnSpPr>
            <p:nvPr/>
          </p:nvCxnSpPr>
          <p:spPr>
            <a:xfrm>
              <a:off x="2720899" y="3448495"/>
              <a:ext cx="7512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正方形/長方形 22">
            <a:extLst>
              <a:ext uri="{FF2B5EF4-FFF2-40B4-BE49-F238E27FC236}">
                <a16:creationId xmlns:a16="http://schemas.microsoft.com/office/drawing/2014/main" id="{44FA2DD2-317F-446C-B653-D3A74099FD62}"/>
              </a:ext>
            </a:extLst>
          </p:cNvPr>
          <p:cNvSpPr/>
          <p:nvPr/>
        </p:nvSpPr>
        <p:spPr>
          <a:xfrm>
            <a:off x="7128660" y="2712826"/>
            <a:ext cx="1063334" cy="20615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6" name="直線矢印コネクタ 25">
            <a:extLst>
              <a:ext uri="{FF2B5EF4-FFF2-40B4-BE49-F238E27FC236}">
                <a16:creationId xmlns:a16="http://schemas.microsoft.com/office/drawing/2014/main" id="{52AFE16A-6F43-4CE5-8A9E-0AD8C25AE913}"/>
              </a:ext>
            </a:extLst>
          </p:cNvPr>
          <p:cNvCxnSpPr>
            <a:cxnSpLocks/>
          </p:cNvCxnSpPr>
          <p:nvPr/>
        </p:nvCxnSpPr>
        <p:spPr>
          <a:xfrm>
            <a:off x="8214296" y="3738423"/>
            <a:ext cx="7512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3BC0D4D-EF0B-420D-AC9E-8A4A7ABA4A06}"/>
              </a:ext>
            </a:extLst>
          </p:cNvPr>
          <p:cNvSpPr txBox="1"/>
          <p:nvPr/>
        </p:nvSpPr>
        <p:spPr>
          <a:xfrm>
            <a:off x="1955315" y="1615025"/>
            <a:ext cx="2282443" cy="400110"/>
          </a:xfrm>
          <a:prstGeom prst="rect">
            <a:avLst/>
          </a:prstGeom>
          <a:noFill/>
        </p:spPr>
        <p:txBody>
          <a:bodyPr rtlCol="0" wrap="square">
            <a:spAutoFit/>
          </a:bodyPr>
          <a:lstStyle/>
          <a:p>
            <a:pPr algn="ctr"/>
            <a:r>
              <a:rPr altLang="en-US" dirty="0" kumimoji="1" lang="ja-JP" sz="2000"/>
              <a:t>＜第１解答科目＞</a:t>
            </a:r>
            <a:endParaRPr altLang="ja-JP" dirty="0" kumimoji="1" lang="en-US" sz="2000"/>
          </a:p>
        </p:txBody>
      </p:sp>
      <p:sp>
        <p:nvSpPr>
          <p:cNvPr id="30" name="テキスト ボックス 29">
            <a:extLst>
              <a:ext uri="{FF2B5EF4-FFF2-40B4-BE49-F238E27FC236}">
                <a16:creationId xmlns:a16="http://schemas.microsoft.com/office/drawing/2014/main" id="{3FE080F5-F1C9-468E-A183-D2605A4B4A2F}"/>
              </a:ext>
            </a:extLst>
          </p:cNvPr>
          <p:cNvSpPr txBox="1"/>
          <p:nvPr/>
        </p:nvSpPr>
        <p:spPr>
          <a:xfrm>
            <a:off x="7517759" y="1626230"/>
            <a:ext cx="3806801" cy="400110"/>
          </a:xfrm>
          <a:prstGeom prst="rect">
            <a:avLst/>
          </a:prstGeom>
          <a:noFill/>
        </p:spPr>
        <p:txBody>
          <a:bodyPr rtlCol="0" wrap="square">
            <a:spAutoFit/>
          </a:bodyPr>
          <a:lstStyle/>
          <a:p>
            <a:r>
              <a:rPr altLang="en-US" dirty="0" kumimoji="1" lang="ja-JP" sz="2000"/>
              <a:t>＜第２解答科目＞</a:t>
            </a:r>
            <a:endParaRPr altLang="ja-JP" dirty="0" kumimoji="1" lang="en-US" sz="2000"/>
          </a:p>
        </p:txBody>
      </p:sp>
      <p:grpSp>
        <p:nvGrpSpPr>
          <p:cNvPr id="13" name="Group 8">
            <a:extLst>
              <a:ext uri="{FF2B5EF4-FFF2-40B4-BE49-F238E27FC236}">
                <a16:creationId xmlns:a16="http://schemas.microsoft.com/office/drawing/2014/main" id="{C17040CB-FAE4-45A4-BB26-8A05CBB4EBF9}"/>
              </a:ext>
            </a:extLst>
          </p:cNvPr>
          <p:cNvGrpSpPr>
            <a:grpSpLocks noChangeAspect="1"/>
          </p:cNvGrpSpPr>
          <p:nvPr/>
        </p:nvGrpSpPr>
        <p:grpSpPr bwMode="auto">
          <a:xfrm>
            <a:off x="8988070" y="2713083"/>
            <a:ext cx="1897063" cy="3711575"/>
            <a:chOff x="5670" y="1827"/>
            <a:chExt cx="1195" cy="2338"/>
          </a:xfrm>
        </p:grpSpPr>
        <p:sp>
          <p:nvSpPr>
            <p:cNvPr id="14" name="AutoShape 7">
              <a:extLst>
                <a:ext uri="{FF2B5EF4-FFF2-40B4-BE49-F238E27FC236}">
                  <a16:creationId xmlns:a16="http://schemas.microsoft.com/office/drawing/2014/main" id="{C0DBC3FB-A11E-4F5B-853F-D73BA15F9220}"/>
                </a:ext>
              </a:extLst>
            </p:cNvPr>
            <p:cNvSpPr>
              <a:spLocks noChangeArrowheads="1" noChangeAspect="1" noTextEdit="1"/>
            </p:cNvSpPr>
            <p:nvPr/>
          </p:nvSpPr>
          <p:spPr bwMode="auto">
            <a:xfrm>
              <a:off x="5670" y="1827"/>
              <a:ext cx="1195"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4105" name="Picture 9">
              <a:extLst>
                <a:ext uri="{FF2B5EF4-FFF2-40B4-BE49-F238E27FC236}">
                  <a16:creationId xmlns:a16="http://schemas.microsoft.com/office/drawing/2014/main" id="{8D263EB4-68D4-418E-BF56-EEEA9DF82088}"/>
                </a:ext>
              </a:extLst>
            </p:cNvPr>
            <p:cNvPicPr>
              <a:picLocks noChangeArrowheads="1" noChangeAspect="1"/>
            </p:cNvPicPr>
            <p:nvPr/>
          </p:nvPicPr>
          <p:blipFill>
            <a:blip r:embed="rId9">
              <a:extLst>
                <a:ext uri="{BEBA8EAE-BF5A-486C-A8C5-ECC9F3942E4B}">
                  <a14:imgProps xmlns:a14="http://schemas.microsoft.com/office/drawing/2010/main">
                    <a14:imgLayer r:embed="rId10">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670" y="1827"/>
              <a:ext cx="1202"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図 11">
            <a:extLst>
              <a:ext uri="{FF2B5EF4-FFF2-40B4-BE49-F238E27FC236}">
                <a16:creationId xmlns:a16="http://schemas.microsoft.com/office/drawing/2014/main" id="{2E67DA2D-E540-4D90-B2CF-9F1CD447FF46}"/>
              </a:ext>
            </a:extLst>
          </p:cNvPr>
          <p:cNvPicPr>
            <a:picLocks noChangeAspect="1"/>
          </p:cNvPicPr>
          <p:nvPr/>
        </p:nvPicPr>
        <p:blipFill>
          <a:blip r:embed="rId11"/>
          <a:stretch>
            <a:fillRect/>
          </a:stretch>
        </p:blipFill>
        <p:spPr>
          <a:xfrm>
            <a:off x="10605409" y="5915058"/>
            <a:ext cx="121931" cy="176799"/>
          </a:xfrm>
          <a:prstGeom prst="rect">
            <a:avLst/>
          </a:prstGeom>
        </p:spPr>
      </p:pic>
      <p:sp>
        <p:nvSpPr>
          <p:cNvPr id="22" name="正方形/長方形 21">
            <a:extLst>
              <a:ext uri="{FF2B5EF4-FFF2-40B4-BE49-F238E27FC236}">
                <a16:creationId xmlns:a16="http://schemas.microsoft.com/office/drawing/2014/main" id="{0B4D9393-5631-4E64-AD44-0A655499D634}"/>
              </a:ext>
            </a:extLst>
          </p:cNvPr>
          <p:cNvSpPr/>
          <p:nvPr/>
        </p:nvSpPr>
        <p:spPr>
          <a:xfrm>
            <a:off x="9001803" y="2727835"/>
            <a:ext cx="1896657" cy="37108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Tree>
    <p:extLst>
      <p:ext uri="{BB962C8B-B14F-4D97-AF65-F5344CB8AC3E}">
        <p14:creationId xmlns:p14="http://schemas.microsoft.com/office/powerpoint/2010/main" val="3528225156"/>
      </p:ext>
    </p:extLst>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19</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5179"/>
            <a:ext cx="8596668" cy="563414"/>
          </a:xfrm>
        </p:spPr>
        <p:txBody>
          <a:bodyPr/>
          <a:lstStyle/>
          <a:p>
            <a:r>
              <a:rPr altLang="en-US" dirty="0" lang="ja-JP">
                <a:solidFill>
                  <a:srgbClr val="002060"/>
                </a:solidFill>
              </a:rPr>
              <a:t>数学①</a:t>
            </a:r>
          </a:p>
        </p:txBody>
      </p:sp>
      <p:sp>
        <p:nvSpPr>
          <p:cNvPr id="21" name="テキスト ボックス 20">
            <a:extLst>
              <a:ext uri="{FF2B5EF4-FFF2-40B4-BE49-F238E27FC236}">
                <a16:creationId xmlns:a16="http://schemas.microsoft.com/office/drawing/2014/main" id="{3153DF24-5F82-4E78-B9D5-3250A11C3A9E}"/>
              </a:ext>
            </a:extLst>
          </p:cNvPr>
          <p:cNvSpPr txBox="1"/>
          <p:nvPr/>
        </p:nvSpPr>
        <p:spPr>
          <a:xfrm>
            <a:off x="1015310" y="1621478"/>
            <a:ext cx="1995723" cy="507420"/>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数学</a:t>
            </a:r>
            <a:r>
              <a:rPr altLang="ja-JP" dirty="0" kumimoji="1" lang="en-US" sz="1600">
                <a:latin typeface="+mj-ea"/>
                <a:ea typeface="+mj-ea"/>
              </a:rPr>
              <a:t>Ⅰ</a:t>
            </a:r>
            <a:r>
              <a:rPr altLang="en-US" dirty="0" kumimoji="1" lang="ja-JP" sz="1600">
                <a:latin typeface="+mj-ea"/>
                <a:ea typeface="+mj-ea"/>
              </a:rPr>
              <a:t>，</a:t>
            </a:r>
            <a:r>
              <a:rPr altLang="en-US" dirty="0" kumimoji="1" lang="ja-JP" sz="1600"/>
              <a:t>数学Ａ　　</a:t>
            </a:r>
          </a:p>
        </p:txBody>
      </p:sp>
      <p:sp>
        <p:nvSpPr>
          <p:cNvPr id="23" name="テキスト ボックス 22">
            <a:extLst>
              <a:ext uri="{FF2B5EF4-FFF2-40B4-BE49-F238E27FC236}">
                <a16:creationId xmlns:a16="http://schemas.microsoft.com/office/drawing/2014/main" id="{0DA26C90-8A6D-4918-8A25-34A7977C70E5}"/>
              </a:ext>
            </a:extLst>
          </p:cNvPr>
          <p:cNvSpPr txBox="1"/>
          <p:nvPr/>
        </p:nvSpPr>
        <p:spPr>
          <a:xfrm>
            <a:off x="5599786" y="1626131"/>
            <a:ext cx="1995723" cy="50276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数学</a:t>
            </a:r>
            <a:r>
              <a:rPr altLang="ja-JP" dirty="0" kumimoji="1" lang="en-US" sz="1600">
                <a:latin typeface="+mj-ea"/>
                <a:ea typeface="+mj-ea"/>
              </a:rPr>
              <a:t>Ⅰ</a:t>
            </a:r>
            <a:r>
              <a:rPr altLang="en-US" dirty="0" kumimoji="1" lang="ja-JP" sz="1600"/>
              <a:t>　</a:t>
            </a:r>
          </a:p>
        </p:txBody>
      </p:sp>
      <p:sp>
        <p:nvSpPr>
          <p:cNvPr id="29" name="テキスト ボックス 28">
            <a:extLst>
              <a:ext uri="{FF2B5EF4-FFF2-40B4-BE49-F238E27FC236}">
                <a16:creationId xmlns:a16="http://schemas.microsoft.com/office/drawing/2014/main" id="{50EE576A-8524-4D4A-A3F1-A31212FFE36A}"/>
              </a:ext>
            </a:extLst>
          </p:cNvPr>
          <p:cNvSpPr txBox="1"/>
          <p:nvPr/>
        </p:nvSpPr>
        <p:spPr>
          <a:xfrm>
            <a:off x="1015309" y="3881896"/>
            <a:ext cx="1995723" cy="52907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ea typeface="+mj-ea"/>
              </a:rPr>
              <a:t>Ⅰ</a:t>
            </a:r>
            <a:r>
              <a:rPr altLang="en-US" dirty="0" kumimoji="1" lang="ja-JP" sz="1600">
                <a:latin typeface="+mj-ea"/>
                <a:ea typeface="+mj-ea"/>
              </a:rPr>
              <a:t>・</a:t>
            </a:r>
            <a:endParaRPr altLang="ja-JP" dirty="0" kumimoji="1" lang="en-US" sz="1600">
              <a:latin typeface="+mj-ea"/>
              <a:ea typeface="+mj-ea"/>
            </a:endParaRPr>
          </a:p>
          <a:p>
            <a:pPr algn="ctr"/>
            <a:r>
              <a:rPr altLang="en-US" dirty="0" kumimoji="1" lang="ja-JP" sz="1600"/>
              <a:t>旧数学Ａ　　</a:t>
            </a:r>
          </a:p>
        </p:txBody>
      </p:sp>
      <p:sp>
        <p:nvSpPr>
          <p:cNvPr id="30" name="テキスト ボックス 29">
            <a:extLst>
              <a:ext uri="{FF2B5EF4-FFF2-40B4-BE49-F238E27FC236}">
                <a16:creationId xmlns:a16="http://schemas.microsoft.com/office/drawing/2014/main" id="{38FD44E3-AF21-4161-9E40-7C6EB0119B44}"/>
              </a:ext>
            </a:extLst>
          </p:cNvPr>
          <p:cNvSpPr txBox="1"/>
          <p:nvPr/>
        </p:nvSpPr>
        <p:spPr>
          <a:xfrm>
            <a:off x="5599785" y="3849013"/>
            <a:ext cx="1995723" cy="52907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ea typeface="+mj-ea"/>
              </a:rPr>
              <a:t>Ⅰ</a:t>
            </a:r>
            <a:r>
              <a:rPr altLang="en-US" dirty="0" kumimoji="1" lang="ja-JP" sz="1600"/>
              <a:t>　</a:t>
            </a:r>
          </a:p>
        </p:txBody>
      </p:sp>
      <p:sp>
        <p:nvSpPr>
          <p:cNvPr id="32" name="テキスト ボックス 31">
            <a:extLst>
              <a:ext uri="{FF2B5EF4-FFF2-40B4-BE49-F238E27FC236}">
                <a16:creationId xmlns:a16="http://schemas.microsoft.com/office/drawing/2014/main" id="{76E38342-A142-4F20-9E7C-A029153F993D}"/>
              </a:ext>
            </a:extLst>
          </p:cNvPr>
          <p:cNvSpPr txBox="1"/>
          <p:nvPr/>
        </p:nvSpPr>
        <p:spPr>
          <a:xfrm>
            <a:off x="918210" y="1100855"/>
            <a:ext cx="1463936" cy="397317"/>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新課程科目</a:t>
            </a:r>
            <a:r>
              <a:rPr altLang="en-US" b="1" dirty="0" kumimoji="1" lang="ja-JP">
                <a:solidFill>
                  <a:schemeClr val="bg1"/>
                </a:solidFill>
              </a:rPr>
              <a:t>　　</a:t>
            </a:r>
          </a:p>
        </p:txBody>
      </p:sp>
      <p:sp>
        <p:nvSpPr>
          <p:cNvPr id="33" name="テキスト ボックス 32">
            <a:extLst>
              <a:ext uri="{FF2B5EF4-FFF2-40B4-BE49-F238E27FC236}">
                <a16:creationId xmlns:a16="http://schemas.microsoft.com/office/drawing/2014/main" id="{84D47BBA-6792-4880-A798-2D7D5E6B3C84}"/>
              </a:ext>
            </a:extLst>
          </p:cNvPr>
          <p:cNvSpPr txBox="1"/>
          <p:nvPr/>
        </p:nvSpPr>
        <p:spPr>
          <a:xfrm>
            <a:off x="918210" y="3343855"/>
            <a:ext cx="1463936" cy="393466"/>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旧課程科目</a:t>
            </a:r>
            <a:r>
              <a:rPr altLang="en-US" b="1" dirty="0" kumimoji="1" lang="ja-JP">
                <a:solidFill>
                  <a:schemeClr val="bg1"/>
                </a:solidFill>
              </a:rPr>
              <a:t>　　</a:t>
            </a: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283324" y="667250"/>
            <a:ext cx="1820505" cy="430887"/>
          </a:xfrm>
          <a:prstGeom prst="rect">
            <a:avLst/>
          </a:prstGeom>
          <a:noFill/>
        </p:spPr>
        <p:txBody>
          <a:bodyPr rtlCol="0" wrap="square">
            <a:spAutoFit/>
          </a:bodyPr>
          <a:lstStyle/>
          <a:p>
            <a:r>
              <a:rPr altLang="en-US" b="1" dirty="0" kumimoji="1" lang="ja-JP" sz="2200"/>
              <a:t>○出題科目</a:t>
            </a:r>
          </a:p>
        </p:txBody>
      </p:sp>
      <p:sp>
        <p:nvSpPr>
          <p:cNvPr id="17" name="テキスト ボックス 16">
            <a:extLst>
              <a:ext uri="{FF2B5EF4-FFF2-40B4-BE49-F238E27FC236}">
                <a16:creationId xmlns:a16="http://schemas.microsoft.com/office/drawing/2014/main" id="{A22E539F-50D6-46CA-96E4-086CB5B057FD}"/>
              </a:ext>
            </a:extLst>
          </p:cNvPr>
          <p:cNvSpPr txBox="1"/>
          <p:nvPr/>
        </p:nvSpPr>
        <p:spPr>
          <a:xfrm>
            <a:off x="2767115" y="1454147"/>
            <a:ext cx="3076589" cy="1477328"/>
          </a:xfrm>
          <a:prstGeom prst="rect">
            <a:avLst/>
          </a:prstGeom>
          <a:noFill/>
        </p:spPr>
        <p:txBody>
          <a:bodyPr rtlCol="0" wrap="square">
            <a:spAutoFit/>
          </a:bodyPr>
          <a:lstStyle/>
          <a:p>
            <a:r>
              <a:rPr altLang="en-US" dirty="0" kumimoji="1" lang="ja-JP" sz="1600"/>
              <a:t>　「数学Ａ」は，</a:t>
            </a:r>
            <a:endParaRPr altLang="ja-JP" dirty="0" kumimoji="1" lang="en-US" sz="1600"/>
          </a:p>
          <a:p>
            <a:pPr>
              <a:spcBef>
                <a:spcPts val="600"/>
              </a:spcBef>
            </a:pPr>
            <a:r>
              <a:rPr altLang="en-US" dirty="0" kumimoji="1" lang="ja-JP" sz="1600"/>
              <a:t>　　・</a:t>
            </a:r>
            <a:r>
              <a:rPr altLang="en-US" dirty="0" kumimoji="1" lang="ja-JP" sz="1600" u="sng"/>
              <a:t>図形の性質</a:t>
            </a:r>
            <a:endParaRPr altLang="ja-JP" dirty="0" kumimoji="1" lang="en-US" sz="1600" u="sng"/>
          </a:p>
          <a:p>
            <a:r>
              <a:rPr altLang="en-US" dirty="0" kumimoji="1" lang="ja-JP" sz="1600"/>
              <a:t>　　・</a:t>
            </a:r>
            <a:r>
              <a:rPr altLang="en-US" dirty="0" kumimoji="1" lang="ja-JP" sz="1600" u="sng"/>
              <a:t>場合の数と確率</a:t>
            </a:r>
            <a:endParaRPr altLang="ja-JP" dirty="0" kumimoji="1" lang="en-US" sz="1600" u="sng"/>
          </a:p>
          <a:p>
            <a:pPr>
              <a:spcBef>
                <a:spcPts val="600"/>
              </a:spcBef>
            </a:pPr>
            <a:r>
              <a:rPr altLang="en-US" dirty="0" kumimoji="1" lang="ja-JP" sz="1600"/>
              <a:t>　の２項目に対応した出題。</a:t>
            </a:r>
            <a:endParaRPr altLang="ja-JP" dirty="0" kumimoji="1" lang="en-US" sz="1600"/>
          </a:p>
          <a:p>
            <a:r>
              <a:rPr altLang="en-US" b="1" dirty="0" kumimoji="1" lang="ja-JP" sz="1600"/>
              <a:t>　</a:t>
            </a:r>
            <a:r>
              <a:rPr altLang="ja-JP" b="1" dirty="0" kumimoji="1" lang="en-US" sz="1600"/>
              <a:t>※</a:t>
            </a:r>
            <a:r>
              <a:rPr altLang="en-US" b="1" dirty="0" kumimoji="1" lang="ja-JP" sz="1600"/>
              <a:t>全て解答</a:t>
            </a:r>
            <a:endParaRPr altLang="en-US" dirty="0" kumimoji="1" lang="ja-JP" sz="1600"/>
          </a:p>
        </p:txBody>
      </p:sp>
      <p:sp>
        <p:nvSpPr>
          <p:cNvPr id="18" name="テキスト ボックス 17">
            <a:extLst>
              <a:ext uri="{FF2B5EF4-FFF2-40B4-BE49-F238E27FC236}">
                <a16:creationId xmlns:a16="http://schemas.microsoft.com/office/drawing/2014/main" id="{87801DD5-E014-4BB3-8F7B-21F05D3C62F1}"/>
              </a:ext>
            </a:extLst>
          </p:cNvPr>
          <p:cNvSpPr txBox="1"/>
          <p:nvPr/>
        </p:nvSpPr>
        <p:spPr>
          <a:xfrm>
            <a:off x="2767115" y="3737321"/>
            <a:ext cx="3407681" cy="1969770"/>
          </a:xfrm>
          <a:prstGeom prst="rect">
            <a:avLst/>
          </a:prstGeom>
          <a:noFill/>
        </p:spPr>
        <p:txBody>
          <a:bodyPr rtlCol="0" wrap="square">
            <a:spAutoFit/>
          </a:bodyPr>
          <a:lstStyle/>
          <a:p>
            <a:r>
              <a:rPr altLang="en-US" dirty="0" kumimoji="1" lang="ja-JP" sz="1600"/>
              <a:t>　「旧数学Ａ」は，</a:t>
            </a:r>
            <a:endParaRPr altLang="ja-JP" dirty="0" kumimoji="1" lang="en-US" sz="1600"/>
          </a:p>
          <a:p>
            <a:pPr>
              <a:spcBef>
                <a:spcPts val="600"/>
              </a:spcBef>
            </a:pPr>
            <a:r>
              <a:rPr altLang="en-US" dirty="0" kumimoji="1" lang="ja-JP" sz="1600"/>
              <a:t>　　・</a:t>
            </a:r>
            <a:r>
              <a:rPr altLang="en-US" dirty="0" kumimoji="1" lang="ja-JP" sz="1600" u="sng"/>
              <a:t>場合の数と確率</a:t>
            </a:r>
            <a:endParaRPr altLang="ja-JP" dirty="0" kumimoji="1" lang="en-US" sz="1600" u="sng"/>
          </a:p>
          <a:p>
            <a:r>
              <a:rPr altLang="en-US" dirty="0" kumimoji="1" lang="ja-JP" sz="1600"/>
              <a:t>　　・</a:t>
            </a:r>
            <a:r>
              <a:rPr altLang="en-US" dirty="0" kumimoji="1" lang="ja-JP" sz="1600" u="sng"/>
              <a:t>整数の性質</a:t>
            </a:r>
            <a:endParaRPr altLang="ja-JP" dirty="0" kumimoji="1" lang="en-US" sz="1600" u="sng"/>
          </a:p>
          <a:p>
            <a:r>
              <a:rPr altLang="en-US" dirty="0" kumimoji="1" lang="ja-JP" sz="1600"/>
              <a:t>　　・</a:t>
            </a:r>
            <a:r>
              <a:rPr altLang="en-US" dirty="0" kumimoji="1" lang="ja-JP" sz="1600" u="sng"/>
              <a:t>図形の性質</a:t>
            </a:r>
            <a:endParaRPr altLang="ja-JP" dirty="0" kumimoji="1" lang="en-US" sz="1600" u="sng"/>
          </a:p>
          <a:p>
            <a:pPr>
              <a:spcBef>
                <a:spcPts val="600"/>
              </a:spcBef>
            </a:pPr>
            <a:r>
              <a:rPr altLang="en-US" dirty="0" kumimoji="1" lang="ja-JP" sz="1600"/>
              <a:t>　の２項目以上を学習した者に</a:t>
            </a:r>
            <a:endParaRPr altLang="ja-JP" dirty="0" kumimoji="1" lang="en-US" sz="1600"/>
          </a:p>
          <a:p>
            <a:r>
              <a:rPr altLang="en-US" dirty="0" kumimoji="1" lang="ja-JP" sz="1600"/>
              <a:t>　対応した出題。</a:t>
            </a:r>
            <a:endParaRPr altLang="ja-JP" dirty="0" kumimoji="1" lang="en-US" sz="1600"/>
          </a:p>
          <a:p>
            <a:r>
              <a:rPr altLang="en-US" b="1" dirty="0" kumimoji="1" lang="ja-JP" sz="1600"/>
              <a:t>　</a:t>
            </a:r>
            <a:r>
              <a:rPr altLang="ja-JP" b="1" dirty="0" kumimoji="1" lang="en-US" sz="1600"/>
              <a:t>※</a:t>
            </a:r>
            <a:r>
              <a:rPr altLang="en-US" b="1" dirty="0" kumimoji="1" lang="ja-JP" sz="1600"/>
              <a:t>選択解答</a:t>
            </a:r>
            <a:endParaRPr altLang="en-US" dirty="0" kumimoji="1" lang="ja-JP" sz="1600"/>
          </a:p>
        </p:txBody>
      </p:sp>
      <p:sp>
        <p:nvSpPr>
          <p:cNvPr id="19" name="四角形: 角を丸くする 18">
            <a:extLst>
              <a:ext uri="{FF2B5EF4-FFF2-40B4-BE49-F238E27FC236}">
                <a16:creationId xmlns:a16="http://schemas.microsoft.com/office/drawing/2014/main" id="{62848793-DF74-45F5-8ED8-B328950B4522}"/>
              </a:ext>
            </a:extLst>
          </p:cNvPr>
          <p:cNvSpPr/>
          <p:nvPr/>
        </p:nvSpPr>
        <p:spPr>
          <a:xfrm>
            <a:off x="7878695" y="2210982"/>
            <a:ext cx="3977640" cy="1670914"/>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試験当日は，左記の４科目から，</a:t>
            </a:r>
            <a:endParaRPr altLang="ja-JP" b="1" dirty="0" kumimoji="1" lang="en-US" sz="2000">
              <a:solidFill>
                <a:schemeClr val="tx1"/>
              </a:solidFill>
            </a:endParaRPr>
          </a:p>
          <a:p>
            <a:pPr>
              <a:spcBef>
                <a:spcPts val="600"/>
              </a:spcBef>
            </a:pPr>
            <a:r>
              <a:rPr altLang="en-US" b="1" dirty="0" kumimoji="1" lang="ja-JP" sz="2000">
                <a:solidFill>
                  <a:schemeClr val="tx1"/>
                </a:solidFill>
              </a:rPr>
              <a:t>１科目を選択し，解答</a:t>
            </a:r>
            <a:endParaRPr altLang="ja-JP" b="1" dirty="0" kumimoji="1" lang="en-US" sz="2000">
              <a:solidFill>
                <a:schemeClr val="tx1"/>
              </a:solidFill>
            </a:endParaRPr>
          </a:p>
        </p:txBody>
      </p:sp>
    </p:spTree>
    <p:extLst>
      <p:ext uri="{BB962C8B-B14F-4D97-AF65-F5344CB8AC3E}">
        <p14:creationId xmlns:p14="http://schemas.microsoft.com/office/powerpoint/2010/main" val="224718993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9"/>
                                        </p:tgtEl>
                                        <p:attrNameLst>
                                          <p:attrName>style.visibility</p:attrName>
                                        </p:attrNameLst>
                                      </p:cBhvr>
                                      <p:to>
                                        <p:strVal val="visible"/>
                                      </p:to>
                                    </p:set>
                                    <p:animEffect filter="fade" transition="in">
                                      <p:cBhvr>
                                        <p:cTn dur="500" id="7"/>
                                        <p:tgtEl>
                                          <p:spTgt spid="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9"/>
    </p:bldLst>
  </p:timing>
</p:sld>
</file>

<file path=ppt/slides/slide2.xml><?xml version="1.0" encoding="utf-8"?>
<p:sld xmlns:a="http://schemas.openxmlformats.org/drawingml/2006/main" xmlns:p="http://schemas.openxmlformats.org/presentationml/2006/main" xmlns:r="http://schemas.openxmlformats.org/officeDocument/2006/relationships">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7D963-F9E0-427A-BECD-F3DC13AD8DC8}"/>
              </a:ext>
            </a:extLst>
          </p:cNvPr>
          <p:cNvSpPr>
            <a:spLocks noGrp="1"/>
          </p:cNvSpPr>
          <p:nvPr>
            <p:ph type="title"/>
          </p:nvPr>
        </p:nvSpPr>
        <p:spPr>
          <a:xfrm>
            <a:off x="455662" y="126732"/>
            <a:ext cx="8596668" cy="467065"/>
          </a:xfrm>
        </p:spPr>
        <p:txBody>
          <a:bodyPr>
            <a:normAutofit/>
          </a:bodyPr>
          <a:lstStyle/>
          <a:p>
            <a:r>
              <a:rPr altLang="en-US" dirty="0" kumimoji="1" lang="ja-JP">
                <a:solidFill>
                  <a:srgbClr val="002060"/>
                </a:solidFill>
              </a:rPr>
              <a:t>はじめに</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a:t>
            </a:fld>
            <a:endParaRPr altLang="en-US" kumimoji="1" lang="ja-JP"/>
          </a:p>
        </p:txBody>
      </p:sp>
      <p:sp>
        <p:nvSpPr>
          <p:cNvPr id="5" name="四角形: 角を丸くする 4">
            <a:extLst>
              <a:ext uri="{FF2B5EF4-FFF2-40B4-BE49-F238E27FC236}">
                <a16:creationId xmlns:a16="http://schemas.microsoft.com/office/drawing/2014/main" id="{91F4137B-3A7E-4FB4-B54E-100269674D61}"/>
              </a:ext>
            </a:extLst>
          </p:cNvPr>
          <p:cNvSpPr/>
          <p:nvPr/>
        </p:nvSpPr>
        <p:spPr>
          <a:xfrm>
            <a:off x="632946" y="831593"/>
            <a:ext cx="10911354" cy="4851914"/>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sz="2400">
                <a:solidFill>
                  <a:schemeClr val="tx1"/>
                </a:solidFill>
              </a:rPr>
              <a:t>令和７年度共通テスト（令和７年１月実施）から，新しい学習指導要領に対応した試験になるため，出題する教科・科目が変わります。</a:t>
            </a:r>
            <a:endParaRPr altLang="ja-JP" dirty="0" kumimoji="1" lang="en-US" sz="2400">
              <a:solidFill>
                <a:schemeClr val="tx1"/>
              </a:solidFill>
            </a:endParaRPr>
          </a:p>
          <a:p>
            <a:pPr>
              <a:lnSpc>
                <a:spcPct val="150000"/>
              </a:lnSpc>
            </a:pPr>
            <a:endParaRPr altLang="ja-JP" dirty="0" kumimoji="1" lang="en-US" sz="2400">
              <a:solidFill>
                <a:schemeClr val="tx1"/>
              </a:solidFill>
            </a:endParaRPr>
          </a:p>
          <a:p>
            <a:r>
              <a:rPr altLang="en-US" dirty="0" kumimoji="1" lang="ja-JP" sz="2400">
                <a:solidFill>
                  <a:schemeClr val="tx1"/>
                </a:solidFill>
              </a:rPr>
              <a:t>また，旧教育課程履修者への経過措置として，「地理歴史，公民」「数学」「情報」では旧課程科目を出題します。</a:t>
            </a:r>
            <a:endParaRPr altLang="ja-JP" dirty="0" kumimoji="1" lang="en-US" sz="2400">
              <a:solidFill>
                <a:schemeClr val="tx1"/>
              </a:solidFill>
            </a:endParaRPr>
          </a:p>
          <a:p>
            <a:pPr>
              <a:lnSpc>
                <a:spcPct val="150000"/>
              </a:lnSpc>
            </a:pPr>
            <a:endParaRPr altLang="ja-JP" dirty="0" kumimoji="1" lang="en-US" sz="2400">
              <a:solidFill>
                <a:schemeClr val="tx1"/>
              </a:solidFill>
            </a:endParaRPr>
          </a:p>
          <a:p>
            <a:r>
              <a:rPr altLang="en-US" dirty="0" kumimoji="1" lang="ja-JP" sz="2400">
                <a:solidFill>
                  <a:schemeClr val="tx1"/>
                </a:solidFill>
              </a:rPr>
              <a:t>このため，一部の教科・科目では，出題方法や解答方法に大きな変更があります。</a:t>
            </a:r>
            <a:endParaRPr altLang="ja-JP" dirty="0" kumimoji="1" lang="en-US" sz="2400">
              <a:solidFill>
                <a:schemeClr val="tx1"/>
              </a:solidFill>
            </a:endParaRPr>
          </a:p>
          <a:p>
            <a:pPr>
              <a:lnSpc>
                <a:spcPct val="150000"/>
              </a:lnSpc>
            </a:pPr>
            <a:endParaRPr altLang="ja-JP" dirty="0" kumimoji="1" lang="en-US" sz="2400">
              <a:solidFill>
                <a:schemeClr val="tx1"/>
              </a:solidFill>
            </a:endParaRPr>
          </a:p>
          <a:p>
            <a:r>
              <a:rPr altLang="en-US" dirty="0" kumimoji="1" lang="ja-JP" sz="2400">
                <a:solidFill>
                  <a:schemeClr val="tx1"/>
                </a:solidFill>
              </a:rPr>
              <a:t>この動画では，令和７年度共通テストの変更点や，受験するにあたり特に注意していただきたい点などについて，教科ごとに説明します。</a:t>
            </a:r>
          </a:p>
        </p:txBody>
      </p:sp>
    </p:spTree>
    <p:extLst>
      <p:ext uri="{BB962C8B-B14F-4D97-AF65-F5344CB8AC3E}">
        <p14:creationId xmlns:p14="http://schemas.microsoft.com/office/powerpoint/2010/main" val="291529541"/>
      </p:ext>
    </p:extLst>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20</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54704"/>
            <a:ext cx="8596668" cy="563414"/>
          </a:xfrm>
        </p:spPr>
        <p:txBody>
          <a:bodyPr/>
          <a:lstStyle/>
          <a:p>
            <a:r>
              <a:rPr altLang="en-US" dirty="0" lang="ja-JP">
                <a:solidFill>
                  <a:srgbClr val="002060"/>
                </a:solidFill>
              </a:rPr>
              <a:t>数学①</a:t>
            </a:r>
          </a:p>
        </p:txBody>
      </p:sp>
      <p:sp>
        <p:nvSpPr>
          <p:cNvPr id="38" name="四角形: 角を丸くする 37">
            <a:extLst>
              <a:ext uri="{FF2B5EF4-FFF2-40B4-BE49-F238E27FC236}">
                <a16:creationId xmlns:a16="http://schemas.microsoft.com/office/drawing/2014/main" id="{0DDFF97B-F2C0-4526-9731-AC7402867B17}"/>
              </a:ext>
            </a:extLst>
          </p:cNvPr>
          <p:cNvSpPr/>
          <p:nvPr/>
        </p:nvSpPr>
        <p:spPr>
          <a:xfrm>
            <a:off x="5008921" y="2951707"/>
            <a:ext cx="5700617" cy="43958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試験当日，１科目を選択し，解答</a:t>
            </a:r>
          </a:p>
        </p:txBody>
      </p:sp>
      <p:sp>
        <p:nvSpPr>
          <p:cNvPr id="17" name="テキスト ボックス 16">
            <a:extLst>
              <a:ext uri="{FF2B5EF4-FFF2-40B4-BE49-F238E27FC236}">
                <a16:creationId xmlns:a16="http://schemas.microsoft.com/office/drawing/2014/main" id="{8D4BB85F-7877-4E66-9669-67ACDD1131C0}"/>
              </a:ext>
            </a:extLst>
          </p:cNvPr>
          <p:cNvSpPr txBox="1"/>
          <p:nvPr/>
        </p:nvSpPr>
        <p:spPr>
          <a:xfrm>
            <a:off x="406400" y="748869"/>
            <a:ext cx="1820505" cy="430887"/>
          </a:xfrm>
          <a:prstGeom prst="rect">
            <a:avLst/>
          </a:prstGeom>
          <a:noFill/>
        </p:spPr>
        <p:txBody>
          <a:bodyPr rtlCol="0" wrap="square">
            <a:spAutoFit/>
          </a:bodyPr>
          <a:lstStyle/>
          <a:p>
            <a:r>
              <a:rPr altLang="en-US" b="1" dirty="0" kumimoji="1" lang="ja-JP" sz="2200"/>
              <a:t>○問題冊子</a:t>
            </a:r>
          </a:p>
        </p:txBody>
      </p:sp>
      <p:sp>
        <p:nvSpPr>
          <p:cNvPr id="18" name="四角形: 角を丸くする 17">
            <a:extLst>
              <a:ext uri="{FF2B5EF4-FFF2-40B4-BE49-F238E27FC236}">
                <a16:creationId xmlns:a16="http://schemas.microsoft.com/office/drawing/2014/main" id="{BDEC8AC5-9959-4853-B905-5BD60781D3B5}"/>
              </a:ext>
            </a:extLst>
          </p:cNvPr>
          <p:cNvSpPr/>
          <p:nvPr/>
        </p:nvSpPr>
        <p:spPr>
          <a:xfrm>
            <a:off x="768622" y="2071709"/>
            <a:ext cx="3831873" cy="3331209"/>
          </a:xfrm>
          <a:prstGeom prst="roundRect">
            <a:avLst>
              <a:gd fmla="val 8948"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nvGrpSpPr>
          <p:cNvPr id="2" name="グループ化 1">
            <a:extLst>
              <a:ext uri="{FF2B5EF4-FFF2-40B4-BE49-F238E27FC236}">
                <a16:creationId xmlns:a16="http://schemas.microsoft.com/office/drawing/2014/main" id="{D7D01B84-7A37-41BE-83DA-8BCA5256F503}"/>
              </a:ext>
            </a:extLst>
          </p:cNvPr>
          <p:cNvGrpSpPr/>
          <p:nvPr/>
        </p:nvGrpSpPr>
        <p:grpSpPr>
          <a:xfrm>
            <a:off x="1645018" y="2919091"/>
            <a:ext cx="2079080" cy="2321827"/>
            <a:chOff x="1645020" y="4701385"/>
            <a:chExt cx="1753967" cy="1758515"/>
          </a:xfrm>
        </p:grpSpPr>
        <p:sp>
          <p:nvSpPr>
            <p:cNvPr id="19" name="テキスト ボックス 18">
              <a:extLst>
                <a:ext uri="{FF2B5EF4-FFF2-40B4-BE49-F238E27FC236}">
                  <a16:creationId xmlns:a16="http://schemas.microsoft.com/office/drawing/2014/main" id="{5D163CCF-3BAC-45B0-8E1E-6A8D16241AAC}"/>
                </a:ext>
              </a:extLst>
            </p:cNvPr>
            <p:cNvSpPr txBox="1"/>
            <p:nvPr/>
          </p:nvSpPr>
          <p:spPr>
            <a:xfrm>
              <a:off x="1645021" y="4701385"/>
              <a:ext cx="1753966" cy="327425"/>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数学</a:t>
              </a:r>
              <a:r>
                <a:rPr altLang="ja-JP" dirty="0" kumimoji="1" lang="en-US" sz="1600">
                  <a:latin typeface="+mj-ea"/>
                  <a:ea typeface="+mj-ea"/>
                </a:rPr>
                <a:t>Ⅰ</a:t>
              </a:r>
              <a:r>
                <a:rPr altLang="en-US" dirty="0" kumimoji="1" lang="ja-JP" sz="1600">
                  <a:latin typeface="+mj-ea"/>
                  <a:ea typeface="+mj-ea"/>
                </a:rPr>
                <a:t>，</a:t>
              </a:r>
              <a:r>
                <a:rPr altLang="en-US" dirty="0" kumimoji="1" lang="ja-JP" sz="1600"/>
                <a:t>数学Ａ　　</a:t>
              </a:r>
            </a:p>
          </p:txBody>
        </p:sp>
        <p:sp>
          <p:nvSpPr>
            <p:cNvPr id="20" name="テキスト ボックス 19">
              <a:extLst>
                <a:ext uri="{FF2B5EF4-FFF2-40B4-BE49-F238E27FC236}">
                  <a16:creationId xmlns:a16="http://schemas.microsoft.com/office/drawing/2014/main" id="{67F53FD8-C895-43C3-8D13-A99043DAE406}"/>
                </a:ext>
              </a:extLst>
            </p:cNvPr>
            <p:cNvSpPr txBox="1"/>
            <p:nvPr/>
          </p:nvSpPr>
          <p:spPr>
            <a:xfrm>
              <a:off x="1645020" y="5170867"/>
              <a:ext cx="1753967" cy="33639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数学</a:t>
              </a:r>
              <a:r>
                <a:rPr altLang="ja-JP" dirty="0" kumimoji="1" lang="en-US" sz="1600">
                  <a:latin typeface="+mj-ea"/>
                  <a:ea typeface="+mj-ea"/>
                </a:rPr>
                <a:t>Ⅰ</a:t>
              </a:r>
              <a:r>
                <a:rPr altLang="en-US" dirty="0" kumimoji="1" lang="ja-JP" sz="1600"/>
                <a:t>　　</a:t>
              </a:r>
            </a:p>
          </p:txBody>
        </p:sp>
        <p:sp>
          <p:nvSpPr>
            <p:cNvPr id="24" name="テキスト ボックス 23">
              <a:extLst>
                <a:ext uri="{FF2B5EF4-FFF2-40B4-BE49-F238E27FC236}">
                  <a16:creationId xmlns:a16="http://schemas.microsoft.com/office/drawing/2014/main" id="{E7CCE7B5-137A-4448-9471-282E39D1472F}"/>
                </a:ext>
              </a:extLst>
            </p:cNvPr>
            <p:cNvSpPr txBox="1"/>
            <p:nvPr/>
          </p:nvSpPr>
          <p:spPr>
            <a:xfrm>
              <a:off x="1645020" y="5647187"/>
              <a:ext cx="1753967" cy="33639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ea typeface="+mj-ea"/>
                </a:rPr>
                <a:t>Ⅰ</a:t>
              </a:r>
              <a:r>
                <a:rPr altLang="en-US" dirty="0" kumimoji="1" lang="ja-JP" sz="1600">
                  <a:latin typeface="+mj-ea"/>
                  <a:ea typeface="+mj-ea"/>
                </a:rPr>
                <a:t>・旧</a:t>
              </a:r>
              <a:r>
                <a:rPr altLang="en-US" dirty="0" kumimoji="1" lang="ja-JP" sz="1600"/>
                <a:t>数学Ａ　　</a:t>
              </a:r>
            </a:p>
          </p:txBody>
        </p:sp>
        <p:sp>
          <p:nvSpPr>
            <p:cNvPr id="25" name="テキスト ボックス 24">
              <a:extLst>
                <a:ext uri="{FF2B5EF4-FFF2-40B4-BE49-F238E27FC236}">
                  <a16:creationId xmlns:a16="http://schemas.microsoft.com/office/drawing/2014/main" id="{002C88E5-0E7E-4F9D-9485-975CFF90D417}"/>
                </a:ext>
              </a:extLst>
            </p:cNvPr>
            <p:cNvSpPr txBox="1"/>
            <p:nvPr/>
          </p:nvSpPr>
          <p:spPr>
            <a:xfrm>
              <a:off x="1645020" y="6123504"/>
              <a:ext cx="1753967" cy="33639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ea typeface="+mj-ea"/>
                </a:rPr>
                <a:t>Ⅰ</a:t>
              </a:r>
              <a:r>
                <a:rPr altLang="en-US" dirty="0" kumimoji="1" lang="ja-JP" sz="1600"/>
                <a:t>　　</a:t>
              </a:r>
            </a:p>
          </p:txBody>
        </p:sp>
      </p:grpSp>
      <p:sp>
        <p:nvSpPr>
          <p:cNvPr id="26" name="正方形/長方形 25">
            <a:extLst>
              <a:ext uri="{FF2B5EF4-FFF2-40B4-BE49-F238E27FC236}">
                <a16:creationId xmlns:a16="http://schemas.microsoft.com/office/drawing/2014/main" id="{812CB440-0E32-471C-AF84-E25F893933B4}"/>
              </a:ext>
            </a:extLst>
          </p:cNvPr>
          <p:cNvSpPr/>
          <p:nvPr/>
        </p:nvSpPr>
        <p:spPr>
          <a:xfrm>
            <a:off x="1482462" y="2372552"/>
            <a:ext cx="2404192" cy="51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sz="2000">
                <a:solidFill>
                  <a:schemeClr val="tx1"/>
                </a:solidFill>
              </a:rPr>
              <a:t>数学①</a:t>
            </a:r>
            <a:endParaRPr altLang="ja-JP" b="1" dirty="0" kumimoji="1" lang="en-US" sz="2000">
              <a:solidFill>
                <a:schemeClr val="tx1"/>
              </a:solidFill>
            </a:endParaRPr>
          </a:p>
          <a:p>
            <a:pPr algn="ctr"/>
            <a:r>
              <a:rPr altLang="en-US" b="1" dirty="0" kumimoji="1" lang="ja-JP" sz="2000">
                <a:solidFill>
                  <a:schemeClr val="tx1"/>
                </a:solidFill>
              </a:rPr>
              <a:t>（掲載順に記載）</a:t>
            </a:r>
          </a:p>
          <a:p>
            <a:pPr algn="ctr"/>
            <a:endParaRPr altLang="en-US" b="1" dirty="0" kumimoji="1" lang="ja-JP" sz="2000">
              <a:solidFill>
                <a:schemeClr val="tx1"/>
              </a:solidFill>
            </a:endParaRPr>
          </a:p>
        </p:txBody>
      </p:sp>
      <p:sp>
        <p:nvSpPr>
          <p:cNvPr id="27" name="テキスト ボックス 26">
            <a:extLst>
              <a:ext uri="{FF2B5EF4-FFF2-40B4-BE49-F238E27FC236}">
                <a16:creationId xmlns:a16="http://schemas.microsoft.com/office/drawing/2014/main" id="{84996ADE-597B-441C-AC29-E4F9A05E046E}"/>
              </a:ext>
            </a:extLst>
          </p:cNvPr>
          <p:cNvSpPr txBox="1"/>
          <p:nvPr/>
        </p:nvSpPr>
        <p:spPr>
          <a:xfrm>
            <a:off x="646818" y="1255911"/>
            <a:ext cx="7505391" cy="369332"/>
          </a:xfrm>
          <a:prstGeom prst="rect">
            <a:avLst/>
          </a:prstGeom>
          <a:noFill/>
        </p:spPr>
        <p:txBody>
          <a:bodyPr rtlCol="0" wrap="square">
            <a:spAutoFit/>
          </a:bodyPr>
          <a:lstStyle/>
          <a:p>
            <a:r>
              <a:rPr altLang="en-US" b="1" dirty="0" kumimoji="1" lang="ja-JP"/>
              <a:t>・試験当日は，「数学①」という名称の問題冊子を１冊配付。</a:t>
            </a:r>
          </a:p>
        </p:txBody>
      </p:sp>
      <p:sp>
        <p:nvSpPr>
          <p:cNvPr id="40" name="四角形: 角を丸くする 39">
            <a:extLst>
              <a:ext uri="{FF2B5EF4-FFF2-40B4-BE49-F238E27FC236}">
                <a16:creationId xmlns:a16="http://schemas.microsoft.com/office/drawing/2014/main" id="{FF2AD2F1-D401-4F3C-84C4-1E9AEE050D12}"/>
              </a:ext>
            </a:extLst>
          </p:cNvPr>
          <p:cNvSpPr/>
          <p:nvPr/>
        </p:nvSpPr>
        <p:spPr>
          <a:xfrm>
            <a:off x="5008921" y="2220529"/>
            <a:ext cx="5700617" cy="43958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新課程科目と旧課程科目の両方を掲載</a:t>
            </a:r>
            <a:endParaRPr altLang="ja-JP" b="1" dirty="0" kumimoji="1" lang="en-US" sz="2000">
              <a:solidFill>
                <a:schemeClr val="tx1"/>
              </a:solidFill>
            </a:endParaRPr>
          </a:p>
        </p:txBody>
      </p:sp>
      <p:sp>
        <p:nvSpPr>
          <p:cNvPr id="41" name="四角形: 角を丸くする 40">
            <a:extLst>
              <a:ext uri="{FF2B5EF4-FFF2-40B4-BE49-F238E27FC236}">
                <a16:creationId xmlns:a16="http://schemas.microsoft.com/office/drawing/2014/main" id="{E95E12A0-9BA9-4D69-9F8D-7108A37726F0}"/>
              </a:ext>
            </a:extLst>
          </p:cNvPr>
          <p:cNvSpPr/>
          <p:nvPr/>
        </p:nvSpPr>
        <p:spPr>
          <a:xfrm>
            <a:off x="5008921" y="3673360"/>
            <a:ext cx="5700617" cy="1359105"/>
          </a:xfrm>
          <a:prstGeom prst="roundRect">
            <a:avLst>
              <a:gd fmla="val 10788" name="adj"/>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科目の掲載順に注意。</a:t>
            </a:r>
            <a:endParaRPr altLang="ja-JP" b="1" dirty="0" kumimoji="1" lang="en-US" sz="2000">
              <a:solidFill>
                <a:schemeClr val="tx1"/>
              </a:solidFill>
            </a:endParaRPr>
          </a:p>
          <a:p>
            <a:r>
              <a:rPr altLang="en-US" b="1" dirty="0" kumimoji="1" lang="ja-JP" sz="2000">
                <a:solidFill>
                  <a:schemeClr val="tx1"/>
                </a:solidFill>
              </a:rPr>
              <a:t>　→令和７年度共通テストから掲載順を変更</a:t>
            </a:r>
            <a:endParaRPr altLang="ja-JP" b="1" dirty="0" kumimoji="1" lang="en-US" sz="2000">
              <a:solidFill>
                <a:schemeClr val="tx1"/>
              </a:solidFill>
            </a:endParaRPr>
          </a:p>
          <a:p>
            <a:r>
              <a:rPr altLang="en-US" b="1" dirty="0" kumimoji="1" lang="ja-JP" sz="2000">
                <a:solidFill>
                  <a:schemeClr val="tx1"/>
                </a:solidFill>
              </a:rPr>
              <a:t>　　・「数学</a:t>
            </a:r>
            <a:r>
              <a:rPr altLang="ja-JP" b="1" dirty="0" kumimoji="1" lang="en-US" sz="2000">
                <a:solidFill>
                  <a:schemeClr val="tx1"/>
                </a:solidFill>
              </a:rPr>
              <a:t>Ⅰ</a:t>
            </a:r>
            <a:r>
              <a:rPr altLang="en-US" b="1" dirty="0" err="1" kumimoji="1" lang="ja-JP" sz="2000">
                <a:solidFill>
                  <a:schemeClr val="tx1"/>
                </a:solidFill>
              </a:rPr>
              <a:t>，</a:t>
            </a:r>
            <a:r>
              <a:rPr altLang="en-US" b="1" dirty="0" kumimoji="1" lang="ja-JP" sz="2000">
                <a:solidFill>
                  <a:schemeClr val="tx1"/>
                </a:solidFill>
              </a:rPr>
              <a:t>数学</a:t>
            </a:r>
            <a:r>
              <a:rPr altLang="ja-JP" b="1" dirty="0" kumimoji="1" lang="en-US" sz="2000">
                <a:solidFill>
                  <a:schemeClr val="tx1"/>
                </a:solidFill>
              </a:rPr>
              <a:t>A</a:t>
            </a:r>
            <a:r>
              <a:rPr altLang="en-US" b="1" dirty="0" kumimoji="1" lang="ja-JP" sz="2000">
                <a:solidFill>
                  <a:schemeClr val="tx1"/>
                </a:solidFill>
              </a:rPr>
              <a:t>」⇔「数学</a:t>
            </a:r>
            <a:r>
              <a:rPr altLang="ja-JP" b="1" dirty="0" kumimoji="1" lang="en-US" sz="2000">
                <a:solidFill>
                  <a:schemeClr val="tx1"/>
                </a:solidFill>
              </a:rPr>
              <a:t>Ⅰ</a:t>
            </a:r>
            <a:r>
              <a:rPr altLang="en-US" b="1" dirty="0" kumimoji="1" lang="ja-JP" sz="2000">
                <a:solidFill>
                  <a:schemeClr val="tx1"/>
                </a:solidFill>
              </a:rPr>
              <a:t>」</a:t>
            </a:r>
            <a:endParaRPr altLang="ja-JP" b="1" dirty="0" kumimoji="1" lang="en-US" sz="2000">
              <a:solidFill>
                <a:schemeClr val="tx1"/>
              </a:solidFill>
            </a:endParaRPr>
          </a:p>
          <a:p>
            <a:r>
              <a:rPr altLang="en-US" b="1" dirty="0" kumimoji="1" lang="ja-JP" sz="2000">
                <a:solidFill>
                  <a:schemeClr val="tx1"/>
                </a:solidFill>
              </a:rPr>
              <a:t>　　・「旧数学</a:t>
            </a:r>
            <a:r>
              <a:rPr altLang="ja-JP" b="1" dirty="0" kumimoji="1" lang="en-US" sz="2000">
                <a:solidFill>
                  <a:schemeClr val="tx1"/>
                </a:solidFill>
              </a:rPr>
              <a:t>Ⅰ</a:t>
            </a:r>
            <a:r>
              <a:rPr altLang="en-US" b="1" dirty="0" kumimoji="1" lang="ja-JP" sz="2000">
                <a:solidFill>
                  <a:schemeClr val="tx1"/>
                </a:solidFill>
              </a:rPr>
              <a:t>・旧数学</a:t>
            </a:r>
            <a:r>
              <a:rPr altLang="ja-JP" b="1" dirty="0" kumimoji="1" lang="en-US" sz="2000">
                <a:solidFill>
                  <a:schemeClr val="tx1"/>
                </a:solidFill>
              </a:rPr>
              <a:t>A</a:t>
            </a:r>
            <a:r>
              <a:rPr altLang="en-US" b="1" dirty="0" kumimoji="1" lang="ja-JP" sz="2000">
                <a:solidFill>
                  <a:schemeClr val="tx1"/>
                </a:solidFill>
              </a:rPr>
              <a:t>」⇔「旧数学</a:t>
            </a:r>
            <a:r>
              <a:rPr altLang="ja-JP" b="1" dirty="0" kumimoji="1" lang="en-US" sz="2000">
                <a:solidFill>
                  <a:schemeClr val="tx1"/>
                </a:solidFill>
              </a:rPr>
              <a:t>Ⅰ</a:t>
            </a:r>
            <a:r>
              <a:rPr altLang="en-US" b="1" dirty="0" kumimoji="1" lang="ja-JP" sz="2000">
                <a:solidFill>
                  <a:schemeClr val="tx1"/>
                </a:solidFill>
              </a:rPr>
              <a:t>」</a:t>
            </a:r>
            <a:endParaRPr altLang="ja-JP" b="1" dirty="0" kumimoji="1" lang="en-US" sz="2000">
              <a:solidFill>
                <a:schemeClr val="tx1"/>
              </a:solidFill>
            </a:endParaRPr>
          </a:p>
        </p:txBody>
      </p:sp>
    </p:spTree>
    <p:extLst>
      <p:ext uri="{BB962C8B-B14F-4D97-AF65-F5344CB8AC3E}">
        <p14:creationId xmlns:p14="http://schemas.microsoft.com/office/powerpoint/2010/main" val="28398093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40"/>
                                        </p:tgtEl>
                                        <p:attrNameLst>
                                          <p:attrName>style.visibility</p:attrName>
                                        </p:attrNameLst>
                                      </p:cBhvr>
                                      <p:to>
                                        <p:strVal val="visible"/>
                                      </p:to>
                                    </p:set>
                                    <p:animEffect filter="fade" transition="in">
                                      <p:cBhvr>
                                        <p:cTn dur="500" id="7"/>
                                        <p:tgtEl>
                                          <p:spTgt spid="40"/>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38"/>
                                        </p:tgtEl>
                                        <p:attrNameLst>
                                          <p:attrName>style.visibility</p:attrName>
                                        </p:attrNameLst>
                                      </p:cBhvr>
                                      <p:to>
                                        <p:strVal val="visible"/>
                                      </p:to>
                                    </p:set>
                                    <p:animEffect filter="fade" transition="in">
                                      <p:cBhvr>
                                        <p:cTn dur="500" id="12"/>
                                        <p:tgtEl>
                                          <p:spTgt spid="38"/>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41"/>
                                        </p:tgtEl>
                                        <p:attrNameLst>
                                          <p:attrName>style.visibility</p:attrName>
                                        </p:attrNameLst>
                                      </p:cBhvr>
                                      <p:to>
                                        <p:strVal val="visible"/>
                                      </p:to>
                                    </p:set>
                                    <p:animEffect filter="fade" transition="in">
                                      <p:cBhvr>
                                        <p:cTn dur="500" id="17"/>
                                        <p:tgtEl>
                                          <p:spTgt spid="4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8"/>
      <p:bldP animBg="1" grpId="0" spid="40"/>
      <p:bldP animBg="1" grpId="0" spid="41"/>
    </p:bldLst>
  </p:timing>
</p:sld>
</file>

<file path=ppt/slides/slide21.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Group 12">
            <a:extLst>
              <a:ext uri="{FF2B5EF4-FFF2-40B4-BE49-F238E27FC236}">
                <a16:creationId xmlns:a16="http://schemas.microsoft.com/office/drawing/2014/main" id="{2EF25811-0033-40B2-95AC-4F777473673D}"/>
              </a:ext>
            </a:extLst>
          </p:cNvPr>
          <p:cNvGrpSpPr>
            <a:grpSpLocks noChangeAspect="1"/>
          </p:cNvGrpSpPr>
          <p:nvPr/>
        </p:nvGrpSpPr>
        <p:grpSpPr bwMode="auto">
          <a:xfrm>
            <a:off x="8096250" y="4246563"/>
            <a:ext cx="3444875" cy="666750"/>
            <a:chOff x="5100" y="2675"/>
            <a:chExt cx="2170" cy="420"/>
          </a:xfrm>
        </p:grpSpPr>
        <p:sp>
          <p:nvSpPr>
            <p:cNvPr id="11" name="AutoShape 11">
              <a:extLst>
                <a:ext uri="{FF2B5EF4-FFF2-40B4-BE49-F238E27FC236}">
                  <a16:creationId xmlns:a16="http://schemas.microsoft.com/office/drawing/2014/main" id="{A6FEC26E-24DF-4B0F-8FCC-A8934DFD3930}"/>
                </a:ext>
              </a:extLst>
            </p:cNvPr>
            <p:cNvSpPr>
              <a:spLocks noChangeArrowheads="1" noChangeAspect="1" noTextEdit="1"/>
            </p:cNvSpPr>
            <p:nvPr/>
          </p:nvSpPr>
          <p:spPr bwMode="auto">
            <a:xfrm>
              <a:off x="5100" y="2675"/>
              <a:ext cx="217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5133" name="Picture 13">
              <a:extLst>
                <a:ext uri="{FF2B5EF4-FFF2-40B4-BE49-F238E27FC236}">
                  <a16:creationId xmlns:a16="http://schemas.microsoft.com/office/drawing/2014/main" id="{E98404D7-1B8F-47A8-8F8D-E2EB329366BB}"/>
                </a:ext>
              </a:extLst>
            </p:cNvPr>
            <p:cNvPicPr>
              <a:picLocks noChangeArrowheads="1"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100" y="2675"/>
              <a:ext cx="2179"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8">
            <a:extLst>
              <a:ext uri="{FF2B5EF4-FFF2-40B4-BE49-F238E27FC236}">
                <a16:creationId xmlns:a16="http://schemas.microsoft.com/office/drawing/2014/main" id="{5AD51B01-C97B-4442-BF4D-5DDD33C7B3EB}"/>
              </a:ext>
            </a:extLst>
          </p:cNvPr>
          <p:cNvGrpSpPr>
            <a:grpSpLocks noChangeAspect="1"/>
          </p:cNvGrpSpPr>
          <p:nvPr/>
        </p:nvGrpSpPr>
        <p:grpSpPr bwMode="auto">
          <a:xfrm>
            <a:off x="8583976" y="956053"/>
            <a:ext cx="2846387" cy="1741487"/>
            <a:chOff x="5407" y="595"/>
            <a:chExt cx="1793" cy="1097"/>
          </a:xfrm>
        </p:grpSpPr>
        <p:sp>
          <p:nvSpPr>
            <p:cNvPr id="9" name="AutoShape 7">
              <a:extLst>
                <a:ext uri="{FF2B5EF4-FFF2-40B4-BE49-F238E27FC236}">
                  <a16:creationId xmlns:a16="http://schemas.microsoft.com/office/drawing/2014/main" id="{0C3C63E5-EEB7-4233-98F6-49509B3D80F7}"/>
                </a:ext>
              </a:extLst>
            </p:cNvPr>
            <p:cNvSpPr>
              <a:spLocks noChangeArrowheads="1" noChangeAspect="1" noTextEdit="1"/>
            </p:cNvSpPr>
            <p:nvPr/>
          </p:nvSpPr>
          <p:spPr bwMode="auto">
            <a:xfrm>
              <a:off x="5407" y="595"/>
              <a:ext cx="1793" cy="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5129" name="Picture 9">
              <a:extLst>
                <a:ext uri="{FF2B5EF4-FFF2-40B4-BE49-F238E27FC236}">
                  <a16:creationId xmlns:a16="http://schemas.microsoft.com/office/drawing/2014/main" id="{66D5B0A6-1F55-4A75-922D-45D94A86F830}"/>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407" y="595"/>
              <a:ext cx="180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4">
            <a:extLst>
              <a:ext uri="{FF2B5EF4-FFF2-40B4-BE49-F238E27FC236}">
                <a16:creationId xmlns:a16="http://schemas.microsoft.com/office/drawing/2014/main" id="{5173E75D-92AD-4CF5-8318-E222C32CE260}"/>
              </a:ext>
            </a:extLst>
          </p:cNvPr>
          <p:cNvGrpSpPr>
            <a:grpSpLocks noChangeAspect="1"/>
          </p:cNvGrpSpPr>
          <p:nvPr/>
        </p:nvGrpSpPr>
        <p:grpSpPr bwMode="auto">
          <a:xfrm>
            <a:off x="619125" y="1173163"/>
            <a:ext cx="7254875" cy="5345112"/>
            <a:chOff x="390" y="739"/>
            <a:chExt cx="4570" cy="3367"/>
          </a:xfrm>
        </p:grpSpPr>
        <p:sp>
          <p:nvSpPr>
            <p:cNvPr id="3" name="AutoShape 3">
              <a:extLst>
                <a:ext uri="{FF2B5EF4-FFF2-40B4-BE49-F238E27FC236}">
                  <a16:creationId xmlns:a16="http://schemas.microsoft.com/office/drawing/2014/main" id="{319CF449-AC28-40C8-B9AE-90B42FF6BEAC}"/>
                </a:ext>
              </a:extLst>
            </p:cNvPr>
            <p:cNvSpPr>
              <a:spLocks noChangeArrowheads="1" noChangeAspect="1" noTextEdit="1"/>
            </p:cNvSpPr>
            <p:nvPr/>
          </p:nvSpPr>
          <p:spPr bwMode="auto">
            <a:xfrm>
              <a:off x="390" y="739"/>
              <a:ext cx="4450" cy="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5125" name="Picture 5">
              <a:extLst>
                <a:ext uri="{FF2B5EF4-FFF2-40B4-BE49-F238E27FC236}">
                  <a16:creationId xmlns:a16="http://schemas.microsoft.com/office/drawing/2014/main" id="{7654CCD0-4E43-4015-AC15-3FB0F47B62F2}"/>
                </a:ext>
              </a:extLst>
            </p:cNvPr>
            <p:cNvPicPr>
              <a:picLocks noChangeArrowheads="1" noChangeAspect="1"/>
            </p:cNvPicPr>
            <p:nvPr/>
          </p:nvPicPr>
          <p:blipFill rotWithShape="1">
            <a:blip r:embed="rId7">
              <a:extLst>
                <a:ext uri="{BEBA8EAE-BF5A-486C-A8C5-ECC9F3942E4B}">
                  <a14:imgProps xmlns:a14="http://schemas.microsoft.com/office/drawing/2010/main">
                    <a14:imgLayer r:embed="rId8">
                      <a14:imgEffect>
                        <a14:sharpenSoften amount="40000"/>
                      </a14:imgEffect>
                    </a14:imgLayer>
                  </a14:imgProps>
                </a:ext>
                <a:ext uri="{28A0092B-C50C-407E-A947-70E740481C1C}">
                  <a14:useLocalDpi xmlns:a14="http://schemas.microsoft.com/office/drawing/2010/main" val="0"/>
                </a:ext>
              </a:extLst>
            </a:blip>
            <a:srcRect b="7469"/>
            <a:stretch/>
          </p:blipFill>
          <p:spPr bwMode="auto">
            <a:xfrm>
              <a:off x="398" y="739"/>
              <a:ext cx="4562"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21</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数学①</a:t>
            </a: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406400" y="658658"/>
            <a:ext cx="2136384" cy="430887"/>
          </a:xfrm>
          <a:prstGeom prst="rect">
            <a:avLst/>
          </a:prstGeom>
          <a:noFill/>
        </p:spPr>
        <p:txBody>
          <a:bodyPr rtlCol="0" wrap="square">
            <a:spAutoFit/>
          </a:bodyPr>
          <a:lstStyle/>
          <a:p>
            <a:r>
              <a:rPr altLang="en-US" b="1" dirty="0" kumimoji="1" lang="ja-JP" sz="2200"/>
              <a:t>○解答用紙</a:t>
            </a:r>
          </a:p>
        </p:txBody>
      </p:sp>
      <p:sp>
        <p:nvSpPr>
          <p:cNvPr id="28" name="正方形/長方形 27">
            <a:extLst>
              <a:ext uri="{FF2B5EF4-FFF2-40B4-BE49-F238E27FC236}">
                <a16:creationId xmlns:a16="http://schemas.microsoft.com/office/drawing/2014/main" id="{9173E54E-C519-4C89-81D4-2B9EFFD723BE}"/>
              </a:ext>
            </a:extLst>
          </p:cNvPr>
          <p:cNvSpPr/>
          <p:nvPr/>
        </p:nvSpPr>
        <p:spPr>
          <a:xfrm>
            <a:off x="3095160" y="1334435"/>
            <a:ext cx="1347531" cy="76069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0" name="正方形/長方形 29">
            <a:extLst>
              <a:ext uri="{FF2B5EF4-FFF2-40B4-BE49-F238E27FC236}">
                <a16:creationId xmlns:a16="http://schemas.microsoft.com/office/drawing/2014/main" id="{6C9BBA08-679C-4C35-8C76-96E5AB2CD795}"/>
              </a:ext>
            </a:extLst>
          </p:cNvPr>
          <p:cNvSpPr/>
          <p:nvPr/>
        </p:nvSpPr>
        <p:spPr>
          <a:xfrm>
            <a:off x="8583613" y="944415"/>
            <a:ext cx="2846387" cy="17658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33" name="直線矢印コネクタ 32">
            <a:extLst>
              <a:ext uri="{FF2B5EF4-FFF2-40B4-BE49-F238E27FC236}">
                <a16:creationId xmlns:a16="http://schemas.microsoft.com/office/drawing/2014/main" id="{5D6DF781-5957-428D-B500-DA6F75D4842D}"/>
              </a:ext>
            </a:extLst>
          </p:cNvPr>
          <p:cNvCxnSpPr>
            <a:cxnSpLocks/>
          </p:cNvCxnSpPr>
          <p:nvPr/>
        </p:nvCxnSpPr>
        <p:spPr>
          <a:xfrm>
            <a:off x="4508918" y="1714781"/>
            <a:ext cx="407505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四角形: 角を丸くする 36">
            <a:extLst>
              <a:ext uri="{FF2B5EF4-FFF2-40B4-BE49-F238E27FC236}">
                <a16:creationId xmlns:a16="http://schemas.microsoft.com/office/drawing/2014/main" id="{D94973E3-AE64-44A2-AD28-05BD5AB099B4}"/>
              </a:ext>
            </a:extLst>
          </p:cNvPr>
          <p:cNvSpPr/>
          <p:nvPr/>
        </p:nvSpPr>
        <p:spPr>
          <a:xfrm>
            <a:off x="7084990" y="5028223"/>
            <a:ext cx="4686517" cy="88536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昨年まであった選択肢記号「</a:t>
            </a:r>
            <a:r>
              <a:rPr altLang="ja-JP" b="1" dirty="0" kumimoji="1" lang="en-US" sz="2000">
                <a:solidFill>
                  <a:schemeClr val="tx1"/>
                </a:solidFill>
              </a:rPr>
              <a:t>±</a:t>
            </a:r>
            <a:r>
              <a:rPr altLang="en-US" b="1" dirty="0" kumimoji="1" lang="ja-JP" sz="2000">
                <a:solidFill>
                  <a:schemeClr val="tx1"/>
                </a:solidFill>
              </a:rPr>
              <a:t>」は，</a:t>
            </a:r>
            <a:endParaRPr altLang="ja-JP" b="1" dirty="0" kumimoji="1" lang="en-US" sz="2000">
              <a:solidFill>
                <a:schemeClr val="tx1"/>
              </a:solidFill>
            </a:endParaRPr>
          </a:p>
          <a:p>
            <a:r>
              <a:rPr altLang="en-US" b="1" dirty="0" kumimoji="1" lang="ja-JP" sz="2000">
                <a:solidFill>
                  <a:schemeClr val="tx1"/>
                </a:solidFill>
              </a:rPr>
              <a:t>令和７年度共通テストから使用しない</a:t>
            </a:r>
            <a:endParaRPr altLang="ja-JP" b="1" dirty="0" kumimoji="1" lang="en-US" sz="2000">
              <a:solidFill>
                <a:schemeClr val="tx1"/>
              </a:solidFill>
            </a:endParaRPr>
          </a:p>
        </p:txBody>
      </p:sp>
      <p:sp>
        <p:nvSpPr>
          <p:cNvPr id="14" name="正方形/長方形 13">
            <a:extLst>
              <a:ext uri="{FF2B5EF4-FFF2-40B4-BE49-F238E27FC236}">
                <a16:creationId xmlns:a16="http://schemas.microsoft.com/office/drawing/2014/main" id="{79BD528F-4CA6-4DBB-B106-EE153B931440}"/>
              </a:ext>
            </a:extLst>
          </p:cNvPr>
          <p:cNvSpPr/>
          <p:nvPr/>
        </p:nvSpPr>
        <p:spPr>
          <a:xfrm>
            <a:off x="6205696" y="4423585"/>
            <a:ext cx="1477804" cy="24882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5" name="直線矢印コネクタ 14">
            <a:extLst>
              <a:ext uri="{FF2B5EF4-FFF2-40B4-BE49-F238E27FC236}">
                <a16:creationId xmlns:a16="http://schemas.microsoft.com/office/drawing/2014/main" id="{EDE5F636-1132-4D78-8A1A-E28FDB7FBA5E}"/>
              </a:ext>
            </a:extLst>
          </p:cNvPr>
          <p:cNvCxnSpPr>
            <a:cxnSpLocks/>
          </p:cNvCxnSpPr>
          <p:nvPr/>
        </p:nvCxnSpPr>
        <p:spPr>
          <a:xfrm>
            <a:off x="7724920" y="4547997"/>
            <a:ext cx="371128" cy="319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CC683BA2-1B3A-48D7-B804-41EFC98D43D2}"/>
              </a:ext>
            </a:extLst>
          </p:cNvPr>
          <p:cNvSpPr/>
          <p:nvPr/>
        </p:nvSpPr>
        <p:spPr>
          <a:xfrm>
            <a:off x="8136788" y="4236532"/>
            <a:ext cx="3416854" cy="6669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3" name="吹き出し: 角を丸めた四角形 22">
            <a:extLst>
              <a:ext uri="{FF2B5EF4-FFF2-40B4-BE49-F238E27FC236}">
                <a16:creationId xmlns:a16="http://schemas.microsoft.com/office/drawing/2014/main" id="{EFA0A1E2-D4D7-46E0-9668-0450770C6A79}"/>
              </a:ext>
            </a:extLst>
          </p:cNvPr>
          <p:cNvSpPr/>
          <p:nvPr/>
        </p:nvSpPr>
        <p:spPr>
          <a:xfrm>
            <a:off x="7743826" y="2998974"/>
            <a:ext cx="4112509" cy="666902"/>
          </a:xfrm>
          <a:prstGeom prst="wedgeRoundRectCallout">
            <a:avLst>
              <a:gd fmla="val 4886" name="adj1"/>
              <a:gd fmla="val -116603"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解答科目欄には，解答する科目を１つだけマーク</a:t>
            </a:r>
          </a:p>
        </p:txBody>
      </p:sp>
    </p:spTree>
    <p:extLst>
      <p:ext uri="{BB962C8B-B14F-4D97-AF65-F5344CB8AC3E}">
        <p14:creationId xmlns:p14="http://schemas.microsoft.com/office/powerpoint/2010/main" val="30158397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3"/>
                                        </p:tgtEl>
                                        <p:attrNameLst>
                                          <p:attrName>style.visibility</p:attrName>
                                        </p:attrNameLst>
                                      </p:cBhvr>
                                      <p:to>
                                        <p:strVal val="visible"/>
                                      </p:to>
                                    </p:set>
                                    <p:animEffect filter="fade" transition="in">
                                      <p:cBhvr>
                                        <p:cTn dur="500" id="7"/>
                                        <p:tgtEl>
                                          <p:spTgt spid="23"/>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28"/>
                                        </p:tgtEl>
                                        <p:attrNameLst>
                                          <p:attrName>style.visibility</p:attrName>
                                        </p:attrNameLst>
                                      </p:cBhvr>
                                      <p:to>
                                        <p:strVal val="visible"/>
                                      </p:to>
                                    </p:set>
                                    <p:animEffect filter="fade" transition="in">
                                      <p:cBhvr>
                                        <p:cTn dur="500" id="10"/>
                                        <p:tgtEl>
                                          <p:spTgt spid="28"/>
                                        </p:tgtEl>
                                      </p:cBhvr>
                                    </p:animEffect>
                                  </p:childTnLst>
                                </p:cTn>
                              </p:par>
                              <p:par>
                                <p:cTn fill="hold" id="11" nodeType="withEffect" presetClass="entr" presetID="10" presetSubtype="0">
                                  <p:stCondLst>
                                    <p:cond delay="0"/>
                                  </p:stCondLst>
                                  <p:childTnLst>
                                    <p:set>
                                      <p:cBhvr>
                                        <p:cTn dur="1" fill="hold" id="12">
                                          <p:stCondLst>
                                            <p:cond delay="0"/>
                                          </p:stCondLst>
                                        </p:cTn>
                                        <p:tgtEl>
                                          <p:spTgt spid="33"/>
                                        </p:tgtEl>
                                        <p:attrNameLst>
                                          <p:attrName>style.visibility</p:attrName>
                                        </p:attrNameLst>
                                      </p:cBhvr>
                                      <p:to>
                                        <p:strVal val="visible"/>
                                      </p:to>
                                    </p:set>
                                    <p:animEffect filter="fade" transition="in">
                                      <p:cBhvr>
                                        <p:cTn dur="500" id="13"/>
                                        <p:tgtEl>
                                          <p:spTgt spid="33"/>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30"/>
                                        </p:tgtEl>
                                        <p:attrNameLst>
                                          <p:attrName>style.visibility</p:attrName>
                                        </p:attrNameLst>
                                      </p:cBhvr>
                                      <p:to>
                                        <p:strVal val="visible"/>
                                      </p:to>
                                    </p:set>
                                    <p:animEffect filter="fade" transition="in">
                                      <p:cBhvr>
                                        <p:cTn dur="500" id="16"/>
                                        <p:tgtEl>
                                          <p:spTgt spid="30"/>
                                        </p:tgtEl>
                                      </p:cBhvr>
                                    </p:animEffect>
                                  </p:childTnLst>
                                </p:cTn>
                              </p:par>
                              <p:par>
                                <p:cTn fill="hold" id="17" nodeType="withEffect" presetClass="entr" presetID="10" presetSubtype="0">
                                  <p:stCondLst>
                                    <p:cond delay="0"/>
                                  </p:stCondLst>
                                  <p:childTnLst>
                                    <p:set>
                                      <p:cBhvr>
                                        <p:cTn dur="1" fill="hold" id="18">
                                          <p:stCondLst>
                                            <p:cond delay="0"/>
                                          </p:stCondLst>
                                        </p:cTn>
                                        <p:tgtEl>
                                          <p:spTgt spid="8"/>
                                        </p:tgtEl>
                                        <p:attrNameLst>
                                          <p:attrName>style.visibility</p:attrName>
                                        </p:attrNameLst>
                                      </p:cBhvr>
                                      <p:to>
                                        <p:strVal val="visible"/>
                                      </p:to>
                                    </p:set>
                                    <p:animEffect filter="fade" transition="in">
                                      <p:cBhvr>
                                        <p:cTn dur="500" id="19"/>
                                        <p:tgtEl>
                                          <p:spTgt spid="8"/>
                                        </p:tgtEl>
                                      </p:cBhvr>
                                    </p:animEffect>
                                  </p:childTnLst>
                                </p:cTn>
                              </p:par>
                            </p:childTnLst>
                          </p:cTn>
                        </p:par>
                      </p:childTnLst>
                    </p:cTn>
                  </p:par>
                  <p:par>
                    <p:cTn fill="hold" id="20">
                      <p:stCondLst>
                        <p:cond delay="indefinite"/>
                      </p:stCondLst>
                      <p:childTnLst>
                        <p:par>
                          <p:cTn fill="hold" id="21">
                            <p:stCondLst>
                              <p:cond delay="0"/>
                            </p:stCondLst>
                            <p:childTnLst>
                              <p:par>
                                <p:cTn fill="hold" grpId="0" id="22" nodeType="clickEffect" presetClass="entr" presetID="10" presetSubtype="0">
                                  <p:stCondLst>
                                    <p:cond delay="0"/>
                                  </p:stCondLst>
                                  <p:childTnLst>
                                    <p:set>
                                      <p:cBhvr>
                                        <p:cTn dur="1" fill="hold" id="23">
                                          <p:stCondLst>
                                            <p:cond delay="0"/>
                                          </p:stCondLst>
                                        </p:cTn>
                                        <p:tgtEl>
                                          <p:spTgt spid="14"/>
                                        </p:tgtEl>
                                        <p:attrNameLst>
                                          <p:attrName>style.visibility</p:attrName>
                                        </p:attrNameLst>
                                      </p:cBhvr>
                                      <p:to>
                                        <p:strVal val="visible"/>
                                      </p:to>
                                    </p:set>
                                    <p:animEffect filter="fade" transition="in">
                                      <p:cBhvr>
                                        <p:cTn dur="500" id="24"/>
                                        <p:tgtEl>
                                          <p:spTgt spid="14"/>
                                        </p:tgtEl>
                                      </p:cBhvr>
                                    </p:animEffect>
                                  </p:childTnLst>
                                </p:cTn>
                              </p:par>
                              <p:par>
                                <p:cTn fill="hold" id="25" nodeType="withEffect" presetClass="entr" presetID="10" presetSubtype="0">
                                  <p:stCondLst>
                                    <p:cond delay="0"/>
                                  </p:stCondLst>
                                  <p:childTnLst>
                                    <p:set>
                                      <p:cBhvr>
                                        <p:cTn dur="1" fill="hold" id="26">
                                          <p:stCondLst>
                                            <p:cond delay="0"/>
                                          </p:stCondLst>
                                        </p:cTn>
                                        <p:tgtEl>
                                          <p:spTgt spid="15"/>
                                        </p:tgtEl>
                                        <p:attrNameLst>
                                          <p:attrName>style.visibility</p:attrName>
                                        </p:attrNameLst>
                                      </p:cBhvr>
                                      <p:to>
                                        <p:strVal val="visible"/>
                                      </p:to>
                                    </p:set>
                                    <p:animEffect filter="fade" transition="in">
                                      <p:cBhvr>
                                        <p:cTn dur="500" id="27"/>
                                        <p:tgtEl>
                                          <p:spTgt spid="15"/>
                                        </p:tgtEl>
                                      </p:cBhvr>
                                    </p:animEffect>
                                  </p:childTnLst>
                                </p:cTn>
                              </p:par>
                              <p:par>
                                <p:cTn fill="hold" grpId="0" id="28" nodeType="withEffect" presetClass="entr" presetID="10" presetSubtype="0">
                                  <p:stCondLst>
                                    <p:cond delay="0"/>
                                  </p:stCondLst>
                                  <p:childTnLst>
                                    <p:set>
                                      <p:cBhvr>
                                        <p:cTn dur="1" fill="hold" id="29">
                                          <p:stCondLst>
                                            <p:cond delay="0"/>
                                          </p:stCondLst>
                                        </p:cTn>
                                        <p:tgtEl>
                                          <p:spTgt spid="17"/>
                                        </p:tgtEl>
                                        <p:attrNameLst>
                                          <p:attrName>style.visibility</p:attrName>
                                        </p:attrNameLst>
                                      </p:cBhvr>
                                      <p:to>
                                        <p:strVal val="visible"/>
                                      </p:to>
                                    </p:set>
                                    <p:animEffect filter="fade" transition="in">
                                      <p:cBhvr>
                                        <p:cTn dur="500" id="30"/>
                                        <p:tgtEl>
                                          <p:spTgt spid="17"/>
                                        </p:tgtEl>
                                      </p:cBhvr>
                                    </p:animEffect>
                                  </p:childTnLst>
                                </p:cTn>
                              </p:par>
                              <p:par>
                                <p:cTn fill="hold" id="31" nodeType="withEffect" presetClass="entr" presetID="10" presetSubtype="0">
                                  <p:stCondLst>
                                    <p:cond delay="0"/>
                                  </p:stCondLst>
                                  <p:childTnLst>
                                    <p:set>
                                      <p:cBhvr>
                                        <p:cTn dur="1" fill="hold" id="32">
                                          <p:stCondLst>
                                            <p:cond delay="0"/>
                                          </p:stCondLst>
                                        </p:cTn>
                                        <p:tgtEl>
                                          <p:spTgt spid="10"/>
                                        </p:tgtEl>
                                        <p:attrNameLst>
                                          <p:attrName>style.visibility</p:attrName>
                                        </p:attrNameLst>
                                      </p:cBhvr>
                                      <p:to>
                                        <p:strVal val="visible"/>
                                      </p:to>
                                    </p:set>
                                    <p:animEffect filter="fade" transition="in">
                                      <p:cBhvr>
                                        <p:cTn dur="500" id="33"/>
                                        <p:tgtEl>
                                          <p:spTgt spid="10"/>
                                        </p:tgtEl>
                                      </p:cBhvr>
                                    </p:animEffect>
                                  </p:childTnLst>
                                </p:cTn>
                              </p:par>
                              <p:par>
                                <p:cTn fill="hold" grpId="0" id="34" nodeType="withEffect" presetClass="entr" presetID="10" presetSubtype="0">
                                  <p:stCondLst>
                                    <p:cond delay="0"/>
                                  </p:stCondLst>
                                  <p:childTnLst>
                                    <p:set>
                                      <p:cBhvr>
                                        <p:cTn dur="1" fill="hold" id="35">
                                          <p:stCondLst>
                                            <p:cond delay="0"/>
                                          </p:stCondLst>
                                        </p:cTn>
                                        <p:tgtEl>
                                          <p:spTgt spid="37"/>
                                        </p:tgtEl>
                                        <p:attrNameLst>
                                          <p:attrName>style.visibility</p:attrName>
                                        </p:attrNameLst>
                                      </p:cBhvr>
                                      <p:to>
                                        <p:strVal val="visible"/>
                                      </p:to>
                                    </p:set>
                                    <p:animEffect filter="fade" transition="in">
                                      <p:cBhvr>
                                        <p:cTn dur="500" id="36"/>
                                        <p:tgtEl>
                                          <p:spTgt spid="3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animBg="1" grpId="0" spid="30"/>
      <p:bldP animBg="1" grpId="0" spid="37"/>
      <p:bldP animBg="1" grpId="0" spid="14"/>
      <p:bldP animBg="1" grpId="0" spid="17"/>
      <p:bldP animBg="1" grpId="0" spid="23"/>
    </p:bldLst>
  </p:timing>
</p:sld>
</file>

<file path=ppt/slides/slide22.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22</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4229"/>
            <a:ext cx="8596668" cy="563414"/>
          </a:xfrm>
        </p:spPr>
        <p:txBody>
          <a:bodyPr/>
          <a:lstStyle/>
          <a:p>
            <a:r>
              <a:rPr altLang="en-US" dirty="0" lang="ja-JP">
                <a:solidFill>
                  <a:srgbClr val="002060"/>
                </a:solidFill>
              </a:rPr>
              <a:t>数学②</a:t>
            </a:r>
          </a:p>
        </p:txBody>
      </p:sp>
      <p:sp>
        <p:nvSpPr>
          <p:cNvPr id="21" name="テキスト ボックス 20">
            <a:extLst>
              <a:ext uri="{FF2B5EF4-FFF2-40B4-BE49-F238E27FC236}">
                <a16:creationId xmlns:a16="http://schemas.microsoft.com/office/drawing/2014/main" id="{3153DF24-5F82-4E78-B9D5-3250A11C3A9E}"/>
              </a:ext>
            </a:extLst>
          </p:cNvPr>
          <p:cNvSpPr txBox="1"/>
          <p:nvPr/>
        </p:nvSpPr>
        <p:spPr>
          <a:xfrm>
            <a:off x="1172748" y="1683917"/>
            <a:ext cx="2197100" cy="563413"/>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数学</a:t>
            </a:r>
            <a:r>
              <a:rPr altLang="ja-JP" dirty="0" kumimoji="1" lang="en-US" sz="1600">
                <a:latin typeface="+mj-ea"/>
                <a:ea typeface="+mj-ea"/>
              </a:rPr>
              <a:t>Ⅱ</a:t>
            </a:r>
            <a:r>
              <a:rPr altLang="en-US" dirty="0" err="1" kumimoji="1" lang="ja-JP" sz="1600"/>
              <a:t>，</a:t>
            </a:r>
            <a:r>
              <a:rPr altLang="en-US" dirty="0" kumimoji="1" lang="ja-JP" sz="1600"/>
              <a:t>数学Ｂ，</a:t>
            </a:r>
            <a:endParaRPr altLang="ja-JP" dirty="0" kumimoji="1" lang="en-US" sz="1600"/>
          </a:p>
          <a:p>
            <a:pPr algn="ctr"/>
            <a:r>
              <a:rPr altLang="en-US" dirty="0" kumimoji="1" lang="ja-JP" sz="1600"/>
              <a:t>数学Ｃ　　</a:t>
            </a:r>
          </a:p>
        </p:txBody>
      </p:sp>
      <p:sp>
        <p:nvSpPr>
          <p:cNvPr id="29" name="テキスト ボックス 28">
            <a:extLst>
              <a:ext uri="{FF2B5EF4-FFF2-40B4-BE49-F238E27FC236}">
                <a16:creationId xmlns:a16="http://schemas.microsoft.com/office/drawing/2014/main" id="{50EE576A-8524-4D4A-A3F1-A31212FFE36A}"/>
              </a:ext>
            </a:extLst>
          </p:cNvPr>
          <p:cNvSpPr txBox="1"/>
          <p:nvPr/>
        </p:nvSpPr>
        <p:spPr>
          <a:xfrm>
            <a:off x="1172748" y="3848933"/>
            <a:ext cx="2197100" cy="596558"/>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ea typeface="+mj-ea"/>
              </a:rPr>
              <a:t>Ⅱ</a:t>
            </a:r>
            <a:r>
              <a:rPr altLang="en-US" dirty="0" kumimoji="1" lang="ja-JP" sz="1600">
                <a:latin typeface="+mj-ea"/>
                <a:ea typeface="+mj-ea"/>
              </a:rPr>
              <a:t>・</a:t>
            </a:r>
            <a:r>
              <a:rPr altLang="en-US" dirty="0" kumimoji="1" lang="ja-JP" sz="1600"/>
              <a:t>旧数学Ｂ　　</a:t>
            </a:r>
          </a:p>
        </p:txBody>
      </p:sp>
      <p:sp>
        <p:nvSpPr>
          <p:cNvPr id="30" name="テキスト ボックス 29">
            <a:extLst>
              <a:ext uri="{FF2B5EF4-FFF2-40B4-BE49-F238E27FC236}">
                <a16:creationId xmlns:a16="http://schemas.microsoft.com/office/drawing/2014/main" id="{38FD44E3-AF21-4161-9E40-7C6EB0119B44}"/>
              </a:ext>
            </a:extLst>
          </p:cNvPr>
          <p:cNvSpPr txBox="1"/>
          <p:nvPr/>
        </p:nvSpPr>
        <p:spPr>
          <a:xfrm>
            <a:off x="1172748" y="4699880"/>
            <a:ext cx="2197100" cy="567728"/>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ea typeface="+mj-ea"/>
              </a:rPr>
              <a:t>Ⅱ</a:t>
            </a:r>
            <a:r>
              <a:rPr altLang="en-US" dirty="0" kumimoji="1" lang="ja-JP" sz="1600"/>
              <a:t>　</a:t>
            </a:r>
          </a:p>
        </p:txBody>
      </p:sp>
      <p:sp>
        <p:nvSpPr>
          <p:cNvPr id="32" name="テキスト ボックス 31">
            <a:extLst>
              <a:ext uri="{FF2B5EF4-FFF2-40B4-BE49-F238E27FC236}">
                <a16:creationId xmlns:a16="http://schemas.microsoft.com/office/drawing/2014/main" id="{76E38342-A142-4F20-9E7C-A029153F993D}"/>
              </a:ext>
            </a:extLst>
          </p:cNvPr>
          <p:cNvSpPr txBox="1"/>
          <p:nvPr/>
        </p:nvSpPr>
        <p:spPr>
          <a:xfrm>
            <a:off x="832533" y="1126706"/>
            <a:ext cx="1463937" cy="397317"/>
          </a:xfrm>
          <a:prstGeom prst="rect">
            <a:avLst/>
          </a:prstGeom>
          <a:solidFill>
            <a:schemeClr val="accent2">
              <a:lumMod val="75000"/>
            </a:schemeClr>
          </a:solidFill>
          <a:ln w="28575">
            <a:solidFill>
              <a:schemeClr val="accent2">
                <a:lumMod val="75000"/>
              </a:schemeClr>
            </a:solidFill>
          </a:ln>
        </p:spPr>
        <p:txBody>
          <a:bodyPr anchor="ctr" anchorCtr="0" rtlCol="0" wrap="square">
            <a:noAutofit/>
          </a:bodyPr>
          <a:lstStyle/>
          <a:p>
            <a:pPr algn="ctr"/>
            <a:r>
              <a:rPr altLang="en-US" b="1" dirty="0" lang="ja-JP">
                <a:solidFill>
                  <a:schemeClr val="bg1"/>
                </a:solidFill>
              </a:rPr>
              <a:t>新課程科目</a:t>
            </a:r>
            <a:r>
              <a:rPr altLang="en-US" b="1" dirty="0" kumimoji="1" lang="ja-JP">
                <a:solidFill>
                  <a:schemeClr val="bg1"/>
                </a:solidFill>
              </a:rPr>
              <a:t>　　</a:t>
            </a:r>
          </a:p>
        </p:txBody>
      </p:sp>
      <p:sp>
        <p:nvSpPr>
          <p:cNvPr id="33" name="テキスト ボックス 32">
            <a:extLst>
              <a:ext uri="{FF2B5EF4-FFF2-40B4-BE49-F238E27FC236}">
                <a16:creationId xmlns:a16="http://schemas.microsoft.com/office/drawing/2014/main" id="{84D47BBA-6792-4880-A798-2D7D5E6B3C84}"/>
              </a:ext>
            </a:extLst>
          </p:cNvPr>
          <p:cNvSpPr txBox="1"/>
          <p:nvPr/>
        </p:nvSpPr>
        <p:spPr>
          <a:xfrm>
            <a:off x="846093" y="3266772"/>
            <a:ext cx="1463937" cy="393466"/>
          </a:xfrm>
          <a:prstGeom prst="rect">
            <a:avLst/>
          </a:prstGeom>
          <a:solidFill>
            <a:schemeClr val="accent2">
              <a:lumMod val="75000"/>
            </a:schemeClr>
          </a:solidFill>
          <a:ln w="28575">
            <a:solidFill>
              <a:schemeClr val="accent2">
                <a:lumMod val="75000"/>
              </a:schemeClr>
            </a:solidFill>
          </a:ln>
        </p:spPr>
        <p:txBody>
          <a:bodyPr anchor="ctr" anchorCtr="0" rtlCol="0" wrap="square">
            <a:noAutofit/>
          </a:bodyPr>
          <a:lstStyle/>
          <a:p>
            <a:pPr algn="ctr"/>
            <a:r>
              <a:rPr altLang="en-US" b="1" dirty="0" lang="ja-JP">
                <a:solidFill>
                  <a:schemeClr val="bg1"/>
                </a:solidFill>
              </a:rPr>
              <a:t>旧課程科目</a:t>
            </a:r>
            <a:r>
              <a:rPr altLang="en-US" b="1" dirty="0" kumimoji="1" lang="ja-JP">
                <a:solidFill>
                  <a:schemeClr val="bg1"/>
                </a:solidFill>
              </a:rPr>
              <a:t>　　</a:t>
            </a:r>
          </a:p>
        </p:txBody>
      </p:sp>
      <p:sp>
        <p:nvSpPr>
          <p:cNvPr id="16" name="テキスト ボックス 15">
            <a:extLst>
              <a:ext uri="{FF2B5EF4-FFF2-40B4-BE49-F238E27FC236}">
                <a16:creationId xmlns:a16="http://schemas.microsoft.com/office/drawing/2014/main" id="{9D1D1B38-8037-45DE-9389-580F7DCDF212}"/>
              </a:ext>
            </a:extLst>
          </p:cNvPr>
          <p:cNvSpPr txBox="1"/>
          <p:nvPr/>
        </p:nvSpPr>
        <p:spPr>
          <a:xfrm>
            <a:off x="1172749" y="5532631"/>
            <a:ext cx="2197099" cy="567726"/>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旧簿記・会計　</a:t>
            </a:r>
          </a:p>
        </p:txBody>
      </p:sp>
      <p:sp>
        <p:nvSpPr>
          <p:cNvPr id="17" name="テキスト ボックス 16">
            <a:extLst>
              <a:ext uri="{FF2B5EF4-FFF2-40B4-BE49-F238E27FC236}">
                <a16:creationId xmlns:a16="http://schemas.microsoft.com/office/drawing/2014/main" id="{5168D65D-EB20-4D47-9E60-CF1939E17662}"/>
              </a:ext>
            </a:extLst>
          </p:cNvPr>
          <p:cNvSpPr txBox="1"/>
          <p:nvPr/>
        </p:nvSpPr>
        <p:spPr>
          <a:xfrm>
            <a:off x="1172749" y="6185876"/>
            <a:ext cx="2197099" cy="567725"/>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旧情報関係基礎　</a:t>
            </a:r>
          </a:p>
        </p:txBody>
      </p:sp>
      <p:sp>
        <p:nvSpPr>
          <p:cNvPr id="3" name="右中かっこ 2">
            <a:extLst>
              <a:ext uri="{FF2B5EF4-FFF2-40B4-BE49-F238E27FC236}">
                <a16:creationId xmlns:a16="http://schemas.microsoft.com/office/drawing/2014/main" id="{309E07BB-C270-4811-A3B9-A5C8C2F03A20}"/>
              </a:ext>
            </a:extLst>
          </p:cNvPr>
          <p:cNvSpPr/>
          <p:nvPr/>
        </p:nvSpPr>
        <p:spPr>
          <a:xfrm>
            <a:off x="3455593" y="5650472"/>
            <a:ext cx="429339" cy="938577"/>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rtlCol="0"/>
          <a:lstStyle/>
          <a:p>
            <a:pPr algn="ctr"/>
            <a:endParaRPr altLang="en-US" kumimoji="1" lang="ja-JP"/>
          </a:p>
        </p:txBody>
      </p:sp>
      <p:sp>
        <p:nvSpPr>
          <p:cNvPr id="19" name="テキスト ボックス 18">
            <a:extLst>
              <a:ext uri="{FF2B5EF4-FFF2-40B4-BE49-F238E27FC236}">
                <a16:creationId xmlns:a16="http://schemas.microsoft.com/office/drawing/2014/main" id="{04DF4292-3C28-4BE1-9C3B-838290214F2B}"/>
              </a:ext>
            </a:extLst>
          </p:cNvPr>
          <p:cNvSpPr txBox="1"/>
          <p:nvPr/>
        </p:nvSpPr>
        <p:spPr>
          <a:xfrm>
            <a:off x="3884932" y="5814437"/>
            <a:ext cx="4560870" cy="584775"/>
          </a:xfrm>
          <a:prstGeom prst="rect">
            <a:avLst/>
          </a:prstGeom>
          <a:noFill/>
        </p:spPr>
        <p:txBody>
          <a:bodyPr rtlCol="0" wrap="square">
            <a:spAutoFit/>
          </a:bodyPr>
          <a:lstStyle/>
          <a:p>
            <a:r>
              <a:rPr altLang="en-US" dirty="0" kumimoji="1" lang="ja-JP" sz="1600"/>
              <a:t>問題冊子の配付を希望する場合は，</a:t>
            </a:r>
            <a:endParaRPr altLang="ja-JP" dirty="0" kumimoji="1" lang="en-US" sz="1600"/>
          </a:p>
          <a:p>
            <a:r>
              <a:rPr altLang="en-US" dirty="0" kumimoji="1" lang="ja-JP" sz="1600"/>
              <a:t>出願時に登録が必要。</a:t>
            </a:r>
          </a:p>
        </p:txBody>
      </p:sp>
      <p:sp>
        <p:nvSpPr>
          <p:cNvPr id="20" name="テキスト ボックス 19">
            <a:extLst>
              <a:ext uri="{FF2B5EF4-FFF2-40B4-BE49-F238E27FC236}">
                <a16:creationId xmlns:a16="http://schemas.microsoft.com/office/drawing/2014/main" id="{E9ABADF8-C5A8-4C4D-91F1-8F2E672B02EC}"/>
              </a:ext>
            </a:extLst>
          </p:cNvPr>
          <p:cNvSpPr txBox="1"/>
          <p:nvPr/>
        </p:nvSpPr>
        <p:spPr>
          <a:xfrm>
            <a:off x="489525" y="671476"/>
            <a:ext cx="1820505" cy="430887"/>
          </a:xfrm>
          <a:prstGeom prst="rect">
            <a:avLst/>
          </a:prstGeom>
          <a:noFill/>
        </p:spPr>
        <p:txBody>
          <a:bodyPr rtlCol="0" wrap="square">
            <a:spAutoFit/>
          </a:bodyPr>
          <a:lstStyle/>
          <a:p>
            <a:r>
              <a:rPr altLang="en-US" b="1" dirty="0" kumimoji="1" lang="ja-JP" sz="2200"/>
              <a:t>○出題科目</a:t>
            </a:r>
          </a:p>
        </p:txBody>
      </p:sp>
      <p:sp>
        <p:nvSpPr>
          <p:cNvPr id="22" name="四角形: 角を丸くする 21">
            <a:extLst>
              <a:ext uri="{FF2B5EF4-FFF2-40B4-BE49-F238E27FC236}">
                <a16:creationId xmlns:a16="http://schemas.microsoft.com/office/drawing/2014/main" id="{8C098E2A-5AF6-4131-8CCF-5F424764A6A5}"/>
              </a:ext>
            </a:extLst>
          </p:cNvPr>
          <p:cNvSpPr/>
          <p:nvPr/>
        </p:nvSpPr>
        <p:spPr>
          <a:xfrm>
            <a:off x="7630981" y="2009117"/>
            <a:ext cx="4387279" cy="245879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試験当日は，左記の最大５科目から１科目を選択し，解答</a:t>
            </a:r>
            <a:endParaRPr altLang="ja-JP" b="1" dirty="0" kumimoji="1" lang="en-US" sz="2000">
              <a:solidFill>
                <a:schemeClr val="tx1"/>
              </a:solidFill>
            </a:endParaRPr>
          </a:p>
          <a:p>
            <a:endParaRPr altLang="ja-JP" b="1" dirty="0" kumimoji="1" lang="en-US" sz="1400">
              <a:solidFill>
                <a:schemeClr val="tx1"/>
              </a:solidFill>
            </a:endParaRPr>
          </a:p>
          <a:p>
            <a:r>
              <a:rPr altLang="ja-JP" b="1" dirty="0" kumimoji="1" lang="en-US">
                <a:solidFill>
                  <a:schemeClr val="tx1"/>
                </a:solidFill>
              </a:rPr>
              <a:t>※</a:t>
            </a:r>
            <a:r>
              <a:rPr altLang="en-US" b="1" dirty="0" kumimoji="1" lang="ja-JP">
                <a:solidFill>
                  <a:schemeClr val="tx1"/>
                </a:solidFill>
              </a:rPr>
              <a:t>　ただし，</a:t>
            </a:r>
            <a:r>
              <a:rPr altLang="ja-JP" b="1" dirty="0" kumimoji="1" lang="en-US">
                <a:solidFill>
                  <a:schemeClr val="tx1"/>
                </a:solidFill>
              </a:rPr>
              <a:t>『</a:t>
            </a:r>
            <a:r>
              <a:rPr altLang="en-US" b="1" dirty="0" kumimoji="1" lang="ja-JP">
                <a:solidFill>
                  <a:schemeClr val="tx1"/>
                </a:solidFill>
              </a:rPr>
              <a:t>旧簿記・会計</a:t>
            </a:r>
            <a:r>
              <a:rPr altLang="ja-JP" b="1" dirty="0" kumimoji="1" lang="en-US">
                <a:solidFill>
                  <a:schemeClr val="tx1"/>
                </a:solidFill>
              </a:rPr>
              <a:t>』</a:t>
            </a:r>
            <a:r>
              <a:rPr altLang="en-US" b="1" dirty="0" kumimoji="1" lang="ja-JP">
                <a:solidFill>
                  <a:schemeClr val="tx1"/>
                </a:solidFill>
              </a:rPr>
              <a:t>と</a:t>
            </a:r>
            <a:r>
              <a:rPr altLang="ja-JP" b="1" dirty="0" kumimoji="1" lang="en-US">
                <a:solidFill>
                  <a:schemeClr val="tx1"/>
                </a:solidFill>
              </a:rPr>
              <a:t>『</a:t>
            </a:r>
            <a:r>
              <a:rPr altLang="en-US" b="1" dirty="0" kumimoji="1" lang="ja-JP">
                <a:solidFill>
                  <a:schemeClr val="tx1"/>
                </a:solidFill>
              </a:rPr>
              <a:t>旧</a:t>
            </a:r>
            <a:endParaRPr altLang="ja-JP" b="1" dirty="0" kumimoji="1" lang="en-US">
              <a:solidFill>
                <a:schemeClr val="tx1"/>
              </a:solidFill>
            </a:endParaRPr>
          </a:p>
          <a:p>
            <a:r>
              <a:rPr altLang="en-US" b="1" dirty="0" kumimoji="1" lang="ja-JP">
                <a:solidFill>
                  <a:schemeClr val="tx1"/>
                </a:solidFill>
              </a:rPr>
              <a:t>　情報関係基礎</a:t>
            </a:r>
            <a:r>
              <a:rPr altLang="ja-JP" b="1" dirty="0" kumimoji="1" lang="en-US">
                <a:solidFill>
                  <a:schemeClr val="tx1"/>
                </a:solidFill>
              </a:rPr>
              <a:t>』</a:t>
            </a:r>
            <a:r>
              <a:rPr altLang="en-US" b="1" dirty="0" kumimoji="1" lang="ja-JP">
                <a:solidFill>
                  <a:schemeClr val="tx1"/>
                </a:solidFill>
              </a:rPr>
              <a:t>は，別冊子の配付を　</a:t>
            </a:r>
            <a:endParaRPr altLang="ja-JP" b="1" dirty="0" kumimoji="1" lang="en-US">
              <a:solidFill>
                <a:schemeClr val="tx1"/>
              </a:solidFill>
            </a:endParaRPr>
          </a:p>
          <a:p>
            <a:r>
              <a:rPr altLang="en-US" b="1" dirty="0" kumimoji="1" lang="ja-JP">
                <a:solidFill>
                  <a:schemeClr val="tx1"/>
                </a:solidFill>
              </a:rPr>
              <a:t>　希望した場合のみ選択解答できる</a:t>
            </a:r>
            <a:endParaRPr altLang="ja-JP" b="1" dirty="0" kumimoji="1" lang="en-US">
              <a:solidFill>
                <a:schemeClr val="tx1"/>
              </a:solidFill>
            </a:endParaRPr>
          </a:p>
        </p:txBody>
      </p:sp>
      <p:sp>
        <p:nvSpPr>
          <p:cNvPr id="24" name="テキスト ボックス 23">
            <a:extLst>
              <a:ext uri="{FF2B5EF4-FFF2-40B4-BE49-F238E27FC236}">
                <a16:creationId xmlns:a16="http://schemas.microsoft.com/office/drawing/2014/main" id="{0D37FE34-F48B-49AF-9926-AB3A28910EFB}"/>
              </a:ext>
            </a:extLst>
          </p:cNvPr>
          <p:cNvSpPr txBox="1"/>
          <p:nvPr/>
        </p:nvSpPr>
        <p:spPr>
          <a:xfrm>
            <a:off x="3299969" y="1119103"/>
            <a:ext cx="4558155" cy="1969770"/>
          </a:xfrm>
          <a:prstGeom prst="rect">
            <a:avLst/>
          </a:prstGeom>
          <a:noFill/>
        </p:spPr>
        <p:txBody>
          <a:bodyPr rtlCol="0" wrap="square">
            <a:spAutoFit/>
          </a:bodyPr>
          <a:lstStyle/>
          <a:p>
            <a:r>
              <a:rPr altLang="en-US" dirty="0" kumimoji="1" lang="ja-JP" sz="1600"/>
              <a:t>　「数学Ｂ」と「数学Ｃ」は，</a:t>
            </a:r>
            <a:endParaRPr altLang="ja-JP" dirty="0" kumimoji="1" lang="en-US" sz="1600"/>
          </a:p>
          <a:p>
            <a:pPr>
              <a:spcBef>
                <a:spcPts val="600"/>
              </a:spcBef>
            </a:pPr>
            <a:r>
              <a:rPr altLang="en-US" dirty="0" kumimoji="1" lang="ja-JP" sz="1600"/>
              <a:t>　　・</a:t>
            </a:r>
            <a:r>
              <a:rPr altLang="en-US" dirty="0" kumimoji="1" lang="ja-JP" sz="1600" u="sng"/>
              <a:t>数列（数学Ｂ）</a:t>
            </a:r>
            <a:endParaRPr altLang="ja-JP" dirty="0" kumimoji="1" lang="en-US" sz="1600" u="sng"/>
          </a:p>
          <a:p>
            <a:r>
              <a:rPr altLang="en-US" dirty="0" kumimoji="1" lang="ja-JP" sz="1600"/>
              <a:t>　　・</a:t>
            </a:r>
            <a:r>
              <a:rPr altLang="en-US" dirty="0" kumimoji="1" lang="ja-JP" sz="1600" u="sng"/>
              <a:t>統計的な推測（数学Ｂ）</a:t>
            </a:r>
            <a:endParaRPr altLang="ja-JP" dirty="0" kumimoji="1" lang="en-US" sz="1600" u="sng"/>
          </a:p>
          <a:p>
            <a:r>
              <a:rPr altLang="en-US" dirty="0" kumimoji="1" lang="ja-JP" sz="1600"/>
              <a:t>　　・</a:t>
            </a:r>
            <a:r>
              <a:rPr altLang="en-US" dirty="0" kumimoji="1" lang="ja-JP" sz="1600" u="sng"/>
              <a:t>ベクトル（数学Ｃ）</a:t>
            </a:r>
            <a:endParaRPr altLang="ja-JP" dirty="0" kumimoji="1" lang="en-US" sz="1600" u="sng"/>
          </a:p>
          <a:p>
            <a:r>
              <a:rPr altLang="en-US" dirty="0" kumimoji="1" lang="ja-JP" sz="1600"/>
              <a:t>　　・</a:t>
            </a:r>
            <a:r>
              <a:rPr altLang="en-US" dirty="0" kumimoji="1" lang="ja-JP" sz="1600" u="sng"/>
              <a:t>平面上の曲線と複素数平面（数学Ｃ）</a:t>
            </a:r>
            <a:endParaRPr altLang="ja-JP" dirty="0" kumimoji="1" lang="en-US" sz="1600" u="sng"/>
          </a:p>
          <a:p>
            <a:pPr>
              <a:spcBef>
                <a:spcPts val="600"/>
              </a:spcBef>
            </a:pPr>
            <a:r>
              <a:rPr altLang="en-US" dirty="0" kumimoji="1" lang="ja-JP" sz="1600"/>
              <a:t>　の４項目に対応した出題とし，</a:t>
            </a:r>
            <a:endParaRPr altLang="ja-JP" dirty="0" kumimoji="1" lang="en-US" sz="1600"/>
          </a:p>
          <a:p>
            <a:r>
              <a:rPr altLang="ja-JP" b="1" dirty="0" kumimoji="1" lang="en-US" sz="1600"/>
              <a:t>   </a:t>
            </a:r>
            <a:r>
              <a:rPr altLang="en-US" b="1" dirty="0" kumimoji="1" lang="ja-JP" sz="1600"/>
              <a:t>３項目の内容の問題を選択解答</a:t>
            </a:r>
            <a:r>
              <a:rPr altLang="en-US" dirty="0" kumimoji="1" lang="ja-JP" sz="1600"/>
              <a:t>する。</a:t>
            </a:r>
            <a:endParaRPr altLang="ja-JP" dirty="0" kumimoji="1" lang="en-US" sz="1600"/>
          </a:p>
        </p:txBody>
      </p:sp>
      <p:sp>
        <p:nvSpPr>
          <p:cNvPr id="25" name="テキスト ボックス 24">
            <a:extLst>
              <a:ext uri="{FF2B5EF4-FFF2-40B4-BE49-F238E27FC236}">
                <a16:creationId xmlns:a16="http://schemas.microsoft.com/office/drawing/2014/main" id="{38145F23-A34C-491B-BA0D-922F4FA9772D}"/>
              </a:ext>
            </a:extLst>
          </p:cNvPr>
          <p:cNvSpPr txBox="1"/>
          <p:nvPr/>
        </p:nvSpPr>
        <p:spPr>
          <a:xfrm>
            <a:off x="3412720" y="3342820"/>
            <a:ext cx="4874030" cy="1723549"/>
          </a:xfrm>
          <a:prstGeom prst="rect">
            <a:avLst/>
          </a:prstGeom>
          <a:noFill/>
        </p:spPr>
        <p:txBody>
          <a:bodyPr rtlCol="0" wrap="square">
            <a:spAutoFit/>
          </a:bodyPr>
          <a:lstStyle/>
          <a:p>
            <a:r>
              <a:rPr altLang="en-US" dirty="0" kumimoji="1" lang="ja-JP" sz="1600"/>
              <a:t>　「旧数学Ｂ」は，</a:t>
            </a:r>
            <a:endParaRPr altLang="ja-JP" dirty="0" kumimoji="1" lang="en-US" sz="1600"/>
          </a:p>
          <a:p>
            <a:pPr>
              <a:spcBef>
                <a:spcPts val="600"/>
              </a:spcBef>
            </a:pPr>
            <a:r>
              <a:rPr altLang="en-US" dirty="0" kumimoji="1" lang="ja-JP" sz="1600"/>
              <a:t>　　・</a:t>
            </a:r>
            <a:r>
              <a:rPr altLang="en-US" dirty="0" kumimoji="1" lang="ja-JP" sz="1600" u="sng"/>
              <a:t>数列</a:t>
            </a:r>
            <a:endParaRPr altLang="ja-JP" dirty="0" kumimoji="1" lang="en-US" sz="1600" u="sng"/>
          </a:p>
          <a:p>
            <a:r>
              <a:rPr altLang="en-US" dirty="0" kumimoji="1" lang="ja-JP" sz="1600"/>
              <a:t>　　・</a:t>
            </a:r>
            <a:r>
              <a:rPr altLang="en-US" dirty="0" kumimoji="1" lang="ja-JP" sz="1600" u="sng"/>
              <a:t>ベクトル</a:t>
            </a:r>
            <a:endParaRPr altLang="ja-JP" dirty="0" kumimoji="1" lang="en-US" sz="1600" u="sng"/>
          </a:p>
          <a:p>
            <a:r>
              <a:rPr altLang="en-US" dirty="0" kumimoji="1" lang="ja-JP" sz="1600"/>
              <a:t>　　・</a:t>
            </a:r>
            <a:r>
              <a:rPr altLang="en-US" dirty="0" kumimoji="1" lang="ja-JP" sz="1600" u="sng"/>
              <a:t>確率分布と統計的な推測</a:t>
            </a:r>
            <a:endParaRPr altLang="ja-JP" dirty="0" kumimoji="1" lang="en-US" sz="1600" u="sng"/>
          </a:p>
          <a:p>
            <a:pPr>
              <a:spcBef>
                <a:spcPts val="600"/>
              </a:spcBef>
            </a:pPr>
            <a:r>
              <a:rPr altLang="en-US" dirty="0" kumimoji="1" lang="ja-JP" sz="1600"/>
              <a:t>　の２項目以上を学習した者に対応した出題とし，</a:t>
            </a:r>
            <a:endParaRPr altLang="ja-JP" b="1" dirty="0" kumimoji="1" lang="en-US" sz="1600"/>
          </a:p>
          <a:p>
            <a:r>
              <a:rPr altLang="en-US" b="1" dirty="0" kumimoji="1" lang="ja-JP" sz="1600"/>
              <a:t>　問題を選択解答</a:t>
            </a:r>
            <a:r>
              <a:rPr altLang="en-US" dirty="0" kumimoji="1" lang="ja-JP" sz="1600"/>
              <a:t>する。</a:t>
            </a:r>
            <a:endParaRPr altLang="ja-JP" dirty="0" kumimoji="1" lang="en-US" sz="1600"/>
          </a:p>
        </p:txBody>
      </p:sp>
    </p:spTree>
    <p:extLst>
      <p:ext uri="{BB962C8B-B14F-4D97-AF65-F5344CB8AC3E}">
        <p14:creationId xmlns:p14="http://schemas.microsoft.com/office/powerpoint/2010/main" val="356917650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2"/>
                                        </p:tgtEl>
                                        <p:attrNameLst>
                                          <p:attrName>style.visibility</p:attrName>
                                        </p:attrNameLst>
                                      </p:cBhvr>
                                      <p:to>
                                        <p:strVal val="visible"/>
                                      </p:to>
                                    </p:set>
                                    <p:animEffect filter="fade" transition="in">
                                      <p:cBhvr>
                                        <p:cTn dur="500" id="7"/>
                                        <p:tgtEl>
                                          <p:spTgt spid="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2"/>
    </p:bldLst>
  </p:timing>
</p:sld>
</file>

<file path=ppt/slides/slide23.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23</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54704"/>
            <a:ext cx="8596668" cy="563414"/>
          </a:xfrm>
        </p:spPr>
        <p:txBody>
          <a:bodyPr/>
          <a:lstStyle/>
          <a:p>
            <a:r>
              <a:rPr altLang="en-US" dirty="0" lang="ja-JP">
                <a:solidFill>
                  <a:srgbClr val="002060"/>
                </a:solidFill>
              </a:rPr>
              <a:t>数学②</a:t>
            </a:r>
          </a:p>
        </p:txBody>
      </p:sp>
      <p:sp>
        <p:nvSpPr>
          <p:cNvPr id="38" name="四角形: 角を丸くする 37">
            <a:extLst>
              <a:ext uri="{FF2B5EF4-FFF2-40B4-BE49-F238E27FC236}">
                <a16:creationId xmlns:a16="http://schemas.microsoft.com/office/drawing/2014/main" id="{0DDFF97B-F2C0-4526-9731-AC7402867B17}"/>
              </a:ext>
            </a:extLst>
          </p:cNvPr>
          <p:cNvSpPr/>
          <p:nvPr/>
        </p:nvSpPr>
        <p:spPr>
          <a:xfrm>
            <a:off x="4969428" y="2307850"/>
            <a:ext cx="5634699" cy="43958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試験当日，１科目を選択し，解答</a:t>
            </a:r>
          </a:p>
        </p:txBody>
      </p:sp>
      <p:sp>
        <p:nvSpPr>
          <p:cNvPr id="17" name="テキスト ボックス 16">
            <a:extLst>
              <a:ext uri="{FF2B5EF4-FFF2-40B4-BE49-F238E27FC236}">
                <a16:creationId xmlns:a16="http://schemas.microsoft.com/office/drawing/2014/main" id="{8D4BB85F-7877-4E66-9669-67ACDD1131C0}"/>
              </a:ext>
            </a:extLst>
          </p:cNvPr>
          <p:cNvSpPr txBox="1"/>
          <p:nvPr/>
        </p:nvSpPr>
        <p:spPr>
          <a:xfrm>
            <a:off x="406400" y="690864"/>
            <a:ext cx="1820505" cy="430887"/>
          </a:xfrm>
          <a:prstGeom prst="rect">
            <a:avLst/>
          </a:prstGeom>
          <a:noFill/>
        </p:spPr>
        <p:txBody>
          <a:bodyPr rtlCol="0" wrap="square">
            <a:spAutoFit/>
          </a:bodyPr>
          <a:lstStyle/>
          <a:p>
            <a:r>
              <a:rPr altLang="en-US" b="1" dirty="0" kumimoji="1" lang="ja-JP" sz="2200"/>
              <a:t>○問題冊子</a:t>
            </a:r>
          </a:p>
        </p:txBody>
      </p:sp>
      <p:grpSp>
        <p:nvGrpSpPr>
          <p:cNvPr id="3" name="グループ化 2">
            <a:extLst>
              <a:ext uri="{FF2B5EF4-FFF2-40B4-BE49-F238E27FC236}">
                <a16:creationId xmlns:a16="http://schemas.microsoft.com/office/drawing/2014/main" id="{BFA479F6-CF91-4F09-BFF8-6B6C14840F93}"/>
              </a:ext>
            </a:extLst>
          </p:cNvPr>
          <p:cNvGrpSpPr/>
          <p:nvPr/>
        </p:nvGrpSpPr>
        <p:grpSpPr>
          <a:xfrm>
            <a:off x="713493" y="1490765"/>
            <a:ext cx="3831873" cy="2713866"/>
            <a:chOff x="713493" y="1840018"/>
            <a:chExt cx="3831873" cy="2739454"/>
          </a:xfrm>
        </p:grpSpPr>
        <p:sp>
          <p:nvSpPr>
            <p:cNvPr id="18" name="四角形: 角を丸くする 17">
              <a:extLst>
                <a:ext uri="{FF2B5EF4-FFF2-40B4-BE49-F238E27FC236}">
                  <a16:creationId xmlns:a16="http://schemas.microsoft.com/office/drawing/2014/main" id="{BDEC8AC5-9959-4853-B905-5BD60781D3B5}"/>
                </a:ext>
              </a:extLst>
            </p:cNvPr>
            <p:cNvSpPr/>
            <p:nvPr/>
          </p:nvSpPr>
          <p:spPr>
            <a:xfrm>
              <a:off x="713493" y="1840018"/>
              <a:ext cx="3831873" cy="2739454"/>
            </a:xfrm>
            <a:prstGeom prst="roundRect">
              <a:avLst>
                <a:gd fmla="val 8948"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sz="1600"/>
            </a:p>
          </p:txBody>
        </p:sp>
        <p:grpSp>
          <p:nvGrpSpPr>
            <p:cNvPr id="2" name="グループ化 1">
              <a:extLst>
                <a:ext uri="{FF2B5EF4-FFF2-40B4-BE49-F238E27FC236}">
                  <a16:creationId xmlns:a16="http://schemas.microsoft.com/office/drawing/2014/main" id="{D7D01B84-7A37-41BE-83DA-8BCA5256F503}"/>
                </a:ext>
              </a:extLst>
            </p:cNvPr>
            <p:cNvGrpSpPr/>
            <p:nvPr/>
          </p:nvGrpSpPr>
          <p:grpSpPr>
            <a:xfrm>
              <a:off x="1578344" y="2610233"/>
              <a:ext cx="2196036" cy="1769050"/>
              <a:chOff x="1588769" y="4601232"/>
              <a:chExt cx="1852632" cy="1339853"/>
            </a:xfrm>
          </p:grpSpPr>
          <p:sp>
            <p:nvSpPr>
              <p:cNvPr id="19" name="テキスト ボックス 18">
                <a:extLst>
                  <a:ext uri="{FF2B5EF4-FFF2-40B4-BE49-F238E27FC236}">
                    <a16:creationId xmlns:a16="http://schemas.microsoft.com/office/drawing/2014/main" id="{5D163CCF-3BAC-45B0-8E1E-6A8D16241AAC}"/>
                  </a:ext>
                </a:extLst>
              </p:cNvPr>
              <p:cNvSpPr txBox="1"/>
              <p:nvPr/>
            </p:nvSpPr>
            <p:spPr>
              <a:xfrm>
                <a:off x="1588769" y="4601232"/>
                <a:ext cx="1844594" cy="400724"/>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数学</a:t>
                </a:r>
                <a:r>
                  <a:rPr altLang="ja-JP" dirty="0" kumimoji="1" lang="en-US" sz="1600">
                    <a:latin typeface="+mj-ea"/>
                  </a:rPr>
                  <a:t>Ⅱ</a:t>
                </a:r>
                <a:r>
                  <a:rPr altLang="en-US" dirty="0" err="1" kumimoji="1" lang="ja-JP" sz="1600">
                    <a:latin typeface="+mj-ea"/>
                    <a:ea typeface="+mj-ea"/>
                  </a:rPr>
                  <a:t>，</a:t>
                </a:r>
                <a:r>
                  <a:rPr altLang="en-US" dirty="0" kumimoji="1" lang="ja-JP" sz="1600"/>
                  <a:t>数学Ｂ，</a:t>
                </a:r>
                <a:endParaRPr altLang="ja-JP" dirty="0" kumimoji="1" lang="en-US" sz="1600"/>
              </a:p>
              <a:p>
                <a:pPr algn="ctr"/>
                <a:r>
                  <a:rPr altLang="en-US" dirty="0" kumimoji="1" lang="ja-JP" sz="1600"/>
                  <a:t>数学Ｃ　　</a:t>
                </a:r>
              </a:p>
            </p:txBody>
          </p:sp>
          <p:sp>
            <p:nvSpPr>
              <p:cNvPr id="24" name="テキスト ボックス 23">
                <a:extLst>
                  <a:ext uri="{FF2B5EF4-FFF2-40B4-BE49-F238E27FC236}">
                    <a16:creationId xmlns:a16="http://schemas.microsoft.com/office/drawing/2014/main" id="{E7CCE7B5-137A-4448-9471-282E39D1472F}"/>
                  </a:ext>
                </a:extLst>
              </p:cNvPr>
              <p:cNvSpPr txBox="1"/>
              <p:nvPr/>
            </p:nvSpPr>
            <p:spPr>
              <a:xfrm>
                <a:off x="1596807" y="5072341"/>
                <a:ext cx="1844594" cy="400723"/>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rPr>
                  <a:t>Ⅱ</a:t>
                </a:r>
                <a:r>
                  <a:rPr altLang="en-US" dirty="0" kumimoji="1" lang="ja-JP" sz="1600">
                    <a:latin typeface="+mj-ea"/>
                    <a:ea typeface="+mj-ea"/>
                  </a:rPr>
                  <a:t>・旧</a:t>
                </a:r>
                <a:r>
                  <a:rPr altLang="en-US" dirty="0" kumimoji="1" lang="ja-JP" sz="1600"/>
                  <a:t>数学Ｂ　　</a:t>
                </a:r>
              </a:p>
            </p:txBody>
          </p:sp>
          <p:sp>
            <p:nvSpPr>
              <p:cNvPr id="25" name="テキスト ボックス 24">
                <a:extLst>
                  <a:ext uri="{FF2B5EF4-FFF2-40B4-BE49-F238E27FC236}">
                    <a16:creationId xmlns:a16="http://schemas.microsoft.com/office/drawing/2014/main" id="{002C88E5-0E7E-4F9D-9485-975CFF90D417}"/>
                  </a:ext>
                </a:extLst>
              </p:cNvPr>
              <p:cNvSpPr txBox="1"/>
              <p:nvPr/>
            </p:nvSpPr>
            <p:spPr>
              <a:xfrm>
                <a:off x="1596807" y="5539566"/>
                <a:ext cx="1844594" cy="401519"/>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rPr>
                  <a:t>Ⅱ </a:t>
                </a:r>
                <a:r>
                  <a:rPr altLang="en-US" dirty="0" kumimoji="1" lang="ja-JP" sz="1600"/>
                  <a:t>　　</a:t>
                </a:r>
              </a:p>
            </p:txBody>
          </p:sp>
        </p:grpSp>
      </p:grpSp>
      <p:sp>
        <p:nvSpPr>
          <p:cNvPr id="26" name="正方形/長方形 25">
            <a:extLst>
              <a:ext uri="{FF2B5EF4-FFF2-40B4-BE49-F238E27FC236}">
                <a16:creationId xmlns:a16="http://schemas.microsoft.com/office/drawing/2014/main" id="{812CB440-0E32-471C-AF84-E25F893933B4}"/>
              </a:ext>
            </a:extLst>
          </p:cNvPr>
          <p:cNvSpPr/>
          <p:nvPr/>
        </p:nvSpPr>
        <p:spPr>
          <a:xfrm>
            <a:off x="1482463" y="1766092"/>
            <a:ext cx="2404192" cy="51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sz="2000">
                <a:solidFill>
                  <a:schemeClr val="tx1"/>
                </a:solidFill>
              </a:rPr>
              <a:t>数学➁</a:t>
            </a:r>
            <a:endParaRPr altLang="ja-JP" b="1" dirty="0" kumimoji="1" lang="en-US" sz="2000">
              <a:solidFill>
                <a:schemeClr val="tx1"/>
              </a:solidFill>
            </a:endParaRPr>
          </a:p>
          <a:p>
            <a:pPr algn="ctr"/>
            <a:r>
              <a:rPr altLang="en-US" b="1" dirty="0" kumimoji="1" lang="ja-JP" sz="2000">
                <a:solidFill>
                  <a:schemeClr val="tx1"/>
                </a:solidFill>
              </a:rPr>
              <a:t>（掲載順に記載）</a:t>
            </a:r>
          </a:p>
          <a:p>
            <a:pPr algn="ctr"/>
            <a:endParaRPr altLang="en-US" b="1" dirty="0" kumimoji="1" lang="ja-JP" sz="2000">
              <a:solidFill>
                <a:schemeClr val="tx1"/>
              </a:solidFill>
            </a:endParaRPr>
          </a:p>
        </p:txBody>
      </p:sp>
      <p:sp>
        <p:nvSpPr>
          <p:cNvPr id="27" name="テキスト ボックス 26">
            <a:extLst>
              <a:ext uri="{FF2B5EF4-FFF2-40B4-BE49-F238E27FC236}">
                <a16:creationId xmlns:a16="http://schemas.microsoft.com/office/drawing/2014/main" id="{84996ADE-597B-441C-AC29-E4F9A05E046E}"/>
              </a:ext>
            </a:extLst>
          </p:cNvPr>
          <p:cNvSpPr txBox="1"/>
          <p:nvPr/>
        </p:nvSpPr>
        <p:spPr>
          <a:xfrm>
            <a:off x="713493" y="1084500"/>
            <a:ext cx="7505391" cy="369332"/>
          </a:xfrm>
          <a:prstGeom prst="rect">
            <a:avLst/>
          </a:prstGeom>
          <a:noFill/>
        </p:spPr>
        <p:txBody>
          <a:bodyPr rtlCol="0" wrap="square">
            <a:spAutoFit/>
          </a:bodyPr>
          <a:lstStyle/>
          <a:p>
            <a:r>
              <a:rPr altLang="en-US" b="1" dirty="0" kumimoji="1" lang="ja-JP"/>
              <a:t>・試験当日は，「数学②」という名称の問題冊子を１冊配付。</a:t>
            </a:r>
          </a:p>
        </p:txBody>
      </p:sp>
      <p:sp>
        <p:nvSpPr>
          <p:cNvPr id="40" name="四角形: 角を丸くする 39">
            <a:extLst>
              <a:ext uri="{FF2B5EF4-FFF2-40B4-BE49-F238E27FC236}">
                <a16:creationId xmlns:a16="http://schemas.microsoft.com/office/drawing/2014/main" id="{FF2AD2F1-D401-4F3C-84C4-1E9AEE050D12}"/>
              </a:ext>
            </a:extLst>
          </p:cNvPr>
          <p:cNvSpPr/>
          <p:nvPr/>
        </p:nvSpPr>
        <p:spPr>
          <a:xfrm>
            <a:off x="4969429" y="1724074"/>
            <a:ext cx="5634699" cy="43958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新課程科目と旧課程科目の両方を掲載</a:t>
            </a:r>
            <a:endParaRPr altLang="ja-JP" b="1" dirty="0" kumimoji="1" lang="en-US" sz="2000">
              <a:solidFill>
                <a:schemeClr val="tx1"/>
              </a:solidFill>
            </a:endParaRPr>
          </a:p>
        </p:txBody>
      </p:sp>
      <p:sp>
        <p:nvSpPr>
          <p:cNvPr id="41" name="四角形: 角を丸くする 40">
            <a:extLst>
              <a:ext uri="{FF2B5EF4-FFF2-40B4-BE49-F238E27FC236}">
                <a16:creationId xmlns:a16="http://schemas.microsoft.com/office/drawing/2014/main" id="{E95E12A0-9BA9-4D69-9F8D-7108A37726F0}"/>
              </a:ext>
            </a:extLst>
          </p:cNvPr>
          <p:cNvSpPr/>
          <p:nvPr/>
        </p:nvSpPr>
        <p:spPr>
          <a:xfrm>
            <a:off x="4969429" y="2852505"/>
            <a:ext cx="5634699" cy="1098175"/>
          </a:xfrm>
          <a:prstGeom prst="roundRect">
            <a:avLst>
              <a:gd fmla="val 10788" name="adj"/>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科目の掲載順に注意</a:t>
            </a:r>
            <a:endParaRPr altLang="ja-JP" b="1" dirty="0" kumimoji="1" lang="en-US" sz="2000">
              <a:solidFill>
                <a:schemeClr val="tx1"/>
              </a:solidFill>
            </a:endParaRPr>
          </a:p>
          <a:p>
            <a:r>
              <a:rPr altLang="en-US" b="1" dirty="0" kumimoji="1" lang="ja-JP" sz="2000">
                <a:solidFill>
                  <a:schemeClr val="tx1"/>
                </a:solidFill>
              </a:rPr>
              <a:t>　→令和７年度共通テストから掲載順を変更</a:t>
            </a:r>
            <a:endParaRPr altLang="ja-JP" b="1" dirty="0" kumimoji="1" lang="en-US" sz="2000">
              <a:solidFill>
                <a:schemeClr val="tx1"/>
              </a:solidFill>
            </a:endParaRPr>
          </a:p>
          <a:p>
            <a:r>
              <a:rPr altLang="en-US" b="1" dirty="0" kumimoji="1" lang="ja-JP" sz="2000">
                <a:solidFill>
                  <a:schemeClr val="tx1"/>
                </a:solidFill>
              </a:rPr>
              <a:t>　　・「旧数学</a:t>
            </a:r>
            <a:r>
              <a:rPr altLang="ja-JP" b="1" dirty="0" kumimoji="1" lang="en-US" sz="2000">
                <a:solidFill>
                  <a:schemeClr val="tx1"/>
                </a:solidFill>
              </a:rPr>
              <a:t>Ⅱ</a:t>
            </a:r>
            <a:r>
              <a:rPr altLang="en-US" b="1" dirty="0" kumimoji="1" lang="ja-JP" sz="2000">
                <a:solidFill>
                  <a:schemeClr val="tx1"/>
                </a:solidFill>
              </a:rPr>
              <a:t>・旧数学</a:t>
            </a:r>
            <a:r>
              <a:rPr altLang="ja-JP" b="1" dirty="0" kumimoji="1" lang="en-US" sz="2000">
                <a:solidFill>
                  <a:schemeClr val="tx1"/>
                </a:solidFill>
              </a:rPr>
              <a:t>B</a:t>
            </a:r>
            <a:r>
              <a:rPr altLang="en-US" b="1" dirty="0" kumimoji="1" lang="ja-JP" sz="2000">
                <a:solidFill>
                  <a:schemeClr val="tx1"/>
                </a:solidFill>
              </a:rPr>
              <a:t>」⇔「旧数学</a:t>
            </a:r>
            <a:r>
              <a:rPr altLang="ja-JP" b="1" dirty="0" kumimoji="1" lang="en-US" sz="2000">
                <a:solidFill>
                  <a:schemeClr val="tx1"/>
                </a:solidFill>
              </a:rPr>
              <a:t>Ⅱ</a:t>
            </a:r>
            <a:r>
              <a:rPr altLang="en-US" b="1" dirty="0" kumimoji="1" lang="ja-JP" sz="2000">
                <a:solidFill>
                  <a:schemeClr val="tx1"/>
                </a:solidFill>
              </a:rPr>
              <a:t>」</a:t>
            </a:r>
            <a:endParaRPr altLang="ja-JP" b="1" dirty="0" kumimoji="1" lang="en-US" sz="2000">
              <a:solidFill>
                <a:schemeClr val="tx1"/>
              </a:solidFill>
            </a:endParaRPr>
          </a:p>
        </p:txBody>
      </p:sp>
      <p:sp>
        <p:nvSpPr>
          <p:cNvPr id="16" name="テキスト ボックス 15">
            <a:extLst>
              <a:ext uri="{FF2B5EF4-FFF2-40B4-BE49-F238E27FC236}">
                <a16:creationId xmlns:a16="http://schemas.microsoft.com/office/drawing/2014/main" id="{3E6FFB9D-FD24-4995-935E-808465F34DF3}"/>
              </a:ext>
            </a:extLst>
          </p:cNvPr>
          <p:cNvSpPr txBox="1"/>
          <p:nvPr/>
        </p:nvSpPr>
        <p:spPr>
          <a:xfrm>
            <a:off x="713493" y="4320813"/>
            <a:ext cx="9602082" cy="369332"/>
          </a:xfrm>
          <a:prstGeom prst="rect">
            <a:avLst/>
          </a:prstGeom>
          <a:noFill/>
        </p:spPr>
        <p:txBody>
          <a:bodyPr rtlCol="0" wrap="square">
            <a:spAutoFit/>
          </a:bodyPr>
          <a:lstStyle/>
          <a:p>
            <a:r>
              <a:rPr altLang="en-US" b="1" dirty="0" kumimoji="1" lang="ja-JP"/>
              <a:t>・出願時に登録した場合のみ，「数学➁」の冊子の他に「別冊子試験問題」を配付。</a:t>
            </a:r>
          </a:p>
        </p:txBody>
      </p:sp>
      <p:sp>
        <p:nvSpPr>
          <p:cNvPr id="21" name="四角形: 角を丸くする 20">
            <a:extLst>
              <a:ext uri="{FF2B5EF4-FFF2-40B4-BE49-F238E27FC236}">
                <a16:creationId xmlns:a16="http://schemas.microsoft.com/office/drawing/2014/main" id="{15D65B07-EA7C-4053-AAA8-07EB29D1D6AE}"/>
              </a:ext>
            </a:extLst>
          </p:cNvPr>
          <p:cNvSpPr/>
          <p:nvPr/>
        </p:nvSpPr>
        <p:spPr>
          <a:xfrm>
            <a:off x="713493" y="4758497"/>
            <a:ext cx="3831873" cy="1724190"/>
          </a:xfrm>
          <a:prstGeom prst="roundRect">
            <a:avLst>
              <a:gd fmla="val 15108"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2" name="正方形/長方形 21">
            <a:extLst>
              <a:ext uri="{FF2B5EF4-FFF2-40B4-BE49-F238E27FC236}">
                <a16:creationId xmlns:a16="http://schemas.microsoft.com/office/drawing/2014/main" id="{BD24E422-56FE-4914-A75B-D36D211406EE}"/>
              </a:ext>
            </a:extLst>
          </p:cNvPr>
          <p:cNvSpPr/>
          <p:nvPr/>
        </p:nvSpPr>
        <p:spPr>
          <a:xfrm>
            <a:off x="1427333" y="4970103"/>
            <a:ext cx="2404192" cy="51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a:solidFill>
                  <a:schemeClr val="tx1"/>
                </a:solidFill>
              </a:rPr>
              <a:t>別冊子試験問題</a:t>
            </a:r>
            <a:endParaRPr altLang="ja-JP" b="1" dirty="0" kumimoji="1" lang="en-US">
              <a:solidFill>
                <a:schemeClr val="tx1"/>
              </a:solidFill>
            </a:endParaRPr>
          </a:p>
          <a:p>
            <a:pPr algn="ctr"/>
            <a:r>
              <a:rPr altLang="en-US" b="1" dirty="0" kumimoji="1" lang="ja-JP">
                <a:solidFill>
                  <a:schemeClr val="tx1"/>
                </a:solidFill>
              </a:rPr>
              <a:t>（掲載順に記載）</a:t>
            </a:r>
          </a:p>
          <a:p>
            <a:pPr algn="ctr"/>
            <a:endParaRPr altLang="en-US" b="1" dirty="0" kumimoji="1" lang="ja-JP">
              <a:solidFill>
                <a:schemeClr val="tx1"/>
              </a:solidFill>
            </a:endParaRPr>
          </a:p>
        </p:txBody>
      </p:sp>
      <p:sp>
        <p:nvSpPr>
          <p:cNvPr id="23" name="テキスト ボックス 22">
            <a:extLst>
              <a:ext uri="{FF2B5EF4-FFF2-40B4-BE49-F238E27FC236}">
                <a16:creationId xmlns:a16="http://schemas.microsoft.com/office/drawing/2014/main" id="{AE586D72-804E-42A0-9800-9D875EFF2674}"/>
              </a:ext>
            </a:extLst>
          </p:cNvPr>
          <p:cNvSpPr txBox="1"/>
          <p:nvPr/>
        </p:nvSpPr>
        <p:spPr>
          <a:xfrm>
            <a:off x="1589889" y="5434677"/>
            <a:ext cx="2079079" cy="416530"/>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旧簿記・会計　　</a:t>
            </a:r>
          </a:p>
        </p:txBody>
      </p:sp>
      <p:sp>
        <p:nvSpPr>
          <p:cNvPr id="28" name="テキスト ボックス 27">
            <a:extLst>
              <a:ext uri="{FF2B5EF4-FFF2-40B4-BE49-F238E27FC236}">
                <a16:creationId xmlns:a16="http://schemas.microsoft.com/office/drawing/2014/main" id="{A1C7D445-3F77-4F8F-BB77-6E0FB8BFE8FB}"/>
              </a:ext>
            </a:extLst>
          </p:cNvPr>
          <p:cNvSpPr txBox="1"/>
          <p:nvPr/>
        </p:nvSpPr>
        <p:spPr>
          <a:xfrm>
            <a:off x="1589889" y="5945603"/>
            <a:ext cx="2079079" cy="416530"/>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sz="1600"/>
              <a:t>旧情報関係基礎　　</a:t>
            </a:r>
          </a:p>
        </p:txBody>
      </p:sp>
    </p:spTree>
    <p:extLst>
      <p:ext uri="{BB962C8B-B14F-4D97-AF65-F5344CB8AC3E}">
        <p14:creationId xmlns:p14="http://schemas.microsoft.com/office/powerpoint/2010/main" val="175614166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40"/>
                                        </p:tgtEl>
                                        <p:attrNameLst>
                                          <p:attrName>style.visibility</p:attrName>
                                        </p:attrNameLst>
                                      </p:cBhvr>
                                      <p:to>
                                        <p:strVal val="visible"/>
                                      </p:to>
                                    </p:set>
                                    <p:animEffect filter="fade" transition="in">
                                      <p:cBhvr>
                                        <p:cTn dur="500" id="7"/>
                                        <p:tgtEl>
                                          <p:spTgt spid="40"/>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38"/>
                                        </p:tgtEl>
                                        <p:attrNameLst>
                                          <p:attrName>style.visibility</p:attrName>
                                        </p:attrNameLst>
                                      </p:cBhvr>
                                      <p:to>
                                        <p:strVal val="visible"/>
                                      </p:to>
                                    </p:set>
                                    <p:animEffect filter="fade" transition="in">
                                      <p:cBhvr>
                                        <p:cTn dur="500" id="12"/>
                                        <p:tgtEl>
                                          <p:spTgt spid="38"/>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41"/>
                                        </p:tgtEl>
                                        <p:attrNameLst>
                                          <p:attrName>style.visibility</p:attrName>
                                        </p:attrNameLst>
                                      </p:cBhvr>
                                      <p:to>
                                        <p:strVal val="visible"/>
                                      </p:to>
                                    </p:set>
                                    <p:animEffect filter="fade" transition="in">
                                      <p:cBhvr>
                                        <p:cTn dur="500" id="17"/>
                                        <p:tgtEl>
                                          <p:spTgt spid="4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8"/>
      <p:bldP animBg="1" grpId="0" spid="40"/>
      <p:bldP animBg="1" grpId="0" spid="41"/>
    </p:bldLst>
  </p:timing>
</p:sld>
</file>

<file path=ppt/slides/slide24.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Group 12">
            <a:extLst>
              <a:ext uri="{FF2B5EF4-FFF2-40B4-BE49-F238E27FC236}">
                <a16:creationId xmlns:a16="http://schemas.microsoft.com/office/drawing/2014/main" id="{4BEA98F1-A508-4FD4-879B-BF52107F5F13}"/>
              </a:ext>
            </a:extLst>
          </p:cNvPr>
          <p:cNvGrpSpPr>
            <a:grpSpLocks noChangeAspect="1"/>
          </p:cNvGrpSpPr>
          <p:nvPr/>
        </p:nvGrpSpPr>
        <p:grpSpPr bwMode="auto">
          <a:xfrm>
            <a:off x="7889876" y="4089400"/>
            <a:ext cx="3335338" cy="666750"/>
            <a:chOff x="4970" y="2576"/>
            <a:chExt cx="2101" cy="420"/>
          </a:xfrm>
        </p:grpSpPr>
        <p:sp>
          <p:nvSpPr>
            <p:cNvPr id="11" name="AutoShape 11">
              <a:extLst>
                <a:ext uri="{FF2B5EF4-FFF2-40B4-BE49-F238E27FC236}">
                  <a16:creationId xmlns:a16="http://schemas.microsoft.com/office/drawing/2014/main" id="{1D1A681A-5823-4CEE-A54C-63256A103A6C}"/>
                </a:ext>
              </a:extLst>
            </p:cNvPr>
            <p:cNvSpPr>
              <a:spLocks noChangeArrowheads="1" noChangeAspect="1" noTextEdit="1"/>
            </p:cNvSpPr>
            <p:nvPr/>
          </p:nvSpPr>
          <p:spPr bwMode="auto">
            <a:xfrm>
              <a:off x="4970" y="2576"/>
              <a:ext cx="209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6157" name="Picture 13">
              <a:extLst>
                <a:ext uri="{FF2B5EF4-FFF2-40B4-BE49-F238E27FC236}">
                  <a16:creationId xmlns:a16="http://schemas.microsoft.com/office/drawing/2014/main" id="{3B2204CD-C5AE-4238-81AD-DE32810DC48F}"/>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12695"/>
            <a:stretch/>
          </p:blipFill>
          <p:spPr bwMode="auto">
            <a:xfrm>
              <a:off x="4970" y="2576"/>
              <a:ext cx="2101"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3" name="Picture 9">
            <a:extLst>
              <a:ext uri="{FF2B5EF4-FFF2-40B4-BE49-F238E27FC236}">
                <a16:creationId xmlns:a16="http://schemas.microsoft.com/office/drawing/2014/main" id="{3B341BD1-18BC-4326-B331-57B29CC6E1C8}"/>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3642"/>
          <a:stretch/>
        </p:blipFill>
        <p:spPr bwMode="auto">
          <a:xfrm>
            <a:off x="7938423" y="715938"/>
            <a:ext cx="3478212" cy="167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4EC1A5D8-75D8-4B45-856D-40CFD9C1E704}"/>
              </a:ext>
            </a:extLst>
          </p:cNvPr>
          <p:cNvGrpSpPr>
            <a:grpSpLocks noChangeAspect="1"/>
          </p:cNvGrpSpPr>
          <p:nvPr/>
        </p:nvGrpSpPr>
        <p:grpSpPr bwMode="auto">
          <a:xfrm>
            <a:off x="569913" y="1214438"/>
            <a:ext cx="6881813" cy="5075237"/>
            <a:chOff x="359" y="765"/>
            <a:chExt cx="4335" cy="3197"/>
          </a:xfrm>
        </p:grpSpPr>
        <p:sp>
          <p:nvSpPr>
            <p:cNvPr id="6" name="AutoShape 3">
              <a:extLst>
                <a:ext uri="{FF2B5EF4-FFF2-40B4-BE49-F238E27FC236}">
                  <a16:creationId xmlns:a16="http://schemas.microsoft.com/office/drawing/2014/main" id="{4E060948-AC05-477A-9E8E-3E06793093F4}"/>
                </a:ext>
              </a:extLst>
            </p:cNvPr>
            <p:cNvSpPr>
              <a:spLocks noChangeArrowheads="1" noChangeAspect="1" noTextEdit="1"/>
            </p:cNvSpPr>
            <p:nvPr/>
          </p:nvSpPr>
          <p:spPr bwMode="auto">
            <a:xfrm>
              <a:off x="367" y="765"/>
              <a:ext cx="4230" cy="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6149" name="Picture 5">
              <a:extLst>
                <a:ext uri="{FF2B5EF4-FFF2-40B4-BE49-F238E27FC236}">
                  <a16:creationId xmlns:a16="http://schemas.microsoft.com/office/drawing/2014/main" id="{F16AF879-2254-4226-92F8-5EE51D6A78D8}"/>
                </a:ext>
              </a:extLst>
            </p:cNvPr>
            <p:cNvPicPr>
              <a:picLocks noChangeArrowheads="1" noChangeAspect="1"/>
            </p:cNvPicPr>
            <p:nvPr/>
          </p:nvPicPr>
          <p:blipFill rotWithShape="1">
            <a:blip r:embed="rId7">
              <a:extLst>
                <a:ext uri="{BEBA8EAE-BF5A-486C-A8C5-ECC9F3942E4B}">
                  <a14:imgProps xmlns:a14="http://schemas.microsoft.com/office/drawing/2010/main">
                    <a14:imgLayer r:embed="rId8">
                      <a14:imgEffect>
                        <a14:sharpenSoften amount="40000"/>
                      </a14:imgEffect>
                    </a14:imgLayer>
                  </a14:imgProps>
                </a:ext>
                <a:ext uri="{28A0092B-C50C-407E-A947-70E740481C1C}">
                  <a14:useLocalDpi xmlns:a14="http://schemas.microsoft.com/office/drawing/2010/main" val="0"/>
                </a:ext>
              </a:extLst>
            </a:blip>
            <a:srcRect b="7253"/>
            <a:stretch/>
          </p:blipFill>
          <p:spPr bwMode="auto">
            <a:xfrm>
              <a:off x="359" y="765"/>
              <a:ext cx="4335" cy="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24</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数学②</a:t>
            </a: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302003" y="696231"/>
            <a:ext cx="1820505" cy="430887"/>
          </a:xfrm>
          <a:prstGeom prst="rect">
            <a:avLst/>
          </a:prstGeom>
          <a:noFill/>
        </p:spPr>
        <p:txBody>
          <a:bodyPr rtlCol="0" wrap="square">
            <a:spAutoFit/>
          </a:bodyPr>
          <a:lstStyle/>
          <a:p>
            <a:r>
              <a:rPr altLang="en-US" b="1" dirty="0" kumimoji="1" lang="ja-JP" sz="2200"/>
              <a:t>○解答用紙</a:t>
            </a:r>
          </a:p>
        </p:txBody>
      </p:sp>
      <p:sp>
        <p:nvSpPr>
          <p:cNvPr id="28" name="正方形/長方形 27">
            <a:extLst>
              <a:ext uri="{FF2B5EF4-FFF2-40B4-BE49-F238E27FC236}">
                <a16:creationId xmlns:a16="http://schemas.microsoft.com/office/drawing/2014/main" id="{9173E54E-C519-4C89-81D4-2B9EFFD723BE}"/>
              </a:ext>
            </a:extLst>
          </p:cNvPr>
          <p:cNvSpPr/>
          <p:nvPr/>
        </p:nvSpPr>
        <p:spPr>
          <a:xfrm>
            <a:off x="2807854" y="1336816"/>
            <a:ext cx="1607127" cy="79678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0" name="正方形/長方形 29">
            <a:extLst>
              <a:ext uri="{FF2B5EF4-FFF2-40B4-BE49-F238E27FC236}">
                <a16:creationId xmlns:a16="http://schemas.microsoft.com/office/drawing/2014/main" id="{6C9BBA08-679C-4C35-8C76-96E5AB2CD795}"/>
              </a:ext>
            </a:extLst>
          </p:cNvPr>
          <p:cNvSpPr/>
          <p:nvPr/>
        </p:nvSpPr>
        <p:spPr>
          <a:xfrm>
            <a:off x="7939261" y="738091"/>
            <a:ext cx="3464848" cy="164827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33" name="直線矢印コネクタ 32">
            <a:extLst>
              <a:ext uri="{FF2B5EF4-FFF2-40B4-BE49-F238E27FC236}">
                <a16:creationId xmlns:a16="http://schemas.microsoft.com/office/drawing/2014/main" id="{5D6DF781-5957-428D-B500-DA6F75D4842D}"/>
              </a:ext>
            </a:extLst>
          </p:cNvPr>
          <p:cNvCxnSpPr>
            <a:cxnSpLocks/>
          </p:cNvCxnSpPr>
          <p:nvPr/>
        </p:nvCxnSpPr>
        <p:spPr>
          <a:xfrm>
            <a:off x="4444009" y="1735207"/>
            <a:ext cx="349525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四角形: 角を丸くする 36">
            <a:extLst>
              <a:ext uri="{FF2B5EF4-FFF2-40B4-BE49-F238E27FC236}">
                <a16:creationId xmlns:a16="http://schemas.microsoft.com/office/drawing/2014/main" id="{D94973E3-AE64-44A2-AD28-05BD5AB099B4}"/>
              </a:ext>
            </a:extLst>
          </p:cNvPr>
          <p:cNvSpPr/>
          <p:nvPr/>
        </p:nvSpPr>
        <p:spPr>
          <a:xfrm>
            <a:off x="6823833" y="4976659"/>
            <a:ext cx="4977056" cy="813065"/>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昨年まであった選択肢記号「</a:t>
            </a:r>
            <a:r>
              <a:rPr altLang="ja-JP" b="1" dirty="0" err="1" kumimoji="1" lang="en-US" sz="2000">
                <a:solidFill>
                  <a:schemeClr val="tx1"/>
                </a:solidFill>
              </a:rPr>
              <a:t>a,b,c,d</a:t>
            </a:r>
            <a:r>
              <a:rPr altLang="en-US" b="1" dirty="0" kumimoji="1" lang="ja-JP" sz="2000">
                <a:solidFill>
                  <a:schemeClr val="tx1"/>
                </a:solidFill>
              </a:rPr>
              <a:t>」は，令和７年度共通テストから使用しない</a:t>
            </a:r>
            <a:endParaRPr altLang="ja-JP" b="1" dirty="0" kumimoji="1" lang="en-US" sz="2000">
              <a:solidFill>
                <a:schemeClr val="tx1"/>
              </a:solidFill>
            </a:endParaRPr>
          </a:p>
        </p:txBody>
      </p:sp>
      <p:sp>
        <p:nvSpPr>
          <p:cNvPr id="14" name="正方形/長方形 13">
            <a:extLst>
              <a:ext uri="{FF2B5EF4-FFF2-40B4-BE49-F238E27FC236}">
                <a16:creationId xmlns:a16="http://schemas.microsoft.com/office/drawing/2014/main" id="{576C73F3-41F5-4193-A8DA-E5036B69AB47}"/>
              </a:ext>
            </a:extLst>
          </p:cNvPr>
          <p:cNvSpPr/>
          <p:nvPr/>
        </p:nvSpPr>
        <p:spPr>
          <a:xfrm>
            <a:off x="5834326" y="4282580"/>
            <a:ext cx="1444896" cy="2831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15" name="正方形/長方形 14">
            <a:extLst>
              <a:ext uri="{FF2B5EF4-FFF2-40B4-BE49-F238E27FC236}">
                <a16:creationId xmlns:a16="http://schemas.microsoft.com/office/drawing/2014/main" id="{C3E8596F-42D1-4FD9-90C2-EFDD443ABE80}"/>
              </a:ext>
            </a:extLst>
          </p:cNvPr>
          <p:cNvSpPr/>
          <p:nvPr/>
        </p:nvSpPr>
        <p:spPr>
          <a:xfrm>
            <a:off x="7906246" y="4068911"/>
            <a:ext cx="3279275" cy="66299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7" name="直線矢印コネクタ 16">
            <a:extLst>
              <a:ext uri="{FF2B5EF4-FFF2-40B4-BE49-F238E27FC236}">
                <a16:creationId xmlns:a16="http://schemas.microsoft.com/office/drawing/2014/main" id="{E7BEE7B4-DA4A-48F7-9A03-6FDE57DA6395}"/>
              </a:ext>
            </a:extLst>
          </p:cNvPr>
          <p:cNvCxnSpPr>
            <a:cxnSpLocks/>
            <a:endCxn id="15" idx="1"/>
          </p:cNvCxnSpPr>
          <p:nvPr/>
        </p:nvCxnSpPr>
        <p:spPr>
          <a:xfrm>
            <a:off x="7361180" y="4392206"/>
            <a:ext cx="545066" cy="82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吹き出し: 角を丸めた四角形 20">
            <a:extLst>
              <a:ext uri="{FF2B5EF4-FFF2-40B4-BE49-F238E27FC236}">
                <a16:creationId xmlns:a16="http://schemas.microsoft.com/office/drawing/2014/main" id="{8D82CA72-86CD-4ACE-B709-7BBBA156D8B0}"/>
              </a:ext>
            </a:extLst>
          </p:cNvPr>
          <p:cNvSpPr/>
          <p:nvPr/>
        </p:nvSpPr>
        <p:spPr>
          <a:xfrm>
            <a:off x="7631349" y="2740800"/>
            <a:ext cx="4169539" cy="813063"/>
          </a:xfrm>
          <a:prstGeom prst="wedgeRoundRectCallout">
            <a:avLst>
              <a:gd fmla="val -9872" name="adj1"/>
              <a:gd fmla="val -8698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解答科目欄には，解答する科目を１つだけマーク</a:t>
            </a:r>
          </a:p>
        </p:txBody>
      </p:sp>
    </p:spTree>
    <p:extLst>
      <p:ext uri="{BB962C8B-B14F-4D97-AF65-F5344CB8AC3E}">
        <p14:creationId xmlns:p14="http://schemas.microsoft.com/office/powerpoint/2010/main" val="86774503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1"/>
                                        </p:tgtEl>
                                        <p:attrNameLst>
                                          <p:attrName>style.visibility</p:attrName>
                                        </p:attrNameLst>
                                      </p:cBhvr>
                                      <p:to>
                                        <p:strVal val="visible"/>
                                      </p:to>
                                    </p:set>
                                    <p:animEffect filter="fade" transition="in">
                                      <p:cBhvr>
                                        <p:cTn dur="500" id="7"/>
                                        <p:tgtEl>
                                          <p:spTgt spid="21"/>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28"/>
                                        </p:tgtEl>
                                        <p:attrNameLst>
                                          <p:attrName>style.visibility</p:attrName>
                                        </p:attrNameLst>
                                      </p:cBhvr>
                                      <p:to>
                                        <p:strVal val="visible"/>
                                      </p:to>
                                    </p:set>
                                    <p:animEffect filter="fade" transition="in">
                                      <p:cBhvr>
                                        <p:cTn dur="500" id="10"/>
                                        <p:tgtEl>
                                          <p:spTgt spid="28"/>
                                        </p:tgtEl>
                                      </p:cBhvr>
                                    </p:animEffect>
                                  </p:childTnLst>
                                </p:cTn>
                              </p:par>
                              <p:par>
                                <p:cTn fill="hold" id="11" nodeType="withEffect" presetClass="entr" presetID="10" presetSubtype="0">
                                  <p:stCondLst>
                                    <p:cond delay="0"/>
                                  </p:stCondLst>
                                  <p:childTnLst>
                                    <p:set>
                                      <p:cBhvr>
                                        <p:cTn dur="1" fill="hold" id="12">
                                          <p:stCondLst>
                                            <p:cond delay="0"/>
                                          </p:stCondLst>
                                        </p:cTn>
                                        <p:tgtEl>
                                          <p:spTgt spid="33"/>
                                        </p:tgtEl>
                                        <p:attrNameLst>
                                          <p:attrName>style.visibility</p:attrName>
                                        </p:attrNameLst>
                                      </p:cBhvr>
                                      <p:to>
                                        <p:strVal val="visible"/>
                                      </p:to>
                                    </p:set>
                                    <p:animEffect filter="fade" transition="in">
                                      <p:cBhvr>
                                        <p:cTn dur="500" id="13"/>
                                        <p:tgtEl>
                                          <p:spTgt spid="33"/>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30"/>
                                        </p:tgtEl>
                                        <p:attrNameLst>
                                          <p:attrName>style.visibility</p:attrName>
                                        </p:attrNameLst>
                                      </p:cBhvr>
                                      <p:to>
                                        <p:strVal val="visible"/>
                                      </p:to>
                                    </p:set>
                                    <p:animEffect filter="fade" transition="in">
                                      <p:cBhvr>
                                        <p:cTn dur="500" id="16"/>
                                        <p:tgtEl>
                                          <p:spTgt spid="30"/>
                                        </p:tgtEl>
                                      </p:cBhvr>
                                    </p:animEffect>
                                  </p:childTnLst>
                                </p:cTn>
                              </p:par>
                              <p:par>
                                <p:cTn fill="hold" id="17" nodeType="withEffect" presetClass="entr" presetID="10" presetSubtype="0">
                                  <p:stCondLst>
                                    <p:cond delay="0"/>
                                  </p:stCondLst>
                                  <p:childTnLst>
                                    <p:set>
                                      <p:cBhvr>
                                        <p:cTn dur="1" fill="hold" id="18">
                                          <p:stCondLst>
                                            <p:cond delay="0"/>
                                          </p:stCondLst>
                                        </p:cTn>
                                        <p:tgtEl>
                                          <p:spTgt spid="6153"/>
                                        </p:tgtEl>
                                        <p:attrNameLst>
                                          <p:attrName>style.visibility</p:attrName>
                                        </p:attrNameLst>
                                      </p:cBhvr>
                                      <p:to>
                                        <p:strVal val="visible"/>
                                      </p:to>
                                    </p:set>
                                    <p:animEffect filter="fade" transition="in">
                                      <p:cBhvr>
                                        <p:cTn dur="500" id="19"/>
                                        <p:tgtEl>
                                          <p:spTgt spid="6153"/>
                                        </p:tgtEl>
                                      </p:cBhvr>
                                    </p:animEffect>
                                  </p:childTnLst>
                                </p:cTn>
                              </p:par>
                            </p:childTnLst>
                          </p:cTn>
                        </p:par>
                      </p:childTnLst>
                    </p:cTn>
                  </p:par>
                  <p:par>
                    <p:cTn fill="hold" id="20">
                      <p:stCondLst>
                        <p:cond delay="indefinite"/>
                      </p:stCondLst>
                      <p:childTnLst>
                        <p:par>
                          <p:cTn fill="hold" id="21">
                            <p:stCondLst>
                              <p:cond delay="0"/>
                            </p:stCondLst>
                            <p:childTnLst>
                              <p:par>
                                <p:cTn fill="hold" grpId="0" id="22" nodeType="clickEffect" presetClass="entr" presetID="10" presetSubtype="0">
                                  <p:stCondLst>
                                    <p:cond delay="0"/>
                                  </p:stCondLst>
                                  <p:childTnLst>
                                    <p:set>
                                      <p:cBhvr>
                                        <p:cTn dur="1" fill="hold" id="23">
                                          <p:stCondLst>
                                            <p:cond delay="0"/>
                                          </p:stCondLst>
                                        </p:cTn>
                                        <p:tgtEl>
                                          <p:spTgt spid="14"/>
                                        </p:tgtEl>
                                        <p:attrNameLst>
                                          <p:attrName>style.visibility</p:attrName>
                                        </p:attrNameLst>
                                      </p:cBhvr>
                                      <p:to>
                                        <p:strVal val="visible"/>
                                      </p:to>
                                    </p:set>
                                    <p:animEffect filter="fade" transition="in">
                                      <p:cBhvr>
                                        <p:cTn dur="500" id="24"/>
                                        <p:tgtEl>
                                          <p:spTgt spid="14"/>
                                        </p:tgtEl>
                                      </p:cBhvr>
                                    </p:animEffect>
                                  </p:childTnLst>
                                </p:cTn>
                              </p:par>
                              <p:par>
                                <p:cTn fill="hold" id="25" nodeType="withEffect" presetClass="entr" presetID="10" presetSubtype="0">
                                  <p:stCondLst>
                                    <p:cond delay="0"/>
                                  </p:stCondLst>
                                  <p:childTnLst>
                                    <p:set>
                                      <p:cBhvr>
                                        <p:cTn dur="1" fill="hold" id="26">
                                          <p:stCondLst>
                                            <p:cond delay="0"/>
                                          </p:stCondLst>
                                        </p:cTn>
                                        <p:tgtEl>
                                          <p:spTgt spid="17"/>
                                        </p:tgtEl>
                                        <p:attrNameLst>
                                          <p:attrName>style.visibility</p:attrName>
                                        </p:attrNameLst>
                                      </p:cBhvr>
                                      <p:to>
                                        <p:strVal val="visible"/>
                                      </p:to>
                                    </p:set>
                                    <p:animEffect filter="fade" transition="in">
                                      <p:cBhvr>
                                        <p:cTn dur="500" id="27"/>
                                        <p:tgtEl>
                                          <p:spTgt spid="17"/>
                                        </p:tgtEl>
                                      </p:cBhvr>
                                    </p:animEffect>
                                  </p:childTnLst>
                                </p:cTn>
                              </p:par>
                              <p:par>
                                <p:cTn fill="hold" id="28" nodeType="withEffect" presetClass="entr" presetID="10" presetSubtype="0">
                                  <p:stCondLst>
                                    <p:cond delay="0"/>
                                  </p:stCondLst>
                                  <p:childTnLst>
                                    <p:set>
                                      <p:cBhvr>
                                        <p:cTn dur="1" fill="hold" id="29">
                                          <p:stCondLst>
                                            <p:cond delay="0"/>
                                          </p:stCondLst>
                                        </p:cTn>
                                        <p:tgtEl>
                                          <p:spTgt spid="10"/>
                                        </p:tgtEl>
                                        <p:attrNameLst>
                                          <p:attrName>style.visibility</p:attrName>
                                        </p:attrNameLst>
                                      </p:cBhvr>
                                      <p:to>
                                        <p:strVal val="visible"/>
                                      </p:to>
                                    </p:set>
                                    <p:animEffect filter="fade" transition="in">
                                      <p:cBhvr>
                                        <p:cTn dur="500" id="30"/>
                                        <p:tgtEl>
                                          <p:spTgt spid="10"/>
                                        </p:tgtEl>
                                      </p:cBhvr>
                                    </p:animEffect>
                                  </p:childTnLst>
                                </p:cTn>
                              </p:par>
                              <p:par>
                                <p:cTn fill="hold" grpId="0" id="31" nodeType="withEffect" presetClass="entr" presetID="10" presetSubtype="0">
                                  <p:stCondLst>
                                    <p:cond delay="0"/>
                                  </p:stCondLst>
                                  <p:childTnLst>
                                    <p:set>
                                      <p:cBhvr>
                                        <p:cTn dur="1" fill="hold" id="32">
                                          <p:stCondLst>
                                            <p:cond delay="0"/>
                                          </p:stCondLst>
                                        </p:cTn>
                                        <p:tgtEl>
                                          <p:spTgt spid="15"/>
                                        </p:tgtEl>
                                        <p:attrNameLst>
                                          <p:attrName>style.visibility</p:attrName>
                                        </p:attrNameLst>
                                      </p:cBhvr>
                                      <p:to>
                                        <p:strVal val="visible"/>
                                      </p:to>
                                    </p:set>
                                    <p:animEffect filter="fade" transition="in">
                                      <p:cBhvr>
                                        <p:cTn dur="500" id="33"/>
                                        <p:tgtEl>
                                          <p:spTgt spid="15"/>
                                        </p:tgtEl>
                                      </p:cBhvr>
                                    </p:animEffect>
                                  </p:childTnLst>
                                </p:cTn>
                              </p:par>
                              <p:par>
                                <p:cTn fill="hold" grpId="0" id="34" nodeType="withEffect" presetClass="entr" presetID="10" presetSubtype="0">
                                  <p:stCondLst>
                                    <p:cond delay="0"/>
                                  </p:stCondLst>
                                  <p:childTnLst>
                                    <p:set>
                                      <p:cBhvr>
                                        <p:cTn dur="1" fill="hold" id="35">
                                          <p:stCondLst>
                                            <p:cond delay="0"/>
                                          </p:stCondLst>
                                        </p:cTn>
                                        <p:tgtEl>
                                          <p:spTgt spid="37"/>
                                        </p:tgtEl>
                                        <p:attrNameLst>
                                          <p:attrName>style.visibility</p:attrName>
                                        </p:attrNameLst>
                                      </p:cBhvr>
                                      <p:to>
                                        <p:strVal val="visible"/>
                                      </p:to>
                                    </p:set>
                                    <p:animEffect filter="fade" transition="in">
                                      <p:cBhvr>
                                        <p:cTn dur="500" id="36"/>
                                        <p:tgtEl>
                                          <p:spTgt spid="3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animBg="1" grpId="0" spid="30"/>
      <p:bldP animBg="1" grpId="0" spid="37"/>
      <p:bldP animBg="1" grpId="0" spid="14"/>
      <p:bldP animBg="1" grpId="0" spid="15"/>
      <p:bldP animBg="1" grpId="0" spid="21"/>
    </p:bldLst>
  </p:timing>
</p:sld>
</file>

<file path=ppt/slides/slide25.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25</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理　科</a:t>
            </a:r>
          </a:p>
        </p:txBody>
      </p:sp>
      <p:sp>
        <p:nvSpPr>
          <p:cNvPr id="22" name="テキスト ボックス 21">
            <a:extLst>
              <a:ext uri="{FF2B5EF4-FFF2-40B4-BE49-F238E27FC236}">
                <a16:creationId xmlns:a16="http://schemas.microsoft.com/office/drawing/2014/main" id="{D658E51F-9894-43AE-B0D8-C0AB43220957}"/>
              </a:ext>
            </a:extLst>
          </p:cNvPr>
          <p:cNvSpPr txBox="1"/>
          <p:nvPr/>
        </p:nvSpPr>
        <p:spPr>
          <a:xfrm>
            <a:off x="406400" y="690023"/>
            <a:ext cx="1820505" cy="430887"/>
          </a:xfrm>
          <a:prstGeom prst="rect">
            <a:avLst/>
          </a:prstGeom>
          <a:noFill/>
        </p:spPr>
        <p:txBody>
          <a:bodyPr rtlCol="0" wrap="square">
            <a:spAutoFit/>
          </a:bodyPr>
          <a:lstStyle/>
          <a:p>
            <a:r>
              <a:rPr altLang="en-US" b="1" dirty="0" kumimoji="1" lang="ja-JP" sz="2200"/>
              <a:t>○出題科目</a:t>
            </a:r>
          </a:p>
        </p:txBody>
      </p:sp>
      <p:sp>
        <p:nvSpPr>
          <p:cNvPr id="23" name="テキスト ボックス 22">
            <a:extLst>
              <a:ext uri="{FF2B5EF4-FFF2-40B4-BE49-F238E27FC236}">
                <a16:creationId xmlns:a16="http://schemas.microsoft.com/office/drawing/2014/main" id="{C44E3006-68D0-4B79-9DA0-DFC6CFD78E02}"/>
              </a:ext>
            </a:extLst>
          </p:cNvPr>
          <p:cNvSpPr txBox="1"/>
          <p:nvPr/>
        </p:nvSpPr>
        <p:spPr>
          <a:xfrm>
            <a:off x="518855" y="3030946"/>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物理基礎／化学基礎／生物基礎／地学基礎　　</a:t>
            </a:r>
          </a:p>
        </p:txBody>
      </p:sp>
      <p:sp>
        <p:nvSpPr>
          <p:cNvPr id="24" name="テキスト ボックス 23">
            <a:extLst>
              <a:ext uri="{FF2B5EF4-FFF2-40B4-BE49-F238E27FC236}">
                <a16:creationId xmlns:a16="http://schemas.microsoft.com/office/drawing/2014/main" id="{E0F8AEE3-3711-4185-9E8E-853D2AC30EDC}"/>
              </a:ext>
            </a:extLst>
          </p:cNvPr>
          <p:cNvSpPr txBox="1"/>
          <p:nvPr/>
        </p:nvSpPr>
        <p:spPr>
          <a:xfrm>
            <a:off x="518855" y="3957754"/>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物　理　</a:t>
            </a:r>
          </a:p>
        </p:txBody>
      </p:sp>
      <p:sp>
        <p:nvSpPr>
          <p:cNvPr id="25" name="テキスト ボックス 24">
            <a:extLst>
              <a:ext uri="{FF2B5EF4-FFF2-40B4-BE49-F238E27FC236}">
                <a16:creationId xmlns:a16="http://schemas.microsoft.com/office/drawing/2014/main" id="{DB32CBDF-E7E9-4356-93DE-69CDDB4ABE86}"/>
              </a:ext>
            </a:extLst>
          </p:cNvPr>
          <p:cNvSpPr txBox="1"/>
          <p:nvPr/>
        </p:nvSpPr>
        <p:spPr>
          <a:xfrm>
            <a:off x="3149402" y="4910204"/>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地　学　</a:t>
            </a:r>
          </a:p>
        </p:txBody>
      </p:sp>
      <p:sp>
        <p:nvSpPr>
          <p:cNvPr id="26" name="テキスト ボックス 25">
            <a:extLst>
              <a:ext uri="{FF2B5EF4-FFF2-40B4-BE49-F238E27FC236}">
                <a16:creationId xmlns:a16="http://schemas.microsoft.com/office/drawing/2014/main" id="{0309F579-C817-4147-BD49-22119779466C}"/>
              </a:ext>
            </a:extLst>
          </p:cNvPr>
          <p:cNvSpPr txBox="1"/>
          <p:nvPr/>
        </p:nvSpPr>
        <p:spPr>
          <a:xfrm>
            <a:off x="513787" y="4910204"/>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生　物　</a:t>
            </a:r>
          </a:p>
        </p:txBody>
      </p:sp>
      <p:sp>
        <p:nvSpPr>
          <p:cNvPr id="27" name="テキスト ボックス 26">
            <a:extLst>
              <a:ext uri="{FF2B5EF4-FFF2-40B4-BE49-F238E27FC236}">
                <a16:creationId xmlns:a16="http://schemas.microsoft.com/office/drawing/2014/main" id="{C305CB66-BA66-4405-880D-60C849123EB0}"/>
              </a:ext>
            </a:extLst>
          </p:cNvPr>
          <p:cNvSpPr txBox="1"/>
          <p:nvPr/>
        </p:nvSpPr>
        <p:spPr>
          <a:xfrm>
            <a:off x="3149402" y="3965711"/>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化　学　</a:t>
            </a:r>
          </a:p>
        </p:txBody>
      </p:sp>
      <p:sp>
        <p:nvSpPr>
          <p:cNvPr id="40" name="四角形: 角を丸くする 39">
            <a:extLst>
              <a:ext uri="{FF2B5EF4-FFF2-40B4-BE49-F238E27FC236}">
                <a16:creationId xmlns:a16="http://schemas.microsoft.com/office/drawing/2014/main" id="{2484837D-ED55-48E6-BA7E-CDDB34FF9773}"/>
              </a:ext>
            </a:extLst>
          </p:cNvPr>
          <p:cNvSpPr/>
          <p:nvPr/>
        </p:nvSpPr>
        <p:spPr>
          <a:xfrm>
            <a:off x="5854965" y="2975051"/>
            <a:ext cx="5992287" cy="45394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左の５つの出題科目から最大２科目を選択し，解答</a:t>
            </a:r>
          </a:p>
        </p:txBody>
      </p:sp>
      <p:sp>
        <p:nvSpPr>
          <p:cNvPr id="41" name="四角形: 角を丸くする 40">
            <a:extLst>
              <a:ext uri="{FF2B5EF4-FFF2-40B4-BE49-F238E27FC236}">
                <a16:creationId xmlns:a16="http://schemas.microsoft.com/office/drawing/2014/main" id="{3A0A9D70-73EC-4966-97E7-5DC23BB3E71C}"/>
              </a:ext>
            </a:extLst>
          </p:cNvPr>
          <p:cNvSpPr/>
          <p:nvPr/>
        </p:nvSpPr>
        <p:spPr>
          <a:xfrm>
            <a:off x="5854965" y="3511762"/>
            <a:ext cx="5992287" cy="45394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受験する科目数は，出願時に申請</a:t>
            </a:r>
          </a:p>
        </p:txBody>
      </p:sp>
      <p:sp>
        <p:nvSpPr>
          <p:cNvPr id="42" name="四角形: 角を丸くする 41">
            <a:extLst>
              <a:ext uri="{FF2B5EF4-FFF2-40B4-BE49-F238E27FC236}">
                <a16:creationId xmlns:a16="http://schemas.microsoft.com/office/drawing/2014/main" id="{D3124249-8E1A-42A9-9C9D-DD407B070C46}"/>
              </a:ext>
            </a:extLst>
          </p:cNvPr>
          <p:cNvSpPr/>
          <p:nvPr/>
        </p:nvSpPr>
        <p:spPr>
          <a:xfrm>
            <a:off x="5854965" y="4641048"/>
            <a:ext cx="5992287" cy="45394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左の５つの出題科目を同じ問題冊子に掲載</a:t>
            </a:r>
            <a:endParaRPr altLang="ja-JP" b="1" dirty="0" kumimoji="1" lang="en-US">
              <a:solidFill>
                <a:schemeClr val="tx1"/>
              </a:solidFill>
            </a:endParaRPr>
          </a:p>
        </p:txBody>
      </p:sp>
      <p:sp>
        <p:nvSpPr>
          <p:cNvPr id="15" name="四角形: 角を丸くする 14">
            <a:extLst>
              <a:ext uri="{FF2B5EF4-FFF2-40B4-BE49-F238E27FC236}">
                <a16:creationId xmlns:a16="http://schemas.microsoft.com/office/drawing/2014/main" id="{440C7337-D859-4BDE-9B1A-D90F56D6E1A1}"/>
              </a:ext>
            </a:extLst>
          </p:cNvPr>
          <p:cNvSpPr/>
          <p:nvPr/>
        </p:nvSpPr>
        <p:spPr>
          <a:xfrm>
            <a:off x="5854965" y="4071982"/>
            <a:ext cx="6001370" cy="45394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600"/>
              </a:spcBef>
            </a:pPr>
            <a:r>
              <a:rPr altLang="en-US" b="1" dirty="0" kumimoji="1" lang="ja-JP">
                <a:solidFill>
                  <a:schemeClr val="tx1"/>
                </a:solidFill>
              </a:rPr>
              <a:t>あらかじめ登録した受験科目数は，試験当日に変更不可</a:t>
            </a:r>
          </a:p>
        </p:txBody>
      </p:sp>
      <p:grpSp>
        <p:nvGrpSpPr>
          <p:cNvPr id="3" name="グループ化 2">
            <a:extLst>
              <a:ext uri="{FF2B5EF4-FFF2-40B4-BE49-F238E27FC236}">
                <a16:creationId xmlns:a16="http://schemas.microsoft.com/office/drawing/2014/main" id="{E6B271F7-CD78-4982-B3E9-518E7DC1C220}"/>
              </a:ext>
            </a:extLst>
          </p:cNvPr>
          <p:cNvGrpSpPr/>
          <p:nvPr/>
        </p:nvGrpSpPr>
        <p:grpSpPr>
          <a:xfrm>
            <a:off x="1316652" y="1175135"/>
            <a:ext cx="7180600" cy="1900124"/>
            <a:chOff x="1316652" y="1212713"/>
            <a:chExt cx="7180600" cy="1900124"/>
          </a:xfrm>
        </p:grpSpPr>
        <p:sp>
          <p:nvSpPr>
            <p:cNvPr id="14" name="吹き出し: 角を丸めた四角形 13">
              <a:extLst>
                <a:ext uri="{FF2B5EF4-FFF2-40B4-BE49-F238E27FC236}">
                  <a16:creationId xmlns:a16="http://schemas.microsoft.com/office/drawing/2014/main" id="{939021D3-B33F-4A7D-84DB-07EC79363D46}"/>
                </a:ext>
              </a:extLst>
            </p:cNvPr>
            <p:cNvSpPr/>
            <p:nvPr/>
          </p:nvSpPr>
          <p:spPr>
            <a:xfrm>
              <a:off x="1316652" y="1212713"/>
              <a:ext cx="7180600" cy="1552318"/>
            </a:xfrm>
            <a:prstGeom prst="wedgeRoundRectCallout">
              <a:avLst>
                <a:gd fmla="val -23580" name="adj1"/>
                <a:gd fmla="val 18880"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・１つの出題科目</a:t>
              </a:r>
              <a:endParaRPr altLang="ja-JP" b="1" dirty="0" kumimoji="1" lang="en-US">
                <a:solidFill>
                  <a:schemeClr val="tx1"/>
                </a:solidFill>
              </a:endParaRPr>
            </a:p>
            <a:p>
              <a:pPr>
                <a:spcBef>
                  <a:spcPts val="600"/>
                </a:spcBef>
              </a:pPr>
              <a:r>
                <a:rPr altLang="en-US" b="1" dirty="0" kumimoji="1" lang="ja-JP">
                  <a:solidFill>
                    <a:schemeClr val="tx1"/>
                  </a:solidFill>
                </a:rPr>
                <a:t>・「物理基礎」「化学基礎」「生物基礎」「地学基礎」の４つを</a:t>
              </a:r>
              <a:endParaRPr altLang="ja-JP" b="1" dirty="0" kumimoji="1" lang="en-US">
                <a:solidFill>
                  <a:schemeClr val="tx1"/>
                </a:solidFill>
              </a:endParaRPr>
            </a:p>
            <a:p>
              <a:r>
                <a:rPr altLang="en-US" b="1" dirty="0" kumimoji="1" lang="ja-JP">
                  <a:solidFill>
                    <a:schemeClr val="tx1"/>
                  </a:solidFill>
                </a:rPr>
                <a:t>　出題範囲とし，必ず２つを選択解答</a:t>
              </a:r>
              <a:endParaRPr altLang="ja-JP" b="1" dirty="0" kumimoji="1" lang="en-US">
                <a:solidFill>
                  <a:schemeClr val="tx1"/>
                </a:solidFill>
              </a:endParaRPr>
            </a:p>
            <a:p>
              <a:pPr>
                <a:spcBef>
                  <a:spcPts val="600"/>
                </a:spcBef>
              </a:pPr>
              <a:r>
                <a:rPr altLang="en-US" b="1" dirty="0" kumimoji="1" lang="ja-JP">
                  <a:solidFill>
                    <a:schemeClr val="tx1"/>
                  </a:solidFill>
                </a:rPr>
                <a:t>・２科目に分けて４つの出題範囲を全て解答することはできない</a:t>
              </a:r>
              <a:endParaRPr altLang="ja-JP" b="1" dirty="0" kumimoji="1" lang="en-US">
                <a:solidFill>
                  <a:schemeClr val="tx1"/>
                </a:solidFill>
              </a:endParaRPr>
            </a:p>
          </p:txBody>
        </p:sp>
        <p:sp>
          <p:nvSpPr>
            <p:cNvPr id="2" name="二等辺三角形 1">
              <a:extLst>
                <a:ext uri="{FF2B5EF4-FFF2-40B4-BE49-F238E27FC236}">
                  <a16:creationId xmlns:a16="http://schemas.microsoft.com/office/drawing/2014/main" id="{3B8F92FD-929A-441C-A317-7836B926B670}"/>
                </a:ext>
              </a:extLst>
            </p:cNvPr>
            <p:cNvSpPr/>
            <p:nvPr/>
          </p:nvSpPr>
          <p:spPr>
            <a:xfrm rot="11073213">
              <a:off x="2568827" y="2645780"/>
              <a:ext cx="325677" cy="467057"/>
            </a:xfrm>
            <a:prstGeom prst="triangl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sp>
        <p:nvSpPr>
          <p:cNvPr id="17" name="四角形: 角を丸くする 16">
            <a:extLst>
              <a:ext uri="{FF2B5EF4-FFF2-40B4-BE49-F238E27FC236}">
                <a16:creationId xmlns:a16="http://schemas.microsoft.com/office/drawing/2014/main" id="{2AE61CAE-F39B-433E-8860-9357670674BB}"/>
              </a:ext>
            </a:extLst>
          </p:cNvPr>
          <p:cNvSpPr/>
          <p:nvPr/>
        </p:nvSpPr>
        <p:spPr>
          <a:xfrm>
            <a:off x="5854965" y="5219078"/>
            <a:ext cx="5992287" cy="100484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旧課程科目の出題はなし</a:t>
            </a:r>
            <a:endParaRPr altLang="ja-JP" b="1" dirty="0" kumimoji="1" lang="en-US">
              <a:solidFill>
                <a:schemeClr val="tx1"/>
              </a:solidFill>
            </a:endParaRPr>
          </a:p>
          <a:p>
            <a:r>
              <a:rPr altLang="en-US" b="1" dirty="0" kumimoji="1" lang="ja-JP">
                <a:solidFill>
                  <a:schemeClr val="tx1"/>
                </a:solidFill>
              </a:rPr>
              <a:t>ただし，必要に応じて，左の５つの出題科目において旧課程履修者が選択可能な問題を出題する場合あり</a:t>
            </a:r>
            <a:endParaRPr altLang="ja-JP" b="1" dirty="0" kumimoji="1" lang="en-US">
              <a:solidFill>
                <a:schemeClr val="tx1"/>
              </a:solidFill>
            </a:endParaRPr>
          </a:p>
        </p:txBody>
      </p:sp>
    </p:spTree>
    <p:extLst>
      <p:ext uri="{BB962C8B-B14F-4D97-AF65-F5344CB8AC3E}">
        <p14:creationId xmlns:p14="http://schemas.microsoft.com/office/powerpoint/2010/main" val="276767227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3"/>
                                        </p:tgtEl>
                                        <p:attrNameLst>
                                          <p:attrName>style.visibility</p:attrName>
                                        </p:attrNameLst>
                                      </p:cBhvr>
                                      <p:to>
                                        <p:strVal val="visible"/>
                                      </p:to>
                                    </p:set>
                                    <p:animEffect filter="fade" transition="in">
                                      <p:cBhvr>
                                        <p:cTn dur="500" id="7"/>
                                        <p:tgtEl>
                                          <p:spTgt spid="3"/>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40"/>
                                        </p:tgtEl>
                                        <p:attrNameLst>
                                          <p:attrName>style.visibility</p:attrName>
                                        </p:attrNameLst>
                                      </p:cBhvr>
                                      <p:to>
                                        <p:strVal val="visible"/>
                                      </p:to>
                                    </p:set>
                                    <p:animEffect filter="fade" transition="in">
                                      <p:cBhvr>
                                        <p:cTn dur="500" id="12"/>
                                        <p:tgtEl>
                                          <p:spTgt spid="40"/>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41"/>
                                        </p:tgtEl>
                                        <p:attrNameLst>
                                          <p:attrName>style.visibility</p:attrName>
                                        </p:attrNameLst>
                                      </p:cBhvr>
                                      <p:to>
                                        <p:strVal val="visible"/>
                                      </p:to>
                                    </p:set>
                                    <p:animEffect filter="fade" transition="in">
                                      <p:cBhvr>
                                        <p:cTn dur="500" id="17"/>
                                        <p:tgtEl>
                                          <p:spTgt spid="41"/>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5"/>
                                        </p:tgtEl>
                                        <p:attrNameLst>
                                          <p:attrName>style.visibility</p:attrName>
                                        </p:attrNameLst>
                                      </p:cBhvr>
                                      <p:to>
                                        <p:strVal val="visible"/>
                                      </p:to>
                                    </p:set>
                                    <p:animEffect filter="fade" transition="in">
                                      <p:cBhvr>
                                        <p:cTn dur="500" id="22"/>
                                        <p:tgtEl>
                                          <p:spTgt spid="15"/>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42"/>
                                        </p:tgtEl>
                                        <p:attrNameLst>
                                          <p:attrName>style.visibility</p:attrName>
                                        </p:attrNameLst>
                                      </p:cBhvr>
                                      <p:to>
                                        <p:strVal val="visible"/>
                                      </p:to>
                                    </p:set>
                                    <p:animEffect filter="fade" transition="in">
                                      <p:cBhvr>
                                        <p:cTn dur="500" id="27"/>
                                        <p:tgtEl>
                                          <p:spTgt spid="42"/>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10" presetSubtype="0">
                                  <p:stCondLst>
                                    <p:cond delay="0"/>
                                  </p:stCondLst>
                                  <p:childTnLst>
                                    <p:set>
                                      <p:cBhvr>
                                        <p:cTn dur="1" fill="hold" id="31">
                                          <p:stCondLst>
                                            <p:cond delay="0"/>
                                          </p:stCondLst>
                                        </p:cTn>
                                        <p:tgtEl>
                                          <p:spTgt spid="17"/>
                                        </p:tgtEl>
                                        <p:attrNameLst>
                                          <p:attrName>style.visibility</p:attrName>
                                        </p:attrNameLst>
                                      </p:cBhvr>
                                      <p:to>
                                        <p:strVal val="visible"/>
                                      </p:to>
                                    </p:set>
                                    <p:animEffect filter="fade" transition="in">
                                      <p:cBhvr>
                                        <p:cTn dur="500" id="32"/>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40"/>
      <p:bldP animBg="1" grpId="0" spid="41"/>
      <p:bldP animBg="1" grpId="0" spid="42"/>
      <p:bldP animBg="1" grpId="0" spid="15"/>
      <p:bldP animBg="1" grpId="0" spid="17"/>
    </p:bldLst>
  </p:timing>
</p:sld>
</file>

<file path=ppt/slides/slide26.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51DB88E-36AD-4772-9166-E0A33044FC09}"/>
              </a:ext>
            </a:extLst>
          </p:cNvPr>
          <p:cNvGrpSpPr>
            <a:grpSpLocks noChangeAspect="1"/>
          </p:cNvGrpSpPr>
          <p:nvPr/>
        </p:nvGrpSpPr>
        <p:grpSpPr bwMode="auto">
          <a:xfrm>
            <a:off x="600597" y="1746250"/>
            <a:ext cx="6673851" cy="4948238"/>
            <a:chOff x="402" y="1100"/>
            <a:chExt cx="4204" cy="3117"/>
          </a:xfrm>
        </p:grpSpPr>
        <p:sp>
          <p:nvSpPr>
            <p:cNvPr id="3" name="AutoShape 3">
              <a:extLst>
                <a:ext uri="{FF2B5EF4-FFF2-40B4-BE49-F238E27FC236}">
                  <a16:creationId xmlns:a16="http://schemas.microsoft.com/office/drawing/2014/main" id="{32257C38-E313-470A-8356-D705BDAC0DFC}"/>
                </a:ext>
              </a:extLst>
            </p:cNvPr>
            <p:cNvSpPr>
              <a:spLocks noChangeArrowheads="1" noChangeAspect="1" noTextEdit="1"/>
            </p:cNvSpPr>
            <p:nvPr/>
          </p:nvSpPr>
          <p:spPr bwMode="auto">
            <a:xfrm>
              <a:off x="402" y="1100"/>
              <a:ext cx="4087" cy="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7173" name="Picture 5">
              <a:extLst>
                <a:ext uri="{FF2B5EF4-FFF2-40B4-BE49-F238E27FC236}">
                  <a16:creationId xmlns:a16="http://schemas.microsoft.com/office/drawing/2014/main" id="{AA3AD87E-9C8A-4720-8A5C-4D54958C9BD0}"/>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6741"/>
            <a:stretch/>
          </p:blipFill>
          <p:spPr bwMode="auto">
            <a:xfrm>
              <a:off x="402" y="1100"/>
              <a:ext cx="4204" cy="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7" name="Picture 9">
            <a:extLst>
              <a:ext uri="{FF2B5EF4-FFF2-40B4-BE49-F238E27FC236}">
                <a16:creationId xmlns:a16="http://schemas.microsoft.com/office/drawing/2014/main" id="{7DB2FA4B-2F77-4570-897A-A4380A0D5CD4}"/>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7321758" y="2431345"/>
            <a:ext cx="2894012"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26</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理　科</a:t>
            </a:r>
          </a:p>
        </p:txBody>
      </p:sp>
      <p:sp>
        <p:nvSpPr>
          <p:cNvPr id="22" name="テキスト ボックス 21">
            <a:extLst>
              <a:ext uri="{FF2B5EF4-FFF2-40B4-BE49-F238E27FC236}">
                <a16:creationId xmlns:a16="http://schemas.microsoft.com/office/drawing/2014/main" id="{D658E51F-9894-43AE-B0D8-C0AB43220957}"/>
              </a:ext>
            </a:extLst>
          </p:cNvPr>
          <p:cNvSpPr txBox="1"/>
          <p:nvPr/>
        </p:nvSpPr>
        <p:spPr>
          <a:xfrm>
            <a:off x="406400" y="692728"/>
            <a:ext cx="1820505" cy="400110"/>
          </a:xfrm>
          <a:prstGeom prst="rect">
            <a:avLst/>
          </a:prstGeom>
          <a:noFill/>
        </p:spPr>
        <p:txBody>
          <a:bodyPr rtlCol="0" wrap="square">
            <a:spAutoFit/>
          </a:bodyPr>
          <a:lstStyle/>
          <a:p>
            <a:r>
              <a:rPr altLang="en-US" b="1" dirty="0" kumimoji="1" lang="ja-JP" sz="2000"/>
              <a:t>○解答用紙</a:t>
            </a:r>
          </a:p>
        </p:txBody>
      </p:sp>
      <p:sp>
        <p:nvSpPr>
          <p:cNvPr id="17" name="正方形/長方形 16">
            <a:extLst>
              <a:ext uri="{FF2B5EF4-FFF2-40B4-BE49-F238E27FC236}">
                <a16:creationId xmlns:a16="http://schemas.microsoft.com/office/drawing/2014/main" id="{7370483C-D7AC-4CC6-8646-187A1E9F31D9}"/>
              </a:ext>
            </a:extLst>
          </p:cNvPr>
          <p:cNvSpPr/>
          <p:nvPr/>
        </p:nvSpPr>
        <p:spPr>
          <a:xfrm>
            <a:off x="2071997" y="2679821"/>
            <a:ext cx="1239915" cy="154509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9" name="直線矢印コネクタ 18">
            <a:extLst>
              <a:ext uri="{FF2B5EF4-FFF2-40B4-BE49-F238E27FC236}">
                <a16:creationId xmlns:a16="http://schemas.microsoft.com/office/drawing/2014/main" id="{68A89A20-3313-40EB-A67E-D69CB1EE3934}"/>
              </a:ext>
            </a:extLst>
          </p:cNvPr>
          <p:cNvCxnSpPr>
            <a:cxnSpLocks/>
          </p:cNvCxnSpPr>
          <p:nvPr/>
        </p:nvCxnSpPr>
        <p:spPr>
          <a:xfrm>
            <a:off x="3323063" y="3622764"/>
            <a:ext cx="402225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CE15FB0D-3FE5-4D20-BB17-DF8A8C34C2A7}"/>
              </a:ext>
            </a:extLst>
          </p:cNvPr>
          <p:cNvSpPr txBox="1"/>
          <p:nvPr/>
        </p:nvSpPr>
        <p:spPr>
          <a:xfrm>
            <a:off x="638548" y="1196265"/>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第１面</a:t>
            </a:r>
            <a:endParaRPr altLang="en-US" dirty="0" kumimoji="1" lang="ja-JP" sz="2200"/>
          </a:p>
        </p:txBody>
      </p:sp>
      <p:sp>
        <p:nvSpPr>
          <p:cNvPr id="18" name="正方形/長方形 17">
            <a:extLst>
              <a:ext uri="{FF2B5EF4-FFF2-40B4-BE49-F238E27FC236}">
                <a16:creationId xmlns:a16="http://schemas.microsoft.com/office/drawing/2014/main" id="{2DE6AEAA-9B8B-4C2E-9AD9-586922572958}"/>
              </a:ext>
            </a:extLst>
          </p:cNvPr>
          <p:cNvSpPr/>
          <p:nvPr/>
        </p:nvSpPr>
        <p:spPr>
          <a:xfrm>
            <a:off x="7356466" y="2462686"/>
            <a:ext cx="2824597" cy="36155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1" name="吹き出し: 角を丸めた四角形 20">
            <a:extLst>
              <a:ext uri="{FF2B5EF4-FFF2-40B4-BE49-F238E27FC236}">
                <a16:creationId xmlns:a16="http://schemas.microsoft.com/office/drawing/2014/main" id="{F6D53E57-0093-42F1-A194-A718C5B32445}"/>
              </a:ext>
            </a:extLst>
          </p:cNvPr>
          <p:cNvSpPr/>
          <p:nvPr/>
        </p:nvSpPr>
        <p:spPr>
          <a:xfrm>
            <a:off x="7522851" y="1092838"/>
            <a:ext cx="3650145" cy="918974"/>
          </a:xfrm>
          <a:prstGeom prst="wedgeRoundRectCallout">
            <a:avLst>
              <a:gd fmla="val 5659" name="adj1"/>
              <a:gd fmla="val 119304"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解答科目欄には，解答する科目を１つだけマーク</a:t>
            </a:r>
          </a:p>
        </p:txBody>
      </p:sp>
    </p:spTree>
    <p:extLst>
      <p:ext uri="{BB962C8B-B14F-4D97-AF65-F5344CB8AC3E}">
        <p14:creationId xmlns:p14="http://schemas.microsoft.com/office/powerpoint/2010/main" val="1883394339"/>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1"/>
                                        </p:tgtEl>
                                        <p:attrNameLst>
                                          <p:attrName>style.visibility</p:attrName>
                                        </p:attrNameLst>
                                      </p:cBhvr>
                                      <p:to>
                                        <p:strVal val="visible"/>
                                      </p:to>
                                    </p:set>
                                    <p:animEffect filter="fade" transition="in">
                                      <p:cBhvr>
                                        <p:cTn dur="500" id="7"/>
                                        <p:tgtEl>
                                          <p:spTgt spid="21"/>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7"/>
                                        </p:tgtEl>
                                        <p:attrNameLst>
                                          <p:attrName>style.visibility</p:attrName>
                                        </p:attrNameLst>
                                      </p:cBhvr>
                                      <p:to>
                                        <p:strVal val="visible"/>
                                      </p:to>
                                    </p:set>
                                    <p:animEffect filter="fade" transition="in">
                                      <p:cBhvr>
                                        <p:cTn dur="500" id="10"/>
                                        <p:tgtEl>
                                          <p:spTgt spid="17"/>
                                        </p:tgtEl>
                                      </p:cBhvr>
                                    </p:animEffect>
                                  </p:childTnLst>
                                </p:cTn>
                              </p:par>
                              <p:par>
                                <p:cTn fill="hold" id="11" nodeType="withEffect" presetClass="entr" presetID="10" presetSubtype="0">
                                  <p:stCondLst>
                                    <p:cond delay="0"/>
                                  </p:stCondLst>
                                  <p:childTnLst>
                                    <p:set>
                                      <p:cBhvr>
                                        <p:cTn dur="1" fill="hold" id="12">
                                          <p:stCondLst>
                                            <p:cond delay="0"/>
                                          </p:stCondLst>
                                        </p:cTn>
                                        <p:tgtEl>
                                          <p:spTgt spid="19"/>
                                        </p:tgtEl>
                                        <p:attrNameLst>
                                          <p:attrName>style.visibility</p:attrName>
                                        </p:attrNameLst>
                                      </p:cBhvr>
                                      <p:to>
                                        <p:strVal val="visible"/>
                                      </p:to>
                                    </p:set>
                                    <p:animEffect filter="fade" transition="in">
                                      <p:cBhvr>
                                        <p:cTn dur="500" id="13"/>
                                        <p:tgtEl>
                                          <p:spTgt spid="19"/>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18"/>
                                        </p:tgtEl>
                                        <p:attrNameLst>
                                          <p:attrName>style.visibility</p:attrName>
                                        </p:attrNameLst>
                                      </p:cBhvr>
                                      <p:to>
                                        <p:strVal val="visible"/>
                                      </p:to>
                                    </p:set>
                                    <p:animEffect filter="fade" transition="in">
                                      <p:cBhvr>
                                        <p:cTn dur="500" id="16"/>
                                        <p:tgtEl>
                                          <p:spTgt spid="18"/>
                                        </p:tgtEl>
                                      </p:cBhvr>
                                    </p:animEffect>
                                  </p:childTnLst>
                                </p:cTn>
                              </p:par>
                              <p:par>
                                <p:cTn fill="hold" id="17" nodeType="withEffect" presetClass="entr" presetID="10" presetSubtype="0">
                                  <p:stCondLst>
                                    <p:cond delay="0"/>
                                  </p:stCondLst>
                                  <p:childTnLst>
                                    <p:set>
                                      <p:cBhvr>
                                        <p:cTn dur="1" fill="hold" id="18">
                                          <p:stCondLst>
                                            <p:cond delay="0"/>
                                          </p:stCondLst>
                                        </p:cTn>
                                        <p:tgtEl>
                                          <p:spTgt spid="7177"/>
                                        </p:tgtEl>
                                        <p:attrNameLst>
                                          <p:attrName>style.visibility</p:attrName>
                                        </p:attrNameLst>
                                      </p:cBhvr>
                                      <p:to>
                                        <p:strVal val="visible"/>
                                      </p:to>
                                    </p:set>
                                    <p:animEffect filter="fade" transition="in">
                                      <p:cBhvr>
                                        <p:cTn dur="500" id="19"/>
                                        <p:tgtEl>
                                          <p:spTgt spid="717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7"/>
      <p:bldP animBg="1" grpId="0" spid="18"/>
      <p:bldP animBg="1" grpId="0" spid="21"/>
    </p:bldLst>
  </p:timing>
</p:sld>
</file>

<file path=ppt/slides/slide27.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484CB862-D714-4783-B83F-3FFAF17D3B7E}"/>
              </a:ext>
            </a:extLst>
          </p:cNvPr>
          <p:cNvGrpSpPr>
            <a:grpSpLocks noChangeAspect="1"/>
          </p:cNvGrpSpPr>
          <p:nvPr/>
        </p:nvGrpSpPr>
        <p:grpSpPr bwMode="auto">
          <a:xfrm>
            <a:off x="8005763" y="2808288"/>
            <a:ext cx="3352800" cy="1206500"/>
            <a:chOff x="5043" y="1769"/>
            <a:chExt cx="2112" cy="760"/>
          </a:xfrm>
        </p:grpSpPr>
        <p:sp>
          <p:nvSpPr>
            <p:cNvPr id="7" name="AutoShape 7">
              <a:extLst>
                <a:ext uri="{FF2B5EF4-FFF2-40B4-BE49-F238E27FC236}">
                  <a16:creationId xmlns:a16="http://schemas.microsoft.com/office/drawing/2014/main" id="{30E993C8-5C07-477E-BF50-23BE87C4D9DE}"/>
                </a:ext>
              </a:extLst>
            </p:cNvPr>
            <p:cNvSpPr>
              <a:spLocks noChangeArrowheads="1" noChangeAspect="1" noTextEdit="1"/>
            </p:cNvSpPr>
            <p:nvPr/>
          </p:nvSpPr>
          <p:spPr bwMode="auto">
            <a:xfrm>
              <a:off x="5043" y="1769"/>
              <a:ext cx="2112" cy="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8201" name="Picture 9">
              <a:extLst>
                <a:ext uri="{FF2B5EF4-FFF2-40B4-BE49-F238E27FC236}">
                  <a16:creationId xmlns:a16="http://schemas.microsoft.com/office/drawing/2014/main" id="{10CF13F7-5F67-4C48-BD92-0AB9E52EF4C1}"/>
                </a:ext>
              </a:extLst>
            </p:cNvPr>
            <p:cNvPicPr>
              <a:picLocks noChangeArrowheads="1"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043" y="1769"/>
              <a:ext cx="21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
            <a:extLst>
              <a:ext uri="{FF2B5EF4-FFF2-40B4-BE49-F238E27FC236}">
                <a16:creationId xmlns:a16="http://schemas.microsoft.com/office/drawing/2014/main" id="{DD2CADF6-BEC8-40D5-B45B-DC922069F51A}"/>
              </a:ext>
            </a:extLst>
          </p:cNvPr>
          <p:cNvGrpSpPr>
            <a:grpSpLocks noChangeAspect="1"/>
          </p:cNvGrpSpPr>
          <p:nvPr/>
        </p:nvGrpSpPr>
        <p:grpSpPr bwMode="auto">
          <a:xfrm>
            <a:off x="712788" y="1390650"/>
            <a:ext cx="7127875" cy="5260975"/>
            <a:chOff x="449" y="876"/>
            <a:chExt cx="4490" cy="3314"/>
          </a:xfrm>
        </p:grpSpPr>
        <p:sp>
          <p:nvSpPr>
            <p:cNvPr id="5" name="AutoShape 3">
              <a:extLst>
                <a:ext uri="{FF2B5EF4-FFF2-40B4-BE49-F238E27FC236}">
                  <a16:creationId xmlns:a16="http://schemas.microsoft.com/office/drawing/2014/main" id="{F0194209-6716-4FEB-B58B-A4B253ADD3A6}"/>
                </a:ext>
              </a:extLst>
            </p:cNvPr>
            <p:cNvSpPr>
              <a:spLocks noChangeArrowheads="1" noChangeAspect="1" noTextEdit="1"/>
            </p:cNvSpPr>
            <p:nvPr/>
          </p:nvSpPr>
          <p:spPr bwMode="auto">
            <a:xfrm>
              <a:off x="449" y="876"/>
              <a:ext cx="4370" cy="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8197" name="Picture 5">
              <a:extLst>
                <a:ext uri="{FF2B5EF4-FFF2-40B4-BE49-F238E27FC236}">
                  <a16:creationId xmlns:a16="http://schemas.microsoft.com/office/drawing/2014/main" id="{B165D629-FA70-4FB8-8D9F-6469A8CEF882}"/>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7184"/>
            <a:stretch/>
          </p:blipFill>
          <p:spPr bwMode="auto">
            <a:xfrm>
              <a:off x="449" y="876"/>
              <a:ext cx="4490" cy="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27</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理　科</a:t>
            </a:r>
          </a:p>
        </p:txBody>
      </p:sp>
      <p:sp>
        <p:nvSpPr>
          <p:cNvPr id="28" name="吹き出し: 角を丸めた四角形 27">
            <a:extLst>
              <a:ext uri="{FF2B5EF4-FFF2-40B4-BE49-F238E27FC236}">
                <a16:creationId xmlns:a16="http://schemas.microsoft.com/office/drawing/2014/main" id="{483BA3B6-105A-4EFF-A758-FA248E376BCE}"/>
              </a:ext>
            </a:extLst>
          </p:cNvPr>
          <p:cNvSpPr/>
          <p:nvPr/>
        </p:nvSpPr>
        <p:spPr>
          <a:xfrm>
            <a:off x="7450433" y="738560"/>
            <a:ext cx="4583462" cy="843429"/>
          </a:xfrm>
          <a:prstGeom prst="wedgeRoundRectCallout">
            <a:avLst>
              <a:gd fmla="val -50466" name="adj1"/>
              <a:gd fmla="val 115817"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物理基礎／化学基礎／生物基礎／地学基礎</a:t>
            </a:r>
            <a:r>
              <a:rPr altLang="ja-JP" b="1" dirty="0" kumimoji="1" lang="en-US" sz="2000">
                <a:solidFill>
                  <a:schemeClr val="tx1"/>
                </a:solidFill>
              </a:rPr>
              <a:t>』</a:t>
            </a:r>
            <a:r>
              <a:rPr altLang="en-US" b="1" dirty="0" kumimoji="1" lang="ja-JP" sz="2000">
                <a:solidFill>
                  <a:schemeClr val="tx1"/>
                </a:solidFill>
              </a:rPr>
              <a:t>の解答欄は第２面（ウラ）</a:t>
            </a:r>
          </a:p>
        </p:txBody>
      </p:sp>
      <p:sp>
        <p:nvSpPr>
          <p:cNvPr id="30" name="テキスト ボックス 29">
            <a:extLst>
              <a:ext uri="{FF2B5EF4-FFF2-40B4-BE49-F238E27FC236}">
                <a16:creationId xmlns:a16="http://schemas.microsoft.com/office/drawing/2014/main" id="{12A53398-BCA0-4A70-853F-12400E1E2C7D}"/>
              </a:ext>
            </a:extLst>
          </p:cNvPr>
          <p:cNvSpPr txBox="1"/>
          <p:nvPr/>
        </p:nvSpPr>
        <p:spPr>
          <a:xfrm>
            <a:off x="562088" y="793324"/>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第２面</a:t>
            </a:r>
            <a:endParaRPr altLang="en-US" dirty="0" kumimoji="1" lang="ja-JP" sz="2200"/>
          </a:p>
        </p:txBody>
      </p:sp>
      <p:sp>
        <p:nvSpPr>
          <p:cNvPr id="16" name="四角形: 角を丸くする 15">
            <a:extLst>
              <a:ext uri="{FF2B5EF4-FFF2-40B4-BE49-F238E27FC236}">
                <a16:creationId xmlns:a16="http://schemas.microsoft.com/office/drawing/2014/main" id="{129EFF03-D577-47E6-B43D-67F3C7C327E3}"/>
              </a:ext>
            </a:extLst>
          </p:cNvPr>
          <p:cNvSpPr/>
          <p:nvPr/>
        </p:nvSpPr>
        <p:spPr>
          <a:xfrm>
            <a:off x="7315200" y="4181227"/>
            <a:ext cx="4676012" cy="87771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第１面に解答する科目と区別するため，</a:t>
            </a:r>
            <a:endParaRPr altLang="ja-JP" b="1" dirty="0" kumimoji="1" lang="en-US" sz="2000">
              <a:solidFill>
                <a:schemeClr val="tx1"/>
              </a:solidFill>
            </a:endParaRPr>
          </a:p>
          <a:p>
            <a:r>
              <a:rPr altLang="en-US" b="1" dirty="0" kumimoji="1" lang="ja-JP" sz="2000">
                <a:solidFill>
                  <a:schemeClr val="tx1"/>
                </a:solidFill>
              </a:rPr>
              <a:t>解答番号が「</a:t>
            </a:r>
            <a:r>
              <a:rPr altLang="ja-JP" b="1" dirty="0" kumimoji="1" lang="en-US" sz="2000">
                <a:solidFill>
                  <a:schemeClr val="tx1"/>
                </a:solidFill>
              </a:rPr>
              <a:t>101</a:t>
            </a:r>
            <a:r>
              <a:rPr altLang="en-US" b="1" dirty="0" kumimoji="1" lang="ja-JP" sz="2000">
                <a:solidFill>
                  <a:schemeClr val="tx1"/>
                </a:solidFill>
              </a:rPr>
              <a:t>」から始まる</a:t>
            </a:r>
            <a:endParaRPr altLang="ja-JP" b="1" dirty="0" kumimoji="1" lang="en-US" sz="2000">
              <a:solidFill>
                <a:schemeClr val="tx1"/>
              </a:solidFill>
            </a:endParaRPr>
          </a:p>
        </p:txBody>
      </p:sp>
      <p:sp>
        <p:nvSpPr>
          <p:cNvPr id="20" name="正方形/長方形 19">
            <a:extLst>
              <a:ext uri="{FF2B5EF4-FFF2-40B4-BE49-F238E27FC236}">
                <a16:creationId xmlns:a16="http://schemas.microsoft.com/office/drawing/2014/main" id="{FFA4EDC3-4268-48E1-9884-A5FE476E8315}"/>
              </a:ext>
            </a:extLst>
          </p:cNvPr>
          <p:cNvSpPr/>
          <p:nvPr/>
        </p:nvSpPr>
        <p:spPr>
          <a:xfrm>
            <a:off x="5710574" y="2971968"/>
            <a:ext cx="1604626" cy="629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3" name="正方形/長方形 22">
            <a:extLst>
              <a:ext uri="{FF2B5EF4-FFF2-40B4-BE49-F238E27FC236}">
                <a16:creationId xmlns:a16="http://schemas.microsoft.com/office/drawing/2014/main" id="{14E84D60-9659-40C0-8831-DA32CCD97EF5}"/>
              </a:ext>
            </a:extLst>
          </p:cNvPr>
          <p:cNvSpPr/>
          <p:nvPr/>
        </p:nvSpPr>
        <p:spPr>
          <a:xfrm>
            <a:off x="8038014" y="2796902"/>
            <a:ext cx="3320110" cy="1206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4" name="直線矢印コネクタ 23">
            <a:extLst>
              <a:ext uri="{FF2B5EF4-FFF2-40B4-BE49-F238E27FC236}">
                <a16:creationId xmlns:a16="http://schemas.microsoft.com/office/drawing/2014/main" id="{1C8E2ADC-B10E-495A-A89F-46E604EF7134}"/>
              </a:ext>
            </a:extLst>
          </p:cNvPr>
          <p:cNvCxnSpPr>
            <a:cxnSpLocks/>
          </p:cNvCxnSpPr>
          <p:nvPr/>
        </p:nvCxnSpPr>
        <p:spPr>
          <a:xfrm>
            <a:off x="7335872" y="3288228"/>
            <a:ext cx="70214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79147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8"/>
                                        </p:tgtEl>
                                        <p:attrNameLst>
                                          <p:attrName>style.visibility</p:attrName>
                                        </p:attrNameLst>
                                      </p:cBhvr>
                                      <p:to>
                                        <p:strVal val="visible"/>
                                      </p:to>
                                    </p:set>
                                    <p:animEffect filter="fade" transition="in">
                                      <p:cBhvr>
                                        <p:cTn dur="500" id="7"/>
                                        <p:tgtEl>
                                          <p:spTgt spid="28"/>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20"/>
                                        </p:tgtEl>
                                        <p:attrNameLst>
                                          <p:attrName>style.visibility</p:attrName>
                                        </p:attrNameLst>
                                      </p:cBhvr>
                                      <p:to>
                                        <p:strVal val="visible"/>
                                      </p:to>
                                    </p:set>
                                    <p:animEffect filter="fade" transition="in">
                                      <p:cBhvr>
                                        <p:cTn dur="500" id="12"/>
                                        <p:tgtEl>
                                          <p:spTgt spid="20"/>
                                        </p:tgtEl>
                                      </p:cBhvr>
                                    </p:animEffect>
                                  </p:childTnLst>
                                </p:cTn>
                              </p:par>
                              <p:par>
                                <p:cTn fill="hold" id="13" nodeType="withEffect" presetClass="entr" presetID="10" presetSubtype="0">
                                  <p:stCondLst>
                                    <p:cond delay="0"/>
                                  </p:stCondLst>
                                  <p:childTnLst>
                                    <p:set>
                                      <p:cBhvr>
                                        <p:cTn dur="1" fill="hold" id="14">
                                          <p:stCondLst>
                                            <p:cond delay="0"/>
                                          </p:stCondLst>
                                        </p:cTn>
                                        <p:tgtEl>
                                          <p:spTgt spid="24"/>
                                        </p:tgtEl>
                                        <p:attrNameLst>
                                          <p:attrName>style.visibility</p:attrName>
                                        </p:attrNameLst>
                                      </p:cBhvr>
                                      <p:to>
                                        <p:strVal val="visible"/>
                                      </p:to>
                                    </p:set>
                                    <p:animEffect filter="fade" transition="in">
                                      <p:cBhvr>
                                        <p:cTn dur="500" id="15"/>
                                        <p:tgtEl>
                                          <p:spTgt spid="24"/>
                                        </p:tgtEl>
                                      </p:cBhvr>
                                    </p:animEffect>
                                  </p:childTnLst>
                                </p:cTn>
                              </p:par>
                              <p:par>
                                <p:cTn fill="hold" grpId="0" id="16" nodeType="withEffect" presetClass="entr" presetID="10" presetSubtype="0">
                                  <p:stCondLst>
                                    <p:cond delay="0"/>
                                  </p:stCondLst>
                                  <p:childTnLst>
                                    <p:set>
                                      <p:cBhvr>
                                        <p:cTn dur="1" fill="hold" id="17">
                                          <p:stCondLst>
                                            <p:cond delay="0"/>
                                          </p:stCondLst>
                                        </p:cTn>
                                        <p:tgtEl>
                                          <p:spTgt spid="23"/>
                                        </p:tgtEl>
                                        <p:attrNameLst>
                                          <p:attrName>style.visibility</p:attrName>
                                        </p:attrNameLst>
                                      </p:cBhvr>
                                      <p:to>
                                        <p:strVal val="visible"/>
                                      </p:to>
                                    </p:set>
                                    <p:animEffect filter="fade" transition="in">
                                      <p:cBhvr>
                                        <p:cTn dur="500" id="18"/>
                                        <p:tgtEl>
                                          <p:spTgt spid="23"/>
                                        </p:tgtEl>
                                      </p:cBhvr>
                                    </p:animEffect>
                                  </p:childTnLst>
                                </p:cTn>
                              </p:par>
                              <p:par>
                                <p:cTn fill="hold" id="19" nodeType="withEffect" presetClass="entr" presetID="10" presetSubtype="0">
                                  <p:stCondLst>
                                    <p:cond delay="0"/>
                                  </p:stCondLst>
                                  <p:childTnLst>
                                    <p:set>
                                      <p:cBhvr>
                                        <p:cTn dur="1" fill="hold" id="20">
                                          <p:stCondLst>
                                            <p:cond delay="0"/>
                                          </p:stCondLst>
                                        </p:cTn>
                                        <p:tgtEl>
                                          <p:spTgt spid="6"/>
                                        </p:tgtEl>
                                        <p:attrNameLst>
                                          <p:attrName>style.visibility</p:attrName>
                                        </p:attrNameLst>
                                      </p:cBhvr>
                                      <p:to>
                                        <p:strVal val="visible"/>
                                      </p:to>
                                    </p:set>
                                    <p:animEffect filter="fade" transition="in">
                                      <p:cBhvr>
                                        <p:cTn dur="500" id="21"/>
                                        <p:tgtEl>
                                          <p:spTgt spid="6"/>
                                        </p:tgtEl>
                                      </p:cBhvr>
                                    </p:animEffect>
                                  </p:childTnLst>
                                </p:cTn>
                              </p:par>
                              <p:par>
                                <p:cTn fill="hold" grpId="0" id="22" nodeType="withEffect" presetClass="entr" presetID="10" presetSubtype="0">
                                  <p:stCondLst>
                                    <p:cond delay="0"/>
                                  </p:stCondLst>
                                  <p:childTnLst>
                                    <p:set>
                                      <p:cBhvr>
                                        <p:cTn dur="1" fill="hold" id="23">
                                          <p:stCondLst>
                                            <p:cond delay="0"/>
                                          </p:stCondLst>
                                        </p:cTn>
                                        <p:tgtEl>
                                          <p:spTgt spid="16"/>
                                        </p:tgtEl>
                                        <p:attrNameLst>
                                          <p:attrName>style.visibility</p:attrName>
                                        </p:attrNameLst>
                                      </p:cBhvr>
                                      <p:to>
                                        <p:strVal val="visible"/>
                                      </p:to>
                                    </p:set>
                                    <p:animEffect filter="fade" transition="in">
                                      <p:cBhvr>
                                        <p:cTn dur="500" id="24"/>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animBg="1" grpId="0" spid="16"/>
      <p:bldP animBg="1" grpId="0" spid="20"/>
      <p:bldP animBg="1" grpId="0" spid="23"/>
    </p:bldLst>
  </p:timing>
</p:sld>
</file>

<file path=ppt/slides/slide28.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700D9A1E-D208-4B79-AA97-D100B3EEE3A1}"/>
              </a:ext>
            </a:extLst>
          </p:cNvPr>
          <p:cNvGrpSpPr/>
          <p:nvPr/>
        </p:nvGrpSpPr>
        <p:grpSpPr>
          <a:xfrm>
            <a:off x="7348407" y="2421486"/>
            <a:ext cx="3122757" cy="3960814"/>
            <a:chOff x="7348407" y="2406532"/>
            <a:chExt cx="3122757" cy="3960814"/>
          </a:xfrm>
        </p:grpSpPr>
        <p:pic>
          <p:nvPicPr>
            <p:cNvPr id="9" name="図 8">
              <a:extLst>
                <a:ext uri="{FF2B5EF4-FFF2-40B4-BE49-F238E27FC236}">
                  <a16:creationId xmlns:a16="http://schemas.microsoft.com/office/drawing/2014/main" id="{7AF57CF4-8B9B-40ED-8EB3-A05100E437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Lst>
            </a:blip>
            <a:stretch>
              <a:fillRect/>
            </a:stretch>
          </p:blipFill>
          <p:spPr>
            <a:xfrm>
              <a:off x="7348407" y="2406532"/>
              <a:ext cx="3122757" cy="3960814"/>
            </a:xfrm>
            <a:prstGeom prst="rect">
              <a:avLst/>
            </a:prstGeom>
          </p:spPr>
        </p:pic>
        <p:sp>
          <p:nvSpPr>
            <p:cNvPr id="3" name="楕円 2">
              <a:extLst>
                <a:ext uri="{FF2B5EF4-FFF2-40B4-BE49-F238E27FC236}">
                  <a16:creationId xmlns:a16="http://schemas.microsoft.com/office/drawing/2014/main" id="{85866BC1-6206-4106-A0E5-B8DE5CACA052}"/>
                </a:ext>
              </a:extLst>
            </p:cNvPr>
            <p:cNvSpPr/>
            <p:nvPr/>
          </p:nvSpPr>
          <p:spPr>
            <a:xfrm>
              <a:off x="9924585" y="3075872"/>
              <a:ext cx="157907" cy="2248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grpSp>
      <p:pic>
        <p:nvPicPr>
          <p:cNvPr id="8" name="図 7">
            <a:extLst>
              <a:ext uri="{FF2B5EF4-FFF2-40B4-BE49-F238E27FC236}">
                <a16:creationId xmlns:a16="http://schemas.microsoft.com/office/drawing/2014/main" id="{83191968-17B3-4A91-92AC-F6E6968B3C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Lst>
          </a:blip>
          <a:stretch>
            <a:fillRect/>
          </a:stretch>
        </p:blipFill>
        <p:spPr>
          <a:xfrm>
            <a:off x="498174" y="1862127"/>
            <a:ext cx="6279696" cy="4779111"/>
          </a:xfrm>
          <a:prstGeom prst="rect">
            <a:avLst/>
          </a:prstGeom>
        </p:spPr>
      </p:pic>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理　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52650" y="722351"/>
            <a:ext cx="10185252" cy="400110"/>
          </a:xfrm>
          <a:prstGeom prst="rect">
            <a:avLst/>
          </a:prstGeom>
          <a:noFill/>
        </p:spPr>
        <p:txBody>
          <a:bodyPr rtlCol="0" wrap="square">
            <a:spAutoFit/>
          </a:bodyPr>
          <a:lstStyle/>
          <a:p>
            <a:r>
              <a:rPr altLang="en-US" dirty="0" kumimoji="1" lang="ja-JP" sz="2000"/>
              <a:t>○</a:t>
            </a:r>
            <a:r>
              <a:rPr altLang="ja-JP" b="1" dirty="0" kumimoji="1" lang="en-US" sz="2000"/>
              <a:t>『</a:t>
            </a:r>
            <a:r>
              <a:rPr altLang="en-US" b="1" dirty="0" kumimoji="1" lang="ja-JP" sz="2000"/>
              <a:t>物理基礎／化学基礎／生物基礎／地学基礎</a:t>
            </a:r>
            <a:r>
              <a:rPr altLang="ja-JP" b="1" dirty="0" kumimoji="1" lang="en-US" sz="2000"/>
              <a:t>』</a:t>
            </a:r>
            <a:r>
              <a:rPr altLang="en-US" dirty="0" kumimoji="1" lang="ja-JP" sz="2000"/>
              <a:t>を解答する場合</a:t>
            </a:r>
          </a:p>
        </p:txBody>
      </p:sp>
      <p:sp>
        <p:nvSpPr>
          <p:cNvPr id="13" name="正方形/長方形 12">
            <a:extLst>
              <a:ext uri="{FF2B5EF4-FFF2-40B4-BE49-F238E27FC236}">
                <a16:creationId xmlns:a16="http://schemas.microsoft.com/office/drawing/2014/main" id="{952D5E7E-2CC1-4815-B41D-CC06B4AD3409}"/>
              </a:ext>
            </a:extLst>
          </p:cNvPr>
          <p:cNvSpPr/>
          <p:nvPr/>
        </p:nvSpPr>
        <p:spPr>
          <a:xfrm>
            <a:off x="1957045" y="2926381"/>
            <a:ext cx="1109540" cy="2543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0" name="テキスト ボックス 29">
            <a:extLst>
              <a:ext uri="{FF2B5EF4-FFF2-40B4-BE49-F238E27FC236}">
                <a16:creationId xmlns:a16="http://schemas.microsoft.com/office/drawing/2014/main" id="{A35D425E-5A53-4B8A-BBD1-DA40B7B13DC4}"/>
              </a:ext>
            </a:extLst>
          </p:cNvPr>
          <p:cNvSpPr txBox="1"/>
          <p:nvPr/>
        </p:nvSpPr>
        <p:spPr>
          <a:xfrm>
            <a:off x="498174" y="1276851"/>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第１面</a:t>
            </a:r>
            <a:endParaRPr altLang="en-US" dirty="0" kumimoji="1" lang="ja-JP" sz="2200"/>
          </a:p>
        </p:txBody>
      </p:sp>
      <p:sp>
        <p:nvSpPr>
          <p:cNvPr id="15" name="正方形/長方形 14">
            <a:extLst>
              <a:ext uri="{FF2B5EF4-FFF2-40B4-BE49-F238E27FC236}">
                <a16:creationId xmlns:a16="http://schemas.microsoft.com/office/drawing/2014/main" id="{9BA53CAE-3B35-447C-8D3D-968C1579D065}"/>
              </a:ext>
            </a:extLst>
          </p:cNvPr>
          <p:cNvSpPr/>
          <p:nvPr/>
        </p:nvSpPr>
        <p:spPr>
          <a:xfrm>
            <a:off x="7454201" y="2907128"/>
            <a:ext cx="2867704" cy="6341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4" name="直線矢印コネクタ 13">
            <a:extLst>
              <a:ext uri="{FF2B5EF4-FFF2-40B4-BE49-F238E27FC236}">
                <a16:creationId xmlns:a16="http://schemas.microsoft.com/office/drawing/2014/main" id="{E29D7C75-363B-4F41-95EE-FE156661A5BE}"/>
              </a:ext>
            </a:extLst>
          </p:cNvPr>
          <p:cNvCxnSpPr>
            <a:cxnSpLocks/>
          </p:cNvCxnSpPr>
          <p:nvPr/>
        </p:nvCxnSpPr>
        <p:spPr>
          <a:xfrm>
            <a:off x="3134276" y="3053570"/>
            <a:ext cx="4289812" cy="1420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吹き出し: 角を丸めた四角形 4">
            <a:extLst>
              <a:ext uri="{FF2B5EF4-FFF2-40B4-BE49-F238E27FC236}">
                <a16:creationId xmlns:a16="http://schemas.microsoft.com/office/drawing/2014/main" id="{D08A2BF1-588F-45D4-B330-BB34DC2EFB7E}"/>
              </a:ext>
            </a:extLst>
          </p:cNvPr>
          <p:cNvSpPr/>
          <p:nvPr/>
        </p:nvSpPr>
        <p:spPr>
          <a:xfrm>
            <a:off x="7135158" y="1135703"/>
            <a:ext cx="4643217" cy="1090222"/>
          </a:xfrm>
          <a:prstGeom prst="wedgeRoundRectCallout">
            <a:avLst>
              <a:gd fmla="val 8164" name="adj1"/>
              <a:gd fmla="val 79688"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＜ＳＴＥＰ①＞</a:t>
            </a:r>
            <a:endParaRPr altLang="ja-JP" b="1" dirty="0" kumimoji="1" lang="en-US" sz="2000">
              <a:solidFill>
                <a:schemeClr val="tx1"/>
              </a:solidFill>
            </a:endParaRPr>
          </a:p>
          <a:p>
            <a:pPr>
              <a:spcBef>
                <a:spcPts val="600"/>
              </a:spcBef>
            </a:pPr>
            <a:r>
              <a:rPr altLang="en-US" b="1" dirty="0" kumimoji="1" lang="ja-JP" sz="2000">
                <a:solidFill>
                  <a:schemeClr val="tx1"/>
                </a:solidFill>
              </a:rPr>
              <a:t>第１解答科目欄の</a:t>
            </a:r>
            <a:r>
              <a:rPr altLang="ja-JP" b="1" dirty="0" kumimoji="1" lang="en-US" sz="2000">
                <a:solidFill>
                  <a:schemeClr val="tx1"/>
                </a:solidFill>
              </a:rPr>
              <a:t>『</a:t>
            </a:r>
            <a:r>
              <a:rPr altLang="en-US" b="1" dirty="0" kumimoji="1" lang="ja-JP" sz="2000">
                <a:solidFill>
                  <a:schemeClr val="tx1"/>
                </a:solidFill>
              </a:rPr>
              <a:t>物理基礎／化学基礎／生物基礎／地学基礎</a:t>
            </a:r>
            <a:r>
              <a:rPr altLang="ja-JP" b="1" dirty="0" kumimoji="1" lang="en-US" sz="2000">
                <a:solidFill>
                  <a:schemeClr val="tx1"/>
                </a:solidFill>
              </a:rPr>
              <a:t>』</a:t>
            </a:r>
            <a:r>
              <a:rPr altLang="en-US" b="1" dirty="0" kumimoji="1" lang="ja-JP" sz="2000">
                <a:solidFill>
                  <a:schemeClr val="tx1"/>
                </a:solidFill>
              </a:rPr>
              <a:t>にマーク</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425228" y="6460080"/>
            <a:ext cx="683339" cy="365125"/>
          </a:xfrm>
        </p:spPr>
        <p:txBody>
          <a:bodyPr/>
          <a:lstStyle/>
          <a:p>
            <a:fld id="{E0DD81A2-EA14-4A6D-B084-F67E3CF249F6}" type="slidenum">
              <a:rPr altLang="en-US" kumimoji="1" lang="ja-JP" smtClean="0"/>
              <a:t>28</a:t>
            </a:fld>
            <a:endParaRPr altLang="en-US" dirty="0" kumimoji="1" lang="ja-JP"/>
          </a:p>
        </p:txBody>
      </p:sp>
    </p:spTree>
    <p:extLst>
      <p:ext uri="{BB962C8B-B14F-4D97-AF65-F5344CB8AC3E}">
        <p14:creationId xmlns:p14="http://schemas.microsoft.com/office/powerpoint/2010/main" val="200840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3"/>
                                        </p:tgtEl>
                                        <p:attrNameLst>
                                          <p:attrName>style.visibility</p:attrName>
                                        </p:attrNameLst>
                                      </p:cBhvr>
                                      <p:to>
                                        <p:strVal val="visible"/>
                                      </p:to>
                                    </p:set>
                                    <p:animEffect filter="fade" transition="in">
                                      <p:cBhvr>
                                        <p:cTn dur="500" id="7"/>
                                        <p:tgtEl>
                                          <p:spTgt spid="13"/>
                                        </p:tgtEl>
                                      </p:cBhvr>
                                    </p:animEffect>
                                  </p:childTnLst>
                                </p:cTn>
                              </p:par>
                              <p:par>
                                <p:cTn fill="hold" id="8" nodeType="withEffect" presetClass="entr" presetID="10" presetSubtype="0">
                                  <p:stCondLst>
                                    <p:cond delay="0"/>
                                  </p:stCondLst>
                                  <p:childTnLst>
                                    <p:set>
                                      <p:cBhvr>
                                        <p:cTn dur="1" fill="hold" id="9">
                                          <p:stCondLst>
                                            <p:cond delay="0"/>
                                          </p:stCondLst>
                                        </p:cTn>
                                        <p:tgtEl>
                                          <p:spTgt spid="14"/>
                                        </p:tgtEl>
                                        <p:attrNameLst>
                                          <p:attrName>style.visibility</p:attrName>
                                        </p:attrNameLst>
                                      </p:cBhvr>
                                      <p:to>
                                        <p:strVal val="visible"/>
                                      </p:to>
                                    </p:set>
                                    <p:animEffect filter="fade" transition="in">
                                      <p:cBhvr>
                                        <p:cTn dur="500" id="10"/>
                                        <p:tgtEl>
                                          <p:spTgt spid="14"/>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15"/>
                                        </p:tgtEl>
                                        <p:attrNameLst>
                                          <p:attrName>style.visibility</p:attrName>
                                        </p:attrNameLst>
                                      </p:cBhvr>
                                      <p:to>
                                        <p:strVal val="visible"/>
                                      </p:to>
                                    </p:set>
                                    <p:animEffect filter="fade" transition="in">
                                      <p:cBhvr>
                                        <p:cTn dur="500" id="13"/>
                                        <p:tgtEl>
                                          <p:spTgt spid="15"/>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5"/>
                                        </p:tgtEl>
                                        <p:attrNameLst>
                                          <p:attrName>style.visibility</p:attrName>
                                        </p:attrNameLst>
                                      </p:cBhvr>
                                      <p:to>
                                        <p:strVal val="visible"/>
                                      </p:to>
                                    </p:set>
                                    <p:animEffect filter="fade" transition="in">
                                      <p:cBhvr>
                                        <p:cTn dur="500" id="16"/>
                                        <p:tgtEl>
                                          <p:spTgt spid="5"/>
                                        </p:tgtEl>
                                      </p:cBhvr>
                                    </p:animEffect>
                                  </p:childTnLst>
                                </p:cTn>
                              </p:par>
                              <p:par>
                                <p:cTn fill="hold" id="17" nodeType="withEffect" presetClass="entr" presetID="10" presetSubtype="0">
                                  <p:stCondLst>
                                    <p:cond delay="0"/>
                                  </p:stCondLst>
                                  <p:childTnLst>
                                    <p:set>
                                      <p:cBhvr>
                                        <p:cTn dur="1" fill="hold" id="18">
                                          <p:stCondLst>
                                            <p:cond delay="0"/>
                                          </p:stCondLst>
                                        </p:cTn>
                                        <p:tgtEl>
                                          <p:spTgt spid="7"/>
                                        </p:tgtEl>
                                        <p:attrNameLst>
                                          <p:attrName>style.visibility</p:attrName>
                                        </p:attrNameLst>
                                      </p:cBhvr>
                                      <p:to>
                                        <p:strVal val="visible"/>
                                      </p:to>
                                    </p:set>
                                    <p:animEffect filter="fade" transition="in">
                                      <p:cBhvr>
                                        <p:cTn dur="500" id="19"/>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5"/>
      <p:bldP animBg="1" grpId="0" spid="5"/>
    </p:bldLst>
  </p:timing>
</p:sld>
</file>

<file path=ppt/slides/slide29.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10310F3-75DE-4C0E-847C-5DBAF2A0E535}"/>
              </a:ext>
            </a:extLst>
          </p:cNvPr>
          <p:cNvGrpSpPr>
            <a:grpSpLocks noChangeAspect="1"/>
          </p:cNvGrpSpPr>
          <p:nvPr/>
        </p:nvGrpSpPr>
        <p:grpSpPr bwMode="auto">
          <a:xfrm>
            <a:off x="642938" y="1323975"/>
            <a:ext cx="7088188" cy="5227638"/>
            <a:chOff x="405" y="834"/>
            <a:chExt cx="4465" cy="3293"/>
          </a:xfrm>
        </p:grpSpPr>
        <p:sp>
          <p:nvSpPr>
            <p:cNvPr id="5" name="AutoShape 3">
              <a:extLst>
                <a:ext uri="{FF2B5EF4-FFF2-40B4-BE49-F238E27FC236}">
                  <a16:creationId xmlns:a16="http://schemas.microsoft.com/office/drawing/2014/main" id="{F1C24C15-B20C-4D78-B50E-546A8541C0AF}"/>
                </a:ext>
              </a:extLst>
            </p:cNvPr>
            <p:cNvSpPr>
              <a:spLocks noChangeArrowheads="1" noChangeAspect="1" noTextEdit="1"/>
            </p:cNvSpPr>
            <p:nvPr/>
          </p:nvSpPr>
          <p:spPr bwMode="auto">
            <a:xfrm>
              <a:off x="405" y="834"/>
              <a:ext cx="4346" cy="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9221" name="Picture 5">
              <a:extLst>
                <a:ext uri="{FF2B5EF4-FFF2-40B4-BE49-F238E27FC236}">
                  <a16:creationId xmlns:a16="http://schemas.microsoft.com/office/drawing/2014/main" id="{0C5DC84C-2FC7-494E-B48A-10BC4DB1639A}"/>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7265"/>
            <a:stretch/>
          </p:blipFill>
          <p:spPr bwMode="auto">
            <a:xfrm>
              <a:off x="405" y="834"/>
              <a:ext cx="4465" cy="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理　科</a:t>
            </a:r>
          </a:p>
        </p:txBody>
      </p:sp>
      <p:sp>
        <p:nvSpPr>
          <p:cNvPr id="26" name="正方形/長方形 25">
            <a:extLst>
              <a:ext uri="{FF2B5EF4-FFF2-40B4-BE49-F238E27FC236}">
                <a16:creationId xmlns:a16="http://schemas.microsoft.com/office/drawing/2014/main" id="{61A7ED11-E67D-47FC-8774-6FD979CA9ED7}"/>
              </a:ext>
            </a:extLst>
          </p:cNvPr>
          <p:cNvSpPr/>
          <p:nvPr/>
        </p:nvSpPr>
        <p:spPr>
          <a:xfrm>
            <a:off x="1235260" y="3197993"/>
            <a:ext cx="753373" cy="12959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dirty="0" kumimoji="1" lang="ja-JP">
              <a:solidFill>
                <a:srgbClr val="FF0000"/>
              </a:solidFill>
            </a:endParaRPr>
          </a:p>
        </p:txBody>
      </p:sp>
      <p:sp>
        <p:nvSpPr>
          <p:cNvPr id="32" name="テキスト ボックス 31">
            <a:extLst>
              <a:ext uri="{FF2B5EF4-FFF2-40B4-BE49-F238E27FC236}">
                <a16:creationId xmlns:a16="http://schemas.microsoft.com/office/drawing/2014/main" id="{804B936C-43E1-4A4E-B7FE-9AF7BA872F53}"/>
              </a:ext>
            </a:extLst>
          </p:cNvPr>
          <p:cNvSpPr txBox="1"/>
          <p:nvPr/>
        </p:nvSpPr>
        <p:spPr>
          <a:xfrm>
            <a:off x="605884" y="742445"/>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第２面</a:t>
            </a:r>
            <a:endParaRPr altLang="en-US" dirty="0" kumimoji="1" lang="ja-JP" sz="2200"/>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425228" y="6460080"/>
            <a:ext cx="683339" cy="365125"/>
          </a:xfrm>
        </p:spPr>
        <p:txBody>
          <a:bodyPr/>
          <a:lstStyle/>
          <a:p>
            <a:fld id="{E0DD81A2-EA14-4A6D-B084-F67E3CF249F6}" type="slidenum">
              <a:rPr altLang="en-US" kumimoji="1" lang="ja-JP" smtClean="0"/>
              <a:t>29</a:t>
            </a:fld>
            <a:endParaRPr altLang="en-US" dirty="0" kumimoji="1" lang="ja-JP"/>
          </a:p>
        </p:txBody>
      </p:sp>
      <p:sp>
        <p:nvSpPr>
          <p:cNvPr id="29" name="正方形/長方形 28">
            <a:extLst>
              <a:ext uri="{FF2B5EF4-FFF2-40B4-BE49-F238E27FC236}">
                <a16:creationId xmlns:a16="http://schemas.microsoft.com/office/drawing/2014/main" id="{49717B84-C88C-49D4-8F45-6CB2EE08F256}"/>
              </a:ext>
            </a:extLst>
          </p:cNvPr>
          <p:cNvSpPr/>
          <p:nvPr/>
        </p:nvSpPr>
        <p:spPr>
          <a:xfrm>
            <a:off x="4584504" y="3197993"/>
            <a:ext cx="753373" cy="1295948"/>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dirty="0" kumimoji="1" lang="ja-JP">
              <a:solidFill>
                <a:srgbClr val="FF0000"/>
              </a:solidFill>
            </a:endParaRPr>
          </a:p>
        </p:txBody>
      </p:sp>
      <p:sp>
        <p:nvSpPr>
          <p:cNvPr id="37" name="吹き出し: 角を丸めた四角形 36">
            <a:extLst>
              <a:ext uri="{FF2B5EF4-FFF2-40B4-BE49-F238E27FC236}">
                <a16:creationId xmlns:a16="http://schemas.microsoft.com/office/drawing/2014/main" id="{BFDE914E-9372-4084-B9E8-FBEB48A2F677}"/>
              </a:ext>
            </a:extLst>
          </p:cNvPr>
          <p:cNvSpPr/>
          <p:nvPr/>
        </p:nvSpPr>
        <p:spPr>
          <a:xfrm>
            <a:off x="7772398" y="770804"/>
            <a:ext cx="4071887" cy="1743448"/>
          </a:xfrm>
          <a:prstGeom prst="wedgeRoundRectCallout">
            <a:avLst>
              <a:gd fmla="val -62829" name="adj1"/>
              <a:gd fmla="val 9263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＜ＳＴＥＰ➁＞</a:t>
            </a:r>
            <a:endParaRPr altLang="ja-JP" b="1" dirty="0" kumimoji="1" lang="en-US" sz="2000">
              <a:solidFill>
                <a:schemeClr val="tx1"/>
              </a:solidFill>
            </a:endParaRPr>
          </a:p>
          <a:p>
            <a:pPr>
              <a:spcBef>
                <a:spcPts val="600"/>
              </a:spcBef>
            </a:pPr>
            <a:r>
              <a:rPr altLang="en-US" b="1" dirty="0" kumimoji="1" lang="ja-JP" sz="2000">
                <a:solidFill>
                  <a:schemeClr val="tx1"/>
                </a:solidFill>
              </a:rPr>
              <a:t>それぞれの出題範囲欄に１つずつマークの上，対応した解答欄に解答をマーク</a:t>
            </a:r>
          </a:p>
        </p:txBody>
      </p:sp>
      <p:sp>
        <p:nvSpPr>
          <p:cNvPr id="38" name="四角形: 角を丸くする 37">
            <a:extLst>
              <a:ext uri="{FF2B5EF4-FFF2-40B4-BE49-F238E27FC236}">
                <a16:creationId xmlns:a16="http://schemas.microsoft.com/office/drawing/2014/main" id="{7FD74B56-B7E0-450C-BBEF-A0403DC57C31}"/>
              </a:ext>
            </a:extLst>
          </p:cNvPr>
          <p:cNvSpPr/>
          <p:nvPr/>
        </p:nvSpPr>
        <p:spPr>
          <a:xfrm>
            <a:off x="8005663" y="3845967"/>
            <a:ext cx="3761234" cy="703091"/>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a:solidFill>
                  <a:schemeClr val="tx1"/>
                </a:solidFill>
              </a:rPr>
              <a:t> 例）「物理基礎」と「化学基礎」</a:t>
            </a:r>
            <a:endParaRPr altLang="ja-JP" dirty="0" kumimoji="1" lang="en-US">
              <a:solidFill>
                <a:schemeClr val="tx1"/>
              </a:solidFill>
            </a:endParaRPr>
          </a:p>
          <a:p>
            <a:r>
              <a:rPr altLang="en-US" dirty="0" kumimoji="1" lang="ja-JP">
                <a:solidFill>
                  <a:schemeClr val="tx1"/>
                </a:solidFill>
              </a:rPr>
              <a:t>　　を解答</a:t>
            </a:r>
          </a:p>
        </p:txBody>
      </p:sp>
      <p:grpSp>
        <p:nvGrpSpPr>
          <p:cNvPr id="6" name="Group 8">
            <a:extLst>
              <a:ext uri="{FF2B5EF4-FFF2-40B4-BE49-F238E27FC236}">
                <a16:creationId xmlns:a16="http://schemas.microsoft.com/office/drawing/2014/main" id="{ED8331E0-70B5-4014-BD5E-905E68499305}"/>
              </a:ext>
            </a:extLst>
          </p:cNvPr>
          <p:cNvGrpSpPr>
            <a:grpSpLocks noChangeAspect="1"/>
          </p:cNvGrpSpPr>
          <p:nvPr/>
        </p:nvGrpSpPr>
        <p:grpSpPr bwMode="auto">
          <a:xfrm>
            <a:off x="2466770" y="3421325"/>
            <a:ext cx="1592262" cy="2581275"/>
            <a:chOff x="1641" y="2365"/>
            <a:chExt cx="1003" cy="1626"/>
          </a:xfrm>
        </p:grpSpPr>
        <p:sp>
          <p:nvSpPr>
            <p:cNvPr id="7" name="AutoShape 7">
              <a:extLst>
                <a:ext uri="{FF2B5EF4-FFF2-40B4-BE49-F238E27FC236}">
                  <a16:creationId xmlns:a16="http://schemas.microsoft.com/office/drawing/2014/main" id="{FA1EA025-6B74-4F95-BBEA-890DE1AC4935}"/>
                </a:ext>
              </a:extLst>
            </p:cNvPr>
            <p:cNvSpPr>
              <a:spLocks noChangeArrowheads="1" noChangeAspect="1" noTextEdit="1"/>
            </p:cNvSpPr>
            <p:nvPr/>
          </p:nvSpPr>
          <p:spPr bwMode="auto">
            <a:xfrm>
              <a:off x="1641" y="2365"/>
              <a:ext cx="1003" cy="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9225" name="Picture 9">
              <a:extLst>
                <a:ext uri="{FF2B5EF4-FFF2-40B4-BE49-F238E27FC236}">
                  <a16:creationId xmlns:a16="http://schemas.microsoft.com/office/drawing/2014/main" id="{430840CE-C9E7-4487-A399-4127850C160E}"/>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1641" y="2365"/>
              <a:ext cx="1010"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9" name="Picture 13">
            <a:extLst>
              <a:ext uri="{FF2B5EF4-FFF2-40B4-BE49-F238E27FC236}">
                <a16:creationId xmlns:a16="http://schemas.microsoft.com/office/drawing/2014/main" id="{256D3F09-1B0B-474C-BEC1-1C0C6BD60E9E}"/>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884782" y="3448159"/>
            <a:ext cx="16017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F535E094-CE24-45BB-8D47-0610AF1BE4CD}"/>
              </a:ext>
            </a:extLst>
          </p:cNvPr>
          <p:cNvSpPr/>
          <p:nvPr/>
        </p:nvSpPr>
        <p:spPr>
          <a:xfrm>
            <a:off x="2533725" y="3464938"/>
            <a:ext cx="1483493" cy="254640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 name="楕円 1">
            <a:extLst>
              <a:ext uri="{FF2B5EF4-FFF2-40B4-BE49-F238E27FC236}">
                <a16:creationId xmlns:a16="http://schemas.microsoft.com/office/drawing/2014/main" id="{55D337E3-C0BD-4966-9E15-F13E73B49340}"/>
              </a:ext>
            </a:extLst>
          </p:cNvPr>
          <p:cNvSpPr/>
          <p:nvPr/>
        </p:nvSpPr>
        <p:spPr>
          <a:xfrm>
            <a:off x="3632899" y="4004154"/>
            <a:ext cx="126091" cy="1784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35" name="正方形/長方形 34">
            <a:extLst>
              <a:ext uri="{FF2B5EF4-FFF2-40B4-BE49-F238E27FC236}">
                <a16:creationId xmlns:a16="http://schemas.microsoft.com/office/drawing/2014/main" id="{250AAC3F-F763-4B63-AB1F-F4F66AD35DD7}"/>
              </a:ext>
            </a:extLst>
          </p:cNvPr>
          <p:cNvSpPr/>
          <p:nvPr/>
        </p:nvSpPr>
        <p:spPr>
          <a:xfrm>
            <a:off x="5942438" y="3476311"/>
            <a:ext cx="1483493" cy="254640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6" name="楕円 35">
            <a:extLst>
              <a:ext uri="{FF2B5EF4-FFF2-40B4-BE49-F238E27FC236}">
                <a16:creationId xmlns:a16="http://schemas.microsoft.com/office/drawing/2014/main" id="{0AF33B84-7758-42C2-823E-1B8027C3E76B}"/>
              </a:ext>
            </a:extLst>
          </p:cNvPr>
          <p:cNvSpPr/>
          <p:nvPr/>
        </p:nvSpPr>
        <p:spPr>
          <a:xfrm>
            <a:off x="7054070" y="4533543"/>
            <a:ext cx="126091" cy="1784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Tree>
    <p:extLst>
      <p:ext uri="{BB962C8B-B14F-4D97-AF65-F5344CB8AC3E}">
        <p14:creationId xmlns:p14="http://schemas.microsoft.com/office/powerpoint/2010/main" val="124718806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7"/>
                                        </p:tgtEl>
                                        <p:attrNameLst>
                                          <p:attrName>style.visibility</p:attrName>
                                        </p:attrNameLst>
                                      </p:cBhvr>
                                      <p:to>
                                        <p:strVal val="visible"/>
                                      </p:to>
                                    </p:set>
                                    <p:animEffect filter="fade" transition="in">
                                      <p:cBhvr>
                                        <p:cTn dur="500" id="7"/>
                                        <p:tgtEl>
                                          <p:spTgt spid="37"/>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26"/>
                                        </p:tgtEl>
                                        <p:attrNameLst>
                                          <p:attrName>style.visibility</p:attrName>
                                        </p:attrNameLst>
                                      </p:cBhvr>
                                      <p:to>
                                        <p:strVal val="visible"/>
                                      </p:to>
                                    </p:set>
                                    <p:animEffect filter="fade" transition="in">
                                      <p:cBhvr>
                                        <p:cTn dur="500" id="10"/>
                                        <p:tgtEl>
                                          <p:spTgt spid="26"/>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24"/>
                                        </p:tgtEl>
                                        <p:attrNameLst>
                                          <p:attrName>style.visibility</p:attrName>
                                        </p:attrNameLst>
                                      </p:cBhvr>
                                      <p:to>
                                        <p:strVal val="visible"/>
                                      </p:to>
                                    </p:set>
                                    <p:animEffect filter="fade" transition="in">
                                      <p:cBhvr>
                                        <p:cTn dur="500" id="13"/>
                                        <p:tgtEl>
                                          <p:spTgt spid="24"/>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29"/>
                                        </p:tgtEl>
                                        <p:attrNameLst>
                                          <p:attrName>style.visibility</p:attrName>
                                        </p:attrNameLst>
                                      </p:cBhvr>
                                      <p:to>
                                        <p:strVal val="visible"/>
                                      </p:to>
                                    </p:set>
                                    <p:animEffect filter="fade" transition="in">
                                      <p:cBhvr>
                                        <p:cTn dur="500" id="16"/>
                                        <p:tgtEl>
                                          <p:spTgt spid="29"/>
                                        </p:tgtEl>
                                      </p:cBhvr>
                                    </p:animEffect>
                                  </p:childTnLst>
                                </p:cTn>
                              </p:par>
                              <p:par>
                                <p:cTn fill="hold" grpId="0" id="17" nodeType="withEffect" presetClass="entr" presetID="10" presetSubtype="0">
                                  <p:stCondLst>
                                    <p:cond delay="0"/>
                                  </p:stCondLst>
                                  <p:childTnLst>
                                    <p:set>
                                      <p:cBhvr>
                                        <p:cTn dur="1" fill="hold" id="18">
                                          <p:stCondLst>
                                            <p:cond delay="0"/>
                                          </p:stCondLst>
                                        </p:cTn>
                                        <p:tgtEl>
                                          <p:spTgt spid="35"/>
                                        </p:tgtEl>
                                        <p:attrNameLst>
                                          <p:attrName>style.visibility</p:attrName>
                                        </p:attrNameLst>
                                      </p:cBhvr>
                                      <p:to>
                                        <p:strVal val="visible"/>
                                      </p:to>
                                    </p:set>
                                    <p:animEffect filter="fade" transition="in">
                                      <p:cBhvr>
                                        <p:cTn dur="500" id="19"/>
                                        <p:tgtEl>
                                          <p:spTgt spid="35"/>
                                        </p:tgtEl>
                                      </p:cBhvr>
                                    </p:animEffect>
                                  </p:childTnLst>
                                </p:cTn>
                              </p:par>
                              <p:par>
                                <p:cTn fill="hold" id="20" nodeType="withEffect" presetClass="entr" presetID="10" presetSubtype="0">
                                  <p:stCondLst>
                                    <p:cond delay="0"/>
                                  </p:stCondLst>
                                  <p:childTnLst>
                                    <p:set>
                                      <p:cBhvr>
                                        <p:cTn dur="1" fill="hold" id="21">
                                          <p:stCondLst>
                                            <p:cond delay="0"/>
                                          </p:stCondLst>
                                        </p:cTn>
                                        <p:tgtEl>
                                          <p:spTgt spid="6"/>
                                        </p:tgtEl>
                                        <p:attrNameLst>
                                          <p:attrName>style.visibility</p:attrName>
                                        </p:attrNameLst>
                                      </p:cBhvr>
                                      <p:to>
                                        <p:strVal val="visible"/>
                                      </p:to>
                                    </p:set>
                                    <p:animEffect filter="fade" transition="in">
                                      <p:cBhvr>
                                        <p:cTn dur="500" id="22"/>
                                        <p:tgtEl>
                                          <p:spTgt spid="6"/>
                                        </p:tgtEl>
                                      </p:cBhvr>
                                    </p:animEffect>
                                  </p:childTnLst>
                                </p:cTn>
                              </p:par>
                              <p:par>
                                <p:cTn fill="hold" id="23" nodeType="withEffect" presetClass="entr" presetID="10" presetSubtype="0">
                                  <p:stCondLst>
                                    <p:cond delay="0"/>
                                  </p:stCondLst>
                                  <p:childTnLst>
                                    <p:set>
                                      <p:cBhvr>
                                        <p:cTn dur="1" fill="hold" id="24">
                                          <p:stCondLst>
                                            <p:cond delay="0"/>
                                          </p:stCondLst>
                                        </p:cTn>
                                        <p:tgtEl>
                                          <p:spTgt spid="9229"/>
                                        </p:tgtEl>
                                        <p:attrNameLst>
                                          <p:attrName>style.visibility</p:attrName>
                                        </p:attrNameLst>
                                      </p:cBhvr>
                                      <p:to>
                                        <p:strVal val="visible"/>
                                      </p:to>
                                    </p:set>
                                    <p:animEffect filter="fade" transition="in">
                                      <p:cBhvr>
                                        <p:cTn dur="500" id="25"/>
                                        <p:tgtEl>
                                          <p:spTgt spid="9229"/>
                                        </p:tgtEl>
                                      </p:cBhvr>
                                    </p:animEffect>
                                  </p:childTnLst>
                                </p:cTn>
                              </p:par>
                              <p:par>
                                <p:cTn fill="hold" grpId="0" id="26" nodeType="withEffect" presetClass="entr" presetID="10" presetSubtype="0">
                                  <p:stCondLst>
                                    <p:cond delay="0"/>
                                  </p:stCondLst>
                                  <p:childTnLst>
                                    <p:set>
                                      <p:cBhvr>
                                        <p:cTn dur="1" fill="hold" id="27">
                                          <p:stCondLst>
                                            <p:cond delay="0"/>
                                          </p:stCondLst>
                                        </p:cTn>
                                        <p:tgtEl>
                                          <p:spTgt spid="2"/>
                                        </p:tgtEl>
                                        <p:attrNameLst>
                                          <p:attrName>style.visibility</p:attrName>
                                        </p:attrNameLst>
                                      </p:cBhvr>
                                      <p:to>
                                        <p:strVal val="visible"/>
                                      </p:to>
                                    </p:set>
                                    <p:animEffect filter="fade" transition="in">
                                      <p:cBhvr>
                                        <p:cTn dur="500" id="28"/>
                                        <p:tgtEl>
                                          <p:spTgt spid="2"/>
                                        </p:tgtEl>
                                      </p:cBhvr>
                                    </p:animEffect>
                                  </p:childTnLst>
                                </p:cTn>
                              </p:par>
                              <p:par>
                                <p:cTn fill="hold" grpId="0" id="29" nodeType="withEffect" presetClass="entr" presetID="10" presetSubtype="0">
                                  <p:stCondLst>
                                    <p:cond delay="0"/>
                                  </p:stCondLst>
                                  <p:childTnLst>
                                    <p:set>
                                      <p:cBhvr>
                                        <p:cTn dur="1" fill="hold" id="30">
                                          <p:stCondLst>
                                            <p:cond delay="0"/>
                                          </p:stCondLst>
                                        </p:cTn>
                                        <p:tgtEl>
                                          <p:spTgt spid="36"/>
                                        </p:tgtEl>
                                        <p:attrNameLst>
                                          <p:attrName>style.visibility</p:attrName>
                                        </p:attrNameLst>
                                      </p:cBhvr>
                                      <p:to>
                                        <p:strVal val="visible"/>
                                      </p:to>
                                    </p:set>
                                    <p:animEffect filter="fade" transition="in">
                                      <p:cBhvr>
                                        <p:cTn dur="500" id="31"/>
                                        <p:tgtEl>
                                          <p:spTgt spid="36"/>
                                        </p:tgtEl>
                                      </p:cBhvr>
                                    </p:animEffect>
                                  </p:childTnLst>
                                </p:cTn>
                              </p:par>
                              <p:par>
                                <p:cTn fill="hold" grpId="0" id="32" nodeType="withEffect" presetClass="entr" presetID="10" presetSubtype="0">
                                  <p:stCondLst>
                                    <p:cond delay="0"/>
                                  </p:stCondLst>
                                  <p:childTnLst>
                                    <p:set>
                                      <p:cBhvr>
                                        <p:cTn dur="1" fill="hold" id="33">
                                          <p:stCondLst>
                                            <p:cond delay="0"/>
                                          </p:stCondLst>
                                        </p:cTn>
                                        <p:tgtEl>
                                          <p:spTgt spid="38"/>
                                        </p:tgtEl>
                                        <p:attrNameLst>
                                          <p:attrName>style.visibility</p:attrName>
                                        </p:attrNameLst>
                                      </p:cBhvr>
                                      <p:to>
                                        <p:strVal val="visible"/>
                                      </p:to>
                                    </p:set>
                                    <p:animEffect filter="fade" transition="in">
                                      <p:cBhvr>
                                        <p:cTn dur="500" id="34"/>
                                        <p:tgtEl>
                                          <p:spTgt spid="3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6"/>
      <p:bldP animBg="1" grpId="0" spid="29"/>
      <p:bldP animBg="1" grpId="0" spid="37"/>
      <p:bldP animBg="1" grpId="0" spid="38"/>
      <p:bldP animBg="1" grpId="0" spid="24"/>
      <p:bldP animBg="1" grpId="0" spid="2"/>
      <p:bldP animBg="1" grpId="0" spid="35"/>
      <p:bldP animBg="1" grpId="0" spid="36"/>
    </p:bldLst>
  </p:timing>
</p:sld>
</file>

<file path=ppt/slides/slide3.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7D963-F9E0-427A-BECD-F3DC13AD8DC8}"/>
              </a:ext>
            </a:extLst>
          </p:cNvPr>
          <p:cNvSpPr>
            <a:spLocks noGrp="1"/>
          </p:cNvSpPr>
          <p:nvPr>
            <p:ph type="title"/>
          </p:nvPr>
        </p:nvSpPr>
        <p:spPr>
          <a:xfrm>
            <a:off x="455662" y="147177"/>
            <a:ext cx="8596668" cy="467065"/>
          </a:xfrm>
        </p:spPr>
        <p:txBody>
          <a:bodyPr>
            <a:normAutofit/>
          </a:bodyPr>
          <a:lstStyle/>
          <a:p>
            <a:r>
              <a:rPr altLang="en-US" dirty="0" kumimoji="1" lang="ja-JP">
                <a:solidFill>
                  <a:srgbClr val="002060"/>
                </a:solidFill>
              </a:rPr>
              <a:t>はじめに</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a:t>
            </a:fld>
            <a:endParaRPr altLang="en-US" kumimoji="1" lang="ja-JP"/>
          </a:p>
        </p:txBody>
      </p:sp>
      <p:sp>
        <p:nvSpPr>
          <p:cNvPr id="5" name="四角形: 角を丸くする 4">
            <a:extLst>
              <a:ext uri="{FF2B5EF4-FFF2-40B4-BE49-F238E27FC236}">
                <a16:creationId xmlns:a16="http://schemas.microsoft.com/office/drawing/2014/main" id="{91F4137B-3A7E-4FB4-B54E-100269674D61}"/>
              </a:ext>
            </a:extLst>
          </p:cNvPr>
          <p:cNvSpPr/>
          <p:nvPr/>
        </p:nvSpPr>
        <p:spPr>
          <a:xfrm>
            <a:off x="415144" y="728730"/>
            <a:ext cx="9854272" cy="661660"/>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sz="2000">
                <a:solidFill>
                  <a:schemeClr val="tx1"/>
                </a:solidFill>
              </a:rPr>
              <a:t>この動画は </a:t>
            </a:r>
            <a:r>
              <a:rPr altLang="en-US" dirty="0" kumimoji="1" lang="ja-JP" sz="2400" u="sng">
                <a:solidFill>
                  <a:srgbClr val="FF0000"/>
                </a:solidFill>
              </a:rPr>
              <a:t>旧教育課程履修者用</a:t>
            </a:r>
            <a:r>
              <a:rPr altLang="en-US" dirty="0" kumimoji="1" lang="ja-JP" sz="2400">
                <a:solidFill>
                  <a:srgbClr val="FF0000"/>
                </a:solidFill>
              </a:rPr>
              <a:t> </a:t>
            </a:r>
            <a:r>
              <a:rPr altLang="en-US" dirty="0" kumimoji="1" lang="ja-JP" sz="2000">
                <a:solidFill>
                  <a:schemeClr val="tx1"/>
                </a:solidFill>
              </a:rPr>
              <a:t>のものです。</a:t>
            </a:r>
            <a:endParaRPr altLang="ja-JP" dirty="0" kumimoji="1" lang="en-US" sz="2000">
              <a:solidFill>
                <a:schemeClr val="tx1"/>
              </a:solidFill>
            </a:endParaRPr>
          </a:p>
        </p:txBody>
      </p:sp>
      <p:graphicFrame>
        <p:nvGraphicFramePr>
          <p:cNvPr id="6" name="表 5">
            <a:extLst>
              <a:ext uri="{FF2B5EF4-FFF2-40B4-BE49-F238E27FC236}">
                <a16:creationId xmlns:a16="http://schemas.microsoft.com/office/drawing/2014/main" id="{0E050C80-EA1D-4200-83B8-5D6D52520885}"/>
              </a:ext>
            </a:extLst>
          </p:cNvPr>
          <p:cNvGraphicFramePr>
            <a:graphicFrameLocks noGrp="1"/>
          </p:cNvGraphicFramePr>
          <p:nvPr>
            <p:extLst/>
          </p:nvPr>
        </p:nvGraphicFramePr>
        <p:xfrm>
          <a:off x="541502" y="2118574"/>
          <a:ext cx="9781203" cy="4048397"/>
        </p:xfrm>
        <a:graphic>
          <a:graphicData uri="http://schemas.openxmlformats.org/drawingml/2006/table">
            <a:tbl>
              <a:tblPr bandRow="1" firstCol="1" firstRow="1">
                <a:tableStyleId>{5C22544A-7EE6-4342-B048-85BDC9FD1C3A}</a:tableStyleId>
              </a:tblPr>
              <a:tblGrid>
                <a:gridCol w="2036163">
                  <a:extLst>
                    <a:ext uri="{9D8B030D-6E8A-4147-A177-3AD203B41FA5}">
                      <a16:colId xmlns:a16="http://schemas.microsoft.com/office/drawing/2014/main" val="807220641"/>
                    </a:ext>
                  </a:extLst>
                </a:gridCol>
                <a:gridCol w="7745040">
                  <a:extLst>
                    <a:ext uri="{9D8B030D-6E8A-4147-A177-3AD203B41FA5}">
                      <a16:colId xmlns:a16="http://schemas.microsoft.com/office/drawing/2014/main" val="1677444583"/>
                    </a:ext>
                  </a:extLst>
                </a:gridCol>
              </a:tblGrid>
              <a:tr h="2019699">
                <a:tc>
                  <a:txBody>
                    <a:bodyPr/>
                    <a:lstStyle/>
                    <a:p>
                      <a:pPr algn="just">
                        <a:lnSpc>
                          <a:spcPts val="2000"/>
                        </a:lnSpc>
                        <a:spcAft>
                          <a:spcPts val="0"/>
                        </a:spcAft>
                      </a:pPr>
                      <a:r>
                        <a:rPr b="0" dirty="0" kern="100" lang="ja-JP" sz="1800">
                          <a:solidFill>
                            <a:schemeClr val="tx1"/>
                          </a:solidFill>
                          <a:effectLst/>
                        </a:rPr>
                        <a:t>新教育課程履修者</a:t>
                      </a:r>
                      <a:endParaRPr b="0" dirty="0" kern="100" lang="ja-JP" sz="1800">
                        <a:solidFill>
                          <a:schemeClr val="tx1"/>
                        </a:solidFill>
                        <a:effectLst/>
                        <a:latin charset="0" panose="020B0604020202020204" pitchFamily="34" typeface="Arial"/>
                        <a:ea charset="-128" panose="02020609040205080304" pitchFamily="17" typeface="ＭＳ 明朝"/>
                        <a:cs charset="0" panose="02020603050405020304" pitchFamily="18" typeface="Times New Roman"/>
                      </a:endParaRPr>
                    </a:p>
                  </a:txBody>
                  <a:tcPr anchor="ctr" marB="0" marL="68580" marR="68580" marT="0">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l" indent="-342900" lvl="0" marL="342900">
                        <a:lnSpc>
                          <a:spcPts val="2000"/>
                        </a:lnSpc>
                        <a:spcAft>
                          <a:spcPts val="0"/>
                        </a:spcAft>
                        <a:buFont charset="0" panose="02020603050405020304" pitchFamily="18" typeface="Times New Roman"/>
                        <a:buAutoNum type="circleNumDbPlain"/>
                      </a:pPr>
                      <a:r>
                        <a:rPr b="0" dirty="0" kern="100" lang="ja-JP" sz="1800">
                          <a:solidFill>
                            <a:schemeClr val="tx1"/>
                          </a:solidFill>
                          <a:effectLst/>
                        </a:rPr>
                        <a:t>　高等学校（特別支援学校の高等部を含む。以下同じ。）に令和</a:t>
                      </a:r>
                      <a:r>
                        <a:rPr b="0" dirty="0" kern="100" lang="en-US" sz="1800">
                          <a:solidFill>
                            <a:schemeClr val="tx1"/>
                          </a:solidFill>
                          <a:effectLst/>
                        </a:rPr>
                        <a:t>4</a:t>
                      </a:r>
                      <a:r>
                        <a:rPr b="0" dirty="0" kern="100" lang="ja-JP" sz="1800">
                          <a:solidFill>
                            <a:schemeClr val="tx1"/>
                          </a:solidFill>
                          <a:effectLst/>
                        </a:rPr>
                        <a:t>年</a:t>
                      </a:r>
                      <a:r>
                        <a:rPr b="0" dirty="0" kern="100" lang="en-US" sz="1800">
                          <a:solidFill>
                            <a:schemeClr val="tx1"/>
                          </a:solidFill>
                          <a:effectLst/>
                        </a:rPr>
                        <a:t>4</a:t>
                      </a:r>
                      <a:r>
                        <a:rPr b="0" dirty="0" kern="100" lang="ja-JP" sz="1800">
                          <a:solidFill>
                            <a:schemeClr val="tx1"/>
                          </a:solidFill>
                          <a:effectLst/>
                        </a:rPr>
                        <a:t>月に入学し，平成</a:t>
                      </a:r>
                      <a:r>
                        <a:rPr b="0" dirty="0" kern="100" lang="en-US" sz="1800">
                          <a:solidFill>
                            <a:schemeClr val="tx1"/>
                          </a:solidFill>
                          <a:effectLst/>
                        </a:rPr>
                        <a:t>30</a:t>
                      </a:r>
                      <a:r>
                        <a:rPr b="0" dirty="0" kern="100" lang="ja-JP" sz="1800">
                          <a:solidFill>
                            <a:schemeClr val="tx1"/>
                          </a:solidFill>
                          <a:effectLst/>
                        </a:rPr>
                        <a:t>年</a:t>
                      </a:r>
                      <a:r>
                        <a:rPr altLang="en-US" b="0" dirty="0" kern="100" lang="ja-JP" sz="1800">
                          <a:solidFill>
                            <a:schemeClr val="tx1"/>
                          </a:solidFill>
                          <a:effectLst/>
                        </a:rPr>
                        <a:t>告示</a:t>
                      </a:r>
                      <a:r>
                        <a:rPr b="0" dirty="0" kern="100" lang="ja-JP" sz="1800">
                          <a:solidFill>
                            <a:schemeClr val="tx1"/>
                          </a:solidFill>
                          <a:effectLst/>
                        </a:rPr>
                        <a:t>高等学校学習指導要領に基づく教育課程の下で学び，令和</a:t>
                      </a:r>
                      <a:r>
                        <a:rPr b="0" dirty="0" kern="100" lang="en-US" sz="1800">
                          <a:solidFill>
                            <a:schemeClr val="tx1"/>
                          </a:solidFill>
                          <a:effectLst/>
                        </a:rPr>
                        <a:t>7</a:t>
                      </a:r>
                      <a:r>
                        <a:rPr b="0" dirty="0" kern="100" lang="ja-JP" sz="1800">
                          <a:solidFill>
                            <a:schemeClr val="tx1"/>
                          </a:solidFill>
                          <a:effectLst/>
                        </a:rPr>
                        <a:t>年</a:t>
                      </a:r>
                      <a:r>
                        <a:rPr b="0" dirty="0" kern="100" lang="en-US" sz="1800">
                          <a:solidFill>
                            <a:schemeClr val="tx1"/>
                          </a:solidFill>
                          <a:effectLst/>
                        </a:rPr>
                        <a:t>3</a:t>
                      </a:r>
                      <a:r>
                        <a:rPr b="0" dirty="0" kern="100" lang="ja-JP" sz="1800">
                          <a:solidFill>
                            <a:schemeClr val="tx1"/>
                          </a:solidFill>
                          <a:effectLst/>
                        </a:rPr>
                        <a:t>月に卒業見込みの者</a:t>
                      </a:r>
                    </a:p>
                    <a:p>
                      <a:pPr algn="l" indent="-342900" lvl="0" marL="342900">
                        <a:lnSpc>
                          <a:spcPts val="2000"/>
                        </a:lnSpc>
                        <a:spcBef>
                          <a:spcPts val="1200"/>
                        </a:spcBef>
                        <a:spcAft>
                          <a:spcPts val="0"/>
                        </a:spcAft>
                        <a:buFont charset="0" panose="02020603050405020304" pitchFamily="18" typeface="Times New Roman"/>
                        <a:buAutoNum type="circleNumDbPlain"/>
                      </a:pPr>
                      <a:r>
                        <a:rPr b="0" dirty="0" kern="100" lang="ja-JP" sz="1800">
                          <a:solidFill>
                            <a:schemeClr val="tx1"/>
                          </a:solidFill>
                          <a:effectLst/>
                        </a:rPr>
                        <a:t>　中等教育学校の後期課程に令和</a:t>
                      </a:r>
                      <a:r>
                        <a:rPr b="0" dirty="0" kern="100" lang="en-US" sz="1800">
                          <a:solidFill>
                            <a:schemeClr val="tx1"/>
                          </a:solidFill>
                          <a:effectLst/>
                        </a:rPr>
                        <a:t>4</a:t>
                      </a:r>
                      <a:r>
                        <a:rPr b="0" dirty="0" kern="100" lang="ja-JP" sz="1800">
                          <a:solidFill>
                            <a:schemeClr val="tx1"/>
                          </a:solidFill>
                          <a:effectLst/>
                        </a:rPr>
                        <a:t>年</a:t>
                      </a:r>
                      <a:r>
                        <a:rPr b="0" dirty="0" kern="100" lang="en-US" sz="1800">
                          <a:solidFill>
                            <a:schemeClr val="tx1"/>
                          </a:solidFill>
                          <a:effectLst/>
                        </a:rPr>
                        <a:t>4</a:t>
                      </a:r>
                      <a:r>
                        <a:rPr b="0" dirty="0" kern="100" lang="ja-JP" sz="1800">
                          <a:solidFill>
                            <a:schemeClr val="tx1"/>
                          </a:solidFill>
                          <a:effectLst/>
                        </a:rPr>
                        <a:t>月に進級し，平成</a:t>
                      </a:r>
                      <a:r>
                        <a:rPr b="0" dirty="0" kern="100" lang="en-US" sz="1800">
                          <a:solidFill>
                            <a:schemeClr val="tx1"/>
                          </a:solidFill>
                          <a:effectLst/>
                        </a:rPr>
                        <a:t>30</a:t>
                      </a:r>
                      <a:r>
                        <a:rPr b="0" dirty="0" kern="100" lang="ja-JP" sz="1800">
                          <a:solidFill>
                            <a:schemeClr val="tx1"/>
                          </a:solidFill>
                          <a:effectLst/>
                        </a:rPr>
                        <a:t>年告示高等学校学習指導要領に基づく教育課程の下で学び，令和</a:t>
                      </a:r>
                      <a:r>
                        <a:rPr b="0" dirty="0" kern="100" lang="en-US" sz="1800">
                          <a:solidFill>
                            <a:schemeClr val="tx1"/>
                          </a:solidFill>
                          <a:effectLst/>
                        </a:rPr>
                        <a:t>7</a:t>
                      </a:r>
                      <a:r>
                        <a:rPr b="0" dirty="0" kern="100" lang="ja-JP" sz="1800">
                          <a:solidFill>
                            <a:schemeClr val="tx1"/>
                          </a:solidFill>
                          <a:effectLst/>
                        </a:rPr>
                        <a:t>年</a:t>
                      </a:r>
                      <a:r>
                        <a:rPr b="0" dirty="0" kern="100" lang="en-US" sz="1800">
                          <a:solidFill>
                            <a:schemeClr val="tx1"/>
                          </a:solidFill>
                          <a:effectLst/>
                        </a:rPr>
                        <a:t>3</a:t>
                      </a:r>
                      <a:r>
                        <a:rPr b="0" dirty="0" kern="100" lang="ja-JP" sz="1800">
                          <a:solidFill>
                            <a:schemeClr val="tx1"/>
                          </a:solidFill>
                          <a:effectLst/>
                        </a:rPr>
                        <a:t>月卒業見込みの者</a:t>
                      </a:r>
                      <a:endParaRPr b="0" dirty="0" kern="100" lang="ja-JP" sz="1800">
                        <a:solidFill>
                          <a:schemeClr val="tx1"/>
                        </a:solidFill>
                        <a:effectLst/>
                        <a:latin charset="-128" panose="02020609040205080304" pitchFamily="17" typeface="ＭＳ 明朝"/>
                        <a:ea charset="-128" panose="02020609040205080304" pitchFamily="17" typeface="ＭＳ 明朝"/>
                        <a:cs charset="0" panose="02020603050405020304" pitchFamily="18" typeface="Times New Roman"/>
                      </a:endParaRPr>
                    </a:p>
                  </a:txBody>
                  <a:tcPr anchor="ctr" marB="0" marL="68580" marR="68580" marT="0">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extLst>
                  <a:ext uri="{0D108BD9-81ED-4DB2-BD59-A6C34878D82A}">
                    <a16:rowId xmlns:a16="http://schemas.microsoft.com/office/drawing/2014/main" val="3281019135"/>
                  </a:ext>
                </a:extLst>
              </a:tr>
              <a:tr h="1856127">
                <a:tc>
                  <a:txBody>
                    <a:bodyPr/>
                    <a:lstStyle/>
                    <a:p>
                      <a:pPr algn="just">
                        <a:lnSpc>
                          <a:spcPts val="2000"/>
                        </a:lnSpc>
                        <a:spcAft>
                          <a:spcPts val="0"/>
                        </a:spcAft>
                      </a:pPr>
                      <a:r>
                        <a:rPr b="0" dirty="0" kern="100" lang="ja-JP" sz="1800">
                          <a:solidFill>
                            <a:schemeClr val="tx1"/>
                          </a:solidFill>
                          <a:effectLst/>
                        </a:rPr>
                        <a:t>旧教育課程履修者</a:t>
                      </a:r>
                      <a:endParaRPr b="0" dirty="0" kern="100" lang="ja-JP" sz="1800">
                        <a:solidFill>
                          <a:schemeClr val="tx1"/>
                        </a:solidFill>
                        <a:effectLst/>
                        <a:latin charset="0" panose="020B0604020202020204" pitchFamily="34" typeface="Arial"/>
                        <a:ea charset="-128" panose="02020609040205080304" pitchFamily="17" typeface="ＭＳ 明朝"/>
                        <a:cs charset="0" panose="02020603050405020304" pitchFamily="18" typeface="Times New Roman"/>
                      </a:endParaRPr>
                    </a:p>
                  </a:txBody>
                  <a:tcPr anchor="ctr" marB="0" marL="68580" marR="68580" marT="0">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l">
                        <a:lnSpc>
                          <a:spcPts val="1000"/>
                        </a:lnSpc>
                        <a:spcBef>
                          <a:spcPts val="0"/>
                        </a:spcBef>
                        <a:spcAft>
                          <a:spcPts val="0"/>
                        </a:spcAft>
                      </a:pPr>
                      <a:endParaRPr altLang="ja-JP" b="0" dirty="0" kern="100" lang="en-US" sz="1800">
                        <a:solidFill>
                          <a:schemeClr val="tx1"/>
                        </a:solidFill>
                        <a:effectLst/>
                      </a:endParaRPr>
                    </a:p>
                    <a:p>
                      <a:pPr algn="l">
                        <a:lnSpc>
                          <a:spcPct val="100000"/>
                        </a:lnSpc>
                        <a:spcBef>
                          <a:spcPts val="0"/>
                        </a:spcBef>
                        <a:spcAft>
                          <a:spcPts val="0"/>
                        </a:spcAft>
                      </a:pPr>
                      <a:r>
                        <a:rPr altLang="ja-JP" b="0" dirty="0" kern="100" lang="ja-JP" sz="1800">
                          <a:solidFill>
                            <a:schemeClr val="tx1"/>
                          </a:solidFill>
                          <a:effectLst/>
                        </a:rPr>
                        <a:t>上記以外の者</a:t>
                      </a:r>
                    </a:p>
                    <a:p>
                      <a:pPr algn="l" indent="-342900" lvl="0" marL="342900">
                        <a:lnSpc>
                          <a:spcPts val="2000"/>
                        </a:lnSpc>
                        <a:spcBef>
                          <a:spcPts val="1200"/>
                        </a:spcBef>
                        <a:spcAft>
                          <a:spcPts val="1200"/>
                        </a:spcAft>
                        <a:buFont charset="-128" panose="02020609040205080304" pitchFamily="17" typeface="ＭＳ 明朝"/>
                        <a:buChar char="※"/>
                      </a:pPr>
                      <a:r>
                        <a:rPr altLang="en-US" b="0" dirty="0" kern="100" lang="ja-JP" sz="1800">
                          <a:solidFill>
                            <a:schemeClr val="tx1"/>
                          </a:solidFill>
                          <a:effectLst/>
                        </a:rPr>
                        <a:t>高等学校等卒業者，高卒認定試験合格者又は合格見込者，大検合格者，高等専門学校第３学年修了者又は修了見込者，高等専修学校修了者又は修了見込者，外国の学校等修了者又は修了見込者，在外教育施設修了者又は修了見込者，</a:t>
                      </a:r>
                      <a:r>
                        <a:rPr altLang="ja-JP" b="0" dirty="0" kern="100" lang="ja-JP" sz="1800">
                          <a:solidFill>
                            <a:schemeClr val="tx1"/>
                          </a:solidFill>
                          <a:effectLst/>
                        </a:rPr>
                        <a:t>高等学校等を令和</a:t>
                      </a:r>
                      <a:r>
                        <a:rPr altLang="ja-JP" b="0" dirty="0" kern="100" lang="en-US" sz="1800">
                          <a:solidFill>
                            <a:schemeClr val="tx1"/>
                          </a:solidFill>
                          <a:effectLst/>
                        </a:rPr>
                        <a:t>7</a:t>
                      </a:r>
                      <a:r>
                        <a:rPr altLang="ja-JP" b="0" dirty="0" kern="100" lang="ja-JP" sz="1800">
                          <a:solidFill>
                            <a:schemeClr val="tx1"/>
                          </a:solidFill>
                          <a:effectLst/>
                        </a:rPr>
                        <a:t>年</a:t>
                      </a:r>
                      <a:r>
                        <a:rPr altLang="ja-JP" b="0" dirty="0" kern="100" lang="en-US" sz="1800">
                          <a:solidFill>
                            <a:schemeClr val="tx1"/>
                          </a:solidFill>
                          <a:effectLst/>
                        </a:rPr>
                        <a:t>3</a:t>
                      </a:r>
                      <a:r>
                        <a:rPr altLang="ja-JP" b="0" dirty="0" kern="100" lang="ja-JP" sz="1800">
                          <a:solidFill>
                            <a:schemeClr val="tx1"/>
                          </a:solidFill>
                          <a:effectLst/>
                        </a:rPr>
                        <a:t>月卒業見込みであるが，入学は令和</a:t>
                      </a:r>
                      <a:r>
                        <a:rPr altLang="ja-JP" b="0" dirty="0" kern="100" lang="en-US" sz="1800">
                          <a:solidFill>
                            <a:schemeClr val="tx1"/>
                          </a:solidFill>
                          <a:effectLst/>
                        </a:rPr>
                        <a:t>4</a:t>
                      </a:r>
                      <a:r>
                        <a:rPr altLang="ja-JP" b="0" dirty="0" kern="100" lang="ja-JP" sz="1800">
                          <a:solidFill>
                            <a:schemeClr val="tx1"/>
                          </a:solidFill>
                          <a:effectLst/>
                        </a:rPr>
                        <a:t>年</a:t>
                      </a:r>
                      <a:r>
                        <a:rPr altLang="ja-JP" b="0" dirty="0" kern="100" lang="en-US" sz="1800">
                          <a:solidFill>
                            <a:schemeClr val="tx1"/>
                          </a:solidFill>
                          <a:effectLst/>
                        </a:rPr>
                        <a:t>3</a:t>
                      </a:r>
                      <a:r>
                        <a:rPr altLang="ja-JP" b="0" dirty="0" kern="100" lang="ja-JP" sz="1800">
                          <a:solidFill>
                            <a:schemeClr val="tx1"/>
                          </a:solidFill>
                          <a:effectLst/>
                        </a:rPr>
                        <a:t>月以前の者など</a:t>
                      </a:r>
                      <a:endParaRPr altLang="ja-JP" b="0" dirty="0" kern="100" lang="en-US" sz="1800">
                        <a:solidFill>
                          <a:schemeClr val="tx1"/>
                        </a:solidFill>
                        <a:effectLst/>
                      </a:endParaRPr>
                    </a:p>
                    <a:p>
                      <a:pPr algn="l" indent="0" lvl="0" marL="0">
                        <a:lnSpc>
                          <a:spcPts val="0"/>
                        </a:lnSpc>
                        <a:spcBef>
                          <a:spcPts val="0"/>
                        </a:spcBef>
                        <a:spcAft>
                          <a:spcPts val="0"/>
                        </a:spcAft>
                        <a:buFont charset="-128" panose="02020609040205080304" pitchFamily="17" typeface="ＭＳ 明朝"/>
                        <a:buNone/>
                      </a:pPr>
                      <a:endParaRPr altLang="en-US" b="0" dirty="0" kern="100" lang="ja-JP" sz="1800">
                        <a:solidFill>
                          <a:schemeClr val="tx1"/>
                        </a:solidFill>
                        <a:effectLst/>
                      </a:endParaRPr>
                    </a:p>
                  </a:txBody>
                  <a:tcPr anchor="ctr" marB="0" marL="68580" marR="68580" marT="0">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extLst>
                  <a:ext uri="{0D108BD9-81ED-4DB2-BD59-A6C34878D82A}">
                    <a16:rowId xmlns:a16="http://schemas.microsoft.com/office/drawing/2014/main" val="1452878059"/>
                  </a:ext>
                </a:extLst>
              </a:tr>
            </a:tbl>
          </a:graphicData>
        </a:graphic>
      </p:graphicFrame>
      <p:sp>
        <p:nvSpPr>
          <p:cNvPr id="7" name="テキスト ボックス 6">
            <a:extLst>
              <a:ext uri="{FF2B5EF4-FFF2-40B4-BE49-F238E27FC236}">
                <a16:creationId xmlns:a16="http://schemas.microsoft.com/office/drawing/2014/main" id="{C512CAEB-34EE-4CE0-9875-12E1656B776F}"/>
              </a:ext>
            </a:extLst>
          </p:cNvPr>
          <p:cNvSpPr txBox="1"/>
          <p:nvPr/>
        </p:nvSpPr>
        <p:spPr>
          <a:xfrm>
            <a:off x="415144" y="1666607"/>
            <a:ext cx="9781203" cy="400110"/>
          </a:xfrm>
          <a:prstGeom prst="rect">
            <a:avLst/>
          </a:prstGeom>
          <a:noFill/>
        </p:spPr>
        <p:txBody>
          <a:bodyPr rtlCol="0" wrap="square">
            <a:spAutoFit/>
          </a:bodyPr>
          <a:lstStyle/>
          <a:p>
            <a:r>
              <a:rPr altLang="ja-JP" dirty="0" kumimoji="1" lang="en-US" sz="2000"/>
              <a:t>※ </a:t>
            </a:r>
            <a:r>
              <a:rPr altLang="en-US" dirty="0" kumimoji="1" lang="ja-JP" sz="2000"/>
              <a:t>「新教育課程履修者」と「旧教育課程履修者」について</a:t>
            </a:r>
          </a:p>
        </p:txBody>
      </p:sp>
      <p:sp>
        <p:nvSpPr>
          <p:cNvPr id="3" name="正方形/長方形 2">
            <a:extLst>
              <a:ext uri="{FF2B5EF4-FFF2-40B4-BE49-F238E27FC236}">
                <a16:creationId xmlns:a16="http://schemas.microsoft.com/office/drawing/2014/main" id="{884D2A38-7A38-4ED7-BD12-A93A82274D1E}"/>
              </a:ext>
            </a:extLst>
          </p:cNvPr>
          <p:cNvSpPr/>
          <p:nvPr/>
        </p:nvSpPr>
        <p:spPr>
          <a:xfrm>
            <a:off x="564467" y="4137893"/>
            <a:ext cx="9781203" cy="201870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Tree>
    <p:extLst>
      <p:ext uri="{BB962C8B-B14F-4D97-AF65-F5344CB8AC3E}">
        <p14:creationId xmlns:p14="http://schemas.microsoft.com/office/powerpoint/2010/main" val="1698012079"/>
      </p:ext>
    </p:extLst>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id="{24A22638-DED6-4DAF-96FF-B0B38B502371}"/>
              </a:ext>
            </a:extLst>
          </p:cNvPr>
          <p:cNvGrpSpPr>
            <a:grpSpLocks noChangeAspect="1"/>
          </p:cNvGrpSpPr>
          <p:nvPr/>
        </p:nvGrpSpPr>
        <p:grpSpPr bwMode="auto">
          <a:xfrm>
            <a:off x="6284912" y="1957102"/>
            <a:ext cx="5505449" cy="4071938"/>
            <a:chOff x="3959" y="1293"/>
            <a:chExt cx="3468" cy="2565"/>
          </a:xfrm>
        </p:grpSpPr>
        <p:sp>
          <p:nvSpPr>
            <p:cNvPr id="8" name="AutoShape 7">
              <a:extLst>
                <a:ext uri="{FF2B5EF4-FFF2-40B4-BE49-F238E27FC236}">
                  <a16:creationId xmlns:a16="http://schemas.microsoft.com/office/drawing/2014/main" id="{C9A8F68B-D4B2-4426-96CE-BE0E812AB319}"/>
                </a:ext>
              </a:extLst>
            </p:cNvPr>
            <p:cNvSpPr>
              <a:spLocks noChangeArrowheads="1" noChangeAspect="1" noTextEdit="1"/>
            </p:cNvSpPr>
            <p:nvPr/>
          </p:nvSpPr>
          <p:spPr bwMode="auto">
            <a:xfrm>
              <a:off x="3959" y="1293"/>
              <a:ext cx="3465" cy="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49" name="Picture 9">
              <a:extLst>
                <a:ext uri="{FF2B5EF4-FFF2-40B4-BE49-F238E27FC236}">
                  <a16:creationId xmlns:a16="http://schemas.microsoft.com/office/drawing/2014/main" id="{29E9B5C3-E767-4946-95AC-E17A962A7749}"/>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6949"/>
            <a:stretch/>
          </p:blipFill>
          <p:spPr bwMode="auto">
            <a:xfrm>
              <a:off x="3959" y="1293"/>
              <a:ext cx="3468" cy="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4">
            <a:extLst>
              <a:ext uri="{FF2B5EF4-FFF2-40B4-BE49-F238E27FC236}">
                <a16:creationId xmlns:a16="http://schemas.microsoft.com/office/drawing/2014/main" id="{80C2F6C3-A304-4BCB-ADC7-3980D4D6DA04}"/>
              </a:ext>
            </a:extLst>
          </p:cNvPr>
          <p:cNvGrpSpPr>
            <a:grpSpLocks noChangeAspect="1"/>
          </p:cNvGrpSpPr>
          <p:nvPr/>
        </p:nvGrpSpPr>
        <p:grpSpPr bwMode="auto">
          <a:xfrm>
            <a:off x="406400" y="1957102"/>
            <a:ext cx="5505451" cy="4084638"/>
            <a:chOff x="256" y="1293"/>
            <a:chExt cx="3468" cy="2573"/>
          </a:xfrm>
        </p:grpSpPr>
        <p:sp>
          <p:nvSpPr>
            <p:cNvPr id="6" name="AutoShape 3">
              <a:extLst>
                <a:ext uri="{FF2B5EF4-FFF2-40B4-BE49-F238E27FC236}">
                  <a16:creationId xmlns:a16="http://schemas.microsoft.com/office/drawing/2014/main" id="{63A588E9-3FA3-4B30-AC1B-5AC0CE8B7967}"/>
                </a:ext>
              </a:extLst>
            </p:cNvPr>
            <p:cNvSpPr>
              <a:spLocks noChangeArrowheads="1" noChangeAspect="1" noTextEdit="1"/>
            </p:cNvSpPr>
            <p:nvPr/>
          </p:nvSpPr>
          <p:spPr bwMode="auto">
            <a:xfrm>
              <a:off x="256" y="1293"/>
              <a:ext cx="3465" cy="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45" name="Picture 5">
              <a:extLst>
                <a:ext uri="{FF2B5EF4-FFF2-40B4-BE49-F238E27FC236}">
                  <a16:creationId xmlns:a16="http://schemas.microsoft.com/office/drawing/2014/main" id="{F03FDCE7-2838-4498-9397-25A31A78E3B1}"/>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6663"/>
            <a:stretch/>
          </p:blipFill>
          <p:spPr bwMode="auto">
            <a:xfrm>
              <a:off x="256" y="1293"/>
              <a:ext cx="3468"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184147" y="6380038"/>
            <a:ext cx="683339" cy="365125"/>
          </a:xfrm>
        </p:spPr>
        <p:txBody>
          <a:bodyPr/>
          <a:lstStyle/>
          <a:p>
            <a:fld id="{E0DD81A2-EA14-4A6D-B084-F67E3CF249F6}" type="slidenum">
              <a:rPr altLang="en-US" kumimoji="1" lang="ja-JP" smtClean="0"/>
              <a:t>30</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30545"/>
            <a:ext cx="8596668" cy="563414"/>
          </a:xfrm>
        </p:spPr>
        <p:txBody>
          <a:bodyPr/>
          <a:lstStyle/>
          <a:p>
            <a:r>
              <a:rPr altLang="en-US" dirty="0" lang="ja-JP">
                <a:solidFill>
                  <a:srgbClr val="002060"/>
                </a:solidFill>
              </a:rPr>
              <a:t>理　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26500" y="675641"/>
            <a:ext cx="7191259" cy="430887"/>
          </a:xfrm>
          <a:prstGeom prst="rect">
            <a:avLst/>
          </a:prstGeom>
          <a:noFill/>
        </p:spPr>
        <p:txBody>
          <a:bodyPr rtlCol="0" wrap="square">
            <a:spAutoFit/>
          </a:bodyPr>
          <a:lstStyle/>
          <a:p>
            <a:r>
              <a:rPr altLang="en-US" b="1" dirty="0" kumimoji="1" lang="ja-JP" sz="2200"/>
              <a:t>○２科目を解答する場合のマーク例</a:t>
            </a:r>
          </a:p>
        </p:txBody>
      </p:sp>
      <p:sp>
        <p:nvSpPr>
          <p:cNvPr id="3" name="四角形: 角を丸くする 2">
            <a:extLst>
              <a:ext uri="{FF2B5EF4-FFF2-40B4-BE49-F238E27FC236}">
                <a16:creationId xmlns:a16="http://schemas.microsoft.com/office/drawing/2014/main" id="{CF3499F2-CAFD-43A7-9AA0-D6E7DDC8BC46}"/>
              </a:ext>
            </a:extLst>
          </p:cNvPr>
          <p:cNvSpPr/>
          <p:nvPr/>
        </p:nvSpPr>
        <p:spPr>
          <a:xfrm>
            <a:off x="5446935" y="693959"/>
            <a:ext cx="3897787" cy="781409"/>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a:solidFill>
                  <a:schemeClr val="tx1"/>
                </a:solidFill>
              </a:rPr>
              <a:t> 例）　第１解答科目：</a:t>
            </a:r>
            <a:r>
              <a:rPr altLang="ja-JP" dirty="0" kumimoji="1" lang="en-US">
                <a:solidFill>
                  <a:schemeClr val="tx1"/>
                </a:solidFill>
              </a:rPr>
              <a:t>『</a:t>
            </a:r>
            <a:r>
              <a:rPr altLang="en-US" dirty="0" kumimoji="1" lang="ja-JP">
                <a:solidFill>
                  <a:schemeClr val="tx1"/>
                </a:solidFill>
              </a:rPr>
              <a:t>物理</a:t>
            </a:r>
            <a:r>
              <a:rPr altLang="ja-JP" dirty="0" kumimoji="1" lang="en-US">
                <a:solidFill>
                  <a:schemeClr val="tx1"/>
                </a:solidFill>
              </a:rPr>
              <a:t>』</a:t>
            </a:r>
          </a:p>
          <a:p>
            <a:r>
              <a:rPr altLang="en-US" dirty="0" kumimoji="1" lang="ja-JP">
                <a:solidFill>
                  <a:schemeClr val="tx1"/>
                </a:solidFill>
              </a:rPr>
              <a:t>　　　 第２解答科目：</a:t>
            </a:r>
            <a:r>
              <a:rPr altLang="ja-JP" dirty="0" kumimoji="1" lang="en-US">
                <a:solidFill>
                  <a:schemeClr val="tx1"/>
                </a:solidFill>
              </a:rPr>
              <a:t>『</a:t>
            </a:r>
            <a:r>
              <a:rPr altLang="en-US" dirty="0" kumimoji="1" lang="ja-JP">
                <a:solidFill>
                  <a:schemeClr val="tx1"/>
                </a:solidFill>
              </a:rPr>
              <a:t>化学</a:t>
            </a:r>
            <a:r>
              <a:rPr altLang="ja-JP" dirty="0" kumimoji="1" lang="en-US">
                <a:solidFill>
                  <a:schemeClr val="tx1"/>
                </a:solidFill>
              </a:rPr>
              <a:t>』</a:t>
            </a:r>
            <a:endParaRPr altLang="en-US" dirty="0" kumimoji="1" lang="ja-JP">
              <a:solidFill>
                <a:schemeClr val="tx1"/>
              </a:solidFill>
            </a:endParaRPr>
          </a:p>
        </p:txBody>
      </p:sp>
      <p:sp>
        <p:nvSpPr>
          <p:cNvPr id="15" name="正方形/長方形 14">
            <a:extLst>
              <a:ext uri="{FF2B5EF4-FFF2-40B4-BE49-F238E27FC236}">
                <a16:creationId xmlns:a16="http://schemas.microsoft.com/office/drawing/2014/main" id="{9BA53CAE-3B35-447C-8D3D-968C1579D065}"/>
              </a:ext>
            </a:extLst>
          </p:cNvPr>
          <p:cNvSpPr/>
          <p:nvPr/>
        </p:nvSpPr>
        <p:spPr>
          <a:xfrm>
            <a:off x="1585971" y="2717067"/>
            <a:ext cx="1086994" cy="134929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3" name="正方形/長方形 22">
            <a:extLst>
              <a:ext uri="{FF2B5EF4-FFF2-40B4-BE49-F238E27FC236}">
                <a16:creationId xmlns:a16="http://schemas.microsoft.com/office/drawing/2014/main" id="{44FA2DD2-317F-446C-B653-D3A74099FD62}"/>
              </a:ext>
            </a:extLst>
          </p:cNvPr>
          <p:cNvSpPr/>
          <p:nvPr/>
        </p:nvSpPr>
        <p:spPr>
          <a:xfrm>
            <a:off x="7486614" y="2681429"/>
            <a:ext cx="1055220" cy="137128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6" name="直線矢印コネクタ 25">
            <a:extLst>
              <a:ext uri="{FF2B5EF4-FFF2-40B4-BE49-F238E27FC236}">
                <a16:creationId xmlns:a16="http://schemas.microsoft.com/office/drawing/2014/main" id="{52AFE16A-6F43-4CE5-8A9E-0AD8C25AE913}"/>
              </a:ext>
            </a:extLst>
          </p:cNvPr>
          <p:cNvCxnSpPr>
            <a:cxnSpLocks/>
          </p:cNvCxnSpPr>
          <p:nvPr/>
        </p:nvCxnSpPr>
        <p:spPr>
          <a:xfrm>
            <a:off x="8580756" y="3604187"/>
            <a:ext cx="7512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3BC0D4D-EF0B-420D-AC9E-8A4A7ABA4A06}"/>
              </a:ext>
            </a:extLst>
          </p:cNvPr>
          <p:cNvSpPr txBox="1"/>
          <p:nvPr/>
        </p:nvSpPr>
        <p:spPr>
          <a:xfrm>
            <a:off x="1937699" y="1584288"/>
            <a:ext cx="2898600" cy="400110"/>
          </a:xfrm>
          <a:prstGeom prst="rect">
            <a:avLst/>
          </a:prstGeom>
          <a:noFill/>
        </p:spPr>
        <p:txBody>
          <a:bodyPr rtlCol="0" wrap="square">
            <a:spAutoFit/>
          </a:bodyPr>
          <a:lstStyle/>
          <a:p>
            <a:r>
              <a:rPr altLang="en-US" dirty="0" kumimoji="1" lang="ja-JP" sz="2000"/>
              <a:t>＜第１解答科目＞</a:t>
            </a:r>
            <a:endParaRPr altLang="ja-JP" dirty="0" kumimoji="1" lang="en-US" sz="2000"/>
          </a:p>
        </p:txBody>
      </p:sp>
      <p:sp>
        <p:nvSpPr>
          <p:cNvPr id="30" name="テキスト ボックス 29">
            <a:extLst>
              <a:ext uri="{FF2B5EF4-FFF2-40B4-BE49-F238E27FC236}">
                <a16:creationId xmlns:a16="http://schemas.microsoft.com/office/drawing/2014/main" id="{3FE080F5-F1C9-468E-A183-D2605A4B4A2F}"/>
              </a:ext>
            </a:extLst>
          </p:cNvPr>
          <p:cNvSpPr txBox="1"/>
          <p:nvPr/>
        </p:nvSpPr>
        <p:spPr>
          <a:xfrm>
            <a:off x="7850332" y="1567303"/>
            <a:ext cx="2898600" cy="400110"/>
          </a:xfrm>
          <a:prstGeom prst="rect">
            <a:avLst/>
          </a:prstGeom>
          <a:noFill/>
        </p:spPr>
        <p:txBody>
          <a:bodyPr rtlCol="0" wrap="square">
            <a:spAutoFit/>
          </a:bodyPr>
          <a:lstStyle/>
          <a:p>
            <a:r>
              <a:rPr altLang="en-US" dirty="0" kumimoji="1" lang="ja-JP" sz="2000"/>
              <a:t>＜第２解答科目＞</a:t>
            </a:r>
            <a:endParaRPr altLang="ja-JP" dirty="0" kumimoji="1" lang="en-US" sz="2000"/>
          </a:p>
        </p:txBody>
      </p:sp>
      <p:cxnSp>
        <p:nvCxnSpPr>
          <p:cNvPr id="24" name="直線矢印コネクタ 23">
            <a:extLst>
              <a:ext uri="{FF2B5EF4-FFF2-40B4-BE49-F238E27FC236}">
                <a16:creationId xmlns:a16="http://schemas.microsoft.com/office/drawing/2014/main" id="{44F3C7E1-F238-4BE3-A548-67FA8625700E}"/>
              </a:ext>
            </a:extLst>
          </p:cNvPr>
          <p:cNvCxnSpPr>
            <a:cxnSpLocks/>
          </p:cNvCxnSpPr>
          <p:nvPr/>
        </p:nvCxnSpPr>
        <p:spPr>
          <a:xfrm>
            <a:off x="2720899" y="3635400"/>
            <a:ext cx="6661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12">
            <a:extLst>
              <a:ext uri="{FF2B5EF4-FFF2-40B4-BE49-F238E27FC236}">
                <a16:creationId xmlns:a16="http://schemas.microsoft.com/office/drawing/2014/main" id="{4047C96C-43AD-4D6B-8E71-FFECC215ACF9}"/>
              </a:ext>
            </a:extLst>
          </p:cNvPr>
          <p:cNvGrpSpPr>
            <a:grpSpLocks noChangeAspect="1"/>
          </p:cNvGrpSpPr>
          <p:nvPr/>
        </p:nvGrpSpPr>
        <p:grpSpPr bwMode="auto">
          <a:xfrm>
            <a:off x="9299632" y="3166486"/>
            <a:ext cx="2439988" cy="3105150"/>
            <a:chOff x="5878" y="2088"/>
            <a:chExt cx="1537" cy="1956"/>
          </a:xfrm>
        </p:grpSpPr>
        <p:sp>
          <p:nvSpPr>
            <p:cNvPr id="11" name="AutoShape 11">
              <a:extLst>
                <a:ext uri="{FF2B5EF4-FFF2-40B4-BE49-F238E27FC236}">
                  <a16:creationId xmlns:a16="http://schemas.microsoft.com/office/drawing/2014/main" id="{22F71DD0-09C9-4E2D-A629-F42E234ACDDB}"/>
                </a:ext>
              </a:extLst>
            </p:cNvPr>
            <p:cNvSpPr>
              <a:spLocks noChangeArrowheads="1" noChangeAspect="1" noTextEdit="1"/>
            </p:cNvSpPr>
            <p:nvPr/>
          </p:nvSpPr>
          <p:spPr bwMode="auto">
            <a:xfrm>
              <a:off x="5878" y="2088"/>
              <a:ext cx="1537"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53" name="Picture 13">
              <a:extLst>
                <a:ext uri="{FF2B5EF4-FFF2-40B4-BE49-F238E27FC236}">
                  <a16:creationId xmlns:a16="http://schemas.microsoft.com/office/drawing/2014/main" id="{3F28EA2A-C2FF-49B1-BFD2-8B2094B825C5}"/>
                </a:ext>
              </a:extLst>
            </p:cNvPr>
            <p:cNvPicPr>
              <a:picLocks noChangeArrowheads="1" noChangeAspect="1"/>
            </p:cNvPicPr>
            <p:nvPr/>
          </p:nvPicPr>
          <p:blipFill rotWithShape="1">
            <a:blip r:embed="rId7">
              <a:extLst>
                <a:ext uri="{BEBA8EAE-BF5A-486C-A8C5-ECC9F3942E4B}">
                  <a14:imgProps xmlns:a14="http://schemas.microsoft.com/office/drawing/2010/main">
                    <a14:imgLayer r:embed="rId8">
                      <a14:imgEffect>
                        <a14:sharpenSoften amount="40000"/>
                      </a14:imgEffect>
                    </a14:imgLayer>
                  </a14:imgProps>
                </a:ext>
                <a:ext uri="{28A0092B-C50C-407E-A947-70E740481C1C}">
                  <a14:useLocalDpi xmlns:a14="http://schemas.microsoft.com/office/drawing/2010/main" val="0"/>
                </a:ext>
              </a:extLst>
            </a:blip>
            <a:srcRect b="358" l="2001" r="3968"/>
            <a:stretch/>
          </p:blipFill>
          <p:spPr bwMode="auto">
            <a:xfrm>
              <a:off x="5901" y="2096"/>
              <a:ext cx="1452"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楕円 31">
            <a:extLst>
              <a:ext uri="{FF2B5EF4-FFF2-40B4-BE49-F238E27FC236}">
                <a16:creationId xmlns:a16="http://schemas.microsoft.com/office/drawing/2014/main" id="{97DF2D27-734F-4FB3-9B27-775E96C023C7}"/>
              </a:ext>
            </a:extLst>
          </p:cNvPr>
          <p:cNvSpPr/>
          <p:nvPr/>
        </p:nvSpPr>
        <p:spPr>
          <a:xfrm>
            <a:off x="11312237" y="4862527"/>
            <a:ext cx="130954" cy="1874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solidFill>
                <a:schemeClr val="tx1"/>
              </a:solidFill>
            </a:endParaRPr>
          </a:p>
        </p:txBody>
      </p:sp>
      <p:sp>
        <p:nvSpPr>
          <p:cNvPr id="22" name="正方形/長方形 21">
            <a:extLst>
              <a:ext uri="{FF2B5EF4-FFF2-40B4-BE49-F238E27FC236}">
                <a16:creationId xmlns:a16="http://schemas.microsoft.com/office/drawing/2014/main" id="{0B4D9393-5631-4E64-AD44-0A655499D634}"/>
              </a:ext>
            </a:extLst>
          </p:cNvPr>
          <p:cNvSpPr/>
          <p:nvPr/>
        </p:nvSpPr>
        <p:spPr>
          <a:xfrm>
            <a:off x="9363925" y="3194596"/>
            <a:ext cx="2311402" cy="305305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grpSp>
        <p:nvGrpSpPr>
          <p:cNvPr id="12" name="Group 16">
            <a:extLst>
              <a:ext uri="{FF2B5EF4-FFF2-40B4-BE49-F238E27FC236}">
                <a16:creationId xmlns:a16="http://schemas.microsoft.com/office/drawing/2014/main" id="{529FDFD4-66C4-4D80-8557-7AE6D63E3A61}"/>
              </a:ext>
            </a:extLst>
          </p:cNvPr>
          <p:cNvGrpSpPr>
            <a:grpSpLocks noChangeAspect="1"/>
          </p:cNvGrpSpPr>
          <p:nvPr/>
        </p:nvGrpSpPr>
        <p:grpSpPr bwMode="auto">
          <a:xfrm>
            <a:off x="3403007" y="3159955"/>
            <a:ext cx="2476500" cy="3149599"/>
            <a:chOff x="2143" y="2059"/>
            <a:chExt cx="1560" cy="1984"/>
          </a:xfrm>
        </p:grpSpPr>
        <p:sp>
          <p:nvSpPr>
            <p:cNvPr id="14" name="AutoShape 15">
              <a:extLst>
                <a:ext uri="{FF2B5EF4-FFF2-40B4-BE49-F238E27FC236}">
                  <a16:creationId xmlns:a16="http://schemas.microsoft.com/office/drawing/2014/main" id="{E68E7FEC-7740-44DA-8D8D-83EA6C4A0238}"/>
                </a:ext>
              </a:extLst>
            </p:cNvPr>
            <p:cNvSpPr>
              <a:spLocks noChangeArrowheads="1" noChangeAspect="1" noTextEdit="1"/>
            </p:cNvSpPr>
            <p:nvPr/>
          </p:nvSpPr>
          <p:spPr bwMode="auto">
            <a:xfrm>
              <a:off x="2143" y="2059"/>
              <a:ext cx="1560"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57" name="Picture 17">
              <a:extLst>
                <a:ext uri="{FF2B5EF4-FFF2-40B4-BE49-F238E27FC236}">
                  <a16:creationId xmlns:a16="http://schemas.microsoft.com/office/drawing/2014/main" id="{89F7F61B-960B-49D1-A694-CE40CFF1FFA7}"/>
                </a:ext>
              </a:extLst>
            </p:cNvPr>
            <p:cNvPicPr>
              <a:picLocks noChangeArrowheads="1" noChangeAspect="1"/>
            </p:cNvPicPr>
            <p:nvPr/>
          </p:nvPicPr>
          <p:blipFill rotWithShape="1">
            <a:blip r:embed="rId9">
              <a:extLst>
                <a:ext uri="{BEBA8EAE-BF5A-486C-A8C5-ECC9F3942E4B}">
                  <a14:imgProps xmlns:a14="http://schemas.microsoft.com/office/drawing/2010/main">
                    <a14:imgLayer r:embed="rId10">
                      <a14:imgEffect>
                        <a14:sharpenSoften amount="40000"/>
                      </a14:imgEffect>
                    </a14:imgLayer>
                  </a14:imgProps>
                </a:ext>
                <a:ext uri="{28A0092B-C50C-407E-A947-70E740481C1C}">
                  <a14:useLocalDpi xmlns:a14="http://schemas.microsoft.com/office/drawing/2010/main" val="0"/>
                </a:ext>
              </a:extLst>
            </a:blip>
            <a:srcRect l="3225" r="3118"/>
            <a:stretch/>
          </p:blipFill>
          <p:spPr bwMode="auto">
            <a:xfrm>
              <a:off x="2194" y="2059"/>
              <a:ext cx="1467" cy="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楕円 26">
            <a:extLst>
              <a:ext uri="{FF2B5EF4-FFF2-40B4-BE49-F238E27FC236}">
                <a16:creationId xmlns:a16="http://schemas.microsoft.com/office/drawing/2014/main" id="{D683FE28-786F-4028-83D2-5D5276E6BADD}"/>
              </a:ext>
            </a:extLst>
          </p:cNvPr>
          <p:cNvSpPr/>
          <p:nvPr/>
        </p:nvSpPr>
        <p:spPr>
          <a:xfrm>
            <a:off x="5462726" y="4386168"/>
            <a:ext cx="148365" cy="1996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solidFill>
                <a:schemeClr val="tx1"/>
              </a:solidFill>
            </a:endParaRPr>
          </a:p>
        </p:txBody>
      </p:sp>
      <p:sp>
        <p:nvSpPr>
          <p:cNvPr id="19" name="正方形/長方形 18">
            <a:extLst>
              <a:ext uri="{FF2B5EF4-FFF2-40B4-BE49-F238E27FC236}">
                <a16:creationId xmlns:a16="http://schemas.microsoft.com/office/drawing/2014/main" id="{F004181E-7B3D-48D0-B51E-C9FBD13B58B6}"/>
              </a:ext>
            </a:extLst>
          </p:cNvPr>
          <p:cNvSpPr/>
          <p:nvPr/>
        </p:nvSpPr>
        <p:spPr>
          <a:xfrm>
            <a:off x="3417907" y="3218554"/>
            <a:ext cx="2439266" cy="305751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Tree>
    <p:extLst>
      <p:ext uri="{BB962C8B-B14F-4D97-AF65-F5344CB8AC3E}">
        <p14:creationId xmlns:p14="http://schemas.microsoft.com/office/powerpoint/2010/main" val="3343743447"/>
      </p:ext>
    </p:extLst>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31</a:t>
            </a:fld>
            <a:endParaRPr altLang="en-US" kumimoji="1" lang="ja-JP"/>
          </a:p>
        </p:txBody>
      </p:sp>
      <p:sp>
        <p:nvSpPr>
          <p:cNvPr id="5" name="タイトル 5">
            <a:extLst>
              <a:ext uri="{FF2B5EF4-FFF2-40B4-BE49-F238E27FC236}">
                <a16:creationId xmlns:a16="http://schemas.microsoft.com/office/drawing/2014/main" id="{9D838373-E5F2-4E66-9C93-90F85359278D}"/>
              </a:ext>
            </a:extLst>
          </p:cNvPr>
          <p:cNvSpPr>
            <a:spLocks noGrp="1"/>
          </p:cNvSpPr>
          <p:nvPr>
            <p:ph type="title"/>
          </p:nvPr>
        </p:nvSpPr>
        <p:spPr>
          <a:xfrm>
            <a:off x="406400" y="164229"/>
            <a:ext cx="8596668" cy="563414"/>
          </a:xfrm>
        </p:spPr>
        <p:txBody>
          <a:bodyPr/>
          <a:lstStyle/>
          <a:p>
            <a:r>
              <a:rPr altLang="en-US" dirty="0" lang="ja-JP">
                <a:solidFill>
                  <a:srgbClr val="002060"/>
                </a:solidFill>
              </a:rPr>
              <a:t>外国語</a:t>
            </a:r>
          </a:p>
        </p:txBody>
      </p:sp>
      <p:sp>
        <p:nvSpPr>
          <p:cNvPr id="8" name="テキスト ボックス 7">
            <a:extLst>
              <a:ext uri="{FF2B5EF4-FFF2-40B4-BE49-F238E27FC236}">
                <a16:creationId xmlns:a16="http://schemas.microsoft.com/office/drawing/2014/main" id="{D4F91C27-27B9-4DF4-8A9D-9A22ED5A8816}"/>
              </a:ext>
            </a:extLst>
          </p:cNvPr>
          <p:cNvSpPr txBox="1"/>
          <p:nvPr/>
        </p:nvSpPr>
        <p:spPr>
          <a:xfrm>
            <a:off x="478901" y="930128"/>
            <a:ext cx="1820505" cy="430887"/>
          </a:xfrm>
          <a:prstGeom prst="rect">
            <a:avLst/>
          </a:prstGeom>
          <a:noFill/>
        </p:spPr>
        <p:txBody>
          <a:bodyPr rtlCol="0" wrap="square">
            <a:spAutoFit/>
          </a:bodyPr>
          <a:lstStyle/>
          <a:p>
            <a:r>
              <a:rPr altLang="en-US" b="1" dirty="0" kumimoji="1" lang="ja-JP" sz="2200"/>
              <a:t>○出題科目</a:t>
            </a:r>
          </a:p>
        </p:txBody>
      </p:sp>
      <p:grpSp>
        <p:nvGrpSpPr>
          <p:cNvPr id="2" name="グループ化 1">
            <a:extLst>
              <a:ext uri="{FF2B5EF4-FFF2-40B4-BE49-F238E27FC236}">
                <a16:creationId xmlns:a16="http://schemas.microsoft.com/office/drawing/2014/main" id="{943BE3F2-792F-440E-AC4F-673E1B58911F}"/>
              </a:ext>
            </a:extLst>
          </p:cNvPr>
          <p:cNvGrpSpPr/>
          <p:nvPr/>
        </p:nvGrpSpPr>
        <p:grpSpPr>
          <a:xfrm>
            <a:off x="1189875" y="1831519"/>
            <a:ext cx="7338960" cy="3842418"/>
            <a:chOff x="888025" y="1298859"/>
            <a:chExt cx="7338960" cy="3842418"/>
          </a:xfrm>
        </p:grpSpPr>
        <p:sp>
          <p:nvSpPr>
            <p:cNvPr id="7" name="テキスト ボックス 6">
              <a:extLst>
                <a:ext uri="{FF2B5EF4-FFF2-40B4-BE49-F238E27FC236}">
                  <a16:creationId xmlns:a16="http://schemas.microsoft.com/office/drawing/2014/main" id="{B5FFEF0E-F219-493D-B6BE-FDF3A182460A}"/>
                </a:ext>
              </a:extLst>
            </p:cNvPr>
            <p:cNvSpPr txBox="1"/>
            <p:nvPr/>
          </p:nvSpPr>
          <p:spPr>
            <a:xfrm>
              <a:off x="888027" y="1298859"/>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英　語　　</a:t>
              </a:r>
            </a:p>
          </p:txBody>
        </p:sp>
        <p:sp>
          <p:nvSpPr>
            <p:cNvPr id="10" name="テキスト ボックス 9">
              <a:extLst>
                <a:ext uri="{FF2B5EF4-FFF2-40B4-BE49-F238E27FC236}">
                  <a16:creationId xmlns:a16="http://schemas.microsoft.com/office/drawing/2014/main" id="{4B8DD78E-3722-440F-AD4A-2B4A459DEA43}"/>
                </a:ext>
              </a:extLst>
            </p:cNvPr>
            <p:cNvSpPr txBox="1"/>
            <p:nvPr/>
          </p:nvSpPr>
          <p:spPr>
            <a:xfrm>
              <a:off x="888026" y="2406441"/>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ドイツ語　　</a:t>
              </a:r>
            </a:p>
          </p:txBody>
        </p:sp>
        <p:sp>
          <p:nvSpPr>
            <p:cNvPr id="11" name="テキスト ボックス 10">
              <a:extLst>
                <a:ext uri="{FF2B5EF4-FFF2-40B4-BE49-F238E27FC236}">
                  <a16:creationId xmlns:a16="http://schemas.microsoft.com/office/drawing/2014/main" id="{2AFA6E03-0494-4A44-A895-5CC8E44A57BD}"/>
                </a:ext>
              </a:extLst>
            </p:cNvPr>
            <p:cNvSpPr txBox="1"/>
            <p:nvPr/>
          </p:nvSpPr>
          <p:spPr>
            <a:xfrm>
              <a:off x="888025" y="4569615"/>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韓国語　　</a:t>
              </a:r>
            </a:p>
          </p:txBody>
        </p:sp>
        <p:sp>
          <p:nvSpPr>
            <p:cNvPr id="12" name="テキスト ボックス 11">
              <a:extLst>
                <a:ext uri="{FF2B5EF4-FFF2-40B4-BE49-F238E27FC236}">
                  <a16:creationId xmlns:a16="http://schemas.microsoft.com/office/drawing/2014/main" id="{EADC93D2-0AD4-40D0-B2C7-C4E44AA6DE61}"/>
                </a:ext>
              </a:extLst>
            </p:cNvPr>
            <p:cNvSpPr txBox="1"/>
            <p:nvPr/>
          </p:nvSpPr>
          <p:spPr>
            <a:xfrm>
              <a:off x="888025" y="3842600"/>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中国語　　</a:t>
              </a:r>
            </a:p>
          </p:txBody>
        </p:sp>
        <p:sp>
          <p:nvSpPr>
            <p:cNvPr id="13" name="テキスト ボックス 12">
              <a:extLst>
                <a:ext uri="{FF2B5EF4-FFF2-40B4-BE49-F238E27FC236}">
                  <a16:creationId xmlns:a16="http://schemas.microsoft.com/office/drawing/2014/main" id="{06B60CB7-3B85-4E0D-ADA8-CAC2AE539D31}"/>
                </a:ext>
              </a:extLst>
            </p:cNvPr>
            <p:cNvSpPr txBox="1"/>
            <p:nvPr/>
          </p:nvSpPr>
          <p:spPr>
            <a:xfrm>
              <a:off x="888026" y="3115585"/>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フランス語　</a:t>
              </a:r>
            </a:p>
          </p:txBody>
        </p:sp>
        <p:sp>
          <p:nvSpPr>
            <p:cNvPr id="14" name="右中かっこ 13">
              <a:extLst>
                <a:ext uri="{FF2B5EF4-FFF2-40B4-BE49-F238E27FC236}">
                  <a16:creationId xmlns:a16="http://schemas.microsoft.com/office/drawing/2014/main" id="{A588E61E-D478-4080-A8E0-232525CF639D}"/>
                </a:ext>
              </a:extLst>
            </p:cNvPr>
            <p:cNvSpPr/>
            <p:nvPr/>
          </p:nvSpPr>
          <p:spPr>
            <a:xfrm>
              <a:off x="3084375" y="2467401"/>
              <a:ext cx="429339" cy="2657412"/>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rtlCol="0"/>
            <a:lstStyle/>
            <a:p>
              <a:pPr algn="ctr"/>
              <a:endParaRPr altLang="en-US" kumimoji="1" lang="ja-JP"/>
            </a:p>
          </p:txBody>
        </p:sp>
        <p:sp>
          <p:nvSpPr>
            <p:cNvPr id="15" name="テキスト ボックス 14">
              <a:extLst>
                <a:ext uri="{FF2B5EF4-FFF2-40B4-BE49-F238E27FC236}">
                  <a16:creationId xmlns:a16="http://schemas.microsoft.com/office/drawing/2014/main" id="{24171FAB-D84C-4422-944E-7FEF227EEBCA}"/>
                </a:ext>
              </a:extLst>
            </p:cNvPr>
            <p:cNvSpPr txBox="1"/>
            <p:nvPr/>
          </p:nvSpPr>
          <p:spPr>
            <a:xfrm>
              <a:off x="3666115" y="3487149"/>
              <a:ext cx="4560870" cy="646331"/>
            </a:xfrm>
            <a:prstGeom prst="rect">
              <a:avLst/>
            </a:prstGeom>
            <a:noFill/>
          </p:spPr>
          <p:txBody>
            <a:bodyPr rtlCol="0" wrap="square">
              <a:spAutoFit/>
            </a:bodyPr>
            <a:lstStyle/>
            <a:p>
              <a:r>
                <a:rPr altLang="en-US" dirty="0" kumimoji="1" lang="ja-JP"/>
                <a:t>問題冊子の配付を希望する場合は，</a:t>
              </a:r>
              <a:endParaRPr altLang="ja-JP" dirty="0" kumimoji="1" lang="en-US"/>
            </a:p>
            <a:p>
              <a:r>
                <a:rPr altLang="en-US" dirty="0" kumimoji="1" lang="ja-JP"/>
                <a:t>出願時に登録が必要。</a:t>
              </a:r>
            </a:p>
          </p:txBody>
        </p:sp>
      </p:grpSp>
      <p:sp>
        <p:nvSpPr>
          <p:cNvPr id="16" name="テキスト ボックス 15">
            <a:extLst>
              <a:ext uri="{FF2B5EF4-FFF2-40B4-BE49-F238E27FC236}">
                <a16:creationId xmlns:a16="http://schemas.microsoft.com/office/drawing/2014/main" id="{804A303A-1FBF-407E-B80D-874CF59947B4}"/>
              </a:ext>
            </a:extLst>
          </p:cNvPr>
          <p:cNvSpPr txBox="1"/>
          <p:nvPr/>
        </p:nvSpPr>
        <p:spPr>
          <a:xfrm>
            <a:off x="3815565" y="1831519"/>
            <a:ext cx="5057502" cy="646331"/>
          </a:xfrm>
          <a:prstGeom prst="rect">
            <a:avLst/>
          </a:prstGeom>
          <a:noFill/>
        </p:spPr>
        <p:txBody>
          <a:bodyPr rtlCol="0" wrap="square">
            <a:spAutoFit/>
          </a:bodyPr>
          <a:lstStyle/>
          <a:p>
            <a:r>
              <a:rPr altLang="ja-JP" dirty="0" kumimoji="1" lang="en-US"/>
              <a:t>【</a:t>
            </a:r>
            <a:r>
              <a:rPr altLang="en-US" dirty="0" kumimoji="1" lang="ja-JP"/>
              <a:t>リーディング</a:t>
            </a:r>
            <a:r>
              <a:rPr altLang="ja-JP" dirty="0" kumimoji="1" lang="en-US"/>
              <a:t>】</a:t>
            </a:r>
            <a:r>
              <a:rPr altLang="en-US" dirty="0" kumimoji="1" lang="ja-JP"/>
              <a:t>と</a:t>
            </a:r>
            <a:r>
              <a:rPr altLang="ja-JP" dirty="0" kumimoji="1" lang="en-US"/>
              <a:t>【</a:t>
            </a:r>
            <a:r>
              <a:rPr altLang="en-US" dirty="0" kumimoji="1" lang="ja-JP"/>
              <a:t>リスニング</a:t>
            </a:r>
            <a:r>
              <a:rPr altLang="ja-JP" dirty="0" kumimoji="1" lang="en-US"/>
              <a:t>】</a:t>
            </a:r>
            <a:r>
              <a:rPr altLang="en-US" dirty="0" kumimoji="1" lang="ja-JP"/>
              <a:t>を出題。</a:t>
            </a:r>
            <a:endParaRPr altLang="ja-JP" dirty="0" kumimoji="1" lang="en-US"/>
          </a:p>
          <a:p>
            <a:r>
              <a:rPr altLang="ja-JP" dirty="0" kumimoji="1" lang="en-US"/>
              <a:t>【</a:t>
            </a:r>
            <a:r>
              <a:rPr altLang="en-US" dirty="0" kumimoji="1" lang="ja-JP"/>
              <a:t>リスニング</a:t>
            </a:r>
            <a:r>
              <a:rPr altLang="ja-JP" dirty="0" kumimoji="1" lang="en-US"/>
              <a:t>】</a:t>
            </a:r>
            <a:r>
              <a:rPr altLang="en-US" dirty="0" kumimoji="1" lang="ja-JP"/>
              <a:t>は</a:t>
            </a:r>
            <a:r>
              <a:rPr altLang="ja-JP" dirty="0" kumimoji="1" lang="en-US"/>
              <a:t>IC</a:t>
            </a:r>
            <a:r>
              <a:rPr altLang="en-US" dirty="0" kumimoji="1" lang="ja-JP"/>
              <a:t>プレーヤーを使用。</a:t>
            </a:r>
          </a:p>
        </p:txBody>
      </p:sp>
    </p:spTree>
    <p:extLst>
      <p:ext uri="{BB962C8B-B14F-4D97-AF65-F5344CB8AC3E}">
        <p14:creationId xmlns:p14="http://schemas.microsoft.com/office/powerpoint/2010/main" val="404162467"/>
      </p:ext>
    </p:extLst>
  </p:cSld>
  <p:clrMapOvr>
    <a:masterClrMapping/>
  </p:clrMapOvr>
</p:sld>
</file>

<file path=ppt/slides/slide32.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32</a:t>
            </a:fld>
            <a:endParaRPr altLang="en-US" dirty="0"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54704"/>
            <a:ext cx="8596668" cy="563414"/>
          </a:xfrm>
        </p:spPr>
        <p:txBody>
          <a:bodyPr/>
          <a:lstStyle/>
          <a:p>
            <a:r>
              <a:rPr altLang="en-US" dirty="0" lang="ja-JP">
                <a:solidFill>
                  <a:srgbClr val="002060"/>
                </a:solidFill>
              </a:rPr>
              <a:t>情　報</a:t>
            </a:r>
          </a:p>
        </p:txBody>
      </p:sp>
      <p:sp>
        <p:nvSpPr>
          <p:cNvPr id="21" name="テキスト ボックス 20">
            <a:extLst>
              <a:ext uri="{FF2B5EF4-FFF2-40B4-BE49-F238E27FC236}">
                <a16:creationId xmlns:a16="http://schemas.microsoft.com/office/drawing/2014/main" id="{3153DF24-5F82-4E78-B9D5-3250A11C3A9E}"/>
              </a:ext>
            </a:extLst>
          </p:cNvPr>
          <p:cNvSpPr txBox="1"/>
          <p:nvPr/>
        </p:nvSpPr>
        <p:spPr>
          <a:xfrm>
            <a:off x="790374" y="2260077"/>
            <a:ext cx="2197100"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情報</a:t>
            </a:r>
            <a:r>
              <a:rPr altLang="ja-JP" dirty="0" kumimoji="1" lang="en-US" sz="1600">
                <a:latin typeface="+mn-ea"/>
              </a:rPr>
              <a:t>Ⅰ</a:t>
            </a:r>
            <a:r>
              <a:rPr altLang="en-US" dirty="0" kumimoji="1" lang="ja-JP" sz="1600"/>
              <a:t>　　</a:t>
            </a:r>
          </a:p>
        </p:txBody>
      </p:sp>
      <p:sp>
        <p:nvSpPr>
          <p:cNvPr id="29" name="テキスト ボックス 28">
            <a:extLst>
              <a:ext uri="{FF2B5EF4-FFF2-40B4-BE49-F238E27FC236}">
                <a16:creationId xmlns:a16="http://schemas.microsoft.com/office/drawing/2014/main" id="{50EE576A-8524-4D4A-A3F1-A31212FFE36A}"/>
              </a:ext>
            </a:extLst>
          </p:cNvPr>
          <p:cNvSpPr txBox="1"/>
          <p:nvPr/>
        </p:nvSpPr>
        <p:spPr>
          <a:xfrm>
            <a:off x="5170051" y="2260077"/>
            <a:ext cx="2197100"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旧情報　　</a:t>
            </a:r>
          </a:p>
        </p:txBody>
      </p:sp>
      <p:sp>
        <p:nvSpPr>
          <p:cNvPr id="32" name="テキスト ボックス 31">
            <a:extLst>
              <a:ext uri="{FF2B5EF4-FFF2-40B4-BE49-F238E27FC236}">
                <a16:creationId xmlns:a16="http://schemas.microsoft.com/office/drawing/2014/main" id="{76E38342-A142-4F20-9E7C-A029153F993D}"/>
              </a:ext>
            </a:extLst>
          </p:cNvPr>
          <p:cNvSpPr txBox="1"/>
          <p:nvPr/>
        </p:nvSpPr>
        <p:spPr>
          <a:xfrm>
            <a:off x="790374" y="1452320"/>
            <a:ext cx="1463937" cy="397317"/>
          </a:xfrm>
          <a:prstGeom prst="rect">
            <a:avLst/>
          </a:prstGeom>
          <a:solidFill>
            <a:schemeClr val="accent2">
              <a:lumMod val="75000"/>
            </a:schemeClr>
          </a:solidFill>
          <a:ln w="28575">
            <a:solidFill>
              <a:schemeClr val="accent2">
                <a:lumMod val="75000"/>
              </a:schemeClr>
            </a:solidFill>
          </a:ln>
        </p:spPr>
        <p:txBody>
          <a:bodyPr anchor="ctr" anchorCtr="0" rtlCol="0" wrap="square">
            <a:noAutofit/>
          </a:bodyPr>
          <a:lstStyle/>
          <a:p>
            <a:pPr algn="ctr"/>
            <a:r>
              <a:rPr altLang="en-US" b="1" dirty="0" lang="ja-JP">
                <a:solidFill>
                  <a:schemeClr val="bg1"/>
                </a:solidFill>
              </a:rPr>
              <a:t>新課程科目</a:t>
            </a:r>
            <a:r>
              <a:rPr altLang="en-US" b="1" dirty="0" kumimoji="1" lang="ja-JP">
                <a:solidFill>
                  <a:schemeClr val="bg1"/>
                </a:solidFill>
              </a:rPr>
              <a:t>　　</a:t>
            </a:r>
          </a:p>
        </p:txBody>
      </p:sp>
      <p:sp>
        <p:nvSpPr>
          <p:cNvPr id="33" name="テキスト ボックス 32">
            <a:extLst>
              <a:ext uri="{FF2B5EF4-FFF2-40B4-BE49-F238E27FC236}">
                <a16:creationId xmlns:a16="http://schemas.microsoft.com/office/drawing/2014/main" id="{84D47BBA-6792-4880-A798-2D7D5E6B3C84}"/>
              </a:ext>
            </a:extLst>
          </p:cNvPr>
          <p:cNvSpPr txBox="1"/>
          <p:nvPr/>
        </p:nvSpPr>
        <p:spPr>
          <a:xfrm>
            <a:off x="5170051" y="1461618"/>
            <a:ext cx="1463937" cy="393466"/>
          </a:xfrm>
          <a:prstGeom prst="rect">
            <a:avLst/>
          </a:prstGeom>
          <a:solidFill>
            <a:schemeClr val="accent2">
              <a:lumMod val="75000"/>
            </a:schemeClr>
          </a:solidFill>
          <a:ln w="28575">
            <a:solidFill>
              <a:schemeClr val="accent2">
                <a:lumMod val="75000"/>
              </a:schemeClr>
            </a:solidFill>
          </a:ln>
        </p:spPr>
        <p:txBody>
          <a:bodyPr anchor="ctr" anchorCtr="0" rtlCol="0" wrap="square">
            <a:noAutofit/>
          </a:bodyPr>
          <a:lstStyle/>
          <a:p>
            <a:pPr algn="ctr"/>
            <a:r>
              <a:rPr altLang="en-US" b="1" dirty="0" lang="ja-JP">
                <a:solidFill>
                  <a:schemeClr val="bg1"/>
                </a:solidFill>
              </a:rPr>
              <a:t>旧課程科目</a:t>
            </a:r>
            <a:r>
              <a:rPr altLang="en-US" b="1" dirty="0" kumimoji="1" lang="ja-JP">
                <a:solidFill>
                  <a:schemeClr val="bg1"/>
                </a:solidFill>
              </a:rPr>
              <a:t>　　</a:t>
            </a:r>
          </a:p>
        </p:txBody>
      </p:sp>
      <p:sp>
        <p:nvSpPr>
          <p:cNvPr id="35" name="テキスト ボックス 34">
            <a:extLst>
              <a:ext uri="{FF2B5EF4-FFF2-40B4-BE49-F238E27FC236}">
                <a16:creationId xmlns:a16="http://schemas.microsoft.com/office/drawing/2014/main" id="{8B7C230C-FFD8-4635-8599-11B68AE2A76B}"/>
              </a:ext>
            </a:extLst>
          </p:cNvPr>
          <p:cNvSpPr txBox="1"/>
          <p:nvPr/>
        </p:nvSpPr>
        <p:spPr>
          <a:xfrm>
            <a:off x="4475579" y="2960082"/>
            <a:ext cx="6961656" cy="1908215"/>
          </a:xfrm>
          <a:prstGeom prst="rect">
            <a:avLst/>
          </a:prstGeom>
          <a:noFill/>
          <a:ln>
            <a:noFill/>
          </a:ln>
        </p:spPr>
        <p:txBody>
          <a:bodyPr rtlCol="0" wrap="square">
            <a:spAutoFit/>
          </a:bodyPr>
          <a:lstStyle/>
          <a:p>
            <a:r>
              <a:rPr altLang="en-US" dirty="0" kumimoji="1" lang="ja-JP"/>
              <a:t>・出題範囲は，旧指導要領の</a:t>
            </a:r>
            <a:r>
              <a:rPr altLang="en-US" b="1" dirty="0" kumimoji="1" lang="ja-JP"/>
              <a:t>「社会と情報」</a:t>
            </a:r>
            <a:r>
              <a:rPr altLang="en-US" dirty="0" kumimoji="1" lang="ja-JP"/>
              <a:t>及び</a:t>
            </a:r>
            <a:r>
              <a:rPr altLang="en-US" b="1" dirty="0" kumimoji="1" lang="ja-JP"/>
              <a:t>「情報の科学」</a:t>
            </a:r>
            <a:r>
              <a:rPr altLang="en-US" dirty="0" kumimoji="1" lang="ja-JP"/>
              <a:t>。</a:t>
            </a:r>
            <a:endParaRPr altLang="ja-JP" dirty="0" kumimoji="1" lang="en-US"/>
          </a:p>
          <a:p>
            <a:pPr>
              <a:spcBef>
                <a:spcPts val="1200"/>
              </a:spcBef>
            </a:pPr>
            <a:r>
              <a:rPr altLang="en-US" dirty="0" kern="100" lang="ja-JP">
                <a:latin typeface="+mn-ea"/>
                <a:cs charset="0" panose="02020603050405020304" pitchFamily="18" typeface="Times New Roman"/>
              </a:rPr>
              <a:t>・両科目の共通部分に対応した</a:t>
            </a:r>
            <a:r>
              <a:rPr altLang="en-US" b="1" dirty="0" kern="100" lang="ja-JP">
                <a:latin typeface="+mn-ea"/>
                <a:cs charset="0" panose="02020603050405020304" pitchFamily="18" typeface="Times New Roman"/>
              </a:rPr>
              <a:t>必答問題</a:t>
            </a:r>
            <a:r>
              <a:rPr altLang="en-US" dirty="0" kern="100" lang="ja-JP">
                <a:latin typeface="+mn-ea"/>
                <a:cs charset="0" panose="02020603050405020304" pitchFamily="18" typeface="Times New Roman"/>
              </a:rPr>
              <a:t>に加え，</a:t>
            </a:r>
            <a:endParaRPr altLang="ja-JP" dirty="0" kern="100" lang="en-US">
              <a:latin typeface="+mn-ea"/>
              <a:cs charset="0" panose="02020603050405020304" pitchFamily="18" typeface="Times New Roman"/>
            </a:endParaRPr>
          </a:p>
          <a:p>
            <a:r>
              <a:rPr altLang="en-US" dirty="0" kern="100" lang="ja-JP">
                <a:latin typeface="+mn-ea"/>
                <a:cs charset="0" panose="02020603050405020304" pitchFamily="18" typeface="Times New Roman"/>
              </a:rPr>
              <a:t>　「社会と情報」及び「情報の科学」のそれぞれに対応した</a:t>
            </a:r>
            <a:endParaRPr altLang="ja-JP" dirty="0" kern="100" lang="en-US">
              <a:latin typeface="+mn-ea"/>
              <a:cs charset="0" panose="02020603050405020304" pitchFamily="18" typeface="Times New Roman"/>
            </a:endParaRPr>
          </a:p>
          <a:p>
            <a:r>
              <a:rPr altLang="en-US" b="1" dirty="0" kern="100" lang="ja-JP">
                <a:latin typeface="+mn-ea"/>
                <a:cs charset="0" panose="02020603050405020304" pitchFamily="18" typeface="Times New Roman"/>
              </a:rPr>
              <a:t>　選択問題</a:t>
            </a:r>
            <a:r>
              <a:rPr altLang="en-US" dirty="0" kern="100" lang="ja-JP">
                <a:latin typeface="+mn-ea"/>
                <a:cs charset="0" panose="02020603050405020304" pitchFamily="18" typeface="Times New Roman"/>
              </a:rPr>
              <a:t>を出題。</a:t>
            </a:r>
            <a:endParaRPr altLang="ja-JP" dirty="0" kern="100" lang="en-US">
              <a:latin typeface="+mn-ea"/>
              <a:cs charset="0" panose="02020603050405020304" pitchFamily="18" typeface="Times New Roman"/>
            </a:endParaRPr>
          </a:p>
          <a:p>
            <a:r>
              <a:rPr altLang="en-US" dirty="0" kern="100" lang="ja-JP">
                <a:latin typeface="+mn-ea"/>
                <a:cs charset="0" panose="02020603050405020304" pitchFamily="18" typeface="Times New Roman"/>
              </a:rPr>
              <a:t>　  </a:t>
            </a:r>
            <a:r>
              <a:rPr altLang="ja-JP" dirty="0" kern="100" lang="en-US">
                <a:latin typeface="+mn-ea"/>
                <a:cs charset="0" panose="02020603050405020304" pitchFamily="18" typeface="Times New Roman"/>
              </a:rPr>
              <a:t>※</a:t>
            </a:r>
            <a:r>
              <a:rPr altLang="en-US" dirty="0" kern="100" lang="ja-JP">
                <a:latin typeface="+mn-ea"/>
                <a:cs charset="0" panose="02020603050405020304" pitchFamily="18" typeface="Times New Roman"/>
              </a:rPr>
              <a:t>高校での履修の有無に関係なく選択可。</a:t>
            </a:r>
            <a:endParaRPr altLang="ja-JP" dirty="0" kern="100" lang="en-US">
              <a:latin typeface="+mn-ea"/>
              <a:cs charset="0" panose="02020603050405020304" pitchFamily="18" typeface="Times New Roman"/>
            </a:endParaRPr>
          </a:p>
          <a:p>
            <a:endParaRPr altLang="en-US" dirty="0" kumimoji="1" lang="ja-JP"/>
          </a:p>
        </p:txBody>
      </p:sp>
      <p:sp>
        <p:nvSpPr>
          <p:cNvPr id="37" name="四角形: 角を丸くする 36">
            <a:extLst>
              <a:ext uri="{FF2B5EF4-FFF2-40B4-BE49-F238E27FC236}">
                <a16:creationId xmlns:a16="http://schemas.microsoft.com/office/drawing/2014/main" id="{E51FE013-89A3-4745-A24B-E18FB7B6490A}"/>
              </a:ext>
            </a:extLst>
          </p:cNvPr>
          <p:cNvSpPr/>
          <p:nvPr/>
        </p:nvSpPr>
        <p:spPr>
          <a:xfrm>
            <a:off x="1167528" y="4866195"/>
            <a:ext cx="8700372" cy="742975"/>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試験当日に</a:t>
            </a:r>
            <a:r>
              <a:rPr altLang="ja-JP" b="1" dirty="0" kumimoji="1" lang="en-US" sz="2000">
                <a:solidFill>
                  <a:schemeClr val="tx1"/>
                </a:solidFill>
              </a:rPr>
              <a:t>『</a:t>
            </a:r>
            <a:r>
              <a:rPr altLang="en-US" b="1" dirty="0" kumimoji="1" lang="ja-JP" sz="2000">
                <a:solidFill>
                  <a:schemeClr val="tx1"/>
                </a:solidFill>
              </a:rPr>
              <a:t>情報</a:t>
            </a:r>
            <a:r>
              <a:rPr altLang="ja-JP" b="1" dirty="0" kumimoji="1" lang="en-US" sz="2000">
                <a:solidFill>
                  <a:schemeClr val="tx1"/>
                </a:solidFill>
              </a:rPr>
              <a:t>Ⅰ』</a:t>
            </a:r>
            <a:r>
              <a:rPr altLang="en-US" b="1" dirty="0" kumimoji="1" lang="ja-JP" sz="2000">
                <a:solidFill>
                  <a:schemeClr val="tx1"/>
                </a:solidFill>
              </a:rPr>
              <a:t>又は</a:t>
            </a:r>
            <a:r>
              <a:rPr altLang="ja-JP" b="1" dirty="0" kumimoji="1" lang="en-US" sz="2000">
                <a:solidFill>
                  <a:schemeClr val="tx1"/>
                </a:solidFill>
              </a:rPr>
              <a:t>『</a:t>
            </a:r>
            <a:r>
              <a:rPr altLang="en-US" b="1" dirty="0" kumimoji="1" lang="ja-JP" sz="2000">
                <a:solidFill>
                  <a:schemeClr val="tx1"/>
                </a:solidFill>
              </a:rPr>
              <a:t>旧情報</a:t>
            </a:r>
            <a:r>
              <a:rPr altLang="ja-JP" b="1" dirty="0" kumimoji="1" lang="en-US" sz="2000">
                <a:solidFill>
                  <a:schemeClr val="tx1"/>
                </a:solidFill>
              </a:rPr>
              <a:t>』</a:t>
            </a:r>
            <a:r>
              <a:rPr altLang="en-US" b="1" dirty="0" kumimoji="1" lang="ja-JP" sz="2000">
                <a:solidFill>
                  <a:schemeClr val="tx1"/>
                </a:solidFill>
              </a:rPr>
              <a:t>のどちらか１科目を選択し，解答</a:t>
            </a:r>
            <a:endParaRPr altLang="ja-JP" b="1" dirty="0" kumimoji="1" lang="en-US" sz="2000">
              <a:solidFill>
                <a:schemeClr val="tx1"/>
              </a:solidFill>
            </a:endParaRPr>
          </a:p>
        </p:txBody>
      </p:sp>
      <p:sp>
        <p:nvSpPr>
          <p:cNvPr id="20" name="テキスト ボックス 19">
            <a:extLst>
              <a:ext uri="{FF2B5EF4-FFF2-40B4-BE49-F238E27FC236}">
                <a16:creationId xmlns:a16="http://schemas.microsoft.com/office/drawing/2014/main" id="{B6252FA2-34C5-4C0D-A03B-66E7EE03E612}"/>
              </a:ext>
            </a:extLst>
          </p:cNvPr>
          <p:cNvSpPr txBox="1"/>
          <p:nvPr/>
        </p:nvSpPr>
        <p:spPr>
          <a:xfrm>
            <a:off x="326501" y="821893"/>
            <a:ext cx="1820505" cy="430887"/>
          </a:xfrm>
          <a:prstGeom prst="rect">
            <a:avLst/>
          </a:prstGeom>
          <a:noFill/>
        </p:spPr>
        <p:txBody>
          <a:bodyPr rtlCol="0" wrap="square">
            <a:spAutoFit/>
          </a:bodyPr>
          <a:lstStyle/>
          <a:p>
            <a:r>
              <a:rPr altLang="en-US" b="1" dirty="0" kumimoji="1" lang="ja-JP" sz="2200"/>
              <a:t>○出題科目</a:t>
            </a:r>
          </a:p>
        </p:txBody>
      </p:sp>
    </p:spTree>
    <p:extLst>
      <p:ext uri="{BB962C8B-B14F-4D97-AF65-F5344CB8AC3E}">
        <p14:creationId xmlns:p14="http://schemas.microsoft.com/office/powerpoint/2010/main" val="105961746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7"/>
                                        </p:tgtEl>
                                        <p:attrNameLst>
                                          <p:attrName>style.visibility</p:attrName>
                                        </p:attrNameLst>
                                      </p:cBhvr>
                                      <p:to>
                                        <p:strVal val="visible"/>
                                      </p:to>
                                    </p:set>
                                    <p:animEffect filter="fade" transition="in">
                                      <p:cBhvr>
                                        <p:cTn dur="500" id="7"/>
                                        <p:tgtEl>
                                          <p:spTgt spid="3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7"/>
    </p:bldLst>
  </p:timing>
</p:sld>
</file>

<file path=ppt/slides/slide33.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33</a:t>
            </a:fld>
            <a:endParaRPr altLang="en-US" dirty="0"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54704"/>
            <a:ext cx="8596668" cy="563414"/>
          </a:xfrm>
        </p:spPr>
        <p:txBody>
          <a:bodyPr/>
          <a:lstStyle/>
          <a:p>
            <a:r>
              <a:rPr altLang="en-US" dirty="0" lang="ja-JP">
                <a:solidFill>
                  <a:srgbClr val="002060"/>
                </a:solidFill>
              </a:rPr>
              <a:t>情　報</a:t>
            </a:r>
          </a:p>
        </p:txBody>
      </p:sp>
      <p:sp>
        <p:nvSpPr>
          <p:cNvPr id="20" name="テキスト ボックス 19">
            <a:extLst>
              <a:ext uri="{FF2B5EF4-FFF2-40B4-BE49-F238E27FC236}">
                <a16:creationId xmlns:a16="http://schemas.microsoft.com/office/drawing/2014/main" id="{B6252FA2-34C5-4C0D-A03B-66E7EE03E612}"/>
              </a:ext>
            </a:extLst>
          </p:cNvPr>
          <p:cNvSpPr txBox="1"/>
          <p:nvPr/>
        </p:nvSpPr>
        <p:spPr>
          <a:xfrm>
            <a:off x="3171825" y="994339"/>
            <a:ext cx="5004062" cy="492443"/>
          </a:xfrm>
          <a:prstGeom prst="rect">
            <a:avLst/>
          </a:prstGeom>
          <a:noFill/>
        </p:spPr>
        <p:txBody>
          <a:bodyPr rtlCol="0" wrap="square">
            <a:spAutoFit/>
          </a:bodyPr>
          <a:lstStyle/>
          <a:p>
            <a:pPr algn="ctr"/>
            <a:r>
              <a:rPr altLang="en-US" b="1" dirty="0" kumimoji="1" lang="ja-JP" sz="2600">
                <a:solidFill>
                  <a:srgbClr val="0070C0"/>
                </a:solidFill>
              </a:rPr>
              <a:t>旧課程科目</a:t>
            </a:r>
            <a:r>
              <a:rPr altLang="ja-JP" b="1" dirty="0" kumimoji="1" lang="en-US" sz="2600">
                <a:solidFill>
                  <a:srgbClr val="0070C0"/>
                </a:solidFill>
              </a:rPr>
              <a:t>『</a:t>
            </a:r>
            <a:r>
              <a:rPr altLang="en-US" b="1" dirty="0" kumimoji="1" lang="ja-JP" sz="2600">
                <a:solidFill>
                  <a:srgbClr val="0070C0"/>
                </a:solidFill>
              </a:rPr>
              <a:t>旧情報</a:t>
            </a:r>
            <a:r>
              <a:rPr altLang="ja-JP" b="1" dirty="0" kumimoji="1" lang="en-US" sz="2600">
                <a:solidFill>
                  <a:srgbClr val="0070C0"/>
                </a:solidFill>
              </a:rPr>
              <a:t>』</a:t>
            </a:r>
            <a:r>
              <a:rPr altLang="en-US" b="1" dirty="0" kumimoji="1" lang="ja-JP" sz="2600">
                <a:solidFill>
                  <a:srgbClr val="0070C0"/>
                </a:solidFill>
              </a:rPr>
              <a:t>について</a:t>
            </a:r>
          </a:p>
        </p:txBody>
      </p:sp>
      <p:sp>
        <p:nvSpPr>
          <p:cNvPr id="11" name="テキスト ボックス 10">
            <a:extLst>
              <a:ext uri="{FF2B5EF4-FFF2-40B4-BE49-F238E27FC236}">
                <a16:creationId xmlns:a16="http://schemas.microsoft.com/office/drawing/2014/main" id="{D9C0842E-7A3F-4C07-B479-8B29B7FC0831}"/>
              </a:ext>
            </a:extLst>
          </p:cNvPr>
          <p:cNvSpPr txBox="1"/>
          <p:nvPr/>
        </p:nvSpPr>
        <p:spPr>
          <a:xfrm>
            <a:off x="583676" y="1892038"/>
            <a:ext cx="10589320" cy="769441"/>
          </a:xfrm>
          <a:prstGeom prst="rect">
            <a:avLst/>
          </a:prstGeom>
          <a:noFill/>
        </p:spPr>
        <p:txBody>
          <a:bodyPr rtlCol="0" wrap="square">
            <a:spAutoFit/>
          </a:bodyPr>
          <a:lstStyle/>
          <a:p>
            <a:r>
              <a:rPr altLang="en-US" b="1" dirty="0" kumimoji="1" lang="ja-JP" sz="2200"/>
              <a:t>○　</a:t>
            </a:r>
            <a:r>
              <a:rPr altLang="ja-JP" b="1" dirty="0" kumimoji="1" lang="en-US" sz="2200"/>
              <a:t>『</a:t>
            </a:r>
            <a:r>
              <a:rPr altLang="en-US" b="1" dirty="0" kumimoji="1" lang="ja-JP" sz="2200"/>
              <a:t>旧情報</a:t>
            </a:r>
            <a:r>
              <a:rPr altLang="ja-JP" b="1" dirty="0" kumimoji="1" lang="en-US" sz="2200"/>
              <a:t>』</a:t>
            </a:r>
            <a:r>
              <a:rPr altLang="en-US" b="1" dirty="0" kumimoji="1" lang="ja-JP" sz="2200"/>
              <a:t>では「社会と情報」と「情報の科学」に対応した問題（選択問題）</a:t>
            </a:r>
            <a:endParaRPr altLang="ja-JP" b="1" dirty="0" kumimoji="1" lang="en-US" sz="2200"/>
          </a:p>
          <a:p>
            <a:r>
              <a:rPr altLang="en-US" b="1" dirty="0" kumimoji="1" lang="ja-JP" sz="2200"/>
              <a:t>　を出題します。</a:t>
            </a:r>
            <a:endParaRPr altLang="ja-JP" b="1" dirty="0" kumimoji="1" lang="en-US" sz="2200"/>
          </a:p>
        </p:txBody>
      </p:sp>
      <p:sp>
        <p:nvSpPr>
          <p:cNvPr id="12" name="テキスト ボックス 11">
            <a:extLst>
              <a:ext uri="{FF2B5EF4-FFF2-40B4-BE49-F238E27FC236}">
                <a16:creationId xmlns:a16="http://schemas.microsoft.com/office/drawing/2014/main" id="{87C5CF53-8E93-4D92-A57B-20596E6EE70D}"/>
              </a:ext>
            </a:extLst>
          </p:cNvPr>
          <p:cNvSpPr txBox="1"/>
          <p:nvPr/>
        </p:nvSpPr>
        <p:spPr>
          <a:xfrm>
            <a:off x="583676" y="2972512"/>
            <a:ext cx="10722499" cy="3262432"/>
          </a:xfrm>
          <a:prstGeom prst="rect">
            <a:avLst/>
          </a:prstGeom>
          <a:noFill/>
        </p:spPr>
        <p:txBody>
          <a:bodyPr rtlCol="0" wrap="square">
            <a:spAutoFit/>
          </a:bodyPr>
          <a:lstStyle/>
          <a:p>
            <a:r>
              <a:rPr altLang="en-US" b="1" dirty="0" kumimoji="1" lang="ja-JP" sz="2200"/>
              <a:t>○　高等学校等に在籍中，「社会と情報」と「情報の科学」のどちらで履修をした</a:t>
            </a:r>
            <a:endParaRPr altLang="ja-JP" b="1" dirty="0" kumimoji="1" lang="en-US" sz="2200"/>
          </a:p>
          <a:p>
            <a:r>
              <a:rPr altLang="en-US" b="1" dirty="0" kumimoji="1" lang="ja-JP" sz="2200"/>
              <a:t>　</a:t>
            </a:r>
            <a:r>
              <a:rPr altLang="en-US" b="1" dirty="0" err="1" kumimoji="1" lang="ja-JP" sz="2200"/>
              <a:t>か</a:t>
            </a:r>
            <a:r>
              <a:rPr altLang="en-US" b="1" dirty="0" kumimoji="1" lang="ja-JP" sz="2200"/>
              <a:t>確認しておいてください。</a:t>
            </a:r>
            <a:endParaRPr altLang="ja-JP" b="1" dirty="0" kumimoji="1" lang="en-US" sz="2200"/>
          </a:p>
          <a:p>
            <a:pPr>
              <a:spcBef>
                <a:spcPts val="1200"/>
              </a:spcBef>
            </a:pPr>
            <a:r>
              <a:rPr altLang="en-US" b="1" dirty="0" kumimoji="1" lang="ja-JP" sz="2200"/>
              <a:t>　</a:t>
            </a:r>
            <a:r>
              <a:rPr altLang="ja-JP" b="1" dirty="0" kumimoji="1" lang="en-US" sz="2200"/>
              <a:t>※</a:t>
            </a:r>
            <a:r>
              <a:rPr altLang="en-US" b="1" dirty="0" kumimoji="1" lang="ja-JP" sz="2200"/>
              <a:t>　高等学校等によっては，専門学科の科目や学校設定科目によって「社会と情</a:t>
            </a:r>
            <a:endParaRPr altLang="ja-JP" b="1" dirty="0" kumimoji="1" lang="en-US" sz="2200"/>
          </a:p>
          <a:p>
            <a:r>
              <a:rPr altLang="en-US" b="1" dirty="0" kumimoji="1" lang="ja-JP" sz="2200"/>
              <a:t>　　報」又は「情報の科学」を代替している場合があります。 </a:t>
            </a:r>
            <a:endParaRPr altLang="ja-JP" b="1" dirty="0" kumimoji="1" lang="en-US" sz="2200"/>
          </a:p>
          <a:p>
            <a:pPr>
              <a:spcBef>
                <a:spcPts val="1200"/>
              </a:spcBef>
            </a:pPr>
            <a:r>
              <a:rPr altLang="en-US" b="1" dirty="0" kumimoji="1" lang="ja-JP" sz="2200"/>
              <a:t>　</a:t>
            </a:r>
            <a:r>
              <a:rPr altLang="ja-JP" b="1" dirty="0" kumimoji="1" lang="en-US" sz="2200"/>
              <a:t>※</a:t>
            </a:r>
            <a:r>
              <a:rPr altLang="en-US" b="1" dirty="0" kumimoji="1" lang="ja-JP" sz="2200"/>
              <a:t>　共通テストでは，高等学校等での履修内容について質問をいただいても</a:t>
            </a:r>
            <a:endParaRPr altLang="ja-JP" b="1" dirty="0" kumimoji="1" lang="en-US" sz="2200"/>
          </a:p>
          <a:p>
            <a:r>
              <a:rPr altLang="en-US" b="1" dirty="0" kumimoji="1" lang="ja-JP" sz="2200"/>
              <a:t>　　回答ができません。</a:t>
            </a:r>
            <a:endParaRPr altLang="ja-JP" b="1" dirty="0" kumimoji="1" lang="en-US" sz="2200"/>
          </a:p>
          <a:p>
            <a:pPr>
              <a:spcBef>
                <a:spcPts val="1200"/>
              </a:spcBef>
            </a:pPr>
            <a:r>
              <a:rPr altLang="en-US" b="1" dirty="0" kumimoji="1" lang="ja-JP" sz="2200"/>
              <a:t>　</a:t>
            </a:r>
            <a:r>
              <a:rPr altLang="ja-JP" b="1" dirty="0" kumimoji="1" lang="en-US" sz="2200"/>
              <a:t>※</a:t>
            </a:r>
            <a:r>
              <a:rPr altLang="en-US" b="1" dirty="0" kumimoji="1" lang="ja-JP" sz="2200"/>
              <a:t>　選択問題は，高等学校等での履修の有無にかかわらず，「社会と情報」又は</a:t>
            </a:r>
            <a:endParaRPr altLang="ja-JP" b="1" dirty="0" kumimoji="1" lang="en-US" sz="2200"/>
          </a:p>
          <a:p>
            <a:r>
              <a:rPr altLang="en-US" b="1" dirty="0" kumimoji="1" lang="ja-JP" sz="2200"/>
              <a:t>　　「情報の科学」のどちらでも選択し，解答することができます。</a:t>
            </a:r>
            <a:endParaRPr altLang="ja-JP" b="1" dirty="0" kumimoji="1" lang="en-US" sz="2200"/>
          </a:p>
        </p:txBody>
      </p:sp>
    </p:spTree>
    <p:extLst>
      <p:ext uri="{BB962C8B-B14F-4D97-AF65-F5344CB8AC3E}">
        <p14:creationId xmlns:p14="http://schemas.microsoft.com/office/powerpoint/2010/main" val="3652199591"/>
      </p:ext>
    </p:extLst>
  </p:cSld>
  <p:clrMapOvr>
    <a:masterClrMapping/>
  </p:clrMapOvr>
</p:sld>
</file>

<file path=ppt/slides/slide34.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34</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54704"/>
            <a:ext cx="8596668" cy="563414"/>
          </a:xfrm>
        </p:spPr>
        <p:txBody>
          <a:bodyPr/>
          <a:lstStyle/>
          <a:p>
            <a:r>
              <a:rPr altLang="en-US" dirty="0" lang="ja-JP">
                <a:solidFill>
                  <a:srgbClr val="002060"/>
                </a:solidFill>
              </a:rPr>
              <a:t>情　報</a:t>
            </a:r>
          </a:p>
        </p:txBody>
      </p:sp>
      <p:sp>
        <p:nvSpPr>
          <p:cNvPr id="38" name="四角形: 角を丸くする 37">
            <a:extLst>
              <a:ext uri="{FF2B5EF4-FFF2-40B4-BE49-F238E27FC236}">
                <a16:creationId xmlns:a16="http://schemas.microsoft.com/office/drawing/2014/main" id="{0DDFF97B-F2C0-4526-9731-AC7402867B17}"/>
              </a:ext>
            </a:extLst>
          </p:cNvPr>
          <p:cNvSpPr/>
          <p:nvPr/>
        </p:nvSpPr>
        <p:spPr>
          <a:xfrm>
            <a:off x="5135737" y="2759568"/>
            <a:ext cx="4951238" cy="52322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新課程科目と旧課程科目の両方を掲載</a:t>
            </a:r>
            <a:endParaRPr altLang="ja-JP" b="1" dirty="0" kumimoji="1" lang="en-US" sz="2000">
              <a:solidFill>
                <a:schemeClr val="tx1"/>
              </a:solidFill>
            </a:endParaRPr>
          </a:p>
        </p:txBody>
      </p:sp>
      <p:sp>
        <p:nvSpPr>
          <p:cNvPr id="17" name="テキスト ボックス 16">
            <a:extLst>
              <a:ext uri="{FF2B5EF4-FFF2-40B4-BE49-F238E27FC236}">
                <a16:creationId xmlns:a16="http://schemas.microsoft.com/office/drawing/2014/main" id="{8D4BB85F-7877-4E66-9669-67ACDD1131C0}"/>
              </a:ext>
            </a:extLst>
          </p:cNvPr>
          <p:cNvSpPr txBox="1"/>
          <p:nvPr/>
        </p:nvSpPr>
        <p:spPr>
          <a:xfrm>
            <a:off x="491553" y="1035634"/>
            <a:ext cx="1820505" cy="430887"/>
          </a:xfrm>
          <a:prstGeom prst="rect">
            <a:avLst/>
          </a:prstGeom>
          <a:noFill/>
        </p:spPr>
        <p:txBody>
          <a:bodyPr rtlCol="0" wrap="square">
            <a:spAutoFit/>
          </a:bodyPr>
          <a:lstStyle/>
          <a:p>
            <a:r>
              <a:rPr altLang="en-US" b="1" dirty="0" kumimoji="1" lang="ja-JP" sz="2200"/>
              <a:t>○問題冊子</a:t>
            </a:r>
          </a:p>
        </p:txBody>
      </p:sp>
      <p:sp>
        <p:nvSpPr>
          <p:cNvPr id="18" name="四角形: 角を丸くする 17">
            <a:extLst>
              <a:ext uri="{FF2B5EF4-FFF2-40B4-BE49-F238E27FC236}">
                <a16:creationId xmlns:a16="http://schemas.microsoft.com/office/drawing/2014/main" id="{BDEC8AC5-9959-4853-B905-5BD60781D3B5}"/>
              </a:ext>
            </a:extLst>
          </p:cNvPr>
          <p:cNvSpPr/>
          <p:nvPr/>
        </p:nvSpPr>
        <p:spPr>
          <a:xfrm>
            <a:off x="951852" y="2619154"/>
            <a:ext cx="3590654" cy="2467196"/>
          </a:xfrm>
          <a:prstGeom prst="roundRect">
            <a:avLst>
              <a:gd fmla="val 8948"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nvGrpSpPr>
          <p:cNvPr id="3" name="グループ化 2">
            <a:extLst>
              <a:ext uri="{FF2B5EF4-FFF2-40B4-BE49-F238E27FC236}">
                <a16:creationId xmlns:a16="http://schemas.microsoft.com/office/drawing/2014/main" id="{B5DAC4BC-19EB-4234-88F9-912EAAE63465}"/>
              </a:ext>
            </a:extLst>
          </p:cNvPr>
          <p:cNvGrpSpPr/>
          <p:nvPr/>
        </p:nvGrpSpPr>
        <p:grpSpPr>
          <a:xfrm>
            <a:off x="1545083" y="3166681"/>
            <a:ext cx="2404192" cy="1583018"/>
            <a:chOff x="1864848" y="4076674"/>
            <a:chExt cx="2404192" cy="1583018"/>
          </a:xfrm>
        </p:grpSpPr>
        <p:sp>
          <p:nvSpPr>
            <p:cNvPr id="19" name="テキスト ボックス 18">
              <a:extLst>
                <a:ext uri="{FF2B5EF4-FFF2-40B4-BE49-F238E27FC236}">
                  <a16:creationId xmlns:a16="http://schemas.microsoft.com/office/drawing/2014/main" id="{5D163CCF-3BAC-45B0-8E1E-6A8D16241AAC}"/>
                </a:ext>
              </a:extLst>
            </p:cNvPr>
            <p:cNvSpPr txBox="1"/>
            <p:nvPr/>
          </p:nvSpPr>
          <p:spPr>
            <a:xfrm>
              <a:off x="2116746" y="4564228"/>
              <a:ext cx="1874034" cy="421448"/>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情報</a:t>
              </a:r>
              <a:r>
                <a:rPr altLang="ja-JP" dirty="0" kumimoji="1" lang="en-US" sz="1600"/>
                <a:t>Ⅰ</a:t>
              </a:r>
              <a:r>
                <a:rPr altLang="en-US" dirty="0" kumimoji="1" lang="ja-JP" sz="1600"/>
                <a:t>　　</a:t>
              </a:r>
            </a:p>
          </p:txBody>
        </p:sp>
        <p:sp>
          <p:nvSpPr>
            <p:cNvPr id="20" name="テキスト ボックス 19">
              <a:extLst>
                <a:ext uri="{FF2B5EF4-FFF2-40B4-BE49-F238E27FC236}">
                  <a16:creationId xmlns:a16="http://schemas.microsoft.com/office/drawing/2014/main" id="{67F53FD8-C895-43C3-8D13-A99043DAE406}"/>
                </a:ext>
              </a:extLst>
            </p:cNvPr>
            <p:cNvSpPr txBox="1"/>
            <p:nvPr/>
          </p:nvSpPr>
          <p:spPr>
            <a:xfrm>
              <a:off x="2116746" y="5238244"/>
              <a:ext cx="1874034" cy="421448"/>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旧情報　　</a:t>
              </a:r>
            </a:p>
          </p:txBody>
        </p:sp>
        <p:sp>
          <p:nvSpPr>
            <p:cNvPr id="26" name="正方形/長方形 25">
              <a:extLst>
                <a:ext uri="{FF2B5EF4-FFF2-40B4-BE49-F238E27FC236}">
                  <a16:creationId xmlns:a16="http://schemas.microsoft.com/office/drawing/2014/main" id="{812CB440-0E32-471C-AF84-E25F893933B4}"/>
                </a:ext>
              </a:extLst>
            </p:cNvPr>
            <p:cNvSpPr/>
            <p:nvPr/>
          </p:nvSpPr>
          <p:spPr>
            <a:xfrm>
              <a:off x="1864848" y="4076674"/>
              <a:ext cx="2404192" cy="51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sz="2000">
                  <a:solidFill>
                    <a:schemeClr val="tx1"/>
                  </a:solidFill>
                </a:rPr>
                <a:t>情報</a:t>
              </a:r>
              <a:endParaRPr altLang="ja-JP" b="1" dirty="0" kumimoji="1" lang="en-US" sz="2000">
                <a:solidFill>
                  <a:schemeClr val="tx1"/>
                </a:solidFill>
              </a:endParaRPr>
            </a:p>
            <a:p>
              <a:pPr algn="ctr"/>
              <a:r>
                <a:rPr altLang="en-US" b="1" dirty="0" kumimoji="1" lang="ja-JP" sz="2000">
                  <a:solidFill>
                    <a:schemeClr val="tx1"/>
                  </a:solidFill>
                </a:rPr>
                <a:t>（掲載順に記載）</a:t>
              </a:r>
              <a:endParaRPr altLang="ja-JP" b="1" dirty="0" kumimoji="1" lang="en-US" sz="2000">
                <a:solidFill>
                  <a:schemeClr val="tx1"/>
                </a:solidFill>
              </a:endParaRPr>
            </a:p>
            <a:p>
              <a:pPr algn="ctr"/>
              <a:endParaRPr altLang="en-US" b="1" dirty="0" kumimoji="1" lang="ja-JP" sz="2000">
                <a:solidFill>
                  <a:schemeClr val="tx1"/>
                </a:solidFill>
              </a:endParaRPr>
            </a:p>
            <a:p>
              <a:pPr algn="ctr"/>
              <a:endParaRPr altLang="en-US" b="1" dirty="0" kumimoji="1" lang="ja-JP" sz="2000">
                <a:solidFill>
                  <a:schemeClr val="tx1"/>
                </a:solidFill>
              </a:endParaRPr>
            </a:p>
          </p:txBody>
        </p:sp>
      </p:grpSp>
      <p:sp>
        <p:nvSpPr>
          <p:cNvPr id="27" name="テキスト ボックス 26">
            <a:extLst>
              <a:ext uri="{FF2B5EF4-FFF2-40B4-BE49-F238E27FC236}">
                <a16:creationId xmlns:a16="http://schemas.microsoft.com/office/drawing/2014/main" id="{84996ADE-597B-441C-AC29-E4F9A05E046E}"/>
              </a:ext>
            </a:extLst>
          </p:cNvPr>
          <p:cNvSpPr txBox="1"/>
          <p:nvPr/>
        </p:nvSpPr>
        <p:spPr>
          <a:xfrm>
            <a:off x="789811" y="1677060"/>
            <a:ext cx="7505391" cy="369332"/>
          </a:xfrm>
          <a:prstGeom prst="rect">
            <a:avLst/>
          </a:prstGeom>
          <a:noFill/>
        </p:spPr>
        <p:txBody>
          <a:bodyPr rtlCol="0" wrap="square">
            <a:spAutoFit/>
          </a:bodyPr>
          <a:lstStyle/>
          <a:p>
            <a:r>
              <a:rPr altLang="en-US" b="1" dirty="0" kumimoji="1" lang="ja-JP"/>
              <a:t>・試験当日は，「情報」という名称の問題冊子を１冊配付。</a:t>
            </a:r>
            <a:endParaRPr altLang="ja-JP" b="1" dirty="0" kumimoji="1" lang="en-US"/>
          </a:p>
        </p:txBody>
      </p:sp>
      <p:sp>
        <p:nvSpPr>
          <p:cNvPr id="22" name="四角形: 角を丸くする 21">
            <a:extLst>
              <a:ext uri="{FF2B5EF4-FFF2-40B4-BE49-F238E27FC236}">
                <a16:creationId xmlns:a16="http://schemas.microsoft.com/office/drawing/2014/main" id="{F84B490A-60F6-46DD-BA30-B92C76673A91}"/>
              </a:ext>
            </a:extLst>
          </p:cNvPr>
          <p:cNvSpPr/>
          <p:nvPr/>
        </p:nvSpPr>
        <p:spPr>
          <a:xfrm>
            <a:off x="5135738" y="3519459"/>
            <a:ext cx="4951238" cy="51718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試験当日，１科目を選択し，解答</a:t>
            </a:r>
          </a:p>
        </p:txBody>
      </p:sp>
    </p:spTree>
    <p:extLst>
      <p:ext uri="{BB962C8B-B14F-4D97-AF65-F5344CB8AC3E}">
        <p14:creationId xmlns:p14="http://schemas.microsoft.com/office/powerpoint/2010/main" val="298949018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8"/>
                                        </p:tgtEl>
                                        <p:attrNameLst>
                                          <p:attrName>style.visibility</p:attrName>
                                        </p:attrNameLst>
                                      </p:cBhvr>
                                      <p:to>
                                        <p:strVal val="visible"/>
                                      </p:to>
                                    </p:set>
                                    <p:animEffect filter="fade" transition="in">
                                      <p:cBhvr>
                                        <p:cTn dur="500" id="7"/>
                                        <p:tgtEl>
                                          <p:spTgt spid="38"/>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22"/>
                                        </p:tgtEl>
                                        <p:attrNameLst>
                                          <p:attrName>style.visibility</p:attrName>
                                        </p:attrNameLst>
                                      </p:cBhvr>
                                      <p:to>
                                        <p:strVal val="visible"/>
                                      </p:to>
                                    </p:set>
                                    <p:animEffect filter="fade" transition="in">
                                      <p:cBhvr>
                                        <p:cTn dur="500" id="12"/>
                                        <p:tgtEl>
                                          <p:spTgt spid="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8"/>
      <p:bldP animBg="1" grpId="0" spid="22"/>
    </p:bldLst>
  </p:timing>
</p:sld>
</file>

<file path=ppt/slides/slide35.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id="{5F44C189-3C4C-4416-B9C4-257B291F70FA}"/>
              </a:ext>
            </a:extLst>
          </p:cNvPr>
          <p:cNvGrpSpPr>
            <a:grpSpLocks noChangeAspect="1"/>
          </p:cNvGrpSpPr>
          <p:nvPr/>
        </p:nvGrpSpPr>
        <p:grpSpPr bwMode="auto">
          <a:xfrm>
            <a:off x="8305800" y="1222375"/>
            <a:ext cx="1762125" cy="2054225"/>
            <a:chOff x="5232" y="770"/>
            <a:chExt cx="1110" cy="1294"/>
          </a:xfrm>
        </p:grpSpPr>
        <p:sp>
          <p:nvSpPr>
            <p:cNvPr id="8" name="AutoShape 7">
              <a:extLst>
                <a:ext uri="{FF2B5EF4-FFF2-40B4-BE49-F238E27FC236}">
                  <a16:creationId xmlns:a16="http://schemas.microsoft.com/office/drawing/2014/main" id="{60FFEC5F-6224-4128-B130-8B6BF062D40B}"/>
                </a:ext>
              </a:extLst>
            </p:cNvPr>
            <p:cNvSpPr>
              <a:spLocks noChangeArrowheads="1" noChangeAspect="1" noTextEdit="1"/>
            </p:cNvSpPr>
            <p:nvPr/>
          </p:nvSpPr>
          <p:spPr bwMode="auto">
            <a:xfrm>
              <a:off x="5232" y="770"/>
              <a:ext cx="1110" cy="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1273" name="Picture 9">
              <a:extLst>
                <a:ext uri="{FF2B5EF4-FFF2-40B4-BE49-F238E27FC236}">
                  <a16:creationId xmlns:a16="http://schemas.microsoft.com/office/drawing/2014/main" id="{BBD636B1-3829-4707-9DE2-B9AEC908092A}"/>
                </a:ext>
              </a:extLst>
            </p:cNvPr>
            <p:cNvPicPr>
              <a:picLocks noChangeArrowheads="1"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232" y="770"/>
              <a:ext cx="1119"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4CD9F424-8F7F-49A4-B10F-BFCDA6FAC5DC}"/>
              </a:ext>
            </a:extLst>
          </p:cNvPr>
          <p:cNvGrpSpPr>
            <a:grpSpLocks noChangeAspect="1"/>
          </p:cNvGrpSpPr>
          <p:nvPr/>
        </p:nvGrpSpPr>
        <p:grpSpPr bwMode="auto">
          <a:xfrm>
            <a:off x="601663" y="1208088"/>
            <a:ext cx="7313613" cy="5418138"/>
            <a:chOff x="379" y="761"/>
            <a:chExt cx="4607" cy="3413"/>
          </a:xfrm>
        </p:grpSpPr>
        <p:sp>
          <p:nvSpPr>
            <p:cNvPr id="6" name="AutoShape 3">
              <a:extLst>
                <a:ext uri="{FF2B5EF4-FFF2-40B4-BE49-F238E27FC236}">
                  <a16:creationId xmlns:a16="http://schemas.microsoft.com/office/drawing/2014/main" id="{950A93D0-5E36-47B8-82B9-E8F1206AC5B8}"/>
                </a:ext>
              </a:extLst>
            </p:cNvPr>
            <p:cNvSpPr>
              <a:spLocks noChangeArrowheads="1" noChangeAspect="1" noTextEdit="1"/>
            </p:cNvSpPr>
            <p:nvPr/>
          </p:nvSpPr>
          <p:spPr bwMode="auto">
            <a:xfrm>
              <a:off x="379" y="761"/>
              <a:ext cx="4482" cy="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1269" name="Picture 5">
              <a:extLst>
                <a:ext uri="{FF2B5EF4-FFF2-40B4-BE49-F238E27FC236}">
                  <a16:creationId xmlns:a16="http://schemas.microsoft.com/office/drawing/2014/main" id="{E950007B-9F29-4DEA-9CB3-A7EDD0D983B7}"/>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6824"/>
            <a:stretch/>
          </p:blipFill>
          <p:spPr bwMode="auto">
            <a:xfrm>
              <a:off x="379" y="761"/>
              <a:ext cx="4607" cy="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35</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情　報</a:t>
            </a: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306732" y="703262"/>
            <a:ext cx="1820505" cy="400110"/>
          </a:xfrm>
          <a:prstGeom prst="rect">
            <a:avLst/>
          </a:prstGeom>
          <a:noFill/>
        </p:spPr>
        <p:txBody>
          <a:bodyPr rtlCol="0" wrap="square">
            <a:spAutoFit/>
          </a:bodyPr>
          <a:lstStyle/>
          <a:p>
            <a:r>
              <a:rPr altLang="en-US" b="1" dirty="0" kumimoji="1" lang="ja-JP" sz="2000"/>
              <a:t>○解答用紙</a:t>
            </a:r>
          </a:p>
        </p:txBody>
      </p:sp>
      <p:sp>
        <p:nvSpPr>
          <p:cNvPr id="28" name="正方形/長方形 27">
            <a:extLst>
              <a:ext uri="{FF2B5EF4-FFF2-40B4-BE49-F238E27FC236}">
                <a16:creationId xmlns:a16="http://schemas.microsoft.com/office/drawing/2014/main" id="{9173E54E-C519-4C89-81D4-2B9EFFD723BE}"/>
              </a:ext>
            </a:extLst>
          </p:cNvPr>
          <p:cNvSpPr/>
          <p:nvPr/>
        </p:nvSpPr>
        <p:spPr>
          <a:xfrm>
            <a:off x="2953093" y="1328499"/>
            <a:ext cx="750689" cy="8697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33" name="直線矢印コネクタ 32">
            <a:extLst>
              <a:ext uri="{FF2B5EF4-FFF2-40B4-BE49-F238E27FC236}">
                <a16:creationId xmlns:a16="http://schemas.microsoft.com/office/drawing/2014/main" id="{5D6DF781-5957-428D-B500-DA6F75D4842D}"/>
              </a:ext>
            </a:extLst>
          </p:cNvPr>
          <p:cNvCxnSpPr>
            <a:cxnSpLocks/>
          </p:cNvCxnSpPr>
          <p:nvPr/>
        </p:nvCxnSpPr>
        <p:spPr>
          <a:xfrm>
            <a:off x="3737500" y="1714782"/>
            <a:ext cx="456901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6C9BBA08-679C-4C35-8C76-96E5AB2CD795}"/>
              </a:ext>
            </a:extLst>
          </p:cNvPr>
          <p:cNvSpPr/>
          <p:nvPr/>
        </p:nvSpPr>
        <p:spPr>
          <a:xfrm>
            <a:off x="8306516" y="1244176"/>
            <a:ext cx="1761676" cy="203315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17" name="吹き出し: 角を丸めた四角形 16">
            <a:extLst>
              <a:ext uri="{FF2B5EF4-FFF2-40B4-BE49-F238E27FC236}">
                <a16:creationId xmlns:a16="http://schemas.microsoft.com/office/drawing/2014/main" id="{EC3A0DAE-CCF2-48C0-B0CD-077FCBE06158}"/>
              </a:ext>
            </a:extLst>
          </p:cNvPr>
          <p:cNvSpPr/>
          <p:nvPr/>
        </p:nvSpPr>
        <p:spPr>
          <a:xfrm>
            <a:off x="8139756" y="3635177"/>
            <a:ext cx="3716579" cy="666902"/>
          </a:xfrm>
          <a:prstGeom prst="wedgeRoundRectCallout">
            <a:avLst>
              <a:gd fmla="val -18922" name="adj1"/>
              <a:gd fmla="val -127917"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解答科目欄には，解答する科目を１つだけマーク</a:t>
            </a:r>
          </a:p>
        </p:txBody>
      </p:sp>
    </p:spTree>
    <p:extLst>
      <p:ext uri="{BB962C8B-B14F-4D97-AF65-F5344CB8AC3E}">
        <p14:creationId xmlns:p14="http://schemas.microsoft.com/office/powerpoint/2010/main" val="246942628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7"/>
                                        </p:tgtEl>
                                        <p:attrNameLst>
                                          <p:attrName>style.visibility</p:attrName>
                                        </p:attrNameLst>
                                      </p:cBhvr>
                                      <p:to>
                                        <p:strVal val="visible"/>
                                      </p:to>
                                    </p:set>
                                    <p:animEffect filter="fade" transition="in">
                                      <p:cBhvr>
                                        <p:cTn dur="500" id="7"/>
                                        <p:tgtEl>
                                          <p:spTgt spid="17"/>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28"/>
                                        </p:tgtEl>
                                        <p:attrNameLst>
                                          <p:attrName>style.visibility</p:attrName>
                                        </p:attrNameLst>
                                      </p:cBhvr>
                                      <p:to>
                                        <p:strVal val="visible"/>
                                      </p:to>
                                    </p:set>
                                    <p:animEffect filter="fade" transition="in">
                                      <p:cBhvr>
                                        <p:cTn dur="500" id="10"/>
                                        <p:tgtEl>
                                          <p:spTgt spid="28"/>
                                        </p:tgtEl>
                                      </p:cBhvr>
                                    </p:animEffect>
                                  </p:childTnLst>
                                </p:cTn>
                              </p:par>
                              <p:par>
                                <p:cTn fill="hold" id="11" nodeType="withEffect" presetClass="entr" presetID="10" presetSubtype="0">
                                  <p:stCondLst>
                                    <p:cond delay="0"/>
                                  </p:stCondLst>
                                  <p:childTnLst>
                                    <p:set>
                                      <p:cBhvr>
                                        <p:cTn dur="1" fill="hold" id="12">
                                          <p:stCondLst>
                                            <p:cond delay="0"/>
                                          </p:stCondLst>
                                        </p:cTn>
                                        <p:tgtEl>
                                          <p:spTgt spid="33"/>
                                        </p:tgtEl>
                                        <p:attrNameLst>
                                          <p:attrName>style.visibility</p:attrName>
                                        </p:attrNameLst>
                                      </p:cBhvr>
                                      <p:to>
                                        <p:strVal val="visible"/>
                                      </p:to>
                                    </p:set>
                                    <p:animEffect filter="fade" transition="in">
                                      <p:cBhvr>
                                        <p:cTn dur="500" id="13"/>
                                        <p:tgtEl>
                                          <p:spTgt spid="33"/>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30"/>
                                        </p:tgtEl>
                                        <p:attrNameLst>
                                          <p:attrName>style.visibility</p:attrName>
                                        </p:attrNameLst>
                                      </p:cBhvr>
                                      <p:to>
                                        <p:strVal val="visible"/>
                                      </p:to>
                                    </p:set>
                                    <p:animEffect filter="fade" transition="in">
                                      <p:cBhvr>
                                        <p:cTn dur="500" id="16"/>
                                        <p:tgtEl>
                                          <p:spTgt spid="30"/>
                                        </p:tgtEl>
                                      </p:cBhvr>
                                    </p:animEffect>
                                  </p:childTnLst>
                                </p:cTn>
                              </p:par>
                              <p:par>
                                <p:cTn fill="hold" id="17" nodeType="withEffect" presetClass="entr" presetID="10" presetSubtype="0">
                                  <p:stCondLst>
                                    <p:cond delay="0"/>
                                  </p:stCondLst>
                                  <p:childTnLst>
                                    <p:set>
                                      <p:cBhvr>
                                        <p:cTn dur="1" fill="hold" id="18">
                                          <p:stCondLst>
                                            <p:cond delay="0"/>
                                          </p:stCondLst>
                                        </p:cTn>
                                        <p:tgtEl>
                                          <p:spTgt spid="7"/>
                                        </p:tgtEl>
                                        <p:attrNameLst>
                                          <p:attrName>style.visibility</p:attrName>
                                        </p:attrNameLst>
                                      </p:cBhvr>
                                      <p:to>
                                        <p:strVal val="visible"/>
                                      </p:to>
                                    </p:set>
                                    <p:animEffect filter="fade" transition="in">
                                      <p:cBhvr>
                                        <p:cTn dur="500" id="19"/>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animBg="1" grpId="0" spid="30"/>
      <p:bldP animBg="1" grpId="0" spid="17"/>
    </p:bldLst>
  </p:timing>
</p:sld>
</file>

<file path=ppt/slides/slide36.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36</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54704"/>
            <a:ext cx="8596668" cy="563414"/>
          </a:xfrm>
        </p:spPr>
        <p:txBody>
          <a:bodyPr/>
          <a:lstStyle/>
          <a:p>
            <a:r>
              <a:rPr altLang="en-US" dirty="0" lang="ja-JP">
                <a:solidFill>
                  <a:srgbClr val="002060"/>
                </a:solidFill>
              </a:rPr>
              <a:t>受験するにあたって</a:t>
            </a:r>
          </a:p>
        </p:txBody>
      </p:sp>
      <p:sp>
        <p:nvSpPr>
          <p:cNvPr id="13" name="四角形: 角を丸くする 12">
            <a:extLst>
              <a:ext uri="{FF2B5EF4-FFF2-40B4-BE49-F238E27FC236}">
                <a16:creationId xmlns:a16="http://schemas.microsoft.com/office/drawing/2014/main" id="{E7C9DB6C-80D2-478E-9653-562A11CFE8B5}"/>
              </a:ext>
            </a:extLst>
          </p:cNvPr>
          <p:cNvSpPr/>
          <p:nvPr/>
        </p:nvSpPr>
        <p:spPr>
          <a:xfrm>
            <a:off x="406400" y="718119"/>
            <a:ext cx="11045899" cy="16570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①　解答用紙への氏名，受験番号，試験場コード，解答科目（出題範囲）欄の</a:t>
            </a:r>
            <a:endParaRPr altLang="ja-JP" b="1" dirty="0" kumimoji="1" lang="en-US" sz="2200">
              <a:solidFill>
                <a:schemeClr val="tx1"/>
              </a:solidFill>
            </a:endParaRPr>
          </a:p>
          <a:p>
            <a:r>
              <a:rPr altLang="en-US" b="1" dirty="0" kumimoji="1" lang="ja-JP" sz="2200">
                <a:solidFill>
                  <a:schemeClr val="tx1"/>
                </a:solidFill>
              </a:rPr>
              <a:t>　　記入・マークについて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監督者の指示に従い，解答開始前に行います。</a:t>
            </a:r>
            <a:endParaRPr altLang="ja-JP" dirty="0" kumimoji="1" lang="en-US" sz="2000">
              <a:solidFill>
                <a:schemeClr val="tx1"/>
              </a:solidFill>
            </a:endParaRPr>
          </a:p>
          <a:p>
            <a:pPr>
              <a:spcBef>
                <a:spcPts val="600"/>
              </a:spcBef>
            </a:pPr>
            <a:r>
              <a:rPr altLang="en-US" dirty="0" kumimoji="1" lang="ja-JP" sz="2000">
                <a:solidFill>
                  <a:schemeClr val="tx1"/>
                </a:solidFill>
              </a:rPr>
              <a:t>　　　</a:t>
            </a:r>
            <a:r>
              <a:rPr altLang="en-US" b="1" dirty="0" kumimoji="1" lang="ja-JP" sz="2000" u="sng">
                <a:solidFill>
                  <a:srgbClr val="FF0000"/>
                </a:solidFill>
              </a:rPr>
              <a:t>監督者の指示をよく聞いて</a:t>
            </a:r>
            <a:r>
              <a:rPr altLang="en-US" dirty="0" kumimoji="1" lang="ja-JP" sz="2000">
                <a:solidFill>
                  <a:schemeClr val="tx1"/>
                </a:solidFill>
              </a:rPr>
              <a:t>，間違えのないよう記入・マークしてください。</a:t>
            </a:r>
          </a:p>
        </p:txBody>
      </p:sp>
      <p:sp>
        <p:nvSpPr>
          <p:cNvPr id="14" name="四角形: 角を丸くする 13">
            <a:extLst>
              <a:ext uri="{FF2B5EF4-FFF2-40B4-BE49-F238E27FC236}">
                <a16:creationId xmlns:a16="http://schemas.microsoft.com/office/drawing/2014/main" id="{1F74E533-650D-419E-8092-548D095B3848}"/>
              </a:ext>
            </a:extLst>
          </p:cNvPr>
          <p:cNvSpPr/>
          <p:nvPr/>
        </p:nvSpPr>
        <p:spPr>
          <a:xfrm>
            <a:off x="406399" y="2518769"/>
            <a:ext cx="11045901" cy="14266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➁　自分が受験する科目について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a:t>
            </a:r>
            <a:r>
              <a:rPr altLang="en-US" b="1" dirty="0" kumimoji="1" lang="ja-JP" sz="2000" u="sng">
                <a:solidFill>
                  <a:srgbClr val="FF0000"/>
                </a:solidFill>
              </a:rPr>
              <a:t>事前に志望大学の募集要項等で必ず確認</a:t>
            </a:r>
            <a:r>
              <a:rPr altLang="en-US" dirty="0" kumimoji="1" lang="ja-JP" sz="2000">
                <a:solidFill>
                  <a:schemeClr val="tx1"/>
                </a:solidFill>
              </a:rPr>
              <a:t>し受験してください。</a:t>
            </a:r>
            <a:endParaRPr altLang="ja-JP" dirty="0" kumimoji="1" lang="en-US" sz="2000">
              <a:solidFill>
                <a:schemeClr val="tx1"/>
              </a:solidFill>
            </a:endParaRPr>
          </a:p>
          <a:p>
            <a:pPr>
              <a:spcBef>
                <a:spcPts val="600"/>
              </a:spcBef>
            </a:pPr>
            <a:r>
              <a:rPr altLang="en-US" dirty="0" kumimoji="1" lang="ja-JP" sz="2000">
                <a:solidFill>
                  <a:schemeClr val="tx1"/>
                </a:solidFill>
              </a:rPr>
              <a:t>　　　</a:t>
            </a:r>
            <a:r>
              <a:rPr altLang="ja-JP" dirty="0" kumimoji="1" lang="en-US" sz="2000">
                <a:solidFill>
                  <a:schemeClr val="tx1"/>
                </a:solidFill>
              </a:rPr>
              <a:t>※</a:t>
            </a:r>
            <a:r>
              <a:rPr altLang="en-US" dirty="0" kumimoji="1" lang="ja-JP" sz="2000">
                <a:solidFill>
                  <a:schemeClr val="tx1"/>
                </a:solidFill>
              </a:rPr>
              <a:t>　試験当日，監督者に質問しても答えることはできません。</a:t>
            </a:r>
          </a:p>
        </p:txBody>
      </p:sp>
      <p:sp>
        <p:nvSpPr>
          <p:cNvPr id="15" name="四角形: 角を丸くする 14">
            <a:extLst>
              <a:ext uri="{FF2B5EF4-FFF2-40B4-BE49-F238E27FC236}">
                <a16:creationId xmlns:a16="http://schemas.microsoft.com/office/drawing/2014/main" id="{DDEE538F-E2A0-4BC5-92C1-1051C425817F}"/>
              </a:ext>
            </a:extLst>
          </p:cNvPr>
          <p:cNvSpPr/>
          <p:nvPr/>
        </p:nvSpPr>
        <p:spPr>
          <a:xfrm>
            <a:off x="406399" y="4080326"/>
            <a:ext cx="11045900" cy="2156697"/>
          </a:xfrm>
          <a:prstGeom prst="roundRect">
            <a:avLst>
              <a:gd fmla="val 12970"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③　問題冊子の科目掲載順について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毎年，問題冊子の表紙に記載された科目の掲載ページを確認しないまま解答を</a:t>
            </a:r>
            <a:r>
              <a:rPr altLang="en-US" dirty="0" err="1" kumimoji="1" lang="ja-JP" sz="2000">
                <a:solidFill>
                  <a:schemeClr val="tx1"/>
                </a:solidFill>
              </a:rPr>
              <a:t>始めたた</a:t>
            </a:r>
            <a:r>
              <a:rPr altLang="en-US" dirty="0" kumimoji="1" lang="ja-JP" sz="2000">
                <a:solidFill>
                  <a:schemeClr val="tx1"/>
                </a:solidFill>
              </a:rPr>
              <a:t>　　</a:t>
            </a:r>
            <a:endParaRPr altLang="ja-JP" dirty="0" kumimoji="1" lang="en-US" sz="2000">
              <a:solidFill>
                <a:schemeClr val="tx1"/>
              </a:solidFill>
            </a:endParaRPr>
          </a:p>
          <a:p>
            <a:pPr>
              <a:spcBef>
                <a:spcPts val="600"/>
              </a:spcBef>
            </a:pPr>
            <a:r>
              <a:rPr altLang="en-US" dirty="0" kumimoji="1" lang="ja-JP" sz="2000">
                <a:solidFill>
                  <a:schemeClr val="tx1"/>
                </a:solidFill>
              </a:rPr>
              <a:t>　　め，志望大学の</a:t>
            </a:r>
            <a:r>
              <a:rPr altLang="en-US" b="1" dirty="0" kumimoji="1" lang="ja-JP" sz="2000" u="sng">
                <a:solidFill>
                  <a:srgbClr val="FF0000"/>
                </a:solidFill>
              </a:rPr>
              <a:t>受験資格を失う</a:t>
            </a:r>
            <a:r>
              <a:rPr altLang="en-US" dirty="0" kumimoji="1" lang="ja-JP" sz="2000">
                <a:solidFill>
                  <a:schemeClr val="tx1"/>
                </a:solidFill>
              </a:rPr>
              <a:t>受験者がいます。</a:t>
            </a:r>
            <a:endParaRPr altLang="ja-JP" dirty="0" kumimoji="1" lang="en-US" sz="2000">
              <a:solidFill>
                <a:schemeClr val="tx1"/>
              </a:solidFill>
            </a:endParaRPr>
          </a:p>
          <a:p>
            <a:pPr>
              <a:spcBef>
                <a:spcPts val="600"/>
              </a:spcBef>
            </a:pPr>
            <a:r>
              <a:rPr altLang="en-US" dirty="0" kumimoji="1" lang="ja-JP" sz="2000">
                <a:solidFill>
                  <a:schemeClr val="tx1"/>
                </a:solidFill>
              </a:rPr>
              <a:t>　　　</a:t>
            </a:r>
            <a:r>
              <a:rPr altLang="en-US" b="1" dirty="0" kumimoji="1" lang="ja-JP" sz="2000" u="sng">
                <a:solidFill>
                  <a:srgbClr val="FF0000"/>
                </a:solidFill>
              </a:rPr>
              <a:t>問題冊子の表紙に記載された各科目の掲載ページを十分に確認してから</a:t>
            </a:r>
            <a:r>
              <a:rPr altLang="en-US" dirty="0" kumimoji="1" lang="ja-JP" sz="2000">
                <a:solidFill>
                  <a:schemeClr val="tx1"/>
                </a:solidFill>
              </a:rPr>
              <a:t>解答を開始して</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ください。</a:t>
            </a:r>
          </a:p>
        </p:txBody>
      </p:sp>
    </p:spTree>
    <p:extLst>
      <p:ext uri="{BB962C8B-B14F-4D97-AF65-F5344CB8AC3E}">
        <p14:creationId xmlns:p14="http://schemas.microsoft.com/office/powerpoint/2010/main" val="92643458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3"/>
                                        </p:tgtEl>
                                        <p:attrNameLst>
                                          <p:attrName>style.visibility</p:attrName>
                                        </p:attrNameLst>
                                      </p:cBhvr>
                                      <p:to>
                                        <p:strVal val="visible"/>
                                      </p:to>
                                    </p:set>
                                    <p:animEffect filter="fade" transition="in">
                                      <p:cBhvr>
                                        <p:cTn dur="500" id="7"/>
                                        <p:tgtEl>
                                          <p:spTgt spid="13"/>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4"/>
                                        </p:tgtEl>
                                        <p:attrNameLst>
                                          <p:attrName>style.visibility</p:attrName>
                                        </p:attrNameLst>
                                      </p:cBhvr>
                                      <p:to>
                                        <p:strVal val="visible"/>
                                      </p:to>
                                    </p:set>
                                    <p:animEffect filter="fade" transition="in">
                                      <p:cBhvr>
                                        <p:cTn dur="500" id="12"/>
                                        <p:tgtEl>
                                          <p:spTgt spid="14"/>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5"/>
                                        </p:tgtEl>
                                        <p:attrNameLst>
                                          <p:attrName>style.visibility</p:attrName>
                                        </p:attrNameLst>
                                      </p:cBhvr>
                                      <p:to>
                                        <p:strVal val="visible"/>
                                      </p:to>
                                    </p:set>
                                    <p:animEffect filter="fade" transition="in">
                                      <p:cBhvr>
                                        <p:cTn dur="500" id="17"/>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4"/>
      <p:bldP animBg="1" grpId="0" spid="15"/>
    </p:bldLst>
  </p:timing>
</p:sld>
</file>

<file path=ppt/slides/slide37.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37</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受験するにあたって</a:t>
            </a:r>
          </a:p>
        </p:txBody>
      </p:sp>
      <p:sp>
        <p:nvSpPr>
          <p:cNvPr id="14" name="四角形: 角を丸くする 13">
            <a:extLst>
              <a:ext uri="{FF2B5EF4-FFF2-40B4-BE49-F238E27FC236}">
                <a16:creationId xmlns:a16="http://schemas.microsoft.com/office/drawing/2014/main" id="{1F74E533-650D-419E-8092-548D095B3848}"/>
              </a:ext>
            </a:extLst>
          </p:cNvPr>
          <p:cNvSpPr/>
          <p:nvPr/>
        </p:nvSpPr>
        <p:spPr>
          <a:xfrm>
            <a:off x="468765" y="937915"/>
            <a:ext cx="11045900" cy="21070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④　</a:t>
            </a:r>
            <a:r>
              <a:rPr altLang="ja-JP" b="1" dirty="0" kumimoji="1" lang="en-US" sz="2200">
                <a:solidFill>
                  <a:schemeClr val="tx1"/>
                </a:solidFill>
              </a:rPr>
              <a:t>『</a:t>
            </a:r>
            <a:r>
              <a:rPr altLang="en-US" b="1" dirty="0" kumimoji="1" lang="ja-JP" sz="2200">
                <a:solidFill>
                  <a:schemeClr val="tx1"/>
                </a:solidFill>
              </a:rPr>
              <a:t>地理総合／歴史総合／公共</a:t>
            </a:r>
            <a:r>
              <a:rPr altLang="ja-JP" b="1" dirty="0" kumimoji="1" lang="en-US" sz="2200">
                <a:solidFill>
                  <a:schemeClr val="tx1"/>
                </a:solidFill>
              </a:rPr>
              <a:t>』</a:t>
            </a:r>
            <a:r>
              <a:rPr altLang="en-US" b="1" dirty="0" kumimoji="1" lang="ja-JP" sz="2200">
                <a:solidFill>
                  <a:schemeClr val="tx1"/>
                </a:solidFill>
              </a:rPr>
              <a:t>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第１面にある解答科目欄の</a:t>
            </a:r>
            <a:r>
              <a:rPr altLang="ja-JP" dirty="0" kumimoji="1" lang="en-US" sz="2000">
                <a:solidFill>
                  <a:schemeClr val="tx1"/>
                </a:solidFill>
              </a:rPr>
              <a:t>『</a:t>
            </a:r>
            <a:r>
              <a:rPr altLang="en-US" dirty="0" kumimoji="1" lang="ja-JP" sz="2000">
                <a:solidFill>
                  <a:schemeClr val="tx1"/>
                </a:solidFill>
              </a:rPr>
              <a:t>地理総合／歴史総合／公共</a:t>
            </a:r>
            <a:r>
              <a:rPr altLang="ja-JP" dirty="0" kumimoji="1" lang="en-US" sz="2000">
                <a:solidFill>
                  <a:schemeClr val="tx1"/>
                </a:solidFill>
              </a:rPr>
              <a:t>』</a:t>
            </a:r>
            <a:r>
              <a:rPr altLang="en-US" dirty="0" kumimoji="1" lang="ja-JP" sz="2000">
                <a:solidFill>
                  <a:schemeClr val="tx1"/>
                </a:solidFill>
              </a:rPr>
              <a:t>にマークの上，第２面に</a:t>
            </a:r>
            <a:r>
              <a:rPr altLang="en-US" dirty="0" err="1" kumimoji="1" lang="ja-JP" sz="2000">
                <a:solidFill>
                  <a:schemeClr val="tx1"/>
                </a:solidFill>
              </a:rPr>
              <a:t>あ</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る出題範囲欄にそれぞれ１つずつマークしてください。解答欄は第２面にあります。</a:t>
            </a:r>
            <a:endParaRPr altLang="ja-JP" dirty="0" kumimoji="1" lang="en-US" sz="2000">
              <a:solidFill>
                <a:schemeClr val="tx1"/>
              </a:solidFill>
            </a:endParaRPr>
          </a:p>
          <a:p>
            <a:pPr>
              <a:spcBef>
                <a:spcPts val="600"/>
              </a:spcBef>
            </a:pPr>
            <a:r>
              <a:rPr altLang="en-US" dirty="0" kumimoji="1" lang="ja-JP" sz="2000">
                <a:solidFill>
                  <a:schemeClr val="tx1"/>
                </a:solidFill>
              </a:rPr>
              <a:t>　  （第１面の解答欄は空欄になります。）</a:t>
            </a:r>
            <a:r>
              <a:rPr altLang="en-US" dirty="0" kumimoji="1" lang="ja-JP">
                <a:solidFill>
                  <a:schemeClr val="tx1"/>
                </a:solidFill>
              </a:rPr>
              <a:t>　　　</a:t>
            </a:r>
          </a:p>
        </p:txBody>
      </p:sp>
      <p:sp>
        <p:nvSpPr>
          <p:cNvPr id="7" name="四角形: 角を丸くする 6">
            <a:extLst>
              <a:ext uri="{FF2B5EF4-FFF2-40B4-BE49-F238E27FC236}">
                <a16:creationId xmlns:a16="http://schemas.microsoft.com/office/drawing/2014/main" id="{42599C8E-25F9-4D85-80DD-CE963E8FF9AE}"/>
              </a:ext>
            </a:extLst>
          </p:cNvPr>
          <p:cNvSpPr/>
          <p:nvPr/>
        </p:nvSpPr>
        <p:spPr>
          <a:xfrm>
            <a:off x="468765" y="3309286"/>
            <a:ext cx="11045900" cy="21070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⑤　</a:t>
            </a:r>
            <a:r>
              <a:rPr altLang="ja-JP" b="1" dirty="0" kumimoji="1" lang="en-US" sz="2200">
                <a:solidFill>
                  <a:schemeClr val="tx1"/>
                </a:solidFill>
              </a:rPr>
              <a:t>『</a:t>
            </a:r>
            <a:r>
              <a:rPr altLang="en-US" b="1" dirty="0" kumimoji="1" lang="ja-JP" sz="2200">
                <a:solidFill>
                  <a:schemeClr val="tx1"/>
                </a:solidFill>
              </a:rPr>
              <a:t>物理基礎／化学基礎／生物基礎／地学基礎</a:t>
            </a:r>
            <a:r>
              <a:rPr altLang="ja-JP" b="1" dirty="0" kumimoji="1" lang="en-US" sz="2200">
                <a:solidFill>
                  <a:schemeClr val="tx1"/>
                </a:solidFill>
              </a:rPr>
              <a:t>』</a:t>
            </a:r>
            <a:r>
              <a:rPr altLang="en-US" b="1" dirty="0" kumimoji="1" lang="ja-JP" sz="2200">
                <a:solidFill>
                  <a:schemeClr val="tx1"/>
                </a:solidFill>
              </a:rPr>
              <a:t>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第１面にある解答科目欄の</a:t>
            </a:r>
            <a:r>
              <a:rPr altLang="ja-JP" dirty="0" kumimoji="1" lang="en-US" sz="2000">
                <a:solidFill>
                  <a:schemeClr val="tx1"/>
                </a:solidFill>
              </a:rPr>
              <a:t>『</a:t>
            </a:r>
            <a:r>
              <a:rPr altLang="en-US" dirty="0" kumimoji="1" lang="ja-JP" sz="2000">
                <a:solidFill>
                  <a:schemeClr val="tx1"/>
                </a:solidFill>
              </a:rPr>
              <a:t>物理基礎／化学基礎／生物基礎／地学基礎</a:t>
            </a:r>
            <a:r>
              <a:rPr altLang="ja-JP" dirty="0" kumimoji="1" lang="en-US" sz="2000">
                <a:solidFill>
                  <a:schemeClr val="tx1"/>
                </a:solidFill>
              </a:rPr>
              <a:t>』</a:t>
            </a:r>
            <a:r>
              <a:rPr altLang="en-US" dirty="0" kumimoji="1" lang="ja-JP" sz="2000">
                <a:solidFill>
                  <a:schemeClr val="tx1"/>
                </a:solidFill>
              </a:rPr>
              <a:t>にマークの上，</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第２面にある出題範囲欄にそれぞれ１つずつマークしてください。解答欄は第２面にあり</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ます。（第１面の解答欄は空欄になります。）　　</a:t>
            </a:r>
            <a:r>
              <a:rPr altLang="en-US" dirty="0" kumimoji="1" lang="ja-JP">
                <a:solidFill>
                  <a:schemeClr val="tx1"/>
                </a:solidFill>
              </a:rPr>
              <a:t>　</a:t>
            </a:r>
          </a:p>
        </p:txBody>
      </p:sp>
    </p:spTree>
    <p:extLst>
      <p:ext uri="{BB962C8B-B14F-4D97-AF65-F5344CB8AC3E}">
        <p14:creationId xmlns:p14="http://schemas.microsoft.com/office/powerpoint/2010/main" val="125379141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4"/>
                                        </p:tgtEl>
                                        <p:attrNameLst>
                                          <p:attrName>style.visibility</p:attrName>
                                        </p:attrNameLst>
                                      </p:cBhvr>
                                      <p:to>
                                        <p:strVal val="visible"/>
                                      </p:to>
                                    </p:set>
                                    <p:animEffect filter="fade" transition="in">
                                      <p:cBhvr>
                                        <p:cTn dur="500" id="7"/>
                                        <p:tgtEl>
                                          <p:spTgt spid="14"/>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7"/>
                                        </p:tgtEl>
                                        <p:attrNameLst>
                                          <p:attrName>style.visibility</p:attrName>
                                        </p:attrNameLst>
                                      </p:cBhvr>
                                      <p:to>
                                        <p:strVal val="visible"/>
                                      </p:to>
                                    </p:set>
                                    <p:animEffect filter="fade" transition="in">
                                      <p:cBhvr>
                                        <p:cTn dur="500" id="12"/>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4"/>
      <p:bldP animBg="1" grpId="0" spid="7"/>
    </p:bldLst>
  </p:timing>
</p:sld>
</file>

<file path=ppt/slides/slide38.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38</a:t>
            </a:fld>
            <a:endParaRPr altLang="en-US" dirty="0"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54704"/>
            <a:ext cx="8596668" cy="563414"/>
          </a:xfrm>
        </p:spPr>
        <p:txBody>
          <a:bodyPr/>
          <a:lstStyle/>
          <a:p>
            <a:r>
              <a:rPr altLang="en-US" dirty="0" lang="ja-JP">
                <a:solidFill>
                  <a:srgbClr val="002060"/>
                </a:solidFill>
              </a:rPr>
              <a:t>新・旧課程科目の受験に関する</a:t>
            </a:r>
            <a:r>
              <a:rPr altLang="ja-JP" dirty="0" lang="en-US">
                <a:solidFill>
                  <a:srgbClr val="002060"/>
                </a:solidFill>
              </a:rPr>
              <a:t>Q</a:t>
            </a:r>
            <a:r>
              <a:rPr altLang="en-US" dirty="0" lang="ja-JP">
                <a:solidFill>
                  <a:srgbClr val="002060"/>
                </a:solidFill>
              </a:rPr>
              <a:t>＆</a:t>
            </a:r>
            <a:r>
              <a:rPr altLang="ja-JP" dirty="0" lang="en-US">
                <a:solidFill>
                  <a:srgbClr val="002060"/>
                </a:solidFill>
              </a:rPr>
              <a:t>A</a:t>
            </a:r>
            <a:endParaRPr altLang="en-US" dirty="0" lang="ja-JP">
              <a:solidFill>
                <a:srgbClr val="002060"/>
              </a:solidFill>
            </a:endParaRPr>
          </a:p>
        </p:txBody>
      </p:sp>
      <p:sp>
        <p:nvSpPr>
          <p:cNvPr id="10" name="四角形: 角を丸くする 9">
            <a:extLst>
              <a:ext uri="{FF2B5EF4-FFF2-40B4-BE49-F238E27FC236}">
                <a16:creationId xmlns:a16="http://schemas.microsoft.com/office/drawing/2014/main" id="{50FC4827-6045-4EA1-8E5B-23CD8F1AEE42}"/>
              </a:ext>
            </a:extLst>
          </p:cNvPr>
          <p:cNvSpPr/>
          <p:nvPr/>
        </p:nvSpPr>
        <p:spPr>
          <a:xfrm>
            <a:off x="406400" y="676551"/>
            <a:ext cx="11045902" cy="1976531"/>
          </a:xfrm>
          <a:prstGeom prst="roundRect">
            <a:avLst>
              <a:gd fmla="val 10332"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dirty="0" kumimoji="1" lang="en-US" sz="2200">
                <a:solidFill>
                  <a:schemeClr val="tx1"/>
                </a:solidFill>
              </a:rPr>
              <a:t>Q</a:t>
            </a:r>
            <a:r>
              <a:rPr altLang="en-US" dirty="0" kumimoji="1" lang="ja-JP" sz="2200">
                <a:solidFill>
                  <a:schemeClr val="tx1"/>
                </a:solidFill>
              </a:rPr>
              <a:t>１　「地理歴史，公民」は新課程，「数学」は旧課程，「情報」は新課程の</a:t>
            </a:r>
            <a:endParaRPr altLang="ja-JP" dirty="0" kumimoji="1" lang="en-US" sz="2200">
              <a:solidFill>
                <a:schemeClr val="tx1"/>
              </a:solidFill>
            </a:endParaRPr>
          </a:p>
          <a:p>
            <a:r>
              <a:rPr altLang="ja-JP" dirty="0" kumimoji="1" lang="en-US" sz="2200">
                <a:solidFill>
                  <a:schemeClr val="tx1"/>
                </a:solidFill>
              </a:rPr>
              <a:t>         </a:t>
            </a:r>
            <a:r>
              <a:rPr altLang="en-US" dirty="0" kumimoji="1" lang="ja-JP" sz="2200">
                <a:solidFill>
                  <a:schemeClr val="tx1"/>
                </a:solidFill>
              </a:rPr>
              <a:t>ように教科の間で新課程と旧課程を混在して受験できますか？</a:t>
            </a:r>
          </a:p>
          <a:p>
            <a:pPr>
              <a:spcBef>
                <a:spcPts val="1200"/>
              </a:spcBef>
            </a:pPr>
            <a:r>
              <a:rPr altLang="ja-JP" b="1" dirty="0" kumimoji="1" lang="en-US" sz="2200">
                <a:solidFill>
                  <a:srgbClr val="0070C0"/>
                </a:solidFill>
              </a:rPr>
              <a:t>A</a:t>
            </a:r>
            <a:r>
              <a:rPr altLang="en-US" b="1" dirty="0" kumimoji="1" lang="ja-JP" sz="2200">
                <a:solidFill>
                  <a:srgbClr val="0070C0"/>
                </a:solidFill>
              </a:rPr>
              <a:t>１　</a:t>
            </a:r>
            <a:r>
              <a:rPr altLang="en-US" b="1" dirty="0" kumimoji="1" lang="ja-JP" sz="2200" u="sng">
                <a:solidFill>
                  <a:srgbClr val="0070C0"/>
                </a:solidFill>
              </a:rPr>
              <a:t>できます。</a:t>
            </a:r>
            <a:endParaRPr altLang="ja-JP" b="1" dirty="0" kumimoji="1" lang="en-US" sz="2200" u="sng">
              <a:solidFill>
                <a:srgbClr val="0070C0"/>
              </a:solidFill>
            </a:endParaRPr>
          </a:p>
          <a:p>
            <a:r>
              <a:rPr altLang="en-US" b="1" dirty="0" kumimoji="1" lang="ja-JP" sz="2200">
                <a:solidFill>
                  <a:srgbClr val="0070C0"/>
                </a:solidFill>
              </a:rPr>
              <a:t>　　  </a:t>
            </a:r>
            <a:r>
              <a:rPr altLang="en-US" dirty="0" kumimoji="1" lang="ja-JP" sz="2200">
                <a:solidFill>
                  <a:schemeClr val="tx1"/>
                </a:solidFill>
              </a:rPr>
              <a:t>ただし，「地理歴史，公民」を２科目受験する場合，「地理歴史，公民」の中</a:t>
            </a:r>
            <a:endParaRPr altLang="ja-JP" dirty="0" kumimoji="1" lang="en-US" sz="2200">
              <a:solidFill>
                <a:schemeClr val="tx1"/>
              </a:solidFill>
            </a:endParaRPr>
          </a:p>
          <a:p>
            <a:r>
              <a:rPr altLang="ja-JP" dirty="0" kumimoji="1" lang="en-US" sz="2200">
                <a:solidFill>
                  <a:schemeClr val="tx1"/>
                </a:solidFill>
              </a:rPr>
              <a:t>        </a:t>
            </a:r>
            <a:r>
              <a:rPr altLang="en-US" dirty="0" kumimoji="1" lang="ja-JP" sz="2200">
                <a:solidFill>
                  <a:schemeClr val="tx1"/>
                </a:solidFill>
              </a:rPr>
              <a:t>で新・旧課程を組み合わせて受験することはできません。</a:t>
            </a:r>
          </a:p>
        </p:txBody>
      </p:sp>
      <p:sp>
        <p:nvSpPr>
          <p:cNvPr id="11" name="四角形: 角を丸くする 10">
            <a:extLst>
              <a:ext uri="{FF2B5EF4-FFF2-40B4-BE49-F238E27FC236}">
                <a16:creationId xmlns:a16="http://schemas.microsoft.com/office/drawing/2014/main" id="{A7DC9C3F-F15A-45F6-ADD9-DC52D790BD49}"/>
              </a:ext>
            </a:extLst>
          </p:cNvPr>
          <p:cNvSpPr/>
          <p:nvPr/>
        </p:nvSpPr>
        <p:spPr>
          <a:xfrm>
            <a:off x="379195" y="2770851"/>
            <a:ext cx="11045902" cy="1255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dirty="0" kumimoji="1" lang="en-US" sz="2200">
                <a:solidFill>
                  <a:schemeClr val="tx1"/>
                </a:solidFill>
              </a:rPr>
              <a:t>Q</a:t>
            </a:r>
            <a:r>
              <a:rPr altLang="en-US" dirty="0" kumimoji="1" lang="ja-JP" sz="2200">
                <a:solidFill>
                  <a:schemeClr val="tx1"/>
                </a:solidFill>
              </a:rPr>
              <a:t>２　「数学①」と「数学➁」で新・旧の異なる出題科目を受験できますか。</a:t>
            </a:r>
            <a:endParaRPr altLang="ja-JP" dirty="0" kumimoji="1" lang="en-US" sz="2200">
              <a:solidFill>
                <a:schemeClr val="tx1"/>
              </a:solidFill>
            </a:endParaRPr>
          </a:p>
          <a:p>
            <a:r>
              <a:rPr altLang="en-US" dirty="0" kumimoji="1" lang="ja-JP" sz="2200">
                <a:solidFill>
                  <a:schemeClr val="tx1"/>
                </a:solidFill>
              </a:rPr>
              <a:t>　　　</a:t>
            </a:r>
            <a:r>
              <a:rPr altLang="en-US" dirty="0" kumimoji="1" lang="ja-JP">
                <a:solidFill>
                  <a:schemeClr val="tx1"/>
                </a:solidFill>
              </a:rPr>
              <a:t>（例：「数学①」では</a:t>
            </a:r>
            <a:r>
              <a:rPr altLang="ja-JP" dirty="0" kumimoji="1" lang="en-US">
                <a:solidFill>
                  <a:schemeClr val="tx1"/>
                </a:solidFill>
              </a:rPr>
              <a:t>『</a:t>
            </a:r>
            <a:r>
              <a:rPr altLang="en-US" dirty="0" kumimoji="1" lang="ja-JP">
                <a:solidFill>
                  <a:schemeClr val="tx1"/>
                </a:solidFill>
              </a:rPr>
              <a:t>数学</a:t>
            </a:r>
            <a:r>
              <a:rPr altLang="ja-JP" dirty="0" kumimoji="1" lang="en-US">
                <a:solidFill>
                  <a:schemeClr val="tx1"/>
                </a:solidFill>
              </a:rPr>
              <a:t>Ⅰ</a:t>
            </a:r>
            <a:r>
              <a:rPr altLang="en-US" dirty="0" err="1" kumimoji="1" lang="ja-JP">
                <a:solidFill>
                  <a:schemeClr val="tx1"/>
                </a:solidFill>
              </a:rPr>
              <a:t>，</a:t>
            </a:r>
            <a:r>
              <a:rPr altLang="en-US" dirty="0" kumimoji="1" lang="ja-JP">
                <a:solidFill>
                  <a:schemeClr val="tx1"/>
                </a:solidFill>
              </a:rPr>
              <a:t>数学Ａ</a:t>
            </a:r>
            <a:r>
              <a:rPr altLang="ja-JP" dirty="0" kumimoji="1" lang="en-US">
                <a:solidFill>
                  <a:schemeClr val="tx1"/>
                </a:solidFill>
              </a:rPr>
              <a:t>』</a:t>
            </a:r>
            <a:r>
              <a:rPr altLang="en-US" dirty="0" err="1" kumimoji="1" lang="ja-JP">
                <a:solidFill>
                  <a:schemeClr val="tx1"/>
                </a:solidFill>
              </a:rPr>
              <a:t>，</a:t>
            </a:r>
            <a:r>
              <a:rPr altLang="en-US" dirty="0" kumimoji="1" lang="ja-JP">
                <a:solidFill>
                  <a:schemeClr val="tx1"/>
                </a:solidFill>
              </a:rPr>
              <a:t>「数学➁」では</a:t>
            </a:r>
            <a:r>
              <a:rPr altLang="ja-JP" dirty="0" kumimoji="1" lang="en-US">
                <a:solidFill>
                  <a:schemeClr val="tx1"/>
                </a:solidFill>
              </a:rPr>
              <a:t>『</a:t>
            </a:r>
            <a:r>
              <a:rPr altLang="en-US" dirty="0" kumimoji="1" lang="ja-JP">
                <a:solidFill>
                  <a:schemeClr val="tx1"/>
                </a:solidFill>
              </a:rPr>
              <a:t>旧数学</a:t>
            </a:r>
            <a:r>
              <a:rPr altLang="ja-JP" dirty="0" kumimoji="1" lang="en-US">
                <a:solidFill>
                  <a:schemeClr val="tx1"/>
                </a:solidFill>
              </a:rPr>
              <a:t>Ⅱ</a:t>
            </a:r>
            <a:r>
              <a:rPr altLang="en-US" dirty="0" kumimoji="1" lang="ja-JP">
                <a:solidFill>
                  <a:schemeClr val="tx1"/>
                </a:solidFill>
              </a:rPr>
              <a:t>・旧数学Ｂ</a:t>
            </a:r>
            <a:r>
              <a:rPr altLang="ja-JP" dirty="0" kumimoji="1" lang="en-US">
                <a:solidFill>
                  <a:schemeClr val="tx1"/>
                </a:solidFill>
              </a:rPr>
              <a:t>』</a:t>
            </a:r>
            <a:r>
              <a:rPr altLang="en-US" dirty="0" kumimoji="1" lang="ja-JP">
                <a:solidFill>
                  <a:schemeClr val="tx1"/>
                </a:solidFill>
              </a:rPr>
              <a:t>）</a:t>
            </a:r>
            <a:endParaRPr altLang="ja-JP" dirty="0" kumimoji="1" lang="en-US" sz="2200">
              <a:solidFill>
                <a:schemeClr val="tx1"/>
              </a:solidFill>
            </a:endParaRPr>
          </a:p>
          <a:p>
            <a:pPr>
              <a:spcBef>
                <a:spcPts val="1200"/>
              </a:spcBef>
            </a:pPr>
            <a:r>
              <a:rPr altLang="ja-JP" b="1" dirty="0" kumimoji="1" lang="en-US" sz="2200">
                <a:solidFill>
                  <a:srgbClr val="0070C0"/>
                </a:solidFill>
              </a:rPr>
              <a:t>A</a:t>
            </a:r>
            <a:r>
              <a:rPr altLang="en-US" b="1" dirty="0" kumimoji="1" lang="ja-JP" sz="2200">
                <a:solidFill>
                  <a:srgbClr val="0070C0"/>
                </a:solidFill>
              </a:rPr>
              <a:t>２　</a:t>
            </a:r>
            <a:r>
              <a:rPr altLang="en-US" b="1" dirty="0" kumimoji="1" lang="ja-JP" sz="2200" u="sng">
                <a:solidFill>
                  <a:srgbClr val="0070C0"/>
                </a:solidFill>
              </a:rPr>
              <a:t>できます。</a:t>
            </a:r>
          </a:p>
        </p:txBody>
      </p:sp>
      <p:sp>
        <p:nvSpPr>
          <p:cNvPr id="18" name="四角形: 角を丸くする 17">
            <a:extLst>
              <a:ext uri="{FF2B5EF4-FFF2-40B4-BE49-F238E27FC236}">
                <a16:creationId xmlns:a16="http://schemas.microsoft.com/office/drawing/2014/main" id="{512DBC4B-C24F-4FC5-8B6E-82D489A4EE53}"/>
              </a:ext>
            </a:extLst>
          </p:cNvPr>
          <p:cNvSpPr/>
          <p:nvPr/>
        </p:nvSpPr>
        <p:spPr>
          <a:xfrm>
            <a:off x="379195" y="4133774"/>
            <a:ext cx="11045902" cy="2203485"/>
          </a:xfrm>
          <a:prstGeom prst="roundRect">
            <a:avLst>
              <a:gd fmla="val 10956"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dirty="0" kumimoji="1" lang="en-US" sz="2200">
                <a:solidFill>
                  <a:schemeClr val="tx1"/>
                </a:solidFill>
              </a:rPr>
              <a:t>Q</a:t>
            </a:r>
            <a:r>
              <a:rPr altLang="en-US" dirty="0" kumimoji="1" lang="ja-JP" sz="2200">
                <a:solidFill>
                  <a:schemeClr val="tx1"/>
                </a:solidFill>
              </a:rPr>
              <a:t>３　「地理歴史，公民」「数学」「情報」は試験当日に新・旧課程科目を変更</a:t>
            </a:r>
            <a:endParaRPr altLang="ja-JP" dirty="0" kumimoji="1" lang="en-US" sz="2200">
              <a:solidFill>
                <a:schemeClr val="tx1"/>
              </a:solidFill>
            </a:endParaRPr>
          </a:p>
          <a:p>
            <a:r>
              <a:rPr altLang="en-US" dirty="0" kumimoji="1" lang="ja-JP" sz="2200">
                <a:solidFill>
                  <a:schemeClr val="tx1"/>
                </a:solidFill>
              </a:rPr>
              <a:t>　　　することはできますか。</a:t>
            </a:r>
          </a:p>
          <a:p>
            <a:pPr>
              <a:spcBef>
                <a:spcPts val="1200"/>
              </a:spcBef>
            </a:pPr>
            <a:r>
              <a:rPr altLang="ja-JP" b="1" dirty="0" kumimoji="1" lang="en-US" sz="2200">
                <a:solidFill>
                  <a:srgbClr val="0070C0"/>
                </a:solidFill>
              </a:rPr>
              <a:t>A</a:t>
            </a:r>
            <a:r>
              <a:rPr altLang="en-US" b="1" dirty="0" kumimoji="1" lang="ja-JP" sz="2200">
                <a:solidFill>
                  <a:srgbClr val="0070C0"/>
                </a:solidFill>
              </a:rPr>
              <a:t>３　</a:t>
            </a:r>
            <a:r>
              <a:rPr altLang="en-US" b="1" dirty="0" kumimoji="1" lang="ja-JP" sz="2200" u="sng">
                <a:solidFill>
                  <a:srgbClr val="0070C0"/>
                </a:solidFill>
              </a:rPr>
              <a:t>「地理歴史，公民」は，</a:t>
            </a:r>
            <a:r>
              <a:rPr altLang="en-US" dirty="0" kumimoji="1" lang="ja-JP" sz="2200">
                <a:solidFill>
                  <a:schemeClr val="tx1"/>
                </a:solidFill>
              </a:rPr>
              <a:t>出願時に新・旧どちらの科目を受験するか登録　</a:t>
            </a:r>
            <a:endParaRPr altLang="ja-JP" dirty="0" kumimoji="1" lang="en-US" sz="2200">
              <a:solidFill>
                <a:schemeClr val="tx1"/>
              </a:solidFill>
            </a:endParaRPr>
          </a:p>
          <a:p>
            <a:r>
              <a:rPr altLang="en-US" dirty="0" kumimoji="1" lang="ja-JP" sz="2200">
                <a:solidFill>
                  <a:schemeClr val="tx1"/>
                </a:solidFill>
              </a:rPr>
              <a:t>　　　する必要があるため，</a:t>
            </a:r>
            <a:r>
              <a:rPr altLang="en-US" b="1" dirty="0" kumimoji="1" lang="ja-JP" sz="2200" u="sng">
                <a:solidFill>
                  <a:srgbClr val="0070C0"/>
                </a:solidFill>
              </a:rPr>
              <a:t>試験当日に変更することはできません。</a:t>
            </a:r>
            <a:endParaRPr altLang="ja-JP" b="1" dirty="0" kumimoji="1" lang="en-US" sz="2200" u="sng">
              <a:solidFill>
                <a:srgbClr val="0070C0"/>
              </a:solidFill>
            </a:endParaRPr>
          </a:p>
          <a:p>
            <a:pPr>
              <a:spcBef>
                <a:spcPts val="600"/>
              </a:spcBef>
            </a:pPr>
            <a:r>
              <a:rPr altLang="en-US" dirty="0" kumimoji="1" lang="ja-JP" sz="2200">
                <a:solidFill>
                  <a:srgbClr val="0070C0"/>
                </a:solidFill>
              </a:rPr>
              <a:t>　  　</a:t>
            </a:r>
            <a:r>
              <a:rPr altLang="en-US" b="1" dirty="0" kumimoji="1" lang="ja-JP" sz="2200" u="sng">
                <a:solidFill>
                  <a:srgbClr val="0070C0"/>
                </a:solidFill>
              </a:rPr>
              <a:t>「数学」「情報」は試験当日に新・旧どちらかの科目を選択できます。</a:t>
            </a:r>
            <a:endParaRPr altLang="en-US" b="1" dirty="0" kumimoji="1" lang="ja-JP" sz="2200" u="sng">
              <a:solidFill>
                <a:schemeClr val="tx1"/>
              </a:solidFill>
            </a:endParaRPr>
          </a:p>
        </p:txBody>
      </p:sp>
    </p:spTree>
    <p:extLst>
      <p:ext uri="{BB962C8B-B14F-4D97-AF65-F5344CB8AC3E}">
        <p14:creationId xmlns:p14="http://schemas.microsoft.com/office/powerpoint/2010/main" val="398895482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
                                        </p:tgtEl>
                                        <p:attrNameLst>
                                          <p:attrName>style.visibility</p:attrName>
                                        </p:attrNameLst>
                                      </p:cBhvr>
                                      <p:to>
                                        <p:strVal val="visible"/>
                                      </p:to>
                                    </p:set>
                                    <p:animEffect filter="fade" transition="in">
                                      <p:cBhvr>
                                        <p:cTn dur="500" id="7"/>
                                        <p:tgtEl>
                                          <p:spTgt spid="10"/>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1"/>
                                        </p:tgtEl>
                                        <p:attrNameLst>
                                          <p:attrName>style.visibility</p:attrName>
                                        </p:attrNameLst>
                                      </p:cBhvr>
                                      <p:to>
                                        <p:strVal val="visible"/>
                                      </p:to>
                                    </p:set>
                                    <p:animEffect filter="fade" transition="in">
                                      <p:cBhvr>
                                        <p:cTn dur="500" id="12"/>
                                        <p:tgtEl>
                                          <p:spTgt spid="11"/>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8"/>
                                        </p:tgtEl>
                                        <p:attrNameLst>
                                          <p:attrName>style.visibility</p:attrName>
                                        </p:attrNameLst>
                                      </p:cBhvr>
                                      <p:to>
                                        <p:strVal val="visible"/>
                                      </p:to>
                                    </p:set>
                                    <p:animEffect filter="fade" transition="in">
                                      <p:cBhvr>
                                        <p:cTn dur="500" id="17"/>
                                        <p:tgtEl>
                                          <p:spTgt spid="1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0"/>
      <p:bldP animBg="1" grpId="0" spid="11"/>
      <p:bldP animBg="1" grpId="0" spid="18"/>
    </p:bldLst>
  </p:timing>
</p:sld>
</file>

<file path=ppt/slides/slide39.xml><?xml version="1.0" encoding="utf-8"?>
<p:sld xmlns:a="http://schemas.openxmlformats.org/drawingml/2006/main" xmlns:p="http://schemas.openxmlformats.org/presentationml/2006/main" xmlns:r="http://schemas.openxmlformats.org/officeDocument/2006/relationships"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91B1DE3-9C5D-479A-B710-0628D7FD3160}"/>
              </a:ext>
            </a:extLst>
          </p:cNvPr>
          <p:cNvPicPr/>
          <p:nvPr/>
        </p:nvPicPr>
        <p:blipFill rotWithShape="1">
          <a:blip cstate="print"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4379731" y="3941390"/>
            <a:ext cx="3625086" cy="2606763"/>
          </a:xfrm>
          <a:prstGeom prst="rect">
            <a:avLst/>
          </a:prstGeom>
          <a:ln>
            <a:noFill/>
          </a:ln>
          <a:extLst>
            <a:ext uri="{53640926-AAD7-44D8-BBD7-CCE9431645EC}">
              <a14:shadowObscured xmlns:a14="http://schemas.microsoft.com/office/drawing/2010/main"/>
            </a:ext>
          </a:extLst>
        </p:spPr>
      </p:pic>
      <p:sp>
        <p:nvSpPr>
          <p:cNvPr id="7" name="楕円 6">
            <a:extLst>
              <a:ext uri="{FF2B5EF4-FFF2-40B4-BE49-F238E27FC236}">
                <a16:creationId xmlns:a16="http://schemas.microsoft.com/office/drawing/2014/main" id="{A0160403-5EC1-4C3E-B478-90F6B492833F}"/>
              </a:ext>
            </a:extLst>
          </p:cNvPr>
          <p:cNvSpPr/>
          <p:nvPr/>
        </p:nvSpPr>
        <p:spPr bwMode="auto">
          <a:xfrm>
            <a:off x="723624" y="266597"/>
            <a:ext cx="3470479" cy="3246523"/>
          </a:xfrm>
          <a:prstGeom prst="ellipse">
            <a:avLst/>
          </a:prstGeom>
          <a:solidFill>
            <a:schemeClr val="bg1"/>
          </a:solidFill>
          <a:ln algn="ctr" cap="flat" cmpd="sng" w="57150">
            <a:solidFill>
              <a:srgbClr val="0070C0"/>
            </a:solidFill>
            <a:prstDash val="solid"/>
            <a:round/>
            <a:headEnd len="med" type="none" w="med"/>
            <a:tailEnd len="med" type="none" w="med"/>
          </a:ln>
          <a:effectLst/>
        </p:spPr>
        <p:txBody>
          <a:bodyPr anchor="ctr" anchorCtr="0" bIns="45715" compatLnSpc="1" lIns="91429" numCol="1" rIns="91429" rtlCol="0" tIns="10799" vert="horz" wrap="none">
            <a:prstTxWarp prst="textNoShape">
              <a:avLst/>
            </a:prstTxWarp>
          </a:bodyPr>
          <a:lstStyle/>
          <a:p>
            <a:pPr algn="ctr" fontAlgn="base">
              <a:spcBef>
                <a:spcPct val="50000"/>
              </a:spcBef>
              <a:spcAft>
                <a:spcPct val="0"/>
              </a:spcAft>
            </a:pPr>
            <a:r>
              <a:rPr altLang="en-US" b="1" dirty="0" lang="ja-JP" sz="2400">
                <a:solidFill>
                  <a:srgbClr val="4F81BD"/>
                </a:solidFill>
                <a:latin charset="-128" panose="020B0604030504040204" pitchFamily="50" typeface="メイリオ"/>
                <a:ea charset="-128" panose="020B0604030504040204" pitchFamily="50" typeface="メイリオ"/>
              </a:rPr>
              <a:t>令和７年度</a:t>
            </a:r>
            <a:br>
              <a:rPr altLang="ja-JP" b="1" dirty="0" lang="en-US" sz="2400">
                <a:solidFill>
                  <a:srgbClr val="4F81BD"/>
                </a:solidFill>
                <a:latin charset="-128" panose="020B0604030504040204" pitchFamily="50" typeface="メイリオ"/>
                <a:ea charset="-128" panose="020B0604030504040204" pitchFamily="50" typeface="メイリオ"/>
              </a:rPr>
            </a:br>
            <a:r>
              <a:rPr altLang="en-US" b="1" dirty="0" lang="ja-JP" sz="2400">
                <a:solidFill>
                  <a:srgbClr val="4F81BD"/>
                </a:solidFill>
                <a:latin charset="-128" panose="020B0604030504040204" pitchFamily="50" typeface="メイリオ"/>
                <a:ea charset="-128" panose="020B0604030504040204" pitchFamily="50" typeface="メイリオ"/>
              </a:rPr>
              <a:t>大学入学共通テスト</a:t>
            </a:r>
            <a:endParaRPr altLang="ja-JP" b="1" dirty="0" lang="en-US" sz="2400">
              <a:solidFill>
                <a:srgbClr val="4F81BD"/>
              </a:solidFill>
              <a:latin charset="-128" panose="020B0604030504040204" pitchFamily="50" typeface="メイリオ"/>
              <a:ea charset="-128" panose="020B0604030504040204" pitchFamily="50" typeface="メイリオ"/>
            </a:endParaRPr>
          </a:p>
          <a:p>
            <a:pPr algn="ctr" fontAlgn="base">
              <a:spcBef>
                <a:spcPct val="50000"/>
              </a:spcBef>
              <a:spcAft>
                <a:spcPct val="0"/>
              </a:spcAft>
            </a:pPr>
            <a:r>
              <a:rPr altLang="en-US" b="1" dirty="0" lang="ja-JP" sz="2400">
                <a:solidFill>
                  <a:srgbClr val="4F81BD"/>
                </a:solidFill>
                <a:latin charset="-128" panose="020B0604030504040204" pitchFamily="50" typeface="メイリオ"/>
                <a:ea charset="-128" panose="020B0604030504040204" pitchFamily="50" typeface="メイリオ"/>
              </a:rPr>
              <a:t>試験情報ページ</a:t>
            </a:r>
          </a:p>
        </p:txBody>
      </p:sp>
      <p:grpSp>
        <p:nvGrpSpPr>
          <p:cNvPr id="8" name="グループ化 7">
            <a:extLst>
              <a:ext uri="{FF2B5EF4-FFF2-40B4-BE49-F238E27FC236}">
                <a16:creationId xmlns:a16="http://schemas.microsoft.com/office/drawing/2014/main" id="{F88D14E0-4C38-4F04-B866-D43942B106DE}"/>
              </a:ext>
            </a:extLst>
          </p:cNvPr>
          <p:cNvGrpSpPr/>
          <p:nvPr/>
        </p:nvGrpSpPr>
        <p:grpSpPr>
          <a:xfrm>
            <a:off x="5100289" y="430281"/>
            <a:ext cx="4565841" cy="830996"/>
            <a:chOff x="5701921" y="5424733"/>
            <a:chExt cx="3528392" cy="457200"/>
          </a:xfrm>
        </p:grpSpPr>
        <p:sp>
          <p:nvSpPr>
            <p:cNvPr id="9" name="正方形/長方形 8">
              <a:extLst>
                <a:ext uri="{FF2B5EF4-FFF2-40B4-BE49-F238E27FC236}">
                  <a16:creationId xmlns:a16="http://schemas.microsoft.com/office/drawing/2014/main" id="{3118ABF3-79D0-4084-9C82-3BAA6E0C3F63}"/>
                </a:ext>
              </a:extLst>
            </p:cNvPr>
            <p:cNvSpPr/>
            <p:nvPr/>
          </p:nvSpPr>
          <p:spPr bwMode="auto">
            <a:xfrm>
              <a:off x="5701921" y="5445224"/>
              <a:ext cx="3528392" cy="419291"/>
            </a:xfrm>
            <a:prstGeom prst="rect">
              <a:avLst/>
            </a:prstGeom>
            <a:solidFill>
              <a:schemeClr val="bg1"/>
            </a:solidFill>
            <a:ln algn="ctr" cap="flat" cmpd="sng" w="19050">
              <a:solidFill>
                <a:schemeClr val="tx1">
                  <a:lumMod val="75000"/>
                  <a:lumOff val="25000"/>
                </a:schemeClr>
              </a:solidFill>
              <a:prstDash val="solid"/>
              <a:round/>
              <a:headEnd len="med" type="none" w="med"/>
              <a:tailEnd len="med" type="none" w="med"/>
            </a:ln>
            <a:effectLst/>
          </p:spPr>
          <p:txBody>
            <a:bodyPr anchor="ctr" anchorCtr="0" bIns="45715" compatLnSpc="1" lIns="91429" numCol="1" rIns="91429" rtlCol="0" tIns="10799" vert="horz" wrap="square">
              <a:prstTxWarp prst="textNoShape">
                <a:avLst/>
              </a:prstTxWarp>
            </a:bodyPr>
            <a:lstStyle/>
            <a:p>
              <a:pPr fontAlgn="base">
                <a:spcBef>
                  <a:spcPct val="50000"/>
                </a:spcBef>
                <a:spcAft>
                  <a:spcPct val="0"/>
                </a:spcAft>
                <a:defRPr/>
              </a:pPr>
              <a:r>
                <a:rPr altLang="en-US" b="1" dirty="0" lang="ja-JP" sz="2800">
                  <a:solidFill>
                    <a:prstClr val="black"/>
                  </a:solidFill>
                  <a:latin charset="-128" panose="020B0600070205080204" pitchFamily="50" typeface="ＭＳ Ｐゴシック"/>
                  <a:ea charset="-128" pitchFamily="50" typeface="ＭＳ Ｐゴシック"/>
                </a:rPr>
                <a:t>共通テスト　令和７</a:t>
              </a:r>
            </a:p>
          </p:txBody>
        </p:sp>
        <p:sp>
          <p:nvSpPr>
            <p:cNvPr id="10" name="正方形/長方形 9">
              <a:extLst>
                <a:ext uri="{FF2B5EF4-FFF2-40B4-BE49-F238E27FC236}">
                  <a16:creationId xmlns:a16="http://schemas.microsoft.com/office/drawing/2014/main" id="{485CE16E-5CC7-4A8C-AE16-5B3DAF089010}"/>
                </a:ext>
              </a:extLst>
            </p:cNvPr>
            <p:cNvSpPr/>
            <p:nvPr/>
          </p:nvSpPr>
          <p:spPr bwMode="auto">
            <a:xfrm>
              <a:off x="8654249" y="5445224"/>
              <a:ext cx="576064" cy="419291"/>
            </a:xfrm>
            <a:prstGeom prst="rect">
              <a:avLst/>
            </a:prstGeom>
            <a:solidFill>
              <a:schemeClr val="tx1">
                <a:lumMod val="65000"/>
                <a:lumOff val="35000"/>
              </a:schemeClr>
            </a:solidFill>
            <a:ln algn="ctr" cap="flat" cmpd="sng" w="9525">
              <a:noFill/>
              <a:prstDash val="solid"/>
              <a:round/>
              <a:headEnd len="med" type="none" w="med"/>
              <a:tailEnd len="med" type="none" w="med"/>
            </a:ln>
            <a:effectLst/>
          </p:spPr>
          <p:txBody>
            <a:bodyPr anchor="t" anchorCtr="0" bIns="45715" compatLnSpc="1" lIns="91429" numCol="1" rIns="91429" rtlCol="0" tIns="10799" vert="horz" wrap="square">
              <a:prstTxWarp prst="textNoShape">
                <a:avLst/>
              </a:prstTxWarp>
            </a:bodyPr>
            <a:lstStyle/>
            <a:p>
              <a:pPr algn="ctr" fontAlgn="base">
                <a:spcBef>
                  <a:spcPct val="50000"/>
                </a:spcBef>
                <a:spcAft>
                  <a:spcPct val="0"/>
                </a:spcAft>
                <a:defRPr/>
              </a:pPr>
              <a:endParaRPr altLang="en-US" b="1" lang="ja-JP" sz="2800">
                <a:solidFill>
                  <a:prstClr val="black"/>
                </a:solidFill>
                <a:latin charset="-128" panose="020B0600070205080204" pitchFamily="50" typeface="ＭＳ Ｐゴシック"/>
                <a:ea charset="-128" pitchFamily="50" typeface="ＭＳ Ｐゴシック"/>
              </a:endParaRPr>
            </a:p>
          </p:txBody>
        </p:sp>
        <p:pic>
          <p:nvPicPr>
            <p:cNvPr descr="拡大鏡 単色塗りつぶし" id="12" name="グラフィックス 11">
              <a:extLst>
                <a:ext uri="{FF2B5EF4-FFF2-40B4-BE49-F238E27FC236}">
                  <a16:creationId xmlns:a16="http://schemas.microsoft.com/office/drawing/2014/main" id="{D768DAB5-346F-482C-95B1-AE249E050A29}"/>
                </a:ext>
              </a:extLst>
            </p:cNvPr>
            <p:cNvPicPr>
              <a:picLocks noChangeAspect="1"/>
            </p:cNvPicPr>
            <p:nvPr/>
          </p:nvPicPr>
          <p:blipFill>
            <a:blip cstate="screen"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06501" y="5424733"/>
              <a:ext cx="457200" cy="457200"/>
            </a:xfrm>
            <a:prstGeom prst="rect">
              <a:avLst/>
            </a:prstGeom>
          </p:spPr>
        </p:pic>
      </p:grpSp>
      <p:sp>
        <p:nvSpPr>
          <p:cNvPr id="13" name="正方形/長方形 12">
            <a:extLst>
              <a:ext uri="{FF2B5EF4-FFF2-40B4-BE49-F238E27FC236}">
                <a16:creationId xmlns:a16="http://schemas.microsoft.com/office/drawing/2014/main" id="{2D32AAB9-1FA1-4207-87C0-3984DFBC404B}"/>
              </a:ext>
            </a:extLst>
          </p:cNvPr>
          <p:cNvSpPr/>
          <p:nvPr/>
        </p:nvSpPr>
        <p:spPr>
          <a:xfrm>
            <a:off x="4441138" y="2297733"/>
            <a:ext cx="5884142" cy="664797"/>
          </a:xfrm>
          <a:prstGeom prst="rect">
            <a:avLst/>
          </a:prstGeom>
        </p:spPr>
        <p:txBody>
          <a:bodyPr wrap="square">
            <a:spAutoFit/>
          </a:bodyPr>
          <a:lstStyle/>
          <a:p>
            <a:pPr fontAlgn="base">
              <a:spcBef>
                <a:spcPct val="20000"/>
              </a:spcBef>
              <a:spcAft>
                <a:spcPct val="0"/>
              </a:spcAft>
            </a:pPr>
            <a:endParaRPr altLang="ja-JP" b="1" dirty="0" lang="en-US">
              <a:solidFill>
                <a:prstClr val="black"/>
              </a:solidFill>
              <a:latin charset="-128" panose="020B0604030504040204" pitchFamily="50" typeface="メイリオ"/>
              <a:ea charset="-128" panose="020B0604030504040204" pitchFamily="50" typeface="メイリオ"/>
            </a:endParaRPr>
          </a:p>
          <a:p>
            <a:pPr fontAlgn="base">
              <a:spcBef>
                <a:spcPct val="20000"/>
              </a:spcBef>
              <a:spcAft>
                <a:spcPct val="0"/>
              </a:spcAft>
            </a:pPr>
            <a:r>
              <a:rPr altLang="ja-JP" b="1" dirty="0" lang="en-US" sz="1600">
                <a:solidFill>
                  <a:srgbClr val="4F81BD"/>
                </a:solidFill>
                <a:latin charset="-128" panose="020B0604030504040204" pitchFamily="50" typeface="メイリオ"/>
                <a:ea charset="-128" panose="020B0604030504040204" pitchFamily="50" typeface="メイリオ"/>
              </a:rPr>
              <a:t>https://www.dnc.ac.jp/kyotsu/shiken_jouhou/r7/</a:t>
            </a:r>
            <a:endParaRPr altLang="en-US" b="1" dirty="0" lang="ja-JP" sz="1600">
              <a:solidFill>
                <a:srgbClr val="4F81BD"/>
              </a:solidFill>
              <a:latin charset="-128" panose="020B0604030504040204" pitchFamily="50" typeface="メイリオ"/>
              <a:ea charset="-128" panose="020B0604030504040204" pitchFamily="50" typeface="メイリオ"/>
            </a:endParaRPr>
          </a:p>
        </p:txBody>
      </p:sp>
      <p:sp>
        <p:nvSpPr>
          <p:cNvPr id="14" name="テキスト ボックス 13">
            <a:extLst>
              <a:ext uri="{FF2B5EF4-FFF2-40B4-BE49-F238E27FC236}">
                <a16:creationId xmlns:a16="http://schemas.microsoft.com/office/drawing/2014/main" id="{9333D54D-D3F6-4170-83D3-79AC6ADD0EDC}"/>
              </a:ext>
            </a:extLst>
          </p:cNvPr>
          <p:cNvSpPr txBox="1"/>
          <p:nvPr/>
        </p:nvSpPr>
        <p:spPr>
          <a:xfrm>
            <a:off x="5036634" y="1506659"/>
            <a:ext cx="5536115" cy="830997"/>
          </a:xfrm>
          <a:prstGeom prst="rect">
            <a:avLst/>
          </a:prstGeom>
          <a:noFill/>
        </p:spPr>
        <p:txBody>
          <a:bodyPr rtlCol="0" wrap="square">
            <a:spAutoFit/>
          </a:bodyPr>
          <a:lstStyle/>
          <a:p>
            <a:pPr fontAlgn="base">
              <a:spcAft>
                <a:spcPct val="0"/>
              </a:spcAft>
            </a:pPr>
            <a:r>
              <a:rPr altLang="en-US" b="1" dirty="0" lang="ja-JP" sz="2400">
                <a:solidFill>
                  <a:prstClr val="black"/>
                </a:solidFill>
                <a:latin charset="-128" panose="020B0604030504040204" pitchFamily="50" typeface="メイリオ"/>
                <a:ea charset="-128" panose="020B0604030504040204" pitchFamily="50" typeface="メイリオ"/>
              </a:rPr>
              <a:t>大学入試センター公式ウェブサイトで</a:t>
            </a:r>
            <a:endParaRPr altLang="ja-JP" b="1" dirty="0" lang="en-US" sz="2400">
              <a:solidFill>
                <a:prstClr val="black"/>
              </a:solidFill>
              <a:latin charset="-128" panose="020B0604030504040204" pitchFamily="50" typeface="メイリオ"/>
              <a:ea charset="-128" panose="020B0604030504040204" pitchFamily="50" typeface="メイリオ"/>
            </a:endParaRPr>
          </a:p>
          <a:p>
            <a:pPr fontAlgn="base">
              <a:spcAft>
                <a:spcPct val="0"/>
              </a:spcAft>
            </a:pPr>
            <a:r>
              <a:rPr altLang="en-US" b="1" dirty="0" lang="ja-JP" sz="2400">
                <a:solidFill>
                  <a:prstClr val="black"/>
                </a:solidFill>
                <a:latin charset="-128" panose="020B0604030504040204" pitchFamily="50" typeface="メイリオ"/>
                <a:ea charset="-128" panose="020B0604030504040204" pitchFamily="50" typeface="メイリオ"/>
              </a:rPr>
              <a:t>最新の情報を掲載しています。</a:t>
            </a:r>
          </a:p>
        </p:txBody>
      </p:sp>
      <p:sp>
        <p:nvSpPr>
          <p:cNvPr id="3" name="スライド番号プレースホルダー 2">
            <a:extLst>
              <a:ext uri="{FF2B5EF4-FFF2-40B4-BE49-F238E27FC236}">
                <a16:creationId xmlns:a16="http://schemas.microsoft.com/office/drawing/2014/main" id="{C589E393-021A-4F06-B3BB-AF2216140282}"/>
              </a:ext>
            </a:extLst>
          </p:cNvPr>
          <p:cNvSpPr>
            <a:spLocks noGrp="1"/>
          </p:cNvSpPr>
          <p:nvPr>
            <p:ph idx="12" sz="quarter" type="sldNum"/>
          </p:nvPr>
        </p:nvSpPr>
        <p:spPr/>
        <p:txBody>
          <a:bodyPr/>
          <a:lstStyle/>
          <a:p>
            <a:pPr fontAlgn="base">
              <a:spcBef>
                <a:spcPct val="20000"/>
              </a:spcBef>
              <a:spcAft>
                <a:spcPct val="0"/>
              </a:spcAft>
            </a:pPr>
            <a:fld id="{F14AF66F-3B4F-4E8B-A9F2-F8EEB7F87A3A}" type="slidenum">
              <a:rPr altLang="en-US" b="1" lang="ja-JP">
                <a:solidFill>
                  <a:prstClr val="black">
                    <a:tint val="75000"/>
                  </a:prstClr>
                </a:solidFill>
                <a:latin charset="0" typeface="Arial"/>
                <a:ea charset="-128" pitchFamily="50" typeface="ＭＳ Ｐゴシック"/>
              </a:rPr>
              <a:pPr fontAlgn="base">
                <a:spcBef>
                  <a:spcPct val="20000"/>
                </a:spcBef>
                <a:spcAft>
                  <a:spcPct val="0"/>
                </a:spcAft>
              </a:pPr>
              <a:t>39</a:t>
            </a:fld>
            <a:endParaRPr altLang="en-US" b="1" lang="ja-JP">
              <a:solidFill>
                <a:prstClr val="black">
                  <a:tint val="75000"/>
                </a:prstClr>
              </a:solidFill>
              <a:latin charset="0" typeface="Arial"/>
              <a:ea charset="-128" pitchFamily="50" typeface="ＭＳ Ｐゴシック"/>
            </a:endParaRPr>
          </a:p>
        </p:txBody>
      </p:sp>
      <p:pic>
        <p:nvPicPr>
          <p:cNvPr id="15" name="図 14">
            <a:extLst>
              <a:ext uri="{FF2B5EF4-FFF2-40B4-BE49-F238E27FC236}">
                <a16:creationId xmlns:a16="http://schemas.microsoft.com/office/drawing/2014/main" id="{A71CC8CA-764C-4AAD-A3CA-A19816C86F05}"/>
              </a:ext>
            </a:extLst>
          </p:cNvPr>
          <p:cNvPicPr>
            <a:picLocks noChangeAspect="1"/>
          </p:cNvPicPr>
          <p:nvPr/>
        </p:nvPicPr>
        <p:blipFill>
          <a:blip r:embed="rId7"/>
          <a:stretch>
            <a:fillRect/>
          </a:stretch>
        </p:blipFill>
        <p:spPr>
          <a:xfrm>
            <a:off x="10166063" y="2190436"/>
            <a:ext cx="1148776" cy="1148776"/>
          </a:xfrm>
          <a:prstGeom prst="rect">
            <a:avLst/>
          </a:prstGeom>
        </p:spPr>
      </p:pic>
      <p:pic>
        <p:nvPicPr>
          <p:cNvPr id="20" name="図 19">
            <a:extLst>
              <a:ext uri="{FF2B5EF4-FFF2-40B4-BE49-F238E27FC236}">
                <a16:creationId xmlns:a16="http://schemas.microsoft.com/office/drawing/2014/main" id="{214DEF64-B3BE-467A-8C1C-C63245C5B9BE}"/>
              </a:ext>
            </a:extLst>
          </p:cNvPr>
          <p:cNvPicPr/>
          <p:nvPr/>
        </p:nvPicPr>
        <p:blipFill rotWithShape="1">
          <a:blip cstate="print"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1944859" y="3968686"/>
            <a:ext cx="1645206" cy="2606762"/>
          </a:xfrm>
          <a:prstGeom prst="rect">
            <a:avLst/>
          </a:prstGeom>
          <a:ln>
            <a:noFill/>
          </a:ln>
          <a:extLst>
            <a:ext uri="{53640926-AAD7-44D8-BBD7-CCE9431645EC}">
              <a14:shadowObscured xmlns:a14="http://schemas.microsoft.com/office/drawing/2010/main"/>
            </a:ext>
          </a:extLst>
        </p:spPr>
      </p:pic>
      <p:sp>
        <p:nvSpPr>
          <p:cNvPr id="21" name="四角形: 角を丸くする 20">
            <a:extLst>
              <a:ext uri="{FF2B5EF4-FFF2-40B4-BE49-F238E27FC236}">
                <a16:creationId xmlns:a16="http://schemas.microsoft.com/office/drawing/2014/main" id="{C6DAFBCF-B89F-4CD0-AE2B-0D3688811070}"/>
              </a:ext>
            </a:extLst>
          </p:cNvPr>
          <p:cNvSpPr/>
          <p:nvPr/>
        </p:nvSpPr>
        <p:spPr>
          <a:xfrm>
            <a:off x="1944859" y="4836027"/>
            <a:ext cx="1645206" cy="550358"/>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p>
            <a:pPr fontAlgn="base">
              <a:spcBef>
                <a:spcPct val="20000"/>
              </a:spcBef>
              <a:spcAft>
                <a:spcPct val="0"/>
              </a:spcAft>
            </a:pPr>
            <a:endParaRPr altLang="en-US" b="1" lang="ja-JP" sz="2800">
              <a:solidFill>
                <a:prstClr val="white"/>
              </a:solidFill>
              <a:latin typeface="Calibri"/>
              <a:ea charset="-128" panose="020B0600070205080204" pitchFamily="50" typeface="ＭＳ Ｐゴシック"/>
            </a:endParaRPr>
          </a:p>
        </p:txBody>
      </p:sp>
      <p:sp>
        <p:nvSpPr>
          <p:cNvPr id="2" name="テキスト ボックス 1">
            <a:extLst>
              <a:ext uri="{FF2B5EF4-FFF2-40B4-BE49-F238E27FC236}">
                <a16:creationId xmlns:a16="http://schemas.microsoft.com/office/drawing/2014/main" id="{E1644B1D-18DC-4E59-A843-7CE8B4874416}"/>
              </a:ext>
            </a:extLst>
          </p:cNvPr>
          <p:cNvSpPr txBox="1"/>
          <p:nvPr/>
        </p:nvSpPr>
        <p:spPr>
          <a:xfrm>
            <a:off x="1759430" y="3585706"/>
            <a:ext cx="2181464" cy="369332"/>
          </a:xfrm>
          <a:prstGeom prst="rect">
            <a:avLst/>
          </a:prstGeom>
          <a:noFill/>
        </p:spPr>
        <p:txBody>
          <a:bodyPr rtlCol="0" wrap="square">
            <a:spAutoFit/>
          </a:bodyPr>
          <a:lstStyle/>
          <a:p>
            <a:pPr fontAlgn="base">
              <a:spcBef>
                <a:spcPct val="20000"/>
              </a:spcBef>
              <a:spcAft>
                <a:spcPct val="0"/>
              </a:spcAft>
            </a:pPr>
            <a:r>
              <a:rPr altLang="ja-JP" b="1" dirty="0" lang="ja-JP">
                <a:solidFill>
                  <a:prstClr val="black"/>
                </a:solidFill>
                <a:latin charset="0" typeface="Arial"/>
                <a:ea charset="-128" pitchFamily="50" typeface="ＭＳ Ｐゴシック"/>
              </a:rPr>
              <a:t>・スマートフォン版</a:t>
            </a:r>
          </a:p>
        </p:txBody>
      </p:sp>
      <p:sp>
        <p:nvSpPr>
          <p:cNvPr id="22" name="テキスト ボックス 21">
            <a:extLst>
              <a:ext uri="{FF2B5EF4-FFF2-40B4-BE49-F238E27FC236}">
                <a16:creationId xmlns:a16="http://schemas.microsoft.com/office/drawing/2014/main" id="{A9E49249-BE66-4927-91E2-6581C190BF39}"/>
              </a:ext>
            </a:extLst>
          </p:cNvPr>
          <p:cNvSpPr txBox="1"/>
          <p:nvPr/>
        </p:nvSpPr>
        <p:spPr>
          <a:xfrm>
            <a:off x="4194103" y="3578631"/>
            <a:ext cx="2712542" cy="369332"/>
          </a:xfrm>
          <a:prstGeom prst="rect">
            <a:avLst/>
          </a:prstGeom>
          <a:noFill/>
        </p:spPr>
        <p:txBody>
          <a:bodyPr rtlCol="0" wrap="square">
            <a:spAutoFit/>
          </a:bodyPr>
          <a:lstStyle/>
          <a:p>
            <a:pPr fontAlgn="base">
              <a:spcBef>
                <a:spcPct val="20000"/>
              </a:spcBef>
              <a:spcAft>
                <a:spcPct val="0"/>
              </a:spcAft>
            </a:pPr>
            <a:r>
              <a:rPr altLang="ja-JP" b="1" dirty="0" lang="ja-JP">
                <a:solidFill>
                  <a:prstClr val="black"/>
                </a:solidFill>
                <a:latin charset="0" typeface="Arial"/>
                <a:ea charset="-128" pitchFamily="50" typeface="ＭＳ Ｐゴシック"/>
              </a:rPr>
              <a:t>・</a:t>
            </a:r>
            <a:r>
              <a:rPr altLang="ja-JP" b="1" dirty="0" lang="en-US">
                <a:solidFill>
                  <a:prstClr val="black"/>
                </a:solidFill>
                <a:latin charset="0" typeface="Arial"/>
                <a:ea charset="-128" pitchFamily="50" typeface="ＭＳ Ｐゴシック"/>
              </a:rPr>
              <a:t>PC</a:t>
            </a:r>
            <a:r>
              <a:rPr altLang="ja-JP" b="1" dirty="0" lang="ja-JP">
                <a:solidFill>
                  <a:prstClr val="black"/>
                </a:solidFill>
                <a:latin charset="0" typeface="Arial"/>
                <a:ea charset="-128" pitchFamily="50" typeface="ＭＳ Ｐゴシック"/>
              </a:rPr>
              <a:t>版</a:t>
            </a:r>
          </a:p>
        </p:txBody>
      </p:sp>
      <p:sp>
        <p:nvSpPr>
          <p:cNvPr id="23" name="四角形: 角を丸くする 22">
            <a:extLst>
              <a:ext uri="{FF2B5EF4-FFF2-40B4-BE49-F238E27FC236}">
                <a16:creationId xmlns:a16="http://schemas.microsoft.com/office/drawing/2014/main" id="{4CF0A379-3AF4-44FC-BF8A-CCD1DE643006}"/>
              </a:ext>
            </a:extLst>
          </p:cNvPr>
          <p:cNvSpPr/>
          <p:nvPr/>
        </p:nvSpPr>
        <p:spPr>
          <a:xfrm>
            <a:off x="4993915" y="5413117"/>
            <a:ext cx="1483345" cy="113503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p>
            <a:pPr fontAlgn="base">
              <a:spcBef>
                <a:spcPct val="20000"/>
              </a:spcBef>
              <a:spcAft>
                <a:spcPct val="0"/>
              </a:spcAft>
            </a:pPr>
            <a:endParaRPr altLang="en-US" b="1" lang="ja-JP" sz="2800">
              <a:solidFill>
                <a:prstClr val="white"/>
              </a:solidFill>
              <a:latin typeface="Calibri"/>
              <a:ea charset="-128" panose="020B0600070205080204" pitchFamily="50" typeface="ＭＳ Ｐゴシック"/>
            </a:endParaRPr>
          </a:p>
        </p:txBody>
      </p:sp>
      <p:sp>
        <p:nvSpPr>
          <p:cNvPr id="26" name="矢印: 右 25">
            <a:extLst>
              <a:ext uri="{FF2B5EF4-FFF2-40B4-BE49-F238E27FC236}">
                <a16:creationId xmlns:a16="http://schemas.microsoft.com/office/drawing/2014/main" id="{0B9C42BE-16A8-48CF-ACA3-6D992B9548A8}"/>
              </a:ext>
            </a:extLst>
          </p:cNvPr>
          <p:cNvSpPr>
            <a:spLocks noChangeArrowheads="1"/>
          </p:cNvSpPr>
          <p:nvPr/>
        </p:nvSpPr>
        <p:spPr bwMode="auto">
          <a:xfrm flipV="1" rot="10800000">
            <a:off x="3590065" y="4947086"/>
            <a:ext cx="4697967" cy="252933"/>
          </a:xfrm>
          <a:prstGeom prst="rightArrow">
            <a:avLst>
              <a:gd fmla="val 32065" name="adj1"/>
              <a:gd fmla="val 66040" name="adj2"/>
            </a:avLst>
          </a:prstGeom>
          <a:solidFill>
            <a:schemeClr val="accent6"/>
          </a:solidFill>
          <a:ln algn="ctr" w="9525">
            <a:solidFill>
              <a:schemeClr val="accent6"/>
            </a:solidFill>
            <a:miter lim="800000"/>
            <a:headEnd/>
            <a:tailEnd/>
          </a:ln>
          <a:effectLst/>
          <a:extLst/>
        </p:spPr>
        <p:txBody>
          <a:bodyPr anchor="t" anchorCtr="0" bIns="8890" lIns="74295" rIns="74295" rot="0" tIns="8890" upright="1" vert="horz" wrap="square">
            <a:noAutofit/>
          </a:bodyPr>
          <a:lstStyle/>
          <a:p>
            <a:pPr fontAlgn="base">
              <a:spcBef>
                <a:spcPct val="20000"/>
              </a:spcBef>
              <a:spcAft>
                <a:spcPct val="0"/>
              </a:spcAft>
            </a:pPr>
            <a:endParaRPr altLang="en-US" b="1" lang="ja-JP" sz="2800">
              <a:solidFill>
                <a:prstClr val="black"/>
              </a:solidFill>
              <a:latin charset="0" typeface="Arial"/>
              <a:ea charset="-128" pitchFamily="50" typeface="ＭＳ Ｐゴシック"/>
            </a:endParaRPr>
          </a:p>
        </p:txBody>
      </p:sp>
      <p:sp>
        <p:nvSpPr>
          <p:cNvPr id="28" name="矢印: 右 27">
            <a:extLst>
              <a:ext uri="{FF2B5EF4-FFF2-40B4-BE49-F238E27FC236}">
                <a16:creationId xmlns:a16="http://schemas.microsoft.com/office/drawing/2014/main" id="{B5819CD3-B7DD-49D8-A180-99878BC6EAFF}"/>
              </a:ext>
            </a:extLst>
          </p:cNvPr>
          <p:cNvSpPr>
            <a:spLocks noChangeArrowheads="1"/>
          </p:cNvSpPr>
          <p:nvPr/>
        </p:nvSpPr>
        <p:spPr bwMode="auto">
          <a:xfrm flipV="1" rot="10800000">
            <a:off x="6525254" y="5768091"/>
            <a:ext cx="1927789" cy="252933"/>
          </a:xfrm>
          <a:prstGeom prst="rightArrow">
            <a:avLst>
              <a:gd fmla="val 32065" name="adj1"/>
              <a:gd fmla="val 66040" name="adj2"/>
            </a:avLst>
          </a:prstGeom>
          <a:solidFill>
            <a:schemeClr val="accent6"/>
          </a:solidFill>
          <a:ln algn="ctr" w="9525">
            <a:solidFill>
              <a:schemeClr val="accent6"/>
            </a:solidFill>
            <a:miter lim="800000"/>
            <a:headEnd/>
            <a:tailEnd/>
          </a:ln>
          <a:effectLst/>
          <a:extLst/>
        </p:spPr>
        <p:txBody>
          <a:bodyPr anchor="t" anchorCtr="0" bIns="8890" lIns="74295" rIns="74295" rot="0" tIns="8890" upright="1" vert="horz" wrap="square">
            <a:noAutofit/>
          </a:bodyPr>
          <a:lstStyle/>
          <a:p>
            <a:pPr fontAlgn="base">
              <a:spcBef>
                <a:spcPct val="20000"/>
              </a:spcBef>
              <a:spcAft>
                <a:spcPct val="0"/>
              </a:spcAft>
            </a:pPr>
            <a:endParaRPr altLang="en-US" b="1" lang="ja-JP" sz="2800">
              <a:solidFill>
                <a:prstClr val="black"/>
              </a:solidFill>
              <a:latin charset="0" typeface="Arial"/>
              <a:ea charset="-128" pitchFamily="50" typeface="ＭＳ Ｐゴシック"/>
            </a:endParaRPr>
          </a:p>
        </p:txBody>
      </p:sp>
      <p:sp>
        <p:nvSpPr>
          <p:cNvPr id="29" name="四角形: 角を丸くする 28">
            <a:extLst>
              <a:ext uri="{FF2B5EF4-FFF2-40B4-BE49-F238E27FC236}">
                <a16:creationId xmlns:a16="http://schemas.microsoft.com/office/drawing/2014/main" id="{2197D8F3-62F8-4C01-A22F-21E96D6B60B2}"/>
              </a:ext>
            </a:extLst>
          </p:cNvPr>
          <p:cNvSpPr/>
          <p:nvPr/>
        </p:nvSpPr>
        <p:spPr>
          <a:xfrm>
            <a:off x="8231644" y="4149080"/>
            <a:ext cx="2341106" cy="2308022"/>
          </a:xfrm>
          <a:prstGeom prst="roundRect">
            <a:avLst/>
          </a:prstGeom>
          <a:solidFill>
            <a:schemeClr val="bg1"/>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a:t>
            </a:r>
            <a:r>
              <a:rPr altLang="ja-JP" b="1" dirty="0" lang="en-US">
                <a:solidFill>
                  <a:prstClr val="black"/>
                </a:solidFill>
                <a:latin typeface="Calibri"/>
                <a:ea charset="-128" panose="020B0600070205080204" pitchFamily="50" typeface="ＭＳ Ｐゴシック"/>
              </a:rPr>
              <a:t>7</a:t>
            </a:r>
            <a:r>
              <a:rPr altLang="en-US" b="1" dirty="0" lang="ja-JP">
                <a:solidFill>
                  <a:prstClr val="black"/>
                </a:solidFill>
                <a:latin typeface="Calibri"/>
                <a:ea charset="-128" panose="020B0600070205080204" pitchFamily="50" typeface="ＭＳ Ｐゴシック"/>
              </a:rPr>
              <a:t>月</a:t>
            </a:r>
            <a:r>
              <a:rPr altLang="ja-JP" b="1" dirty="0" lang="en-US">
                <a:solidFill>
                  <a:prstClr val="black"/>
                </a:solidFill>
                <a:latin typeface="Calibri"/>
                <a:ea charset="-128" panose="020B0600070205080204" pitchFamily="50" typeface="ＭＳ Ｐゴシック"/>
              </a:rPr>
              <a:t>10</a:t>
            </a:r>
            <a:r>
              <a:rPr altLang="en-US" b="1" dirty="0" lang="ja-JP">
                <a:solidFill>
                  <a:prstClr val="black"/>
                </a:solidFill>
                <a:latin typeface="Calibri"/>
                <a:ea charset="-128" panose="020B0600070205080204" pitchFamily="50" typeface="ＭＳ Ｐゴシック"/>
              </a:rPr>
              <a:t>日掲載）</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受験案内</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リーフレット</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説明動画</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問題冊子の表紙</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解答用紙の様式</a:t>
            </a:r>
            <a:endParaRPr altLang="ja-JP" b="1" dirty="0" lang="en-US">
              <a:solidFill>
                <a:prstClr val="black"/>
              </a:solidFill>
              <a:latin typeface="Calibri"/>
              <a:ea charset="-128" panose="020B0600070205080204" pitchFamily="50" typeface="ＭＳ Ｐゴシック"/>
            </a:endParaRPr>
          </a:p>
        </p:txBody>
      </p:sp>
      <p:sp>
        <p:nvSpPr>
          <p:cNvPr id="24" name="スライド番号プレースホルダー 3">
            <a:extLst>
              <a:ext uri="{FF2B5EF4-FFF2-40B4-BE49-F238E27FC236}">
                <a16:creationId xmlns:a16="http://schemas.microsoft.com/office/drawing/2014/main" id="{0C94EEFA-7C69-4237-959A-DB39EE639A4E}"/>
              </a:ext>
            </a:extLst>
          </p:cNvPr>
          <p:cNvSpPr txBox="1">
            <a:spLocks/>
          </p:cNvSpPr>
          <p:nvPr/>
        </p:nvSpPr>
        <p:spPr>
          <a:xfrm>
            <a:off x="11172996" y="6223924"/>
            <a:ext cx="683339" cy="365125"/>
          </a:xfrm>
          <a:prstGeom prst="rect">
            <a:avLst/>
          </a:prstGeom>
        </p:spPr>
        <p:txBody>
          <a:bodyPr anchor="ctr" bIns="45720" lIns="91440" rIns="91440" rtlCol="0" tIns="45720" vert="horz"/>
          <a:lstStyle>
            <a:defPPr>
              <a:defRPr lang="en-US"/>
            </a:defPPr>
            <a:lvl1pPr algn="r" defTabSz="457200" eaLnBrk="1" hangingPunct="1" latinLnBrk="0" marL="0" rtl="0">
              <a:defRPr kern="1200" sz="900">
                <a:solidFill>
                  <a:schemeClr val="accent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a:lstStyle>
          <a:p>
            <a:fld id="{E0DD81A2-EA14-4A6D-B084-F67E3CF249F6}" type="slidenum">
              <a:rPr altLang="en-US" kumimoji="1" lang="ja-JP" smtClean="0" sz="2000">
                <a:solidFill>
                  <a:schemeClr val="tx1"/>
                </a:solidFill>
              </a:rPr>
              <a:pPr/>
              <a:t>39</a:t>
            </a:fld>
            <a:endParaRPr altLang="en-US" dirty="0" kumimoji="1" lang="ja-JP" sz="2000">
              <a:solidFill>
                <a:schemeClr val="tx1"/>
              </a:solidFill>
            </a:endParaRPr>
          </a:p>
        </p:txBody>
      </p:sp>
    </p:spTree>
    <p:extLst>
      <p:ext uri="{BB962C8B-B14F-4D97-AF65-F5344CB8AC3E}">
        <p14:creationId xmlns:p14="http://schemas.microsoft.com/office/powerpoint/2010/main" val="2102234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asvg="http://schemas.microsoft.com/office/drawing/2016/SVG/main">
      <p:transition>
        <p:fad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7D963-F9E0-427A-BECD-F3DC13AD8DC8}"/>
              </a:ext>
            </a:extLst>
          </p:cNvPr>
          <p:cNvSpPr>
            <a:spLocks noGrp="1"/>
          </p:cNvSpPr>
          <p:nvPr>
            <p:ph type="title"/>
          </p:nvPr>
        </p:nvSpPr>
        <p:spPr>
          <a:xfrm>
            <a:off x="455662" y="136026"/>
            <a:ext cx="8596668" cy="467065"/>
          </a:xfrm>
        </p:spPr>
        <p:txBody>
          <a:bodyPr>
            <a:normAutofit/>
          </a:bodyPr>
          <a:lstStyle/>
          <a:p>
            <a:r>
              <a:rPr altLang="en-US" dirty="0" kumimoji="1" lang="ja-JP">
                <a:solidFill>
                  <a:srgbClr val="002060"/>
                </a:solidFill>
              </a:rPr>
              <a:t>目　次</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4</a:t>
            </a:fld>
            <a:endParaRPr altLang="en-US" kumimoji="1" lang="ja-JP"/>
          </a:p>
        </p:txBody>
      </p:sp>
      <p:sp>
        <p:nvSpPr>
          <p:cNvPr id="5" name="四角形: 角を丸くする 4">
            <a:extLst>
              <a:ext uri="{FF2B5EF4-FFF2-40B4-BE49-F238E27FC236}">
                <a16:creationId xmlns:a16="http://schemas.microsoft.com/office/drawing/2014/main" id="{91F4137B-3A7E-4FB4-B54E-100269674D61}"/>
              </a:ext>
            </a:extLst>
          </p:cNvPr>
          <p:cNvSpPr/>
          <p:nvPr/>
        </p:nvSpPr>
        <p:spPr>
          <a:xfrm>
            <a:off x="455662" y="723144"/>
            <a:ext cx="10717334" cy="5500779"/>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1000"/>
              </a:spcBef>
            </a:pPr>
            <a:r>
              <a:rPr altLang="en-US" b="1" dirty="0" kumimoji="1" lang="ja-JP" sz="2400">
                <a:solidFill>
                  <a:schemeClr val="tx1"/>
                </a:solidFill>
              </a:rPr>
              <a:t>　試験時間割　　　　　・・・・・・・・・・・・・・・・・・　 ５</a:t>
            </a:r>
            <a:endParaRPr altLang="ja-JP" b="1" dirty="0" kumimoji="1" lang="en-US" sz="2400">
              <a:solidFill>
                <a:schemeClr val="tx1"/>
              </a:solidFill>
            </a:endParaRPr>
          </a:p>
          <a:p>
            <a:pPr>
              <a:spcBef>
                <a:spcPts val="1000"/>
              </a:spcBef>
            </a:pPr>
            <a:r>
              <a:rPr altLang="en-US" b="1" dirty="0" kumimoji="1" lang="ja-JP" sz="2400">
                <a:solidFill>
                  <a:schemeClr val="tx1"/>
                </a:solidFill>
              </a:rPr>
              <a:t>　出願するにあたって　　　　　　・・・・・・・・・・・・・　 ６</a:t>
            </a:r>
            <a:endParaRPr altLang="ja-JP" b="1" dirty="0" kumimoji="1" lang="en-US" sz="2400">
              <a:solidFill>
                <a:schemeClr val="tx1"/>
              </a:solidFill>
            </a:endParaRPr>
          </a:p>
          <a:p>
            <a:pPr>
              <a:spcBef>
                <a:spcPts val="1000"/>
              </a:spcBef>
            </a:pPr>
            <a:r>
              <a:rPr altLang="en-US" b="1" dirty="0" kumimoji="1" lang="ja-JP" sz="2400">
                <a:solidFill>
                  <a:schemeClr val="tx1"/>
                </a:solidFill>
              </a:rPr>
              <a:t>　国　語　　　　　・・・・・・・・・・・・・・・・・・・・　 ７</a:t>
            </a:r>
            <a:endParaRPr altLang="ja-JP" b="1" dirty="0" kumimoji="1" lang="en-US" sz="2400">
              <a:solidFill>
                <a:schemeClr val="tx1"/>
              </a:solidFill>
            </a:endParaRPr>
          </a:p>
          <a:p>
            <a:pPr>
              <a:spcBef>
                <a:spcPts val="1000"/>
              </a:spcBef>
            </a:pPr>
            <a:r>
              <a:rPr altLang="en-US" b="1" dirty="0" kumimoji="1" lang="ja-JP" sz="2400">
                <a:solidFill>
                  <a:schemeClr val="tx1"/>
                </a:solidFill>
              </a:rPr>
              <a:t>　地理歴史，公民　　　　　　・・・・・・・・・・・・・・・　 ８</a:t>
            </a:r>
            <a:endParaRPr altLang="ja-JP" b="1" dirty="0" kumimoji="1" lang="en-US" sz="2400">
              <a:solidFill>
                <a:schemeClr val="tx1"/>
              </a:solidFill>
            </a:endParaRPr>
          </a:p>
          <a:p>
            <a:pPr>
              <a:spcBef>
                <a:spcPts val="1000"/>
              </a:spcBef>
            </a:pPr>
            <a:r>
              <a:rPr altLang="en-US" b="1" dirty="0" kumimoji="1" lang="ja-JP" sz="2400">
                <a:solidFill>
                  <a:schemeClr val="tx1"/>
                </a:solidFill>
              </a:rPr>
              <a:t>　数学①　　　　　・・・・・・・・・・・・・・・・・・・・ １９</a:t>
            </a:r>
            <a:endParaRPr altLang="ja-JP" b="1" dirty="0" kumimoji="1" lang="en-US" sz="2400">
              <a:solidFill>
                <a:schemeClr val="tx1"/>
              </a:solidFill>
            </a:endParaRPr>
          </a:p>
          <a:p>
            <a:pPr>
              <a:spcBef>
                <a:spcPts val="1000"/>
              </a:spcBef>
            </a:pPr>
            <a:r>
              <a:rPr altLang="en-US" b="1" dirty="0" kumimoji="1" lang="ja-JP" sz="2400">
                <a:solidFill>
                  <a:schemeClr val="tx1"/>
                </a:solidFill>
              </a:rPr>
              <a:t>　数学②　　　　　・・・・・・・・・・・・・・・・・・・・ ２２</a:t>
            </a:r>
            <a:endParaRPr altLang="ja-JP" b="1" dirty="0" kumimoji="1" lang="en-US" sz="2400">
              <a:solidFill>
                <a:schemeClr val="tx1"/>
              </a:solidFill>
            </a:endParaRPr>
          </a:p>
          <a:p>
            <a:pPr>
              <a:spcBef>
                <a:spcPts val="1000"/>
              </a:spcBef>
            </a:pPr>
            <a:r>
              <a:rPr altLang="en-US" b="1" dirty="0" kumimoji="1" lang="ja-JP" sz="2400">
                <a:solidFill>
                  <a:schemeClr val="tx1"/>
                </a:solidFill>
              </a:rPr>
              <a:t>　理　科　　　　・・・・・・・・・・・・・・・・・・・・・ ２５</a:t>
            </a:r>
            <a:endParaRPr altLang="ja-JP" b="1" dirty="0" kumimoji="1" lang="en-US" sz="2400">
              <a:solidFill>
                <a:schemeClr val="tx1"/>
              </a:solidFill>
            </a:endParaRPr>
          </a:p>
          <a:p>
            <a:pPr>
              <a:spcBef>
                <a:spcPts val="1000"/>
              </a:spcBef>
            </a:pPr>
            <a:r>
              <a:rPr altLang="en-US" b="1" dirty="0" kumimoji="1" lang="ja-JP" sz="2400">
                <a:solidFill>
                  <a:schemeClr val="tx1"/>
                </a:solidFill>
              </a:rPr>
              <a:t>　外国語　　　　　・・・・・・・・・・・・・・・・・・・・ ３１</a:t>
            </a:r>
            <a:endParaRPr altLang="ja-JP" b="1" dirty="0" kumimoji="1" lang="en-US" sz="2400">
              <a:solidFill>
                <a:schemeClr val="tx1"/>
              </a:solidFill>
            </a:endParaRPr>
          </a:p>
          <a:p>
            <a:pPr>
              <a:spcBef>
                <a:spcPts val="1000"/>
              </a:spcBef>
            </a:pPr>
            <a:r>
              <a:rPr altLang="en-US" b="1" dirty="0" kumimoji="1" lang="ja-JP" sz="2400">
                <a:solidFill>
                  <a:schemeClr val="tx1"/>
                </a:solidFill>
              </a:rPr>
              <a:t>　情　報　　　　・・・・・・・・・・・・・・・・・・・・・ ３２</a:t>
            </a:r>
            <a:endParaRPr altLang="ja-JP" b="1" dirty="0" kumimoji="1" lang="en-US" sz="2400">
              <a:solidFill>
                <a:schemeClr val="tx1"/>
              </a:solidFill>
            </a:endParaRPr>
          </a:p>
          <a:p>
            <a:pPr>
              <a:spcBef>
                <a:spcPts val="1000"/>
              </a:spcBef>
            </a:pPr>
            <a:r>
              <a:rPr altLang="en-US" b="1" dirty="0" kumimoji="1" lang="ja-JP" sz="2400">
                <a:solidFill>
                  <a:schemeClr val="tx1"/>
                </a:solidFill>
              </a:rPr>
              <a:t>　受験するにあたって　　　　　　・・・・・・・・・・・・・ ３６</a:t>
            </a:r>
            <a:endParaRPr altLang="ja-JP" b="1" dirty="0" kumimoji="1" lang="en-US" sz="2400">
              <a:solidFill>
                <a:schemeClr val="tx1"/>
              </a:solidFill>
            </a:endParaRPr>
          </a:p>
          <a:p>
            <a:pPr>
              <a:spcBef>
                <a:spcPts val="1000"/>
              </a:spcBef>
            </a:pPr>
            <a:r>
              <a:rPr altLang="en-US" b="1" dirty="0" kumimoji="1" lang="ja-JP" sz="2400">
                <a:solidFill>
                  <a:schemeClr val="tx1"/>
                </a:solidFill>
              </a:rPr>
              <a:t>　新・旧課程科目の受験に関する</a:t>
            </a:r>
            <a:r>
              <a:rPr altLang="ja-JP" b="1" dirty="0" kumimoji="1" lang="en-US" sz="2400">
                <a:solidFill>
                  <a:schemeClr val="tx1"/>
                </a:solidFill>
                <a:latin typeface="+mn-ea"/>
              </a:rPr>
              <a:t>Q</a:t>
            </a:r>
            <a:r>
              <a:rPr altLang="en-US" b="1" dirty="0" kumimoji="1" lang="ja-JP" sz="2400">
                <a:solidFill>
                  <a:schemeClr val="tx1"/>
                </a:solidFill>
                <a:latin typeface="+mn-ea"/>
              </a:rPr>
              <a:t>＆</a:t>
            </a:r>
            <a:r>
              <a:rPr altLang="ja-JP" b="1" dirty="0" kumimoji="1" lang="en-US" sz="2400">
                <a:solidFill>
                  <a:schemeClr val="tx1"/>
                </a:solidFill>
                <a:latin typeface="+mn-ea"/>
              </a:rPr>
              <a:t>A</a:t>
            </a:r>
            <a:r>
              <a:rPr altLang="en-US" b="1" dirty="0" kumimoji="1" lang="ja-JP" sz="2400">
                <a:solidFill>
                  <a:schemeClr val="tx1"/>
                </a:solidFill>
              </a:rPr>
              <a:t>　　　　  ・・・・・・・ ３８</a:t>
            </a:r>
          </a:p>
        </p:txBody>
      </p:sp>
    </p:spTree>
    <p:extLst>
      <p:ext uri="{BB962C8B-B14F-4D97-AF65-F5344CB8AC3E}">
        <p14:creationId xmlns:p14="http://schemas.microsoft.com/office/powerpoint/2010/main" val="3461250379"/>
      </p:ext>
    </p:extLst>
  </p:cSld>
  <p:clrMapOvr>
    <a:masterClrMapping/>
  </p:clrMapOvr>
</p:sld>
</file>

<file path=ppt/slides/slide40.xml><?xml version="1.0" encoding="utf-8"?>
<p:sld xmlns:a="http://schemas.openxmlformats.org/drawingml/2006/main" xmlns:p="http://schemas.openxmlformats.org/presentationml/2006/main" xmlns:r="http://schemas.openxmlformats.org/officeDocument/2006/relationships"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E36E2188-3736-4ECF-A54E-DD5C2BA99482}"/>
              </a:ext>
            </a:extLst>
          </p:cNvPr>
          <p:cNvSpPr/>
          <p:nvPr/>
        </p:nvSpPr>
        <p:spPr>
          <a:xfrm>
            <a:off x="6096000" y="-1"/>
            <a:ext cx="6096000" cy="6351711"/>
          </a:xfrm>
          <a:prstGeom prst="rect">
            <a:avLst/>
          </a:prstGeom>
          <a:solidFill>
            <a:srgbClr val="06C7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20000"/>
              </a:spcBef>
              <a:spcAft>
                <a:spcPct val="0"/>
              </a:spcAft>
            </a:pPr>
            <a:endParaRPr altLang="en-US" b="1" lang="ja-JP" sz="2800">
              <a:solidFill>
                <a:prstClr val="white"/>
              </a:solidFill>
              <a:latin typeface="Calibri"/>
              <a:ea charset="-128" panose="020B0600070205080204" pitchFamily="50" typeface="ＭＳ Ｐゴシック"/>
            </a:endParaRPr>
          </a:p>
        </p:txBody>
      </p:sp>
      <p:pic>
        <p:nvPicPr>
          <p:cNvPr id="7" name="図 6">
            <a:extLst>
              <a:ext uri="{FF2B5EF4-FFF2-40B4-BE49-F238E27FC236}">
                <a16:creationId xmlns:a16="http://schemas.microsoft.com/office/drawing/2014/main" id="{064D8255-C569-4086-9620-024F2AA95DC8}"/>
              </a:ext>
            </a:extLst>
          </p:cNvPr>
          <p:cNvPicPr>
            <a:picLocks noChangeAspect="1"/>
          </p:cNvPicPr>
          <p:nvPr/>
        </p:nvPicPr>
        <p:blipFill>
          <a:blip cstate="print" r:embed="rId3">
            <a:extLst>
              <a:ext uri="{28A0092B-C50C-407E-A947-70E740481C1C}">
                <a14:useLocalDpi xmlns:a14="http://schemas.microsoft.com/office/drawing/2010/main" val="0"/>
              </a:ext>
            </a:extLst>
          </a:blip>
          <a:stretch>
            <a:fillRect/>
          </a:stretch>
        </p:blipFill>
        <p:spPr>
          <a:xfrm>
            <a:off x="7913493" y="580642"/>
            <a:ext cx="2808000" cy="2805195"/>
          </a:xfrm>
          <a:prstGeom prst="rect">
            <a:avLst/>
          </a:prstGeom>
        </p:spPr>
      </p:pic>
      <p:pic>
        <p:nvPicPr>
          <p:cNvPr id="9" name="図 8">
            <a:extLst>
              <a:ext uri="{FF2B5EF4-FFF2-40B4-BE49-F238E27FC236}">
                <a16:creationId xmlns:a16="http://schemas.microsoft.com/office/drawing/2014/main" id="{5E1250CC-A40E-442F-9320-1551896A227F}"/>
              </a:ext>
            </a:extLst>
          </p:cNvPr>
          <p:cNvPicPr>
            <a:picLocks noChangeAspect="1"/>
          </p:cNvPicPr>
          <p:nvPr/>
        </p:nvPicPr>
        <p:blipFill>
          <a:blip cstate="print" r:embed="rId4">
            <a:extLst>
              <a:ext uri="{28A0092B-C50C-407E-A947-70E740481C1C}">
                <a14:useLocalDpi xmlns:a14="http://schemas.microsoft.com/office/drawing/2010/main" val="0"/>
              </a:ext>
            </a:extLst>
          </a:blip>
          <a:stretch>
            <a:fillRect/>
          </a:stretch>
        </p:blipFill>
        <p:spPr>
          <a:xfrm>
            <a:off x="2406000" y="1101534"/>
            <a:ext cx="1690665" cy="1728000"/>
          </a:xfrm>
          <a:prstGeom prst="rect">
            <a:avLst/>
          </a:prstGeom>
        </p:spPr>
      </p:pic>
      <p:sp>
        <p:nvSpPr>
          <p:cNvPr id="13" name="テキスト ボックス 12">
            <a:extLst>
              <a:ext uri="{FF2B5EF4-FFF2-40B4-BE49-F238E27FC236}">
                <a16:creationId xmlns:a16="http://schemas.microsoft.com/office/drawing/2014/main" id="{FD3FB648-9348-454B-AC62-660EC098CDC4}"/>
              </a:ext>
            </a:extLst>
          </p:cNvPr>
          <p:cNvSpPr txBox="1"/>
          <p:nvPr/>
        </p:nvSpPr>
        <p:spPr>
          <a:xfrm>
            <a:off x="1703512" y="176402"/>
            <a:ext cx="8964488" cy="769441"/>
          </a:xfrm>
          <a:prstGeom prst="rect">
            <a:avLst/>
          </a:prstGeom>
          <a:noFill/>
        </p:spPr>
        <p:txBody>
          <a:bodyPr rtlCol="0" wrap="square">
            <a:spAutoFit/>
          </a:bodyPr>
          <a:lstStyle/>
          <a:p>
            <a:pPr algn="ctr" fontAlgn="base">
              <a:spcBef>
                <a:spcPct val="20000"/>
              </a:spcBef>
              <a:spcAft>
                <a:spcPct val="0"/>
              </a:spcAft>
            </a:pPr>
            <a:r>
              <a:rPr altLang="en-US" b="1" dirty="0" lang="ja-JP" sz="2000">
                <a:solidFill>
                  <a:srgbClr val="16057D"/>
                </a:solidFill>
                <a:latin charset="-128" panose="02020700000000000000" pitchFamily="17" typeface="UD デジタル 教科書体 N-B"/>
                <a:ea charset="-128" panose="02020700000000000000" pitchFamily="17" typeface="UD デジタル 教科書体 N-B"/>
              </a:rPr>
              <a:t>大学入試センター公式アカウントでも</a:t>
            </a:r>
            <a:endParaRPr altLang="ja-JP" b="1" dirty="0" lang="en-US" sz="2000">
              <a:solidFill>
                <a:srgbClr val="16057D"/>
              </a:solidFill>
              <a:latin charset="-128" panose="02020700000000000000" pitchFamily="17" typeface="UD デジタル 教科書体 N-B"/>
              <a:ea charset="-128" panose="02020700000000000000" pitchFamily="17" typeface="UD デジタル 教科書体 N-B"/>
            </a:endParaRPr>
          </a:p>
          <a:p>
            <a:pPr algn="ctr" fontAlgn="base">
              <a:spcBef>
                <a:spcPct val="20000"/>
              </a:spcBef>
              <a:spcAft>
                <a:spcPct val="0"/>
              </a:spcAft>
            </a:pPr>
            <a:r>
              <a:rPr altLang="en-US" b="1" dirty="0" lang="ja-JP" sz="2000">
                <a:solidFill>
                  <a:srgbClr val="16057D"/>
                </a:solidFill>
                <a:latin charset="-128" panose="02020700000000000000" pitchFamily="17" typeface="UD デジタル 教科書体 N-B"/>
                <a:ea charset="-128" panose="02020700000000000000" pitchFamily="17" typeface="UD デジタル 教科書体 N-B"/>
              </a:rPr>
              <a:t>令和７年度大学入学共通テストに関する最新情報を発信しています。</a:t>
            </a:r>
            <a:r>
              <a:rPr altLang="ja-JP" b="1" baseline="30000" dirty="0" lang="en-US" sz="2000">
                <a:solidFill>
                  <a:srgbClr val="16057D"/>
                </a:solidFill>
                <a:latin charset="-128" panose="02020700000000000000" pitchFamily="17" typeface="UD デジタル 教科書体 N-B"/>
                <a:ea charset="-128" panose="02020700000000000000" pitchFamily="17" typeface="UD デジタル 教科書体 N-B"/>
              </a:rPr>
              <a:t>※</a:t>
            </a:r>
            <a:endParaRPr altLang="en-US" b="1" baseline="30000" dirty="0" lang="ja-JP" sz="2000">
              <a:solidFill>
                <a:srgbClr val="16057D"/>
              </a:solidFill>
              <a:latin charset="-128" panose="02020700000000000000" pitchFamily="17" typeface="UD デジタル 教科書体 N-B"/>
              <a:ea charset="-128" panose="02020700000000000000" pitchFamily="17" typeface="UD デジタル 教科書体 N-B"/>
            </a:endParaRPr>
          </a:p>
        </p:txBody>
      </p:sp>
      <p:pic>
        <p:nvPicPr>
          <p:cNvPr id="5" name="図 4">
            <a:extLst>
              <a:ext uri="{FF2B5EF4-FFF2-40B4-BE49-F238E27FC236}">
                <a16:creationId xmlns:a16="http://schemas.microsoft.com/office/drawing/2014/main" id="{C0DAD482-2FD5-489A-B2A2-8D12ACFA9F89}"/>
              </a:ext>
            </a:extLst>
          </p:cNvPr>
          <p:cNvPicPr>
            <a:picLocks noChangeAspect="1"/>
          </p:cNvPicPr>
          <p:nvPr/>
        </p:nvPicPr>
        <p:blipFill>
          <a:blip cstate="print" r:embed="rId5">
            <a:extLst>
              <a:ext uri="{28A0092B-C50C-407E-A947-70E740481C1C}">
                <a14:useLocalDpi xmlns:a14="http://schemas.microsoft.com/office/drawing/2010/main" val="0"/>
              </a:ext>
            </a:extLst>
          </a:blip>
          <a:stretch>
            <a:fillRect/>
          </a:stretch>
        </p:blipFill>
        <p:spPr>
          <a:xfrm>
            <a:off x="8777493" y="4565299"/>
            <a:ext cx="1080000" cy="1080000"/>
          </a:xfrm>
          <a:prstGeom prst="rect">
            <a:avLst/>
          </a:prstGeom>
        </p:spPr>
      </p:pic>
      <p:sp>
        <p:nvSpPr>
          <p:cNvPr id="14" name="テキスト ボックス 13">
            <a:extLst>
              <a:ext uri="{FF2B5EF4-FFF2-40B4-BE49-F238E27FC236}">
                <a16:creationId xmlns:a16="http://schemas.microsoft.com/office/drawing/2014/main" id="{C87C3321-BFDC-4B39-9E17-F812B21C61D0}"/>
              </a:ext>
            </a:extLst>
          </p:cNvPr>
          <p:cNvSpPr txBox="1"/>
          <p:nvPr/>
        </p:nvSpPr>
        <p:spPr>
          <a:xfrm>
            <a:off x="588507" y="3040730"/>
            <a:ext cx="5298726" cy="769441"/>
          </a:xfrm>
          <a:prstGeom prst="rect">
            <a:avLst/>
          </a:prstGeom>
          <a:noFill/>
        </p:spPr>
        <p:txBody>
          <a:bodyPr rtlCol="0" wrap="square">
            <a:spAutoFit/>
          </a:bodyPr>
          <a:lstStyle/>
          <a:p>
            <a:pPr algn="ctr" fontAlgn="base">
              <a:spcBef>
                <a:spcPct val="20000"/>
              </a:spcBef>
              <a:spcAft>
                <a:spcPct val="0"/>
              </a:spcAft>
            </a:pPr>
            <a:r>
              <a:rPr altLang="en-US" b="1" dirty="0" lang="ja-JP" sz="2000">
                <a:solidFill>
                  <a:prstClr val="black"/>
                </a:solidFill>
                <a:latin charset="-128" panose="02020700000000000000" pitchFamily="17" typeface="UD デジタル 教科書体 N-B"/>
                <a:ea charset="-128" panose="02020700000000000000" pitchFamily="17" typeface="UD デジタル 教科書体 N-B"/>
              </a:rPr>
              <a:t>大学入試センター</a:t>
            </a:r>
            <a:endParaRPr altLang="ja-JP" b="1" dirty="0" lang="en-US" sz="2000">
              <a:solidFill>
                <a:prstClr val="black"/>
              </a:solidFill>
              <a:latin charset="-128" panose="02020700000000000000" pitchFamily="17" typeface="UD デジタル 教科書体 N-B"/>
              <a:ea charset="-128" panose="02020700000000000000" pitchFamily="17" typeface="UD デジタル 教科書体 N-B"/>
            </a:endParaRPr>
          </a:p>
          <a:p>
            <a:pPr algn="ctr" fontAlgn="base">
              <a:spcBef>
                <a:spcPct val="20000"/>
              </a:spcBef>
              <a:spcAft>
                <a:spcPct val="0"/>
              </a:spcAft>
            </a:pPr>
            <a:r>
              <a:rPr altLang="ja-JP" b="1" dirty="0" lang="en-US" sz="2000">
                <a:solidFill>
                  <a:prstClr val="black"/>
                </a:solidFill>
                <a:latin charset="-128" panose="02020700000000000000" pitchFamily="17" typeface="UD デジタル 教科書体 N-B"/>
                <a:ea charset="-128" panose="02020700000000000000" pitchFamily="17" typeface="UD デジタル 教科書体 N-B"/>
              </a:rPr>
              <a:t>@</a:t>
            </a:r>
            <a:r>
              <a:rPr altLang="ja-JP" b="1" dirty="0" err="1" lang="en-US" sz="2000">
                <a:solidFill>
                  <a:prstClr val="black"/>
                </a:solidFill>
                <a:latin charset="-128" panose="02020700000000000000" pitchFamily="17" typeface="UD デジタル 教科書体 N-B"/>
                <a:ea charset="-128" panose="02020700000000000000" pitchFamily="17" typeface="UD デジタル 教科書体 N-B"/>
              </a:rPr>
              <a:t>DNC_Japan</a:t>
            </a:r>
            <a:r>
              <a:rPr altLang="en-US" b="1" dirty="0" lang="ja-JP" sz="2000">
                <a:solidFill>
                  <a:prstClr val="black"/>
                </a:solidFill>
                <a:latin charset="-128" panose="02020700000000000000" pitchFamily="17" typeface="UD デジタル 教科書体 N-B"/>
                <a:ea charset="-128" panose="02020700000000000000" pitchFamily="17" typeface="UD デジタル 教科書体 N-B"/>
              </a:rPr>
              <a:t>（</a:t>
            </a:r>
            <a:r>
              <a:rPr altLang="ja-JP" b="1" dirty="0" lang="en-US" sz="2000">
                <a:solidFill>
                  <a:prstClr val="black"/>
                </a:solidFill>
                <a:latin charset="-128" panose="02020700000000000000" pitchFamily="17" typeface="UD デジタル 教科書体 N-B"/>
                <a:ea charset="-128" panose="02020700000000000000" pitchFamily="17" typeface="UD デジタル 教科書体 N-B"/>
              </a:rPr>
              <a:t>https://x.com/DNC_Japan</a:t>
            </a:r>
            <a:r>
              <a:rPr altLang="en-US" b="1" dirty="0" lang="ja-JP" sz="2000">
                <a:solidFill>
                  <a:prstClr val="black"/>
                </a:solidFill>
                <a:latin charset="-128" panose="02020700000000000000" pitchFamily="17" typeface="UD デジタル 教科書体 N-B"/>
                <a:ea charset="-128" panose="02020700000000000000" pitchFamily="17" typeface="UD デジタル 教科書体 N-B"/>
              </a:rPr>
              <a:t>）</a:t>
            </a:r>
          </a:p>
        </p:txBody>
      </p:sp>
      <p:sp>
        <p:nvSpPr>
          <p:cNvPr id="15" name="テキスト ボックス 14">
            <a:extLst>
              <a:ext uri="{FF2B5EF4-FFF2-40B4-BE49-F238E27FC236}">
                <a16:creationId xmlns:a16="http://schemas.microsoft.com/office/drawing/2014/main" id="{6CCE12E9-D926-40E1-9A37-394C04B1FBCB}"/>
              </a:ext>
            </a:extLst>
          </p:cNvPr>
          <p:cNvSpPr txBox="1"/>
          <p:nvPr/>
        </p:nvSpPr>
        <p:spPr>
          <a:xfrm>
            <a:off x="6688898" y="2994094"/>
            <a:ext cx="5110619" cy="769441"/>
          </a:xfrm>
          <a:prstGeom prst="rect">
            <a:avLst/>
          </a:prstGeom>
          <a:noFill/>
        </p:spPr>
        <p:txBody>
          <a:bodyPr rtlCol="0" wrap="square">
            <a:spAutoFit/>
          </a:bodyPr>
          <a:lstStyle/>
          <a:p>
            <a:pPr algn="ctr" fontAlgn="base">
              <a:spcBef>
                <a:spcPct val="20000"/>
              </a:spcBef>
              <a:spcAft>
                <a:spcPct val="0"/>
              </a:spcAft>
            </a:pPr>
            <a:r>
              <a:rPr altLang="ja-JP" b="1" dirty="0" lang="en-US" sz="2000">
                <a:solidFill>
                  <a:prstClr val="white"/>
                </a:solidFill>
                <a:latin charset="-128" panose="02020700000000000000" pitchFamily="17" typeface="UD デジタル 教科書体 N-B"/>
                <a:ea charset="-128" panose="02020700000000000000" pitchFamily="17" typeface="UD デジタル 教科書体 N-B"/>
              </a:rPr>
              <a:t>R</a:t>
            </a:r>
            <a:r>
              <a:rPr altLang="en-US" b="1" dirty="0" lang="ja-JP" sz="2000">
                <a:solidFill>
                  <a:prstClr val="white"/>
                </a:solidFill>
                <a:latin charset="-128" panose="02020700000000000000" pitchFamily="17" typeface="UD デジタル 教科書体 N-B"/>
                <a:ea charset="-128" panose="02020700000000000000" pitchFamily="17" typeface="UD デジタル 教科書体 N-B"/>
              </a:rPr>
              <a:t>７共通テスト情報｜大学入試センター</a:t>
            </a:r>
          </a:p>
          <a:p>
            <a:pPr algn="ctr" fontAlgn="base">
              <a:spcBef>
                <a:spcPct val="20000"/>
              </a:spcBef>
              <a:spcAft>
                <a:spcPct val="0"/>
              </a:spcAft>
            </a:pPr>
            <a:r>
              <a:rPr altLang="ja-JP" b="1" dirty="0" lang="en-US" sz="2000">
                <a:solidFill>
                  <a:prstClr val="white"/>
                </a:solidFill>
                <a:latin charset="-128" panose="02020700000000000000" pitchFamily="17" typeface="UD デジタル 教科書体 N-B"/>
                <a:ea charset="-128" panose="02020700000000000000" pitchFamily="17" typeface="UD デジタル 教科書体 N-B"/>
              </a:rPr>
              <a:t>@r7test_dnc</a:t>
            </a:r>
          </a:p>
        </p:txBody>
      </p:sp>
      <p:pic>
        <p:nvPicPr>
          <p:cNvPr id="11" name="図 10">
            <a:extLst>
              <a:ext uri="{FF2B5EF4-FFF2-40B4-BE49-F238E27FC236}">
                <a16:creationId xmlns:a16="http://schemas.microsoft.com/office/drawing/2014/main" id="{ED5258BF-1AA5-46BC-AB1F-B005F5CDEC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1332" y="4470222"/>
            <a:ext cx="1260000" cy="1260000"/>
          </a:xfrm>
          <a:prstGeom prst="rect">
            <a:avLst/>
          </a:prstGeom>
        </p:spPr>
      </p:pic>
      <p:sp>
        <p:nvSpPr>
          <p:cNvPr id="16" name="テキスト ボックス 15">
            <a:extLst>
              <a:ext uri="{FF2B5EF4-FFF2-40B4-BE49-F238E27FC236}">
                <a16:creationId xmlns:a16="http://schemas.microsoft.com/office/drawing/2014/main" id="{7CCE7A81-3FE7-4B5D-B4B5-DACB27F201C7}"/>
              </a:ext>
            </a:extLst>
          </p:cNvPr>
          <p:cNvSpPr txBox="1"/>
          <p:nvPr/>
        </p:nvSpPr>
        <p:spPr>
          <a:xfrm>
            <a:off x="7031493" y="3790645"/>
            <a:ext cx="4572000" cy="769441"/>
          </a:xfrm>
          <a:prstGeom prst="rect">
            <a:avLst/>
          </a:prstGeom>
          <a:noFill/>
        </p:spPr>
        <p:txBody>
          <a:bodyPr rtlCol="0" wrap="square">
            <a:spAutoFit/>
          </a:bodyPr>
          <a:lstStyle/>
          <a:p>
            <a:pPr algn="ctr" fontAlgn="base">
              <a:spcBef>
                <a:spcPct val="20000"/>
              </a:spcBef>
              <a:spcAft>
                <a:spcPct val="0"/>
              </a:spcAft>
            </a:pPr>
            <a:r>
              <a:rPr altLang="en-US" b="1" dirty="0" lang="ja-JP" sz="4400">
                <a:solidFill>
                  <a:prstClr val="white"/>
                </a:solidFill>
                <a:latin charset="-128" panose="020B0604030504040204" pitchFamily="50" typeface="メイリオ"/>
                <a:ea charset="-128" panose="020B0604030504040204" pitchFamily="50" typeface="メイリオ"/>
              </a:rPr>
              <a:t>友だち募集中</a:t>
            </a:r>
          </a:p>
        </p:txBody>
      </p:sp>
      <p:sp>
        <p:nvSpPr>
          <p:cNvPr id="17" name="テキスト ボックス 16">
            <a:extLst>
              <a:ext uri="{FF2B5EF4-FFF2-40B4-BE49-F238E27FC236}">
                <a16:creationId xmlns:a16="http://schemas.microsoft.com/office/drawing/2014/main" id="{001FFEB8-A086-4186-9BA3-78C7F83903F7}"/>
              </a:ext>
            </a:extLst>
          </p:cNvPr>
          <p:cNvSpPr txBox="1"/>
          <p:nvPr/>
        </p:nvSpPr>
        <p:spPr>
          <a:xfrm>
            <a:off x="965332" y="3803171"/>
            <a:ext cx="4572000" cy="769441"/>
          </a:xfrm>
          <a:prstGeom prst="rect">
            <a:avLst/>
          </a:prstGeom>
          <a:noFill/>
        </p:spPr>
        <p:txBody>
          <a:bodyPr rtlCol="0" wrap="square">
            <a:spAutoFit/>
          </a:bodyPr>
          <a:lstStyle/>
          <a:p>
            <a:pPr algn="ctr" fontAlgn="base">
              <a:spcBef>
                <a:spcPct val="20000"/>
              </a:spcBef>
              <a:spcAft>
                <a:spcPct val="0"/>
              </a:spcAft>
            </a:pPr>
            <a:r>
              <a:rPr altLang="ja-JP" b="1" dirty="0" lang="en-US" spc="-150" sz="4400">
                <a:solidFill>
                  <a:prstClr val="black"/>
                </a:solidFill>
                <a:latin charset="-128" panose="020B0700000000000000" pitchFamily="50" typeface="Yu Gothic UI Semibold"/>
                <a:ea charset="-128" panose="020B0700000000000000" pitchFamily="50" typeface="Yu Gothic UI Semibold"/>
              </a:rPr>
              <a:t>Follow us !</a:t>
            </a:r>
            <a:r>
              <a:rPr altLang="en-US" b="1" dirty="0" lang="ja-JP" sz="4400">
                <a:solidFill>
                  <a:prstClr val="black"/>
                </a:solidFill>
                <a:latin charset="-128" panose="020B0604030504040204" pitchFamily="50" typeface="メイリオ"/>
                <a:ea charset="-128" panose="020B0604030504040204" pitchFamily="50" typeface="メイリオ"/>
              </a:rPr>
              <a:t>　</a:t>
            </a:r>
            <a:endParaRPr altLang="ja-JP" b="1" dirty="0" lang="en-US" sz="4400">
              <a:solidFill>
                <a:prstClr val="black"/>
              </a:solidFill>
              <a:latin charset="-128" panose="020B0604030504040204" pitchFamily="50" typeface="メイリオ"/>
              <a:ea charset="-128" panose="020B0604030504040204" pitchFamily="50" typeface="メイリオ"/>
            </a:endParaRPr>
          </a:p>
        </p:txBody>
      </p:sp>
      <p:sp>
        <p:nvSpPr>
          <p:cNvPr id="18" name="テキスト ボックス 17">
            <a:extLst>
              <a:ext uri="{FF2B5EF4-FFF2-40B4-BE49-F238E27FC236}">
                <a16:creationId xmlns:a16="http://schemas.microsoft.com/office/drawing/2014/main" id="{684E8AD7-B951-4E4D-8731-DCA63FFD4E54}"/>
              </a:ext>
            </a:extLst>
          </p:cNvPr>
          <p:cNvSpPr txBox="1"/>
          <p:nvPr/>
        </p:nvSpPr>
        <p:spPr>
          <a:xfrm>
            <a:off x="0" y="5824368"/>
            <a:ext cx="12192000" cy="654456"/>
          </a:xfrm>
          <a:prstGeom prst="rect">
            <a:avLst/>
          </a:prstGeom>
          <a:solidFill>
            <a:schemeClr val="bg1">
              <a:lumMod val="85000"/>
            </a:schemeClr>
          </a:solidFill>
        </p:spPr>
        <p:txBody>
          <a:bodyPr anchor="b" anchorCtr="0" rtlCol="0" tIns="144000" wrap="square">
            <a:spAutoFit/>
          </a:bodyPr>
          <a:lstStyle/>
          <a:p>
            <a:pPr algn="ctr" fontAlgn="base">
              <a:lnSpc>
                <a:spcPts val="1800"/>
              </a:lnSpc>
              <a:spcAft>
                <a:spcPct val="0"/>
              </a:spcAft>
            </a:pPr>
            <a:r>
              <a:rPr altLang="ja-JP" b="1" baseline="30000" dirty="0" lang="en-US" sz="2400">
                <a:solidFill>
                  <a:srgbClr val="16057D"/>
                </a:solidFill>
                <a:latin charset="-128" panose="02020700000000000000" pitchFamily="17" typeface="UD デジタル 教科書体 N-B"/>
                <a:ea charset="-128" panose="02020700000000000000" pitchFamily="17" typeface="UD デジタル 教科書体 N-B"/>
              </a:rPr>
              <a:t>※ </a:t>
            </a:r>
            <a:r>
              <a:rPr altLang="en-US" b="1" baseline="30000" dirty="0" lang="ja-JP" sz="2400">
                <a:solidFill>
                  <a:srgbClr val="16057D"/>
                </a:solidFill>
                <a:latin charset="-128" panose="02020700000000000000" pitchFamily="17" typeface="UD デジタル 教科書体 N-B"/>
                <a:ea charset="-128" panose="02020700000000000000" pitchFamily="17" typeface="UD デジタル 教科書体 N-B"/>
              </a:rPr>
              <a:t>これらの</a:t>
            </a:r>
            <a:r>
              <a:rPr altLang="ja-JP" b="1" baseline="30000" dirty="0" lang="en-US" sz="2400">
                <a:solidFill>
                  <a:srgbClr val="16057D"/>
                </a:solidFill>
                <a:latin charset="-128" panose="02020700000000000000" pitchFamily="17" typeface="UD デジタル 教科書体 N-B"/>
                <a:ea charset="-128" panose="02020700000000000000" pitchFamily="17" typeface="UD デジタル 教科書体 N-B"/>
              </a:rPr>
              <a:t>SNS</a:t>
            </a:r>
            <a:r>
              <a:rPr altLang="en-US" b="1" baseline="30000" dirty="0" lang="ja-JP" sz="2400">
                <a:solidFill>
                  <a:srgbClr val="16057D"/>
                </a:solidFill>
                <a:latin charset="-128" panose="02020700000000000000" pitchFamily="17" typeface="UD デジタル 教科書体 N-B"/>
                <a:ea charset="-128" panose="02020700000000000000" pitchFamily="17" typeface="UD デジタル 教科書体 N-B"/>
              </a:rPr>
              <a:t>（ソーシャル・ネットワーキング・サービス）は，公式ウェブサイト等における最新情報の掲載をご案内したり，</a:t>
            </a:r>
            <a:endParaRPr altLang="ja-JP" b="1" baseline="30000" dirty="0" lang="en-US" sz="2400">
              <a:solidFill>
                <a:srgbClr val="16057D"/>
              </a:solidFill>
              <a:latin charset="-128" panose="02020700000000000000" pitchFamily="17" typeface="UD デジタル 教科書体 N-B"/>
              <a:ea charset="-128" panose="02020700000000000000" pitchFamily="17" typeface="UD デジタル 教科書体 N-B"/>
            </a:endParaRPr>
          </a:p>
          <a:p>
            <a:pPr fontAlgn="base">
              <a:lnSpc>
                <a:spcPts val="1800"/>
              </a:lnSpc>
              <a:spcAft>
                <a:spcPct val="0"/>
              </a:spcAft>
            </a:pPr>
            <a:r>
              <a:rPr altLang="en-US" b="1" baseline="30000" dirty="0" lang="ja-JP" sz="2400">
                <a:solidFill>
                  <a:srgbClr val="16057D"/>
                </a:solidFill>
                <a:latin charset="-128" panose="02020700000000000000" pitchFamily="17" typeface="UD デジタル 教科書体 N-B"/>
                <a:ea charset="-128" panose="02020700000000000000" pitchFamily="17" typeface="UD デジタル 教科書体 N-B"/>
              </a:rPr>
              <a:t> 　その内容の一部を紹介する形で運用しています。</a:t>
            </a:r>
            <a:r>
              <a:rPr altLang="ja-JP" b="1" baseline="30000" dirty="0" lang="en-US" sz="2400">
                <a:solidFill>
                  <a:srgbClr val="16057D"/>
                </a:solidFill>
                <a:latin charset="-128" panose="02020700000000000000" pitchFamily="17" typeface="UD デジタル 教科書体 N-B"/>
                <a:ea charset="-128" panose="02020700000000000000" pitchFamily="17" typeface="UD デジタル 教科書体 N-B"/>
              </a:rPr>
              <a:t>SNS</a:t>
            </a:r>
            <a:r>
              <a:rPr altLang="en-US" b="1" baseline="30000" dirty="0" lang="ja-JP" sz="2400">
                <a:solidFill>
                  <a:srgbClr val="16057D"/>
                </a:solidFill>
                <a:latin charset="-128" panose="02020700000000000000" pitchFamily="17" typeface="UD デジタル 教科書体 N-B"/>
                <a:ea charset="-128" panose="02020700000000000000" pitchFamily="17" typeface="UD デジタル 教科書体 N-B"/>
              </a:rPr>
              <a:t>のフォロワー等に限定して特定の情報を発信することはありません。</a:t>
            </a:r>
          </a:p>
        </p:txBody>
      </p:sp>
      <p:sp>
        <p:nvSpPr>
          <p:cNvPr id="19" name="スライド番号プレースホルダー 3">
            <a:extLst>
              <a:ext uri="{FF2B5EF4-FFF2-40B4-BE49-F238E27FC236}">
                <a16:creationId xmlns:a16="http://schemas.microsoft.com/office/drawing/2014/main" id="{7BE96A4E-E91E-4920-9D50-C32D1F12DA9A}"/>
              </a:ext>
            </a:extLst>
          </p:cNvPr>
          <p:cNvSpPr txBox="1">
            <a:spLocks/>
          </p:cNvSpPr>
          <p:nvPr/>
        </p:nvSpPr>
        <p:spPr>
          <a:xfrm>
            <a:off x="11471082" y="6492875"/>
            <a:ext cx="683339" cy="365125"/>
          </a:xfrm>
          <a:prstGeom prst="rect">
            <a:avLst/>
          </a:prstGeom>
        </p:spPr>
        <p:txBody>
          <a:bodyPr anchor="ctr" bIns="45720" lIns="91440" rIns="91440" rtlCol="0" tIns="45720" vert="horz"/>
          <a:lstStyle>
            <a:defPPr>
              <a:defRPr lang="en-US"/>
            </a:defPPr>
            <a:lvl1pPr algn="r" defTabSz="457200" eaLnBrk="1" hangingPunct="1" latinLnBrk="0" marL="0" rtl="0">
              <a:defRPr kern="1200" sz="900">
                <a:solidFill>
                  <a:schemeClr val="accent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a:lstStyle>
          <a:p>
            <a:fld id="{E0DD81A2-EA14-4A6D-B084-F67E3CF249F6}" type="slidenum">
              <a:rPr altLang="en-US" kumimoji="1" lang="ja-JP" smtClean="0" sz="2000">
                <a:solidFill>
                  <a:schemeClr val="tx1"/>
                </a:solidFill>
              </a:rPr>
              <a:pPr/>
              <a:t>40</a:t>
            </a:fld>
            <a:endParaRPr altLang="en-US" dirty="0" kumimoji="1" lang="ja-JP" sz="2000">
              <a:solidFill>
                <a:schemeClr val="tx1"/>
              </a:solidFill>
            </a:endParaRPr>
          </a:p>
        </p:txBody>
      </p:sp>
    </p:spTree>
    <p:extLst>
      <p:ext uri="{BB962C8B-B14F-4D97-AF65-F5344CB8AC3E}">
        <p14:creationId xmlns:p14="http://schemas.microsoft.com/office/powerpoint/2010/main" val="3755666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p:transition>
        <p:fade/>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428C2E13-8A89-4CBA-A807-BB0707B3857E}"/>
              </a:ext>
            </a:extLst>
          </p:cNvPr>
          <p:cNvSpPr/>
          <p:nvPr/>
        </p:nvSpPr>
        <p:spPr>
          <a:xfrm>
            <a:off x="6286499" y="1543129"/>
            <a:ext cx="5266266" cy="4775784"/>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1200"/>
              </a:spcBef>
            </a:pPr>
            <a:r>
              <a:rPr altLang="ja-JP" b="1" dirty="0" kumimoji="1" lang="en-US">
                <a:solidFill>
                  <a:schemeClr val="tx1"/>
                </a:solidFill>
              </a:rPr>
              <a:t>【2</a:t>
            </a:r>
            <a:r>
              <a:rPr altLang="en-US" b="1" dirty="0" kumimoji="1" lang="ja-JP">
                <a:solidFill>
                  <a:schemeClr val="tx1"/>
                </a:solidFill>
              </a:rPr>
              <a:t>科目受験者</a:t>
            </a:r>
            <a:r>
              <a:rPr altLang="ja-JP" b="1" dirty="0" kumimoji="1" lang="en-US">
                <a:solidFill>
                  <a:schemeClr val="tx1"/>
                </a:solidFill>
              </a:rPr>
              <a:t>】</a:t>
            </a:r>
          </a:p>
          <a:p>
            <a:r>
              <a:rPr altLang="en-US" b="1" dirty="0" kumimoji="1" lang="ja-JP" sz="2200">
                <a:solidFill>
                  <a:schemeClr val="tx1"/>
                </a:solidFill>
              </a:rPr>
              <a:t>　</a:t>
            </a:r>
            <a:r>
              <a:rPr altLang="ja-JP" b="1" dirty="0" kumimoji="1" lang="en-US" sz="2400">
                <a:solidFill>
                  <a:schemeClr val="tx1"/>
                </a:solidFill>
              </a:rPr>
              <a:t>9:30-11:40</a:t>
            </a:r>
            <a:r>
              <a:rPr altLang="en-US" b="1" dirty="0" kumimoji="1" lang="ja-JP" sz="2400">
                <a:solidFill>
                  <a:schemeClr val="tx1"/>
                </a:solidFill>
              </a:rPr>
              <a:t>　　理科</a:t>
            </a:r>
            <a:endParaRPr altLang="ja-JP" b="1" dirty="0" kumimoji="1" lang="en-US" sz="2200">
              <a:solidFill>
                <a:schemeClr val="tx1"/>
              </a:solidFill>
            </a:endParaRPr>
          </a:p>
          <a:p>
            <a:r>
              <a:rPr altLang="ja-JP" b="1" dirty="0" kumimoji="1" lang="en-US">
                <a:solidFill>
                  <a:schemeClr val="tx1"/>
                </a:solidFill>
              </a:rPr>
              <a:t>【1</a:t>
            </a:r>
            <a:r>
              <a:rPr altLang="en-US" b="1" dirty="0" kumimoji="1" lang="ja-JP">
                <a:solidFill>
                  <a:schemeClr val="tx1"/>
                </a:solidFill>
              </a:rPr>
              <a:t>科目受験者</a:t>
            </a:r>
            <a:r>
              <a:rPr altLang="ja-JP" b="1" dirty="0" kumimoji="1" lang="en-US">
                <a:solidFill>
                  <a:schemeClr val="tx1"/>
                </a:solidFill>
              </a:rPr>
              <a:t>】</a:t>
            </a:r>
          </a:p>
          <a:p>
            <a:r>
              <a:rPr altLang="en-US" b="1" dirty="0" kumimoji="1" lang="ja-JP" sz="2200">
                <a:solidFill>
                  <a:schemeClr val="tx1"/>
                </a:solidFill>
              </a:rPr>
              <a:t>   </a:t>
            </a:r>
            <a:r>
              <a:rPr altLang="ja-JP" b="1" dirty="0" kumimoji="1" lang="en-US" sz="2400">
                <a:solidFill>
                  <a:schemeClr val="tx1"/>
                </a:solidFill>
              </a:rPr>
              <a:t>10:40-11:40</a:t>
            </a:r>
            <a:endParaRPr altLang="ja-JP" b="1" dirty="0" kumimoji="1" lang="en-US" sz="22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13:00-14:10</a:t>
            </a:r>
            <a:r>
              <a:rPr altLang="en-US" b="1" dirty="0" kumimoji="1" lang="ja-JP" sz="2400">
                <a:solidFill>
                  <a:schemeClr val="tx1"/>
                </a:solidFill>
              </a:rPr>
              <a:t>　  　数学①</a:t>
            </a:r>
            <a:endParaRPr altLang="ja-JP" b="1" dirty="0" kumimoji="1" lang="en-US" sz="24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15:00-16:10</a:t>
            </a:r>
            <a:r>
              <a:rPr altLang="en-US" b="1" dirty="0" kumimoji="1" lang="ja-JP" sz="2400">
                <a:solidFill>
                  <a:schemeClr val="tx1"/>
                </a:solidFill>
              </a:rPr>
              <a:t>　  　数学②</a:t>
            </a:r>
            <a:endParaRPr altLang="ja-JP" b="1" dirty="0" kumimoji="1" lang="en-US" sz="24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17:00-18:00</a:t>
            </a:r>
            <a:r>
              <a:rPr altLang="en-US" b="1" dirty="0" kumimoji="1" lang="ja-JP" sz="2400">
                <a:solidFill>
                  <a:schemeClr val="tx1"/>
                </a:solidFill>
              </a:rPr>
              <a:t>　  　情報</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5</a:t>
            </a:fld>
            <a:endParaRPr altLang="en-US" kumimoji="1" lang="ja-JP"/>
          </a:p>
        </p:txBody>
      </p:sp>
      <p:sp>
        <p:nvSpPr>
          <p:cNvPr id="6" name="タイトル 5">
            <a:extLst>
              <a:ext uri="{FF2B5EF4-FFF2-40B4-BE49-F238E27FC236}">
                <a16:creationId xmlns:a16="http://schemas.microsoft.com/office/drawing/2014/main" id="{BAA98217-8299-4D6A-B797-9292E09FCF26}"/>
              </a:ext>
            </a:extLst>
          </p:cNvPr>
          <p:cNvSpPr>
            <a:spLocks noGrp="1"/>
          </p:cNvSpPr>
          <p:nvPr>
            <p:ph type="title"/>
          </p:nvPr>
        </p:nvSpPr>
        <p:spPr>
          <a:xfrm>
            <a:off x="406400" y="154704"/>
            <a:ext cx="8596668" cy="563414"/>
          </a:xfrm>
        </p:spPr>
        <p:txBody>
          <a:bodyPr/>
          <a:lstStyle/>
          <a:p>
            <a:r>
              <a:rPr altLang="en-US" dirty="0" lang="ja-JP">
                <a:solidFill>
                  <a:srgbClr val="002060"/>
                </a:solidFill>
              </a:rPr>
              <a:t>試験時間割</a:t>
            </a:r>
          </a:p>
        </p:txBody>
      </p:sp>
      <p:sp>
        <p:nvSpPr>
          <p:cNvPr id="7" name="テキスト ボックス 6">
            <a:extLst>
              <a:ext uri="{FF2B5EF4-FFF2-40B4-BE49-F238E27FC236}">
                <a16:creationId xmlns:a16="http://schemas.microsoft.com/office/drawing/2014/main" id="{C02EB7DE-449A-42E4-B2BF-7E1956F2A463}"/>
              </a:ext>
            </a:extLst>
          </p:cNvPr>
          <p:cNvSpPr txBox="1"/>
          <p:nvPr/>
        </p:nvSpPr>
        <p:spPr>
          <a:xfrm>
            <a:off x="2080487" y="677175"/>
            <a:ext cx="2474582" cy="711842"/>
          </a:xfrm>
          <a:prstGeom prst="rect">
            <a:avLst/>
          </a:prstGeom>
          <a:solidFill>
            <a:schemeClr val="accent2">
              <a:lumMod val="75000"/>
            </a:schemeClr>
          </a:solidFill>
          <a:ln w="28575">
            <a:noFill/>
          </a:ln>
        </p:spPr>
        <p:txBody>
          <a:bodyPr anchor="ctr" anchorCtr="0" rtlCol="0" wrap="square">
            <a:noAutofit/>
          </a:bodyPr>
          <a:lstStyle/>
          <a:p>
            <a:pPr algn="ctr"/>
            <a:r>
              <a:rPr altLang="en-US" b="1" dirty="0" kumimoji="1" lang="ja-JP" sz="2000">
                <a:solidFill>
                  <a:schemeClr val="bg1"/>
                </a:solidFill>
              </a:rPr>
              <a:t>１日目</a:t>
            </a:r>
            <a:endParaRPr altLang="ja-JP" b="1" dirty="0" kumimoji="1" lang="en-US" sz="2000">
              <a:solidFill>
                <a:schemeClr val="bg1"/>
              </a:solidFill>
            </a:endParaRPr>
          </a:p>
          <a:p>
            <a:pPr algn="ctr"/>
            <a:r>
              <a:rPr altLang="en-US" b="1" dirty="0" kumimoji="1" lang="ja-JP">
                <a:solidFill>
                  <a:schemeClr val="bg1"/>
                </a:solidFill>
              </a:rPr>
              <a:t>（令和</a:t>
            </a:r>
            <a:r>
              <a:rPr altLang="ja-JP" b="1" dirty="0" kumimoji="1" lang="en-US">
                <a:solidFill>
                  <a:schemeClr val="bg1"/>
                </a:solidFill>
              </a:rPr>
              <a:t>7</a:t>
            </a:r>
            <a:r>
              <a:rPr altLang="en-US" b="1" dirty="0" kumimoji="1" lang="ja-JP">
                <a:solidFill>
                  <a:schemeClr val="bg1"/>
                </a:solidFill>
              </a:rPr>
              <a:t>年</a:t>
            </a:r>
            <a:r>
              <a:rPr altLang="ja-JP" b="1" dirty="0" kumimoji="1" lang="en-US">
                <a:solidFill>
                  <a:schemeClr val="bg1"/>
                </a:solidFill>
              </a:rPr>
              <a:t>1</a:t>
            </a:r>
            <a:r>
              <a:rPr altLang="en-US" b="1" dirty="0" kumimoji="1" lang="ja-JP">
                <a:solidFill>
                  <a:schemeClr val="bg1"/>
                </a:solidFill>
              </a:rPr>
              <a:t>月</a:t>
            </a:r>
            <a:r>
              <a:rPr altLang="ja-JP" b="1" dirty="0" kumimoji="1" lang="en-US">
                <a:solidFill>
                  <a:schemeClr val="bg1"/>
                </a:solidFill>
              </a:rPr>
              <a:t>18</a:t>
            </a:r>
            <a:r>
              <a:rPr altLang="en-US" b="1" dirty="0" kumimoji="1" lang="ja-JP">
                <a:solidFill>
                  <a:schemeClr val="bg1"/>
                </a:solidFill>
              </a:rPr>
              <a:t>日）</a:t>
            </a:r>
            <a:r>
              <a:rPr altLang="en-US" b="1" dirty="0" kumimoji="1" lang="ja-JP" sz="2000">
                <a:solidFill>
                  <a:schemeClr val="bg1"/>
                </a:solidFill>
              </a:rPr>
              <a:t>　　</a:t>
            </a:r>
          </a:p>
        </p:txBody>
      </p:sp>
      <p:sp>
        <p:nvSpPr>
          <p:cNvPr id="9" name="四角形: 角を丸くする 8">
            <a:extLst>
              <a:ext uri="{FF2B5EF4-FFF2-40B4-BE49-F238E27FC236}">
                <a16:creationId xmlns:a16="http://schemas.microsoft.com/office/drawing/2014/main" id="{89428D82-2B33-41DF-9476-A720D3208F27}"/>
              </a:ext>
            </a:extLst>
          </p:cNvPr>
          <p:cNvSpPr/>
          <p:nvPr/>
        </p:nvSpPr>
        <p:spPr>
          <a:xfrm>
            <a:off x="639235" y="1529481"/>
            <a:ext cx="5266266" cy="4789432"/>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1200"/>
              </a:spcBef>
            </a:pPr>
            <a:r>
              <a:rPr altLang="ja-JP" b="1" dirty="0" kumimoji="1" lang="en-US">
                <a:solidFill>
                  <a:schemeClr val="tx1"/>
                </a:solidFill>
              </a:rPr>
              <a:t>【2</a:t>
            </a:r>
            <a:r>
              <a:rPr altLang="en-US" b="1" dirty="0" kumimoji="1" lang="ja-JP">
                <a:solidFill>
                  <a:schemeClr val="tx1"/>
                </a:solidFill>
              </a:rPr>
              <a:t>科目受験者</a:t>
            </a:r>
            <a:r>
              <a:rPr altLang="ja-JP" b="1" dirty="0" kumimoji="1" lang="en-US">
                <a:solidFill>
                  <a:schemeClr val="tx1"/>
                </a:solidFill>
              </a:rPr>
              <a:t>】</a:t>
            </a:r>
          </a:p>
          <a:p>
            <a:r>
              <a:rPr altLang="en-US" b="1" dirty="0" kumimoji="1" lang="ja-JP" sz="2200">
                <a:solidFill>
                  <a:schemeClr val="tx1"/>
                </a:solidFill>
              </a:rPr>
              <a:t>　</a:t>
            </a:r>
            <a:r>
              <a:rPr altLang="ja-JP" b="1" dirty="0" kumimoji="1" lang="en-US" sz="2400">
                <a:solidFill>
                  <a:schemeClr val="tx1"/>
                </a:solidFill>
              </a:rPr>
              <a:t>9:30-11:40</a:t>
            </a:r>
            <a:r>
              <a:rPr altLang="en-US" b="1" dirty="0" kumimoji="1" lang="ja-JP" sz="2400">
                <a:solidFill>
                  <a:schemeClr val="tx1"/>
                </a:solidFill>
              </a:rPr>
              <a:t>　　地理歴史，公民</a:t>
            </a:r>
            <a:endParaRPr altLang="ja-JP" b="1" dirty="0" kumimoji="1" lang="en-US" sz="2200">
              <a:solidFill>
                <a:schemeClr val="tx1"/>
              </a:solidFill>
            </a:endParaRPr>
          </a:p>
          <a:p>
            <a:r>
              <a:rPr altLang="ja-JP" b="1" dirty="0" kumimoji="1" lang="en-US">
                <a:solidFill>
                  <a:schemeClr val="tx1"/>
                </a:solidFill>
              </a:rPr>
              <a:t>【1</a:t>
            </a:r>
            <a:r>
              <a:rPr altLang="en-US" b="1" dirty="0" kumimoji="1" lang="ja-JP">
                <a:solidFill>
                  <a:schemeClr val="tx1"/>
                </a:solidFill>
              </a:rPr>
              <a:t>科目受験者</a:t>
            </a:r>
            <a:r>
              <a:rPr altLang="ja-JP" b="1" dirty="0" kumimoji="1" lang="en-US">
                <a:solidFill>
                  <a:schemeClr val="tx1"/>
                </a:solidFill>
              </a:rPr>
              <a:t>】</a:t>
            </a:r>
          </a:p>
          <a:p>
            <a:r>
              <a:rPr altLang="en-US" b="1" dirty="0" kumimoji="1" lang="ja-JP" sz="2200">
                <a:solidFill>
                  <a:schemeClr val="tx1"/>
                </a:solidFill>
              </a:rPr>
              <a:t>   </a:t>
            </a:r>
            <a:r>
              <a:rPr altLang="ja-JP" b="1" dirty="0" kumimoji="1" lang="en-US" sz="2400">
                <a:solidFill>
                  <a:schemeClr val="tx1"/>
                </a:solidFill>
              </a:rPr>
              <a:t>10:40-11:40</a:t>
            </a:r>
            <a:endParaRPr altLang="ja-JP" b="1" dirty="0" kumimoji="1" lang="en-US" sz="22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13:00-14:30</a:t>
            </a:r>
            <a:r>
              <a:rPr altLang="en-US" b="1" dirty="0" kumimoji="1" lang="ja-JP" sz="2400">
                <a:solidFill>
                  <a:schemeClr val="tx1"/>
                </a:solidFill>
              </a:rPr>
              <a:t>　  　国語</a:t>
            </a:r>
            <a:endParaRPr altLang="ja-JP" b="1" dirty="0" kumimoji="1" lang="en-US" sz="24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15:20-16:40</a:t>
            </a:r>
            <a:r>
              <a:rPr altLang="en-US" b="1" dirty="0" kumimoji="1" lang="ja-JP" sz="2400">
                <a:solidFill>
                  <a:schemeClr val="tx1"/>
                </a:solidFill>
              </a:rPr>
              <a:t>　  　外国語</a:t>
            </a:r>
            <a:endParaRPr altLang="ja-JP" b="1" dirty="0" kumimoji="1" lang="en-US" sz="24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17:20-18:20</a:t>
            </a:r>
            <a:r>
              <a:rPr altLang="en-US" b="1" dirty="0" kumimoji="1" lang="ja-JP" sz="2400">
                <a:solidFill>
                  <a:schemeClr val="tx1"/>
                </a:solidFill>
              </a:rPr>
              <a:t>　  　英語リスニング</a:t>
            </a:r>
          </a:p>
        </p:txBody>
      </p:sp>
      <p:sp>
        <p:nvSpPr>
          <p:cNvPr id="12" name="吹き出し: 角を丸めた四角形 11">
            <a:extLst>
              <a:ext uri="{FF2B5EF4-FFF2-40B4-BE49-F238E27FC236}">
                <a16:creationId xmlns:a16="http://schemas.microsoft.com/office/drawing/2014/main" id="{70AB30AF-F44D-469F-A5B5-1AFC54B983BD}"/>
              </a:ext>
            </a:extLst>
          </p:cNvPr>
          <p:cNvSpPr/>
          <p:nvPr/>
        </p:nvSpPr>
        <p:spPr>
          <a:xfrm>
            <a:off x="2272462" y="3171271"/>
            <a:ext cx="2432272" cy="400604"/>
          </a:xfrm>
          <a:prstGeom prst="wedgeRoundRectCallout">
            <a:avLst>
              <a:gd fmla="val -40039" name="adj1"/>
              <a:gd fmla="val 89084"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10</a:t>
            </a:r>
            <a:r>
              <a:rPr altLang="en-US" b="1" dirty="0" kumimoji="1" lang="ja-JP" sz="2000">
                <a:solidFill>
                  <a:schemeClr val="tx1"/>
                </a:solidFill>
              </a:rPr>
              <a:t>分増加し，</a:t>
            </a:r>
            <a:r>
              <a:rPr altLang="ja-JP" b="1" dirty="0" kumimoji="1" lang="en-US" sz="2000">
                <a:solidFill>
                  <a:schemeClr val="tx1"/>
                </a:solidFill>
              </a:rPr>
              <a:t>90</a:t>
            </a:r>
            <a:r>
              <a:rPr altLang="en-US" b="1" dirty="0" kumimoji="1" lang="ja-JP" sz="2000">
                <a:solidFill>
                  <a:schemeClr val="tx1"/>
                </a:solidFill>
              </a:rPr>
              <a:t>分</a:t>
            </a:r>
          </a:p>
        </p:txBody>
      </p:sp>
      <p:sp>
        <p:nvSpPr>
          <p:cNvPr id="13" name="吹き出し: 角を丸めた四角形 12">
            <a:extLst>
              <a:ext uri="{FF2B5EF4-FFF2-40B4-BE49-F238E27FC236}">
                <a16:creationId xmlns:a16="http://schemas.microsoft.com/office/drawing/2014/main" id="{202DAA5F-C3C9-436D-B569-7FE687EF30E5}"/>
              </a:ext>
            </a:extLst>
          </p:cNvPr>
          <p:cNvSpPr/>
          <p:nvPr/>
        </p:nvSpPr>
        <p:spPr>
          <a:xfrm>
            <a:off x="7465006" y="5206846"/>
            <a:ext cx="2592930" cy="347020"/>
          </a:xfrm>
          <a:prstGeom prst="wedgeRoundRectCallout">
            <a:avLst>
              <a:gd fmla="val -34128" name="adj1"/>
              <a:gd fmla="val -9611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10</a:t>
            </a:r>
            <a:r>
              <a:rPr altLang="en-US" b="1" dirty="0" kumimoji="1" lang="ja-JP" sz="2000">
                <a:solidFill>
                  <a:schemeClr val="tx1"/>
                </a:solidFill>
              </a:rPr>
              <a:t>分増加し，</a:t>
            </a:r>
            <a:r>
              <a:rPr altLang="ja-JP" b="1" dirty="0" kumimoji="1" lang="en-US" sz="2000">
                <a:solidFill>
                  <a:schemeClr val="tx1"/>
                </a:solidFill>
              </a:rPr>
              <a:t>70</a:t>
            </a:r>
            <a:r>
              <a:rPr altLang="en-US" b="1" dirty="0" kumimoji="1" lang="ja-JP" sz="2000">
                <a:solidFill>
                  <a:schemeClr val="tx1"/>
                </a:solidFill>
              </a:rPr>
              <a:t>分</a:t>
            </a:r>
          </a:p>
        </p:txBody>
      </p:sp>
      <p:sp>
        <p:nvSpPr>
          <p:cNvPr id="14" name="吹き出し: 角を丸めた四角形 13">
            <a:extLst>
              <a:ext uri="{FF2B5EF4-FFF2-40B4-BE49-F238E27FC236}">
                <a16:creationId xmlns:a16="http://schemas.microsoft.com/office/drawing/2014/main" id="{760CDD70-8FCA-4AF7-BE45-0B58E19DAF4F}"/>
              </a:ext>
            </a:extLst>
          </p:cNvPr>
          <p:cNvSpPr/>
          <p:nvPr/>
        </p:nvSpPr>
        <p:spPr>
          <a:xfrm>
            <a:off x="8838854" y="2537437"/>
            <a:ext cx="2865696" cy="845052"/>
          </a:xfrm>
          <a:prstGeom prst="wedgeRoundRectCallout">
            <a:avLst>
              <a:gd fmla="val -34376" name="adj1"/>
              <a:gd fmla="val -76755"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１つの試験時間帯</a:t>
            </a:r>
            <a:endParaRPr altLang="ja-JP" b="1" dirty="0" kumimoji="1" lang="en-US">
              <a:solidFill>
                <a:schemeClr val="tx1"/>
              </a:solidFill>
            </a:endParaRPr>
          </a:p>
          <a:p>
            <a:r>
              <a:rPr altLang="en-US" b="1" dirty="0" kumimoji="1" lang="ja-JP" sz="1400">
                <a:solidFill>
                  <a:schemeClr val="tx1"/>
                </a:solidFill>
              </a:rPr>
              <a:t>（これまでの「理科①」と「理科②」を統合）</a:t>
            </a:r>
          </a:p>
        </p:txBody>
      </p:sp>
      <p:sp>
        <p:nvSpPr>
          <p:cNvPr id="11" name="テキスト ボックス 10">
            <a:extLst>
              <a:ext uri="{FF2B5EF4-FFF2-40B4-BE49-F238E27FC236}">
                <a16:creationId xmlns:a16="http://schemas.microsoft.com/office/drawing/2014/main" id="{29859602-9552-4515-82A8-E0D2FCA70A70}"/>
              </a:ext>
            </a:extLst>
          </p:cNvPr>
          <p:cNvSpPr txBox="1"/>
          <p:nvPr/>
        </p:nvSpPr>
        <p:spPr>
          <a:xfrm>
            <a:off x="7635702" y="690823"/>
            <a:ext cx="2474582" cy="711842"/>
          </a:xfrm>
          <a:prstGeom prst="rect">
            <a:avLst/>
          </a:prstGeom>
          <a:solidFill>
            <a:schemeClr val="accent2">
              <a:lumMod val="75000"/>
            </a:schemeClr>
          </a:solidFill>
          <a:ln w="28575">
            <a:noFill/>
          </a:ln>
        </p:spPr>
        <p:txBody>
          <a:bodyPr anchor="ctr" anchorCtr="0" rtlCol="0" wrap="square">
            <a:noAutofit/>
          </a:bodyPr>
          <a:lstStyle/>
          <a:p>
            <a:pPr algn="ctr"/>
            <a:r>
              <a:rPr altLang="en-US" b="1" dirty="0" kumimoji="1" lang="ja-JP" sz="2000">
                <a:solidFill>
                  <a:schemeClr val="bg1"/>
                </a:solidFill>
              </a:rPr>
              <a:t>２日目</a:t>
            </a:r>
            <a:endParaRPr altLang="ja-JP" b="1" dirty="0" kumimoji="1" lang="en-US" sz="2000">
              <a:solidFill>
                <a:schemeClr val="bg1"/>
              </a:solidFill>
            </a:endParaRPr>
          </a:p>
          <a:p>
            <a:pPr algn="ctr"/>
            <a:r>
              <a:rPr altLang="en-US" b="1" dirty="0" kumimoji="1" lang="ja-JP">
                <a:solidFill>
                  <a:schemeClr val="bg1"/>
                </a:solidFill>
              </a:rPr>
              <a:t>（令和</a:t>
            </a:r>
            <a:r>
              <a:rPr altLang="ja-JP" b="1" dirty="0" kumimoji="1" lang="en-US">
                <a:solidFill>
                  <a:schemeClr val="bg1"/>
                </a:solidFill>
              </a:rPr>
              <a:t>7</a:t>
            </a:r>
            <a:r>
              <a:rPr altLang="en-US" b="1" dirty="0" kumimoji="1" lang="ja-JP">
                <a:solidFill>
                  <a:schemeClr val="bg1"/>
                </a:solidFill>
              </a:rPr>
              <a:t>年</a:t>
            </a:r>
            <a:r>
              <a:rPr altLang="ja-JP" b="1" dirty="0" kumimoji="1" lang="en-US">
                <a:solidFill>
                  <a:schemeClr val="bg1"/>
                </a:solidFill>
              </a:rPr>
              <a:t>1</a:t>
            </a:r>
            <a:r>
              <a:rPr altLang="en-US" b="1" dirty="0" kumimoji="1" lang="ja-JP">
                <a:solidFill>
                  <a:schemeClr val="bg1"/>
                </a:solidFill>
              </a:rPr>
              <a:t>月</a:t>
            </a:r>
            <a:r>
              <a:rPr altLang="ja-JP" b="1" dirty="0" kumimoji="1" lang="en-US">
                <a:solidFill>
                  <a:schemeClr val="bg1"/>
                </a:solidFill>
              </a:rPr>
              <a:t>19</a:t>
            </a:r>
            <a:r>
              <a:rPr altLang="en-US" b="1" dirty="0" kumimoji="1" lang="ja-JP">
                <a:solidFill>
                  <a:schemeClr val="bg1"/>
                </a:solidFill>
              </a:rPr>
              <a:t>日）</a:t>
            </a:r>
            <a:r>
              <a:rPr altLang="en-US" b="1" dirty="0" kumimoji="1" lang="ja-JP" sz="2000">
                <a:solidFill>
                  <a:schemeClr val="bg1"/>
                </a:solidFill>
              </a:rPr>
              <a:t>　　</a:t>
            </a:r>
          </a:p>
        </p:txBody>
      </p:sp>
      <p:sp>
        <p:nvSpPr>
          <p:cNvPr id="16" name="吹き出し: 角を丸めた四角形 15">
            <a:extLst>
              <a:ext uri="{FF2B5EF4-FFF2-40B4-BE49-F238E27FC236}">
                <a16:creationId xmlns:a16="http://schemas.microsoft.com/office/drawing/2014/main" id="{FC4E5745-F939-40D5-B4C6-1915C84A0FFD}"/>
              </a:ext>
            </a:extLst>
          </p:cNvPr>
          <p:cNvSpPr/>
          <p:nvPr/>
        </p:nvSpPr>
        <p:spPr>
          <a:xfrm>
            <a:off x="9490407" y="6071736"/>
            <a:ext cx="1562590" cy="382245"/>
          </a:xfrm>
          <a:prstGeom prst="wedgeRoundRectCallout">
            <a:avLst>
              <a:gd fmla="val -32429" name="adj1"/>
              <a:gd fmla="val -78837"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新たに追加</a:t>
            </a:r>
          </a:p>
        </p:txBody>
      </p:sp>
    </p:spTree>
    <p:extLst>
      <p:ext uri="{BB962C8B-B14F-4D97-AF65-F5344CB8AC3E}">
        <p14:creationId xmlns:p14="http://schemas.microsoft.com/office/powerpoint/2010/main" val="120064820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2"/>
                                        </p:tgtEl>
                                        <p:attrNameLst>
                                          <p:attrName>style.visibility</p:attrName>
                                        </p:attrNameLst>
                                      </p:cBhvr>
                                      <p:to>
                                        <p:strVal val="visible"/>
                                      </p:to>
                                    </p:set>
                                    <p:animEffect filter="fade" transition="in">
                                      <p:cBhvr>
                                        <p:cTn dur="500" id="7"/>
                                        <p:tgtEl>
                                          <p:spTgt spid="12"/>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4"/>
                                        </p:tgtEl>
                                        <p:attrNameLst>
                                          <p:attrName>style.visibility</p:attrName>
                                        </p:attrNameLst>
                                      </p:cBhvr>
                                      <p:to>
                                        <p:strVal val="visible"/>
                                      </p:to>
                                    </p:set>
                                    <p:animEffect filter="fade" transition="in">
                                      <p:cBhvr>
                                        <p:cTn dur="500" id="12"/>
                                        <p:tgtEl>
                                          <p:spTgt spid="14"/>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3"/>
                                        </p:tgtEl>
                                        <p:attrNameLst>
                                          <p:attrName>style.visibility</p:attrName>
                                        </p:attrNameLst>
                                      </p:cBhvr>
                                      <p:to>
                                        <p:strVal val="visible"/>
                                      </p:to>
                                    </p:set>
                                    <p:animEffect filter="fade" transition="in">
                                      <p:cBhvr>
                                        <p:cTn dur="500" id="17"/>
                                        <p:tgtEl>
                                          <p:spTgt spid="13"/>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6"/>
                                        </p:tgtEl>
                                        <p:attrNameLst>
                                          <p:attrName>style.visibility</p:attrName>
                                        </p:attrNameLst>
                                      </p:cBhvr>
                                      <p:to>
                                        <p:strVal val="visible"/>
                                      </p:to>
                                    </p:set>
                                    <p:animEffect filter="fade" transition="in">
                                      <p:cBhvr>
                                        <p:cTn dur="500" id="22"/>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P animBg="1" grpId="0" spid="13"/>
      <p:bldP animBg="1" grpId="0" spid="14"/>
      <p:bldP animBg="1" grpId="0" spid="16"/>
    </p:bldLst>
  </p:timing>
</p:sld>
</file>

<file path=ppt/slides/slide6.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6</a:t>
            </a:fld>
            <a:endParaRPr altLang="en-US" kumimoji="1" lang="ja-JP"/>
          </a:p>
        </p:txBody>
      </p:sp>
      <p:sp>
        <p:nvSpPr>
          <p:cNvPr id="6" name="タイトル 5">
            <a:extLst>
              <a:ext uri="{FF2B5EF4-FFF2-40B4-BE49-F238E27FC236}">
                <a16:creationId xmlns:a16="http://schemas.microsoft.com/office/drawing/2014/main" id="{BAA98217-8299-4D6A-B797-9292E09FCF26}"/>
              </a:ext>
            </a:extLst>
          </p:cNvPr>
          <p:cNvSpPr>
            <a:spLocks noGrp="1"/>
          </p:cNvSpPr>
          <p:nvPr>
            <p:ph type="title"/>
          </p:nvPr>
        </p:nvSpPr>
        <p:spPr>
          <a:xfrm>
            <a:off x="406400" y="163998"/>
            <a:ext cx="8596668" cy="563414"/>
          </a:xfrm>
        </p:spPr>
        <p:txBody>
          <a:bodyPr/>
          <a:lstStyle/>
          <a:p>
            <a:r>
              <a:rPr altLang="en-US" dirty="0" lang="ja-JP">
                <a:solidFill>
                  <a:srgbClr val="002060"/>
                </a:solidFill>
              </a:rPr>
              <a:t>出願するにあたって</a:t>
            </a:r>
          </a:p>
        </p:txBody>
      </p:sp>
      <p:sp>
        <p:nvSpPr>
          <p:cNvPr id="12" name="四角形: 角を丸くする 11">
            <a:extLst>
              <a:ext uri="{FF2B5EF4-FFF2-40B4-BE49-F238E27FC236}">
                <a16:creationId xmlns:a16="http://schemas.microsoft.com/office/drawing/2014/main" id="{2DE3E7B7-1E4B-4E24-9D75-7724F0FAE5BD}"/>
              </a:ext>
            </a:extLst>
          </p:cNvPr>
          <p:cNvSpPr/>
          <p:nvPr/>
        </p:nvSpPr>
        <p:spPr>
          <a:xfrm>
            <a:off x="7088561" y="1521702"/>
            <a:ext cx="4974003" cy="1383423"/>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地理歴史，公民</a:t>
            </a:r>
            <a:r>
              <a:rPr altLang="ja-JP" b="1" dirty="0" kumimoji="1" lang="en-US" sz="2000">
                <a:solidFill>
                  <a:schemeClr val="tx1"/>
                </a:solidFill>
              </a:rPr>
              <a:t>】</a:t>
            </a:r>
          </a:p>
          <a:p>
            <a:pPr>
              <a:spcBef>
                <a:spcPts val="600"/>
              </a:spcBef>
            </a:pPr>
            <a:r>
              <a:rPr altLang="en-US" b="1" dirty="0" kumimoji="1" lang="ja-JP" sz="2000">
                <a:solidFill>
                  <a:schemeClr val="tx1"/>
                </a:solidFill>
              </a:rPr>
              <a:t>　➡　受験する「教育課程」・「科目</a:t>
            </a:r>
            <a:endParaRPr altLang="ja-JP" b="1" dirty="0" kumimoji="1" lang="en-US" sz="2000">
              <a:solidFill>
                <a:schemeClr val="tx1"/>
              </a:solidFill>
            </a:endParaRPr>
          </a:p>
          <a:p>
            <a:r>
              <a:rPr altLang="en-US" b="1" dirty="0" kumimoji="1" lang="ja-JP" sz="2000">
                <a:solidFill>
                  <a:schemeClr val="tx1"/>
                </a:solidFill>
              </a:rPr>
              <a:t>　　数」を登録する</a:t>
            </a:r>
            <a:endParaRPr altLang="ja-JP" b="1" dirty="0" kumimoji="1" lang="en-US" sz="2000">
              <a:solidFill>
                <a:schemeClr val="tx1"/>
              </a:solidFill>
            </a:endParaRPr>
          </a:p>
        </p:txBody>
      </p:sp>
      <p:sp>
        <p:nvSpPr>
          <p:cNvPr id="13" name="四角形: 角を丸くする 12">
            <a:extLst>
              <a:ext uri="{FF2B5EF4-FFF2-40B4-BE49-F238E27FC236}">
                <a16:creationId xmlns:a16="http://schemas.microsoft.com/office/drawing/2014/main" id="{FBB91E08-D861-4CC9-B3E8-3601A48D64CC}"/>
              </a:ext>
            </a:extLst>
          </p:cNvPr>
          <p:cNvSpPr/>
          <p:nvPr/>
        </p:nvSpPr>
        <p:spPr>
          <a:xfrm>
            <a:off x="584657" y="5470155"/>
            <a:ext cx="4697039" cy="79030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理科</a:t>
            </a:r>
            <a:r>
              <a:rPr altLang="ja-JP" b="1" dirty="0" kumimoji="1" lang="en-US" sz="2000">
                <a:solidFill>
                  <a:schemeClr val="tx1"/>
                </a:solidFill>
              </a:rPr>
              <a:t>】</a:t>
            </a:r>
          </a:p>
          <a:p>
            <a:pPr>
              <a:spcBef>
                <a:spcPts val="600"/>
              </a:spcBef>
            </a:pPr>
            <a:r>
              <a:rPr altLang="en-US" b="1" dirty="0" kumimoji="1" lang="ja-JP" sz="2000">
                <a:solidFill>
                  <a:schemeClr val="tx1"/>
                </a:solidFill>
              </a:rPr>
              <a:t>　➡　受験する「科目数」を登録する</a:t>
            </a:r>
          </a:p>
        </p:txBody>
      </p:sp>
      <p:sp>
        <p:nvSpPr>
          <p:cNvPr id="14" name="四角形: 角を丸くする 13">
            <a:extLst>
              <a:ext uri="{FF2B5EF4-FFF2-40B4-BE49-F238E27FC236}">
                <a16:creationId xmlns:a16="http://schemas.microsoft.com/office/drawing/2014/main" id="{64A00F1A-68CD-4C03-985C-770C1BA7823E}"/>
              </a:ext>
            </a:extLst>
          </p:cNvPr>
          <p:cNvSpPr/>
          <p:nvPr/>
        </p:nvSpPr>
        <p:spPr>
          <a:xfrm>
            <a:off x="7088561" y="3759419"/>
            <a:ext cx="4697039" cy="115548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数学②（別冊子配付希望）</a:t>
            </a:r>
            <a:r>
              <a:rPr altLang="ja-JP" b="1" dirty="0" kumimoji="1" lang="en-US" sz="2000">
                <a:solidFill>
                  <a:schemeClr val="tx1"/>
                </a:solidFill>
              </a:rPr>
              <a:t>】</a:t>
            </a:r>
          </a:p>
          <a:p>
            <a:pPr>
              <a:spcBef>
                <a:spcPts val="600"/>
              </a:spcBef>
            </a:pPr>
            <a:r>
              <a:rPr altLang="en-US" b="1" dirty="0" kumimoji="1" lang="ja-JP" sz="2000">
                <a:solidFill>
                  <a:schemeClr val="tx1"/>
                </a:solidFill>
              </a:rPr>
              <a:t>　➡　旧課程履修者のみ選択可</a:t>
            </a:r>
            <a:endParaRPr altLang="ja-JP" b="1" dirty="0" kumimoji="1" lang="en-US" sz="2000">
              <a:solidFill>
                <a:schemeClr val="tx1"/>
              </a:solidFill>
            </a:endParaRPr>
          </a:p>
        </p:txBody>
      </p:sp>
      <p:sp>
        <p:nvSpPr>
          <p:cNvPr id="7" name="AutoShape 3">
            <a:extLst>
              <a:ext uri="{FF2B5EF4-FFF2-40B4-BE49-F238E27FC236}">
                <a16:creationId xmlns:a16="http://schemas.microsoft.com/office/drawing/2014/main" id="{2851B2C1-5F87-4152-97B7-B4CE629F3FA2}"/>
              </a:ext>
            </a:extLst>
          </p:cNvPr>
          <p:cNvSpPr>
            <a:spLocks noChangeArrowheads="1" noChangeAspect="1" noTextEdit="1"/>
          </p:cNvSpPr>
          <p:nvPr/>
        </p:nvSpPr>
        <p:spPr bwMode="auto">
          <a:xfrm>
            <a:off x="406400" y="1149675"/>
            <a:ext cx="6501151" cy="426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9" name="Picture 5">
            <a:extLst>
              <a:ext uri="{FF2B5EF4-FFF2-40B4-BE49-F238E27FC236}">
                <a16:creationId xmlns:a16="http://schemas.microsoft.com/office/drawing/2014/main" id="{5A9D2D18-4419-49BA-91DD-6431B92A9FE1}"/>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149675"/>
            <a:ext cx="6513371" cy="427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a:extLst>
              <a:ext uri="{FF2B5EF4-FFF2-40B4-BE49-F238E27FC236}">
                <a16:creationId xmlns:a16="http://schemas.microsoft.com/office/drawing/2014/main" id="{07C0C6F5-9AA8-45A0-B6C7-0ACD9715CEB7}"/>
              </a:ext>
            </a:extLst>
          </p:cNvPr>
          <p:cNvSpPr/>
          <p:nvPr/>
        </p:nvSpPr>
        <p:spPr>
          <a:xfrm>
            <a:off x="626769" y="2802091"/>
            <a:ext cx="3735146" cy="11722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5" name="正方形/長方形 14">
            <a:extLst>
              <a:ext uri="{FF2B5EF4-FFF2-40B4-BE49-F238E27FC236}">
                <a16:creationId xmlns:a16="http://schemas.microsoft.com/office/drawing/2014/main" id="{B0A52FFA-9636-4BC0-B465-90760AF2F508}"/>
              </a:ext>
            </a:extLst>
          </p:cNvPr>
          <p:cNvSpPr/>
          <p:nvPr/>
        </p:nvSpPr>
        <p:spPr>
          <a:xfrm>
            <a:off x="626769" y="4242248"/>
            <a:ext cx="3735146" cy="49621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6" name="正方形/長方形 15">
            <a:extLst>
              <a:ext uri="{FF2B5EF4-FFF2-40B4-BE49-F238E27FC236}">
                <a16:creationId xmlns:a16="http://schemas.microsoft.com/office/drawing/2014/main" id="{AC8D887B-C7FF-482B-9E51-D339A0E28900}"/>
              </a:ext>
            </a:extLst>
          </p:cNvPr>
          <p:cNvSpPr/>
          <p:nvPr/>
        </p:nvSpPr>
        <p:spPr>
          <a:xfrm>
            <a:off x="4457443" y="2796819"/>
            <a:ext cx="1883583" cy="6264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cxnSp>
        <p:nvCxnSpPr>
          <p:cNvPr id="19" name="直線矢印コネクタ 18">
            <a:extLst>
              <a:ext uri="{FF2B5EF4-FFF2-40B4-BE49-F238E27FC236}">
                <a16:creationId xmlns:a16="http://schemas.microsoft.com/office/drawing/2014/main" id="{6281AC46-46FF-4A91-BF20-6CA2F93C65FF}"/>
              </a:ext>
            </a:extLst>
          </p:cNvPr>
          <p:cNvCxnSpPr>
            <a:cxnSpLocks/>
          </p:cNvCxnSpPr>
          <p:nvPr/>
        </p:nvCxnSpPr>
        <p:spPr>
          <a:xfrm>
            <a:off x="2452213" y="4750986"/>
            <a:ext cx="0" cy="7191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D075975A-5982-492E-BA0A-92C4F6096E6E}"/>
              </a:ext>
            </a:extLst>
          </p:cNvPr>
          <p:cNvCxnSpPr>
            <a:cxnSpLocks/>
          </p:cNvCxnSpPr>
          <p:nvPr/>
        </p:nvCxnSpPr>
        <p:spPr>
          <a:xfrm>
            <a:off x="5536504" y="3435752"/>
            <a:ext cx="1552057" cy="8190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グループ化 27">
            <a:extLst>
              <a:ext uri="{FF2B5EF4-FFF2-40B4-BE49-F238E27FC236}">
                <a16:creationId xmlns:a16="http://schemas.microsoft.com/office/drawing/2014/main" id="{CEC01C02-872C-4A7C-80E4-F2C353886106}"/>
              </a:ext>
            </a:extLst>
          </p:cNvPr>
          <p:cNvGrpSpPr/>
          <p:nvPr/>
        </p:nvGrpSpPr>
        <p:grpSpPr>
          <a:xfrm>
            <a:off x="2493717" y="2087048"/>
            <a:ext cx="4594844" cy="702517"/>
            <a:chOff x="2493717" y="2087048"/>
            <a:chExt cx="4594844" cy="702517"/>
          </a:xfrm>
        </p:grpSpPr>
        <p:cxnSp>
          <p:nvCxnSpPr>
            <p:cNvPr id="24" name="直線矢印コネクタ 23">
              <a:extLst>
                <a:ext uri="{FF2B5EF4-FFF2-40B4-BE49-F238E27FC236}">
                  <a16:creationId xmlns:a16="http://schemas.microsoft.com/office/drawing/2014/main" id="{775837D9-0C51-404E-8A07-0692111AEBFF}"/>
                </a:ext>
              </a:extLst>
            </p:cNvPr>
            <p:cNvCxnSpPr>
              <a:cxnSpLocks/>
            </p:cNvCxnSpPr>
            <p:nvPr/>
          </p:nvCxnSpPr>
          <p:spPr>
            <a:xfrm>
              <a:off x="2494342" y="2087048"/>
              <a:ext cx="459421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3191536-E1E8-42FB-B714-16D16116DDBA}"/>
                </a:ext>
              </a:extLst>
            </p:cNvPr>
            <p:cNvCxnSpPr>
              <a:cxnSpLocks/>
            </p:cNvCxnSpPr>
            <p:nvPr/>
          </p:nvCxnSpPr>
          <p:spPr>
            <a:xfrm>
              <a:off x="2493717" y="2136629"/>
              <a:ext cx="0" cy="652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テキスト ボックス 29">
            <a:extLst>
              <a:ext uri="{FF2B5EF4-FFF2-40B4-BE49-F238E27FC236}">
                <a16:creationId xmlns:a16="http://schemas.microsoft.com/office/drawing/2014/main" id="{918653B0-F7A1-44BA-93D0-762EB4F0813A}"/>
              </a:ext>
            </a:extLst>
          </p:cNvPr>
          <p:cNvSpPr txBox="1"/>
          <p:nvPr/>
        </p:nvSpPr>
        <p:spPr>
          <a:xfrm>
            <a:off x="406400" y="693670"/>
            <a:ext cx="6682161" cy="430887"/>
          </a:xfrm>
          <a:prstGeom prst="rect">
            <a:avLst/>
          </a:prstGeom>
          <a:noFill/>
        </p:spPr>
        <p:txBody>
          <a:bodyPr rtlCol="0" wrap="square">
            <a:spAutoFit/>
          </a:bodyPr>
          <a:lstStyle/>
          <a:p>
            <a:r>
              <a:rPr altLang="en-US" b="1" dirty="0" kumimoji="1" lang="ja-JP" sz="2200"/>
              <a:t>○志願票（第</a:t>
            </a:r>
            <a:r>
              <a:rPr altLang="ja-JP" b="1" dirty="0" kumimoji="1" lang="en-US" sz="2200"/>
              <a:t>Ⅱ</a:t>
            </a:r>
            <a:r>
              <a:rPr altLang="en-US" b="1" dirty="0" kumimoji="1" lang="ja-JP" sz="2200"/>
              <a:t>面）における登録内容</a:t>
            </a:r>
          </a:p>
        </p:txBody>
      </p:sp>
    </p:spTree>
    <p:extLst>
      <p:ext uri="{BB962C8B-B14F-4D97-AF65-F5344CB8AC3E}">
        <p14:creationId xmlns:p14="http://schemas.microsoft.com/office/powerpoint/2010/main" val="169699145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1"/>
                                        </p:tgtEl>
                                        <p:attrNameLst>
                                          <p:attrName>style.visibility</p:attrName>
                                        </p:attrNameLst>
                                      </p:cBhvr>
                                      <p:to>
                                        <p:strVal val="visible"/>
                                      </p:to>
                                    </p:set>
                                    <p:animEffect filter="fade" transition="in">
                                      <p:cBhvr>
                                        <p:cTn dur="500" id="7"/>
                                        <p:tgtEl>
                                          <p:spTgt spid="11"/>
                                        </p:tgtEl>
                                      </p:cBhvr>
                                    </p:animEffect>
                                  </p:childTnLst>
                                </p:cTn>
                              </p:par>
                              <p:par>
                                <p:cTn fill="hold" id="8" nodeType="withEffect" presetClass="entr" presetID="10" presetSubtype="0">
                                  <p:stCondLst>
                                    <p:cond delay="0"/>
                                  </p:stCondLst>
                                  <p:childTnLst>
                                    <p:set>
                                      <p:cBhvr>
                                        <p:cTn dur="1" fill="hold" id="9">
                                          <p:stCondLst>
                                            <p:cond delay="0"/>
                                          </p:stCondLst>
                                        </p:cTn>
                                        <p:tgtEl>
                                          <p:spTgt spid="28"/>
                                        </p:tgtEl>
                                        <p:attrNameLst>
                                          <p:attrName>style.visibility</p:attrName>
                                        </p:attrNameLst>
                                      </p:cBhvr>
                                      <p:to>
                                        <p:strVal val="visible"/>
                                      </p:to>
                                    </p:set>
                                    <p:animEffect filter="fade" transition="in">
                                      <p:cBhvr>
                                        <p:cTn dur="500" id="10"/>
                                        <p:tgtEl>
                                          <p:spTgt spid="28"/>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12"/>
                                        </p:tgtEl>
                                        <p:attrNameLst>
                                          <p:attrName>style.visibility</p:attrName>
                                        </p:attrNameLst>
                                      </p:cBhvr>
                                      <p:to>
                                        <p:strVal val="visible"/>
                                      </p:to>
                                    </p:set>
                                    <p:animEffect filter="fade" transition="in">
                                      <p:cBhvr>
                                        <p:cTn dur="500" id="13"/>
                                        <p:tgtEl>
                                          <p:spTgt spid="12"/>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10" presetSubtype="0">
                                  <p:stCondLst>
                                    <p:cond delay="0"/>
                                  </p:stCondLst>
                                  <p:childTnLst>
                                    <p:set>
                                      <p:cBhvr>
                                        <p:cTn dur="1" fill="hold" id="17">
                                          <p:stCondLst>
                                            <p:cond delay="0"/>
                                          </p:stCondLst>
                                        </p:cTn>
                                        <p:tgtEl>
                                          <p:spTgt spid="15"/>
                                        </p:tgtEl>
                                        <p:attrNameLst>
                                          <p:attrName>style.visibility</p:attrName>
                                        </p:attrNameLst>
                                      </p:cBhvr>
                                      <p:to>
                                        <p:strVal val="visible"/>
                                      </p:to>
                                    </p:set>
                                    <p:animEffect filter="fade" transition="in">
                                      <p:cBhvr>
                                        <p:cTn dur="500" id="18"/>
                                        <p:tgtEl>
                                          <p:spTgt spid="15"/>
                                        </p:tgtEl>
                                      </p:cBhvr>
                                    </p:animEffect>
                                  </p:childTnLst>
                                </p:cTn>
                              </p:par>
                              <p:par>
                                <p:cTn fill="hold" id="19" nodeType="withEffect" presetClass="entr" presetID="10" presetSubtype="0">
                                  <p:stCondLst>
                                    <p:cond delay="0"/>
                                  </p:stCondLst>
                                  <p:childTnLst>
                                    <p:set>
                                      <p:cBhvr>
                                        <p:cTn dur="1" fill="hold" id="20">
                                          <p:stCondLst>
                                            <p:cond delay="0"/>
                                          </p:stCondLst>
                                        </p:cTn>
                                        <p:tgtEl>
                                          <p:spTgt spid="19"/>
                                        </p:tgtEl>
                                        <p:attrNameLst>
                                          <p:attrName>style.visibility</p:attrName>
                                        </p:attrNameLst>
                                      </p:cBhvr>
                                      <p:to>
                                        <p:strVal val="visible"/>
                                      </p:to>
                                    </p:set>
                                    <p:animEffect filter="fade" transition="in">
                                      <p:cBhvr>
                                        <p:cTn dur="500" id="21"/>
                                        <p:tgtEl>
                                          <p:spTgt spid="19"/>
                                        </p:tgtEl>
                                      </p:cBhvr>
                                    </p:animEffect>
                                  </p:childTnLst>
                                </p:cTn>
                              </p:par>
                              <p:par>
                                <p:cTn fill="hold" grpId="0" id="22" nodeType="withEffect" presetClass="entr" presetID="10" presetSubtype="0">
                                  <p:stCondLst>
                                    <p:cond delay="0"/>
                                  </p:stCondLst>
                                  <p:childTnLst>
                                    <p:set>
                                      <p:cBhvr>
                                        <p:cTn dur="1" fill="hold" id="23">
                                          <p:stCondLst>
                                            <p:cond delay="0"/>
                                          </p:stCondLst>
                                        </p:cTn>
                                        <p:tgtEl>
                                          <p:spTgt spid="13"/>
                                        </p:tgtEl>
                                        <p:attrNameLst>
                                          <p:attrName>style.visibility</p:attrName>
                                        </p:attrNameLst>
                                      </p:cBhvr>
                                      <p:to>
                                        <p:strVal val="visible"/>
                                      </p:to>
                                    </p:set>
                                    <p:animEffect filter="fade" transition="in">
                                      <p:cBhvr>
                                        <p:cTn dur="500" id="24"/>
                                        <p:tgtEl>
                                          <p:spTgt spid="13"/>
                                        </p:tgtEl>
                                      </p:cBhvr>
                                    </p:animEffect>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10" presetSubtype="0">
                                  <p:stCondLst>
                                    <p:cond delay="0"/>
                                  </p:stCondLst>
                                  <p:childTnLst>
                                    <p:set>
                                      <p:cBhvr>
                                        <p:cTn dur="1" fill="hold" id="28">
                                          <p:stCondLst>
                                            <p:cond delay="0"/>
                                          </p:stCondLst>
                                        </p:cTn>
                                        <p:tgtEl>
                                          <p:spTgt spid="16"/>
                                        </p:tgtEl>
                                        <p:attrNameLst>
                                          <p:attrName>style.visibility</p:attrName>
                                        </p:attrNameLst>
                                      </p:cBhvr>
                                      <p:to>
                                        <p:strVal val="visible"/>
                                      </p:to>
                                    </p:set>
                                    <p:animEffect filter="fade" transition="in">
                                      <p:cBhvr>
                                        <p:cTn dur="500" id="29"/>
                                        <p:tgtEl>
                                          <p:spTgt spid="16"/>
                                        </p:tgtEl>
                                      </p:cBhvr>
                                    </p:animEffect>
                                  </p:childTnLst>
                                </p:cTn>
                              </p:par>
                              <p:par>
                                <p:cTn fill="hold" id="30" nodeType="withEffect" presetClass="entr" presetID="10" presetSubtype="0">
                                  <p:stCondLst>
                                    <p:cond delay="0"/>
                                  </p:stCondLst>
                                  <p:childTnLst>
                                    <p:set>
                                      <p:cBhvr>
                                        <p:cTn dur="1" fill="hold" id="31">
                                          <p:stCondLst>
                                            <p:cond delay="0"/>
                                          </p:stCondLst>
                                        </p:cTn>
                                        <p:tgtEl>
                                          <p:spTgt spid="21"/>
                                        </p:tgtEl>
                                        <p:attrNameLst>
                                          <p:attrName>style.visibility</p:attrName>
                                        </p:attrNameLst>
                                      </p:cBhvr>
                                      <p:to>
                                        <p:strVal val="visible"/>
                                      </p:to>
                                    </p:set>
                                    <p:animEffect filter="fade" transition="in">
                                      <p:cBhvr>
                                        <p:cTn dur="500" id="32"/>
                                        <p:tgtEl>
                                          <p:spTgt spid="21"/>
                                        </p:tgtEl>
                                      </p:cBhvr>
                                    </p:animEffect>
                                  </p:childTnLst>
                                </p:cTn>
                              </p:par>
                              <p:par>
                                <p:cTn fill="hold" grpId="0" id="33" nodeType="withEffect" presetClass="entr" presetID="10" presetSubtype="0">
                                  <p:stCondLst>
                                    <p:cond delay="0"/>
                                  </p:stCondLst>
                                  <p:childTnLst>
                                    <p:set>
                                      <p:cBhvr>
                                        <p:cTn dur="1" fill="hold" id="34">
                                          <p:stCondLst>
                                            <p:cond delay="0"/>
                                          </p:stCondLst>
                                        </p:cTn>
                                        <p:tgtEl>
                                          <p:spTgt spid="14"/>
                                        </p:tgtEl>
                                        <p:attrNameLst>
                                          <p:attrName>style.visibility</p:attrName>
                                        </p:attrNameLst>
                                      </p:cBhvr>
                                      <p:to>
                                        <p:strVal val="visible"/>
                                      </p:to>
                                    </p:set>
                                    <p:animEffect filter="fade" transition="in">
                                      <p:cBhvr>
                                        <p:cTn dur="500" id="35"/>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P animBg="1" grpId="0" spid="13"/>
      <p:bldP animBg="1" grpId="0" spid="14"/>
      <p:bldP animBg="1" grpId="0" spid="11"/>
      <p:bldP animBg="1" grpId="0" spid="15"/>
      <p:bldP animBg="1" grpId="0" spid="16"/>
    </p:bldLst>
  </p:timing>
</p:sld>
</file>

<file path=ppt/slides/slide7.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7</a:t>
            </a:fld>
            <a:endParaRPr altLang="en-US" kumimoji="1" lang="ja-JP"/>
          </a:p>
        </p:txBody>
      </p:sp>
      <p:sp>
        <p:nvSpPr>
          <p:cNvPr id="5" name="タイトル 5">
            <a:extLst>
              <a:ext uri="{FF2B5EF4-FFF2-40B4-BE49-F238E27FC236}">
                <a16:creationId xmlns:a16="http://schemas.microsoft.com/office/drawing/2014/main" id="{9D838373-E5F2-4E66-9C93-90F85359278D}"/>
              </a:ext>
            </a:extLst>
          </p:cNvPr>
          <p:cNvSpPr>
            <a:spLocks noGrp="1"/>
          </p:cNvSpPr>
          <p:nvPr>
            <p:ph type="title"/>
          </p:nvPr>
        </p:nvSpPr>
        <p:spPr>
          <a:xfrm>
            <a:off x="406400" y="145179"/>
            <a:ext cx="8596668" cy="563414"/>
          </a:xfrm>
        </p:spPr>
        <p:txBody>
          <a:bodyPr/>
          <a:lstStyle/>
          <a:p>
            <a:r>
              <a:rPr altLang="en-US" dirty="0" lang="ja-JP">
                <a:solidFill>
                  <a:srgbClr val="002060"/>
                </a:solidFill>
              </a:rPr>
              <a:t>国　語</a:t>
            </a:r>
          </a:p>
        </p:txBody>
      </p:sp>
      <p:sp>
        <p:nvSpPr>
          <p:cNvPr id="7" name="テキスト ボックス 6">
            <a:extLst>
              <a:ext uri="{FF2B5EF4-FFF2-40B4-BE49-F238E27FC236}">
                <a16:creationId xmlns:a16="http://schemas.microsoft.com/office/drawing/2014/main" id="{B9B89F49-21D5-4892-B2B3-33BF746FB938}"/>
              </a:ext>
            </a:extLst>
          </p:cNvPr>
          <p:cNvSpPr txBox="1"/>
          <p:nvPr/>
        </p:nvSpPr>
        <p:spPr>
          <a:xfrm>
            <a:off x="406400" y="1008986"/>
            <a:ext cx="1820505" cy="430887"/>
          </a:xfrm>
          <a:prstGeom prst="rect">
            <a:avLst/>
          </a:prstGeom>
          <a:noFill/>
        </p:spPr>
        <p:txBody>
          <a:bodyPr rtlCol="0" wrap="square">
            <a:spAutoFit/>
          </a:bodyPr>
          <a:lstStyle/>
          <a:p>
            <a:r>
              <a:rPr altLang="en-US" b="1" dirty="0" kumimoji="1" lang="ja-JP" sz="2200"/>
              <a:t>○出題科目</a:t>
            </a:r>
          </a:p>
        </p:txBody>
      </p:sp>
      <p:sp>
        <p:nvSpPr>
          <p:cNvPr id="8" name="テキスト ボックス 7">
            <a:extLst>
              <a:ext uri="{FF2B5EF4-FFF2-40B4-BE49-F238E27FC236}">
                <a16:creationId xmlns:a16="http://schemas.microsoft.com/office/drawing/2014/main" id="{CC955C45-CA3B-40D9-A6B0-1366A3E499C8}"/>
              </a:ext>
            </a:extLst>
          </p:cNvPr>
          <p:cNvSpPr txBox="1"/>
          <p:nvPr/>
        </p:nvSpPr>
        <p:spPr>
          <a:xfrm>
            <a:off x="841587" y="1803853"/>
            <a:ext cx="1974825" cy="571660"/>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国　語　　</a:t>
            </a:r>
          </a:p>
        </p:txBody>
      </p:sp>
      <p:sp>
        <p:nvSpPr>
          <p:cNvPr id="9" name="四角形: 角を丸くする 8">
            <a:extLst>
              <a:ext uri="{FF2B5EF4-FFF2-40B4-BE49-F238E27FC236}">
                <a16:creationId xmlns:a16="http://schemas.microsoft.com/office/drawing/2014/main" id="{80624ED6-1055-4E4B-BE56-BC543E663A6B}"/>
              </a:ext>
            </a:extLst>
          </p:cNvPr>
          <p:cNvSpPr/>
          <p:nvPr/>
        </p:nvSpPr>
        <p:spPr>
          <a:xfrm>
            <a:off x="2411933" y="2789372"/>
            <a:ext cx="7494067" cy="71003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近代以降の文章の大問を１つ追加</a:t>
            </a:r>
          </a:p>
        </p:txBody>
      </p:sp>
      <p:sp>
        <p:nvSpPr>
          <p:cNvPr id="10" name="四角形: 角を丸くする 9">
            <a:extLst>
              <a:ext uri="{FF2B5EF4-FFF2-40B4-BE49-F238E27FC236}">
                <a16:creationId xmlns:a16="http://schemas.microsoft.com/office/drawing/2014/main" id="{1244987A-BF8C-4115-8FB5-D1CB61D09114}"/>
              </a:ext>
            </a:extLst>
          </p:cNvPr>
          <p:cNvSpPr/>
          <p:nvPr/>
        </p:nvSpPr>
        <p:spPr>
          <a:xfrm>
            <a:off x="2411933" y="4897332"/>
            <a:ext cx="7494067" cy="80191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配点は近代以降の文章が３問</a:t>
            </a:r>
            <a:r>
              <a:rPr altLang="ja-JP" b="1" dirty="0" kumimoji="1" lang="en-US" sz="2000">
                <a:solidFill>
                  <a:schemeClr val="tx1"/>
                </a:solidFill>
                <a:latin typeface="+mj-ea"/>
              </a:rPr>
              <a:t>110</a:t>
            </a:r>
            <a:r>
              <a:rPr altLang="en-US" b="1" dirty="0" kumimoji="1" lang="ja-JP" sz="2000">
                <a:solidFill>
                  <a:schemeClr val="tx1"/>
                </a:solidFill>
                <a:latin typeface="+mj-ea"/>
              </a:rPr>
              <a:t>点，古典が２問</a:t>
            </a:r>
            <a:r>
              <a:rPr altLang="ja-JP" b="1" dirty="0" kumimoji="1" lang="en-US" sz="2000">
                <a:solidFill>
                  <a:schemeClr val="tx1"/>
                </a:solidFill>
                <a:latin typeface="+mj-ea"/>
              </a:rPr>
              <a:t>90</a:t>
            </a:r>
            <a:r>
              <a:rPr altLang="en-US" b="1" dirty="0" kumimoji="1" lang="ja-JP" sz="2000">
                <a:solidFill>
                  <a:schemeClr val="tx1"/>
                </a:solidFill>
                <a:latin typeface="+mj-ea"/>
              </a:rPr>
              <a:t>点（古文・漢文各</a:t>
            </a:r>
            <a:r>
              <a:rPr altLang="ja-JP" b="1" dirty="0" kumimoji="1" lang="en-US" sz="2000">
                <a:solidFill>
                  <a:schemeClr val="tx1"/>
                </a:solidFill>
                <a:latin typeface="+mj-ea"/>
              </a:rPr>
              <a:t>45</a:t>
            </a:r>
            <a:r>
              <a:rPr altLang="en-US" b="1" dirty="0" kumimoji="1" lang="ja-JP" sz="2000">
                <a:solidFill>
                  <a:schemeClr val="tx1"/>
                </a:solidFill>
                <a:latin typeface="+mj-ea"/>
              </a:rPr>
              <a:t>点）</a:t>
            </a:r>
            <a:endParaRPr altLang="en-US" b="1" dirty="0" kumimoji="1" lang="ja-JP" sz="2000">
              <a:solidFill>
                <a:schemeClr val="tx1"/>
              </a:solidFill>
            </a:endParaRPr>
          </a:p>
        </p:txBody>
      </p:sp>
      <p:sp>
        <p:nvSpPr>
          <p:cNvPr id="11" name="四角形: 角を丸くする 10">
            <a:extLst>
              <a:ext uri="{FF2B5EF4-FFF2-40B4-BE49-F238E27FC236}">
                <a16:creationId xmlns:a16="http://schemas.microsoft.com/office/drawing/2014/main" id="{45A3CCD0-4FA0-43FA-969C-498A58DD0084}"/>
              </a:ext>
            </a:extLst>
          </p:cNvPr>
          <p:cNvSpPr/>
          <p:nvPr/>
        </p:nvSpPr>
        <p:spPr>
          <a:xfrm>
            <a:off x="2411933" y="3828144"/>
            <a:ext cx="7494067" cy="71003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試験時間は</a:t>
            </a:r>
            <a:r>
              <a:rPr altLang="ja-JP" b="1" dirty="0" kumimoji="1" lang="en-US" sz="2000">
                <a:solidFill>
                  <a:schemeClr val="tx1"/>
                </a:solidFill>
              </a:rPr>
              <a:t>90</a:t>
            </a:r>
            <a:r>
              <a:rPr altLang="en-US" b="1" dirty="0" kumimoji="1" lang="ja-JP" sz="2000">
                <a:solidFill>
                  <a:schemeClr val="tx1"/>
                </a:solidFill>
              </a:rPr>
              <a:t>分（</a:t>
            </a:r>
            <a:r>
              <a:rPr altLang="ja-JP" b="1" dirty="0" kumimoji="1" lang="en-US" sz="2000">
                <a:solidFill>
                  <a:schemeClr val="tx1"/>
                </a:solidFill>
              </a:rPr>
              <a:t>10</a:t>
            </a:r>
            <a:r>
              <a:rPr altLang="en-US" b="1" dirty="0" kumimoji="1" lang="ja-JP" sz="2000">
                <a:solidFill>
                  <a:schemeClr val="tx1"/>
                </a:solidFill>
              </a:rPr>
              <a:t>分増）</a:t>
            </a:r>
          </a:p>
        </p:txBody>
      </p:sp>
    </p:spTree>
    <p:extLst>
      <p:ext uri="{BB962C8B-B14F-4D97-AF65-F5344CB8AC3E}">
        <p14:creationId xmlns:p14="http://schemas.microsoft.com/office/powerpoint/2010/main" val="297076966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9"/>
                                        </p:tgtEl>
                                        <p:attrNameLst>
                                          <p:attrName>style.visibility</p:attrName>
                                        </p:attrNameLst>
                                      </p:cBhvr>
                                      <p:to>
                                        <p:strVal val="visible"/>
                                      </p:to>
                                    </p:set>
                                    <p:animEffect filter="fade" transition="in">
                                      <p:cBhvr>
                                        <p:cTn dur="500" id="7"/>
                                        <p:tgtEl>
                                          <p:spTgt spid="9"/>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1"/>
                                        </p:tgtEl>
                                        <p:attrNameLst>
                                          <p:attrName>style.visibility</p:attrName>
                                        </p:attrNameLst>
                                      </p:cBhvr>
                                      <p:to>
                                        <p:strVal val="visible"/>
                                      </p:to>
                                    </p:set>
                                    <p:animEffect filter="fade" transition="in">
                                      <p:cBhvr>
                                        <p:cTn dur="500" id="12"/>
                                        <p:tgtEl>
                                          <p:spTgt spid="11"/>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
                                        </p:tgtEl>
                                        <p:attrNameLst>
                                          <p:attrName>style.visibility</p:attrName>
                                        </p:attrNameLst>
                                      </p:cBhvr>
                                      <p:to>
                                        <p:strVal val="visible"/>
                                      </p:to>
                                    </p:set>
                                    <p:animEffect filter="fade" transition="in">
                                      <p:cBhvr>
                                        <p:cTn dur="500" id="17"/>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9"/>
      <p:bldP animBg="1" grpId="0" spid="10"/>
      <p:bldP animBg="1" grpId="0" spid="11"/>
    </p:bldLst>
  </p:timing>
</p:sld>
</file>

<file path=ppt/slides/slide8.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8</a:t>
            </a:fld>
            <a:endParaRPr altLang="en-US" kumimoji="1" lang="ja-JP"/>
          </a:p>
        </p:txBody>
      </p:sp>
      <p:sp>
        <p:nvSpPr>
          <p:cNvPr id="7" name="テキスト ボックス 6">
            <a:extLst>
              <a:ext uri="{FF2B5EF4-FFF2-40B4-BE49-F238E27FC236}">
                <a16:creationId xmlns:a16="http://schemas.microsoft.com/office/drawing/2014/main" id="{8B5473F5-1D3E-458D-AB44-814FC7094E14}"/>
              </a:ext>
            </a:extLst>
          </p:cNvPr>
          <p:cNvSpPr txBox="1"/>
          <p:nvPr/>
        </p:nvSpPr>
        <p:spPr>
          <a:xfrm>
            <a:off x="697410" y="1109894"/>
            <a:ext cx="1615622" cy="459504"/>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新課程科目</a:t>
            </a:r>
            <a:r>
              <a:rPr altLang="en-US" b="1" dirty="0" kumimoji="1" lang="ja-JP">
                <a:solidFill>
                  <a:schemeClr val="bg1"/>
                </a:solidFill>
              </a:rPr>
              <a:t>　　</a:t>
            </a:r>
          </a:p>
        </p:txBody>
      </p:sp>
      <p:grpSp>
        <p:nvGrpSpPr>
          <p:cNvPr id="3" name="グループ化 2">
            <a:extLst>
              <a:ext uri="{FF2B5EF4-FFF2-40B4-BE49-F238E27FC236}">
                <a16:creationId xmlns:a16="http://schemas.microsoft.com/office/drawing/2014/main" id="{44AFB60C-6EBD-469F-BB18-3B06B9EAFBE3}"/>
              </a:ext>
            </a:extLst>
          </p:cNvPr>
          <p:cNvGrpSpPr/>
          <p:nvPr/>
        </p:nvGrpSpPr>
        <p:grpSpPr>
          <a:xfrm>
            <a:off x="784628" y="1710522"/>
            <a:ext cx="6344400" cy="1549900"/>
            <a:chOff x="784628" y="1989036"/>
            <a:chExt cx="6344400" cy="1549900"/>
          </a:xfrm>
        </p:grpSpPr>
        <p:sp>
          <p:nvSpPr>
            <p:cNvPr id="8" name="テキスト ボックス 7">
              <a:extLst>
                <a:ext uri="{FF2B5EF4-FFF2-40B4-BE49-F238E27FC236}">
                  <a16:creationId xmlns:a16="http://schemas.microsoft.com/office/drawing/2014/main" id="{EA10C8B1-3281-4C78-A085-2C2613305D98}"/>
                </a:ext>
              </a:extLst>
            </p:cNvPr>
            <p:cNvSpPr txBox="1"/>
            <p:nvPr/>
          </p:nvSpPr>
          <p:spPr>
            <a:xfrm>
              <a:off x="788314" y="1994333"/>
              <a:ext cx="1971140"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地理総合，</a:t>
              </a:r>
              <a:endParaRPr altLang="ja-JP" dirty="0" lang="en-US"/>
            </a:p>
            <a:p>
              <a:pPr algn="ctr"/>
              <a:r>
                <a:rPr altLang="en-US" dirty="0" lang="ja-JP"/>
                <a:t>地理探究</a:t>
              </a:r>
              <a:r>
                <a:rPr altLang="en-US" dirty="0" kumimoji="1" lang="ja-JP"/>
                <a:t>　　</a:t>
              </a:r>
            </a:p>
          </p:txBody>
        </p:sp>
        <p:sp>
          <p:nvSpPr>
            <p:cNvPr id="9" name="テキスト ボックス 8">
              <a:extLst>
                <a:ext uri="{FF2B5EF4-FFF2-40B4-BE49-F238E27FC236}">
                  <a16:creationId xmlns:a16="http://schemas.microsoft.com/office/drawing/2014/main" id="{40651FC3-0DEA-4387-8BC1-A3A206B14687}"/>
                </a:ext>
              </a:extLst>
            </p:cNvPr>
            <p:cNvSpPr txBox="1"/>
            <p:nvPr/>
          </p:nvSpPr>
          <p:spPr>
            <a:xfrm>
              <a:off x="2971258" y="1999655"/>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歴史総合，</a:t>
              </a:r>
              <a:endParaRPr altLang="ja-JP" dirty="0" lang="en-US"/>
            </a:p>
            <a:p>
              <a:pPr algn="ctr"/>
              <a:r>
                <a:rPr altLang="en-US" dirty="0" lang="ja-JP"/>
                <a:t>日本史探究</a:t>
              </a:r>
              <a:r>
                <a:rPr altLang="en-US" dirty="0" kumimoji="1" lang="ja-JP"/>
                <a:t>　　</a:t>
              </a:r>
            </a:p>
          </p:txBody>
        </p:sp>
        <p:sp>
          <p:nvSpPr>
            <p:cNvPr id="10" name="テキスト ボックス 9">
              <a:extLst>
                <a:ext uri="{FF2B5EF4-FFF2-40B4-BE49-F238E27FC236}">
                  <a16:creationId xmlns:a16="http://schemas.microsoft.com/office/drawing/2014/main" id="{1D2D4630-808D-4E8D-96CC-B09C920D2B0C}"/>
                </a:ext>
              </a:extLst>
            </p:cNvPr>
            <p:cNvSpPr txBox="1"/>
            <p:nvPr/>
          </p:nvSpPr>
          <p:spPr>
            <a:xfrm>
              <a:off x="5157888" y="2836450"/>
              <a:ext cx="1971140"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地理総合／歴史総合／公共</a:t>
              </a:r>
              <a:r>
                <a:rPr altLang="en-US" dirty="0" kumimoji="1" lang="ja-JP"/>
                <a:t>　　</a:t>
              </a:r>
            </a:p>
          </p:txBody>
        </p:sp>
        <p:sp>
          <p:nvSpPr>
            <p:cNvPr id="11" name="テキスト ボックス 10">
              <a:extLst>
                <a:ext uri="{FF2B5EF4-FFF2-40B4-BE49-F238E27FC236}">
                  <a16:creationId xmlns:a16="http://schemas.microsoft.com/office/drawing/2014/main" id="{3FDB2DE6-732D-4376-88EF-323086E992A8}"/>
                </a:ext>
              </a:extLst>
            </p:cNvPr>
            <p:cNvSpPr txBox="1"/>
            <p:nvPr/>
          </p:nvSpPr>
          <p:spPr>
            <a:xfrm>
              <a:off x="5154203" y="1989036"/>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歴史総合，</a:t>
              </a:r>
              <a:endParaRPr altLang="ja-JP" dirty="0" lang="en-US"/>
            </a:p>
            <a:p>
              <a:pPr algn="ctr"/>
              <a:r>
                <a:rPr altLang="en-US" dirty="0" lang="ja-JP"/>
                <a:t>世界史探究</a:t>
              </a:r>
              <a:r>
                <a:rPr altLang="en-US" dirty="0" kumimoji="1" lang="ja-JP"/>
                <a:t>　　</a:t>
              </a:r>
            </a:p>
          </p:txBody>
        </p:sp>
        <p:sp>
          <p:nvSpPr>
            <p:cNvPr id="12" name="テキスト ボックス 11">
              <a:extLst>
                <a:ext uri="{FF2B5EF4-FFF2-40B4-BE49-F238E27FC236}">
                  <a16:creationId xmlns:a16="http://schemas.microsoft.com/office/drawing/2014/main" id="{EEE9B406-6C38-4A32-9CA8-AD0B4408E478}"/>
                </a:ext>
              </a:extLst>
            </p:cNvPr>
            <p:cNvSpPr txBox="1"/>
            <p:nvPr/>
          </p:nvSpPr>
          <p:spPr>
            <a:xfrm>
              <a:off x="784628" y="2829003"/>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公共，倫理</a:t>
              </a:r>
              <a:r>
                <a:rPr altLang="en-US" dirty="0" kumimoji="1" lang="ja-JP"/>
                <a:t>　　</a:t>
              </a:r>
            </a:p>
          </p:txBody>
        </p:sp>
        <p:sp>
          <p:nvSpPr>
            <p:cNvPr id="13" name="テキスト ボックス 12">
              <a:extLst>
                <a:ext uri="{FF2B5EF4-FFF2-40B4-BE49-F238E27FC236}">
                  <a16:creationId xmlns:a16="http://schemas.microsoft.com/office/drawing/2014/main" id="{98B57E46-2561-437B-8336-9DFBEE6DE6F3}"/>
                </a:ext>
              </a:extLst>
            </p:cNvPr>
            <p:cNvSpPr txBox="1"/>
            <p:nvPr/>
          </p:nvSpPr>
          <p:spPr>
            <a:xfrm>
              <a:off x="2971258" y="2836450"/>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公共，</a:t>
              </a:r>
              <a:endParaRPr altLang="ja-JP" dirty="0" lang="en-US"/>
            </a:p>
            <a:p>
              <a:pPr algn="ctr"/>
              <a:r>
                <a:rPr altLang="en-US" dirty="0" lang="ja-JP"/>
                <a:t>政治・経済</a:t>
              </a:r>
              <a:r>
                <a:rPr altLang="en-US" dirty="0" kumimoji="1" lang="ja-JP"/>
                <a:t>　　</a:t>
              </a:r>
            </a:p>
          </p:txBody>
        </p:sp>
      </p:grpSp>
      <p:sp>
        <p:nvSpPr>
          <p:cNvPr id="2" name="テキスト ボックス 1">
            <a:extLst>
              <a:ext uri="{FF2B5EF4-FFF2-40B4-BE49-F238E27FC236}">
                <a16:creationId xmlns:a16="http://schemas.microsoft.com/office/drawing/2014/main" id="{51FDC187-7D05-4401-8DB6-E451DD5AF2F7}"/>
              </a:ext>
            </a:extLst>
          </p:cNvPr>
          <p:cNvSpPr txBox="1"/>
          <p:nvPr/>
        </p:nvSpPr>
        <p:spPr>
          <a:xfrm>
            <a:off x="406400" y="650130"/>
            <a:ext cx="1820505" cy="461665"/>
          </a:xfrm>
          <a:prstGeom prst="rect">
            <a:avLst/>
          </a:prstGeom>
          <a:noFill/>
        </p:spPr>
        <p:txBody>
          <a:bodyPr rtlCol="0" wrap="square">
            <a:spAutoFit/>
          </a:bodyPr>
          <a:lstStyle/>
          <a:p>
            <a:r>
              <a:rPr altLang="en-US" b="1" dirty="0" kumimoji="1" lang="ja-JP" sz="2400"/>
              <a:t>○出題科目</a:t>
            </a:r>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地理歴史，公民</a:t>
            </a:r>
          </a:p>
        </p:txBody>
      </p:sp>
      <p:sp>
        <p:nvSpPr>
          <p:cNvPr id="28" name="吹き出し: 角を丸めた四角形 27">
            <a:extLst>
              <a:ext uri="{FF2B5EF4-FFF2-40B4-BE49-F238E27FC236}">
                <a16:creationId xmlns:a16="http://schemas.microsoft.com/office/drawing/2014/main" id="{7923BA7F-F9FC-45CB-BAE8-16386908C3A9}"/>
              </a:ext>
            </a:extLst>
          </p:cNvPr>
          <p:cNvSpPr/>
          <p:nvPr/>
        </p:nvSpPr>
        <p:spPr>
          <a:xfrm>
            <a:off x="7485953" y="821961"/>
            <a:ext cx="4428426" cy="2361375"/>
          </a:xfrm>
          <a:prstGeom prst="wedgeRoundRectCallout">
            <a:avLst>
              <a:gd fmla="val -61955" name="adj1"/>
              <a:gd fmla="val 40530"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・１つの出題科目</a:t>
            </a:r>
            <a:endParaRPr altLang="ja-JP" b="1" dirty="0" kumimoji="1" lang="en-US" sz="2000">
              <a:solidFill>
                <a:schemeClr val="tx1"/>
              </a:solidFill>
            </a:endParaRPr>
          </a:p>
          <a:p>
            <a:pPr>
              <a:spcBef>
                <a:spcPts val="1200"/>
              </a:spcBef>
            </a:pPr>
            <a:r>
              <a:rPr altLang="en-US" b="1" dirty="0" kumimoji="1" lang="ja-JP" sz="2000">
                <a:solidFill>
                  <a:schemeClr val="tx1"/>
                </a:solidFill>
              </a:rPr>
              <a:t>・「地理総合」「歴史総合」「公　</a:t>
            </a:r>
            <a:endParaRPr altLang="ja-JP" b="1" dirty="0" kumimoji="1" lang="en-US" sz="2000">
              <a:solidFill>
                <a:schemeClr val="tx1"/>
              </a:solidFill>
            </a:endParaRPr>
          </a:p>
          <a:p>
            <a:r>
              <a:rPr altLang="en-US" b="1" dirty="0" kumimoji="1" lang="ja-JP" sz="2000">
                <a:solidFill>
                  <a:schemeClr val="tx1"/>
                </a:solidFill>
              </a:rPr>
              <a:t>　共」３つを出題範囲とし，必ず　　</a:t>
            </a:r>
            <a:endParaRPr altLang="ja-JP" b="1" dirty="0" kumimoji="1" lang="en-US" sz="2000">
              <a:solidFill>
                <a:schemeClr val="tx1"/>
              </a:solidFill>
            </a:endParaRPr>
          </a:p>
          <a:p>
            <a:r>
              <a:rPr altLang="en-US" b="1" dirty="0" kumimoji="1" lang="ja-JP" sz="2000">
                <a:solidFill>
                  <a:schemeClr val="tx1"/>
                </a:solidFill>
              </a:rPr>
              <a:t>　２つを選択解答</a:t>
            </a:r>
            <a:endParaRPr altLang="ja-JP" b="1" dirty="0" kumimoji="1" lang="en-US" sz="2000">
              <a:solidFill>
                <a:schemeClr val="tx1"/>
              </a:solidFill>
            </a:endParaRPr>
          </a:p>
          <a:p>
            <a:pPr>
              <a:spcBef>
                <a:spcPts val="600"/>
              </a:spcBef>
            </a:pPr>
            <a:r>
              <a:rPr altLang="en-US" b="1" dirty="0" kumimoji="1" lang="ja-JP" sz="2000">
                <a:solidFill>
                  <a:schemeClr val="tx1"/>
                </a:solidFill>
              </a:rPr>
              <a:t>・２科目に分けて３つの出題範囲</a:t>
            </a:r>
            <a:endParaRPr altLang="ja-JP" b="1" dirty="0" kumimoji="1" lang="en-US" sz="2000">
              <a:solidFill>
                <a:schemeClr val="tx1"/>
              </a:solidFill>
            </a:endParaRPr>
          </a:p>
          <a:p>
            <a:r>
              <a:rPr altLang="ja-JP" b="1" dirty="0" kumimoji="1" lang="en-US" sz="2000">
                <a:solidFill>
                  <a:schemeClr val="tx1"/>
                </a:solidFill>
              </a:rPr>
              <a:t>   </a:t>
            </a:r>
            <a:r>
              <a:rPr altLang="en-US" b="1" dirty="0" kumimoji="1" lang="ja-JP" sz="2000">
                <a:solidFill>
                  <a:schemeClr val="tx1"/>
                </a:solidFill>
              </a:rPr>
              <a:t>を全て解答することはできない</a:t>
            </a:r>
            <a:endParaRPr altLang="ja-JP" b="1" dirty="0" kumimoji="1" lang="en-US" sz="2000">
              <a:solidFill>
                <a:schemeClr val="tx1"/>
              </a:solidFill>
            </a:endParaRPr>
          </a:p>
        </p:txBody>
      </p:sp>
      <p:grpSp>
        <p:nvGrpSpPr>
          <p:cNvPr id="17" name="グループ化 16">
            <a:extLst>
              <a:ext uri="{FF2B5EF4-FFF2-40B4-BE49-F238E27FC236}">
                <a16:creationId xmlns:a16="http://schemas.microsoft.com/office/drawing/2014/main" id="{C16CFD40-C843-4922-A56C-460559D4F1CF}"/>
              </a:ext>
            </a:extLst>
          </p:cNvPr>
          <p:cNvGrpSpPr/>
          <p:nvPr/>
        </p:nvGrpSpPr>
        <p:grpSpPr>
          <a:xfrm>
            <a:off x="784628" y="4002703"/>
            <a:ext cx="8542434" cy="2221221"/>
            <a:chOff x="788314" y="1994333"/>
            <a:chExt cx="8542434" cy="2442477"/>
          </a:xfrm>
        </p:grpSpPr>
        <p:sp>
          <p:nvSpPr>
            <p:cNvPr id="18" name="テキスト ボックス 17">
              <a:extLst>
                <a:ext uri="{FF2B5EF4-FFF2-40B4-BE49-F238E27FC236}">
                  <a16:creationId xmlns:a16="http://schemas.microsoft.com/office/drawing/2014/main" id="{FA8235FA-7F4D-43A3-876A-9C89963ECF4F}"/>
                </a:ext>
              </a:extLst>
            </p:cNvPr>
            <p:cNvSpPr txBox="1"/>
            <p:nvPr/>
          </p:nvSpPr>
          <p:spPr>
            <a:xfrm>
              <a:off x="788314" y="1994333"/>
              <a:ext cx="1971140"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kumimoji="1" lang="ja-JP"/>
                <a:t>旧世界史Ａ　　</a:t>
              </a:r>
            </a:p>
          </p:txBody>
        </p:sp>
        <p:sp>
          <p:nvSpPr>
            <p:cNvPr id="19" name="テキスト ボックス 18">
              <a:extLst>
                <a:ext uri="{FF2B5EF4-FFF2-40B4-BE49-F238E27FC236}">
                  <a16:creationId xmlns:a16="http://schemas.microsoft.com/office/drawing/2014/main" id="{B797EAD5-680E-48E3-95CF-F1A20FDFFA09}"/>
                </a:ext>
              </a:extLst>
            </p:cNvPr>
            <p:cNvSpPr txBox="1"/>
            <p:nvPr/>
          </p:nvSpPr>
          <p:spPr>
            <a:xfrm>
              <a:off x="5154203" y="2002750"/>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kumimoji="1" lang="ja-JP"/>
                <a:t>旧日本史Ａ　　</a:t>
              </a:r>
            </a:p>
          </p:txBody>
        </p:sp>
        <p:sp>
          <p:nvSpPr>
            <p:cNvPr id="20" name="テキスト ボックス 19">
              <a:extLst>
                <a:ext uri="{FF2B5EF4-FFF2-40B4-BE49-F238E27FC236}">
                  <a16:creationId xmlns:a16="http://schemas.microsoft.com/office/drawing/2014/main" id="{B39F01B9-2BED-4E2B-9683-6E1AA25C4F6A}"/>
                </a:ext>
              </a:extLst>
            </p:cNvPr>
            <p:cNvSpPr txBox="1"/>
            <p:nvPr/>
          </p:nvSpPr>
          <p:spPr>
            <a:xfrm>
              <a:off x="2973100" y="2850685"/>
              <a:ext cx="1971140"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旧地理Ｂ</a:t>
              </a:r>
              <a:r>
                <a:rPr altLang="en-US" dirty="0" kumimoji="1" lang="ja-JP"/>
                <a:t>　　</a:t>
              </a:r>
            </a:p>
          </p:txBody>
        </p:sp>
        <p:sp>
          <p:nvSpPr>
            <p:cNvPr id="21" name="テキスト ボックス 20">
              <a:extLst>
                <a:ext uri="{FF2B5EF4-FFF2-40B4-BE49-F238E27FC236}">
                  <a16:creationId xmlns:a16="http://schemas.microsoft.com/office/drawing/2014/main" id="{31BEC03A-8001-4F0B-B0B3-4FE28F2814C7}"/>
                </a:ext>
              </a:extLst>
            </p:cNvPr>
            <p:cNvSpPr txBox="1"/>
            <p:nvPr/>
          </p:nvSpPr>
          <p:spPr>
            <a:xfrm>
              <a:off x="798163" y="2850685"/>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kumimoji="1" lang="ja-JP"/>
                <a:t>旧地理Ａ</a:t>
              </a:r>
            </a:p>
          </p:txBody>
        </p:sp>
        <p:sp>
          <p:nvSpPr>
            <p:cNvPr id="22" name="テキスト ボックス 21">
              <a:extLst>
                <a:ext uri="{FF2B5EF4-FFF2-40B4-BE49-F238E27FC236}">
                  <a16:creationId xmlns:a16="http://schemas.microsoft.com/office/drawing/2014/main" id="{8C21DF68-907E-4BF4-9625-B50703273E24}"/>
                </a:ext>
              </a:extLst>
            </p:cNvPr>
            <p:cNvSpPr txBox="1"/>
            <p:nvPr/>
          </p:nvSpPr>
          <p:spPr>
            <a:xfrm>
              <a:off x="2952483" y="2000137"/>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旧世界史Ｂ</a:t>
              </a:r>
              <a:r>
                <a:rPr altLang="en-US" dirty="0" kumimoji="1" lang="ja-JP"/>
                <a:t>　　</a:t>
              </a:r>
            </a:p>
          </p:txBody>
        </p:sp>
        <p:sp>
          <p:nvSpPr>
            <p:cNvPr id="23" name="テキスト ボックス 22">
              <a:extLst>
                <a:ext uri="{FF2B5EF4-FFF2-40B4-BE49-F238E27FC236}">
                  <a16:creationId xmlns:a16="http://schemas.microsoft.com/office/drawing/2014/main" id="{BE5FD57B-3B1A-4133-A4B7-7EB7682355D1}"/>
                </a:ext>
              </a:extLst>
            </p:cNvPr>
            <p:cNvSpPr txBox="1"/>
            <p:nvPr/>
          </p:nvSpPr>
          <p:spPr>
            <a:xfrm>
              <a:off x="7355923" y="1994333"/>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旧日本史Ｂ</a:t>
              </a:r>
              <a:r>
                <a:rPr altLang="en-US" dirty="0" kumimoji="1" lang="ja-JP"/>
                <a:t>　　</a:t>
              </a:r>
            </a:p>
          </p:txBody>
        </p:sp>
        <p:sp>
          <p:nvSpPr>
            <p:cNvPr id="24" name="テキスト ボックス 23">
              <a:extLst>
                <a:ext uri="{FF2B5EF4-FFF2-40B4-BE49-F238E27FC236}">
                  <a16:creationId xmlns:a16="http://schemas.microsoft.com/office/drawing/2014/main" id="{FEF9DBB1-5E5A-4ABD-9D58-B905C71554F5}"/>
                </a:ext>
              </a:extLst>
            </p:cNvPr>
            <p:cNvSpPr txBox="1"/>
            <p:nvPr/>
          </p:nvSpPr>
          <p:spPr>
            <a:xfrm>
              <a:off x="798163" y="3728709"/>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kumimoji="1" lang="ja-JP"/>
                <a:t>旧現代社会　　</a:t>
              </a:r>
            </a:p>
          </p:txBody>
        </p:sp>
        <p:sp>
          <p:nvSpPr>
            <p:cNvPr id="25" name="テキスト ボックス 24">
              <a:extLst>
                <a:ext uri="{FF2B5EF4-FFF2-40B4-BE49-F238E27FC236}">
                  <a16:creationId xmlns:a16="http://schemas.microsoft.com/office/drawing/2014/main" id="{7D807B96-8C9B-4DBC-9929-BAF871A7A2F4}"/>
                </a:ext>
              </a:extLst>
            </p:cNvPr>
            <p:cNvSpPr txBox="1"/>
            <p:nvPr/>
          </p:nvSpPr>
          <p:spPr>
            <a:xfrm>
              <a:off x="2971258" y="3728709"/>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kumimoji="1" lang="ja-JP"/>
                <a:t>旧倫理　　</a:t>
              </a:r>
            </a:p>
          </p:txBody>
        </p:sp>
        <p:sp>
          <p:nvSpPr>
            <p:cNvPr id="26" name="テキスト ボックス 25">
              <a:extLst>
                <a:ext uri="{FF2B5EF4-FFF2-40B4-BE49-F238E27FC236}">
                  <a16:creationId xmlns:a16="http://schemas.microsoft.com/office/drawing/2014/main" id="{24D2F1D0-8B08-42AF-A913-7D65EA9F2849}"/>
                </a:ext>
              </a:extLst>
            </p:cNvPr>
            <p:cNvSpPr txBox="1"/>
            <p:nvPr/>
          </p:nvSpPr>
          <p:spPr>
            <a:xfrm>
              <a:off x="5154203" y="3734324"/>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kumimoji="1" lang="ja-JP"/>
                <a:t>旧政治・経済　　</a:t>
              </a:r>
            </a:p>
          </p:txBody>
        </p:sp>
        <p:sp>
          <p:nvSpPr>
            <p:cNvPr id="27" name="テキスト ボックス 26">
              <a:extLst>
                <a:ext uri="{FF2B5EF4-FFF2-40B4-BE49-F238E27FC236}">
                  <a16:creationId xmlns:a16="http://schemas.microsoft.com/office/drawing/2014/main" id="{1ECCF269-CD3E-4197-9F5A-CA53804A7859}"/>
                </a:ext>
              </a:extLst>
            </p:cNvPr>
            <p:cNvSpPr txBox="1"/>
            <p:nvPr/>
          </p:nvSpPr>
          <p:spPr>
            <a:xfrm>
              <a:off x="7346839" y="3728709"/>
              <a:ext cx="1974825" cy="702486"/>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kumimoji="1" lang="ja-JP"/>
                <a:t>旧倫理，</a:t>
              </a:r>
              <a:endParaRPr altLang="ja-JP" dirty="0" kumimoji="1" lang="en-US"/>
            </a:p>
            <a:p>
              <a:pPr algn="ctr"/>
              <a:r>
                <a:rPr altLang="en-US" dirty="0" kumimoji="1" lang="ja-JP"/>
                <a:t>旧政治・経済　　</a:t>
              </a:r>
            </a:p>
          </p:txBody>
        </p:sp>
      </p:grpSp>
      <p:sp>
        <p:nvSpPr>
          <p:cNvPr id="29" name="テキスト ボックス 28">
            <a:extLst>
              <a:ext uri="{FF2B5EF4-FFF2-40B4-BE49-F238E27FC236}">
                <a16:creationId xmlns:a16="http://schemas.microsoft.com/office/drawing/2014/main" id="{11BB8710-49C7-476B-94F1-CE69C21B27CA}"/>
              </a:ext>
            </a:extLst>
          </p:cNvPr>
          <p:cNvSpPr txBox="1"/>
          <p:nvPr/>
        </p:nvSpPr>
        <p:spPr>
          <a:xfrm>
            <a:off x="697410" y="3395280"/>
            <a:ext cx="1615622" cy="459504"/>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旧課程科目</a:t>
            </a:r>
            <a:r>
              <a:rPr altLang="en-US" b="1" dirty="0" kumimoji="1" lang="ja-JP">
                <a:solidFill>
                  <a:schemeClr val="bg1"/>
                </a:solidFill>
              </a:rPr>
              <a:t>　　</a:t>
            </a:r>
          </a:p>
        </p:txBody>
      </p:sp>
    </p:spTree>
    <p:extLst>
      <p:ext uri="{BB962C8B-B14F-4D97-AF65-F5344CB8AC3E}">
        <p14:creationId xmlns:p14="http://schemas.microsoft.com/office/powerpoint/2010/main" val="282263392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8"/>
                                        </p:tgtEl>
                                        <p:attrNameLst>
                                          <p:attrName>style.visibility</p:attrName>
                                        </p:attrNameLst>
                                      </p:cBhvr>
                                      <p:to>
                                        <p:strVal val="visible"/>
                                      </p:to>
                                    </p:set>
                                    <p:animEffect filter="fade" transition="in">
                                      <p:cBhvr>
                                        <p:cTn dur="500" id="7"/>
                                        <p:tgtEl>
                                          <p:spTgt spid="2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Lst>
  </p:timing>
</p:sld>
</file>

<file path=ppt/slides/slide9.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9</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地理歴史，公民</a:t>
            </a:r>
          </a:p>
        </p:txBody>
      </p:sp>
      <p:sp>
        <p:nvSpPr>
          <p:cNvPr id="32" name="四角形: 角を丸くする 31">
            <a:extLst>
              <a:ext uri="{FF2B5EF4-FFF2-40B4-BE49-F238E27FC236}">
                <a16:creationId xmlns:a16="http://schemas.microsoft.com/office/drawing/2014/main" id="{60A9C991-0628-4872-94FA-C1AB0690716D}"/>
              </a:ext>
            </a:extLst>
          </p:cNvPr>
          <p:cNvSpPr/>
          <p:nvPr/>
        </p:nvSpPr>
        <p:spPr>
          <a:xfrm>
            <a:off x="798163" y="1473765"/>
            <a:ext cx="9613163" cy="77684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最大２科目受験可能</a:t>
            </a:r>
            <a:endParaRPr altLang="ja-JP" b="1" dirty="0" kumimoji="1" lang="en-US" sz="2000">
              <a:solidFill>
                <a:schemeClr val="tx1"/>
              </a:solidFill>
            </a:endParaRPr>
          </a:p>
        </p:txBody>
      </p:sp>
      <p:sp>
        <p:nvSpPr>
          <p:cNvPr id="15" name="四角形: 角を丸くする 14">
            <a:extLst>
              <a:ext uri="{FF2B5EF4-FFF2-40B4-BE49-F238E27FC236}">
                <a16:creationId xmlns:a16="http://schemas.microsoft.com/office/drawing/2014/main" id="{E3BF1BA2-2400-42F9-8829-BC222A2211FD}"/>
              </a:ext>
            </a:extLst>
          </p:cNvPr>
          <p:cNvSpPr/>
          <p:nvPr/>
        </p:nvSpPr>
        <p:spPr>
          <a:xfrm>
            <a:off x="798163" y="2694264"/>
            <a:ext cx="9613163" cy="77684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600"/>
              </a:spcBef>
            </a:pPr>
            <a:r>
              <a:rPr altLang="en-US" b="1" dirty="0" kumimoji="1" lang="ja-JP" sz="2000">
                <a:solidFill>
                  <a:schemeClr val="tx1"/>
                </a:solidFill>
              </a:rPr>
              <a:t>「受験する教育課程（新課程又は旧課程）」と「受験する科目数（１科目または２科目）」は，出願時に登録</a:t>
            </a:r>
          </a:p>
        </p:txBody>
      </p:sp>
      <p:sp>
        <p:nvSpPr>
          <p:cNvPr id="16" name="四角形: 角を丸くする 15">
            <a:extLst>
              <a:ext uri="{FF2B5EF4-FFF2-40B4-BE49-F238E27FC236}">
                <a16:creationId xmlns:a16="http://schemas.microsoft.com/office/drawing/2014/main" id="{46FCF1D7-CDE4-49F7-A07D-915A63300704}"/>
              </a:ext>
            </a:extLst>
          </p:cNvPr>
          <p:cNvSpPr/>
          <p:nvPr/>
        </p:nvSpPr>
        <p:spPr>
          <a:xfrm>
            <a:off x="798163" y="3936990"/>
            <a:ext cx="9613163" cy="77684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600"/>
              </a:spcBef>
            </a:pPr>
            <a:r>
              <a:rPr altLang="en-US" b="1" dirty="0" kumimoji="1" lang="ja-JP" sz="2000">
                <a:solidFill>
                  <a:schemeClr val="tx1"/>
                </a:solidFill>
              </a:rPr>
              <a:t>あらかじめ登録した「受験する教育課程」と「受験する科目数」は，試験当日に変更不可</a:t>
            </a:r>
          </a:p>
        </p:txBody>
      </p:sp>
    </p:spTree>
    <p:extLst>
      <p:ext uri="{BB962C8B-B14F-4D97-AF65-F5344CB8AC3E}">
        <p14:creationId xmlns:p14="http://schemas.microsoft.com/office/powerpoint/2010/main" val="96959087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2"/>
                                        </p:tgtEl>
                                        <p:attrNameLst>
                                          <p:attrName>style.visibility</p:attrName>
                                        </p:attrNameLst>
                                      </p:cBhvr>
                                      <p:to>
                                        <p:strVal val="visible"/>
                                      </p:to>
                                    </p:set>
                                    <p:animEffect filter="fade" transition="in">
                                      <p:cBhvr>
                                        <p:cTn dur="500" id="7"/>
                                        <p:tgtEl>
                                          <p:spTgt spid="32"/>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5"/>
                                        </p:tgtEl>
                                        <p:attrNameLst>
                                          <p:attrName>style.visibility</p:attrName>
                                        </p:attrNameLst>
                                      </p:cBhvr>
                                      <p:to>
                                        <p:strVal val="visible"/>
                                      </p:to>
                                    </p:set>
                                    <p:animEffect filter="fade" transition="in">
                                      <p:cBhvr>
                                        <p:cTn dur="500" id="12"/>
                                        <p:tgtEl>
                                          <p:spTgt spid="15"/>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6"/>
                                        </p:tgtEl>
                                        <p:attrNameLst>
                                          <p:attrName>style.visibility</p:attrName>
                                        </p:attrNameLst>
                                      </p:cBhvr>
                                      <p:to>
                                        <p:strVal val="visible"/>
                                      </p:to>
                                    </p:set>
                                    <p:animEffect filter="fade" transition="in">
                                      <p:cBhvr>
                                        <p:cTn dur="500" id="17"/>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2"/>
      <p:bldP animBg="1" grpId="0" spid="15"/>
      <p:bldP animBg="1" grpId="0" spid="16"/>
    </p:bld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4337</Words>
  <Application>Microsoft Office PowerPoint</Application>
  <PresentationFormat>ワイド画面</PresentationFormat>
  <Paragraphs>611</Paragraphs>
  <Slides>40</Slides>
  <Notes>40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40</vt:i4>
      </vt:variant>
    </vt:vector>
  </HeadingPairs>
  <TitlesOfParts>
    <vt:vector size="52" baseType="lpstr">
      <vt:lpstr>ＭＳ Ｐゴシック</vt:lpstr>
      <vt:lpstr>ＭＳ 明朝</vt:lpstr>
      <vt:lpstr>UD デジタル 教科書体 N-B</vt:lpstr>
      <vt:lpstr>Yu Gothic UI Semibold</vt:lpstr>
      <vt:lpstr>メイリオ</vt:lpstr>
      <vt:lpstr>游ゴシック</vt:lpstr>
      <vt:lpstr>Arial</vt:lpstr>
      <vt:lpstr>Calibri</vt:lpstr>
      <vt:lpstr>Times New Roman</vt:lpstr>
      <vt:lpstr>Trebuchet MS</vt:lpstr>
      <vt:lpstr>Wingdings 3</vt:lpstr>
      <vt:lpstr>ファセット</vt:lpstr>
      <vt:lpstr>令和７年度 大学入学共通テストについて</vt:lpstr>
      <vt:lpstr>はじめに</vt:lpstr>
      <vt:lpstr>はじめに</vt:lpstr>
      <vt:lpstr>目　次</vt:lpstr>
      <vt:lpstr>試験時間割</vt:lpstr>
      <vt:lpstr>出願するにあたって</vt:lpstr>
      <vt:lpstr>国　語</vt:lpstr>
      <vt:lpstr>地理歴史，公民</vt:lpstr>
      <vt:lpstr>地理歴史，公民</vt:lpstr>
      <vt:lpstr>地理歴史，公民</vt:lpstr>
      <vt:lpstr>地理歴史，公民</vt:lpstr>
      <vt:lpstr>地理歴史，公民</vt:lpstr>
      <vt:lpstr>地理歴史，公民</vt:lpstr>
      <vt:lpstr>地理歴史，公民</vt:lpstr>
      <vt:lpstr>地理歴史，公民</vt:lpstr>
      <vt:lpstr>地理歴史，公民</vt:lpstr>
      <vt:lpstr>地理歴史，公民</vt:lpstr>
      <vt:lpstr>地理歴史，公民</vt:lpstr>
      <vt:lpstr>数学①</vt:lpstr>
      <vt:lpstr>数学①</vt:lpstr>
      <vt:lpstr>数学①</vt:lpstr>
      <vt:lpstr>数学②</vt:lpstr>
      <vt:lpstr>数学②</vt:lpstr>
      <vt:lpstr>数学②</vt:lpstr>
      <vt:lpstr>理　科</vt:lpstr>
      <vt:lpstr>理　科</vt:lpstr>
      <vt:lpstr>理　科</vt:lpstr>
      <vt:lpstr>理　科</vt:lpstr>
      <vt:lpstr>理　科</vt:lpstr>
      <vt:lpstr>理　科</vt:lpstr>
      <vt:lpstr>外国語</vt:lpstr>
      <vt:lpstr>情　報</vt:lpstr>
      <vt:lpstr>情　報</vt:lpstr>
      <vt:lpstr>情　報</vt:lpstr>
      <vt:lpstr>情　報</vt:lpstr>
      <vt:lpstr>受験するにあたって</vt:lpstr>
      <vt:lpstr>受験するにあたって</vt:lpstr>
      <vt:lpstr>新・旧課程科目の受験に関するQ＆A</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2024-07-08T10:10:08Z</dcterms:created>
  <dcterms:modified xsi:type="dcterms:W3CDTF">2024-07-08T10:10:24Z</dcterms:modified>
  <cp:revision>1</cp:revision>
  <dc:title>R7志願者向けスライド（旧課程履修者用）.pptx</dc:title>
</cp:coreProperties>
</file>