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9"/>
  </p:notesMasterIdLst>
  <p:handoutMasterIdLst>
    <p:handoutMasterId r:id="rId10"/>
  </p:handoutMasterIdLst>
  <p:sldIdLst>
    <p:sldId id="510" r:id="rId2"/>
    <p:sldId id="499" r:id="rId3"/>
    <p:sldId id="485" r:id="rId4"/>
    <p:sldId id="520" r:id="rId5"/>
    <p:sldId id="521" r:id="rId6"/>
    <p:sldId id="519" r:id="rId7"/>
    <p:sldId id="465" r:id="rId8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8" userDrawn="1">
          <p15:clr>
            <a:srgbClr val="A4A3A4"/>
          </p15:clr>
        </p15:guide>
        <p15:guide id="2" pos="2103" userDrawn="1">
          <p15:clr>
            <a:srgbClr val="A4A3A4"/>
          </p15:clr>
        </p15:guide>
        <p15:guide id="3" orient="horz" pos="3068" userDrawn="1">
          <p15:clr>
            <a:srgbClr val="A4A3A4"/>
          </p15:clr>
        </p15:guide>
        <p15:guide id="4" pos="2083" userDrawn="1">
          <p15:clr>
            <a:srgbClr val="A4A3A4"/>
          </p15:clr>
        </p15:guide>
        <p15:guide id="5" orient="horz" pos="3109" userDrawn="1">
          <p15:clr>
            <a:srgbClr val="A4A3A4"/>
          </p15:clr>
        </p15:guide>
        <p15:guide id="6" pos="2124" userDrawn="1">
          <p15:clr>
            <a:srgbClr val="A4A3A4"/>
          </p15:clr>
        </p15:guide>
        <p15:guide id="7" orient="horz" pos="3132" userDrawn="1">
          <p15:clr>
            <a:srgbClr val="A4A3A4"/>
          </p15:clr>
        </p15:guide>
        <p15:guide id="10" pos="2145" userDrawn="1">
          <p15:clr>
            <a:srgbClr val="A4A3A4"/>
          </p15:clr>
        </p15:guide>
        <p15:guide id="12" orient="horz" pos="3152" userDrawn="1">
          <p15:clr>
            <a:srgbClr val="A4A3A4"/>
          </p15:clr>
        </p15:guide>
        <p15:guide id="14" pos="2122" userDrawn="1">
          <p15:clr>
            <a:srgbClr val="A4A3A4"/>
          </p15:clr>
        </p15:guide>
        <p15:guide id="15" pos="216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BCE6"/>
    <a:srgbClr val="FFCCFF"/>
    <a:srgbClr val="DAEDEF"/>
    <a:srgbClr val="00FF00"/>
    <a:srgbClr val="0033CC"/>
    <a:srgbClr val="D9D9D9"/>
    <a:srgbClr val="FF6600"/>
    <a:srgbClr val="003CFA"/>
    <a:srgbClr val="DDDDDD"/>
    <a:srgbClr val="D9F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6391" autoAdjust="0"/>
  </p:normalViewPr>
  <p:slideViewPr>
    <p:cSldViewPr>
      <p:cViewPr varScale="1">
        <p:scale>
          <a:sx n="111" d="100"/>
          <a:sy n="111" d="100"/>
        </p:scale>
        <p:origin x="15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1608" y="54"/>
      </p:cViewPr>
      <p:guideLst>
        <p:guide orient="horz" pos="3088"/>
        <p:guide pos="2103"/>
        <p:guide orient="horz" pos="3068"/>
        <p:guide pos="2083"/>
        <p:guide orient="horz" pos="3109"/>
        <p:guide pos="2124"/>
        <p:guide orient="horz" pos="3132"/>
        <p:guide pos="2145"/>
        <p:guide orient="horz" pos="3152"/>
        <p:guide pos="2122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351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52EA768D-C707-428D-BFF9-8190FD5FED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5314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351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36" y="4721254"/>
            <a:ext cx="544798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 smtClean="0"/>
              <a:t>マスタ テキストの書式設定</a:t>
            </a:r>
          </a:p>
          <a:p>
            <a:pPr lvl="1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2 </a:t>
            </a:r>
            <a:r>
              <a:rPr lang="ja-JP" altLang="en-US" noProof="0" dirty="0" smtClean="0"/>
              <a:t>レベル</a:t>
            </a:r>
          </a:p>
          <a:p>
            <a:pPr lvl="2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3 </a:t>
            </a:r>
            <a:r>
              <a:rPr lang="ja-JP" altLang="en-US" noProof="0" dirty="0" smtClean="0"/>
              <a:t>レベル</a:t>
            </a:r>
          </a:p>
          <a:p>
            <a:pPr lvl="3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4 </a:t>
            </a:r>
            <a:r>
              <a:rPr lang="ja-JP" altLang="en-US" noProof="0" dirty="0" smtClean="0"/>
              <a:t>レベル</a:t>
            </a:r>
          </a:p>
          <a:p>
            <a:pPr lvl="4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5 </a:t>
            </a:r>
            <a:r>
              <a:rPr lang="ja-JP" altLang="en-US" noProof="0" dirty="0" smtClean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2C87032C-F6F3-4901-A091-63F0C314F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88467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259" y="3601528"/>
            <a:ext cx="6311743" cy="58393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800">
              <a:defRPr/>
            </a:pPr>
            <a:endParaRPr lang="en-US" altLang="ja-JP" sz="1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08126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259" y="3601528"/>
            <a:ext cx="6311743" cy="58393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800">
              <a:defRPr/>
            </a:pPr>
            <a:endParaRPr lang="en-US" altLang="ja-JP" sz="1400" b="1" strike="noStrike" dirty="0">
              <a:effectLst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25909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80" y="3819550"/>
            <a:ext cx="6240075" cy="482252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ja-JP" sz="1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40626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43013" y="288925"/>
            <a:ext cx="4071937" cy="30543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523280" y="3342990"/>
            <a:ext cx="5904656" cy="6480255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9049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55675" y="738188"/>
            <a:ext cx="4503738" cy="33782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681196" y="4482225"/>
            <a:ext cx="5447983" cy="5072951"/>
          </a:xfrm>
        </p:spPr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9859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94280" cy="577630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800" eaLnBrk="1" hangingPunct="1">
              <a:defRPr/>
            </a:pPr>
            <a:endParaRPr lang="en-US" altLang="ja-JP" sz="1400" dirty="0" smtClean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9671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47"/>
            <a:ext cx="6194280" cy="352638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7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398" y="2130315"/>
            <a:ext cx="7773206" cy="1470052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2408" y="3885976"/>
            <a:ext cx="6400799" cy="1752301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2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5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7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0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5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07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50F-D042-4653-882E-087120DEC17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00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E27-1846-4EC4-BC2B-AC7FA6125F7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30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1416" y="273850"/>
            <a:ext cx="2056191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273850"/>
            <a:ext cx="6018590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2D89-FB0C-4661-AB42-DEC6AFCB8A1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44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E77CB-630C-4A93-A9B0-322BEC360690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634F1-0359-47E1-B8AC-53E83E0FEE2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79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D0EDC-5132-4D64-9667-44C3C7A270A1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2135A-B801-466B-8BFE-CEDA255ED77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11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9B9BD-41C3-4370-9E61-2595931C4F4E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08FF9-2686-40AF-95C1-3025D8545AC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29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ABB08-534F-4B47-A1B0-2E08B9D26D5C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2BE17-EC54-4CCC-ABCE-87D3D4C60B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5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E2710-F62D-4E46-A9C3-F2D984AD9BA8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9979F-F615-4602-8118-A533E6BD0D9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38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6B0CE-912B-420A-A8CE-51B210A1A0EA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F2C41-50EA-471B-AC43-296ADDF71DB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08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2FD44-2A90-4E33-AFC7-2F68EC033B2E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5B65E-796B-4153-9DA1-60FE29D177D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50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F747-3499-456B-AB83-C7F6A30D4EE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51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89" y="4406795"/>
            <a:ext cx="7771594" cy="1362527"/>
          </a:xfrm>
          <a:prstGeom prst="rect">
            <a:avLst/>
          </a:prstGeom>
        </p:spPr>
        <p:txBody>
          <a:bodyPr lIns="94512" tIns="47256" rIns="94512" bIns="47256"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489" y="2906502"/>
            <a:ext cx="7771594" cy="150029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256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51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7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02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28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53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07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04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D53A-BCB0-4B54-8424-84CDD5A2B38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6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8007" y="1599417"/>
            <a:ext cx="4036585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9410" y="1599417"/>
            <a:ext cx="4038197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0FD3F-9CCA-428F-B8D0-D1AD789B762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6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8006" y="1535574"/>
            <a:ext cx="4039810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8006" y="2175677"/>
            <a:ext cx="4039810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4572" y="1535574"/>
            <a:ext cx="4043035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4572" y="2175677"/>
            <a:ext cx="4043035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30ED-0CCA-48AC-B5FA-308CB073E6F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54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93A78-AA2D-49B8-AC52-61ED11BC5B8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8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04A-C2CB-4DBB-89D8-B5875230E4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4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6" y="273850"/>
            <a:ext cx="3007683" cy="116092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353" y="273850"/>
            <a:ext cx="5112254" cy="5851644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8006" y="1434770"/>
            <a:ext cx="3007683" cy="4690724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A34-85EE-4AD8-AD53-E721742A375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48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1709" y="4799929"/>
            <a:ext cx="5486400" cy="56786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1709" y="613223"/>
            <a:ext cx="5486400" cy="4114463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3300"/>
            </a:lvl1pPr>
            <a:lvl2pPr marL="472562" indent="0">
              <a:buNone/>
              <a:defRPr sz="2900"/>
            </a:lvl2pPr>
            <a:lvl3pPr marL="945124" indent="0">
              <a:buNone/>
              <a:defRPr sz="2500"/>
            </a:lvl3pPr>
            <a:lvl4pPr marL="1417686" indent="0">
              <a:buNone/>
              <a:defRPr sz="2100"/>
            </a:lvl4pPr>
            <a:lvl5pPr marL="1890248" indent="0">
              <a:buNone/>
              <a:defRPr sz="2100"/>
            </a:lvl5pPr>
            <a:lvl6pPr marL="2362810" indent="0">
              <a:buNone/>
              <a:defRPr sz="2100"/>
            </a:lvl6pPr>
            <a:lvl7pPr marL="2835372" indent="0">
              <a:buNone/>
              <a:defRPr sz="2100"/>
            </a:lvl7pPr>
            <a:lvl8pPr marL="3307933" indent="0">
              <a:buNone/>
              <a:defRPr sz="2100"/>
            </a:lvl8pPr>
            <a:lvl9pPr marL="3780495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1709" y="5367788"/>
            <a:ext cx="5486400" cy="804748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DB4-825E-4ACA-A819-CD1ED0BC111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52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1">
              <a:lumMod val="8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8007" y="6355663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A40B84E8-DC16-49B9-AEBA-3A8432BADD0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3798" y="6355663"/>
            <a:ext cx="2896406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fontAlgn="ctr">
                <a:spcBef>
                  <a:spcPct val="0"/>
                </a:spcBef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大学入試センター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369" y="50875"/>
            <a:ext cx="4509105" cy="50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線コネクタ 9"/>
          <p:cNvCxnSpPr/>
          <p:nvPr/>
        </p:nvCxnSpPr>
        <p:spPr>
          <a:xfrm>
            <a:off x="1" y="661236"/>
            <a:ext cx="91440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0000CC"/>
                </a:gs>
                <a:gs pos="6200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13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45124" rtl="0" eaLnBrk="1" latinLnBrk="0" hangingPunct="1">
        <a:spcBef>
          <a:spcPct val="0"/>
        </a:spcBef>
        <a:buNone/>
        <a:defRPr kumimoji="1"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421" indent="-35442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7913" indent="-29535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1405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3967" indent="-23628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6529" indent="-236281" algn="l" defTabSz="94512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9091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652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4214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16776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56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124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86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248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281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537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7933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0495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4860032" y="2132857"/>
            <a:ext cx="4024990" cy="2952328"/>
          </a:xfrm>
          <a:prstGeom prst="roundRect">
            <a:avLst>
              <a:gd name="adj" fmla="val 5382"/>
            </a:avLst>
          </a:prstGeom>
          <a:solidFill>
            <a:srgbClr val="DAEDEF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 smtClean="0"/>
              <a:t>受 験 案 内</a:t>
            </a:r>
            <a:endParaRPr lang="en-US" altLang="ja-JP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180082" y="5359426"/>
            <a:ext cx="4463926" cy="838450"/>
          </a:xfrm>
          <a:prstGeom prst="roundRect">
            <a:avLst/>
          </a:prstGeom>
          <a:solidFill>
            <a:srgbClr val="DAEDEF"/>
          </a:solidFill>
          <a:ln w="1905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457200" indent="-4572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+mj-ea"/>
                <a:ea typeface="+mj-ea"/>
              </a:rPr>
              <a:t>「大学入学共通テスト受験案内」</a:t>
            </a:r>
            <a:r>
              <a:rPr lang="ja-JP" altLang="en-US" sz="1200" dirty="0">
                <a:latin typeface="+mj-ea"/>
                <a:ea typeface="+mj-ea"/>
              </a:rPr>
              <a:t>をお手元</a:t>
            </a:r>
            <a:r>
              <a:rPr lang="ja-JP" altLang="en-US" sz="1200" dirty="0" smtClean="0">
                <a:latin typeface="+mj-ea"/>
                <a:ea typeface="+mj-ea"/>
              </a:rPr>
              <a:t>にご準備ください。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457200" indent="-4572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+mj-ea"/>
                <a:ea typeface="+mj-ea"/>
              </a:rPr>
              <a:t>ナレーションでは，以下の名称について，適宜，省略します。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455613" lvl="1" eaLnBrk="1" hangingPunct="1">
              <a:spcBef>
                <a:spcPct val="20000"/>
              </a:spcBef>
            </a:pPr>
            <a:r>
              <a:rPr lang="ja-JP" altLang="en-US" sz="1200" dirty="0" smtClean="0">
                <a:solidFill>
                  <a:schemeClr val="accent6"/>
                </a:solidFill>
                <a:latin typeface="+mj-ea"/>
                <a:ea typeface="+mj-ea"/>
              </a:rPr>
              <a:t>大学入学共通テスト　⇒共通テスト</a:t>
            </a:r>
            <a:endParaRPr lang="ja-JP" altLang="en-US" sz="1200" dirty="0">
              <a:latin typeface="+mj-ea"/>
              <a:ea typeface="+mj-ea"/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altLang="ja-JP" sz="2400" dirty="0" smtClean="0"/>
          </a:p>
        </p:txBody>
      </p:sp>
      <p:sp>
        <p:nvSpPr>
          <p:cNvPr id="3" name="正方形/長方形 2"/>
          <p:cNvSpPr/>
          <p:nvPr/>
        </p:nvSpPr>
        <p:spPr>
          <a:xfrm>
            <a:off x="5004048" y="2236802"/>
            <a:ext cx="3855543" cy="2973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ja-JP" altLang="en-US" sz="2400" dirty="0" smtClean="0"/>
              <a:t>Ａ</a:t>
            </a:r>
            <a:r>
              <a:rPr lang="ja-JP" altLang="en-US" sz="2400" dirty="0"/>
              <a:t>　試験</a:t>
            </a:r>
            <a:r>
              <a:rPr lang="ja-JP" altLang="en-US" sz="2400" dirty="0" smtClean="0"/>
              <a:t>概要</a:t>
            </a:r>
            <a:r>
              <a:rPr lang="ja-JP" altLang="en-US" sz="1600" dirty="0" smtClean="0"/>
              <a:t>（受験案内</a:t>
            </a:r>
            <a:r>
              <a:rPr lang="en-US" altLang="ja-JP" sz="1600" dirty="0" smtClean="0"/>
              <a:t>p.2</a:t>
            </a:r>
            <a:r>
              <a:rPr lang="ja-JP" altLang="en-US" sz="1600" dirty="0" smtClean="0"/>
              <a:t>～</a:t>
            </a:r>
            <a:r>
              <a:rPr lang="en-US" altLang="ja-JP" sz="1600" dirty="0"/>
              <a:t>5</a:t>
            </a:r>
            <a:r>
              <a:rPr lang="ja-JP" altLang="en-US" sz="1600" dirty="0" smtClean="0"/>
              <a:t>）</a:t>
            </a:r>
            <a:endParaRPr lang="en-US" altLang="ja-JP" sz="1600" dirty="0" smtClean="0"/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Ｂ　出願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p.6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26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Ｃ　出願後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p.27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39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Ｄ　リスニング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p.40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45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Ｅ　試験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p.46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51 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Ｆ　試験実施後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p.52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endParaRPr lang="en-US" altLang="ja-JP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4283968" y="1680078"/>
            <a:ext cx="48255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ja-JP" sz="1800" dirty="0" smtClean="0"/>
              <a:t>※</a:t>
            </a:r>
            <a:r>
              <a:rPr lang="ja-JP" altLang="en-US" sz="1800" dirty="0" smtClean="0"/>
              <a:t>この動画では以下</a:t>
            </a:r>
            <a:r>
              <a:rPr lang="ja-JP" altLang="en-US" sz="1800" dirty="0"/>
              <a:t>の</a:t>
            </a:r>
            <a:r>
              <a:rPr lang="ja-JP" altLang="en-US" sz="1800" dirty="0" smtClean="0"/>
              <a:t>内容について説明します</a:t>
            </a:r>
            <a:endParaRPr lang="en-US" altLang="ja-JP" sz="1800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343" y="1701200"/>
            <a:ext cx="2467537" cy="35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98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4000" dirty="0"/>
              <a:t>Ａ　試験</a:t>
            </a:r>
            <a:r>
              <a:rPr lang="ja-JP" altLang="en-US" sz="4000" dirty="0" smtClean="0"/>
              <a:t>概要</a:t>
            </a:r>
            <a:endParaRPr lang="en-US" altLang="ja-JP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altLang="ja-JP" sz="2400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683568" y="2069535"/>
            <a:ext cx="8136830" cy="2263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「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受験案内」の入手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方法</a:t>
            </a:r>
            <a:endParaRPr lang="en-US" altLang="ja-JP" sz="2400" dirty="0" smtClean="0"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はじめに</a:t>
            </a:r>
            <a:endParaRPr lang="en-US" altLang="ja-JP" sz="2400" dirty="0" smtClean="0"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令和４年度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大学入学共通テスト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実施日程</a:t>
            </a:r>
            <a:endParaRPr lang="ja-JP" altLang="en-US" sz="2400" strike="sngStrike" dirty="0">
              <a:solidFill>
                <a:srgbClr val="FF0000"/>
              </a:solidFill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試験時間割</a:t>
            </a:r>
            <a:endParaRPr lang="ja-JP" altLang="en-US" sz="2400" strike="sngStrike" dirty="0">
              <a:solidFill>
                <a:srgbClr val="FF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699792" y="1560772"/>
            <a:ext cx="43934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ja-JP" sz="1600" dirty="0" smtClean="0"/>
              <a:t>※</a:t>
            </a:r>
            <a:r>
              <a:rPr lang="ja-JP" altLang="en-US" sz="1600" dirty="0" smtClean="0"/>
              <a:t>この動画では以下</a:t>
            </a:r>
            <a:r>
              <a:rPr lang="ja-JP" altLang="en-US" sz="1600" dirty="0"/>
              <a:t>の</a:t>
            </a:r>
            <a:r>
              <a:rPr lang="ja-JP" altLang="en-US" sz="1600" dirty="0" smtClean="0"/>
              <a:t>内容について説明します</a:t>
            </a:r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224337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5943600" y="2159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r">
              <a:spcBef>
                <a:spcPct val="0"/>
              </a:spcBef>
            </a:pPr>
            <a:endParaRPr lang="ja-JP" altLang="ja-JP" sz="2000" dirty="0">
              <a:ea typeface="HG丸ｺﾞｼｯｸM-PRO" panose="020F0600000000000000" pitchFamily="50" charset="-128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234727" y="1527572"/>
            <a:ext cx="8712646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en-US" altLang="ja-JP" sz="2400" b="0" dirty="0" smtClean="0"/>
              <a:t>○</a:t>
            </a:r>
            <a:r>
              <a:rPr lang="ja-JP" altLang="en-US" sz="2400" b="0" dirty="0" smtClean="0"/>
              <a:t>　受験</a:t>
            </a:r>
            <a:r>
              <a:rPr lang="ja-JP" altLang="en-US" sz="2400" b="0" dirty="0"/>
              <a:t>案内の</a:t>
            </a:r>
            <a:r>
              <a:rPr lang="ja-JP" altLang="en-US" sz="2400" b="0" dirty="0" smtClean="0"/>
              <a:t>配付</a:t>
            </a:r>
            <a:r>
              <a:rPr lang="en-US" altLang="ja-JP" sz="2400" b="0" dirty="0" smtClean="0"/>
              <a:t>…</a:t>
            </a:r>
            <a:r>
              <a:rPr lang="ja-JP" altLang="en-US" sz="2400" b="0" u="sng" dirty="0" smtClean="0"/>
              <a:t>９月</a:t>
            </a:r>
            <a:r>
              <a:rPr lang="ja-JP" altLang="en-US" sz="2400" b="0" u="sng" dirty="0">
                <a:latin typeface="+mn-ea"/>
                <a:ea typeface="+mn-ea"/>
              </a:rPr>
              <a:t>１</a:t>
            </a:r>
            <a:r>
              <a:rPr lang="ja-JP" altLang="en-US" sz="2400" b="0" u="sng" dirty="0" smtClean="0">
                <a:latin typeface="+mn-ea"/>
                <a:ea typeface="+mn-ea"/>
              </a:rPr>
              <a:t>日</a:t>
            </a:r>
            <a:r>
              <a:rPr lang="ja-JP" altLang="en-US" sz="2400" b="0" u="sng" dirty="0" smtClean="0"/>
              <a:t>（水）</a:t>
            </a:r>
            <a:r>
              <a:rPr lang="ja-JP" altLang="en-US" sz="2400" b="0" u="sng" dirty="0"/>
              <a:t>から</a:t>
            </a:r>
          </a:p>
        </p:txBody>
      </p:sp>
      <p:sp>
        <p:nvSpPr>
          <p:cNvPr id="4" name="Rectangle 27"/>
          <p:cNvSpPr>
            <a:spLocks noChangeArrowheads="1"/>
          </p:cNvSpPr>
          <p:nvPr/>
        </p:nvSpPr>
        <p:spPr bwMode="auto">
          <a:xfrm>
            <a:off x="234727" y="2255974"/>
            <a:ext cx="7748588" cy="66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en-US" altLang="ja-JP" sz="2400" b="0" dirty="0" smtClean="0"/>
              <a:t>○</a:t>
            </a:r>
            <a:r>
              <a:rPr lang="ja-JP" altLang="en-US" sz="2400" b="0" dirty="0" smtClean="0"/>
              <a:t>　受取の</a:t>
            </a:r>
            <a:r>
              <a:rPr lang="ja-JP" altLang="en-US" sz="2400" b="0" dirty="0"/>
              <a:t>方法は</a:t>
            </a:r>
            <a:r>
              <a:rPr lang="ja-JP" altLang="en-US" sz="2400" b="0" dirty="0" smtClean="0"/>
              <a:t>２通り</a:t>
            </a:r>
            <a:endParaRPr lang="en-US" altLang="ja-JP" sz="2400" b="0" dirty="0"/>
          </a:p>
        </p:txBody>
      </p:sp>
      <p:sp>
        <p:nvSpPr>
          <p:cNvPr id="6" name="Rectangle 31"/>
          <p:cNvSpPr>
            <a:spLocks noChangeArrowheads="1"/>
          </p:cNvSpPr>
          <p:nvPr/>
        </p:nvSpPr>
        <p:spPr bwMode="auto">
          <a:xfrm>
            <a:off x="4716463" y="3212976"/>
            <a:ext cx="4032250" cy="280831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0" anchor="b"/>
          <a:lstStyle/>
          <a:p>
            <a:pPr>
              <a:spcBef>
                <a:spcPct val="0"/>
              </a:spcBef>
            </a:pPr>
            <a:endParaRPr lang="ja-JP" altLang="ja-JP" sz="2000" b="0"/>
          </a:p>
        </p:txBody>
      </p:sp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323850" y="3213124"/>
            <a:ext cx="4030663" cy="280816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sz="2000" b="0" dirty="0"/>
              <a:t/>
            </a:r>
            <a:br>
              <a:rPr lang="ja-JP" altLang="en-US" sz="2000" b="0" dirty="0"/>
            </a:br>
            <a:endParaRPr lang="en-US" altLang="ja-JP" sz="2000" b="0" dirty="0"/>
          </a:p>
          <a:p>
            <a:pPr>
              <a:spcBef>
                <a:spcPct val="0"/>
              </a:spcBef>
            </a:pPr>
            <a:endParaRPr lang="ja-JP" altLang="en-US" sz="2000" b="0" dirty="0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4721399" y="2391100"/>
            <a:ext cx="4071938" cy="2722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b"/>
          <a:lstStyle/>
          <a:p>
            <a:pPr algn="ctr">
              <a:spcBef>
                <a:spcPct val="0"/>
              </a:spcBef>
            </a:pPr>
            <a:r>
              <a:rPr lang="ja-JP" altLang="en-US" sz="2000" b="0" dirty="0" smtClean="0"/>
              <a:t> </a:t>
            </a:r>
            <a:r>
              <a:rPr lang="ja-JP" altLang="en-US" sz="2400" dirty="0" smtClean="0"/>
              <a:t>＜</a:t>
            </a:r>
            <a:r>
              <a:rPr lang="ja-JP" altLang="en-US" sz="2400" dirty="0"/>
              <a:t>郵送で受け取りたい</a:t>
            </a:r>
            <a:r>
              <a:rPr lang="ja-JP" altLang="en-US" sz="2400" dirty="0" smtClean="0"/>
              <a:t>＞</a:t>
            </a:r>
            <a:endParaRPr lang="en-US" altLang="ja-JP" sz="2400" dirty="0" smtClean="0"/>
          </a:p>
          <a:p>
            <a:pPr>
              <a:spcBef>
                <a:spcPct val="0"/>
              </a:spcBef>
            </a:pPr>
            <a:r>
              <a:rPr lang="ja-JP" altLang="en-US" sz="2400" dirty="0"/>
              <a:t/>
            </a:r>
            <a:br>
              <a:rPr lang="ja-JP" altLang="en-US" sz="2400" dirty="0"/>
            </a:br>
            <a:r>
              <a:rPr lang="ja-JP" altLang="en-US" sz="2000" b="0" dirty="0"/>
              <a:t>・</a:t>
            </a:r>
            <a:r>
              <a:rPr lang="ja-JP" altLang="en-US" sz="2000" b="0" u="sng" dirty="0"/>
              <a:t>全国学校案内資料管理事務</a:t>
            </a:r>
            <a:r>
              <a:rPr lang="ja-JP" altLang="en-US" sz="2000" b="0" u="sng" dirty="0" smtClean="0"/>
              <a:t>セン</a:t>
            </a:r>
            <a:endParaRPr lang="en-US" altLang="ja-JP" sz="2000" b="0" u="sng" dirty="0" smtClean="0"/>
          </a:p>
          <a:p>
            <a:pPr>
              <a:spcBef>
                <a:spcPct val="0"/>
              </a:spcBef>
            </a:pPr>
            <a:r>
              <a:rPr lang="ja-JP" altLang="en-US" sz="2000" b="0" dirty="0"/>
              <a:t>　</a:t>
            </a:r>
            <a:r>
              <a:rPr lang="ja-JP" altLang="en-US" sz="2000" b="0" u="sng" dirty="0" smtClean="0"/>
              <a:t>ター</a:t>
            </a:r>
            <a:r>
              <a:rPr lang="ja-JP" altLang="en-US" sz="2000" b="0" dirty="0"/>
              <a:t>の「受験案内」発送</a:t>
            </a:r>
            <a:r>
              <a:rPr lang="ja-JP" altLang="en-US" sz="2000" b="0" dirty="0" smtClean="0"/>
              <a:t>サービス</a:t>
            </a:r>
            <a:endParaRPr lang="en-US" altLang="ja-JP" sz="2000" b="0" dirty="0" smtClean="0"/>
          </a:p>
          <a:p>
            <a:pPr>
              <a:spcBef>
                <a:spcPct val="0"/>
              </a:spcBef>
            </a:pPr>
            <a:r>
              <a:rPr lang="ja-JP" altLang="en-US" sz="2000" b="0" dirty="0"/>
              <a:t>　</a:t>
            </a:r>
            <a:r>
              <a:rPr lang="ja-JP" altLang="en-US" sz="2000" b="0" dirty="0" smtClean="0"/>
              <a:t>を利用</a:t>
            </a:r>
            <a:endParaRPr lang="en-US" altLang="ja-JP" sz="2000" b="0" dirty="0" smtClean="0"/>
          </a:p>
        </p:txBody>
      </p:sp>
      <p:sp>
        <p:nvSpPr>
          <p:cNvPr id="9" name="Rectangle 34"/>
          <p:cNvSpPr>
            <a:spLocks noChangeArrowheads="1"/>
          </p:cNvSpPr>
          <p:nvPr/>
        </p:nvSpPr>
        <p:spPr bwMode="auto">
          <a:xfrm>
            <a:off x="360363" y="5156101"/>
            <a:ext cx="403225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ctr"/>
            <a:r>
              <a:rPr lang="ja-JP" altLang="en-US" sz="2000" b="0" u="sng" dirty="0"/>
              <a:t>無料で配付</a:t>
            </a:r>
          </a:p>
        </p:txBody>
      </p:sp>
      <p:sp>
        <p:nvSpPr>
          <p:cNvPr id="10" name="Rectangle 35"/>
          <p:cNvSpPr>
            <a:spLocks noChangeArrowheads="1"/>
          </p:cNvSpPr>
          <p:nvPr/>
        </p:nvSpPr>
        <p:spPr bwMode="auto">
          <a:xfrm>
            <a:off x="4572000" y="5156100"/>
            <a:ext cx="403225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 algn="ctr"/>
            <a:r>
              <a:rPr lang="ja-JP" altLang="en-US" sz="2000" b="0" u="sng" dirty="0" smtClean="0"/>
              <a:t>送料は利用者負担</a:t>
            </a:r>
            <a:endParaRPr lang="ja-JP" altLang="en-US" sz="2000" b="0" u="sng" dirty="0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3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Rectangle 33"/>
          <p:cNvSpPr>
            <a:spLocks noChangeArrowheads="1"/>
          </p:cNvSpPr>
          <p:nvPr/>
        </p:nvSpPr>
        <p:spPr bwMode="auto">
          <a:xfrm>
            <a:off x="416426" y="3068017"/>
            <a:ext cx="4071938" cy="172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b"/>
          <a:lstStyle/>
          <a:p>
            <a:pPr algn="ctr">
              <a:spcBef>
                <a:spcPct val="0"/>
              </a:spcBef>
            </a:pPr>
            <a:r>
              <a:rPr lang="ja-JP" altLang="en-US" sz="2400" dirty="0" smtClean="0"/>
              <a:t>＜</a:t>
            </a:r>
            <a:r>
              <a:rPr lang="ja-JP" altLang="en-US" sz="2400" dirty="0"/>
              <a:t>直接受け取りたい</a:t>
            </a:r>
            <a:r>
              <a:rPr lang="ja-JP" altLang="en-US" sz="2400" dirty="0" smtClean="0"/>
              <a:t>＞</a:t>
            </a:r>
            <a:endParaRPr lang="en-US" altLang="ja-JP" sz="2400" dirty="0" smtClean="0"/>
          </a:p>
          <a:p>
            <a:pPr>
              <a:spcBef>
                <a:spcPct val="0"/>
              </a:spcBef>
            </a:pPr>
            <a:r>
              <a:rPr lang="ja-JP" altLang="en-US" sz="2400" dirty="0"/>
              <a:t/>
            </a:r>
            <a:br>
              <a:rPr lang="ja-JP" altLang="en-US" sz="2400" dirty="0"/>
            </a:br>
            <a:r>
              <a:rPr lang="ja-JP" altLang="en-US" sz="2000" b="0" dirty="0" smtClean="0"/>
              <a:t>・全国の大学</a:t>
            </a:r>
            <a:r>
              <a:rPr lang="ja-JP" altLang="en-US" sz="2000" b="0" dirty="0"/>
              <a:t>入学共通テスト</a:t>
            </a:r>
            <a:r>
              <a:rPr lang="ja-JP" altLang="en-US" sz="2000" b="0" u="sng" dirty="0" smtClean="0"/>
              <a:t>利用</a:t>
            </a:r>
            <a:endParaRPr lang="en-US" altLang="ja-JP" sz="2000" b="0" u="sng" dirty="0" smtClean="0"/>
          </a:p>
          <a:p>
            <a:pPr>
              <a:spcBef>
                <a:spcPct val="0"/>
              </a:spcBef>
            </a:pPr>
            <a:r>
              <a:rPr lang="ja-JP" altLang="en-US" sz="2000" b="0" dirty="0" smtClean="0"/>
              <a:t>  </a:t>
            </a:r>
            <a:r>
              <a:rPr lang="ja-JP" altLang="en-US" sz="2000" b="0" u="sng" dirty="0" smtClean="0"/>
              <a:t>大学入試担当窓口</a:t>
            </a:r>
            <a:r>
              <a:rPr lang="ja-JP" altLang="en-US" sz="2000" b="0" dirty="0" smtClean="0"/>
              <a:t>で入手</a:t>
            </a:r>
            <a:endParaRPr lang="en-US" altLang="ja-JP" sz="2000" b="0" dirty="0"/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1520" y="801241"/>
            <a:ext cx="8420200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endParaRPr lang="ja-JP" altLang="en-US" dirty="0">
              <a:latin typeface="+mn-ea"/>
            </a:endParaRPr>
          </a:p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　「受験案内」の入手方法</a:t>
            </a:r>
            <a:endParaRPr lang="en-US" altLang="ja-JP" dirty="0" smtClean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5182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3600" dirty="0" smtClean="0"/>
              <a:t>は じ め に</a:t>
            </a:r>
            <a:endParaRPr lang="en-US" altLang="ja-JP" sz="2400" dirty="0"/>
          </a:p>
        </p:txBody>
      </p:sp>
      <p:sp>
        <p:nvSpPr>
          <p:cNvPr id="4" name="正方形/長方形 3"/>
          <p:cNvSpPr/>
          <p:nvPr/>
        </p:nvSpPr>
        <p:spPr>
          <a:xfrm>
            <a:off x="678631" y="2439182"/>
            <a:ext cx="8136830" cy="509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ja-JP" altLang="en-US" sz="2400" b="0" dirty="0" smtClean="0">
                <a:latin typeface="ＭＳ Ｐゴシック" panose="020B0600070205080204" pitchFamily="50" charset="-128"/>
              </a:rPr>
              <a:t>１．　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志望大学の利用教科・科目の確認</a:t>
            </a:r>
            <a:endParaRPr lang="ja-JP" altLang="en-US" sz="2400" b="0" strike="sngStrike" dirty="0">
              <a:solidFill>
                <a:srgbClr val="FF000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344650" y="1493765"/>
            <a:ext cx="68047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en-US" altLang="ja-JP" sz="1600" dirty="0" smtClean="0"/>
              <a:t>※</a:t>
            </a:r>
            <a:r>
              <a:rPr lang="ja-JP" altLang="en-US" sz="1600" dirty="0" smtClean="0"/>
              <a:t>詳しくは受験案内の表紙裏面をご覧ください。</a:t>
            </a:r>
            <a:endParaRPr lang="en-US" altLang="ja-JP" sz="1600" dirty="0"/>
          </a:p>
        </p:txBody>
      </p:sp>
      <p:sp>
        <p:nvSpPr>
          <p:cNvPr id="7" name="正方形/長方形 6"/>
          <p:cNvSpPr/>
          <p:nvPr/>
        </p:nvSpPr>
        <p:spPr>
          <a:xfrm>
            <a:off x="677970" y="3215335"/>
            <a:ext cx="8136830" cy="509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ja-JP" altLang="en-US" sz="2400" b="0" dirty="0" smtClean="0">
                <a:latin typeface="ＭＳ Ｐゴシック" panose="020B0600070205080204" pitchFamily="50" charset="-128"/>
              </a:rPr>
              <a:t>２．　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受験教科の事前登録</a:t>
            </a:r>
            <a:endParaRPr lang="en-US" altLang="ja-JP" sz="2400" dirty="0" smtClean="0">
              <a:latin typeface="ＭＳ Ｐゴシック" panose="020B060007020508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77970" y="3984911"/>
            <a:ext cx="8136830" cy="509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ja-JP" altLang="en-US" sz="2400" b="0" dirty="0" smtClean="0">
                <a:latin typeface="ＭＳ Ｐゴシック" panose="020B0600070205080204" pitchFamily="50" charset="-128"/>
              </a:rPr>
              <a:t>３．　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登録内容の確認</a:t>
            </a:r>
            <a:endParaRPr lang="en-US" altLang="ja-JP" sz="2400" b="0" dirty="0" smtClean="0">
              <a:latin typeface="ＭＳ Ｐゴシック" panose="020B060007020508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59879" y="4827550"/>
            <a:ext cx="8136830" cy="114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ja-JP" altLang="en-US" sz="2400" b="0" dirty="0">
                <a:latin typeface="ＭＳ Ｐゴシック" panose="020B0600070205080204" pitchFamily="50" charset="-128"/>
              </a:rPr>
              <a:t>４</a:t>
            </a:r>
            <a:r>
              <a:rPr lang="ja-JP" altLang="en-US" sz="2400" b="0" dirty="0" smtClean="0">
                <a:latin typeface="ＭＳ Ｐゴシック" panose="020B0600070205080204" pitchFamily="50" charset="-128"/>
              </a:rPr>
              <a:t>．　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「英語（リスニング）」で使用するイヤホンの確認</a:t>
            </a:r>
            <a:endParaRPr lang="en-US" altLang="ja-JP" sz="2400" dirty="0" smtClean="0">
              <a:latin typeface="ＭＳ Ｐゴシック" panose="020B0600070205080204" pitchFamily="50" charset="-128"/>
            </a:endParaRP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ja-JP" altLang="en-US" sz="2400" b="0" dirty="0">
                <a:latin typeface="ＭＳ Ｐゴシック" panose="020B0600070205080204" pitchFamily="50" charset="-128"/>
              </a:rPr>
              <a:t>　　</a:t>
            </a:r>
            <a:r>
              <a:rPr lang="ja-JP" altLang="en-US" sz="2000" b="0" dirty="0" smtClean="0">
                <a:latin typeface="ＭＳ Ｐゴシック" panose="020B0600070205080204" pitchFamily="50" charset="-128"/>
              </a:rPr>
              <a:t>・</a:t>
            </a:r>
            <a:r>
              <a:rPr lang="ja-JP" altLang="en-US" sz="2000" b="0" dirty="0" smtClean="0">
                <a:solidFill>
                  <a:srgbClr val="FF0000"/>
                </a:solidFill>
                <a:latin typeface="ＭＳ Ｐゴシック" panose="020B0600070205080204" pitchFamily="50" charset="-128"/>
              </a:rPr>
              <a:t>今年度から，イヤホン</a:t>
            </a:r>
            <a:r>
              <a:rPr lang="ja-JP" altLang="en-US" sz="2000" b="0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を更新</a:t>
            </a:r>
            <a:r>
              <a:rPr lang="ja-JP" altLang="en-US" sz="2000" b="0" dirty="0">
                <a:latin typeface="ＭＳ Ｐゴシック" panose="020B0600070205080204" pitchFamily="50" charset="-128"/>
              </a:rPr>
              <a:t>します</a:t>
            </a:r>
            <a:r>
              <a:rPr lang="ja-JP" altLang="en-US" sz="2000" b="0" dirty="0" smtClean="0">
                <a:latin typeface="ＭＳ Ｐゴシック" panose="020B0600070205080204" pitchFamily="50" charset="-128"/>
              </a:rPr>
              <a:t>。</a:t>
            </a:r>
            <a:endParaRPr lang="en-US" altLang="ja-JP" sz="2000" b="0" dirty="0" smtClean="0">
              <a:latin typeface="ＭＳ Ｐゴシック" panose="020B0600070205080204" pitchFamily="50" charset="-128"/>
            </a:endParaRP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ja-JP" altLang="en-US" sz="2000" b="0" dirty="0" smtClean="0">
                <a:latin typeface="ＭＳ Ｐゴシック" panose="020B0600070205080204" pitchFamily="50" charset="-128"/>
              </a:rPr>
              <a:t>　　 ・イヤホンについて</a:t>
            </a:r>
            <a:r>
              <a:rPr lang="ja-JP" altLang="en-US" sz="2000" b="0" dirty="0">
                <a:latin typeface="ＭＳ Ｐゴシック" panose="020B0600070205080204" pitchFamily="50" charset="-128"/>
              </a:rPr>
              <a:t>は</a:t>
            </a:r>
            <a:r>
              <a:rPr lang="ja-JP" altLang="en-US" sz="2000" b="0" dirty="0" smtClean="0">
                <a:latin typeface="ＭＳ Ｐゴシック" panose="020B0600070205080204" pitchFamily="50" charset="-128"/>
              </a:rPr>
              <a:t>，高等学校に</a:t>
            </a:r>
            <a:r>
              <a:rPr lang="ja-JP" altLang="en-US" sz="2000" b="0" dirty="0">
                <a:solidFill>
                  <a:srgbClr val="000000"/>
                </a:solidFill>
              </a:rPr>
              <a:t>７月上旬を目途に</a:t>
            </a:r>
            <a:r>
              <a:rPr lang="ja-JP" altLang="en-US" sz="2000" b="0" dirty="0" smtClean="0">
                <a:latin typeface="ＭＳ Ｐゴシック" panose="020B0600070205080204" pitchFamily="50" charset="-128"/>
              </a:rPr>
              <a:t>送付します。</a:t>
            </a:r>
            <a:endParaRPr lang="en-US" altLang="ja-JP" sz="2000" b="0" dirty="0" smtClean="0">
              <a:latin typeface="ＭＳ Ｐゴシック" panose="020B0600070205080204" pitchFamily="50" charset="-128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683568" y="82370"/>
            <a:ext cx="257787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en-US" altLang="ja-JP" sz="2400" dirty="0" smtClean="0">
                <a:latin typeface="+mn-ea"/>
                <a:ea typeface="+mn-ea"/>
              </a:rPr>
              <a:t>【</a:t>
            </a:r>
            <a:r>
              <a:rPr lang="ja-JP" altLang="en-US" sz="2400" dirty="0" smtClean="0">
                <a:latin typeface="+mn-ea"/>
                <a:ea typeface="+mn-ea"/>
              </a:rPr>
              <a:t>表紙裏面</a:t>
            </a:r>
            <a:r>
              <a:rPr lang="en-US" altLang="ja-JP" sz="2400" dirty="0" smtClean="0">
                <a:latin typeface="+mn-ea"/>
                <a:ea typeface="+mn-ea"/>
              </a:rPr>
              <a:t>】</a:t>
            </a:r>
            <a:endParaRPr lang="ja-JP" altLang="en-US" sz="24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992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39626" y="1268760"/>
            <a:ext cx="813683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ja-JP" altLang="en-US" sz="2400" b="0" dirty="0" smtClean="0">
                <a:latin typeface="ＭＳ Ｐゴシック" panose="020B0600070205080204" pitchFamily="50" charset="-128"/>
              </a:rPr>
              <a:t>５．　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障害等のある方への受験上の配慮受付</a:t>
            </a:r>
            <a:endParaRPr lang="en-US" altLang="ja-JP" sz="2400" dirty="0" smtClean="0">
              <a:latin typeface="ＭＳ Ｐゴシック" panose="020B0600070205080204" pitchFamily="50" charset="-128"/>
            </a:endParaRP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ja-JP" altLang="en-US" sz="2000" b="0" dirty="0">
                <a:latin typeface="ＭＳ Ｐゴシック" panose="020B0600070205080204" pitchFamily="50" charset="-128"/>
              </a:rPr>
              <a:t>　　　</a:t>
            </a:r>
            <a:r>
              <a:rPr lang="ja-JP" altLang="en-US" sz="1800" b="0" dirty="0">
                <a:latin typeface="ＭＳ Ｐゴシック" panose="020B0600070205080204" pitchFamily="50" charset="-128"/>
              </a:rPr>
              <a:t>・　病気・負傷や障害等のために，解答方法，試験室，座席及び所持品等</a:t>
            </a:r>
            <a:r>
              <a:rPr lang="ja-JP" altLang="en-US" sz="1800" b="0" dirty="0" smtClean="0">
                <a:latin typeface="ＭＳ Ｐゴシック" panose="020B0600070205080204" pitchFamily="50" charset="-128"/>
              </a:rPr>
              <a:t>に</a:t>
            </a:r>
            <a:endParaRPr lang="en-US" altLang="ja-JP" sz="1800" b="0" dirty="0" smtClean="0">
              <a:latin typeface="ＭＳ Ｐゴシック" panose="020B0600070205080204" pitchFamily="50" charset="-128"/>
            </a:endParaRPr>
          </a:p>
          <a:p>
            <a:pPr>
              <a:lnSpc>
                <a:spcPts val="22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1800" b="0" dirty="0" smtClean="0">
                <a:latin typeface="ＭＳ Ｐゴシック" panose="020B0600070205080204" pitchFamily="50" charset="-128"/>
              </a:rPr>
              <a:t>　　　　ついて</a:t>
            </a:r>
            <a:r>
              <a:rPr lang="ja-JP" altLang="en-US" sz="1800" b="0" dirty="0">
                <a:latin typeface="ＭＳ Ｐゴシック" panose="020B0600070205080204" pitchFamily="50" charset="-128"/>
              </a:rPr>
              <a:t>配慮を希望する場合は，受験上の配慮を申請することができます。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ja-JP" altLang="en-US" sz="2000" b="0" dirty="0" smtClean="0">
                <a:latin typeface="ＭＳ Ｐゴシック" panose="020B0600070205080204" pitchFamily="50" charset="-128"/>
              </a:rPr>
              <a:t>　　　</a:t>
            </a:r>
            <a:r>
              <a:rPr lang="ja-JP" altLang="en-US" sz="1800" b="0" dirty="0" smtClean="0">
                <a:latin typeface="ＭＳ Ｐゴシック" panose="020B0600070205080204" pitchFamily="50" charset="-128"/>
              </a:rPr>
              <a:t>・　受験上の配慮について疑問点や分からないこと等があれば，できるだけ　　</a:t>
            </a:r>
            <a:endParaRPr lang="en-US" altLang="ja-JP" sz="1800" b="0" dirty="0" smtClean="0">
              <a:latin typeface="ＭＳ Ｐゴシック" panose="020B0600070205080204" pitchFamily="50" charset="-128"/>
            </a:endParaRP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ja-JP" altLang="en-US" sz="1800" b="0" dirty="0">
                <a:latin typeface="ＭＳ Ｐゴシック" panose="020B0600070205080204" pitchFamily="50" charset="-128"/>
              </a:rPr>
              <a:t>　　　</a:t>
            </a:r>
            <a:r>
              <a:rPr lang="ja-JP" altLang="en-US" sz="1800" b="0" dirty="0" smtClean="0">
                <a:latin typeface="ＭＳ Ｐゴシック" panose="020B0600070205080204" pitchFamily="50" charset="-128"/>
              </a:rPr>
              <a:t>　早めに大学入試センター事業第</a:t>
            </a:r>
            <a:r>
              <a:rPr lang="en-US" altLang="ja-JP" sz="1800" b="0" dirty="0" smtClean="0">
                <a:latin typeface="ＭＳ Ｐゴシック" panose="020B0600070205080204" pitchFamily="50" charset="-128"/>
              </a:rPr>
              <a:t>1</a:t>
            </a:r>
            <a:r>
              <a:rPr lang="ja-JP" altLang="en-US" sz="1800" b="0" dirty="0" smtClean="0">
                <a:latin typeface="ＭＳ Ｐゴシック" panose="020B0600070205080204" pitchFamily="50" charset="-128"/>
              </a:rPr>
              <a:t>課（裏表紙に記載）に問い合わせてください。</a:t>
            </a:r>
            <a:endParaRPr lang="en-US" altLang="ja-JP" sz="1800" b="0" dirty="0" smtClean="0">
              <a:latin typeface="ＭＳ Ｐゴシック" panose="020B0600070205080204" pitchFamily="50" charset="-128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ja-JP" altLang="en-US" sz="1800" b="0" dirty="0">
                <a:latin typeface="ＭＳ Ｐゴシック" panose="020B0600070205080204" pitchFamily="50" charset="-128"/>
              </a:rPr>
              <a:t>　</a:t>
            </a:r>
            <a:r>
              <a:rPr lang="ja-JP" altLang="en-US" sz="1800" b="0" dirty="0" smtClean="0">
                <a:latin typeface="ＭＳ Ｐゴシック" panose="020B0600070205080204" pitchFamily="50" charset="-128"/>
              </a:rPr>
              <a:t>　　 </a:t>
            </a:r>
            <a:r>
              <a:rPr lang="en-US" altLang="ja-JP" sz="1800" b="0" dirty="0" smtClean="0">
                <a:latin typeface="ＭＳ Ｐゴシック" panose="020B0600070205080204" pitchFamily="50" charset="-128"/>
              </a:rPr>
              <a:t>【</a:t>
            </a:r>
            <a:r>
              <a:rPr lang="ja-JP" altLang="en-US" sz="1800" b="0" dirty="0" smtClean="0">
                <a:latin typeface="ＭＳ Ｐゴシック" panose="020B0600070205080204" pitchFamily="50" charset="-128"/>
              </a:rPr>
              <a:t>出願前申請受付期間：令和３年８月２日（月）～９月２４日（金）（消印有効）</a:t>
            </a:r>
            <a:r>
              <a:rPr lang="en-US" altLang="ja-JP" sz="1800" b="0" dirty="0" smtClean="0">
                <a:latin typeface="ＭＳ Ｐゴシック" panose="020B0600070205080204" pitchFamily="50" charset="-128"/>
              </a:rPr>
              <a:t>】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539552" y="4005064"/>
            <a:ext cx="813683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0" dirty="0">
                <a:latin typeface="ＭＳ Ｐゴシック" panose="020B0600070205080204" pitchFamily="50" charset="-128"/>
              </a:rPr>
              <a:t>６</a:t>
            </a:r>
            <a:r>
              <a:rPr lang="ja-JP" altLang="en-US" sz="2400" b="0" dirty="0" smtClean="0">
                <a:latin typeface="ＭＳ Ｐゴシック" panose="020B0600070205080204" pitchFamily="50" charset="-128"/>
              </a:rPr>
              <a:t>．　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新型コロナウイルス感染症予防対策等</a:t>
            </a:r>
            <a:endParaRPr lang="en-US" altLang="ja-JP" sz="2400" b="0" dirty="0" smtClean="0">
              <a:latin typeface="ＭＳ Ｐゴシック" panose="020B0600070205080204" pitchFamily="50" charset="-128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2000" b="0" dirty="0">
                <a:latin typeface="ＭＳ Ｐゴシック" panose="020B0600070205080204" pitchFamily="50" charset="-128"/>
              </a:rPr>
              <a:t>　　　</a:t>
            </a:r>
            <a:r>
              <a:rPr lang="ja-JP" altLang="en-US" sz="1800" b="0" dirty="0" smtClean="0">
                <a:latin typeface="ＭＳ Ｐゴシック" panose="020B0600070205080204" pitchFamily="50" charset="-128"/>
              </a:rPr>
              <a:t>・　試験場内では，常に</a:t>
            </a:r>
            <a:r>
              <a:rPr lang="ja-JP" altLang="en-US" sz="1800" b="0" dirty="0" smtClean="0">
                <a:solidFill>
                  <a:srgbClr val="FF0000"/>
                </a:solidFill>
                <a:latin typeface="ＭＳ Ｐゴシック" panose="020B0600070205080204" pitchFamily="50" charset="-128"/>
              </a:rPr>
              <a:t>マスクを正しく着用（鼻と口の両方を確実に覆う）</a:t>
            </a:r>
            <a:endParaRPr lang="en-US" altLang="ja-JP" sz="1800" b="0" dirty="0" smtClean="0">
              <a:latin typeface="ＭＳ Ｐゴシック" panose="020B0600070205080204" pitchFamily="50" charset="-128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ja-JP" altLang="en-US" sz="1800" b="0" dirty="0">
                <a:latin typeface="ＭＳ Ｐゴシック" panose="020B0600070205080204" pitchFamily="50" charset="-128"/>
              </a:rPr>
              <a:t>　　　</a:t>
            </a:r>
            <a:r>
              <a:rPr lang="ja-JP" altLang="en-US" sz="1800" b="0" dirty="0" smtClean="0">
                <a:latin typeface="ＭＳ Ｐゴシック" panose="020B0600070205080204" pitchFamily="50" charset="-128"/>
              </a:rPr>
              <a:t>・　病気</a:t>
            </a:r>
            <a:r>
              <a:rPr lang="ja-JP" altLang="en-US" sz="1800" b="0" dirty="0">
                <a:latin typeface="ＭＳ Ｐゴシック" panose="020B0600070205080204" pitchFamily="50" charset="-128"/>
              </a:rPr>
              <a:t>・負傷や障害等により</a:t>
            </a:r>
            <a:r>
              <a:rPr lang="ja-JP" altLang="en-US" sz="1800" b="0" dirty="0" smtClean="0">
                <a:solidFill>
                  <a:srgbClr val="FF0000"/>
                </a:solidFill>
                <a:latin typeface="ＭＳ Ｐゴシック" panose="020B0600070205080204" pitchFamily="50" charset="-128"/>
              </a:rPr>
              <a:t>マスク</a:t>
            </a:r>
            <a:r>
              <a:rPr lang="ja-JP" altLang="en-US" sz="1800" b="0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を着用することが困難な場合は受験上</a:t>
            </a:r>
            <a:r>
              <a:rPr lang="ja-JP" altLang="en-US" sz="1800" b="0" dirty="0" smtClean="0">
                <a:solidFill>
                  <a:srgbClr val="FF0000"/>
                </a:solidFill>
                <a:latin typeface="ＭＳ Ｐゴシック" panose="020B0600070205080204" pitchFamily="50" charset="-128"/>
              </a:rPr>
              <a:t>の　　</a:t>
            </a:r>
            <a:r>
              <a:rPr lang="en-US" altLang="ja-JP" sz="1800" b="0" dirty="0" smtClean="0">
                <a:solidFill>
                  <a:srgbClr val="FF0000"/>
                </a:solidFill>
                <a:latin typeface="ＭＳ Ｐゴシック" panose="020B0600070205080204" pitchFamily="50" charset="-128"/>
              </a:rPr>
              <a:t/>
            </a:r>
            <a:br>
              <a:rPr lang="en-US" altLang="ja-JP" sz="1800" b="0" dirty="0" smtClean="0">
                <a:solidFill>
                  <a:srgbClr val="FF0000"/>
                </a:solidFill>
                <a:latin typeface="ＭＳ Ｐゴシック" panose="020B0600070205080204" pitchFamily="50" charset="-128"/>
              </a:rPr>
            </a:br>
            <a:r>
              <a:rPr lang="ja-JP" altLang="en-US" sz="1800" b="0" dirty="0" smtClean="0">
                <a:solidFill>
                  <a:srgbClr val="FF0000"/>
                </a:solidFill>
                <a:latin typeface="ＭＳ Ｐゴシック" panose="020B0600070205080204" pitchFamily="50" charset="-128"/>
              </a:rPr>
              <a:t>　　　　配慮申請</a:t>
            </a:r>
            <a:r>
              <a:rPr lang="ja-JP" altLang="en-US" sz="1800" b="0" dirty="0">
                <a:latin typeface="ＭＳ Ｐゴシック" panose="020B0600070205080204" pitchFamily="50" charset="-128"/>
              </a:rPr>
              <a:t>が</a:t>
            </a:r>
            <a:r>
              <a:rPr lang="ja-JP" altLang="en-US" sz="1800" b="0" dirty="0" smtClean="0">
                <a:latin typeface="ＭＳ Ｐゴシック" panose="020B0600070205080204" pitchFamily="50" charset="-128"/>
              </a:rPr>
              <a:t>必要</a:t>
            </a:r>
            <a:endParaRPr lang="en-US" altLang="ja-JP" sz="1800" b="0" dirty="0" smtClean="0">
              <a:latin typeface="ＭＳ Ｐゴシック" panose="020B0600070205080204" pitchFamily="50" charset="-128"/>
            </a:endParaRPr>
          </a:p>
          <a:p>
            <a:pPr>
              <a:spcBef>
                <a:spcPts val="0"/>
              </a:spcBef>
            </a:pPr>
            <a:r>
              <a:rPr lang="ja-JP" altLang="en-US" sz="2000" b="0" dirty="0">
                <a:latin typeface="ＭＳ Ｐゴシック" panose="020B0600070205080204" pitchFamily="50" charset="-128"/>
              </a:rPr>
              <a:t>　　　</a:t>
            </a:r>
            <a:r>
              <a:rPr lang="ja-JP" altLang="en-US" sz="1800" b="0" dirty="0">
                <a:latin typeface="ＭＳ Ｐゴシック" panose="020B0600070205080204" pitchFamily="50" charset="-128"/>
              </a:rPr>
              <a:t>・　</a:t>
            </a:r>
            <a:r>
              <a:rPr lang="ja-JP" altLang="en-US" sz="1800" b="0" dirty="0" smtClean="0">
                <a:solidFill>
                  <a:srgbClr val="FF0000"/>
                </a:solidFill>
                <a:latin typeface="ＭＳ Ｐゴシック" panose="020B0600070205080204" pitchFamily="50" charset="-128"/>
              </a:rPr>
              <a:t>マスクを着用せずに受験することはできません。</a:t>
            </a:r>
            <a:endParaRPr lang="en-US" altLang="ja-JP" sz="1800" b="0" dirty="0">
              <a:latin typeface="ＭＳ Ｐゴシック" panose="020B0600070205080204" pitchFamily="50" charset="-128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683568" y="82370"/>
            <a:ext cx="257787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en-US" altLang="ja-JP" sz="2400" dirty="0" smtClean="0">
                <a:latin typeface="+mn-ea"/>
                <a:ea typeface="+mn-ea"/>
                <a:cs typeface="Arial" panose="020B0604020202020204" pitchFamily="34" charset="0"/>
              </a:rPr>
              <a:t>【</a:t>
            </a:r>
            <a:r>
              <a:rPr lang="ja-JP" altLang="en-US" sz="2400" dirty="0" smtClean="0">
                <a:latin typeface="+mn-ea"/>
                <a:ea typeface="+mn-ea"/>
                <a:cs typeface="Arial" panose="020B0604020202020204" pitchFamily="34" charset="0"/>
              </a:rPr>
              <a:t>表紙裏面</a:t>
            </a:r>
            <a:r>
              <a:rPr lang="en-US" altLang="ja-JP" sz="2400" dirty="0" smtClean="0">
                <a:latin typeface="+mn-ea"/>
                <a:ea typeface="+mn-ea"/>
                <a:cs typeface="Arial" panose="020B0604020202020204" pitchFamily="34" charset="0"/>
              </a:rPr>
              <a:t>】</a:t>
            </a:r>
            <a:endParaRPr lang="ja-JP" altLang="en-US" sz="240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05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369343" y="3275012"/>
            <a:ext cx="7892637" cy="460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5000"/>
              </a:lnSpc>
              <a:spcBef>
                <a:spcPts val="1200"/>
              </a:spcBef>
            </a:pPr>
            <a:r>
              <a:rPr lang="ja-JP" altLang="en-US" sz="2000" dirty="0">
                <a:solidFill>
                  <a:srgbClr val="FF0000"/>
                </a:solidFill>
              </a:rPr>
              <a:t>　</a:t>
            </a:r>
            <a:endParaRPr lang="en-US" altLang="ja-JP" sz="2000" b="0" dirty="0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510306" y="809554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令和４年度大学入学共通テスト実施日程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1187624" y="81605"/>
            <a:ext cx="257787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試験概要</a:t>
            </a:r>
            <a:r>
              <a:rPr lang="ja-JP" altLang="en-US" sz="2400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</a:t>
            </a:r>
            <a:r>
              <a:rPr lang="en-US" altLang="ja-JP" sz="2600" dirty="0"/>
              <a:t>2</a:t>
            </a:r>
            <a:r>
              <a:rPr lang="en-US" altLang="ja-JP" sz="2600" dirty="0" smtClean="0"/>
              <a:t>】</a:t>
            </a:r>
            <a:endParaRPr lang="ja-JP" altLang="en-US" sz="2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84366" y="44624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000" dirty="0" smtClean="0">
                <a:latin typeface="ＤＦＧ極太丸ゴシック体" pitchFamily="50" charset="-128"/>
                <a:ea typeface="ＤＦＧ極太丸ゴシック体" pitchFamily="50" charset="-128"/>
              </a:rPr>
              <a:t>Ａ</a:t>
            </a:r>
            <a:endParaRPr kumimoji="1" lang="ja-JP" altLang="en-US" sz="30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6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58991" y="1854850"/>
            <a:ext cx="9137545" cy="45264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95000"/>
              </a:lnSpc>
              <a:spcBef>
                <a:spcPts val="1200"/>
              </a:spcBef>
            </a:pPr>
            <a:endParaRPr lang="en-US" altLang="ja-JP" sz="1700" b="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200"/>
              </a:spcBef>
            </a:pPr>
            <a:endParaRPr lang="en-US" altLang="ja-JP" sz="1700" b="0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200"/>
              </a:spcBef>
            </a:pP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○　受験案内配付開始　　　　　　　　　　  　　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9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  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日（水）</a:t>
            </a:r>
            <a:endParaRPr lang="en-US" altLang="ja-JP" sz="1700" b="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000"/>
              </a:spcBef>
            </a:pP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○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　検定料等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払込み　　　　　　　　　　　　 　　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9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  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日（水）～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10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  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7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（木）</a:t>
            </a:r>
            <a:endParaRPr lang="en-US" altLang="ja-JP" sz="1700" b="0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000"/>
              </a:spcBef>
            </a:pP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○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出願期間　　　　　　　　　　　　　　　　　　　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9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27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（月）～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10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 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7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（木）（消印有効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）</a:t>
            </a:r>
            <a:endParaRPr lang="en-US" altLang="ja-JP" sz="1700" b="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000"/>
              </a:spcBef>
            </a:pP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○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　確認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はがき（出願受理通知の送付）　　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10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27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日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（水）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までに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到着</a:t>
            </a:r>
            <a:endParaRPr lang="en-US" altLang="ja-JP" sz="1700" b="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000"/>
              </a:spcBef>
            </a:pP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○　登録内容の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訂正（希望者のみ）　　　　  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11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  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4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日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（木）（消印有効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）</a:t>
            </a:r>
            <a:endParaRPr lang="en-US" altLang="ja-JP" sz="1700" b="0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000"/>
              </a:spcBef>
            </a:pP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○　受験票等の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送付                               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12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15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日（水）までに到着</a:t>
            </a:r>
            <a:endParaRPr lang="en-US" altLang="ja-JP" sz="1700" b="0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200"/>
              </a:spcBef>
            </a:pP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○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本試験         　　　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　　　　　　　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　　　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 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     令和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4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15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日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（土），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 1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16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日（日）</a:t>
            </a:r>
            <a:endParaRPr lang="en-US" altLang="ja-JP" sz="1700" b="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000"/>
              </a:spcBef>
            </a:pP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○　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追試験         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　　　　　　　　　　　　　 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     令和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4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29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（土），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 1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30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（日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）</a:t>
            </a:r>
            <a:endParaRPr lang="en-US" altLang="ja-JP" sz="1700" b="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200"/>
              </a:spcBef>
            </a:pP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○　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平均点等中間発表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　　　　　　　　　　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     令和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4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19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日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（水）予定</a:t>
            </a:r>
            <a:endParaRPr lang="en-US" altLang="ja-JP" sz="1700" b="0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000"/>
              </a:spcBef>
            </a:pP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○　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得点調整実施の有無の発表              令和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4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21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日（金）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予定</a:t>
            </a:r>
            <a:endParaRPr lang="en-US" altLang="ja-JP" sz="1700" b="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000"/>
              </a:spcBef>
            </a:pP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○　段階表示換算表の発表　　　　　　　　　 令和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4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21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日（金）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予定</a:t>
            </a:r>
            <a:endParaRPr lang="en-US" altLang="ja-JP" sz="1700" b="0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000"/>
              </a:spcBef>
            </a:pPr>
            <a:endParaRPr lang="en-US" altLang="ja-JP" sz="1700" b="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10058" y="3713762"/>
            <a:ext cx="8748464" cy="597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5000"/>
              </a:lnSpc>
              <a:spcBef>
                <a:spcPts val="1800"/>
              </a:spcBef>
            </a:pPr>
            <a:r>
              <a:rPr lang="ja-JP" altLang="en-US" sz="2000" b="0" dirty="0" smtClean="0"/>
              <a:t>　　　　</a:t>
            </a:r>
            <a:endParaRPr lang="en-US" altLang="ja-JP" sz="2000" b="0" dirty="0"/>
          </a:p>
          <a:p>
            <a:pPr marL="342900" indent="-342900">
              <a:lnSpc>
                <a:spcPct val="95000"/>
              </a:lnSpc>
              <a:spcBef>
                <a:spcPts val="600"/>
              </a:spcBef>
            </a:pPr>
            <a:endParaRPr lang="en-US" altLang="ja-JP" sz="2000" b="0" dirty="0"/>
          </a:p>
          <a:p>
            <a:pPr marL="342900" indent="-255588">
              <a:lnSpc>
                <a:spcPct val="95000"/>
              </a:lnSpc>
              <a:spcBef>
                <a:spcPct val="50000"/>
              </a:spcBef>
            </a:pPr>
            <a:r>
              <a:rPr lang="ja-JP" altLang="en-US" sz="2000" b="0" dirty="0" smtClean="0">
                <a:solidFill>
                  <a:srgbClr val="00B0F0"/>
                </a:solidFill>
              </a:rPr>
              <a:t>　</a:t>
            </a:r>
            <a:r>
              <a:rPr lang="ja-JP" altLang="en-US" sz="2000" b="0" dirty="0" smtClean="0"/>
              <a:t>　　　　　　　　　　　　　</a:t>
            </a:r>
            <a:endParaRPr lang="en-US" altLang="ja-JP" sz="2000" b="0" dirty="0" smtClean="0"/>
          </a:p>
          <a:p>
            <a:pPr marL="342900" indent="-342900">
              <a:lnSpc>
                <a:spcPct val="95000"/>
              </a:lnSpc>
              <a:spcBef>
                <a:spcPct val="50000"/>
              </a:spcBef>
            </a:pPr>
            <a:r>
              <a:rPr lang="ja-JP" altLang="en-US" sz="2000" b="0" dirty="0"/>
              <a:t>　</a:t>
            </a:r>
            <a:r>
              <a:rPr lang="ja-JP" altLang="en-US" sz="2000" b="0" dirty="0" smtClean="0"/>
              <a:t>　　　　　</a:t>
            </a:r>
            <a:endParaRPr lang="en-US" altLang="ja-JP" sz="2000" b="0" dirty="0" smtClean="0"/>
          </a:p>
          <a:p>
            <a:pPr marL="342900" indent="-342900">
              <a:lnSpc>
                <a:spcPct val="95000"/>
              </a:lnSpc>
              <a:spcBef>
                <a:spcPts val="0"/>
              </a:spcBef>
            </a:pPr>
            <a:r>
              <a:rPr lang="ja-JP" altLang="en-US" sz="2000" b="0" dirty="0" smtClean="0"/>
              <a:t>　　</a:t>
            </a:r>
            <a:endParaRPr lang="en-US" altLang="ja-JP" sz="2000" dirty="0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67938" y="4189894"/>
            <a:ext cx="10873208" cy="39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lnSpc>
                <a:spcPct val="95000"/>
              </a:lnSpc>
              <a:spcBef>
                <a:spcPct val="50000"/>
              </a:spcBef>
            </a:pPr>
            <a:r>
              <a:rPr lang="ja-JP" altLang="en-US" sz="2000" dirty="0" smtClean="0">
                <a:solidFill>
                  <a:srgbClr val="FF0000"/>
                </a:solidFill>
              </a:rPr>
              <a:t>　</a:t>
            </a:r>
            <a:endParaRPr lang="en-US" altLang="ja-JP" sz="2000" dirty="0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258991" y="4639769"/>
            <a:ext cx="8748464" cy="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1800"/>
              </a:spcBef>
            </a:pPr>
            <a:r>
              <a:rPr lang="ja-JP" altLang="en-US" sz="2000" b="0" dirty="0" smtClean="0"/>
              <a:t>　</a:t>
            </a:r>
            <a:endParaRPr lang="en-US" altLang="ja-JP" sz="2000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251520" y="2276872"/>
            <a:ext cx="86395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295818" y="5301208"/>
            <a:ext cx="86395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258991" y="4509120"/>
            <a:ext cx="86395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251520" y="1268760"/>
            <a:ext cx="9137545" cy="11971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95000"/>
              </a:lnSpc>
              <a:spcBef>
                <a:spcPts val="1000"/>
              </a:spcBef>
            </a:pP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○　受験上の配慮の申請（希望者のみ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）　　 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8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  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2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（月）～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10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  </a:t>
            </a:r>
            <a:r>
              <a:rPr lang="en-US" altLang="ja-JP" sz="1700" b="0" dirty="0">
                <a:solidFill>
                  <a:schemeClr val="tx1"/>
                </a:solidFill>
                <a:latin typeface="+mn-ea"/>
              </a:rPr>
              <a:t>7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（木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）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（消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印有効）</a:t>
            </a:r>
            <a:endParaRPr lang="en-US" altLang="ja-JP" sz="1700" b="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lnSpc>
                <a:spcPct val="95000"/>
              </a:lnSpc>
              <a:spcBef>
                <a:spcPts val="1000"/>
              </a:spcBef>
              <a:spcAft>
                <a:spcPts val="600"/>
              </a:spcAft>
            </a:pP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 　　                           （出願前申請期間　 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8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  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日（月）～  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9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1700" b="0" dirty="0" smtClean="0">
                <a:solidFill>
                  <a:schemeClr val="tx1"/>
                </a:solidFill>
                <a:latin typeface="+mn-ea"/>
              </a:rPr>
              <a:t>24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日（金）（</a:t>
            </a:r>
            <a:r>
              <a:rPr lang="ja-JP" altLang="en-US" sz="1700" b="0" dirty="0">
                <a:solidFill>
                  <a:schemeClr val="tx1"/>
                </a:solidFill>
                <a:latin typeface="+mn-ea"/>
              </a:rPr>
              <a:t>消印有効） </a:t>
            </a:r>
            <a:r>
              <a:rPr lang="ja-JP" altLang="en-US" sz="1700" b="0" dirty="0" smtClean="0">
                <a:solidFill>
                  <a:schemeClr val="tx1"/>
                </a:solidFill>
                <a:latin typeface="+mn-ea"/>
              </a:rPr>
              <a:t>）</a:t>
            </a:r>
            <a:endParaRPr lang="en-US" altLang="ja-JP" sz="1700" b="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401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741859"/>
              </p:ext>
            </p:extLst>
          </p:nvPr>
        </p:nvGraphicFramePr>
        <p:xfrm>
          <a:off x="899593" y="1124744"/>
          <a:ext cx="7488832" cy="49252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16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0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9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2214">
                <a:tc>
                  <a:txBody>
                    <a:bodyPr/>
                    <a:lstStyle/>
                    <a:p>
                      <a:pPr marL="64770" marR="2476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期　　</a:t>
                      </a:r>
                      <a:r>
                        <a:rPr lang="ja-JP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77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spc="6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出題教科・科目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spc="3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試験</a:t>
                      </a:r>
                      <a:r>
                        <a:rPr lang="ja-JP" sz="1200" kern="0" spc="3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時間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307">
                <a:tc rowSpan="4">
                  <a:txBody>
                    <a:bodyPr/>
                    <a:lstStyle/>
                    <a:p>
                      <a:pPr marL="6667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令和</a:t>
                      </a:r>
                      <a:r>
                        <a:rPr lang="en-US" altLang="ja-JP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4</a:t>
                      </a:r>
                      <a:r>
                        <a:rPr lang="ja-JP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66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spc="-5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  <a:r>
                        <a:rPr lang="en-US" altLang="ja-JP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</a:t>
                      </a:r>
                      <a:r>
                        <a:rPr lang="ja-JP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  <a:r>
                        <a:rPr lang="ja-JP" sz="1200" kern="100" spc="-5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（土</a:t>
                      </a:r>
                      <a:r>
                        <a:rPr lang="ja-JP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endParaRPr lang="en-US" altLang="ja-JP" sz="1200" kern="100" spc="-5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地理歴史</a:t>
                      </a:r>
                    </a:p>
                    <a:p>
                      <a:pPr marL="6350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公　　民</a:t>
                      </a: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「世界史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」「世界史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</a:t>
                      </a:r>
                    </a:p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「日本史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」「日本史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</a:t>
                      </a:r>
                    </a:p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「地理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</a:t>
                      </a:r>
                      <a:r>
                        <a:rPr lang="zh-TW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」「地理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</a:t>
                      </a:r>
                      <a:r>
                        <a:rPr lang="zh-TW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「現代社会」「倫理」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「政治・経済」「倫理，政治・経済」</a:t>
                      </a: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048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2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科目受験</a:t>
                      </a:r>
                    </a:p>
                    <a:p>
                      <a:pPr indent="34925" algn="ctr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9:30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～</a:t>
                      </a:r>
                      <a:r>
                        <a:rPr 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11:40</a:t>
                      </a:r>
                      <a:r>
                        <a:rPr lang="ja-JP" sz="11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</a:t>
                      </a:r>
                      <a:r>
                        <a:rPr lang="ja-JP" altLang="en-US" sz="11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ja-JP" sz="11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indent="30480" algn="just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1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科目受験</a:t>
                      </a:r>
                    </a:p>
                    <a:p>
                      <a:pPr indent="30480" algn="ctr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10:40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～</a:t>
                      </a:r>
                      <a:r>
                        <a:rPr 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11:40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57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国　　語</a:t>
                      </a: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「国語」</a:t>
                      </a: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048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13:00</a:t>
                      </a:r>
                      <a:r>
                        <a:rPr lang="ja-JP" sz="1200" kern="10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～</a:t>
                      </a:r>
                      <a:r>
                        <a:rPr lang="en-US" sz="1200" kern="10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14:20</a:t>
                      </a:r>
                      <a:endParaRPr lang="ja-JP" sz="1200" kern="1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9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6350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spc="235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外国語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「英語」「ドイツ語」「フランス語」</a:t>
                      </a:r>
                    </a:p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「中国語」「韓国語」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0480" algn="just" defTabSz="945124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「英語」</a:t>
                      </a:r>
                      <a:r>
                        <a:rPr lang="ja-JP" altLang="ja-JP" sz="1200" kern="100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【</a:t>
                      </a:r>
                      <a:r>
                        <a:rPr lang="ja-JP" altLang="en-US" sz="1200" kern="100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リーディング</a:t>
                      </a:r>
                      <a:r>
                        <a:rPr lang="ja-JP" altLang="ja-JP" sz="1200" kern="100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】</a:t>
                      </a:r>
                    </a:p>
                    <a:p>
                      <a:pPr marL="63500" marR="71755" algn="just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ja-JP" altLang="ja-JP" sz="1200" kern="100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「ドイツ語」「フランス語」</a:t>
                      </a:r>
                      <a:endParaRPr lang="en-US" altLang="ja-JP" sz="1200" kern="100" dirty="0" smtClean="0"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ja-JP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「中国語」「韓国語」</a:t>
                      </a:r>
                      <a:r>
                        <a:rPr lang="ja-JP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【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筆記】</a:t>
                      </a:r>
                    </a:p>
                    <a:p>
                      <a:pPr indent="3048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15:10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～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16:30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2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048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「英語」</a:t>
                      </a:r>
                      <a:r>
                        <a:rPr lang="ja-JP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【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リスニング】</a:t>
                      </a:r>
                    </a:p>
                    <a:p>
                      <a:pPr indent="3048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17:10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～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18:10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165">
                <a:tc rowSpan="4">
                  <a:txBody>
                    <a:bodyPr/>
                    <a:lstStyle/>
                    <a:p>
                      <a:pPr marL="6667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</a:t>
                      </a:r>
                      <a:r>
                        <a:rPr lang="en-US" altLang="ja-JP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</a:t>
                      </a:r>
                      <a:r>
                        <a:rPr lang="ja-JP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</a:t>
                      </a:r>
                      <a:r>
                        <a:rPr lang="ja-JP" sz="1200" kern="100" spc="-5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（日</a:t>
                      </a:r>
                      <a:r>
                        <a:rPr lang="ja-JP" sz="1200" kern="100" spc="-5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endParaRPr lang="en-US" altLang="ja-JP" sz="1200" kern="100" spc="-5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spc="235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理科①</a:t>
                      </a:r>
                      <a:endParaRPr lang="ja-JP" sz="1200" kern="1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「物理基礎」「化学基礎」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「生物基礎」「地学基礎」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4925" algn="ctr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9:30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～</a:t>
                      </a:r>
                      <a:r>
                        <a:rPr 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10:30</a:t>
                      </a: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87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spc="235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数学①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「数学Ⅰ」「数学Ⅰ・数学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</a:t>
                      </a:r>
                      <a:r>
                        <a:rPr lang="ja-JP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048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11:20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～</a:t>
                      </a:r>
                      <a:r>
                        <a:rPr 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12:30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075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spc="235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数学②</a:t>
                      </a:r>
                      <a:endParaRPr lang="ja-JP" sz="1200" kern="10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「数学Ⅱ」「数学Ⅱ・数学</a:t>
                      </a: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</a:t>
                      </a:r>
                    </a:p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343400" algn="l"/>
                        </a:tabLst>
                      </a:pPr>
                      <a:r>
                        <a:rPr lang="ja-JP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簿記・会計</a:t>
                      </a:r>
                      <a:r>
                        <a:rPr lang="ja-JP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」「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情報関係</a:t>
                      </a:r>
                      <a:r>
                        <a:rPr lang="ja-JP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基礎</a:t>
                      </a:r>
                      <a:r>
                        <a:rPr lang="ja-JP" alt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</a:t>
                      </a:r>
                      <a:endParaRPr lang="en-US" altLang="ja-JP" sz="1200" kern="100" dirty="0" smtClean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048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13:50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～</a:t>
                      </a:r>
                      <a:r>
                        <a:rPr 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14:50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1964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spc="235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理科②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「物理」「化学」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63500" marR="7175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457700" algn="l"/>
                        </a:tabLst>
                      </a:pPr>
                      <a:r>
                        <a:rPr lang="zh-CN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「生物」「地学</a:t>
                      </a:r>
                      <a:r>
                        <a:rPr lang="zh-CN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0480" algn="just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2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科目受験</a:t>
                      </a:r>
                    </a:p>
                    <a:p>
                      <a:pPr indent="30480" algn="ctr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15:40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～</a:t>
                      </a:r>
                      <a:r>
                        <a:rPr 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17:50</a:t>
                      </a:r>
                      <a:r>
                        <a:rPr lang="ja-JP" sz="11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</a:t>
                      </a:r>
                      <a:r>
                        <a:rPr lang="ja-JP" altLang="en-US" sz="11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indent="30480" algn="just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1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科目受験</a:t>
                      </a:r>
                    </a:p>
                    <a:p>
                      <a:pPr indent="30480" algn="ctr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16:50</a:t>
                      </a:r>
                      <a:r>
                        <a:rPr lang="ja-JP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～</a:t>
                      </a:r>
                      <a:r>
                        <a:rPr lang="en-US" sz="1200" kern="100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17:50</a:t>
                      </a:r>
                      <a:endParaRPr lang="ja-JP" sz="1200" kern="100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25367" marR="25367" marT="25367" marB="253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755576" y="721532"/>
            <a:ext cx="2714599" cy="4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4512" tIns="47256" rIns="94512" bIns="47256">
            <a:spAutoFit/>
          </a:bodyPr>
          <a:lstStyle/>
          <a:p>
            <a:r>
              <a:rPr lang="ja-JP" altLang="en-US" sz="2000" dirty="0" smtClean="0"/>
              <a:t>○試験時間割</a:t>
            </a:r>
            <a:endParaRPr lang="ja-JP" altLang="en-US" sz="2000" dirty="0"/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202035" y="81605"/>
            <a:ext cx="257787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試験概要</a:t>
            </a:r>
            <a:r>
              <a:rPr lang="ja-JP" altLang="en-US" sz="2400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smtClean="0"/>
              <a:t>【P5】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4366" y="44624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000" dirty="0" smtClean="0">
                <a:latin typeface="ＤＦＧ極太丸ゴシック体" pitchFamily="50" charset="-128"/>
                <a:ea typeface="ＤＦＧ極太丸ゴシック体" pitchFamily="50" charset="-128"/>
              </a:rPr>
              <a:t>Ａ</a:t>
            </a:r>
            <a:endParaRPr kumimoji="1" lang="ja-JP" altLang="en-US" sz="30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45179" y="6021288"/>
            <a:ext cx="7483978" cy="506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sz="1600" dirty="0" smtClean="0">
                <a:solidFill>
                  <a:schemeClr val="tx1"/>
                </a:solidFill>
              </a:rPr>
              <a:t>　受験者入室終了時刻は</a:t>
            </a:r>
            <a:r>
              <a:rPr kumimoji="1" lang="en-US" altLang="ja-JP" sz="1600" dirty="0" smtClean="0">
                <a:solidFill>
                  <a:schemeClr val="tx1"/>
                </a:solidFill>
              </a:rPr>
              <a:t>12</a:t>
            </a:r>
            <a:r>
              <a:rPr kumimoji="1" lang="ja-JP" altLang="en-US" sz="1600" dirty="0" smtClean="0">
                <a:solidFill>
                  <a:schemeClr val="tx1"/>
                </a:solidFill>
              </a:rPr>
              <a:t>月に送付する「受験上の注意」に記載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44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35665</TotalTime>
  <Words>1270</Words>
  <Application>Microsoft Office PowerPoint</Application>
  <PresentationFormat>画面に合わせる (4:3)</PresentationFormat>
  <Paragraphs>142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ＤＦＧ極太丸ゴシック体</vt:lpstr>
      <vt:lpstr>ＤＦＧ平成ゴシック体W9</vt:lpstr>
      <vt:lpstr>HG丸ｺﾞｼｯｸM-PRO</vt:lpstr>
      <vt:lpstr>ＭＳ Ｐゴシック</vt:lpstr>
      <vt:lpstr>Arial</vt:lpstr>
      <vt:lpstr>Calibri</vt:lpstr>
      <vt:lpstr>Wingdings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 H28受験案内</dc:title>
  <dc:creator>jgy1002</dc:creator>
  <cp:lastModifiedBy>Administrator</cp:lastModifiedBy>
  <cp:revision>3055</cp:revision>
  <cp:lastPrinted>2021-06-29T01:28:13Z</cp:lastPrinted>
  <dcterms:created xsi:type="dcterms:W3CDTF">2008-06-19T12:33:31Z</dcterms:created>
  <dcterms:modified xsi:type="dcterms:W3CDTF">2021-07-07T10:54:37Z</dcterms:modified>
</cp:coreProperties>
</file>