
<file path=[Content_Types].xml><?xml version="1.0" encoding="utf-8"?>
<Types xmlns="http://schemas.openxmlformats.org/package/2006/content-types">
  <Default ContentType="image/gif" Extension="gif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22"/>
  </p:notesMasterIdLst>
  <p:handoutMasterIdLst>
    <p:handoutMasterId r:id="rId23"/>
  </p:handoutMasterIdLst>
  <p:sldIdLst>
    <p:sldId id="510" r:id="rId2"/>
    <p:sldId id="487" r:id="rId3"/>
    <p:sldId id="527" r:id="rId4"/>
    <p:sldId id="9165" r:id="rId5"/>
    <p:sldId id="9155" r:id="rId6"/>
    <p:sldId id="9167" r:id="rId7"/>
    <p:sldId id="9145" r:id="rId8"/>
    <p:sldId id="9166" r:id="rId9"/>
    <p:sldId id="569" r:id="rId10"/>
    <p:sldId id="9168" r:id="rId11"/>
    <p:sldId id="9157" r:id="rId12"/>
    <p:sldId id="3090" r:id="rId13"/>
    <p:sldId id="570" r:id="rId14"/>
    <p:sldId id="3091" r:id="rId15"/>
    <p:sldId id="9159" r:id="rId16"/>
    <p:sldId id="603" r:id="rId17"/>
    <p:sldId id="604" r:id="rId18"/>
    <p:sldId id="3102" r:id="rId19"/>
    <p:sldId id="9154" r:id="rId20"/>
    <p:sldId id="9160" r:id="rId21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068" userDrawn="1">
          <p15:clr>
            <a:srgbClr val="A4A3A4"/>
          </p15:clr>
        </p15:guide>
        <p15:guide id="4" pos="208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pos="2124" userDrawn="1">
          <p15:clr>
            <a:srgbClr val="A4A3A4"/>
          </p15:clr>
        </p15:guide>
        <p15:guide id="7" orient="horz" pos="3132" userDrawn="1">
          <p15:clr>
            <a:srgbClr val="A4A3A4"/>
          </p15:clr>
        </p15:guide>
        <p15:guide id="10" pos="2145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4" pos="2122" userDrawn="1">
          <p15:clr>
            <a:srgbClr val="A4A3A4"/>
          </p15:clr>
        </p15:guide>
        <p15:guide id="15" pos="216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5"/>
    <a:srgbClr val="DDF2FF"/>
    <a:srgbClr val="FFE1FF"/>
    <a:srgbClr val="8064A2"/>
    <a:srgbClr val="9966FF"/>
    <a:srgbClr val="0000CC"/>
    <a:srgbClr val="0066FF"/>
    <a:srgbClr val="66FFFF"/>
    <a:srgbClr val="33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4" autoAdjust="0"/>
    <p:restoredTop sz="84005" autoAdjust="0"/>
  </p:normalViewPr>
  <p:slideViewPr>
    <p:cSldViewPr>
      <p:cViewPr varScale="1">
        <p:scale>
          <a:sx n="96" d="100"/>
          <a:sy n="96" d="100"/>
        </p:scale>
        <p:origin x="5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274" y="84"/>
      </p:cViewPr>
      <p:guideLst>
        <p:guide orient="horz" pos="3088"/>
        <p:guide pos="2103"/>
        <p:guide orient="horz" pos="3068"/>
        <p:guide pos="2083"/>
        <p:guide orient="horz" pos="3109"/>
        <p:guide pos="2124"/>
        <p:guide orient="horz" pos="3132"/>
        <p:guide pos="2145"/>
        <p:guide orient="horz" pos="3152"/>
        <p:guide pos="2122"/>
        <p:guide pos="2164"/>
      </p:guideLst>
    </p:cSldViewPr>
  </p:notes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notesMasters/notesMaster1.xml" Type="http://schemas.openxmlformats.org/officeDocument/2006/relationships/notesMaster"/><Relationship Id="rId23" Target="handoutMasters/handoutMaster1.xml" Type="http://schemas.openxmlformats.org/officeDocument/2006/relationships/handoutMaster"/><Relationship Id="rId24" Target="commentAuthors.xml" Type="http://schemas.openxmlformats.org/officeDocument/2006/relationships/commentAuthor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handoutMasters/_rels/handoutMaster1.xml.rels><?xml version="1.0" encoding="UTF-8" standalone="no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5" tIns="45975" rIns="91945" bIns="45975" numCol="1" anchor="t" anchorCtr="0" compatLnSpc="1">
            <a:prstTxWarp prst="textNoShape">
              <a:avLst/>
            </a:prstTxWarp>
          </a:bodyPr>
          <a:lstStyle>
            <a:lvl1pPr defTabSz="91964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2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5" tIns="45975" rIns="91945" bIns="45975" numCol="1" anchor="t" anchorCtr="0" compatLnSpc="1">
            <a:prstTxWarp prst="textNoShape">
              <a:avLst/>
            </a:prstTxWarp>
          </a:bodyPr>
          <a:lstStyle>
            <a:lvl1pPr algn="r" defTabSz="91964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9440871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5" tIns="45975" rIns="91945" bIns="45975" numCol="1" anchor="b" anchorCtr="0" compatLnSpc="1">
            <a:prstTxWarp prst="textNoShape">
              <a:avLst/>
            </a:prstTxWarp>
          </a:bodyPr>
          <a:lstStyle>
            <a:lvl1pPr defTabSz="91964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2" y="9440871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5" tIns="45975" rIns="91945" bIns="45975" numCol="1" anchor="b" anchorCtr="0" compatLnSpc="1">
            <a:prstTxWarp prst="textNoShape">
              <a:avLst/>
            </a:prstTxWarp>
          </a:bodyPr>
          <a:lstStyle>
            <a:lvl1pPr algn="r" defTabSz="91964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EA768D-C707-428D-BFF9-8190FD5FE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5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5" tIns="45975" rIns="91945" bIns="45975" numCol="1" anchor="t" anchorCtr="0" compatLnSpc="1">
            <a:prstTxWarp prst="textNoShape">
              <a:avLst/>
            </a:prstTxWarp>
          </a:bodyPr>
          <a:lstStyle>
            <a:lvl1pPr defTabSz="91964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2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5" tIns="45975" rIns="91945" bIns="45975" numCol="1" anchor="t" anchorCtr="0" compatLnSpc="1">
            <a:prstTxWarp prst="textNoShape">
              <a:avLst/>
            </a:prstTxWarp>
          </a:bodyPr>
          <a:lstStyle>
            <a:lvl1pPr algn="r" defTabSz="91964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9440871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5" tIns="45975" rIns="91945" bIns="45975" numCol="1" anchor="b" anchorCtr="0" compatLnSpc="1">
            <a:prstTxWarp prst="textNoShape">
              <a:avLst/>
            </a:prstTxWarp>
          </a:bodyPr>
          <a:lstStyle>
            <a:lvl1pPr defTabSz="91964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2" y="9440871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5" tIns="45975" rIns="91945" bIns="45975" numCol="1" anchor="b" anchorCtr="0" compatLnSpc="1">
            <a:prstTxWarp prst="textNoShape">
              <a:avLst/>
            </a:prstTxWarp>
          </a:bodyPr>
          <a:lstStyle>
            <a:lvl1pPr algn="r" defTabSz="91964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C87032C-F6F3-4901-A091-63F0C314FF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CB0610-03D6-45D9-86A3-FA08350DF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496888"/>
            <a:ext cx="4006850" cy="3005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34B9C5-3408-478E-9459-D621B3C2B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8" y="3998586"/>
            <a:ext cx="5904656" cy="5940752"/>
          </a:xfrm>
          <a:prstGeom prst="rect">
            <a:avLst/>
          </a:prstGeom>
        </p:spPr>
        <p:txBody>
          <a:bodyPr vert="horz" lIns="35985" tIns="35985" rIns="35985" bIns="35985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9884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1">
      <a:spcBef>
        <a:spcPct val="30000"/>
      </a:spcBef>
      <a:spcAft>
        <a:spcPct val="0"/>
      </a:spcAft>
      <a:defRPr kumimoji="1" sz="14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8" name="スライド イメージ プレースホルダー 7">
            <a:extLst>
              <a:ext uri="{FF2B5EF4-FFF2-40B4-BE49-F238E27FC236}">
                <a16:creationId xmlns:a16="http://schemas.microsoft.com/office/drawing/2014/main" id="{F82DBDB6-DFA4-4197-9982-F838B1857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08126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B7F4A808-B6D1-4AC5-8D52-1E9781391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77191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312FA03D-E79E-4D7D-B5C4-95D87EBC8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71447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F733E790-86F1-4F28-BAE2-966314A7E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464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B1588839-453E-4440-BC7D-74E6A3198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12293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185B724D-4AAE-4330-A48D-0909DB7F2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30483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8" y="3998586"/>
            <a:ext cx="5976660" cy="5940752"/>
          </a:xfrm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3D1C9657-F9DB-465D-974C-9BB339F98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289582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8A117619-9C0D-46F7-9841-7D13FBA2D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638431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47F95819-57C6-4A6A-9DBC-B527F2E71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293899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F532D49A-035D-4283-B855-4FD7A8234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184492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19</a:t>
            </a:fld>
            <a:endParaRPr lang="en-US" altLang="ja-JP" dirty="0"/>
          </a:p>
        </p:txBody>
      </p:sp>
      <p:sp>
        <p:nvSpPr>
          <p:cNvPr id="8" name="スライド イメージ プレースホルダー 7">
            <a:extLst>
              <a:ext uri="{FF2B5EF4-FFF2-40B4-BE49-F238E27FC236}">
                <a16:creationId xmlns:a16="http://schemas.microsoft.com/office/drawing/2014/main" id="{1BB8C872-DBDA-4852-B144-AF1D07CFA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52883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6564" name="スライド番号プレースホルダー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8980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1118" indent="-285044" defTabSz="908980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0183" indent="-228037" defTabSz="908980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596254" indent="-228037" defTabSz="908980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2326" indent="-228037" defTabSz="908980" eaLnBrk="0" hangingPunct="0"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08400" indent="-228037" defTabSz="908980" eaLnBrk="0" fontAlgn="ctr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64465" indent="-228037" defTabSz="908980" eaLnBrk="0" fontAlgn="ctr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0548" indent="-228037" defTabSz="908980" eaLnBrk="0" fontAlgn="ctr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76620" indent="-228037" defTabSz="908980" eaLnBrk="0" fontAlgn="ctr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fld id="{46B91756-E172-471A-81D4-A9D2280E46FB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56DAF9FF-B96E-416D-8334-E4FBC3510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3EB3340-D484-4623-BFC9-C5AE9D238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284306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1"/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8" name="スライド イメージ プレースホルダー 7">
            <a:extLst>
              <a:ext uri="{FF2B5EF4-FFF2-40B4-BE49-F238E27FC236}">
                <a16:creationId xmlns:a16="http://schemas.microsoft.com/office/drawing/2014/main" id="{7C563BB9-71D3-4ED4-BFF3-80A91285C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61568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8" name="スライド イメージ プレースホルダー 7">
            <a:extLst>
              <a:ext uri="{FF2B5EF4-FFF2-40B4-BE49-F238E27FC236}">
                <a16:creationId xmlns:a16="http://schemas.microsoft.com/office/drawing/2014/main" id="{7C563BB9-71D3-4ED4-BFF3-80A91285C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08978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E815C86-BA44-4E1E-99E1-6BDFE01B3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29948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74" y="4033565"/>
            <a:ext cx="5904656" cy="5904193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AE815C86-BA44-4E1E-99E1-6BDFE01B3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46547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8993" y="4105574"/>
            <a:ext cx="5904656" cy="583376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3652E-268A-4EC0-A47D-2E67CC92168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4378E3F4-7833-403D-AA36-2CA5D2FD3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66699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48993" y="4033566"/>
            <a:ext cx="5904656" cy="590577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3652E-268A-4EC0-A47D-2E67CC92168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4378E3F4-7833-403D-AA36-2CA5D2FD3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117831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032C-F6F3-4901-A091-63F0C314FFB3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5" name="スライド イメージ プレースホルダー 4">
            <a:extLst>
              <a:ext uri="{FF2B5EF4-FFF2-40B4-BE49-F238E27FC236}">
                <a16:creationId xmlns:a16="http://schemas.microsoft.com/office/drawing/2014/main" id="{B7F4A808-B6D1-4AC5-8D52-1E9781391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0175" y="496888"/>
            <a:ext cx="4006850" cy="3006725"/>
          </a:xfrm>
        </p:spPr>
      </p:sp>
    </p:spTree>
    <p:extLst>
      <p:ext uri="{BB962C8B-B14F-4D97-AF65-F5344CB8AC3E}">
        <p14:creationId xmlns:p14="http://schemas.microsoft.com/office/powerpoint/2010/main" val="3191604735"/>
      </p:ext>
    </p:extLst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98" y="2130315"/>
            <a:ext cx="7773206" cy="1470052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408" y="3885976"/>
            <a:ext cx="6400799" cy="1752301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E901-5403-4C55-A8B9-AE2B95C2601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AE09-8F43-43F9-8550-6B0406AC58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1416" y="273850"/>
            <a:ext cx="2056191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273850"/>
            <a:ext cx="6018590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9F1C-FFE6-40CB-B059-B9D6DD37B6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3DA58-70FD-4AB5-A5EA-91210344DCA3}" type="datetime1">
              <a:rPr lang="ja-JP" altLang="en-US" smtClean="0">
                <a:solidFill>
                  <a:srgbClr val="000000"/>
                </a:solidFill>
              </a:rPr>
              <a:t>2025/6/18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4F1-0359-47E1-B8AC-53E83E0FEE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F412-63A2-4E67-85E3-7054DF92D321}" type="datetime1">
              <a:rPr lang="ja-JP" altLang="en-US" smtClean="0">
                <a:solidFill>
                  <a:srgbClr val="000000"/>
                </a:solidFill>
              </a:rPr>
              <a:t>2025/6/18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135A-B801-466B-8BFE-CEDA255ED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5641-F484-4EFB-8B78-EC0504C20F44}" type="datetime1">
              <a:rPr lang="ja-JP" altLang="en-US" smtClean="0">
                <a:solidFill>
                  <a:srgbClr val="000000"/>
                </a:solidFill>
              </a:rPr>
              <a:t>2025/6/18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8FF9-2686-40AF-95C1-3025D8545A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60F4-275A-4163-8728-C1DEFBF6B7F3}" type="datetime1">
              <a:rPr lang="ja-JP" altLang="en-US" smtClean="0">
                <a:solidFill>
                  <a:srgbClr val="000000"/>
                </a:solidFill>
              </a:rPr>
              <a:t>2025/6/18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BE17-EC54-4CCC-ABCE-87D3D4C60B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2235C-59C4-46FF-881B-36E195A94D61}" type="datetime1">
              <a:rPr lang="ja-JP" altLang="en-US" smtClean="0">
                <a:solidFill>
                  <a:srgbClr val="000000"/>
                </a:solidFill>
              </a:rPr>
              <a:t>2025/6/18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979F-F615-4602-8118-A533E6BD0D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48A90-9DF7-4A26-A378-C940EE7B1BD8}" type="datetime1">
              <a:rPr lang="ja-JP" altLang="en-US" smtClean="0">
                <a:solidFill>
                  <a:srgbClr val="000000"/>
                </a:solidFill>
              </a:rPr>
              <a:t>2025/6/18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C41-50EA-471B-AC43-296ADDF71D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DB83-4907-40DC-9FC0-F709EBD6C2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795"/>
            <a:ext cx="7771594" cy="1362527"/>
          </a:xfrm>
          <a:prstGeom prst="rect">
            <a:avLst/>
          </a:prstGeom>
        </p:spPr>
        <p:txBody>
          <a:bodyPr lIns="94512" tIns="47256" rIns="94512" bIns="47256"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502"/>
            <a:ext cx="7771594" cy="150029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99F4-2E4F-469F-8EC3-502C0532C4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8007" y="1599417"/>
            <a:ext cx="4036585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410" y="1599417"/>
            <a:ext cx="4038197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6508-210B-4769-8948-75058EBF729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8006" y="1535574"/>
            <a:ext cx="4039810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006" y="2175677"/>
            <a:ext cx="4039810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572" y="1535574"/>
            <a:ext cx="4043035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572" y="2175677"/>
            <a:ext cx="4043035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8063-0657-4726-9D60-1B7DC446B85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189C-46EF-4333-845A-F02432F5D4C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94CD-7ACA-4690-AB38-2F48FCD7B1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399" y="6491747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6" y="273850"/>
            <a:ext cx="3007683" cy="116092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353" y="273850"/>
            <a:ext cx="5112254" cy="5851644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8006" y="1434770"/>
            <a:ext cx="3007683" cy="4690724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7557-4FF7-4929-84C4-EF81BD32E5F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709" y="4799929"/>
            <a:ext cx="5486400" cy="56786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1709" y="613223"/>
            <a:ext cx="5486400" cy="4114463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3300"/>
            </a:lvl1pPr>
            <a:lvl2pPr marL="472562" indent="0">
              <a:buNone/>
              <a:defRPr sz="2900"/>
            </a:lvl2pPr>
            <a:lvl3pPr marL="945124" indent="0">
              <a:buNone/>
              <a:defRPr sz="2500"/>
            </a:lvl3pPr>
            <a:lvl4pPr marL="1417686" indent="0">
              <a:buNone/>
              <a:defRPr sz="2100"/>
            </a:lvl4pPr>
            <a:lvl5pPr marL="1890248" indent="0">
              <a:buNone/>
              <a:defRPr sz="2100"/>
            </a:lvl5pPr>
            <a:lvl6pPr marL="2362810" indent="0">
              <a:buNone/>
              <a:defRPr sz="2100"/>
            </a:lvl6pPr>
            <a:lvl7pPr marL="2835372" indent="0">
              <a:buNone/>
              <a:defRPr sz="2100"/>
            </a:lvl7pPr>
            <a:lvl8pPr marL="3307933" indent="0">
              <a:buNone/>
              <a:defRPr sz="2100"/>
            </a:lvl8pPr>
            <a:lvl9pPr marL="3780495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1709" y="5367788"/>
            <a:ext cx="5486400" cy="804748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6E8-50E8-4686-A9B1-280B0BAB8E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theme/theme1.xml" Type="http://schemas.openxmlformats.org/officeDocument/2006/relationships/theme"/><Relationship Id="rId19" Target="../media/image1.gif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8007" y="6355663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D6283486-762D-4DCE-9877-19E9FD8ADFD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3798" y="6355663"/>
            <a:ext cx="2896406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大学入試センター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9" y="50875"/>
            <a:ext cx="4509105" cy="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1" y="66123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00CC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90BE3B4-E672-4945-BA56-6D4F56CF5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ctr">
                <a:spcBef>
                  <a:spcPct val="0"/>
                </a:spcBef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algn="ctr" defTabSz="945124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21" indent="-35442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13" indent="-29535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05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967" indent="-23628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529" indent="-236281" algn="l" defTabSz="945124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091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52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214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76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6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124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86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48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1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7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33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95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Relationship Id="rId4" Target="../media/hdphoto1.wdp" Type="http://schemas.microsoft.com/office/2007/relationships/hdphoto"/><Relationship Id="rId5" Target="../media/image6.png" Type="http://schemas.openxmlformats.org/officeDocument/2006/relationships/image"/><Relationship Id="rId6" Target="../media/hdphoto4.wdp" Type="http://schemas.microsoft.com/office/2007/relationships/hdphoto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7.png" Type="http://schemas.openxmlformats.org/officeDocument/2006/relationships/image"/><Relationship Id="rId4" Target="../media/hdphoto5.wdp" Type="http://schemas.microsoft.com/office/2007/relationships/hdphoto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8.png" Type="http://schemas.openxmlformats.org/officeDocument/2006/relationships/image"/><Relationship Id="rId4" Target="../media/hdphoto6.wdp" Type="http://schemas.microsoft.com/office/2007/relationships/hdphoto"/><Relationship Id="rId5" Target="../media/image2.png" Type="http://schemas.openxmlformats.org/officeDocument/2006/relationships/image"/><Relationship Id="rId6" Target="../media/hdphoto1.wdp" Type="http://schemas.microsoft.com/office/2007/relationships/hdphoto"/><Relationship Id="rId7" Target="../media/image9.png" Type="http://schemas.openxmlformats.org/officeDocument/2006/relationships/image"/><Relationship Id="rId8" Target="../media/hdphoto4.wdp" Type="http://schemas.microsoft.com/office/2007/relationships/hdphoto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7.png" Type="http://schemas.openxmlformats.org/officeDocument/2006/relationships/image"/><Relationship Id="rId4" Target="../media/hdphoto5.wdp" Type="http://schemas.microsoft.com/office/2007/relationships/hdphoto"/><Relationship Id="rId5" Target="../media/image10.png" Type="http://schemas.openxmlformats.org/officeDocument/2006/relationships/image"/><Relationship Id="rId6" Target="../media/hdphoto7.wdp" Type="http://schemas.microsoft.com/office/2007/relationships/hdphoto"/><Relationship Id="rId7" Target="../media/image11.png" Type="http://schemas.openxmlformats.org/officeDocument/2006/relationships/image"/><Relationship Id="rId8" Target="../media/hdphoto8.wdp" Type="http://schemas.microsoft.com/office/2007/relationships/hdphoto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png" Type="http://schemas.openxmlformats.org/officeDocument/2006/relationships/image"/><Relationship Id="rId4" Target="../media/hdphoto9.wdp" Type="http://schemas.microsoft.com/office/2007/relationships/hdphoto"/><Relationship Id="rId5" Target="../media/image4.png" Type="http://schemas.openxmlformats.org/officeDocument/2006/relationships/image"/><Relationship Id="rId6" Target="../media/hdphoto3.wdp" Type="http://schemas.microsoft.com/office/2007/relationships/hdphoto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png" Type="http://schemas.openxmlformats.org/officeDocument/2006/relationships/image"/><Relationship Id="rId4" Target="../media/hdphoto10.wdp" Type="http://schemas.microsoft.com/office/2007/relationships/hdphoto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png" Type="http://schemas.openxmlformats.org/officeDocument/2006/relationships/image"/><Relationship Id="rId4" Target="../media/hdphoto11.wdp" Type="http://schemas.microsoft.com/office/2007/relationships/hdphoto"/><Relationship Id="rId5" Target="../media/image15.png" Type="http://schemas.openxmlformats.org/officeDocument/2006/relationships/image"/><Relationship Id="rId6" Target="../media/hdphoto9.wdp" Type="http://schemas.microsoft.com/office/2007/relationships/hdphoto"/><Relationship Id="rId7" Target="../media/image4.png" Type="http://schemas.openxmlformats.org/officeDocument/2006/relationships/image"/><Relationship Id="rId8" Target="../media/hdphoto3.wdp" Type="http://schemas.microsoft.com/office/2007/relationships/hdphoto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3.png" Type="http://schemas.openxmlformats.org/officeDocument/2006/relationships/image"/><Relationship Id="rId4" Target="../media/hdphoto10.wdp" Type="http://schemas.microsoft.com/office/2007/relationships/hdphoto"/><Relationship Id="rId5" Target="../media/image16.png" Type="http://schemas.openxmlformats.org/officeDocument/2006/relationships/image"/><Relationship Id="rId6" Target="../media/hdphoto12.wdp" Type="http://schemas.microsoft.com/office/2007/relationships/hdphoto"/><Relationship Id="rId7" Target="../media/image17.png" Type="http://schemas.openxmlformats.org/officeDocument/2006/relationships/image"/><Relationship Id="rId8" Target="../media/hdphoto13.wdp" Type="http://schemas.microsoft.com/office/2007/relationships/hdphoto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Relationship Id="rId4" Target="../media/hdphoto1.wdp" Type="http://schemas.microsoft.com/office/2007/relationships/hdphoto"/><Relationship Id="rId5" Target="../media/image3.png" Type="http://schemas.openxmlformats.org/officeDocument/2006/relationships/image"/><Relationship Id="rId6" Target="../media/hdphoto2.wdp" Type="http://schemas.microsoft.com/office/2007/relationships/hdphoto"/><Relationship Id="rId7" Target="../media/image4.png" Type="http://schemas.openxmlformats.org/officeDocument/2006/relationships/image"/><Relationship Id="rId8" Target="../media/hdphoto3.wdp" Type="http://schemas.microsoft.com/office/2007/relationships/hdphoto"/><Relationship Id="rId9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59569" y="3007228"/>
            <a:ext cx="8424862" cy="843543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 sz="3600">
                <a:latin typeface="+mn-ea"/>
                <a:ea typeface="+mn-ea"/>
              </a:rPr>
              <a:t>令和８年度大学入学共通テストについて</a:t>
            </a:r>
            <a:endParaRPr altLang="ja-JP" dirty="0" lang="en-US" sz="360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B103AB-9B10-4E6B-80CA-D63D53B3059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E839867-81A3-4A80-BD58-EF0E818D160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0"/>
            <a:ext cx="3739821" cy="648072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altLang="en-US" dirty="0" lang="ja-JP" sz="1800">
                <a:solidFill>
                  <a:srgbClr val="0070C0"/>
                </a:solidFill>
                <a:latin typeface="+mn-ea"/>
                <a:ea typeface="+mn-ea"/>
              </a:rPr>
              <a:t>令和８年度大学入学者選抜に係る大学入学共通テスト説明協議会</a:t>
            </a:r>
            <a:endParaRPr altLang="ja-JP" dirty="0" lang="en-US" sz="180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D97FDA5-2F67-4F3E-AB1D-ACDCCE9BC21F}"/>
              </a:ext>
            </a:extLst>
          </p:cNvPr>
          <p:cNvSpPr txBox="1">
            <a:spLocks noChangeArrowheads="1"/>
          </p:cNvSpPr>
          <p:nvPr/>
        </p:nvSpPr>
        <p:spPr>
          <a:xfrm>
            <a:off x="7740352" y="753541"/>
            <a:ext cx="1323727" cy="5437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b="0" dirty="0" lang="ja-JP" sz="2800">
                <a:latin typeface="+mn-ea"/>
                <a:ea typeface="+mn-ea"/>
              </a:rPr>
              <a:t>資料１</a:t>
            </a:r>
            <a:endParaRPr altLang="ja-JP" b="0" dirty="0" lang="en-US" sz="28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59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FC67BCA-4CCF-4F92-A4DF-A269A9EAD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l="-20" t="60"/>
          <a:stretch/>
        </p:blipFill>
        <p:spPr>
          <a:xfrm>
            <a:off x="395537" y="2015705"/>
            <a:ext cx="5353333" cy="39496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27487" y="6445534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BF5D91-ECDE-43A5-870C-DB0750F35BF2}"/>
              </a:ext>
            </a:extLst>
          </p:cNvPr>
          <p:cNvSpPr/>
          <p:nvPr/>
        </p:nvSpPr>
        <p:spPr>
          <a:xfrm>
            <a:off x="162757" y="764704"/>
            <a:ext cx="2969083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altLang="en-US" b="1" dirty="0" kern="100" lang="ja-JP" sz="2400">
                <a:solidFill>
                  <a:schemeClr val="bg1"/>
                </a:solidFill>
                <a:highlight>
                  <a:srgbClr val="000080"/>
                </a:highlight>
                <a:latin charset="-128" panose="020B0300000000000000" pitchFamily="50" typeface="游ゴシック Light"/>
                <a:ea charset="-128" panose="020B0609070205080204" pitchFamily="49" typeface="ＭＳ ゴシック"/>
                <a:cs charset="0" panose="02020603050405020304" pitchFamily="18" typeface="Times New Roman"/>
              </a:rPr>
              <a:t>　</a:t>
            </a:r>
            <a:r>
              <a:rPr altLang="en-US" kern="100" lang="ja-JP" sz="2400">
                <a:solidFill>
                  <a:schemeClr val="bg1"/>
                </a:solidFill>
                <a:highlight>
                  <a:srgbClr val="000080"/>
                </a:highlight>
                <a:latin charset="-128" panose="020B0300000000000000" pitchFamily="50" typeface="游ゴシック Light"/>
                <a:ea charset="-128" panose="020B0609070205080204" pitchFamily="49" typeface="ＭＳ ゴシック"/>
                <a:cs charset="0" panose="02020603050405020304" pitchFamily="18" typeface="Times New Roman"/>
              </a:rPr>
              <a:t>地理歴史，公民</a:t>
            </a:r>
            <a:r>
              <a:rPr altLang="en-US" b="1" dirty="0" kern="100" lang="ja-JP" sz="2400">
                <a:solidFill>
                  <a:srgbClr val="000080"/>
                </a:solidFill>
                <a:highlight>
                  <a:srgbClr val="000080"/>
                </a:highlight>
                <a:latin charset="-128" panose="020B0300000000000000" pitchFamily="50" typeface="游ゴシック Light"/>
                <a:ea charset="-128" panose="020B0609070205080204" pitchFamily="49" typeface="ＭＳ ゴシック"/>
                <a:cs charset="0" panose="02020603050405020304" pitchFamily="18" typeface="Times New Roman"/>
              </a:rPr>
              <a:t>。</a:t>
            </a:r>
            <a:endParaRPr altLang="ja-JP" dirty="0" lang="en-US" sz="2400">
              <a:solidFill>
                <a:schemeClr val="tx1">
                  <a:lumMod val="65000"/>
                  <a:lumOff val="35000"/>
                </a:schemeClr>
              </a:solidFill>
              <a:ea charset="-128" panose="02020600040205080304" pitchFamily="18" typeface="ＭＳ Ｐ明朝"/>
              <a:cs charset="0" panose="02020603050405020304" pitchFamily="18" typeface="Times New Roman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9AD86DA-86B0-44A0-A427-8C7D3B2C0353}"/>
              </a:ext>
            </a:extLst>
          </p:cNvPr>
          <p:cNvSpPr/>
          <p:nvPr/>
        </p:nvSpPr>
        <p:spPr>
          <a:xfrm>
            <a:off x="284069" y="1484784"/>
            <a:ext cx="880080" cy="359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800">
                <a:latin typeface="+mn-ea"/>
                <a:ea typeface="+mn-ea"/>
              </a:rPr>
              <a:t>第１面</a:t>
            </a:r>
            <a:endParaRPr altLang="ja-JP" b="0" dirty="0" lang="en-US" sz="1800">
              <a:latin typeface="+mn-ea"/>
              <a:ea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2DBA709-6364-4FAB-960E-597D0507BA76}"/>
              </a:ext>
            </a:extLst>
          </p:cNvPr>
          <p:cNvSpPr/>
          <p:nvPr/>
        </p:nvSpPr>
        <p:spPr>
          <a:xfrm>
            <a:off x="1597662" y="2749362"/>
            <a:ext cx="1055378" cy="1543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5C06D0B-26D1-42CF-BD67-34080D578BBB}"/>
              </a:ext>
            </a:extLst>
          </p:cNvPr>
          <p:cNvCxnSpPr>
            <a:cxnSpLocks/>
          </p:cNvCxnSpPr>
          <p:nvPr/>
        </p:nvCxnSpPr>
        <p:spPr>
          <a:xfrm>
            <a:off x="2653040" y="3502993"/>
            <a:ext cx="4212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7B16E555-7C30-4B74-A40F-24DEAA518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7942" y="2042436"/>
            <a:ext cx="2133601" cy="30189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8E2964D3-6CA1-4CF0-A285-E10FAB4A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467" y="5331965"/>
            <a:ext cx="3672408" cy="905347"/>
          </a:xfrm>
          <a:prstGeom prst="wedgeRoundRectCallout">
            <a:avLst>
              <a:gd fmla="val 48362" name="adj1"/>
              <a:gd fmla="val -136493" name="adj2"/>
              <a:gd fmla="val 16667" name="adj3"/>
            </a:avLst>
          </a:prstGeom>
          <a:solidFill>
            <a:srgbClr val="FFE1FF"/>
          </a:solidFill>
          <a:ln algn="ctr"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0" bIns="72000" lIns="36000" rIns="36000" rot="0" tIns="72000" upright="1" vert="horz" wrap="square">
            <a:noAutofit/>
          </a:bodyPr>
          <a:lstStyle/>
          <a:p>
            <a:pPr algn="l">
              <a:spcAft>
                <a:spcPts val="0"/>
              </a:spcAft>
            </a:pPr>
            <a:r>
              <a:rPr altLang="en-US"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　</a:t>
            </a:r>
            <a:r>
              <a:rPr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解答科目欄には，解答する科目を</a:t>
            </a:r>
            <a:endParaRPr altLang="ja-JP" b="0" dirty="0" kern="100" lang="en-US" sz="1800">
              <a:effectLst/>
              <a:latin typeface="+mn-ea"/>
              <a:ea typeface="+mn-ea"/>
              <a:cs charset="0" panose="02020603050405020304" pitchFamily="18" typeface="Times New Roman"/>
            </a:endParaRPr>
          </a:p>
          <a:p>
            <a:pPr algn="l">
              <a:spcAft>
                <a:spcPts val="0"/>
              </a:spcAft>
            </a:pPr>
            <a:r>
              <a:rPr altLang="en-US"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　</a:t>
            </a:r>
            <a:r>
              <a:rPr b="0" dirty="0" kern="100" lang="en-US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1</a:t>
            </a:r>
            <a:r>
              <a:rPr b="0" dirty="0" err="1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つだけ</a:t>
            </a:r>
            <a:r>
              <a:rPr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マーク</a:t>
            </a:r>
            <a:r>
              <a:rPr altLang="en-US"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（全受験者）</a:t>
            </a:r>
            <a:endParaRPr b="0" dirty="0" kern="100" lang="ja-JP" sz="1800">
              <a:effectLst/>
              <a:latin typeface="+mn-ea"/>
              <a:ea typeface="+mn-ea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27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E98B7C-4EB1-4698-A539-9966BA801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6" y="1700808"/>
            <a:ext cx="5606245" cy="41487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C25A7AD-3F28-4588-81B0-4590E964D3B4}"/>
              </a:ext>
            </a:extLst>
          </p:cNvPr>
          <p:cNvSpPr/>
          <p:nvPr/>
        </p:nvSpPr>
        <p:spPr>
          <a:xfrm>
            <a:off x="323528" y="1124744"/>
            <a:ext cx="880080" cy="359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800">
                <a:latin typeface="+mn-ea"/>
                <a:ea typeface="+mn-ea"/>
              </a:rPr>
              <a:t>第２面</a:t>
            </a:r>
            <a:endParaRPr altLang="ja-JP" b="0" dirty="0" lang="en-US" sz="1800">
              <a:latin typeface="+mn-ea"/>
              <a:ea typeface="+mn-ea"/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DEEFD49B-DAD7-452E-84B5-DD22E56B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5157192"/>
            <a:ext cx="5472608" cy="1008112"/>
          </a:xfrm>
          <a:prstGeom prst="wedgeRoundRectCallout">
            <a:avLst>
              <a:gd fmla="val 29776" name="adj1"/>
              <a:gd fmla="val -39770" name="adj2"/>
              <a:gd fmla="val 16667" name="adj3"/>
            </a:avLst>
          </a:prstGeom>
          <a:solidFill>
            <a:srgbClr val="FFFFE5"/>
          </a:solidFill>
          <a:ln algn="ctr"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anchor="t" anchorCtr="0" bIns="36000" lIns="72000" rIns="36000" rot="0" tIns="36000" upright="1"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altLang="ja-JP" b="0" dirty="0" kern="100" lang="en-US" sz="1800">
                <a:latin typeface="+mn-ea"/>
                <a:ea typeface="+mn-ea"/>
                <a:cs charset="0" panose="02020603050405020304" pitchFamily="18" typeface="Times New Roman"/>
              </a:rPr>
              <a:t>『</a:t>
            </a:r>
            <a:r>
              <a:rPr altLang="en-US" b="0" dirty="0" kern="100" lang="ja-JP" sz="1800">
                <a:latin typeface="+mn-ea"/>
                <a:ea typeface="+mn-ea"/>
                <a:cs charset="0" panose="02020603050405020304" pitchFamily="18" typeface="Times New Roman"/>
              </a:rPr>
              <a:t>地理総合／歴史総合／公共</a:t>
            </a:r>
            <a:r>
              <a:rPr altLang="ja-JP" b="0" dirty="0" kern="100" lang="en-US" sz="1800">
                <a:latin typeface="+mn-ea"/>
                <a:ea typeface="+mn-ea"/>
                <a:cs charset="0" panose="02020603050405020304" pitchFamily="18" typeface="Times New Roman"/>
              </a:rPr>
              <a:t>』 </a:t>
            </a:r>
            <a:r>
              <a:rPr altLang="en-US" b="0" dirty="0" kern="100" lang="ja-JP" sz="1800">
                <a:latin typeface="+mn-ea"/>
                <a:ea typeface="+mn-ea"/>
                <a:cs charset="0" panose="02020603050405020304" pitchFamily="18" typeface="Times New Roman"/>
              </a:rPr>
              <a:t>を選択解答する場合，必ず第１面の「解答科目欄」と，第２面の「出題範囲欄」の両方にマーク（➡スライド</a:t>
            </a:r>
            <a:r>
              <a:rPr altLang="ja-JP" b="0" dirty="0" kern="100" lang="en-US" sz="1800">
                <a:latin typeface="+mn-ea"/>
                <a:ea typeface="+mn-ea"/>
                <a:cs charset="0" panose="02020603050405020304" pitchFamily="18" typeface="Times New Roman"/>
              </a:rPr>
              <a:t>12</a:t>
            </a:r>
            <a:r>
              <a:rPr altLang="en-US" b="0" dirty="0" kern="100" lang="ja-JP" sz="1800">
                <a:latin typeface="+mn-ea"/>
                <a:ea typeface="+mn-ea"/>
                <a:cs charset="0" panose="02020603050405020304" pitchFamily="18" typeface="Times New Roman"/>
              </a:rPr>
              <a:t>・</a:t>
            </a:r>
            <a:r>
              <a:rPr altLang="ja-JP" b="0" dirty="0" kern="100" lang="en-US" sz="1800">
                <a:latin typeface="+mn-ea"/>
                <a:ea typeface="+mn-ea"/>
                <a:cs charset="0" panose="02020603050405020304" pitchFamily="18" typeface="Times New Roman"/>
              </a:rPr>
              <a:t>13</a:t>
            </a:r>
            <a:r>
              <a:rPr altLang="en-US" b="0" dirty="0" kern="100" lang="ja-JP" sz="1800">
                <a:latin typeface="+mn-ea"/>
                <a:ea typeface="+mn-ea"/>
                <a:cs charset="0" panose="02020603050405020304" pitchFamily="18" typeface="Times New Roman"/>
              </a:rPr>
              <a:t>）</a:t>
            </a:r>
            <a:endParaRPr altLang="ja-JP" b="0" dirty="0" kern="100" lang="en-US" sz="1800">
              <a:latin typeface="+mn-ea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206F3CF7-D8D7-44B2-83C8-618FA7065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088633"/>
            <a:ext cx="5832648" cy="432000"/>
          </a:xfrm>
          <a:prstGeom prst="wedgeRoundRectCallout">
            <a:avLst>
              <a:gd fmla="val 29776" name="adj1"/>
              <a:gd fmla="val -39770" name="adj2"/>
              <a:gd fmla="val 16667" name="adj3"/>
            </a:avLst>
          </a:prstGeom>
          <a:solidFill>
            <a:srgbClr val="FFFFE5"/>
          </a:solidFill>
          <a:ln algn="ctr"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anchor="ctr" anchorCtr="0" bIns="36000" lIns="36000" rIns="36000" rot="0" tIns="36000" upright="1" vert="horz" wrap="square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altLang="ja-JP" b="0" dirty="0" lang="en-US" sz="1800">
                <a:latin charset="-128" panose="020B0600070205080204" pitchFamily="50" typeface="ＭＳ Ｐゴシック"/>
              </a:rPr>
              <a:t> 『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地理総合／歴史総合／公共</a:t>
            </a:r>
            <a:r>
              <a:rPr altLang="ja-JP" b="0" dirty="0" lang="en-US" sz="1800">
                <a:latin charset="-128" panose="020B0600070205080204" pitchFamily="50" typeface="ＭＳ Ｐゴシック"/>
              </a:rPr>
              <a:t>』</a:t>
            </a:r>
            <a:r>
              <a:rPr altLang="en-US" b="0" dirty="0" lang="ja-JP" sz="1800">
                <a:latin charset="-128" panose="020B0600070205080204" pitchFamily="50" typeface="ＭＳ Ｐゴシック"/>
              </a:rPr>
              <a:t>を解答する場合のみ使用</a:t>
            </a:r>
            <a:endParaRPr altLang="ja-JP" b="0" dirty="0" lang="en-US" sz="1800">
              <a:latin charset="-128" panose="020B0600070205080204" pitchFamily="50"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913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3BD7BBC-2689-4343-AB03-AB8389E01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22" y="5623064"/>
            <a:ext cx="8251802" cy="89633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4003485-F259-4C02-A91C-616DE2D5D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l="-20" t="60"/>
          <a:stretch/>
        </p:blipFill>
        <p:spPr>
          <a:xfrm>
            <a:off x="488722" y="1884627"/>
            <a:ext cx="4173216" cy="30789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AB0F084-0F6D-489B-8FE1-54F43D837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1870" y="2101319"/>
            <a:ext cx="2066261" cy="29236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2C08528-C350-425C-9063-D6679F227120}"/>
              </a:ext>
            </a:extLst>
          </p:cNvPr>
          <p:cNvSpPr/>
          <p:nvPr/>
        </p:nvSpPr>
        <p:spPr>
          <a:xfrm>
            <a:off x="1403648" y="2465806"/>
            <a:ext cx="856408" cy="1199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804BBFB-9131-4FB6-B09E-B053B86795AA}"/>
              </a:ext>
            </a:extLst>
          </p:cNvPr>
          <p:cNvCxnSpPr>
            <a:cxnSpLocks/>
          </p:cNvCxnSpPr>
          <p:nvPr/>
        </p:nvCxnSpPr>
        <p:spPr>
          <a:xfrm>
            <a:off x="2267744" y="2975769"/>
            <a:ext cx="454128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BEEC63-B033-4FCA-9453-5F032CDB0EB6}"/>
              </a:ext>
            </a:extLst>
          </p:cNvPr>
          <p:cNvSpPr/>
          <p:nvPr/>
        </p:nvSpPr>
        <p:spPr>
          <a:xfrm>
            <a:off x="2836192" y="2587746"/>
            <a:ext cx="1735808" cy="22673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01C618-C584-418F-B6CF-3175C9ED47D2}"/>
              </a:ext>
            </a:extLst>
          </p:cNvPr>
          <p:cNvSpPr/>
          <p:nvPr/>
        </p:nvSpPr>
        <p:spPr>
          <a:xfrm>
            <a:off x="395536" y="5284460"/>
            <a:ext cx="5116362" cy="3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ja-JP" b="0" dirty="0" lang="en-US" sz="1600">
                <a:latin typeface="+mn-ea"/>
                <a:ea typeface="+mn-ea"/>
              </a:rPr>
              <a:t>※ </a:t>
            </a:r>
            <a:r>
              <a:rPr altLang="en-US" b="0" dirty="0" lang="ja-JP" sz="1600">
                <a:latin typeface="+mn-ea"/>
                <a:ea typeface="+mn-ea"/>
              </a:rPr>
              <a:t>解答欄が</a:t>
            </a:r>
            <a:r>
              <a:rPr altLang="en-US" dirty="0" lang="ja-JP" sz="1600" u="sng">
                <a:latin typeface="+mn-ea"/>
                <a:ea typeface="+mn-ea"/>
              </a:rPr>
              <a:t>第２面</a:t>
            </a:r>
            <a:r>
              <a:rPr altLang="en-US" b="0" dirty="0" lang="ja-JP" sz="1600">
                <a:latin typeface="+mn-ea"/>
                <a:ea typeface="+mn-ea"/>
              </a:rPr>
              <a:t>にあることを解答科目欄の近くに明示</a:t>
            </a:r>
            <a:endParaRPr altLang="ja-JP" b="0" dirty="0" lang="en-US" sz="1600">
              <a:latin typeface="+mn-ea"/>
              <a:ea typeface="+mn-ea"/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247980FD-60D4-4C86-A8A0-3D1FDF9F2CD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572000" y="2701115"/>
            <a:ext cx="1224136" cy="3299918"/>
          </a:xfrm>
          <a:prstGeom prst="bentConnector2">
            <a:avLst/>
          </a:prstGeom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9BE5997-E57F-44E7-B902-600D087E15F7}"/>
              </a:ext>
            </a:extLst>
          </p:cNvPr>
          <p:cNvSpPr/>
          <p:nvPr/>
        </p:nvSpPr>
        <p:spPr>
          <a:xfrm>
            <a:off x="1527827" y="1361345"/>
            <a:ext cx="5462735" cy="362005"/>
          </a:xfrm>
          <a:prstGeom prst="roundRect">
            <a:avLst>
              <a:gd fmla="val 8402" name="adj"/>
            </a:avLst>
          </a:prstGeom>
          <a:solidFill>
            <a:srgbClr val="FFFFE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手順①</a:t>
            </a: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第１面で，解答科目欄に解答科目をマーク　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9AD86DA-86B0-44A0-A427-8C7D3B2C0353}"/>
              </a:ext>
            </a:extLst>
          </p:cNvPr>
          <p:cNvSpPr/>
          <p:nvPr/>
        </p:nvSpPr>
        <p:spPr>
          <a:xfrm>
            <a:off x="395536" y="1381385"/>
            <a:ext cx="880080" cy="3300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typeface="+mn-ea"/>
                <a:ea typeface="+mn-ea"/>
              </a:rPr>
              <a:t>第１面</a:t>
            </a:r>
            <a:endParaRPr altLang="ja-JP" b="0" dirty="0" lang="en-US" sz="1600">
              <a:latin typeface="+mn-ea"/>
              <a:ea typeface="+mn-ea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A4BAA2-96AC-46B3-A303-2C6509438683}"/>
              </a:ext>
            </a:extLst>
          </p:cNvPr>
          <p:cNvSpPr/>
          <p:nvPr/>
        </p:nvSpPr>
        <p:spPr>
          <a:xfrm>
            <a:off x="205530" y="780786"/>
            <a:ext cx="6624736" cy="41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kern="100" lang="ja-JP" sz="2200">
                <a:latin typeface="+mn-ea"/>
                <a:cs charset="0" panose="02020603050405020304" pitchFamily="18" typeface="Times New Roman"/>
              </a:rPr>
              <a:t>〇　</a:t>
            </a:r>
            <a:r>
              <a:rPr altLang="ja-JP" b="0" dirty="0" kern="100" lang="en-US" sz="2200">
                <a:latin typeface="+mn-ea"/>
                <a:cs charset="0" panose="02020603050405020304" pitchFamily="18" typeface="Times New Roman"/>
              </a:rPr>
              <a:t>『</a:t>
            </a:r>
            <a:r>
              <a:rPr altLang="en-US" b="0" dirty="0" kern="100" lang="ja-JP" sz="2200">
                <a:latin typeface="+mn-ea"/>
                <a:cs charset="0" panose="02020603050405020304" pitchFamily="18" typeface="Times New Roman"/>
              </a:rPr>
              <a:t>地理総合／歴史総合／公共</a:t>
            </a:r>
            <a:r>
              <a:rPr altLang="ja-JP" b="0" dirty="0" kern="100" lang="en-US" sz="2200">
                <a:latin typeface="+mn-ea"/>
                <a:cs charset="0" panose="02020603050405020304" pitchFamily="18" typeface="Times New Roman"/>
              </a:rPr>
              <a:t>』</a:t>
            </a:r>
            <a:r>
              <a:rPr altLang="en-US" b="0" dirty="0" kern="100" lang="ja-JP" sz="2200">
                <a:latin typeface="+mn-ea"/>
                <a:cs charset="0" panose="02020603050405020304" pitchFamily="18" typeface="Times New Roman"/>
              </a:rPr>
              <a:t>を選択する場合</a:t>
            </a:r>
            <a:endParaRPr altLang="ja-JP" b="0" dirty="0" lang="en-US" sz="2200">
              <a:latin typeface="+mn-ea"/>
              <a:ea typeface="+mn-ea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5CD351F-83C7-47F0-801C-213C14F21547}"/>
              </a:ext>
            </a:extLst>
          </p:cNvPr>
          <p:cNvSpPr/>
          <p:nvPr/>
        </p:nvSpPr>
        <p:spPr>
          <a:xfrm>
            <a:off x="2389643" y="6103416"/>
            <a:ext cx="90000" cy="137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A17A5A-93F2-461F-942B-11E783CB8D3A}"/>
              </a:ext>
            </a:extLst>
          </p:cNvPr>
          <p:cNvSpPr/>
          <p:nvPr/>
        </p:nvSpPr>
        <p:spPr>
          <a:xfrm>
            <a:off x="4175014" y="6001033"/>
            <a:ext cx="4480264" cy="5173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2A24BBC-D4CF-4183-A5A8-507A3576CA64}"/>
              </a:ext>
            </a:extLst>
          </p:cNvPr>
          <p:cNvSpPr/>
          <p:nvPr/>
        </p:nvSpPr>
        <p:spPr>
          <a:xfrm>
            <a:off x="8565278" y="2511967"/>
            <a:ext cx="90000" cy="154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</p:spTree>
    <p:extLst>
      <p:ext uri="{BB962C8B-B14F-4D97-AF65-F5344CB8AC3E}">
        <p14:creationId xmlns:p14="http://schemas.microsoft.com/office/powerpoint/2010/main" val="17534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AD22C9F5-4D02-4E32-8D57-8ECB244DA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92" y="1714892"/>
            <a:ext cx="4249671" cy="31448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398ECEB-0AC6-47F5-85AA-681B3EE263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b="29474" l="25013" r="62803" t="48583"/>
          <a:stretch/>
        </p:blipFill>
        <p:spPr>
          <a:xfrm>
            <a:off x="7326210" y="2331027"/>
            <a:ext cx="1671129" cy="16302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4FC9C5A-5C4E-4BCB-863F-9030AC39AF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b="29474" l="25013" r="62803" t="48583"/>
          <a:stretch/>
        </p:blipFill>
        <p:spPr>
          <a:xfrm>
            <a:off x="5422533" y="2327056"/>
            <a:ext cx="1671129" cy="16302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C3FD739-B76E-4E46-8F4E-D7FB16B648F6}"/>
              </a:ext>
            </a:extLst>
          </p:cNvPr>
          <p:cNvSpPr/>
          <p:nvPr/>
        </p:nvSpPr>
        <p:spPr>
          <a:xfrm>
            <a:off x="341100" y="1332243"/>
            <a:ext cx="3849599" cy="355143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0" dirty="0" kumimoji="1" lang="ja-JP" sz="1500">
                <a:solidFill>
                  <a:schemeClr val="tx1"/>
                </a:solidFill>
              </a:rPr>
              <a:t>（例）「地理総合」と「公共」を</a:t>
            </a:r>
            <a:r>
              <a:rPr altLang="en-US" b="0" dirty="0" lang="ja-JP" sz="1500">
                <a:solidFill>
                  <a:schemeClr val="tx1"/>
                </a:solidFill>
              </a:rPr>
              <a:t>選択</a:t>
            </a:r>
            <a:r>
              <a:rPr altLang="en-US" b="0" dirty="0" kumimoji="1" lang="ja-JP" sz="1500">
                <a:solidFill>
                  <a:schemeClr val="tx1"/>
                </a:solidFill>
              </a:rPr>
              <a:t>する場合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2410400-13AF-4315-A3B3-325A2FA47C01}"/>
              </a:ext>
            </a:extLst>
          </p:cNvPr>
          <p:cNvSpPr/>
          <p:nvPr/>
        </p:nvSpPr>
        <p:spPr>
          <a:xfrm>
            <a:off x="884049" y="2922462"/>
            <a:ext cx="648000" cy="640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5A93E3C9-925F-43A1-B18E-25C15A83CA9E}"/>
              </a:ext>
            </a:extLst>
          </p:cNvPr>
          <p:cNvCxnSpPr>
            <a:cxnSpLocks/>
            <a:stCxn id="33" idx="0"/>
            <a:endCxn id="20" idx="0"/>
          </p:cNvCxnSpPr>
          <p:nvPr/>
        </p:nvCxnSpPr>
        <p:spPr>
          <a:xfrm flipH="1" flipV="1" rot="5400000">
            <a:off x="5384726" y="145414"/>
            <a:ext cx="591435" cy="4962663"/>
          </a:xfrm>
          <a:prstGeom prst="bentConnector3">
            <a:avLst>
              <a:gd fmla="val 138652" name="adj1"/>
            </a:avLst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A5C278-747C-444B-A10B-9D30D5A867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9432AD6-A4F0-4C6E-87CF-F2EA842A0066}"/>
              </a:ext>
            </a:extLst>
          </p:cNvPr>
          <p:cNvSpPr/>
          <p:nvPr/>
        </p:nvSpPr>
        <p:spPr>
          <a:xfrm>
            <a:off x="307544" y="858839"/>
            <a:ext cx="880080" cy="3300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typeface="+mn-ea"/>
                <a:ea typeface="+mn-ea"/>
              </a:rPr>
              <a:t>第２面</a:t>
            </a:r>
            <a:endParaRPr altLang="ja-JP" b="0" dirty="0" lang="en-US" sz="1600">
              <a:latin typeface="+mn-ea"/>
              <a:ea typeface="+mn-ea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EC5DCC6-7F42-4728-92C4-8DDD1B39EFC6}"/>
              </a:ext>
            </a:extLst>
          </p:cNvPr>
          <p:cNvSpPr/>
          <p:nvPr/>
        </p:nvSpPr>
        <p:spPr>
          <a:xfrm>
            <a:off x="1654778" y="2674667"/>
            <a:ext cx="756000" cy="432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6578428-F8DD-47F6-902F-4F2FF2A8288A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>
          <a:xfrm>
            <a:off x="2032778" y="3106667"/>
            <a:ext cx="0" cy="22892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1CE4C202-4DDA-4A7D-AE42-CD16FEC4E318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 rot="5400000">
            <a:off x="3071285" y="629660"/>
            <a:ext cx="429566" cy="4156039"/>
          </a:xfrm>
          <a:prstGeom prst="bentConnector2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CE21333-89DE-4949-A8BD-44E766F811BF}"/>
              </a:ext>
            </a:extLst>
          </p:cNvPr>
          <p:cNvSpPr/>
          <p:nvPr/>
        </p:nvSpPr>
        <p:spPr>
          <a:xfrm>
            <a:off x="2875112" y="2922462"/>
            <a:ext cx="648000" cy="6406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A9F31D51-4616-45E7-9A4E-32FF9D410BA5}"/>
              </a:ext>
            </a:extLst>
          </p:cNvPr>
          <p:cNvSpPr/>
          <p:nvPr/>
        </p:nvSpPr>
        <p:spPr>
          <a:xfrm>
            <a:off x="6762846" y="2795056"/>
            <a:ext cx="108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4A987CD-C340-4DDF-918A-95BB247D37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415" y="5395932"/>
            <a:ext cx="1990725" cy="11049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8" name="楕円 27">
            <a:extLst>
              <a:ext uri="{FF2B5EF4-FFF2-40B4-BE49-F238E27FC236}">
                <a16:creationId xmlns:a16="http://schemas.microsoft.com/office/drawing/2014/main" id="{39E0A038-6B33-41CC-BF99-41545B56E939}"/>
              </a:ext>
            </a:extLst>
          </p:cNvPr>
          <p:cNvSpPr/>
          <p:nvPr/>
        </p:nvSpPr>
        <p:spPr>
          <a:xfrm>
            <a:off x="8668644" y="3563153"/>
            <a:ext cx="108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9F4E634-20D0-4845-ADF2-568C0B6A703D}"/>
              </a:ext>
            </a:extLst>
          </p:cNvPr>
          <p:cNvSpPr/>
          <p:nvPr/>
        </p:nvSpPr>
        <p:spPr>
          <a:xfrm>
            <a:off x="1374683" y="847237"/>
            <a:ext cx="7560766" cy="369198"/>
          </a:xfrm>
          <a:prstGeom prst="roundRect">
            <a:avLst>
              <a:gd fmla="val 8402" name="adj"/>
            </a:avLst>
          </a:prstGeom>
          <a:solidFill>
            <a:srgbClr val="FFFFE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手順②</a:t>
            </a: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第２面で，それぞれの出題範囲欄に解答する出題範囲をマーク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CDB042A-FADD-47EA-A05B-8B2EF61CEC06}"/>
              </a:ext>
            </a:extLst>
          </p:cNvPr>
          <p:cNvSpPr/>
          <p:nvPr/>
        </p:nvSpPr>
        <p:spPr>
          <a:xfrm>
            <a:off x="3199111" y="5373216"/>
            <a:ext cx="4685251" cy="1127616"/>
          </a:xfrm>
          <a:prstGeom prst="roundRect">
            <a:avLst>
              <a:gd fmla="val 8402" name="adj"/>
            </a:avLst>
          </a:prstGeom>
          <a:solidFill>
            <a:srgbClr val="FFFFE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lIns="36000" rIns="36000" rtlCol="0" tIns="3600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手順③</a:t>
            </a: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対応した解答欄に解答をマーク</a:t>
            </a:r>
            <a:endParaRPr altLang="ja-JP" b="0" dirty="0" kern="100" lang="en-US" sz="1800">
              <a:solidFill>
                <a:schemeClr val="tx1"/>
              </a:solidFill>
              <a:latin typeface="+mn-ea"/>
              <a:cs charset="0" panose="02020603050405020304" pitchFamily="18" typeface="Times New Roman"/>
            </a:endParaRPr>
          </a:p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  ※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第１面に解答する科目と区別するために</a:t>
            </a:r>
            <a:b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</a:b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   </a:t>
            </a:r>
            <a:r>
              <a:rPr altLang="en-US" dirty="0" kern="100" lang="ja-JP" sz="1800" u="heavy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第２面は解答番号が１０１から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始まる　</a:t>
            </a:r>
          </a:p>
        </p:txBody>
      </p:sp>
    </p:spTree>
    <p:extLst>
      <p:ext uri="{BB962C8B-B14F-4D97-AF65-F5344CB8AC3E}">
        <p14:creationId xmlns:p14="http://schemas.microsoft.com/office/powerpoint/2010/main" val="39379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A93CA7-744B-4A12-8324-FEC4459A5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2389988"/>
            <a:ext cx="2114845" cy="27340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8B392A-7DDA-4A77-AEEE-73755B7DB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717" y="2002249"/>
            <a:ext cx="5553551" cy="4114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9AD86DA-86B0-44A0-A427-8C7D3B2C0353}"/>
              </a:ext>
            </a:extLst>
          </p:cNvPr>
          <p:cNvSpPr/>
          <p:nvPr/>
        </p:nvSpPr>
        <p:spPr>
          <a:xfrm>
            <a:off x="259463" y="1445351"/>
            <a:ext cx="880080" cy="359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800">
                <a:latin typeface="+mn-ea"/>
                <a:ea typeface="+mn-ea"/>
              </a:rPr>
              <a:t>第１面</a:t>
            </a:r>
            <a:endParaRPr altLang="ja-JP" b="0" dirty="0" lang="en-US" sz="1800">
              <a:latin typeface="+mn-ea"/>
              <a:ea typeface="+mn-ea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5EEEBF0-D833-4A59-97A1-B6B50ACFDD7E}"/>
              </a:ext>
            </a:extLst>
          </p:cNvPr>
          <p:cNvCxnSpPr>
            <a:cxnSpLocks/>
          </p:cNvCxnSpPr>
          <p:nvPr/>
        </p:nvCxnSpPr>
        <p:spPr>
          <a:xfrm>
            <a:off x="2644510" y="3757017"/>
            <a:ext cx="413875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85EAA6-3A7C-4BD9-9A6D-6D29A9655DC4}"/>
              </a:ext>
            </a:extLst>
          </p:cNvPr>
          <p:cNvSpPr/>
          <p:nvPr/>
        </p:nvSpPr>
        <p:spPr>
          <a:xfrm>
            <a:off x="76834" y="702178"/>
            <a:ext cx="2350323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altLang="en-US" b="1" dirty="0" kern="100" lang="ja-JP" sz="2400">
                <a:solidFill>
                  <a:schemeClr val="bg1"/>
                </a:solidFill>
                <a:highlight>
                  <a:srgbClr val="000080"/>
                </a:highlight>
                <a:latin charset="-128" panose="020B0300000000000000" pitchFamily="50" typeface="游ゴシック Light"/>
                <a:ea charset="-128" panose="020B0609070205080204" pitchFamily="49" typeface="ＭＳ ゴシック"/>
                <a:cs charset="0" panose="02020603050405020304" pitchFamily="18" typeface="Times New Roman"/>
              </a:rPr>
              <a:t>　　理　科　</a:t>
            </a:r>
            <a:r>
              <a:rPr altLang="en-US" b="1" dirty="0" kern="100" lang="ja-JP" sz="2400">
                <a:solidFill>
                  <a:srgbClr val="000080"/>
                </a:solidFill>
                <a:highlight>
                  <a:srgbClr val="000080"/>
                </a:highlight>
                <a:latin charset="-128" panose="020B0300000000000000" pitchFamily="50" typeface="游ゴシック Light"/>
                <a:ea charset="-128" panose="020B0609070205080204" pitchFamily="49" typeface="ＭＳ ゴシック"/>
                <a:cs charset="0" panose="02020603050405020304" pitchFamily="18" typeface="Times New Roman"/>
              </a:rPr>
              <a:t>。</a:t>
            </a:r>
            <a:endParaRPr altLang="ja-JP" dirty="0" lang="en-US" sz="2400">
              <a:solidFill>
                <a:schemeClr val="tx1">
                  <a:lumMod val="65000"/>
                  <a:lumOff val="35000"/>
                </a:schemeClr>
              </a:solidFill>
              <a:ea charset="-128" panose="02020600040205080304" pitchFamily="18" typeface="ＭＳ Ｐ明朝"/>
              <a:cs charset="0" panose="02020603050405020304" pitchFamily="18" typeface="Times New Roman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D81AF0D-3029-4087-8537-F134E548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319" y="5511786"/>
            <a:ext cx="3672408" cy="932174"/>
          </a:xfrm>
          <a:prstGeom prst="wedgeRoundRectCallout">
            <a:avLst>
              <a:gd fmla="val 53740" name="adj1"/>
              <a:gd fmla="val -142423" name="adj2"/>
              <a:gd fmla="val 16667" name="adj3"/>
            </a:avLst>
          </a:prstGeom>
          <a:solidFill>
            <a:srgbClr val="FFE1FF"/>
          </a:solidFill>
          <a:ln algn="ctr"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0" bIns="72000" lIns="36000" rIns="36000" rot="0" tIns="72000" upright="1" vert="horz" wrap="square">
            <a:noAutofit/>
          </a:bodyPr>
          <a:lstStyle/>
          <a:p>
            <a:pPr algn="l">
              <a:spcAft>
                <a:spcPts val="0"/>
              </a:spcAft>
            </a:pPr>
            <a:r>
              <a:rPr altLang="en-US"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　</a:t>
            </a:r>
            <a:r>
              <a:rPr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解答科目欄</a:t>
            </a:r>
            <a:r>
              <a:rPr b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には，解答</a:t>
            </a:r>
            <a:r>
              <a:rPr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する科目を</a:t>
            </a:r>
            <a:endParaRPr altLang="ja-JP" b="0" dirty="0" kern="100" lang="en-US" sz="1800">
              <a:effectLst/>
              <a:latin typeface="+mn-ea"/>
              <a:ea typeface="+mn-ea"/>
              <a:cs charset="0" panose="02020603050405020304" pitchFamily="18" typeface="Times New Roman"/>
            </a:endParaRPr>
          </a:p>
          <a:p>
            <a:pPr>
              <a:spcAft>
                <a:spcPts val="0"/>
              </a:spcAft>
            </a:pPr>
            <a:r>
              <a:rPr altLang="en-US"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　</a:t>
            </a:r>
            <a:r>
              <a:rPr b="0" dirty="0" kern="100" lang="en-US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1</a:t>
            </a:r>
            <a:r>
              <a:rPr b="0" dirty="0" err="1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つだけ</a:t>
            </a:r>
            <a:r>
              <a:rPr b="0" dirty="0" kern="100" lang="ja-JP" sz="1800">
                <a:effectLst/>
                <a:latin typeface="+mn-ea"/>
                <a:ea typeface="+mn-ea"/>
                <a:cs charset="0" panose="02020603050405020304" pitchFamily="18" typeface="Times New Roman"/>
              </a:rPr>
              <a:t>マーク</a:t>
            </a:r>
            <a:r>
              <a:rPr altLang="en-US" b="0" dirty="0" kern="100" lang="ja-JP" sz="1800">
                <a:latin typeface="+mn-ea"/>
                <a:cs charset="0" panose="02020603050405020304" pitchFamily="18" typeface="Times New Roman"/>
              </a:rPr>
              <a:t>（全受験者）</a:t>
            </a:r>
            <a:endParaRPr altLang="ja-JP" b="0" dirty="0" kern="100" lang="ja-JP" sz="1800">
              <a:latin typeface="+mn-ea"/>
              <a:cs charset="0" panose="02020603050405020304" pitchFamily="18" typeface="Times New Roman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5AF32F3-C0BF-446E-9472-172C9F884382}"/>
              </a:ext>
            </a:extLst>
          </p:cNvPr>
          <p:cNvSpPr/>
          <p:nvPr/>
        </p:nvSpPr>
        <p:spPr>
          <a:xfrm>
            <a:off x="1619672" y="2780928"/>
            <a:ext cx="1024838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A516137-00FE-409D-AF7F-A6F23AAF0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700808"/>
            <a:ext cx="6145911" cy="45740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6C33123-9B90-476D-AFFA-CADA29B8A374}"/>
              </a:ext>
            </a:extLst>
          </p:cNvPr>
          <p:cNvSpPr/>
          <p:nvPr/>
        </p:nvSpPr>
        <p:spPr>
          <a:xfrm>
            <a:off x="1403648" y="1088632"/>
            <a:ext cx="7320528" cy="432001"/>
          </a:xfrm>
          <a:prstGeom prst="roundRect">
            <a:avLst>
              <a:gd fmla="val 21622" name="adj"/>
            </a:avLst>
          </a:prstGeom>
          <a:solidFill>
            <a:srgbClr val="FFFF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lIns="36000" rIns="36000" rtlCol="0" tIns="36000"/>
          <a:lstStyle/>
          <a:p>
            <a:pPr marL="101599">
              <a:spcBef>
                <a:spcPts val="0"/>
              </a:spcBef>
              <a:spcAft>
                <a:spcPts val="600"/>
              </a:spcAft>
            </a:pPr>
            <a:r>
              <a:rPr altLang="zh-TW" b="0" dirty="0" lang="en-US" sz="1800">
                <a:solidFill>
                  <a:schemeClr val="tx1"/>
                </a:solidFill>
                <a:latin charset="-128" panose="020B0600070205080204" pitchFamily="50" typeface="ＭＳ Ｐゴシック"/>
                <a:ea charset="-128" panose="020B0600070205080204" pitchFamily="50" typeface="ＭＳ Ｐゴシック"/>
              </a:rPr>
              <a:t>『</a:t>
            </a:r>
            <a:r>
              <a:rPr altLang="en-US" b="0" dirty="0" lang="zh-TW" sz="1800">
                <a:solidFill>
                  <a:schemeClr val="tx1"/>
                </a:solidFill>
                <a:latin charset="-128" panose="020B0600070205080204" pitchFamily="50" typeface="ＭＳ Ｐゴシック"/>
                <a:ea charset="-128" panose="020B0600070205080204" pitchFamily="50" typeface="ＭＳ Ｐゴシック"/>
              </a:rPr>
              <a:t>物理基礎／化学基礎／生物基礎／地学基礎</a:t>
            </a:r>
            <a:r>
              <a:rPr altLang="zh-TW" b="0" dirty="0" lang="en-US" sz="1800">
                <a:solidFill>
                  <a:schemeClr val="tx1"/>
                </a:solidFill>
                <a:latin charset="-128" panose="020B0600070205080204" pitchFamily="50" typeface="ＭＳ Ｐゴシック"/>
                <a:ea charset="-128" panose="020B0600070205080204" pitchFamily="50" typeface="ＭＳ Ｐゴシック"/>
              </a:rPr>
              <a:t>』</a:t>
            </a:r>
            <a:r>
              <a:rPr altLang="en-US" b="0" dirty="0" lang="ja-JP" sz="1800">
                <a:solidFill>
                  <a:schemeClr val="tx1"/>
                </a:solidFill>
                <a:latin typeface="+mn-ea"/>
              </a:rPr>
              <a:t>を解答する場合のみ使用</a:t>
            </a:r>
            <a:endParaRPr altLang="ja-JP" b="0" dirty="0" kern="100" lang="en-US" sz="1800">
              <a:solidFill>
                <a:schemeClr val="tx1"/>
              </a:solidFill>
              <a:latin typeface="+mn-ea"/>
              <a:cs charset="0" panose="02020603050405020304" pitchFamily="18" typeface="Times New Roman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E8431FA-EF1D-48F0-BF9D-E92DC097B58B}"/>
              </a:ext>
            </a:extLst>
          </p:cNvPr>
          <p:cNvSpPr/>
          <p:nvPr/>
        </p:nvSpPr>
        <p:spPr>
          <a:xfrm>
            <a:off x="323528" y="1124744"/>
            <a:ext cx="880080" cy="359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800">
                <a:latin typeface="+mn-ea"/>
                <a:ea typeface="+mn-ea"/>
              </a:rPr>
              <a:t>第２面</a:t>
            </a:r>
            <a:endParaRPr altLang="ja-JP" b="0" dirty="0" lang="en-US" sz="1800">
              <a:latin typeface="+mn-ea"/>
              <a:ea typeface="+mn-ea"/>
            </a:endParaRP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3A5F7ED9-FC4C-4AD8-9F77-EA692733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5522843"/>
            <a:ext cx="5688632" cy="1005824"/>
          </a:xfrm>
          <a:prstGeom prst="wedgeRoundRectCallout">
            <a:avLst>
              <a:gd fmla="val 29776" name="adj1"/>
              <a:gd fmla="val -39770" name="adj2"/>
              <a:gd fmla="val 16667" name="adj3"/>
            </a:avLst>
          </a:prstGeom>
          <a:solidFill>
            <a:srgbClr val="FFFFE5"/>
          </a:solidFill>
          <a:ln algn="ctr"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anchor="t" anchorCtr="0" bIns="36000" lIns="72000" rIns="36000" rot="0" tIns="36000" upright="1" vert="horz" wrap="square">
            <a:noAutofit/>
          </a:bodyPr>
          <a:lstStyle/>
          <a:p>
            <a:pPr>
              <a:spcAft>
                <a:spcPts val="0"/>
              </a:spcAft>
            </a:pPr>
            <a:r>
              <a:rPr altLang="zh-TW" b="0" dirty="0" lang="en-US" sz="1800">
                <a:latin charset="-128" panose="020B0600070205080204" pitchFamily="50" typeface="ＭＳ Ｐゴシック"/>
              </a:rPr>
              <a:t> 『</a:t>
            </a:r>
            <a:r>
              <a:rPr altLang="en-US" b="0" dirty="0" lang="zh-TW" sz="1800">
                <a:latin charset="-128" panose="020B0600070205080204" pitchFamily="50" typeface="ＭＳ Ｐゴシック"/>
              </a:rPr>
              <a:t>物理基礎／化学基礎／生物基礎／地学基礎</a:t>
            </a:r>
            <a:r>
              <a:rPr altLang="zh-TW" b="0" dirty="0" lang="en-US" sz="1800">
                <a:latin charset="-128" panose="020B0600070205080204" pitchFamily="50" typeface="ＭＳ Ｐゴシック"/>
              </a:rPr>
              <a:t>』 </a:t>
            </a:r>
            <a:r>
              <a:rPr altLang="en-US" b="0" dirty="0" kern="100" lang="ja-JP" sz="1800">
                <a:latin typeface="+mn-ea"/>
                <a:ea typeface="+mn-ea"/>
                <a:cs charset="0" panose="02020603050405020304" pitchFamily="18" typeface="Times New Roman"/>
              </a:rPr>
              <a:t>を選択解答する場合，必ず第１面の「解答科目欄」と，第２面の「出題範囲欄」の両方にマーク（➡スライド</a:t>
            </a:r>
            <a:r>
              <a:rPr altLang="ja-JP" b="0" dirty="0" kern="100" lang="en-US" sz="1800">
                <a:latin typeface="+mn-ea"/>
                <a:ea typeface="+mn-ea"/>
                <a:cs charset="0" panose="02020603050405020304" pitchFamily="18" typeface="Times New Roman"/>
              </a:rPr>
              <a:t>16</a:t>
            </a:r>
            <a:r>
              <a:rPr altLang="en-US" b="0" dirty="0" kern="100" lang="ja-JP" sz="1800">
                <a:latin typeface="+mn-ea"/>
                <a:ea typeface="+mn-ea"/>
                <a:cs charset="0" panose="02020603050405020304" pitchFamily="18" typeface="Times New Roman"/>
              </a:rPr>
              <a:t>・</a:t>
            </a:r>
            <a:r>
              <a:rPr altLang="ja-JP" b="0" dirty="0" kern="100" lang="en-US" sz="1800">
                <a:latin typeface="+mn-ea"/>
                <a:ea typeface="+mn-ea"/>
                <a:cs charset="0" panose="02020603050405020304" pitchFamily="18" typeface="Times New Roman"/>
              </a:rPr>
              <a:t>17</a:t>
            </a:r>
            <a:r>
              <a:rPr altLang="en-US" b="0" dirty="0" kern="100" lang="ja-JP" sz="1800">
                <a:latin typeface="+mn-ea"/>
                <a:ea typeface="+mn-ea"/>
                <a:cs charset="0" panose="02020603050405020304" pitchFamily="18" typeface="Times New Roman"/>
              </a:rPr>
              <a:t>）</a:t>
            </a:r>
            <a:endParaRPr altLang="ja-JP" b="0" dirty="0" kern="100" lang="en-US" sz="1800">
              <a:latin typeface="+mn-ea"/>
              <a:ea typeface="+mn-ea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81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18129B5-D63F-4262-83A6-510FA797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95" y="5814366"/>
            <a:ext cx="8187118" cy="81316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E7FB8EC-789C-4DA1-915A-579A524B6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6" y="2389988"/>
            <a:ext cx="1903361" cy="24606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4E3B16E-7C41-457E-892B-79251DD22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95" y="1843745"/>
            <a:ext cx="4395294" cy="32563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7EB26A6-6264-4134-88BF-7332DE3104B7}"/>
              </a:ext>
            </a:extLst>
          </p:cNvPr>
          <p:cNvSpPr/>
          <p:nvPr/>
        </p:nvSpPr>
        <p:spPr>
          <a:xfrm>
            <a:off x="1496577" y="2468886"/>
            <a:ext cx="811096" cy="1032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BEEC63-B033-4FCA-9453-5F032CDB0EB6}"/>
              </a:ext>
            </a:extLst>
          </p:cNvPr>
          <p:cNvSpPr/>
          <p:nvPr/>
        </p:nvSpPr>
        <p:spPr>
          <a:xfrm>
            <a:off x="2619144" y="2525412"/>
            <a:ext cx="2168880" cy="25675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01C618-C584-418F-B6CF-3175C9ED47D2}"/>
              </a:ext>
            </a:extLst>
          </p:cNvPr>
          <p:cNvSpPr/>
          <p:nvPr/>
        </p:nvSpPr>
        <p:spPr>
          <a:xfrm>
            <a:off x="395536" y="5489387"/>
            <a:ext cx="5184576" cy="3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ja-JP" b="0" dirty="0" lang="en-US" sz="1600">
                <a:latin typeface="+mn-ea"/>
                <a:ea typeface="+mn-ea"/>
              </a:rPr>
              <a:t>※</a:t>
            </a:r>
            <a:r>
              <a:rPr altLang="en-US" b="0" dirty="0" lang="ja-JP" sz="1600">
                <a:latin typeface="+mn-ea"/>
                <a:ea typeface="+mn-ea"/>
              </a:rPr>
              <a:t>　解答欄が</a:t>
            </a:r>
            <a:r>
              <a:rPr altLang="en-US" dirty="0" lang="ja-JP" sz="1600" u="sng">
                <a:latin typeface="+mn-ea"/>
                <a:ea typeface="+mn-ea"/>
              </a:rPr>
              <a:t>第２面</a:t>
            </a:r>
            <a:r>
              <a:rPr altLang="en-US" b="0" dirty="0" lang="ja-JP" sz="1600">
                <a:latin typeface="+mn-ea"/>
                <a:ea typeface="+mn-ea"/>
              </a:rPr>
              <a:t>にあることを解答科目欄の近くに明示</a:t>
            </a:r>
            <a:endParaRPr altLang="ja-JP" b="0" dirty="0" lang="en-US" sz="1600">
              <a:latin typeface="+mn-ea"/>
              <a:ea typeface="+mn-ea"/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247980FD-60D4-4C86-A8A0-3D1FDF9F2CD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788024" y="2653789"/>
            <a:ext cx="1100821" cy="3335613"/>
          </a:xfrm>
          <a:prstGeom prst="bentConnector2">
            <a:avLst/>
          </a:prstGeom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2B91097-BF33-455D-811D-15734B16527E}"/>
              </a:ext>
            </a:extLst>
          </p:cNvPr>
          <p:cNvSpPr/>
          <p:nvPr/>
        </p:nvSpPr>
        <p:spPr>
          <a:xfrm>
            <a:off x="107504" y="749229"/>
            <a:ext cx="8785050" cy="41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kern="100" lang="ja-JP" sz="2200">
                <a:latin typeface="+mn-ea"/>
                <a:cs charset="0" panose="02020603050405020304" pitchFamily="18" typeface="Times New Roman"/>
              </a:rPr>
              <a:t>〇　</a:t>
            </a:r>
            <a:r>
              <a:rPr altLang="ja-JP" b="0" dirty="0" kern="100" lang="en-US" sz="2200">
                <a:latin typeface="+mn-ea"/>
                <a:cs charset="0" panose="02020603050405020304" pitchFamily="18" typeface="Times New Roman"/>
              </a:rPr>
              <a:t>『</a:t>
            </a:r>
            <a:r>
              <a:rPr altLang="en-US" b="0" dirty="0" kern="100" lang="ja-JP" sz="2200">
                <a:latin typeface="+mn-ea"/>
                <a:cs charset="0" panose="02020603050405020304" pitchFamily="18" typeface="Times New Roman"/>
              </a:rPr>
              <a:t>物理基礎／化学基礎／生物基礎／地学基礎</a:t>
            </a:r>
            <a:r>
              <a:rPr altLang="ja-JP" b="0" dirty="0" kern="100" lang="en-US" sz="2200">
                <a:latin typeface="+mn-ea"/>
                <a:cs charset="0" panose="02020603050405020304" pitchFamily="18" typeface="Times New Roman"/>
              </a:rPr>
              <a:t>』</a:t>
            </a:r>
            <a:r>
              <a:rPr altLang="en-US" b="0" dirty="0" kern="100" lang="ja-JP" sz="2200">
                <a:latin typeface="+mn-ea"/>
                <a:cs charset="0" panose="02020603050405020304" pitchFamily="18" typeface="Times New Roman"/>
              </a:rPr>
              <a:t>を選択する場合</a:t>
            </a:r>
            <a:endParaRPr altLang="ja-JP" b="0" dirty="0" lang="en-US" sz="2200">
              <a:latin typeface="+mn-ea"/>
              <a:ea typeface="+mn-ea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595F1E1-2025-41B5-A33B-2F65A55D7C3E}"/>
              </a:ext>
            </a:extLst>
          </p:cNvPr>
          <p:cNvCxnSpPr>
            <a:cxnSpLocks/>
          </p:cNvCxnSpPr>
          <p:nvPr/>
        </p:nvCxnSpPr>
        <p:spPr>
          <a:xfrm>
            <a:off x="2307673" y="3068960"/>
            <a:ext cx="449657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3F8EAE3-1B06-42D6-8A52-97E68635BC7B}"/>
              </a:ext>
            </a:extLst>
          </p:cNvPr>
          <p:cNvSpPr/>
          <p:nvPr/>
        </p:nvSpPr>
        <p:spPr>
          <a:xfrm>
            <a:off x="1527827" y="1361345"/>
            <a:ext cx="5462735" cy="362005"/>
          </a:xfrm>
          <a:prstGeom prst="roundRect">
            <a:avLst>
              <a:gd fmla="val 8402" name="adj"/>
            </a:avLst>
          </a:prstGeom>
          <a:solidFill>
            <a:srgbClr val="FFFFE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手順①</a:t>
            </a: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</a:t>
            </a:r>
            <a:r>
              <a:rPr altLang="en-US" b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第１面で，解答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科目欄に解答科目をマーク　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9316B14-AAFA-4137-91E9-6A6D80EE7927}"/>
              </a:ext>
            </a:extLst>
          </p:cNvPr>
          <p:cNvSpPr/>
          <p:nvPr/>
        </p:nvSpPr>
        <p:spPr>
          <a:xfrm>
            <a:off x="395536" y="1381385"/>
            <a:ext cx="880080" cy="3300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typeface="+mn-ea"/>
                <a:ea typeface="+mn-ea"/>
              </a:rPr>
              <a:t>第１面</a:t>
            </a:r>
            <a:endParaRPr altLang="ja-JP" b="0" dirty="0" lang="en-US" sz="1600">
              <a:latin typeface="+mn-ea"/>
              <a:ea typeface="+mn-ea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90DF48DB-4A54-4DEA-9954-98865F1BAD9D}"/>
              </a:ext>
            </a:extLst>
          </p:cNvPr>
          <p:cNvSpPr/>
          <p:nvPr/>
        </p:nvSpPr>
        <p:spPr>
          <a:xfrm>
            <a:off x="8388424" y="2817947"/>
            <a:ext cx="90000" cy="155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E0010E8-2705-4FC5-8537-CDE40B6C52DA}"/>
              </a:ext>
            </a:extLst>
          </p:cNvPr>
          <p:cNvSpPr/>
          <p:nvPr/>
        </p:nvSpPr>
        <p:spPr>
          <a:xfrm>
            <a:off x="2262673" y="6289777"/>
            <a:ext cx="90000" cy="1559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C11695E-7B11-4F33-B1EF-973A7F1DB626}"/>
              </a:ext>
            </a:extLst>
          </p:cNvPr>
          <p:cNvSpPr/>
          <p:nvPr/>
        </p:nvSpPr>
        <p:spPr>
          <a:xfrm>
            <a:off x="3366113" y="6068533"/>
            <a:ext cx="5341494" cy="559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6003B565-AF78-4A8B-B751-59162591F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927" y="1686270"/>
            <a:ext cx="4358010" cy="3243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7285F2-5330-4DEB-99EA-5E6BDC1E7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458" y="5463877"/>
            <a:ext cx="2514600" cy="113347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0E4596C-CA4B-431F-892B-A8B58F031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0143" y="2204864"/>
            <a:ext cx="1266825" cy="2133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879D38F-22D2-476C-9628-4B0498DD2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4657" y="2204864"/>
            <a:ext cx="1266825" cy="21336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C3FD739-B76E-4E46-8F4E-D7FB16B648F6}"/>
              </a:ext>
            </a:extLst>
          </p:cNvPr>
          <p:cNvSpPr/>
          <p:nvPr/>
        </p:nvSpPr>
        <p:spPr>
          <a:xfrm>
            <a:off x="251520" y="1290280"/>
            <a:ext cx="4209639" cy="40938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0" dirty="0" kumimoji="1" lang="ja-JP" sz="1500">
                <a:solidFill>
                  <a:schemeClr val="tx1"/>
                </a:solidFill>
              </a:rPr>
              <a:t>（例）「</a:t>
            </a:r>
            <a:r>
              <a:rPr altLang="en-US" b="0" dirty="0" lang="ja-JP" sz="1500">
                <a:solidFill>
                  <a:schemeClr val="tx1"/>
                </a:solidFill>
              </a:rPr>
              <a:t>物理基礎</a:t>
            </a:r>
            <a:r>
              <a:rPr altLang="en-US" b="0" dirty="0" kumimoji="1" lang="ja-JP" sz="1500">
                <a:solidFill>
                  <a:schemeClr val="tx1"/>
                </a:solidFill>
              </a:rPr>
              <a:t>」と「化学基礎」を</a:t>
            </a:r>
            <a:r>
              <a:rPr altLang="en-US" b="0" dirty="0" lang="ja-JP" sz="1500">
                <a:solidFill>
                  <a:schemeClr val="tx1"/>
                </a:solidFill>
              </a:rPr>
              <a:t>選択</a:t>
            </a:r>
            <a:r>
              <a:rPr altLang="en-US" b="0" dirty="0" kumimoji="1" lang="ja-JP" sz="1500">
                <a:solidFill>
                  <a:schemeClr val="tx1"/>
                </a:solidFill>
              </a:rPr>
              <a:t>する場合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2410400-13AF-4315-A3B3-325A2FA47C01}"/>
              </a:ext>
            </a:extLst>
          </p:cNvPr>
          <p:cNvSpPr/>
          <p:nvPr/>
        </p:nvSpPr>
        <p:spPr>
          <a:xfrm>
            <a:off x="829294" y="2852935"/>
            <a:ext cx="489123" cy="82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5A93E3C9-925F-43A1-B18E-25C15A83CA9E}"/>
              </a:ext>
            </a:extLst>
          </p:cNvPr>
          <p:cNvCxnSpPr>
            <a:cxnSpLocks/>
            <a:stCxn id="34" idx="0"/>
            <a:endCxn id="33" idx="0"/>
          </p:cNvCxnSpPr>
          <p:nvPr/>
        </p:nvCxnSpPr>
        <p:spPr>
          <a:xfrm flipH="1" flipV="1" rot="5400000">
            <a:off x="5220177" y="115042"/>
            <a:ext cx="648071" cy="4827716"/>
          </a:xfrm>
          <a:prstGeom prst="bentConnector3">
            <a:avLst>
              <a:gd fmla="val 135274" name="adj1"/>
            </a:avLst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A5C278-747C-444B-A10B-9D30D5A867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EC5DCC6-7F42-4728-92C4-8DDD1B39EFC6}"/>
              </a:ext>
            </a:extLst>
          </p:cNvPr>
          <p:cNvSpPr/>
          <p:nvPr/>
        </p:nvSpPr>
        <p:spPr>
          <a:xfrm>
            <a:off x="1498205" y="2674879"/>
            <a:ext cx="983107" cy="4416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6578428-F8DD-47F6-902F-4F2FF2A8288A}"/>
              </a:ext>
            </a:extLst>
          </p:cNvPr>
          <p:cNvCxnSpPr>
            <a:cxnSpLocks/>
            <a:stCxn id="24" idx="2"/>
            <a:endCxn id="5" idx="0"/>
          </p:cNvCxnSpPr>
          <p:nvPr/>
        </p:nvCxnSpPr>
        <p:spPr>
          <a:xfrm flipH="1">
            <a:off x="1989758" y="3116575"/>
            <a:ext cx="1" cy="234730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C59DD58-ABD3-4508-A06E-E02FB9A9964D}"/>
              </a:ext>
            </a:extLst>
          </p:cNvPr>
          <p:cNvSpPr/>
          <p:nvPr/>
        </p:nvSpPr>
        <p:spPr>
          <a:xfrm>
            <a:off x="2885792" y="2852935"/>
            <a:ext cx="489123" cy="82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>
              <a:solidFill>
                <a:srgbClr val="FF0000"/>
              </a:solidFill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5BDEC3D8-EEC8-4B0D-B444-E9391A7CCE52}"/>
              </a:ext>
            </a:extLst>
          </p:cNvPr>
          <p:cNvSpPr/>
          <p:nvPr/>
        </p:nvSpPr>
        <p:spPr>
          <a:xfrm>
            <a:off x="6216928" y="2651775"/>
            <a:ext cx="108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77E22970-2B5E-4E93-A0F2-09EF27431FA4}"/>
              </a:ext>
            </a:extLst>
          </p:cNvPr>
          <p:cNvSpPr/>
          <p:nvPr/>
        </p:nvSpPr>
        <p:spPr>
          <a:xfrm>
            <a:off x="8233152" y="3081991"/>
            <a:ext cx="108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161DDB3-164F-433F-808E-687AEE4A4E95}"/>
              </a:ext>
            </a:extLst>
          </p:cNvPr>
          <p:cNvSpPr/>
          <p:nvPr/>
        </p:nvSpPr>
        <p:spPr>
          <a:xfrm>
            <a:off x="3374915" y="5440636"/>
            <a:ext cx="4685251" cy="1127616"/>
          </a:xfrm>
          <a:prstGeom prst="roundRect">
            <a:avLst>
              <a:gd fmla="val 8402" name="adj"/>
            </a:avLst>
          </a:prstGeom>
          <a:solidFill>
            <a:srgbClr val="FFFFE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lIns="36000" rIns="36000" rtlCol="0" tIns="3600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手順③</a:t>
            </a: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対応した解答欄に解答をマーク</a:t>
            </a:r>
            <a:endParaRPr altLang="ja-JP" b="0" dirty="0" kern="100" lang="en-US" sz="1800">
              <a:solidFill>
                <a:schemeClr val="tx1"/>
              </a:solidFill>
              <a:latin typeface="+mn-ea"/>
              <a:cs charset="0" panose="02020603050405020304" pitchFamily="18" typeface="Times New Roman"/>
            </a:endParaRPr>
          </a:p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  ※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第１面に解答する科目と区別するために</a:t>
            </a:r>
            <a:b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</a:b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   </a:t>
            </a:r>
            <a:r>
              <a:rPr altLang="en-US" dirty="0" kern="100" lang="ja-JP" sz="1800" u="heavy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第２面は解答番号が１０１から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始まる　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96FAC90-5B04-4C8F-8394-BC4F42ABC545}"/>
              </a:ext>
            </a:extLst>
          </p:cNvPr>
          <p:cNvSpPr/>
          <p:nvPr/>
        </p:nvSpPr>
        <p:spPr>
          <a:xfrm>
            <a:off x="307544" y="858839"/>
            <a:ext cx="880080" cy="3300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typeface="+mn-ea"/>
                <a:ea typeface="+mn-ea"/>
              </a:rPr>
              <a:t>第２面</a:t>
            </a:r>
            <a:endParaRPr altLang="ja-JP" b="0" dirty="0" lang="en-US" sz="1600">
              <a:latin typeface="+mn-ea"/>
              <a:ea typeface="+mn-ea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53E16B7-75E1-416B-AA70-3261C0803A15}"/>
              </a:ext>
            </a:extLst>
          </p:cNvPr>
          <p:cNvSpPr/>
          <p:nvPr/>
        </p:nvSpPr>
        <p:spPr>
          <a:xfrm>
            <a:off x="1374683" y="847237"/>
            <a:ext cx="7560766" cy="369198"/>
          </a:xfrm>
          <a:prstGeom prst="roundRect">
            <a:avLst>
              <a:gd fmla="val 8402" name="adj"/>
            </a:avLst>
          </a:prstGeom>
          <a:solidFill>
            <a:srgbClr val="FFFFE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marL="101599">
              <a:spcBef>
                <a:spcPts val="600"/>
              </a:spcBef>
            </a:pP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手順②</a:t>
            </a:r>
            <a:r>
              <a:rPr altLang="ja-JP" b="0" dirty="0" kern="100" lang="en-US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】</a:t>
            </a:r>
            <a:r>
              <a:rPr altLang="en-US" b="0" dirty="0" kern="100" lang="ja-JP" sz="18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第２面で，それぞれの出題範囲欄に解答する出題範囲をマーク</a:t>
            </a:r>
          </a:p>
        </p:txBody>
      </p: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26BBE0E6-FF19-4CE9-8351-5883F3B17292}"/>
              </a:ext>
            </a:extLst>
          </p:cNvPr>
          <p:cNvCxnSpPr>
            <a:cxnSpLocks/>
          </p:cNvCxnSpPr>
          <p:nvPr/>
        </p:nvCxnSpPr>
        <p:spPr>
          <a:xfrm flipV="1">
            <a:off x="1058232" y="2417441"/>
            <a:ext cx="4193291" cy="409386"/>
          </a:xfrm>
          <a:prstGeom prst="bentConnector3">
            <a:avLst>
              <a:gd fmla="val 482" name="adj1"/>
            </a:avLst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89E393-021A-4F06-B3BB-AF221614028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角丸四角形 4">
            <a:extLst>
              <a:ext uri="{FF2B5EF4-FFF2-40B4-BE49-F238E27FC236}">
                <a16:creationId xmlns:a16="http://schemas.microsoft.com/office/drawing/2014/main" id="{D4AD9405-EB13-4D7B-9E36-C3DCDF7A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74" y="772649"/>
            <a:ext cx="8635245" cy="556606"/>
          </a:xfrm>
          <a:prstGeom prst="roundRect">
            <a:avLst>
              <a:gd fmla="val 18013" name="adj"/>
            </a:avLst>
          </a:prstGeom>
          <a:solidFill>
            <a:srgbClr val="FFFFCC"/>
          </a:solidFill>
          <a:ln algn="ctr"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altLang="ja-JP" dirty="0" lang="en-US" sz="2641">
                <a:solidFill>
                  <a:srgbClr val="000000"/>
                </a:solidFill>
              </a:rPr>
              <a:t>Ⅱ</a:t>
            </a:r>
            <a:r>
              <a:rPr altLang="en-US" dirty="0" lang="ja-JP" sz="2641">
                <a:solidFill>
                  <a:srgbClr val="000000"/>
                </a:solidFill>
              </a:rPr>
              <a:t>　令和８年度試験情報</a:t>
            </a:r>
            <a:endParaRPr altLang="en-US" dirty="0" lang="ja-JP" sz="2438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B12EB97-A79B-4878-B91C-A7EEE66CEB80}"/>
              </a:ext>
            </a:extLst>
          </p:cNvPr>
          <p:cNvSpPr/>
          <p:nvPr/>
        </p:nvSpPr>
        <p:spPr>
          <a:xfrm>
            <a:off x="463578" y="2330846"/>
            <a:ext cx="4108417" cy="330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563" marL="182563">
              <a:lnSpc>
                <a:spcPct val="110000"/>
              </a:lnSpc>
              <a:spcAft>
                <a:spcPts val="900"/>
              </a:spcAft>
              <a:defRPr/>
            </a:pPr>
            <a:r>
              <a:rPr altLang="en-US" b="0" dirty="0" lang="ja-JP" sz="1600">
                <a:latin typeface="+mn-ea"/>
                <a:ea typeface="+mn-ea"/>
              </a:rPr>
              <a:t>＜説明動画（スライド資料）＞　</a:t>
            </a:r>
            <a:r>
              <a:rPr altLang="ja-JP" b="0" dirty="0" lang="en-US" sz="1400">
                <a:latin typeface="+mn-ea"/>
                <a:ea typeface="+mn-ea"/>
              </a:rPr>
              <a:t>※</a:t>
            </a:r>
            <a:r>
              <a:rPr altLang="en-US" b="0" dirty="0" lang="ja-JP" sz="1400">
                <a:latin typeface="+mn-ea"/>
                <a:ea typeface="+mn-ea"/>
              </a:rPr>
              <a:t>　イメージ</a:t>
            </a:r>
            <a:endParaRPr altLang="ja-JP" b="0" dirty="0" lang="en-US" sz="1300"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B0C67A-8C89-4A3F-9C1C-D495E96BC5E8}"/>
              </a:ext>
            </a:extLst>
          </p:cNvPr>
          <p:cNvSpPr txBox="1"/>
          <p:nvPr/>
        </p:nvSpPr>
        <p:spPr>
          <a:xfrm>
            <a:off x="1346526" y="6409621"/>
            <a:ext cx="6450939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0"/>
              </a:spcBef>
            </a:pPr>
            <a:r>
              <a:rPr altLang="en-US" dirty="0" kumimoji="1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志願者への周知、指導の際</a:t>
            </a:r>
            <a:r>
              <a:rPr altLang="en-US" dirty="0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に</a:t>
            </a:r>
            <a:r>
              <a:rPr altLang="en-US" dirty="0" kumimoji="1" lang="ja-JP" sz="2400">
                <a:latin charset="-128" panose="020B0604030504040204" pitchFamily="50" typeface="メイリオ"/>
                <a:ea charset="-128" panose="020B0604030504040204" pitchFamily="50" typeface="メイリオ"/>
              </a:rPr>
              <a:t>ご活用ください。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E6E70C-6D31-498C-B910-9CFF7803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55" y="2708920"/>
            <a:ext cx="3015416" cy="1696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D2D3BAE3-5A68-443F-9DBD-0E643C63A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447897"/>
            <a:ext cx="8494083" cy="806925"/>
          </a:xfrm>
          <a:prstGeom prst="roundRect">
            <a:avLst>
              <a:gd fmla="val 13634" name="adj"/>
            </a:avLst>
          </a:prstGeom>
          <a:solidFill>
            <a:srgbClr val="CCECFF"/>
          </a:solidFill>
          <a:ln algn="ctr"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 anchorCtr="0" lIns="36000" rIns="0" wrap="square"/>
          <a:lstStyle/>
          <a:p>
            <a:pPr>
              <a:spcBef>
                <a:spcPts val="600"/>
              </a:spcBef>
            </a:pPr>
            <a:r>
              <a:rPr altLang="en-US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○ 説明動画（スライド資料）</a:t>
            </a:r>
            <a:endParaRPr altLang="ja-JP" dirty="0" lang="en-US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>
              <a:spcBef>
                <a:spcPts val="600"/>
              </a:spcBef>
            </a:pPr>
            <a:r>
              <a:rPr altLang="en-US" dirty="0" lang="ja-JP" sz="2000"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r>
              <a:rPr altLang="ja-JP" dirty="0" lang="en-US" spc="-10" sz="1800">
                <a:latin charset="-128" panose="020B0604030504040204" pitchFamily="50" typeface="メイリオ"/>
                <a:ea charset="-128" panose="020B0604030504040204" pitchFamily="50" typeface="メイリオ"/>
              </a:rPr>
              <a:t>Web</a:t>
            </a:r>
            <a:r>
              <a:rPr altLang="en-US" dirty="0" lang="ja-JP" spc="-10" sz="1800">
                <a:latin charset="-128" panose="020B0604030504040204" pitchFamily="50" typeface="メイリオ"/>
                <a:ea charset="-128" panose="020B0604030504040204" pitchFamily="50" typeface="メイリオ"/>
              </a:rPr>
              <a:t>出願の手続の流れや、出題教科・科目、出題範囲などについて説明</a:t>
            </a:r>
            <a:endParaRPr altLang="ja-JP" dirty="0" lang="en-US" spc="-10" sz="2000"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7D21540-111C-4227-B2A0-7280E6E3C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708919"/>
            <a:ext cx="3015417" cy="16961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61A646D-1171-4E37-B7CA-A70D12F86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4" y="4653136"/>
            <a:ext cx="3015417" cy="16961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6CCB362-7D29-4BD8-9874-249CEBAC6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164" y="4649832"/>
            <a:ext cx="3015417" cy="16961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93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F0F6454-219C-4188-BAC6-5F5C28BD9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0" t="12201"/>
          <a:stretch/>
        </p:blipFill>
        <p:spPr>
          <a:xfrm>
            <a:off x="183977" y="3817520"/>
            <a:ext cx="2097513" cy="2779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7626B0-CF14-4CCE-9228-98C2E4D8E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95" t="11964"/>
          <a:stretch/>
        </p:blipFill>
        <p:spPr>
          <a:xfrm>
            <a:off x="2627784" y="3818305"/>
            <a:ext cx="3618297" cy="2766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0160403-5EC1-4C3E-B478-90F6B492833F}"/>
              </a:ext>
            </a:extLst>
          </p:cNvPr>
          <p:cNvSpPr>
            <a:spLocks noChangeAspect="1"/>
          </p:cNvSpPr>
          <p:nvPr/>
        </p:nvSpPr>
        <p:spPr bwMode="auto">
          <a:xfrm>
            <a:off x="267535" y="729274"/>
            <a:ext cx="2798239" cy="2637250"/>
          </a:xfrm>
          <a:prstGeom prst="ellipse">
            <a:avLst/>
          </a:prstGeom>
          <a:solidFill>
            <a:schemeClr val="bg1"/>
          </a:solidFill>
          <a:ln algn="ctr" cap="flat" cmpd="sng" w="57150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45715" compatLnSpc="1" lIns="91429" numCol="1" rIns="91429" rtlCol="0" tIns="10799" vert="horz" wrap="non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aseline="0" cap="none" dirty="0" i="0" kumimoji="1" lang="ja-JP" normalizeH="0" strike="noStrike" sz="2400" u="none">
                <a:ln>
                  <a:noFill/>
                </a:ln>
                <a:solidFill>
                  <a:schemeClr val="accent1"/>
                </a:solidFill>
                <a:effectLst/>
                <a:latin charset="-128" panose="020B0604030504040204" pitchFamily="50" typeface="メイリオ"/>
                <a:ea charset="-128" panose="020B0604030504040204" pitchFamily="50" typeface="メイリオ"/>
              </a:rPr>
              <a:t>令和８年度</a:t>
            </a:r>
            <a:br>
              <a:rPr altLang="ja-JP" baseline="0" cap="none" dirty="0" i="0" kumimoji="1" lang="en-US" normalizeH="0" strike="noStrike" sz="2400" u="none">
                <a:ln>
                  <a:noFill/>
                </a:ln>
                <a:solidFill>
                  <a:schemeClr val="accent1"/>
                </a:solidFill>
                <a:effectLst/>
                <a:latin charset="-128" panose="020B0604030504040204" pitchFamily="50" typeface="メイリオ"/>
                <a:ea charset="-128" panose="020B0604030504040204" pitchFamily="50" typeface="メイリオ"/>
              </a:rPr>
            </a:br>
            <a:r>
              <a:rPr altLang="en-US" baseline="0" cap="none" dirty="0" i="0" kumimoji="1" lang="ja-JP" normalizeH="0" strike="noStrike" sz="2400" u="none">
                <a:ln>
                  <a:noFill/>
                </a:ln>
                <a:solidFill>
                  <a:schemeClr val="accent1"/>
                </a:solidFill>
                <a:effectLst/>
                <a:latin charset="-128" panose="020B0604030504040204" pitchFamily="50" typeface="メイリオ"/>
                <a:ea charset="-128" panose="020B0604030504040204" pitchFamily="50" typeface="メイリオ"/>
              </a:rPr>
              <a:t>大学入学共通テスト</a:t>
            </a:r>
            <a:endParaRPr altLang="ja-JP" baseline="0" cap="none" dirty="0" i="0" kumimoji="1" lang="en-US" normalizeH="0" strike="noStrike" sz="2400" u="none">
              <a:ln>
                <a:noFill/>
              </a:ln>
              <a:solidFill>
                <a:schemeClr val="accent1"/>
              </a:solidFill>
              <a:effectLst/>
              <a:latin charset="-128" panose="020B0604030504040204" pitchFamily="50" typeface="メイリオ"/>
              <a:ea charset="-128" panose="020B0604030504040204" pitchFamily="50" typeface="メイリオ"/>
            </a:endParaRPr>
          </a:p>
          <a:p>
            <a:pPr algn="ctr" defTabSz="914400" eaLnBrk="1" fontAlgn="base" hangingPunct="1" indent="0" latinLnBrk="0" marL="0" marR="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aseline="0" cap="none" dirty="0" i="0" kumimoji="1" lang="ja-JP" normalizeH="0" strike="noStrike" sz="2400" u="none">
                <a:ln>
                  <a:noFill/>
                </a:ln>
                <a:solidFill>
                  <a:schemeClr val="accent1"/>
                </a:solidFill>
                <a:effectLst/>
                <a:latin charset="-128" panose="020B0604030504040204" pitchFamily="50" typeface="メイリオ"/>
                <a:ea charset="-128" panose="020B0604030504040204" pitchFamily="50" typeface="メイリオ"/>
              </a:rPr>
              <a:t>試験情報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89E393-021A-4F06-B3BB-AF221614028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10399" y="6491747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6DAFBCF-B89F-4CD0-AE2B-0D3688811070}"/>
              </a:ext>
            </a:extLst>
          </p:cNvPr>
          <p:cNvSpPr/>
          <p:nvPr/>
        </p:nvSpPr>
        <p:spPr>
          <a:xfrm>
            <a:off x="209552" y="4888724"/>
            <a:ext cx="2030681" cy="55035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endParaRPr altLang="en-US" dirty="0" lang="ja-JP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644B1D-18DC-4E59-A843-7CE8B4874416}"/>
              </a:ext>
            </a:extLst>
          </p:cNvPr>
          <p:cNvSpPr txBox="1"/>
          <p:nvPr/>
        </p:nvSpPr>
        <p:spPr>
          <a:xfrm>
            <a:off x="-36512" y="3478967"/>
            <a:ext cx="234109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dirty="0" lang="ja-JP" sz="1600"/>
              <a:t>＜</a:t>
            </a:r>
            <a:r>
              <a:rPr altLang="ja-JP" dirty="0" lang="ja-JP" sz="1600"/>
              <a:t>スマートフォン版</a:t>
            </a:r>
            <a:r>
              <a:rPr altLang="en-US" dirty="0" lang="ja-JP" sz="1600"/>
              <a:t>＞</a:t>
            </a:r>
            <a:endParaRPr altLang="ja-JP" dirty="0" lang="ja-JP" sz="16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E49249-BE66-4927-91E2-6581C190BF39}"/>
              </a:ext>
            </a:extLst>
          </p:cNvPr>
          <p:cNvSpPr txBox="1"/>
          <p:nvPr/>
        </p:nvSpPr>
        <p:spPr>
          <a:xfrm>
            <a:off x="2436081" y="3470871"/>
            <a:ext cx="118826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dirty="0" lang="ja-JP" sz="1600"/>
              <a:t>＜</a:t>
            </a:r>
            <a:r>
              <a:rPr altLang="ja-JP" dirty="0" lang="en-US" sz="1600"/>
              <a:t>PC</a:t>
            </a:r>
            <a:r>
              <a:rPr altLang="ja-JP" dirty="0" lang="ja-JP" sz="1600"/>
              <a:t>版</a:t>
            </a:r>
            <a:r>
              <a:rPr altLang="en-US" dirty="0" lang="ja-JP" sz="1600"/>
              <a:t>＞</a:t>
            </a:r>
            <a:endParaRPr altLang="ja-JP" dirty="0" lang="ja-JP" sz="160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CF0A379-3AF4-44FC-BF8A-CCD1DE643006}"/>
              </a:ext>
            </a:extLst>
          </p:cNvPr>
          <p:cNvSpPr/>
          <p:nvPr/>
        </p:nvSpPr>
        <p:spPr>
          <a:xfrm>
            <a:off x="3275856" y="5327298"/>
            <a:ext cx="1483345" cy="12700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endParaRPr altLang="en-US" dirty="0" lang="ja-JP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0B9C42BE-16A8-48CF-ACA3-6D992B9548A8}"/>
              </a:ext>
            </a:extLst>
          </p:cNvPr>
          <p:cNvSpPr>
            <a:spLocks noChangeArrowheads="1"/>
          </p:cNvSpPr>
          <p:nvPr/>
        </p:nvSpPr>
        <p:spPr bwMode="auto">
          <a:xfrm flipV="1" rot="10800000">
            <a:off x="2291687" y="4856492"/>
            <a:ext cx="4464495" cy="252933"/>
          </a:xfrm>
          <a:prstGeom prst="rightArrow">
            <a:avLst>
              <a:gd fmla="val 32065" name="adj1"/>
              <a:gd fmla="val 66040" name="adj2"/>
            </a:avLst>
          </a:prstGeom>
          <a:solidFill>
            <a:srgbClr val="00B050"/>
          </a:solidFill>
          <a:ln algn="ctr"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anchor="t" anchorCtr="0" bIns="8890" lIns="74295" rIns="74295" rot="0" tIns="8890" upright="1" vert="horz" wrap="square">
            <a:noAutofit/>
          </a:bodyPr>
          <a:lstStyle/>
          <a:p>
            <a:endParaRPr altLang="en-US" dirty="0" lang="ja-JP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B5819CD3-B7DD-49D8-A180-99878BC6EAFF}"/>
              </a:ext>
            </a:extLst>
          </p:cNvPr>
          <p:cNvSpPr>
            <a:spLocks noChangeArrowheads="1"/>
          </p:cNvSpPr>
          <p:nvPr/>
        </p:nvSpPr>
        <p:spPr bwMode="auto">
          <a:xfrm flipV="1" rot="10800000">
            <a:off x="4789672" y="5560203"/>
            <a:ext cx="1927789" cy="252933"/>
          </a:xfrm>
          <a:prstGeom prst="rightArrow">
            <a:avLst>
              <a:gd fmla="val 32065" name="adj1"/>
              <a:gd fmla="val 66040" name="adj2"/>
            </a:avLst>
          </a:prstGeom>
          <a:solidFill>
            <a:srgbClr val="00B050"/>
          </a:solidFill>
          <a:ln algn="ctr" w="9525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anchor="t" anchorCtr="0" bIns="8890" lIns="74295" rIns="74295" rot="0" tIns="8890" upright="1" vert="horz" wrap="square">
            <a:noAutofit/>
          </a:bodyPr>
          <a:lstStyle/>
          <a:p>
            <a:endParaRPr altLang="en-US" dirty="0" lang="ja-JP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197D8F3-62F8-4C01-A22F-21E96D6B60B2}"/>
              </a:ext>
            </a:extLst>
          </p:cNvPr>
          <p:cNvSpPr/>
          <p:nvPr/>
        </p:nvSpPr>
        <p:spPr>
          <a:xfrm>
            <a:off x="6372200" y="3627492"/>
            <a:ext cx="2720539" cy="2969860"/>
          </a:xfrm>
          <a:prstGeom prst="roundRect">
            <a:avLst>
              <a:gd fmla="val 14456" name="adj"/>
            </a:avLst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36000" rIns="0" rtlCol="0" tIns="0"/>
          <a:lstStyle/>
          <a:p>
            <a:pPr algn="ctr"/>
            <a:r>
              <a:rPr altLang="en-US" dirty="0" lang="ja-JP" sz="1800">
                <a:solidFill>
                  <a:schemeClr val="tx1"/>
                </a:solidFill>
              </a:rPr>
              <a:t>＜６月２０日掲載＞</a:t>
            </a:r>
            <a:endParaRPr altLang="ja-JP" dirty="0" lang="en-US" sz="1800">
              <a:solidFill>
                <a:schemeClr val="tx1"/>
              </a:solidFill>
            </a:endParaRPr>
          </a:p>
          <a:p>
            <a:r>
              <a:rPr altLang="en-US" dirty="0" lang="ja-JP" sz="1800">
                <a:solidFill>
                  <a:schemeClr val="tx1"/>
                </a:solidFill>
              </a:rPr>
              <a:t>・　受験案内</a:t>
            </a:r>
            <a:endParaRPr altLang="ja-JP" dirty="0" lang="en-US" sz="1800">
              <a:solidFill>
                <a:schemeClr val="tx1"/>
              </a:solidFill>
            </a:endParaRPr>
          </a:p>
          <a:p>
            <a:r>
              <a:rPr altLang="en-US" dirty="0" kumimoji="1" lang="ja-JP" sz="1800">
                <a:solidFill>
                  <a:schemeClr val="tx1"/>
                </a:solidFill>
              </a:rPr>
              <a:t>・　説明動画</a:t>
            </a:r>
            <a:endParaRPr altLang="ja-JP" dirty="0" kumimoji="1" lang="en-US" sz="1800">
              <a:solidFill>
                <a:schemeClr val="tx1"/>
              </a:solidFill>
            </a:endParaRPr>
          </a:p>
          <a:p>
            <a:endParaRPr altLang="ja-JP" dirty="0" lang="en-US" sz="1800">
              <a:solidFill>
                <a:schemeClr val="tx1"/>
              </a:solidFill>
              <a:highlight>
                <a:srgbClr val="DDF2FF"/>
              </a:highlight>
            </a:endParaRPr>
          </a:p>
          <a:p>
            <a:pPr algn="ctr"/>
            <a:r>
              <a:rPr altLang="en-US" dirty="0" lang="ja-JP" sz="1800">
                <a:solidFill>
                  <a:schemeClr val="tx1"/>
                </a:solidFill>
              </a:rPr>
              <a:t>＜７月１日～＞</a:t>
            </a:r>
            <a:endParaRPr altLang="ja-JP" dirty="0" lang="en-US" sz="1800">
              <a:solidFill>
                <a:schemeClr val="tx1"/>
              </a:solidFill>
            </a:endParaRPr>
          </a:p>
          <a:p>
            <a:pPr algn="ctr"/>
            <a:r>
              <a:rPr altLang="en-US" dirty="0" lang="ja-JP" sz="1800" u="sng">
                <a:solidFill>
                  <a:schemeClr val="tx1"/>
                </a:solidFill>
              </a:rPr>
              <a:t>共通テスト出願サイト</a:t>
            </a:r>
            <a:br>
              <a:rPr altLang="ja-JP" dirty="0" lang="en-US" sz="1800" u="sng">
                <a:solidFill>
                  <a:schemeClr val="tx1"/>
                </a:solidFill>
              </a:rPr>
            </a:br>
            <a:r>
              <a:rPr altLang="en-US" dirty="0" lang="ja-JP" sz="1800" u="sng">
                <a:solidFill>
                  <a:schemeClr val="tx1"/>
                </a:solidFill>
              </a:rPr>
              <a:t>公開</a:t>
            </a:r>
            <a:endParaRPr altLang="ja-JP" dirty="0" lang="en-US" sz="1800">
              <a:solidFill>
                <a:schemeClr val="tx1"/>
              </a:solidFill>
            </a:endParaRPr>
          </a:p>
          <a:p>
            <a:r>
              <a:rPr altLang="en-US" dirty="0" lang="ja-JP" sz="1800">
                <a:solidFill>
                  <a:schemeClr val="tx1"/>
                </a:solidFill>
              </a:rPr>
              <a:t>・　操作マニュアル、操作</a:t>
            </a:r>
            <a:br>
              <a:rPr altLang="ja-JP" dirty="0" lang="en-US" sz="1800">
                <a:solidFill>
                  <a:schemeClr val="tx1"/>
                </a:solidFill>
              </a:rPr>
            </a:br>
            <a:r>
              <a:rPr altLang="en-US" dirty="0" lang="ja-JP" sz="1800">
                <a:solidFill>
                  <a:schemeClr val="tx1"/>
                </a:solidFill>
              </a:rPr>
              <a:t>  方法説明動画掲載</a:t>
            </a:r>
            <a:endParaRPr altLang="ja-JP" dirty="0" lang="en-US" sz="180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C571618-8FC6-489B-84EB-43369FA6CDC7}"/>
              </a:ext>
            </a:extLst>
          </p:cNvPr>
          <p:cNvGrpSpPr/>
          <p:nvPr/>
        </p:nvGrpSpPr>
        <p:grpSpPr>
          <a:xfrm>
            <a:off x="3182653" y="903286"/>
            <a:ext cx="5389050" cy="2289225"/>
            <a:chOff x="3491880" y="1109018"/>
            <a:chExt cx="5389050" cy="2289225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12233C53-8EDC-461E-9CA0-B96CC0A44079}"/>
                </a:ext>
              </a:extLst>
            </p:cNvPr>
            <p:cNvGrpSpPr/>
            <p:nvPr/>
          </p:nvGrpSpPr>
          <p:grpSpPr>
            <a:xfrm>
              <a:off x="3628512" y="2258791"/>
              <a:ext cx="3751800" cy="484631"/>
              <a:chOff x="5762697" y="5445224"/>
              <a:chExt cx="3528392" cy="423481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ED1E7F4F-E1D2-4B6B-BF1C-46A0E81BA090}"/>
                  </a:ext>
                </a:extLst>
              </p:cNvPr>
              <p:cNvSpPr/>
              <p:nvPr/>
            </p:nvSpPr>
            <p:spPr bwMode="auto">
              <a:xfrm>
                <a:off x="5762697" y="5445224"/>
                <a:ext cx="3528392" cy="419291"/>
              </a:xfrm>
              <a:prstGeom prst="rect">
                <a:avLst/>
              </a:prstGeom>
              <a:solidFill>
                <a:schemeClr val="bg1"/>
              </a:solidFill>
              <a:ln algn="ctr" cap="flat" cmpd="sng"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ctr" anchorCtr="0" bIns="45715" compatLnSpc="1" lIns="91429" numCol="1" rIns="91429" rtlCol="0" tIns="10799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altLang="en-US" b="1" dirty="0" lang="ja-JP" sz="2800">
                    <a:solidFill>
                      <a:prstClr val="black"/>
                    </a:solidFill>
                    <a:latin charset="-128" panose="020B0600070205080204" pitchFamily="50" typeface="ＭＳ Ｐゴシック"/>
                    <a:ea charset="-128" pitchFamily="50" typeface="ＭＳ Ｐゴシック"/>
                  </a:rPr>
                  <a:t>共通テスト　令和８</a:t>
                </a:r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A29F86-649C-4664-96E2-4650AC0A5A4D}"/>
                  </a:ext>
                </a:extLst>
              </p:cNvPr>
              <p:cNvSpPr/>
              <p:nvPr/>
            </p:nvSpPr>
            <p:spPr bwMode="auto">
              <a:xfrm>
                <a:off x="8715025" y="5445224"/>
                <a:ext cx="576064" cy="41929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algn="ctr" cap="flat" cmpd="sng" w="9525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t" anchorCtr="0" bIns="45715" compatLnSpc="1" lIns="91429" numCol="1" rIns="91429" rtlCol="0" tIns="10799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altLang="en-US" b="1" dirty="0" lang="ja-JP" sz="2800">
                  <a:solidFill>
                    <a:prstClr val="black"/>
                  </a:solidFill>
                  <a:latin charset="-128" panose="020B0600070205080204" pitchFamily="50" typeface="ＭＳ Ｐゴシック"/>
                  <a:ea charset="-128" pitchFamily="50" typeface="ＭＳ Ｐゴシック"/>
                </a:endParaRPr>
              </a:p>
            </p:txBody>
          </p:sp>
          <p:pic>
            <p:nvPicPr>
              <p:cNvPr descr="拡大鏡 単色塗りつぶし" id="33" name="グラフィックス 32">
                <a:extLst>
                  <a:ext uri="{FF2B5EF4-FFF2-40B4-BE49-F238E27FC236}">
                    <a16:creationId xmlns:a16="http://schemas.microsoft.com/office/drawing/2014/main" id="{4DAE716C-0DC7-42B1-A1F5-CA6866E9B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screen"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75170" y="5445224"/>
                <a:ext cx="455774" cy="423481"/>
              </a:xfrm>
              <a:prstGeom prst="rect">
                <a:avLst/>
              </a:prstGeom>
            </p:spPr>
          </p:pic>
        </p:grp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22A8C4C6-D29F-4EB5-99FC-A87BFAD3BA43}"/>
                </a:ext>
              </a:extLst>
            </p:cNvPr>
            <p:cNvSpPr/>
            <p:nvPr/>
          </p:nvSpPr>
          <p:spPr>
            <a:xfrm>
              <a:off x="3491880" y="2801156"/>
              <a:ext cx="5112568" cy="597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altLang="ja-JP" b="1" dirty="0" lang="en-US" sz="1600">
                <a:solidFill>
                  <a:prstClr val="black"/>
                </a:solidFill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altLang="ja-JP" b="1" dirty="0" lang="en-US" sz="1400">
                  <a:solidFill>
                    <a:srgbClr val="4F81BD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https://www.dnc.ac.jp/kyotsu/shiken_jouhou/r</a:t>
              </a:r>
              <a:r>
                <a:rPr altLang="ja-JP" dirty="0" lang="en-US" sz="1400">
                  <a:solidFill>
                    <a:srgbClr val="4F81BD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8</a:t>
              </a:r>
              <a:r>
                <a:rPr altLang="ja-JP" b="1" dirty="0" lang="en-US" sz="1400">
                  <a:solidFill>
                    <a:srgbClr val="4F81BD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/</a:t>
              </a:r>
              <a:endParaRPr altLang="en-US" b="1" dirty="0" lang="ja-JP" sz="1400">
                <a:solidFill>
                  <a:srgbClr val="4F81BD"/>
                </a:solidFill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B80D666-0C5B-46A7-BB00-E86D8F1534C3}"/>
                </a:ext>
              </a:extLst>
            </p:cNvPr>
            <p:cNvSpPr txBox="1"/>
            <p:nvPr/>
          </p:nvSpPr>
          <p:spPr>
            <a:xfrm>
              <a:off x="3491880" y="1109018"/>
              <a:ext cx="5389050" cy="8309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altLang="en-US" b="1" dirty="0" lang="ja-JP" sz="2400">
                  <a:solidFill>
                    <a:prstClr val="black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大学入試センター公式ウェブサイトで</a:t>
              </a:r>
              <a:endParaRPr altLang="ja-JP" b="1" dirty="0" lang="en-US" sz="2400">
                <a:solidFill>
                  <a:prstClr val="black"/>
                </a:solidFill>
                <a:latin charset="-128" panose="020B0604030504040204" pitchFamily="50" typeface="メイリオ"/>
                <a:ea charset="-128" panose="020B0604030504040204" pitchFamily="50" typeface="メイリオ"/>
              </a:endParaRPr>
            </a:p>
            <a:p>
              <a:pPr fontAlgn="base">
                <a:spcAft>
                  <a:spcPct val="0"/>
                </a:spcAft>
              </a:pPr>
              <a:r>
                <a:rPr altLang="en-US" b="1" dirty="0" lang="ja-JP" sz="2400">
                  <a:solidFill>
                    <a:prstClr val="black"/>
                  </a:solidFill>
                  <a:latin charset="-128" panose="020B0604030504040204" pitchFamily="50" typeface="メイリオ"/>
                  <a:ea charset="-128" panose="020B0604030504040204" pitchFamily="50" typeface="メイリオ"/>
                </a:rPr>
                <a:t>最新の情報を掲載していきます。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E51E9E34-C6AD-4B3B-A3B6-892429F4C574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27" y="2563380"/>
            <a:ext cx="840169" cy="8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79512" y="47743"/>
            <a:ext cx="3510845" cy="53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1pPr>
            <a:lvl2pPr eaLnBrk="0" hangingPunct="0" indent="-285750" marL="74295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2pPr>
            <a:lvl3pPr eaLnBrk="0" hangingPunct="0" indent="-228600" marL="11430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3pPr>
            <a:lvl4pPr eaLnBrk="0" hangingPunct="0" indent="-228600" marL="16002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4pPr>
            <a:lvl5pPr eaLnBrk="0" hangingPunct="0" indent="-228600" marL="20574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5pPr>
            <a:lvl6pPr eaLnBrk="0" fontAlgn="ctr" hangingPunct="0" indent="-228600" marL="25146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6pPr>
            <a:lvl7pPr eaLnBrk="0" fontAlgn="ctr" hangingPunct="0" indent="-228600" marL="29718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7pPr>
            <a:lvl8pPr eaLnBrk="0" fontAlgn="ctr" hangingPunct="0" indent="-228600" marL="34290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8pPr>
            <a:lvl9pPr eaLnBrk="0" fontAlgn="ctr" hangingPunct="0" indent="-228600" marL="38862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9pPr>
          </a:lstStyle>
          <a:p>
            <a:pPr eaLnBrk="1" hangingPunct="1"/>
            <a:r>
              <a:rPr altLang="en-US" dirty="0" lang="ja-JP" sz="2845" u="sng"/>
              <a:t>本日の説明内容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A5FC43D3-E852-43EC-AE93-3E2D89435DA5}" type="slidenum">
              <a:rPr altLang="ja-JP" lang="en-US" smtClean="0"/>
              <a:pPr>
                <a:defRPr/>
              </a:pPr>
              <a:t>2</a:t>
            </a:fld>
            <a:endParaRPr altLang="ja-JP" dirty="0" lang="en-US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623849" y="1552157"/>
            <a:ext cx="8286330" cy="1710214"/>
          </a:xfrm>
          <a:prstGeom prst="roundRect">
            <a:avLst>
              <a:gd fmla="val 5073" name="adj"/>
            </a:avLst>
          </a:prstGeom>
          <a:solidFill>
            <a:srgbClr val="DDF2FF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anchor="ctr" wrap="square">
            <a:spAutoFit/>
          </a:bodyPr>
          <a:lstStyle>
            <a:lvl1pPr eaLnBrk="0" hangingPunct="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1pPr>
            <a:lvl2pPr eaLnBrk="0" hangingPunct="0" indent="-285750" marL="74295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2pPr>
            <a:lvl3pPr eaLnBrk="0" hangingPunct="0" indent="-228600" marL="11430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3pPr>
            <a:lvl4pPr eaLnBrk="0" hangingPunct="0" indent="-228600" marL="16002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4pPr>
            <a:lvl5pPr eaLnBrk="0" hangingPunct="0" indent="-228600" marL="2057400"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5pPr>
            <a:lvl6pPr eaLnBrk="0" fontAlgn="ctr" hangingPunct="0" indent="-228600" marL="25146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6pPr>
            <a:lvl7pPr eaLnBrk="0" fontAlgn="ctr" hangingPunct="0" indent="-228600" marL="29718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7pPr>
            <a:lvl8pPr eaLnBrk="0" fontAlgn="ctr" hangingPunct="0" indent="-228600" marL="34290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8pPr>
            <a:lvl9pPr eaLnBrk="0" fontAlgn="ctr" hangingPunct="0" indent="-228600" marL="3886200">
              <a:spcBef>
                <a:spcPct val="0"/>
              </a:spcBef>
              <a:spcAft>
                <a:spcPct val="0"/>
              </a:spcAft>
              <a:defRPr b="1" kumimoji="1" sz="1300">
                <a:solidFill>
                  <a:schemeClr val="tx1"/>
                </a:solidFill>
                <a:latin charset="0" typeface="Arial"/>
                <a:ea charset="-128" pitchFamily="50" typeface="ＭＳ Ｐゴシック"/>
              </a:defRPr>
            </a:lvl9pPr>
          </a:lstStyle>
          <a:p>
            <a:pPr algn="dist"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１　主な日程　・・・・・・・・・・・・・・・・・・・・・・ スライド３</a:t>
            </a:r>
            <a:endParaRPr altLang="ja-JP" dirty="0" lang="en-US" sz="1800">
              <a:latin charset="-128" panose="020B0609070205080204" pitchFamily="49" typeface="ＭＳ ゴシック"/>
              <a:ea charset="-128" panose="020B0609070205080204" pitchFamily="49" typeface="ＭＳ ゴシック"/>
            </a:endParaRPr>
          </a:p>
          <a:p>
            <a:pPr algn="dist"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２　出題教科・科目等　・・・・・・・・・・・・・・・・・・ スライド４</a:t>
            </a:r>
            <a:endParaRPr altLang="ja-JP" dirty="0" lang="en-US" sz="1800">
              <a:latin charset="-128" panose="020B0609070205080204" pitchFamily="49" typeface="ＭＳ ゴシック"/>
              <a:ea charset="-128" panose="020B0609070205080204" pitchFamily="49" typeface="ＭＳ ゴシック"/>
            </a:endParaRPr>
          </a:p>
          <a:p>
            <a:pPr algn="dist"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３　受験教科等の事前登録　・・・・・・・・・・・・・・・・ スライド８</a:t>
            </a:r>
            <a:endParaRPr altLang="ja-JP" dirty="0" lang="en-US" sz="1800">
              <a:latin charset="-128" panose="020B0609070205080204" pitchFamily="49" typeface="ＭＳ ゴシック"/>
              <a:ea charset="-128" panose="020B0609070205080204" pitchFamily="49" typeface="ＭＳ ゴシック"/>
            </a:endParaRPr>
          </a:p>
          <a:p>
            <a:pPr algn="dist" eaLnBrk="1" hangingPunct="1">
              <a:spcBef>
                <a:spcPts val="1200"/>
              </a:spcBef>
              <a:tabLst>
                <a:tab algn="l" pos="7196051"/>
              </a:tabLst>
            </a:pPr>
            <a:r>
              <a:rPr altLang="en-US" dirty="0" lang="ja-JP" sz="18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４　解答用紙</a:t>
            </a:r>
            <a:r>
              <a:rPr altLang="en-US" dirty="0" lang="ja-JP" sz="16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（「地理歴史、公民」及び「理科」）</a:t>
            </a:r>
            <a:r>
              <a:rPr altLang="en-US" dirty="0" lang="ja-JP" sz="18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　・・・・・・・ スライド９</a:t>
            </a:r>
            <a:endParaRPr altLang="ja-JP" dirty="0" lang="en-US" sz="1800">
              <a:latin charset="-128" panose="020B0609070205080204" pitchFamily="49" typeface="ＭＳ ゴシック"/>
              <a:ea charset="-128" panose="020B0609070205080204" pitchFamily="49" typeface="ＭＳ ゴシック"/>
            </a:endParaRPr>
          </a:p>
        </p:txBody>
      </p:sp>
      <p:sp>
        <p:nvSpPr>
          <p:cNvPr id="11" name="角丸四角形 4"/>
          <p:cNvSpPr>
            <a:spLocks noChangeArrowheads="1"/>
          </p:cNvSpPr>
          <p:nvPr/>
        </p:nvSpPr>
        <p:spPr bwMode="auto">
          <a:xfrm>
            <a:off x="331548" y="868816"/>
            <a:ext cx="8574362" cy="480510"/>
          </a:xfrm>
          <a:prstGeom prst="roundRect">
            <a:avLst>
              <a:gd fmla="val 14925" name="adj"/>
            </a:avLst>
          </a:prstGeom>
          <a:solidFill>
            <a:srgbClr val="FFFFCC"/>
          </a:solidFill>
          <a:ln algn="ctr" w="19050">
            <a:solidFill>
              <a:schemeClr val="tx1"/>
            </a:solidFill>
            <a:round/>
            <a:headEnd/>
            <a:tailEnd/>
          </a:ln>
        </p:spPr>
        <p:txBody>
          <a:bodyPr anchor="ctr" bIns="36000" tIns="36000" wrap="square">
            <a:spAutoFit/>
          </a:bodyPr>
          <a:lstStyle/>
          <a:p>
            <a:r>
              <a:rPr altLang="ja-JP" dirty="0" lang="en-US" sz="2400">
                <a:solidFill>
                  <a:srgbClr val="000000"/>
                </a:solidFill>
              </a:rPr>
              <a:t>Ⅰ</a:t>
            </a:r>
            <a:r>
              <a:rPr altLang="en-US" dirty="0" lang="ja-JP" sz="2400">
                <a:solidFill>
                  <a:srgbClr val="000000"/>
                </a:solidFill>
              </a:rPr>
              <a:t>　令和８年度大学入学共通テストについて　　　</a:t>
            </a:r>
            <a:endParaRPr altLang="en-US" dirty="0" lang="ja-JP" sz="240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EC53A50-3D3E-49E0-A3BF-DFB625B57B4A}"/>
              </a:ext>
            </a:extLst>
          </p:cNvPr>
          <p:cNvGrpSpPr/>
          <p:nvPr/>
        </p:nvGrpSpPr>
        <p:grpSpPr>
          <a:xfrm>
            <a:off x="331548" y="3933056"/>
            <a:ext cx="8574362" cy="493335"/>
            <a:chOff x="323528" y="5229961"/>
            <a:chExt cx="8574362" cy="493335"/>
          </a:xfrm>
        </p:grpSpPr>
        <p:sp>
          <p:nvSpPr>
            <p:cNvPr id="12" name="角丸四角形 4"/>
            <p:cNvSpPr>
              <a:spLocks noChangeArrowheads="1"/>
            </p:cNvSpPr>
            <p:nvPr/>
          </p:nvSpPr>
          <p:spPr bwMode="auto">
            <a:xfrm>
              <a:off x="323528" y="5229961"/>
              <a:ext cx="8574362" cy="493335"/>
            </a:xfrm>
            <a:prstGeom prst="roundRect">
              <a:avLst>
                <a:gd fmla="val 18013" name="adj"/>
              </a:avLst>
            </a:prstGeom>
            <a:solidFill>
              <a:srgbClr val="FFFFCC"/>
            </a:solidFill>
            <a:ln algn="ctr" w="19050">
              <a:solidFill>
                <a:schemeClr val="tx1"/>
              </a:solidFill>
              <a:round/>
              <a:headEnd/>
              <a:tailEnd/>
            </a:ln>
          </p:spPr>
          <p:txBody>
            <a:bodyPr bIns="36000" tIns="36000" wrap="square">
              <a:spAutoFit/>
            </a:bodyPr>
            <a:lstStyle/>
            <a:p>
              <a:r>
                <a:rPr altLang="ja-JP" dirty="0" lang="en-US" sz="2400">
                  <a:solidFill>
                    <a:srgbClr val="000000"/>
                  </a:solidFill>
                </a:rPr>
                <a:t>Ⅱ</a:t>
              </a:r>
              <a:r>
                <a:rPr altLang="en-US" dirty="0" lang="ja-JP" sz="2400">
                  <a:solidFill>
                    <a:srgbClr val="000000"/>
                  </a:solidFill>
                </a:rPr>
                <a:t>　令和８年度試験情報</a:t>
              </a:r>
              <a:endParaRPr altLang="en-US" dirty="0" lang="ja-JP" sz="240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610302B-32A3-4F47-A957-D7FE393F45CD}"/>
                </a:ext>
              </a:extLst>
            </p:cNvPr>
            <p:cNvSpPr txBox="1"/>
            <p:nvPr/>
          </p:nvSpPr>
          <p:spPr>
            <a:xfrm>
              <a:off x="7674630" y="5301777"/>
              <a:ext cx="1223260" cy="349702"/>
            </a:xfrm>
            <a:prstGeom prst="rect">
              <a:avLst/>
            </a:prstGeom>
            <a:noFill/>
          </p:spPr>
          <p:txBody>
            <a:bodyPr bIns="36000" rtlCol="0" tIns="36000" wrap="square">
              <a:spAutoFit/>
            </a:bodyPr>
            <a:lstStyle/>
            <a:p>
              <a:r>
                <a:rPr altLang="en-US" dirty="0" lang="ja-JP" sz="1800">
                  <a:latin charset="-128" panose="020B0600070205080204" pitchFamily="50" typeface="ＭＳ Ｐゴシック"/>
                </a:rPr>
                <a:t>スライド</a:t>
              </a:r>
              <a:r>
                <a:rPr altLang="ja-JP" dirty="0" lang="en-US" sz="1800">
                  <a:latin charset="-128" panose="020B0600070205080204" pitchFamily="50" typeface="ＭＳ Ｐゴシック"/>
                </a:rPr>
                <a:t>18</a:t>
              </a:r>
              <a:endParaRPr altLang="en-US" dirty="0" lang="ja-JP" sz="1800"/>
            </a:p>
          </p:txBody>
        </p:sp>
      </p:grpSp>
    </p:spTree>
    <p:extLst>
      <p:ext uri="{BB962C8B-B14F-4D97-AF65-F5344CB8AC3E}">
        <p14:creationId xmlns:p14="http://schemas.microsoft.com/office/powerpoint/2010/main" val="29683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1396" p14:dur="700" spd="med">
        <p:fade/>
      </p:transition>
    </mc:Choice>
    <mc:Fallback>
      <p:transition advTm="11396"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36E2188-3736-4ECF-A54E-DD5C2BA99482}"/>
              </a:ext>
            </a:extLst>
          </p:cNvPr>
          <p:cNvSpPr/>
          <p:nvPr/>
        </p:nvSpPr>
        <p:spPr>
          <a:xfrm>
            <a:off x="4572000" y="-1"/>
            <a:ext cx="4572000" cy="6351711"/>
          </a:xfrm>
          <a:prstGeom prst="rect">
            <a:avLst/>
          </a:prstGeom>
          <a:solidFill>
            <a:srgbClr val="06C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altLang="en-US" b="1" dirty="0" lang="ja-JP" sz="2800">
              <a:solidFill>
                <a:prstClr val="white"/>
              </a:solidFill>
              <a:latin typeface="Calibri"/>
              <a:ea charset="-128" panose="020B0600070205080204" pitchFamily="50" typeface="ＭＳ Ｐゴシック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4D8255-C569-4086-9620-024F2AA95DC8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00" y="692698"/>
            <a:ext cx="2808000" cy="28051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E1250CC-A40E-442F-9320-1551896A227F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0" y="1231294"/>
            <a:ext cx="1690665" cy="1728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3FB648-9348-454B-AC62-660EC098CDC4}"/>
              </a:ext>
            </a:extLst>
          </p:cNvPr>
          <p:cNvSpPr txBox="1"/>
          <p:nvPr/>
        </p:nvSpPr>
        <p:spPr>
          <a:xfrm>
            <a:off x="85562" y="181540"/>
            <a:ext cx="8964488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en-US" b="1" dirty="0" lang="ja-JP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大学入試センター公式アカウントでも</a:t>
            </a:r>
            <a:endParaRPr altLang="ja-JP" b="1" dirty="0" lang="en-US" sz="2000">
              <a:solidFill>
                <a:srgbClr val="16057D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en-US" b="1" dirty="0" lang="ja-JP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令和８年度大学入学共通テストに関する最新情報を発信しています。</a:t>
            </a:r>
            <a:r>
              <a:rPr altLang="ja-JP" b="1" baseline="30000" dirty="0" lang="en-US" sz="20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※</a:t>
            </a:r>
            <a:endParaRPr altLang="en-US" b="1" baseline="30000" dirty="0" lang="ja-JP" sz="2000">
              <a:solidFill>
                <a:srgbClr val="16057D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7C3321-BFDC-4B39-9E17-F812B21C61D0}"/>
              </a:ext>
            </a:extLst>
          </p:cNvPr>
          <p:cNvSpPr txBox="1"/>
          <p:nvPr/>
        </p:nvSpPr>
        <p:spPr>
          <a:xfrm>
            <a:off x="2871" y="3428656"/>
            <a:ext cx="4564935" cy="6340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en-US" b="1" dirty="0" lang="ja-JP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大学入試センター</a:t>
            </a:r>
            <a:endParaRPr altLang="ja-JP" b="1" dirty="0" lang="en-US" sz="1600">
              <a:solidFill>
                <a:prstClr val="black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ja-JP" b="1" dirty="0" lang="en-US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@</a:t>
            </a:r>
            <a:r>
              <a:rPr altLang="ja-JP" b="1" dirty="0" err="1" lang="en-US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DNC_Japan</a:t>
            </a:r>
            <a:r>
              <a:rPr altLang="en-US" b="1" dirty="0" lang="ja-JP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（</a:t>
            </a:r>
            <a:r>
              <a:rPr altLang="ja-JP" b="1" dirty="0" lang="en-US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https://x.com/DNC_Japan</a:t>
            </a:r>
            <a:r>
              <a:rPr altLang="en-US" b="1" dirty="0" lang="ja-JP" sz="1600">
                <a:solidFill>
                  <a:prstClr val="black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CE12E9-D926-40E1-9A37-394C04B1FBCB}"/>
              </a:ext>
            </a:extLst>
          </p:cNvPr>
          <p:cNvSpPr txBox="1"/>
          <p:nvPr/>
        </p:nvSpPr>
        <p:spPr>
          <a:xfrm>
            <a:off x="4572000" y="3428656"/>
            <a:ext cx="4572000" cy="6340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en-US" dirty="0" lang="ja-JP" sz="1600">
                <a:solidFill>
                  <a:prstClr val="white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Ｒ８</a:t>
            </a:r>
            <a:r>
              <a:rPr altLang="en-US" b="1" dirty="0" lang="ja-JP" sz="1600">
                <a:solidFill>
                  <a:prstClr val="white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共通テスト情報｜大学入試センター</a:t>
            </a:r>
          </a:p>
          <a:p>
            <a:pPr algn="ctr"/>
            <a:r>
              <a:rPr altLang="ja-JP" dirty="0" lang="en-US" sz="1600">
                <a:solidFill>
                  <a:prstClr val="white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@r8test_dnc</a:t>
            </a:r>
            <a:endParaRPr altLang="en-US" dirty="0" lang="ja-JP" sz="1600">
              <a:solidFill>
                <a:prstClr val="white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D5258BF-1AA5-46BC-AB1F-B005F5CDE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73" y="4833296"/>
            <a:ext cx="1260000" cy="1260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CE7A81-3FE7-4B5D-B4B5-DACB27F201C7}"/>
              </a:ext>
            </a:extLst>
          </p:cNvPr>
          <p:cNvSpPr txBox="1"/>
          <p:nvPr/>
        </p:nvSpPr>
        <p:spPr>
          <a:xfrm>
            <a:off x="4576194" y="4128846"/>
            <a:ext cx="45720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en-US" b="1" dirty="0" lang="ja-JP" sz="4400">
                <a:solidFill>
                  <a:prstClr val="white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友だち募集中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1FFEB8-A086-4186-9BA3-78C7F83903F7}"/>
              </a:ext>
            </a:extLst>
          </p:cNvPr>
          <p:cNvSpPr txBox="1"/>
          <p:nvPr/>
        </p:nvSpPr>
        <p:spPr>
          <a:xfrm>
            <a:off x="2871" y="4128846"/>
            <a:ext cx="45720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altLang="ja-JP" b="1" dirty="0" lang="en-US" spc="-150" sz="4400">
                <a:solidFill>
                  <a:prstClr val="black"/>
                </a:solidFill>
                <a:latin charset="-128" panose="020B0700000000000000" pitchFamily="50" typeface="Yu Gothic UI Semibold"/>
                <a:ea charset="-128" panose="020B0700000000000000" pitchFamily="50" typeface="Yu Gothic UI Semibold"/>
              </a:rPr>
              <a:t>Follow us !</a:t>
            </a:r>
            <a:r>
              <a:rPr altLang="en-US" b="1" dirty="0" lang="ja-JP" sz="4400">
                <a:solidFill>
                  <a:prstClr val="black"/>
                </a:solidFill>
                <a:latin charset="-128" panose="020B0604030504040204" pitchFamily="50" typeface="メイリオ"/>
                <a:ea charset="-128" panose="020B0604030504040204" pitchFamily="50" typeface="メイリオ"/>
              </a:rPr>
              <a:t>　</a:t>
            </a:r>
            <a:endParaRPr altLang="ja-JP" b="1" dirty="0" lang="en-US" sz="4400">
              <a:solidFill>
                <a:prstClr val="black"/>
              </a:solidFill>
              <a:latin charset="-128" panose="020B0604030504040204" pitchFamily="50" typeface="メイリオ"/>
              <a:ea charset="-128" panose="020B0604030504040204" pitchFamily="50" typeface="メイリオ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4E8AD7-B951-4E4D-8731-DCA63FFD4E54}"/>
              </a:ext>
            </a:extLst>
          </p:cNvPr>
          <p:cNvSpPr txBox="1"/>
          <p:nvPr/>
        </p:nvSpPr>
        <p:spPr>
          <a:xfrm>
            <a:off x="0" y="6215539"/>
            <a:ext cx="9144000" cy="676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 anchorCtr="0" rtlCol="0" tIns="144000" wrap="square">
            <a:spAutoFit/>
          </a:bodyPr>
          <a:lstStyle/>
          <a:p>
            <a:pPr fontAlgn="base">
              <a:lnSpc>
                <a:spcPts val="1800"/>
              </a:lnSpc>
              <a:spcAft>
                <a:spcPct val="0"/>
              </a:spcAft>
            </a:pPr>
            <a:r>
              <a:rPr altLang="ja-JP" b="1" baseline="30000" dirty="0" lang="en-US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※</a:t>
            </a:r>
            <a:r>
              <a:rPr altLang="en-US" b="1" baseline="30000" dirty="0" lang="ja-JP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これらの</a:t>
            </a:r>
            <a:r>
              <a:rPr altLang="ja-JP" b="1" baseline="30000" dirty="0" lang="en-US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SNS</a:t>
            </a:r>
            <a:r>
              <a:rPr altLang="en-US" b="1" baseline="30000" dirty="0" lang="ja-JP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（ソーシャル・ネットワーキング・サービス）は、公式ウェブサイト等における最新情報の掲載をご案内したり、</a:t>
            </a:r>
            <a:endParaRPr altLang="ja-JP" b="1" baseline="30000" dirty="0" lang="en-US" sz="1800">
              <a:solidFill>
                <a:srgbClr val="16057D"/>
              </a:solidFill>
              <a:latin charset="-128" panose="02020700000000000000" pitchFamily="17" typeface="UD デジタル 教科書体 N-B"/>
              <a:ea charset="-128" panose="02020700000000000000" pitchFamily="17" typeface="UD デジタル 教科書体 N-B"/>
            </a:endParaRPr>
          </a:p>
          <a:p>
            <a:pPr fontAlgn="base">
              <a:lnSpc>
                <a:spcPts val="1800"/>
              </a:lnSpc>
              <a:spcAft>
                <a:spcPct val="0"/>
              </a:spcAft>
            </a:pPr>
            <a:r>
              <a:rPr altLang="en-US" b="1" baseline="30000" dirty="0" lang="ja-JP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 その内容の一部を紹介する形で運用しています。</a:t>
            </a:r>
            <a:r>
              <a:rPr altLang="ja-JP" b="1" baseline="30000" dirty="0" lang="en-US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SNS</a:t>
            </a:r>
            <a:r>
              <a:rPr altLang="en-US" b="1" baseline="30000" dirty="0" lang="ja-JP" sz="1800">
                <a:solidFill>
                  <a:srgbClr val="16057D"/>
                </a:solidFill>
                <a:latin charset="-128" panose="02020700000000000000" pitchFamily="17" typeface="UD デジタル 教科書体 N-B"/>
                <a:ea charset="-128" panose="02020700000000000000" pitchFamily="17" typeface="UD デジタル 教科書体 N-B"/>
              </a:rPr>
              <a:t>のフォロワー等に限定して特定の情報を発信することはありません。</a:t>
            </a:r>
          </a:p>
        </p:txBody>
      </p:sp>
      <p:sp>
        <p:nvSpPr>
          <p:cNvPr id="19" name="スライド番号プレースホルダー 2">
            <a:extLst>
              <a:ext uri="{FF2B5EF4-FFF2-40B4-BE49-F238E27FC236}">
                <a16:creationId xmlns:a16="http://schemas.microsoft.com/office/drawing/2014/main" id="{07451E43-49EB-4077-909D-9D3265BB7B37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20272" y="6493333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C384E2-06F3-4F05-99ED-C4815651A206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25" y="4749945"/>
            <a:ext cx="1329077" cy="1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47ADC6A-630C-4EDF-90D8-9CBE0F20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65" y="1312430"/>
            <a:ext cx="8644879" cy="460386"/>
          </a:xfrm>
          <a:prstGeom prst="roundRect">
            <a:avLst>
              <a:gd fmla="val 13634" name="adj"/>
            </a:avLst>
          </a:prstGeom>
          <a:solidFill>
            <a:srgbClr val="CCECFF"/>
          </a:solidFill>
          <a:ln algn="ctr"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 anchorCtr="0" wrap="square"/>
          <a:lstStyle/>
          <a:p>
            <a:r>
              <a:rPr altLang="en-US" dirty="0" lang="ja-JP" sz="2400">
                <a:latin charset="-128" panose="020B0600070205080204" pitchFamily="50" typeface="ＭＳ Ｐゴシック"/>
              </a:rPr>
              <a:t>１　主な日程</a:t>
            </a:r>
            <a:endParaRPr altLang="ja-JP" dirty="0" lang="en-US" sz="2400">
              <a:latin charset="-128" panose="020B0600070205080204" pitchFamily="50" typeface="ＭＳ Ｐゴシック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B134E01-F002-4290-923A-7E8229BD6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06728"/>
              </p:ext>
            </p:extLst>
          </p:nvPr>
        </p:nvGraphicFramePr>
        <p:xfrm>
          <a:off x="455081" y="1871897"/>
          <a:ext cx="8365391" cy="4824000"/>
        </p:xfrm>
        <a:graphic>
          <a:graphicData uri="http://schemas.openxmlformats.org/drawingml/2006/table">
            <a:tbl>
              <a:tblPr bandRow="1" firstRow="1">
                <a:tableStyleId>{B301B821-A1FF-4177-AEE7-76D212191A09}</a:tableStyleId>
              </a:tblPr>
              <a:tblGrid>
                <a:gridCol w="2814555">
                  <a:extLst>
                    <a:ext uri="{9D8B030D-6E8A-4147-A177-3AD203B41FA5}">
                      <a16:colId xmlns:a16="http://schemas.microsoft.com/office/drawing/2014/main" val="1202414654"/>
                    </a:ext>
                  </a:extLst>
                </a:gridCol>
                <a:gridCol w="5550836">
                  <a:extLst>
                    <a:ext uri="{9D8B030D-6E8A-4147-A177-3AD203B41FA5}">
                      <a16:colId xmlns:a16="http://schemas.microsoft.com/office/drawing/2014/main" val="1349642056"/>
                    </a:ext>
                  </a:extLst>
                </a:gridCol>
              </a:tblGrid>
              <a:tr h="385896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800"/>
                        <a:t>事項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800"/>
                        <a:t>日程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4349003"/>
                  </a:ext>
                </a:extLst>
              </a:tr>
              <a:tr h="739632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2000"/>
                        <a:t>マイページの作成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/>
                        <a:t>令和７年</a:t>
                      </a:r>
                      <a:endParaRPr altLang="ja-JP" dirty="0" kumimoji="1" lang="en-US" sz="2000"/>
                    </a:p>
                    <a:p>
                      <a:pPr algn="l"/>
                      <a:r>
                        <a:rPr altLang="en-US" dirty="0" kumimoji="1" lang="ja-JP" sz="2000"/>
                        <a:t>　　７月　１日（火）　～　</a:t>
                      </a:r>
                      <a:r>
                        <a:rPr altLang="en-US" baseline="0" dirty="0" kumimoji="1" lang="ja-JP" sz="2000"/>
                        <a:t>１０</a:t>
                      </a:r>
                      <a:r>
                        <a:rPr altLang="en-US" dirty="0" kumimoji="1" lang="ja-JP" sz="2000"/>
                        <a:t>月　３日（金） </a:t>
                      </a:r>
                      <a:endParaRPr altLang="en-US" dirty="0" kumimoji="1" lang="ja-JP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8920419"/>
                  </a:ext>
                </a:extLst>
              </a:tr>
              <a:tr h="603035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2000"/>
                        <a:t>受験上の配慮申請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/>
                        <a:t>　　７月　１日（火）　～　</a:t>
                      </a:r>
                      <a:r>
                        <a:rPr altLang="en-US" baseline="0" dirty="0" kumimoji="1" lang="ja-JP" sz="2000"/>
                        <a:t>１０</a:t>
                      </a:r>
                      <a:r>
                        <a:rPr altLang="en-US" dirty="0" kumimoji="1" lang="ja-JP" sz="2000"/>
                        <a:t>月　３日（金）</a:t>
                      </a:r>
                      <a:r>
                        <a:rPr altLang="ja-JP" dirty="0" kumimoji="1" lang="en-US" sz="2000"/>
                        <a:t>【</a:t>
                      </a:r>
                      <a:r>
                        <a:rPr altLang="en-US" dirty="0" kumimoji="1" lang="ja-JP" sz="2000"/>
                        <a:t>郵送のみ</a:t>
                      </a:r>
                      <a:r>
                        <a:rPr altLang="ja-JP" dirty="0" kumimoji="1" lang="en-US" sz="2000"/>
                        <a:t>】</a:t>
                      </a:r>
                      <a:endParaRPr altLang="en-US" dirty="0" kumimoji="1" lang="ja-JP" sz="2000">
                        <a:solidFill>
                          <a:schemeClr val="tx1"/>
                        </a:solidFill>
                      </a:endParaRPr>
                    </a:p>
                  </a:txBody>
                  <a:tcPr anchor="ctr" marR="0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7159881"/>
                  </a:ext>
                </a:extLst>
              </a:tr>
              <a:tr h="932580">
                <a:tc>
                  <a:txBody>
                    <a:bodyPr/>
                    <a:lstStyle/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2000"/>
                        <a:t>出願</a:t>
                      </a:r>
                      <a:endParaRPr altLang="ja-JP" dirty="0" kumimoji="1" lang="en-US" sz="2000"/>
                    </a:p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600"/>
                        <a:t>（出願内容の登録・ </a:t>
                      </a:r>
                      <a:endParaRPr altLang="ja-JP" dirty="0" kumimoji="1" lang="en-US" sz="1600"/>
                    </a:p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600"/>
                        <a:t>検定料等の支払い）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/>
                        <a:t>　　９月１６日（火）　～　</a:t>
                      </a:r>
                      <a:r>
                        <a:rPr altLang="en-US" baseline="0" dirty="0" kumimoji="1" lang="ja-JP" sz="2000"/>
                        <a:t>１０</a:t>
                      </a:r>
                      <a:r>
                        <a:rPr altLang="en-US" dirty="0" kumimoji="1" lang="ja-JP" sz="2000"/>
                        <a:t>月　３日（金）</a:t>
                      </a:r>
                      <a:endParaRPr altLang="en-US" dirty="0" kumimoji="1" lang="ja-JP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5777961"/>
                  </a:ext>
                </a:extLst>
              </a:tr>
              <a:tr h="603035">
                <a:tc>
                  <a:txBody>
                    <a:bodyPr/>
                    <a:lstStyle/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2000"/>
                        <a:t>出願内容の確認・訂正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/>
                        <a:t>　１０月１０日（金）　～　１０月１７日（金）</a:t>
                      </a:r>
                      <a:endParaRPr altLang="en-US" dirty="0" kumimoji="1" lang="ja-JP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252178"/>
                  </a:ext>
                </a:extLst>
              </a:tr>
              <a:tr h="535048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2000"/>
                        <a:t>受験票の取得・印刷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/>
                        <a:t>　１２月１０日（水）　～</a:t>
                      </a:r>
                      <a:endParaRPr altLang="en-US" dirty="0" kumimoji="1" lang="ja-JP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1050204"/>
                  </a:ext>
                </a:extLst>
              </a:tr>
              <a:tr h="1024774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2000"/>
                        <a:t>大学入学共通テスト</a:t>
                      </a:r>
                      <a:endParaRPr altLang="ja-JP" dirty="0" kumimoji="1" lang="en-US" sz="2000"/>
                    </a:p>
                    <a:p>
                      <a:pPr algn="ctr"/>
                      <a:r>
                        <a:rPr altLang="en-US" dirty="0" kumimoji="1" lang="ja-JP" sz="2000"/>
                        <a:t>本試験</a:t>
                      </a:r>
                      <a:endParaRPr altLang="ja-JP" dirty="0" kumimoji="1" lang="en-US" sz="2000"/>
                    </a:p>
                    <a:p>
                      <a:pPr algn="ctr"/>
                      <a:r>
                        <a:rPr altLang="en-US" dirty="0" kumimoji="1" lang="ja-JP" sz="1800"/>
                        <a:t>（追試験）</a:t>
                      </a:r>
                    </a:p>
                  </a:txBody>
                  <a:tcPr anchor="ctr">
                    <a:lnR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altLang="en-US" dirty="0" kumimoji="1" lang="ja-JP" sz="2000"/>
                        <a:t>令和８年</a:t>
                      </a:r>
                      <a:endParaRPr altLang="ja-JP" dirty="0" kumimoji="1" lang="en-US" sz="2000"/>
                    </a:p>
                    <a:p>
                      <a:pPr algn="l"/>
                      <a:r>
                        <a:rPr altLang="en-US" dirty="0" kumimoji="1" lang="ja-JP" sz="2000"/>
                        <a:t>　　１月１７日（土）・１８日（日）</a:t>
                      </a:r>
                      <a:endParaRPr altLang="ja-JP" dirty="0" kumimoji="1" lang="en-US" sz="2000"/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800"/>
                        <a:t>　 　（１月２４日（土）・２５日（日））</a:t>
                      </a:r>
                      <a:endParaRPr altLang="en-US" dirty="0" kumimoji="1" lang="ja-JP" sz="1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2469244"/>
                  </a:ext>
                </a:extLst>
              </a:tr>
            </a:tbl>
          </a:graphicData>
        </a:graphic>
      </p:graphicFrame>
      <p:sp>
        <p:nvSpPr>
          <p:cNvPr id="5" name="角丸四角形 4">
            <a:extLst>
              <a:ext uri="{FF2B5EF4-FFF2-40B4-BE49-F238E27FC236}">
                <a16:creationId xmlns:a16="http://schemas.microsoft.com/office/drawing/2014/main" id="{6C970EE7-8E24-4FFC-A8F7-DABDD951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35" y="762114"/>
            <a:ext cx="8767909" cy="441766"/>
          </a:xfrm>
          <a:prstGeom prst="roundRect">
            <a:avLst>
              <a:gd fmla="val 14925" name="adj"/>
            </a:avLst>
          </a:prstGeom>
          <a:solidFill>
            <a:srgbClr val="FFFFCC"/>
          </a:solidFill>
          <a:ln algn="ctr" w="19050">
            <a:solidFill>
              <a:schemeClr val="tx1"/>
            </a:solidFill>
            <a:round/>
            <a:headEnd/>
            <a:tailEnd/>
          </a:ln>
        </p:spPr>
        <p:txBody>
          <a:bodyPr anchor="ctr" anchorCtr="0" bIns="0" lIns="36000" rIns="36000" tIns="0" wrap="square">
            <a:spAutoFit/>
          </a:bodyPr>
          <a:lstStyle/>
          <a:p>
            <a:r>
              <a:rPr altLang="ja-JP" dirty="0" lang="en-US" sz="2641">
                <a:solidFill>
                  <a:srgbClr val="000000"/>
                </a:solidFill>
              </a:rPr>
              <a:t>Ⅰ</a:t>
            </a:r>
            <a:r>
              <a:rPr altLang="en-US" dirty="0" lang="ja-JP" sz="2641">
                <a:solidFill>
                  <a:srgbClr val="000000"/>
                </a:solidFill>
              </a:rPr>
              <a:t>　令和８年度大学入学共通テストについて</a:t>
            </a:r>
            <a:endParaRPr altLang="en-US" dirty="0" lang="ja-JP" sz="2845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E4381D-6019-4185-B490-E81943FEBCD3}"/>
              </a:ext>
            </a:extLst>
          </p:cNvPr>
          <p:cNvSpPr/>
          <p:nvPr/>
        </p:nvSpPr>
        <p:spPr>
          <a:xfrm>
            <a:off x="455081" y="3573016"/>
            <a:ext cx="8365391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kumimoji="1" lang="ja-JP"/>
          </a:p>
        </p:txBody>
      </p:sp>
    </p:spTree>
    <p:extLst>
      <p:ext uri="{BB962C8B-B14F-4D97-AF65-F5344CB8AC3E}">
        <p14:creationId xmlns:p14="http://schemas.microsoft.com/office/powerpoint/2010/main" val="27755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3BF2399-2FFF-4E0A-8C89-34C6D3E75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92838"/>
              </p:ext>
            </p:extLst>
          </p:nvPr>
        </p:nvGraphicFramePr>
        <p:xfrm>
          <a:off x="249552" y="1317670"/>
          <a:ext cx="8714936" cy="5342135"/>
        </p:xfrm>
        <a:graphic>
          <a:graphicData uri="http://schemas.openxmlformats.org/drawingml/2006/table">
            <a:tbl>
              <a:tblPr bandRow="1" firstRow="1">
                <a:tableStyleId>{69012ECD-51FC-41F1-AA8D-1B2483CD663E}</a:tableStyleId>
              </a:tblPr>
              <a:tblGrid>
                <a:gridCol w="866064">
                  <a:extLst>
                    <a:ext uri="{9D8B030D-6E8A-4147-A177-3AD203B41FA5}">
                      <a16:colId xmlns:a16="http://schemas.microsoft.com/office/drawing/2014/main" val="90488835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52333198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69561040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820449176"/>
                    </a:ext>
                  </a:extLst>
                </a:gridCol>
              </a:tblGrid>
              <a:tr h="405837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200"/>
                        <a:t>出題教科</a:t>
                      </a:r>
                      <a:endParaRPr altLang="en-US" b="1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200"/>
                        <a:t>グル</a:t>
                      </a:r>
                      <a:br>
                        <a:rPr altLang="ja-JP" dirty="0" kumimoji="1" lang="en-US" sz="1200"/>
                      </a:br>
                      <a:r>
                        <a:rPr altLang="en-US" dirty="0" err="1" kumimoji="1" lang="ja-JP" sz="1200"/>
                        <a:t>ー</a:t>
                      </a:r>
                      <a:r>
                        <a:rPr altLang="en-US" dirty="0" kumimoji="1" lang="ja-JP" sz="1200"/>
                        <a:t>プ</a:t>
                      </a:r>
                      <a:endParaRPr altLang="en-US" b="1" dirty="0" kumimoji="1" lang="ja-JP" sz="1200"/>
                    </a:p>
                  </a:txBody>
                  <a:tcPr anchor="ctr" marB="36000" marL="0" marR="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200"/>
                        <a:t>出題科目</a:t>
                      </a:r>
                      <a:endParaRPr altLang="en-US" b="1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200"/>
                        <a:t>試験時間（配点）</a:t>
                      </a:r>
                      <a:endParaRPr altLang="en-US" b="1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707783"/>
                  </a:ext>
                </a:extLst>
              </a:tr>
              <a:tr h="311702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国語</a:t>
                      </a:r>
                      <a:endParaRPr altLang="en-US" b="1" dirty="0" kumimoji="1" lang="ja-JP" sz="1400"/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国語</a:t>
                      </a:r>
                      <a:r>
                        <a:rPr altLang="ja-JP" dirty="0" kumimoji="1" lang="en-US" sz="1400"/>
                        <a:t>』</a:t>
                      </a:r>
                      <a:endParaRPr altLang="en-US" b="1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/>
                        <a:t>90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(200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44284"/>
                  </a:ext>
                </a:extLst>
              </a:tr>
              <a:tr h="701330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地理歴史</a:t>
                      </a:r>
                      <a:endParaRPr altLang="en-US" b="1" dirty="0" kumimoji="1" lang="ja-JP" sz="1400"/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地理総合，地理探究</a:t>
                      </a:r>
                      <a:r>
                        <a:rPr altLang="ja-JP" dirty="0" kumimoji="1" lang="en-US" sz="1400"/>
                        <a:t>』</a:t>
                      </a:r>
                    </a:p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歴史総合，日本史探究</a:t>
                      </a:r>
                      <a:r>
                        <a:rPr altLang="ja-JP" dirty="0" kumimoji="1" lang="en-US" sz="1400"/>
                        <a:t>』</a:t>
                      </a:r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歴史総合，世界史探究</a:t>
                      </a:r>
                      <a:r>
                        <a:rPr altLang="ja-JP" dirty="0" kumimoji="1" lang="en-US" sz="1400"/>
                        <a:t>』</a:t>
                      </a:r>
                      <a:r>
                        <a:rPr altLang="en-US" dirty="0" kumimoji="1" lang="ja-JP" sz="1400"/>
                        <a:t>　</a:t>
                      </a:r>
                      <a:endParaRPr altLang="ja-JP" dirty="0" kumimoji="1" lang="en-US" sz="1400"/>
                    </a:p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公共，倫理</a:t>
                      </a:r>
                      <a:r>
                        <a:rPr altLang="ja-JP" dirty="0" kumimoji="1" lang="en-US" sz="1400"/>
                        <a:t>』</a:t>
                      </a:r>
                    </a:p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公共，政治・経済</a:t>
                      </a:r>
                      <a:r>
                        <a:rPr altLang="ja-JP" dirty="0" kumimoji="1" lang="en-US" sz="1400"/>
                        <a:t>』</a:t>
                      </a:r>
                    </a:p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地理総合／歴史総合／公共</a:t>
                      </a:r>
                      <a:r>
                        <a:rPr altLang="ja-JP" dirty="0" kumimoji="1" lang="en-US" sz="1400"/>
                        <a:t>』</a:t>
                      </a:r>
                      <a:endParaRPr altLang="ja-JP" b="1" dirty="0" kumimoji="1" lang="en-US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altLang="ja-JP" dirty="0" kumimoji="1" lang="en-US" sz="1400"/>
                        <a:t>1</a:t>
                      </a:r>
                      <a:r>
                        <a:rPr altLang="en-US" dirty="0" kumimoji="1" lang="ja-JP" sz="1400"/>
                        <a:t>科目選択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altLang="en-US" dirty="0" kumimoji="1" lang="ja-JP" sz="1400"/>
                        <a:t>　</a:t>
                      </a:r>
                      <a:r>
                        <a:rPr altLang="ja-JP" dirty="0" kumimoji="1" lang="en-US" sz="1400"/>
                        <a:t>60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(100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</a:p>
                    <a:p>
                      <a:r>
                        <a:rPr altLang="ja-JP" dirty="0" kumimoji="1" lang="en-US" sz="1400"/>
                        <a:t>2</a:t>
                      </a:r>
                      <a:r>
                        <a:rPr altLang="en-US" dirty="0" kumimoji="1" lang="ja-JP" sz="1400"/>
                        <a:t>科目選択</a:t>
                      </a:r>
                    </a:p>
                    <a:p>
                      <a:r>
                        <a:rPr altLang="en-US" dirty="0" kumimoji="1" lang="ja-JP" sz="1400"/>
                        <a:t>　</a:t>
                      </a:r>
                      <a:r>
                        <a:rPr altLang="ja-JP" dirty="0" kumimoji="1" lang="en-US" sz="1400"/>
                        <a:t>130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</a:t>
                      </a:r>
                      <a:r>
                        <a:rPr altLang="en-US" dirty="0" kumimoji="1" lang="ja-JP" sz="1400"/>
                        <a:t>うち解答時間</a:t>
                      </a:r>
                      <a:r>
                        <a:rPr altLang="ja-JP" dirty="0" kumimoji="1" lang="en-US" sz="1400"/>
                        <a:t>120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)</a:t>
                      </a:r>
                    </a:p>
                    <a:p>
                      <a:r>
                        <a:rPr altLang="en-US" dirty="0" kumimoji="1" lang="ja-JP" sz="1400"/>
                        <a:t>　 </a:t>
                      </a:r>
                      <a:r>
                        <a:rPr altLang="ja-JP" dirty="0" kumimoji="1" lang="en-US" sz="1400"/>
                        <a:t>(200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      </a:t>
                      </a:r>
                      <a:r>
                        <a:rPr altLang="en-US" dirty="0" kumimoji="1" lang="ja-JP" sz="1400"/>
                        <a:t>　　　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21379"/>
                  </a:ext>
                </a:extLst>
              </a:tr>
              <a:tr h="701330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公民</a:t>
                      </a:r>
                      <a:endParaRPr altLang="en-US" b="1" dirty="0" kumimoji="1" lang="ja-JP" sz="1400"/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altLang="en-US" dirty="0" kumimoji="1" lang="ja-JP"/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altLang="en-US" dirty="0" kumimoji="1" lang="ja-JP" sz="1200"/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67206"/>
                  </a:ext>
                </a:extLst>
              </a:tr>
              <a:tr h="311702">
                <a:tc rowSpan="2"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数学</a:t>
                      </a:r>
                      <a:endParaRPr altLang="en-US" b="1" dirty="0" kumimoji="1" lang="ja-JP" sz="1400"/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①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zh-CN" dirty="0" kumimoji="1" lang="en-US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『</a:t>
                      </a:r>
                      <a:r>
                        <a:rPr altLang="en-US" dirty="0" kumimoji="1" lang="zh-CN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数学</a:t>
                      </a:r>
                      <a:r>
                        <a:rPr altLang="zh-CN" dirty="0" kumimoji="1" lang="en-US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Ⅰ</a:t>
                      </a:r>
                      <a:r>
                        <a:rPr altLang="en-US" dirty="0" kumimoji="1" lang="zh-CN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，数学Ａ</a:t>
                      </a:r>
                      <a:r>
                        <a:rPr altLang="zh-CN" dirty="0" kumimoji="1" lang="en-US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』</a:t>
                      </a:r>
                      <a:r>
                        <a:rPr altLang="en-US" dirty="0" kumimoji="1" lang="ja-JP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　</a:t>
                      </a:r>
                      <a:r>
                        <a:rPr altLang="zh-CN" dirty="0" kumimoji="1" lang="en-US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『</a:t>
                      </a:r>
                      <a:r>
                        <a:rPr altLang="en-US" dirty="0" kumimoji="1" lang="zh-CN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数学</a:t>
                      </a:r>
                      <a:r>
                        <a:rPr altLang="zh-CN" dirty="0" kumimoji="1" lang="en-US" sz="1400">
                          <a:latin charset="-128" panose="020B0600070205080204" pitchFamily="50" typeface="ＭＳ Ｐゴシック"/>
                          <a:ea charset="-128" panose="020B0600070205080204" pitchFamily="50" typeface="ＭＳ Ｐゴシック"/>
                        </a:rPr>
                        <a:t>Ⅰ』</a:t>
                      </a:r>
                      <a:endParaRPr altLang="zh-CN" b="1" dirty="0" kumimoji="1" lang="en-US" sz="1400">
                        <a:latin charset="-128" panose="020B0600070205080204" pitchFamily="50" typeface="ＭＳ Ｐゴシック"/>
                        <a:ea charset="-128" panose="020B0600070205080204" pitchFamily="50" typeface="ＭＳ Ｐゴシック"/>
                      </a:endParaRP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/>
                        <a:t>70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(100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  <a:endParaRPr altLang="en-US" dirty="0" kumimoji="1" lang="ja-JP" sz="1400"/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59584"/>
                  </a:ext>
                </a:extLst>
              </a:tr>
              <a:tr h="311702">
                <a:tc vMerge="1">
                  <a:txBody>
                    <a:bodyPr/>
                    <a:lstStyle/>
                    <a:p>
                      <a:pPr algn="ctr"/>
                      <a:endParaRPr altLang="en-US" b="1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②</a:t>
                      </a:r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数学</a:t>
                      </a:r>
                      <a:r>
                        <a:rPr altLang="ja-JP" dirty="0" kumimoji="1" lang="en-US" sz="1400"/>
                        <a:t>Ⅱ</a:t>
                      </a:r>
                      <a:r>
                        <a:rPr altLang="en-US" dirty="0" err="1" kumimoji="1" lang="ja-JP" sz="1400"/>
                        <a:t>，</a:t>
                      </a:r>
                      <a:r>
                        <a:rPr altLang="en-US" dirty="0" kumimoji="1" lang="ja-JP" sz="1400"/>
                        <a:t>数学Ｂ，数学Ｃ</a:t>
                      </a:r>
                      <a:r>
                        <a:rPr altLang="ja-JP" dirty="0" kumimoji="1" lang="en-US" sz="1400"/>
                        <a:t>』</a:t>
                      </a:r>
                      <a:endParaRPr altLang="ja-JP" b="1" dirty="0" kumimoji="1" lang="en-US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/>
                        <a:t>70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(100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  <a:endParaRPr altLang="en-US" dirty="0" kumimoji="1" lang="ja-JP" sz="1400"/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4161"/>
                  </a:ext>
                </a:extLst>
              </a:tr>
              <a:tr h="951903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理科</a:t>
                      </a:r>
                      <a:endParaRPr altLang="en-US" b="1" dirty="0" kumimoji="1" lang="ja-JP" sz="1400"/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物理基礎／化学基礎／生物基礎／地学基礎</a:t>
                      </a:r>
                      <a:r>
                        <a:rPr altLang="ja-JP" dirty="0" kumimoji="1" lang="en-US" sz="1400"/>
                        <a:t>』</a:t>
                      </a:r>
                    </a:p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物理</a:t>
                      </a:r>
                      <a:r>
                        <a:rPr altLang="ja-JP" dirty="0" kumimoji="1" lang="en-US" sz="1400"/>
                        <a:t>』</a:t>
                      </a:r>
                    </a:p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化学</a:t>
                      </a:r>
                      <a:r>
                        <a:rPr altLang="ja-JP" dirty="0" kumimoji="1" lang="en-US" sz="1400"/>
                        <a:t>』</a:t>
                      </a:r>
                    </a:p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生物</a:t>
                      </a:r>
                      <a:r>
                        <a:rPr altLang="ja-JP" dirty="0" kumimoji="1" lang="en-US" sz="1400"/>
                        <a:t>』</a:t>
                      </a:r>
                    </a:p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地学</a:t>
                      </a:r>
                      <a:r>
                        <a:rPr altLang="ja-JP" dirty="0" kumimoji="1" lang="en-US" sz="1400"/>
                        <a:t>』</a:t>
                      </a:r>
                      <a:endParaRPr altLang="ja-JP" b="1" dirty="0" kumimoji="1" lang="en-US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/>
                        <a:t>1</a:t>
                      </a:r>
                      <a:r>
                        <a:rPr altLang="en-US" dirty="0" kumimoji="1" lang="ja-JP" sz="1400"/>
                        <a:t>科目選択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altLang="en-US" dirty="0" kumimoji="1" lang="ja-JP" sz="1400"/>
                        <a:t>　</a:t>
                      </a:r>
                      <a:r>
                        <a:rPr altLang="ja-JP" dirty="0" kumimoji="1" lang="en-US" sz="1400"/>
                        <a:t>60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(100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</a:p>
                    <a:p>
                      <a:r>
                        <a:rPr altLang="ja-JP" dirty="0" kumimoji="1" lang="en-US" sz="1400"/>
                        <a:t>2</a:t>
                      </a:r>
                      <a:r>
                        <a:rPr altLang="en-US" dirty="0" kumimoji="1" lang="ja-JP" sz="1400"/>
                        <a:t>科目選択</a:t>
                      </a:r>
                    </a:p>
                    <a:p>
                      <a:r>
                        <a:rPr altLang="en-US" dirty="0" kumimoji="1" lang="ja-JP" sz="1400"/>
                        <a:t>　</a:t>
                      </a:r>
                      <a:r>
                        <a:rPr altLang="ja-JP" dirty="0" kumimoji="1" lang="en-US" sz="1400"/>
                        <a:t>130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</a:t>
                      </a:r>
                      <a:r>
                        <a:rPr altLang="en-US" dirty="0" kumimoji="1" lang="ja-JP" sz="1400"/>
                        <a:t>うち解答時間</a:t>
                      </a:r>
                      <a:r>
                        <a:rPr altLang="ja-JP" dirty="0" kumimoji="1" lang="en-US" sz="1400"/>
                        <a:t>120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) </a:t>
                      </a:r>
                    </a:p>
                    <a:p>
                      <a:r>
                        <a:rPr altLang="en-US" dirty="0" kumimoji="1" lang="ja-JP" sz="1400"/>
                        <a:t>　</a:t>
                      </a:r>
                      <a:r>
                        <a:rPr altLang="ja-JP" dirty="0" kumimoji="1" lang="en-US" sz="1400"/>
                        <a:t>(200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  <a:endParaRPr altLang="en-US" b="1" dirty="0" kumimoji="1" lang="ja-JP" sz="1400"/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37825"/>
                  </a:ext>
                </a:extLst>
              </a:tr>
              <a:tr h="728205">
                <a:tc rowSpan="2"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外国語</a:t>
                      </a:r>
                      <a:endParaRPr altLang="en-US" b="1" dirty="0" kumimoji="1" lang="ja-JP" sz="1400"/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英語</a:t>
                      </a:r>
                      <a:r>
                        <a:rPr altLang="ja-JP" dirty="0" kumimoji="1" lang="en-US" sz="1400"/>
                        <a:t>』</a:t>
                      </a:r>
                      <a:r>
                        <a:rPr altLang="en-US" dirty="0" kumimoji="1" lang="ja-JP" sz="1400"/>
                        <a:t>　</a:t>
                      </a:r>
                      <a:endParaRPr altLang="ja-JP" b="1" dirty="0" kumimoji="1" lang="en-US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400"/>
                        <a:t>リーディング：</a:t>
                      </a:r>
                      <a:r>
                        <a:rPr altLang="ja-JP" dirty="0" kumimoji="1" lang="en-US" sz="1400"/>
                        <a:t>80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(100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400"/>
                        <a:t>リスニング：</a:t>
                      </a:r>
                      <a:r>
                        <a:rPr altLang="ja-JP" dirty="0" kumimoji="1" lang="en-US" sz="1400"/>
                        <a:t>60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</a:t>
                      </a:r>
                      <a:r>
                        <a:rPr altLang="en-US" dirty="0" kumimoji="1" lang="ja-JP" sz="1400"/>
                        <a:t>うち解答時間</a:t>
                      </a:r>
                      <a:r>
                        <a:rPr altLang="ja-JP" dirty="0" kumimoji="1" lang="en-US" sz="1400"/>
                        <a:t>30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)                        </a:t>
                      </a:r>
                      <a:r>
                        <a:rPr altLang="en-US" dirty="0" kumimoji="1" lang="ja-JP" sz="1400"/>
                        <a:t>　　</a:t>
                      </a:r>
                      <a:endParaRPr altLang="ja-JP" dirty="0" kumimoji="1" lang="en-US" sz="1400"/>
                    </a:p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400"/>
                        <a:t>　　　　　　　 </a:t>
                      </a:r>
                      <a:r>
                        <a:rPr altLang="ja-JP" dirty="0" kumimoji="1" lang="en-US" sz="1400"/>
                        <a:t>(100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03593"/>
                  </a:ext>
                </a:extLst>
              </a:tr>
              <a:tr h="311702">
                <a:tc vMerge="1">
                  <a:txBody>
                    <a:bodyPr/>
                    <a:lstStyle/>
                    <a:p>
                      <a:pPr algn="ctr"/>
                      <a:endParaRPr altLang="en-US" b="1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ドイツ語</a:t>
                      </a:r>
                      <a:r>
                        <a:rPr altLang="ja-JP" dirty="0" kumimoji="1" lang="en-US" sz="1400"/>
                        <a:t>』</a:t>
                      </a:r>
                      <a:r>
                        <a:rPr altLang="en-US" dirty="0" kumimoji="1" lang="ja-JP" sz="1400"/>
                        <a:t>　</a:t>
                      </a:r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フランス語</a:t>
                      </a:r>
                      <a:r>
                        <a:rPr altLang="ja-JP" dirty="0" kumimoji="1" lang="en-US" sz="1400"/>
                        <a:t>』</a:t>
                      </a:r>
                      <a:r>
                        <a:rPr altLang="en-US" dirty="0" kumimoji="1" lang="ja-JP" sz="1400"/>
                        <a:t>　</a:t>
                      </a:r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中国語</a:t>
                      </a:r>
                      <a:r>
                        <a:rPr altLang="ja-JP" dirty="0" kumimoji="1" lang="en-US" sz="1400"/>
                        <a:t>』</a:t>
                      </a:r>
                      <a:r>
                        <a:rPr altLang="en-US" dirty="0" kumimoji="1" lang="ja-JP" sz="1400"/>
                        <a:t>　</a:t>
                      </a:r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韓国語</a:t>
                      </a:r>
                      <a:r>
                        <a:rPr altLang="ja-JP" dirty="0" kumimoji="1" lang="en-US" sz="1400"/>
                        <a:t>』</a:t>
                      </a:r>
                      <a:endParaRPr altLang="ja-JP" b="1" dirty="0" kumimoji="1" lang="en-US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dirty="0" kumimoji="1" lang="ja-JP" sz="1400"/>
                        <a:t>筆記：</a:t>
                      </a:r>
                      <a:r>
                        <a:rPr altLang="ja-JP" dirty="0" kumimoji="1" lang="en-US" sz="1400"/>
                        <a:t>80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(200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31667"/>
                  </a:ext>
                </a:extLst>
              </a:tr>
              <a:tr h="311702">
                <a:tc>
                  <a:txBody>
                    <a:bodyPr/>
                    <a:lstStyle/>
                    <a:p>
                      <a:pPr algn="ctr"/>
                      <a:r>
                        <a:rPr altLang="en-US" dirty="0" kumimoji="1" lang="ja-JP" sz="1400"/>
                        <a:t>情報</a:t>
                      </a:r>
                      <a:endParaRPr altLang="en-US" b="1" dirty="0" kumimoji="1" lang="ja-JP" sz="1400"/>
                    </a:p>
                  </a:txBody>
                  <a:tcPr anchor="ctr" marB="36000" marL="36000" marR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altLang="en-US" dirty="0" kumimoji="1" lang="ja-JP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altLang="ja-JP" dirty="0" kumimoji="1" lang="en-US" sz="1400"/>
                        <a:t>『</a:t>
                      </a:r>
                      <a:r>
                        <a:rPr altLang="en-US" dirty="0" kumimoji="1" lang="ja-JP" sz="1400"/>
                        <a:t>情報</a:t>
                      </a:r>
                      <a:r>
                        <a:rPr altLang="ja-JP" dirty="0" kumimoji="1" lang="en-US" sz="1400"/>
                        <a:t>Ⅰ』</a:t>
                      </a:r>
                      <a:endParaRPr altLang="ja-JP" b="1" dirty="0" kumimoji="1" lang="en-US" sz="1400"/>
                    </a:p>
                  </a:txBody>
                  <a:tcPr anchor="ctr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ja-JP" dirty="0" kumimoji="1" lang="en-US" sz="1400"/>
                        <a:t>60</a:t>
                      </a:r>
                      <a:r>
                        <a:rPr altLang="en-US" dirty="0" kumimoji="1" lang="ja-JP" sz="1400"/>
                        <a:t>分</a:t>
                      </a:r>
                      <a:r>
                        <a:rPr altLang="ja-JP" dirty="0" kumimoji="1" lang="en-US" sz="1400"/>
                        <a:t>(100</a:t>
                      </a:r>
                      <a:r>
                        <a:rPr altLang="en-US" dirty="0" kumimoji="1" lang="ja-JP" sz="1400"/>
                        <a:t>点</a:t>
                      </a:r>
                      <a:r>
                        <a:rPr altLang="ja-JP" dirty="0" kumimoji="1" lang="en-US" sz="1400"/>
                        <a:t>)</a:t>
                      </a:r>
                    </a:p>
                  </a:txBody>
                  <a:tcPr anchor="ctr" marB="36000" marT="36000">
                    <a:lnL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9452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47ADC6A-630C-4EDF-90D8-9CBE0F20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2" y="764704"/>
            <a:ext cx="8644879" cy="463331"/>
          </a:xfrm>
          <a:prstGeom prst="roundRect">
            <a:avLst>
              <a:gd fmla="val 13634" name="adj"/>
            </a:avLst>
          </a:prstGeom>
          <a:solidFill>
            <a:srgbClr val="CCECFF"/>
          </a:solidFill>
          <a:ln algn="ctr"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 anchorCtr="0" wrap="square"/>
          <a:lstStyle/>
          <a:p>
            <a:r>
              <a:rPr altLang="en-US" dirty="0" lang="ja-JP" sz="2400">
                <a:latin charset="-128" panose="020B0600070205080204" pitchFamily="50" typeface="ＭＳ Ｐゴシック"/>
              </a:rPr>
              <a:t>２　出題教科・科目等</a:t>
            </a:r>
            <a:endParaRPr altLang="ja-JP" dirty="0" lang="en-US" sz="2400">
              <a:latin charset="-128" panose="020B0600070205080204" pitchFamily="50" typeface="ＭＳ Ｐゴシック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5FD480B-9F52-4F47-97CC-0D805258A278}"/>
              </a:ext>
            </a:extLst>
          </p:cNvPr>
          <p:cNvSpPr/>
          <p:nvPr/>
        </p:nvSpPr>
        <p:spPr>
          <a:xfrm>
            <a:off x="1619672" y="3177000"/>
            <a:ext cx="2394571" cy="252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88B6E79-64DD-437D-94C4-48C705CAFEF2}"/>
              </a:ext>
            </a:extLst>
          </p:cNvPr>
          <p:cNvSpPr/>
          <p:nvPr/>
        </p:nvSpPr>
        <p:spPr>
          <a:xfrm>
            <a:off x="1619672" y="4151610"/>
            <a:ext cx="3680669" cy="2520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63D53B1-6B04-4BA2-BC1F-263E7084C0DB}"/>
              </a:ext>
            </a:extLst>
          </p:cNvPr>
          <p:cNvSpPr/>
          <p:nvPr/>
        </p:nvSpPr>
        <p:spPr>
          <a:xfrm>
            <a:off x="3747146" y="2198142"/>
            <a:ext cx="2265014" cy="510778"/>
          </a:xfrm>
          <a:prstGeom prst="roundRect">
            <a:avLst/>
          </a:prstGeom>
          <a:solidFill>
            <a:srgbClr val="FFE1FF"/>
          </a:solidFill>
          <a:ln w="12700">
            <a:solidFill>
              <a:schemeClr val="tx1"/>
            </a:solidFill>
            <a:prstDash val="solid"/>
          </a:ln>
        </p:spPr>
        <p:txBody>
          <a:bodyPr rIns="0" wrap="square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  <a:defRPr/>
            </a:pPr>
            <a:r>
              <a:rPr altLang="ja-JP" b="0" dirty="0" lang="en-US" sz="1200">
                <a:latin typeface="+mn-ea"/>
                <a:ea typeface="+mn-ea"/>
              </a:rPr>
              <a:t>※</a:t>
            </a:r>
            <a:r>
              <a:rPr altLang="en-US" b="0" dirty="0" lang="ja-JP" sz="1200">
                <a:latin typeface="+mn-ea"/>
                <a:ea typeface="+mn-ea"/>
              </a:rPr>
              <a:t>　</a:t>
            </a:r>
            <a:r>
              <a:rPr altLang="ja-JP" b="0" dirty="0" lang="en-US" sz="1200">
                <a:latin typeface="+mn-ea"/>
                <a:ea typeface="+mn-ea"/>
              </a:rPr>
              <a:t>『</a:t>
            </a:r>
            <a:r>
              <a:rPr altLang="en-US" b="0" dirty="0" lang="ja-JP" sz="1200">
                <a:latin typeface="+mn-ea"/>
                <a:ea typeface="+mn-ea"/>
              </a:rPr>
              <a:t>　</a:t>
            </a:r>
            <a:r>
              <a:rPr altLang="ja-JP" b="0" dirty="0" lang="en-US" sz="1200">
                <a:latin typeface="+mn-ea"/>
                <a:ea typeface="+mn-ea"/>
              </a:rPr>
              <a:t>』</a:t>
            </a:r>
            <a:r>
              <a:rPr altLang="en-US" b="0" dirty="0" lang="ja-JP" sz="1200">
                <a:latin typeface="+mn-ea"/>
                <a:ea typeface="+mn-ea"/>
              </a:rPr>
              <a:t>は出題科目を表す</a:t>
            </a:r>
            <a:endParaRPr altLang="ja-JP" b="0" dirty="0" lang="en-US" sz="1200">
              <a:latin typeface="+mn-ea"/>
              <a:ea typeface="+mn-ea"/>
            </a:endParaRPr>
          </a:p>
          <a:p>
            <a:pPr indent="-457200">
              <a:spcBef>
                <a:spcPts val="0"/>
              </a:spcBef>
              <a:spcAft>
                <a:spcPts val="0"/>
              </a:spcAft>
              <a:defRPr/>
            </a:pPr>
            <a:r>
              <a:rPr altLang="ja-JP" b="0" dirty="0" lang="en-US" sz="1200">
                <a:latin typeface="+mn-ea"/>
                <a:ea typeface="+mn-ea"/>
              </a:rPr>
              <a:t>※</a:t>
            </a:r>
            <a:r>
              <a:rPr altLang="en-US" b="0" dirty="0" lang="ja-JP" sz="1200">
                <a:latin typeface="+mn-ea"/>
                <a:ea typeface="+mn-ea"/>
              </a:rPr>
              <a:t>　</a:t>
            </a:r>
            <a:r>
              <a:rPr altLang="ja-JP" b="0" dirty="0" lang="en-US" sz="1200">
                <a:latin typeface="+mn-ea"/>
                <a:ea typeface="+mn-ea"/>
              </a:rPr>
              <a:t>“/”</a:t>
            </a:r>
            <a:r>
              <a:rPr altLang="en-US" b="0" dirty="0" lang="ja-JP" sz="1200">
                <a:latin typeface="+mn-ea"/>
                <a:ea typeface="+mn-ea"/>
              </a:rPr>
              <a:t>区切りは出題範囲を表す</a:t>
            </a:r>
            <a:endParaRPr altLang="ja-JP" b="0" dirty="0" lang="en-US" sz="1200">
              <a:latin typeface="+mn-ea"/>
              <a:ea typeface="+mn-ea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4985ECF-44D1-4235-BA6C-CC4403D4E137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014243" y="2706390"/>
            <a:ext cx="701773" cy="596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8BB0040-1361-4F14-B1AD-5A6F75B4B0A3}"/>
              </a:ext>
            </a:extLst>
          </p:cNvPr>
          <p:cNvCxnSpPr>
            <a:cxnSpLocks/>
          </p:cNvCxnSpPr>
          <p:nvPr/>
        </p:nvCxnSpPr>
        <p:spPr>
          <a:xfrm flipV="1">
            <a:off x="4211960" y="2706390"/>
            <a:ext cx="628451" cy="1445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0187C6B-236C-489D-82E5-A9134AABE31C}"/>
              </a:ext>
            </a:extLst>
          </p:cNvPr>
          <p:cNvSpPr/>
          <p:nvPr/>
        </p:nvSpPr>
        <p:spPr>
          <a:xfrm>
            <a:off x="475666" y="1756417"/>
            <a:ext cx="8496944" cy="2831544"/>
          </a:xfrm>
          <a:prstGeom prst="rect">
            <a:avLst/>
          </a:prstGeom>
        </p:spPr>
        <p:txBody>
          <a:bodyPr rIns="0" wrap="square">
            <a:spAutoFit/>
          </a:bodyPr>
          <a:lstStyle/>
          <a:p>
            <a:pPr indent="-457200" marL="252000">
              <a:spcBef>
                <a:spcPts val="180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typeface="+mn-ea"/>
                <a:ea typeface="+mn-ea"/>
              </a:rPr>
              <a:t>・　</a:t>
            </a:r>
            <a:r>
              <a:rPr altLang="ja-JP" b="0" dirty="0" lang="en-US" sz="2000">
                <a:latin typeface="+mn-ea"/>
                <a:ea typeface="+mn-ea"/>
              </a:rPr>
              <a:t>『</a:t>
            </a:r>
            <a:r>
              <a:rPr altLang="en-US" b="0" dirty="0" lang="ja-JP" sz="2000">
                <a:latin typeface="+mn-ea"/>
                <a:ea typeface="+mn-ea"/>
              </a:rPr>
              <a:t>地理総合／歴史総合／公共</a:t>
            </a:r>
            <a:r>
              <a:rPr altLang="ja-JP" b="0" dirty="0" lang="en-US" sz="2000">
                <a:latin typeface="+mn-ea"/>
                <a:ea typeface="+mn-ea"/>
              </a:rPr>
              <a:t>』</a:t>
            </a:r>
          </a:p>
          <a:p>
            <a:pPr indent="-457200" marL="252000">
              <a:spcBef>
                <a:spcPts val="60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typeface="+mn-ea"/>
                <a:ea typeface="+mn-ea"/>
              </a:rPr>
              <a:t>　  「地理総合」「歴史総合」「公共」 の３つの出題範囲の中から２つを選択解答</a:t>
            </a:r>
            <a:endParaRPr altLang="ja-JP" b="0" dirty="0" lang="en-US" sz="2000">
              <a:latin typeface="+mn-ea"/>
              <a:ea typeface="+mn-ea"/>
            </a:endParaRPr>
          </a:p>
          <a:p>
            <a:pPr indent="-457200" marL="252000">
              <a:spcBef>
                <a:spcPts val="30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typeface="+mn-ea"/>
                <a:ea typeface="+mn-ea"/>
              </a:rPr>
              <a:t>　</a:t>
            </a:r>
            <a:r>
              <a:rPr altLang="en-US" b="0" dirty="0" lang="ja-JP" sz="1800">
                <a:latin typeface="+mn-ea"/>
                <a:ea typeface="+mn-ea"/>
              </a:rPr>
              <a:t>　　</a:t>
            </a:r>
            <a:r>
              <a:rPr altLang="en-US" b="0" dirty="0" lang="ja-JP" sz="1800">
                <a:latin typeface="+mn-ea"/>
              </a:rPr>
              <a:t>（➡解答手順：スライド</a:t>
            </a:r>
            <a:r>
              <a:rPr altLang="ja-JP" b="0" dirty="0" lang="en-US" sz="1800">
                <a:latin typeface="+mn-ea"/>
              </a:rPr>
              <a:t>12</a:t>
            </a:r>
            <a:r>
              <a:rPr altLang="en-US" b="0" dirty="0" lang="ja-JP" sz="1800">
                <a:latin typeface="+mn-ea"/>
              </a:rPr>
              <a:t>・</a:t>
            </a:r>
            <a:r>
              <a:rPr altLang="ja-JP" b="0" dirty="0" lang="en-US" sz="1800">
                <a:latin typeface="+mn-ea"/>
              </a:rPr>
              <a:t>13</a:t>
            </a:r>
            <a:r>
              <a:rPr altLang="en-US" b="0" dirty="0" lang="ja-JP" sz="1800">
                <a:latin typeface="+mn-ea"/>
              </a:rPr>
              <a:t>）</a:t>
            </a:r>
            <a:endParaRPr altLang="ja-JP" b="0" dirty="0" lang="en-US" sz="1800">
              <a:latin typeface="+mn-ea"/>
            </a:endParaRPr>
          </a:p>
          <a:p>
            <a:pPr indent="-457200" marL="252000">
              <a:spcBef>
                <a:spcPts val="300"/>
              </a:spcBef>
              <a:spcAft>
                <a:spcPts val="0"/>
              </a:spcAft>
              <a:defRPr/>
            </a:pPr>
            <a:endParaRPr altLang="ja-JP" b="0" dirty="0" lang="en-US" sz="1800">
              <a:latin typeface="+mn-ea"/>
              <a:ea typeface="+mn-ea"/>
            </a:endParaRPr>
          </a:p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typeface="+mn-ea"/>
                <a:ea typeface="+mn-ea"/>
              </a:rPr>
              <a:t>・　</a:t>
            </a:r>
            <a:r>
              <a:rPr altLang="ja-JP" b="0" dirty="0" lang="en-US" sz="2000">
                <a:latin typeface="+mn-ea"/>
                <a:ea typeface="+mn-ea"/>
              </a:rPr>
              <a:t>『</a:t>
            </a:r>
            <a:r>
              <a:rPr altLang="en-US" b="0" dirty="0" lang="ja-JP" sz="2000">
                <a:latin typeface="+mn-ea"/>
                <a:ea typeface="+mn-ea"/>
              </a:rPr>
              <a:t>物理基礎／化学基礎／生物基礎／地学基礎</a:t>
            </a:r>
            <a:r>
              <a:rPr altLang="ja-JP" b="0" dirty="0" lang="en-US" sz="2000">
                <a:latin typeface="+mn-ea"/>
                <a:ea typeface="+mn-ea"/>
              </a:rPr>
              <a:t>』 </a:t>
            </a:r>
          </a:p>
          <a:p>
            <a:pPr indent="-457200" marL="108000">
              <a:spcBef>
                <a:spcPts val="60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typeface="+mn-ea"/>
                <a:ea typeface="+mn-ea"/>
              </a:rPr>
              <a:t>　  「物理基礎」「化学基礎」「生物基礎」「地学基礎」 の４つの出題範囲の中から</a:t>
            </a:r>
            <a:br>
              <a:rPr altLang="ja-JP" b="0" dirty="0" lang="en-US" sz="2000">
                <a:latin typeface="+mn-ea"/>
                <a:ea typeface="+mn-ea"/>
              </a:rPr>
            </a:br>
            <a:r>
              <a:rPr altLang="en-US" b="0" dirty="0" lang="ja-JP" sz="2000">
                <a:latin typeface="+mn-ea"/>
                <a:ea typeface="+mn-ea"/>
              </a:rPr>
              <a:t>２つを選択解答</a:t>
            </a:r>
            <a:endParaRPr altLang="ja-JP" b="0" dirty="0" lang="en-US" sz="2000">
              <a:latin typeface="+mn-ea"/>
              <a:ea typeface="+mn-ea"/>
            </a:endParaRPr>
          </a:p>
          <a:p>
            <a:pPr indent="-457200" marL="252000">
              <a:spcBef>
                <a:spcPts val="300"/>
              </a:spcBef>
              <a:spcAft>
                <a:spcPts val="0"/>
              </a:spcAft>
              <a:defRPr/>
            </a:pPr>
            <a:r>
              <a:rPr altLang="en-US" b="0" dirty="0" lang="ja-JP" sz="2000">
                <a:latin typeface="+mn-ea"/>
                <a:ea typeface="+mn-ea"/>
              </a:rPr>
              <a:t>　　　</a:t>
            </a:r>
            <a:r>
              <a:rPr altLang="en-US" b="0" dirty="0" lang="ja-JP" sz="1800">
                <a:latin typeface="+mn-ea"/>
              </a:rPr>
              <a:t>（➡解答手順：スライド</a:t>
            </a:r>
            <a:r>
              <a:rPr altLang="ja-JP" b="0" dirty="0" lang="en-US" sz="1800">
                <a:latin typeface="+mn-ea"/>
              </a:rPr>
              <a:t>16</a:t>
            </a:r>
            <a:r>
              <a:rPr altLang="en-US" b="0" dirty="0" lang="ja-JP" sz="1800">
                <a:latin typeface="+mn-ea"/>
              </a:rPr>
              <a:t>・</a:t>
            </a:r>
            <a:r>
              <a:rPr altLang="ja-JP" b="0" dirty="0" lang="en-US" sz="1800">
                <a:latin typeface="+mn-ea"/>
              </a:rPr>
              <a:t>17</a:t>
            </a:r>
            <a:r>
              <a:rPr altLang="en-US" b="0" dirty="0" lang="ja-JP" sz="1800">
                <a:latin typeface="+mn-ea"/>
              </a:rPr>
              <a:t>）</a:t>
            </a:r>
            <a:endParaRPr altLang="ja-JP" b="0" dirty="0" lang="en-US" sz="2000">
              <a:latin typeface="+mn-ea"/>
              <a:ea typeface="+mn-ea"/>
            </a:endParaRPr>
          </a:p>
        </p:txBody>
      </p:sp>
      <p:sp>
        <p:nvSpPr>
          <p:cNvPr id="5" name="角丸四角形 8">
            <a:extLst>
              <a:ext uri="{FF2B5EF4-FFF2-40B4-BE49-F238E27FC236}">
                <a16:creationId xmlns:a16="http://schemas.microsoft.com/office/drawing/2014/main" id="{A63C2B54-C98D-455A-81A6-FFBAFB4BA784}"/>
              </a:ext>
            </a:extLst>
          </p:cNvPr>
          <p:cNvSpPr/>
          <p:nvPr/>
        </p:nvSpPr>
        <p:spPr>
          <a:xfrm>
            <a:off x="458898" y="4715001"/>
            <a:ext cx="8360604" cy="2045870"/>
          </a:xfrm>
          <a:prstGeom prst="roundRect">
            <a:avLst>
              <a:gd fmla="val 13900" name="adj"/>
            </a:avLst>
          </a:prstGeom>
          <a:solidFill>
            <a:srgbClr val="FFE1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72000" lIns="72000" rIns="0" tIns="3600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ja-JP" b="0" dirty="0" kern="100" lang="en-US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留意点</a:t>
            </a:r>
            <a:r>
              <a:rPr altLang="ja-JP" b="0" dirty="0" kern="100" lang="en-US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】</a:t>
            </a:r>
            <a:endParaRPr altLang="ja-JP" b="0" dirty="0" kern="100" lang="en-US" sz="1800">
              <a:solidFill>
                <a:prstClr val="black"/>
              </a:solidFill>
              <a:latin charset="-128" panose="020B0600070205080204" pitchFamily="50" typeface="ＭＳ Ｐゴシック"/>
              <a:cs charset="0" panose="02020603050405020304" pitchFamily="18"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en-US" b="0" dirty="0" kern="100" lang="ja-JP" sz="2000">
                <a:solidFill>
                  <a:schemeClr val="tx1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○　</a:t>
            </a:r>
            <a:r>
              <a:rPr altLang="ja-JP" b="0" dirty="0" lang="en-US" sz="2000">
                <a:solidFill>
                  <a:schemeClr val="tx1"/>
                </a:solidFill>
                <a:latin typeface="+mn-ea"/>
              </a:rPr>
              <a:t> 『</a:t>
            </a:r>
            <a:r>
              <a:rPr altLang="en-US" b="0" dirty="0" lang="ja-JP" sz="2000">
                <a:solidFill>
                  <a:schemeClr val="tx1"/>
                </a:solidFill>
                <a:latin typeface="+mn-ea"/>
              </a:rPr>
              <a:t>地理総合／歴史総合／公共</a:t>
            </a:r>
            <a:r>
              <a:rPr altLang="ja-JP" b="0" dirty="0" lang="en-US" sz="2000">
                <a:solidFill>
                  <a:schemeClr val="tx1"/>
                </a:solidFill>
                <a:latin typeface="+mn-ea"/>
              </a:rPr>
              <a:t>』</a:t>
            </a:r>
            <a:r>
              <a:rPr altLang="en-US" b="0" dirty="0" lang="ja-JP" sz="2000">
                <a:solidFill>
                  <a:schemeClr val="tx1"/>
                </a:solidFill>
                <a:latin typeface="+mn-ea"/>
              </a:rPr>
              <a:t>及び</a:t>
            </a:r>
            <a:r>
              <a:rPr altLang="ja-JP" b="0" dirty="0" lang="en-US" sz="2000">
                <a:solidFill>
                  <a:schemeClr val="tx1"/>
                </a:solidFill>
                <a:latin typeface="+mn-ea"/>
              </a:rPr>
              <a:t>『</a:t>
            </a:r>
            <a:r>
              <a:rPr altLang="en-US" b="0" dirty="0" lang="ja-JP" sz="2000">
                <a:solidFill>
                  <a:schemeClr val="tx1"/>
                </a:solidFill>
                <a:latin typeface="+mn-ea"/>
              </a:rPr>
              <a:t>物理基礎／化学基礎／生物基礎</a:t>
            </a:r>
            <a:br>
              <a:rPr altLang="ja-JP" b="0" dirty="0" lang="en-US" sz="2000">
                <a:solidFill>
                  <a:schemeClr val="tx1"/>
                </a:solidFill>
                <a:latin typeface="+mn-ea"/>
              </a:rPr>
            </a:br>
            <a:r>
              <a:rPr altLang="en-US" b="0" dirty="0" lang="ja-JP" sz="2000">
                <a:solidFill>
                  <a:schemeClr val="tx1"/>
                </a:solidFill>
                <a:latin typeface="+mn-ea"/>
              </a:rPr>
              <a:t>　／地学基礎</a:t>
            </a:r>
            <a:r>
              <a:rPr altLang="ja-JP" b="0" dirty="0" lang="en-US" sz="2000">
                <a:solidFill>
                  <a:schemeClr val="tx1"/>
                </a:solidFill>
                <a:latin typeface="+mn-ea"/>
              </a:rPr>
              <a:t>』</a:t>
            </a:r>
            <a:r>
              <a:rPr altLang="en-US" b="0" dirty="0" lang="ja-JP" sz="2000">
                <a:solidFill>
                  <a:schemeClr val="tx1"/>
                </a:solidFill>
                <a:latin typeface="+mn-ea"/>
              </a:rPr>
              <a:t>は，それぞれ</a:t>
            </a:r>
            <a:r>
              <a:rPr altLang="en-US" dirty="0" lang="ja-JP" sz="2000" u="sng">
                <a:solidFill>
                  <a:srgbClr val="FF0000"/>
                </a:solidFill>
                <a:latin typeface="+mn-ea"/>
              </a:rPr>
              <a:t>科目数としては１科目</a:t>
            </a:r>
            <a:r>
              <a:rPr altLang="en-US" b="0" dirty="0" lang="ja-JP" sz="2000">
                <a:solidFill>
                  <a:schemeClr val="tx1"/>
                </a:solidFill>
                <a:latin typeface="+mn-ea"/>
              </a:rPr>
              <a:t>であることに注意</a:t>
            </a:r>
            <a:endParaRPr altLang="ja-JP" b="0" dirty="0" lang="en-US" sz="200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altLang="en-US" b="0" dirty="0" kern="100" lang="ja-JP" sz="20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○　解答する出題範囲の順序，時間配分は自由だが，</a:t>
            </a:r>
            <a:r>
              <a:rPr altLang="en-US" dirty="0" kern="100" lang="ja-JP" sz="2000" u="sng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  <a:t>解答時間</a:t>
            </a:r>
            <a:r>
              <a:rPr altLang="ja-JP" dirty="0" kern="100" lang="en-US" sz="2000" u="sng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  <a:t>60</a:t>
            </a:r>
            <a:r>
              <a:rPr altLang="en-US" dirty="0" kern="100" lang="ja-JP" sz="2000" u="sng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  <a:t>分の中で</a:t>
            </a:r>
            <a:br>
              <a:rPr altLang="ja-JP" dirty="0" kern="100" lang="en-US" sz="2000" u="sng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</a:br>
            <a:r>
              <a:rPr altLang="en-US" dirty="0" kern="100" lang="ja-JP" sz="2000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  <a:t>　</a:t>
            </a:r>
            <a:r>
              <a:rPr altLang="en-US" dirty="0" kern="100" lang="ja-JP" sz="2000" u="sng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  <a:t>必ず２つの出題範囲を解答する</a:t>
            </a:r>
            <a:endParaRPr altLang="ja-JP" b="0" dirty="0" kern="100" lang="en-US" sz="2400">
              <a:solidFill>
                <a:prstClr val="black"/>
              </a:solidFill>
              <a:latin charset="-128" panose="020B0600070205080204" pitchFamily="50" typeface="ＭＳ Ｐゴシック"/>
              <a:cs charset="0" panose="02020603050405020304" pitchFamily="18" typeface="Times New Roman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D2111F8-2A1F-4CD1-ABC5-AA38EC6B2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58" y="780941"/>
            <a:ext cx="8496944" cy="838294"/>
          </a:xfrm>
          <a:prstGeom prst="roundRect">
            <a:avLst>
              <a:gd fmla="val 13634" name="adj"/>
            </a:avLst>
          </a:prstGeom>
          <a:solidFill>
            <a:srgbClr val="CCECFF"/>
          </a:solidFill>
          <a:ln algn="ctr"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2400">
                <a:latin typeface="+mn-ea"/>
              </a:rPr>
              <a:t>○　地理歴史，公民の</a:t>
            </a:r>
            <a:r>
              <a:rPr altLang="ja-JP" b="0" dirty="0" lang="en-US" sz="2400">
                <a:latin typeface="+mn-ea"/>
              </a:rPr>
              <a:t>『</a:t>
            </a:r>
            <a:r>
              <a:rPr altLang="en-US" b="0" dirty="0" lang="ja-JP" sz="2400">
                <a:latin typeface="+mn-ea"/>
              </a:rPr>
              <a:t>地理総合／歴史総合／公共</a:t>
            </a:r>
            <a:r>
              <a:rPr altLang="ja-JP" b="0" dirty="0" lang="en-US" sz="2400">
                <a:latin typeface="+mn-ea"/>
              </a:rPr>
              <a:t>』</a:t>
            </a:r>
            <a:r>
              <a:rPr altLang="en-US" b="0" dirty="0" lang="ja-JP" sz="2400">
                <a:latin typeface="+mn-ea"/>
              </a:rPr>
              <a:t>及び</a:t>
            </a:r>
            <a:br>
              <a:rPr altLang="ja-JP" b="0" dirty="0" lang="en-US" sz="2400">
                <a:latin typeface="+mn-ea"/>
              </a:rPr>
            </a:br>
            <a:r>
              <a:rPr altLang="en-US" b="0" dirty="0" lang="ja-JP" sz="2400">
                <a:latin typeface="+mn-ea"/>
              </a:rPr>
              <a:t>　　 理科の</a:t>
            </a:r>
            <a:r>
              <a:rPr altLang="ja-JP" b="0" dirty="0" lang="en-US" sz="2400">
                <a:latin typeface="+mn-ea"/>
              </a:rPr>
              <a:t>『</a:t>
            </a:r>
            <a:r>
              <a:rPr altLang="en-US" b="0" dirty="0" lang="ja-JP" sz="2400">
                <a:latin typeface="+mn-ea"/>
              </a:rPr>
              <a:t>物理基礎／化学基礎／生物基礎／地学基礎</a:t>
            </a:r>
            <a:r>
              <a:rPr altLang="ja-JP" b="0" dirty="0" lang="en-US" sz="2400">
                <a:latin typeface="+mn-ea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1764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303509-D431-491C-906C-D69D50FF707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3E8C96-59E6-4DE8-B78F-9BDCD431E4B0}"/>
              </a:ext>
            </a:extLst>
          </p:cNvPr>
          <p:cNvSpPr/>
          <p:nvPr/>
        </p:nvSpPr>
        <p:spPr>
          <a:xfrm>
            <a:off x="1863635" y="879103"/>
            <a:ext cx="5416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0" dirty="0" lang="ja-JP" sz="2400" u="sng">
                <a:solidFill>
                  <a:srgbClr val="FF0000"/>
                </a:solidFill>
                <a:latin typeface="ＭＳ Ｐゴシック"/>
              </a:rPr>
              <a:t>解答方法を誤ると適切に採点されません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B59820D-5805-4C90-8462-6409629B3D07}"/>
              </a:ext>
            </a:extLst>
          </p:cNvPr>
          <p:cNvSpPr/>
          <p:nvPr/>
        </p:nvSpPr>
        <p:spPr>
          <a:xfrm>
            <a:off x="850112" y="5369934"/>
            <a:ext cx="761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marL="252000">
              <a:spcBef>
                <a:spcPts val="0"/>
              </a:spcBef>
              <a:spcAft>
                <a:spcPts val="0"/>
              </a:spcAft>
              <a:defRPr/>
            </a:pPr>
            <a:r>
              <a:rPr altLang="ja-JP" b="0" dirty="0" lang="en-US" sz="1600">
                <a:latin typeface="+mn-ea"/>
                <a:ea typeface="+mn-ea"/>
              </a:rPr>
              <a:t>※</a:t>
            </a:r>
            <a:r>
              <a:rPr altLang="en-US" b="0" dirty="0" lang="ja-JP" sz="1600">
                <a:latin typeface="+mn-ea"/>
                <a:ea typeface="+mn-ea"/>
              </a:rPr>
              <a:t>　解答用紙に正しくマークされていない場合の採点の取扱い等については、</a:t>
            </a:r>
            <a:r>
              <a:rPr altLang="ja-JP" b="0" dirty="0" lang="en-US" sz="1600">
                <a:latin typeface="+mn-ea"/>
                <a:ea typeface="+mn-ea"/>
              </a:rPr>
              <a:t>12</a:t>
            </a:r>
            <a:r>
              <a:rPr altLang="en-US" b="0" dirty="0" lang="ja-JP" sz="1600">
                <a:latin typeface="+mn-ea"/>
                <a:ea typeface="+mn-ea"/>
              </a:rPr>
              <a:t>月上旬に大学入試センターのウェブサイトに掲載する「受験上の注意」や「解答科目欄及び出題範囲欄の不適切なマーク例」を確認</a:t>
            </a:r>
            <a:endParaRPr altLang="ja-JP" b="0" dirty="0" lang="en-US" sz="1600">
              <a:latin typeface="+mn-ea"/>
              <a:ea typeface="+mn-ea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D85E5D2-B9E0-48BF-B55A-BEACA2B52F09}"/>
              </a:ext>
            </a:extLst>
          </p:cNvPr>
          <p:cNvGrpSpPr/>
          <p:nvPr/>
        </p:nvGrpSpPr>
        <p:grpSpPr>
          <a:xfrm>
            <a:off x="357061" y="1626995"/>
            <a:ext cx="8535419" cy="3400931"/>
            <a:chOff x="374359" y="1896189"/>
            <a:chExt cx="8535419" cy="3400931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0187C6B-236C-489D-82E5-A9134AABE31C}"/>
                </a:ext>
              </a:extLst>
            </p:cNvPr>
            <p:cNvSpPr/>
            <p:nvPr/>
          </p:nvSpPr>
          <p:spPr>
            <a:xfrm>
              <a:off x="374359" y="1896189"/>
              <a:ext cx="8535419" cy="340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57200" marL="252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altLang="ja-JP" b="0" dirty="0" lang="en-US" sz="2000">
                  <a:latin typeface="+mn-ea"/>
                  <a:ea typeface="+mn-ea"/>
                </a:rPr>
                <a:t>【</a:t>
              </a:r>
              <a:r>
                <a:rPr altLang="en-US" b="0" dirty="0" lang="ja-JP" sz="2000">
                  <a:latin typeface="+mn-ea"/>
                  <a:ea typeface="+mn-ea"/>
                </a:rPr>
                <a:t>誤った解答方法の例：２科目受験で</a:t>
              </a:r>
              <a:r>
                <a:rPr altLang="en-US" b="0" dirty="0" lang="ja-JP" sz="2000" u="sng">
                  <a:latin typeface="+mn-ea"/>
                  <a:ea typeface="+mn-ea"/>
                </a:rPr>
                <a:t>２科目とも同じ科目を選択</a:t>
              </a:r>
              <a:r>
                <a:rPr altLang="ja-JP" b="0" dirty="0" lang="en-US" sz="2000">
                  <a:latin typeface="+mn-ea"/>
                  <a:ea typeface="+mn-ea"/>
                </a:rPr>
                <a:t>】</a:t>
              </a:r>
            </a:p>
            <a:p>
              <a:pPr indent="-457200" marL="252000">
                <a:spcBef>
                  <a:spcPts val="0"/>
                </a:spcBef>
                <a:spcAft>
                  <a:spcPts val="0"/>
                </a:spcAft>
                <a:defRPr/>
              </a:pPr>
              <a:endParaRPr altLang="ja-JP" b="0" dirty="0" lang="en-US" sz="2400">
                <a:latin typeface="+mn-ea"/>
                <a:ea typeface="+mn-ea"/>
              </a:endParaRPr>
            </a:p>
            <a:p>
              <a:pPr marL="360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typeface="+mn-ea"/>
                  <a:ea typeface="+mn-ea"/>
                </a:rPr>
                <a:t> 　地理歴史，公民において，２科目とも</a:t>
              </a:r>
              <a:r>
                <a:rPr altLang="ja-JP" b="0" dirty="0" lang="en-US" sz="1800">
                  <a:latin typeface="+mn-ea"/>
                </a:rPr>
                <a:t>『</a:t>
              </a:r>
              <a:r>
                <a:rPr altLang="en-US" b="0" dirty="0" lang="ja-JP" sz="1800">
                  <a:latin typeface="+mn-ea"/>
                </a:rPr>
                <a:t>地理総合／歴史総合／公共</a:t>
              </a:r>
              <a:r>
                <a:rPr altLang="ja-JP" b="0" dirty="0" lang="en-US" sz="1800">
                  <a:latin typeface="+mn-ea"/>
                </a:rPr>
                <a:t>』 </a:t>
              </a:r>
              <a:r>
                <a:rPr altLang="en-US" b="0" dirty="0" lang="ja-JP" sz="1800">
                  <a:latin typeface="+mn-ea"/>
                </a:rPr>
                <a:t>を選択</a:t>
              </a:r>
              <a:endParaRPr altLang="ja-JP" b="0" dirty="0" lang="en-US" sz="1800">
                <a:latin typeface="+mn-ea"/>
                <a:ea typeface="+mn-ea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typeface="+mn-ea"/>
                  <a:ea typeface="+mn-ea"/>
                </a:rPr>
                <a:t>　　　　　・　第１解答科目 → 「地理総合」のみ解答</a:t>
              </a:r>
              <a:endParaRPr altLang="ja-JP" b="0" dirty="0" lang="en-US" sz="1800">
                <a:latin typeface="+mn-ea"/>
                <a:ea typeface="+mn-ea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typeface="+mn-ea"/>
                </a:rPr>
                <a:t>　　　　　・　第２解答科目 → </a:t>
              </a:r>
              <a:r>
                <a:rPr altLang="en-US" b="0" dirty="0" lang="ja-JP" sz="1800">
                  <a:latin typeface="+mn-ea"/>
                  <a:ea typeface="+mn-ea"/>
                </a:rPr>
                <a:t>「歴史総合」のみ解答</a:t>
              </a:r>
              <a:endParaRPr altLang="ja-JP" b="0" dirty="0" lang="en-US" sz="1800">
                <a:latin typeface="+mn-ea"/>
                <a:ea typeface="+mn-ea"/>
              </a:endParaRPr>
            </a:p>
            <a:p>
              <a:pPr indent="-457200" marL="252000">
                <a:spcBef>
                  <a:spcPts val="0"/>
                </a:spcBef>
                <a:spcAft>
                  <a:spcPts val="0"/>
                </a:spcAft>
                <a:defRPr/>
              </a:pPr>
              <a:endParaRPr altLang="ja-JP" b="0" dirty="0" lang="en-US" sz="2000">
                <a:latin typeface="+mn-ea"/>
              </a:endParaRPr>
            </a:p>
            <a:p>
              <a:pPr marL="3600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typeface="+mn-ea"/>
                </a:rPr>
                <a:t> 　理科において，２科目とも</a:t>
              </a:r>
              <a:r>
                <a:rPr altLang="ja-JP" b="0" dirty="0" lang="en-US" sz="1800">
                  <a:latin typeface="+mn-ea"/>
                </a:rPr>
                <a:t>『</a:t>
              </a:r>
              <a:r>
                <a:rPr altLang="en-US" b="0" dirty="0" lang="ja-JP" sz="1800">
                  <a:latin typeface="+mn-ea"/>
                </a:rPr>
                <a:t>物理基礎／化学基礎／生物基礎／地学基礎</a:t>
              </a:r>
              <a:r>
                <a:rPr altLang="ja-JP" b="0" dirty="0" lang="en-US" sz="1800">
                  <a:latin typeface="+mn-ea"/>
                </a:rPr>
                <a:t>』</a:t>
              </a:r>
              <a:r>
                <a:rPr altLang="en-US" b="0" dirty="0" lang="ja-JP" sz="1800">
                  <a:latin typeface="+mn-ea"/>
                </a:rPr>
                <a:t>を選択</a:t>
              </a:r>
              <a:endParaRPr altLang="ja-JP" b="0" dirty="0" lang="en-US" sz="1800">
                <a:latin typeface="+mn-ea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typeface="+mn-ea"/>
                </a:rPr>
                <a:t>　　　　　・　第１解答科目 → 「物理基礎」と「化学基礎」を解答</a:t>
              </a:r>
              <a:endParaRPr altLang="ja-JP" b="0" dirty="0" lang="en-US" sz="1800">
                <a:latin typeface="+mn-ea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typeface="+mn-ea"/>
                </a:rPr>
                <a:t>　　　　　・　第２解答科目 → 「生物基礎」と「地学基礎」を解答</a:t>
              </a:r>
              <a:endParaRPr altLang="ja-JP" b="0" dirty="0" lang="en-US" sz="1800">
                <a:latin typeface="+mn-ea"/>
              </a:endParaRPr>
            </a:p>
            <a:p>
              <a:pPr indent="-457200" marL="252000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altLang="en-US" b="0" dirty="0" lang="ja-JP" sz="1800">
                  <a:latin typeface="+mn-ea"/>
                </a:rPr>
                <a:t>　　　　　</a:t>
              </a:r>
              <a:endParaRPr altLang="ja-JP" b="0" dirty="0" lang="en-US" sz="1800">
                <a:latin typeface="+mn-ea"/>
              </a:endParaRPr>
            </a:p>
          </p:txBody>
        </p:sp>
        <p:sp>
          <p:nvSpPr>
            <p:cNvPr id="2" name="乗算記号 1">
              <a:extLst>
                <a:ext uri="{FF2B5EF4-FFF2-40B4-BE49-F238E27FC236}">
                  <a16:creationId xmlns:a16="http://schemas.microsoft.com/office/drawing/2014/main" id="{502AB6D1-DCC8-423D-9BF8-831E443BA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372" y="2419694"/>
              <a:ext cx="576064" cy="64807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  <p:sp>
          <p:nvSpPr>
            <p:cNvPr id="11" name="乗算記号 10">
              <a:extLst>
                <a:ext uri="{FF2B5EF4-FFF2-40B4-BE49-F238E27FC236}">
                  <a16:creationId xmlns:a16="http://schemas.microsoft.com/office/drawing/2014/main" id="{E39F5439-E5DA-43B3-B06E-CB1C9D90A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372" y="3696389"/>
              <a:ext cx="576064" cy="64807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ja-JP"/>
            </a:p>
          </p:txBody>
        </p:sp>
      </p:grpSp>
    </p:spTree>
    <p:extLst>
      <p:ext uri="{BB962C8B-B14F-4D97-AF65-F5344CB8AC3E}">
        <p14:creationId xmlns:p14="http://schemas.microsoft.com/office/powerpoint/2010/main" val="41329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3A148B-CE35-4535-A1A8-C1F76B4F84FF}"/>
              </a:ext>
            </a:extLst>
          </p:cNvPr>
          <p:cNvSpPr txBox="1"/>
          <p:nvPr/>
        </p:nvSpPr>
        <p:spPr>
          <a:xfrm>
            <a:off x="5510656" y="2535340"/>
            <a:ext cx="3600400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1200">
                <a:solidFill>
                  <a:srgbClr val="000000"/>
                </a:solidFill>
                <a:latin typeface="+mn-ea"/>
                <a:ea typeface="+mn-ea"/>
              </a:rPr>
              <a:t>○は選択可能な組合せ，</a:t>
            </a:r>
            <a:r>
              <a:rPr altLang="ja-JP" b="0" dirty="0" lang="en-US" sz="1200">
                <a:solidFill>
                  <a:srgbClr val="F04693"/>
                </a:solidFill>
                <a:latin typeface="+mn-ea"/>
                <a:ea typeface="+mn-ea"/>
              </a:rPr>
              <a:t>×</a:t>
            </a:r>
            <a:r>
              <a:rPr altLang="en-US" b="0" dirty="0" lang="ja-JP" sz="1200">
                <a:solidFill>
                  <a:srgbClr val="000000"/>
                </a:solidFill>
                <a:latin typeface="+mn-ea"/>
                <a:ea typeface="+mn-ea"/>
              </a:rPr>
              <a:t>は選択不可な組合せ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1F7636-4E1E-4BD1-AE57-DC8952A8342E}"/>
              </a:ext>
            </a:extLst>
          </p:cNvPr>
          <p:cNvSpPr txBox="1"/>
          <p:nvPr/>
        </p:nvSpPr>
        <p:spPr>
          <a:xfrm>
            <a:off x="179512" y="2420888"/>
            <a:ext cx="503356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ja-JP" b="0" dirty="0" lang="en-US" sz="1800">
                <a:latin typeface="Arial"/>
                <a:ea typeface="ＭＳ Ｐゴシック"/>
              </a:rPr>
              <a:t>【</a:t>
            </a:r>
            <a:r>
              <a:rPr altLang="en-US" b="0" dirty="0" lang="ja-JP" sz="1800">
                <a:latin typeface="Arial"/>
                <a:ea typeface="ＭＳ Ｐゴシック"/>
              </a:rPr>
              <a:t>２科目を選択する場合の</a:t>
            </a:r>
            <a:r>
              <a:rPr altLang="en-US" b="0" baseline="0" cap="none" dirty="0" i="0" kern="1200" kumimoji="1" lang="ja-JP" noProof="0" normalizeH="0" spc="0" strike="noStrike" sz="1800" u="none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組合せ一覧表</a:t>
            </a:r>
            <a:r>
              <a:rPr altLang="ja-JP" b="0" baseline="0" cap="none" dirty="0" i="0" kern="1200" kumimoji="1" lang="en-US" noProof="0" normalizeH="0" spc="0" strike="noStrike" sz="1800" u="none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】</a:t>
            </a:r>
            <a:endParaRPr altLang="en-US" b="0" baseline="0" cap="none" dirty="0" i="0" kern="1200" kumimoji="1" lang="ja-JP" noProof="0" normalizeH="0" spc="0" strike="noStrike" sz="1800" u="none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662C774F-09E2-44B2-8F55-322E0313DAF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46911" y="6519131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3FEE005-1DD2-43FD-A98C-C595A1D4B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25472"/>
              </p:ext>
            </p:extLst>
          </p:nvPr>
        </p:nvGraphicFramePr>
        <p:xfrm>
          <a:off x="289716" y="2834459"/>
          <a:ext cx="8676176" cy="2672207"/>
        </p:xfrm>
        <a:graphic>
          <a:graphicData uri="http://schemas.openxmlformats.org/drawingml/2006/table">
            <a:tbl>
              <a:tblPr/>
              <a:tblGrid>
                <a:gridCol w="252000">
                  <a:extLst>
                    <a:ext uri="{9D8B030D-6E8A-4147-A177-3AD203B41FA5}">
                      <a16:colId xmlns:a16="http://schemas.microsoft.com/office/drawing/2014/main" val="11707674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9493836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73241323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083872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12217893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0335495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0309522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7318372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4930118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96862203"/>
                    </a:ext>
                  </a:extLst>
                </a:gridCol>
              </a:tblGrid>
              <a:tr h="252000">
                <a:tc gridSpan="2" rowSpan="3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b="0" baseline="0" cap="none" dirty="0" i="0" kern="1200" kumimoji="1" lang="ja-JP" noProof="0" normalizeH="0" spc="0" strike="noStrike" sz="110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（解答順は順不同）</a:t>
                      </a:r>
                      <a:endParaRPr altLang="en-US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rowSpan="3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altLang="en-US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defTabSz="945124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b="1" dirty="0" i="0" lang="ja-JP" strike="noStrike" sz="1200" u="none">
                          <a:solidFill>
                            <a:srgbClr val="0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（ｂ）</a:t>
                      </a:r>
                      <a:r>
                        <a:rPr altLang="en-US" b="0" dirty="0" i="0" lang="ja-JP" strike="noStrike" sz="105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必履修科目と選択科目を組み合わせた出題科目</a:t>
                      </a:r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altLang="en-US" b="1" dirty="0" i="0" lang="ja-JP" strike="noStrike" sz="1200" u="none">
                          <a:solidFill>
                            <a:srgbClr val="0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（ａ）</a:t>
                      </a:r>
                      <a:r>
                        <a:rPr altLang="en-US" b="0" dirty="0" i="0" lang="ja-JP" strike="noStrike" sz="105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必履修科目を組み合わせた出題科目</a:t>
                      </a:r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1738"/>
                  </a:ext>
                </a:extLst>
              </a:tr>
              <a:tr h="360000">
                <a:tc gridSpan="2" vMerge="1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altLang="en-US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defTabSz="945124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altLang="en-US" dirty="0" kumimoji="1" lang="ja-JP" sz="1200"/>
                    </a:p>
                  </a:txBody>
                  <a:tcPr anchor="ctr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地理総合，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地理探究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歴史総合，</a:t>
                      </a:r>
                      <a:b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日本史探究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歴史総合，</a:t>
                      </a:r>
                      <a:b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世界史探究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公共，倫理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altLang="ja-JP" b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公共，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政治・経済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  <a:endParaRPr altLang="en-US" dirty="0" kumimoji="1" lang="ja-JP" sz="2000"/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地理総合／歴史総合／公共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（３つのうち２つを解答）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37188"/>
                  </a:ext>
                </a:extLst>
              </a:tr>
              <a:tr h="540000">
                <a:tc gridSpan="2"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altLang="en-US" kumimoji="1"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altLang="ja-JP" b="0" dirty="0" i="0" lang="en-US" strike="noStrike" sz="1050" u="none">
                        <a:solidFill>
                          <a:srgbClr val="000000"/>
                        </a:solidFill>
                        <a:effectLst/>
                        <a:latin charset="-128" panose="020B0604030504040204" pitchFamily="50" typeface="Meiryo UI"/>
                        <a:ea charset="-128" panose="020B0604030504040204" pitchFamily="50" typeface="Meiryo UI"/>
                      </a:endParaRPr>
                    </a:p>
                  </a:txBody>
                  <a:tcPr anchor="ctr" marB="0" marL="5800" marR="5800" marT="5800">
                    <a:lnL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1D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「地理総合」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と</a:t>
                      </a:r>
                      <a:b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「歴史総合」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「地理総合」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と</a:t>
                      </a:r>
                      <a:b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「公共」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「歴史総合」</a:t>
                      </a:r>
                      <a:b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と</a:t>
                      </a:r>
                      <a:b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「公共」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47308"/>
                  </a:ext>
                </a:extLst>
              </a:tr>
              <a:tr h="291341">
                <a:tc rowSpan="5">
                  <a:txBody>
                    <a:bodyPr/>
                    <a:lstStyle/>
                    <a:p>
                      <a:pPr algn="ctr" fontAlgn="ctr"/>
                      <a:r>
                        <a:rPr altLang="en-US" b="1" dirty="0" i="0" lang="ja-JP" strike="noStrike" sz="1200" u="none">
                          <a:solidFill>
                            <a:srgbClr val="000000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（ｂ）</a:t>
                      </a:r>
                      <a:endParaRPr altLang="ja-JP" b="1" dirty="0" i="0" lang="en-US" strike="noStrike" sz="1200" u="none">
                        <a:solidFill>
                          <a:srgbClr val="000000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地理総合，地理</a:t>
                      </a: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探究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altLang="ja-JP" b="0" dirty="0" i="0" lang="en-US" strike="noStrike" sz="18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99451"/>
                  </a:ext>
                </a:extLst>
              </a:tr>
              <a:tr h="291341"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歴史総合，日本史</a:t>
                      </a: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探究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altLang="ja-JP" b="0" dirty="0" i="0" lang="en-US" strike="noStrike" sz="18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661672"/>
                  </a:ext>
                </a:extLst>
              </a:tr>
              <a:tr h="291341"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歴史総合，世界史</a:t>
                      </a: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探究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altLang="ja-JP" b="0" dirty="0" i="0" lang="en-US" strike="noStrike" sz="18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96637"/>
                  </a:ext>
                </a:extLst>
              </a:tr>
              <a:tr h="323092"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公共，倫理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20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84756"/>
                  </a:ext>
                </a:extLst>
              </a:tr>
              <a:tr h="323092">
                <a:tc vMerge="1">
                  <a:txBody>
                    <a:bodyPr/>
                    <a:lstStyle/>
                    <a:p>
                      <a:pPr algn="ctr" fontAlgn="ctr"/>
                      <a:endParaRPr altLang="ja-JP" b="0" dirty="0" i="0" lang="en-US" strike="noStrike" sz="1100" u="non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altLang="ja-JP" b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altLang="en-US" b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公共，政治</a:t>
                      </a:r>
                      <a:r>
                        <a:rPr altLang="en-US" b="0" dirty="0" i="0" lang="ja-JP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・経済</a:t>
                      </a:r>
                      <a:r>
                        <a:rPr altLang="ja-JP" b="0" dirty="0" i="0" lang="en-US" strike="noStrike" sz="11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』</a:t>
                      </a:r>
                    </a:p>
                  </a:txBody>
                  <a:tcPr anchor="ctr" marB="0" marL="0" marR="0" marT="0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20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en-US" b="0" dirty="0" i="0" lang="ja-JP" strike="noStrike" sz="1800" u="non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altLang="ja-JP" b="1" dirty="0" i="0" lang="en-US" strike="noStrike" sz="1800" u="none">
                          <a:solidFill>
                            <a:srgbClr val="F04693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anchor="ctr" marB="0" marL="5354" marR="5354" marT="5354">
                    <a:lnL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98015"/>
                  </a:ext>
                </a:extLst>
              </a:tr>
            </a:tbl>
          </a:graphicData>
        </a:graphic>
      </p:graphicFrame>
      <p:sp>
        <p:nvSpPr>
          <p:cNvPr id="15" name="角丸四角形 8">
            <a:extLst>
              <a:ext uri="{FF2B5EF4-FFF2-40B4-BE49-F238E27FC236}">
                <a16:creationId xmlns:a16="http://schemas.microsoft.com/office/drawing/2014/main" id="{A45603BB-C3D1-42D8-BAA2-FE0846220DB4}"/>
              </a:ext>
            </a:extLst>
          </p:cNvPr>
          <p:cNvSpPr/>
          <p:nvPr/>
        </p:nvSpPr>
        <p:spPr>
          <a:xfrm>
            <a:off x="642546" y="1376114"/>
            <a:ext cx="7858907" cy="865771"/>
          </a:xfrm>
          <a:prstGeom prst="roundRect">
            <a:avLst>
              <a:gd fmla="val 13900" name="adj"/>
            </a:avLst>
          </a:prstGeom>
          <a:solidFill>
            <a:srgbClr val="FFE1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lIns="72000" rIns="0" tIns="3600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ja-JP" b="0" dirty="0" kern="100" lang="en-US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留意点</a:t>
            </a:r>
            <a:r>
              <a:rPr altLang="ja-JP" b="0" dirty="0" kern="100" lang="en-US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】</a:t>
            </a:r>
            <a:endParaRPr altLang="ja-JP" b="0" dirty="0" kern="100" lang="en-US" sz="1800">
              <a:solidFill>
                <a:prstClr val="black"/>
              </a:solidFill>
              <a:latin charset="-128" panose="020B0600070205080204" pitchFamily="50" typeface="ＭＳ Ｐゴシック"/>
              <a:cs charset="0" panose="02020603050405020304" pitchFamily="18"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altLang="en-US" b="0" dirty="0" kern="100" lang="ja-JP" sz="1800">
                <a:solidFill>
                  <a:prstClr val="black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　</a:t>
            </a:r>
            <a:r>
              <a:rPr altLang="en-US" b="0" dirty="0" lang="ja-JP" sz="1800">
                <a:solidFill>
                  <a:schemeClr val="tx1"/>
                </a:solidFill>
                <a:latin typeface="+mn-ea"/>
              </a:rPr>
              <a:t>６科目から最大２科目を選択解答するが、</a:t>
            </a:r>
            <a:r>
              <a:rPr altLang="en-US" dirty="0" kern="100" lang="ja-JP" sz="1800" u="sng">
                <a:solidFill>
                  <a:prstClr val="black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選択できない科目の組合せがある</a:t>
            </a:r>
            <a:endParaRPr altLang="ja-JP" b="0" dirty="0" kern="100" lang="en-US" sz="2000">
              <a:solidFill>
                <a:prstClr val="black"/>
              </a:solidFill>
              <a:latin charset="-128" panose="020B0600070205080204" pitchFamily="50" typeface="ＭＳ Ｐゴシック"/>
              <a:cs charset="0" panose="02020603050405020304" pitchFamily="18" typeface="Times New Roman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F33FD26-D439-4308-9CC1-1557FDAD9028}"/>
              </a:ext>
            </a:extLst>
          </p:cNvPr>
          <p:cNvSpPr/>
          <p:nvPr/>
        </p:nvSpPr>
        <p:spPr>
          <a:xfrm>
            <a:off x="281446" y="5642833"/>
            <a:ext cx="3695634" cy="802958"/>
          </a:xfrm>
          <a:prstGeom prst="roundRect">
            <a:avLst>
              <a:gd fmla="val 14054" name="adj"/>
            </a:avLst>
          </a:prstGeom>
          <a:solidFill>
            <a:schemeClr val="bg1"/>
          </a:solidFill>
          <a:ln w="28575">
            <a:solidFill>
              <a:srgbClr val="FFC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36000" lIns="72000" rIns="72000" tIns="36000" wrap="square">
            <a:spAutoFit/>
          </a:bodyPr>
          <a:lstStyle/>
          <a:p>
            <a:pPr algn="just" lvl="1" mar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kern="100" lang="ja-JP" sz="1400">
                <a:latin typeface="+mn-ea"/>
                <a:cs charset="0" panose="02020603050405020304" pitchFamily="18" typeface="Times New Roman"/>
              </a:rPr>
              <a:t>○</a:t>
            </a:r>
            <a:r>
              <a:rPr altLang="en-US" b="0" dirty="0" kern="100" lang="ja-JP" sz="14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</a:t>
            </a:r>
            <a:r>
              <a:rPr altLang="en-US" dirty="0" lang="ja-JP" sz="140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highlight>
                  <a:srgbClr val="FFFFE5"/>
                </a:highlight>
                <a:latin typeface="+mn-ea"/>
              </a:rPr>
              <a:t>（ｂ）</a:t>
            </a:r>
            <a:r>
              <a:rPr altLang="en-US" b="0" dirty="0" kern="100" lang="ja-JP" sz="1400">
                <a:latin typeface="+mn-ea"/>
                <a:cs charset="0" panose="02020603050405020304" pitchFamily="18" typeface="Times New Roman"/>
              </a:rPr>
              <a:t>の５科目から計２科目を受験する場合</a:t>
            </a:r>
            <a:endParaRPr altLang="ja-JP" b="0" dirty="0" kern="100" lang="en-US" sz="1400">
              <a:latin typeface="+mn-ea"/>
              <a:cs charset="0" panose="02020603050405020304" pitchFamily="18" typeface="Times New Roman"/>
            </a:endParaRPr>
          </a:p>
          <a:p>
            <a:pPr algn="just" lvl="1" mar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kern="100" lang="ja-JP" sz="1400">
                <a:latin typeface="+mn-ea"/>
                <a:cs charset="0" panose="02020603050405020304" pitchFamily="18" typeface="Times New Roman"/>
              </a:rPr>
              <a:t>　→　</a:t>
            </a:r>
            <a:r>
              <a:rPr altLang="ja-JP" b="0" kern="100" lang="en-US" sz="1400" u="sng">
                <a:latin typeface="+mn-ea"/>
                <a:cs charset="0" panose="02020603050405020304" pitchFamily="18" typeface="Times New Roman"/>
              </a:rPr>
              <a:t>『</a:t>
            </a:r>
            <a:r>
              <a:rPr altLang="en-US" b="0" kern="100" lang="ja-JP" sz="1400" u="sng">
                <a:latin typeface="+mn-ea"/>
                <a:cs charset="0" panose="02020603050405020304" pitchFamily="18" typeface="Times New Roman"/>
              </a:rPr>
              <a:t>公共，倫理</a:t>
            </a:r>
            <a:r>
              <a:rPr altLang="ja-JP" b="0" dirty="0" kern="100" lang="en-US" sz="1400" u="sng">
                <a:latin typeface="+mn-ea"/>
                <a:cs charset="0" panose="02020603050405020304" pitchFamily="18" typeface="Times New Roman"/>
              </a:rPr>
              <a:t>』</a:t>
            </a:r>
            <a:r>
              <a:rPr altLang="en-US" b="0" dirty="0" kern="100" lang="ja-JP" sz="1400" u="sng">
                <a:latin typeface="+mn-ea"/>
                <a:cs charset="0" panose="02020603050405020304" pitchFamily="18" typeface="Times New Roman"/>
              </a:rPr>
              <a:t>と</a:t>
            </a:r>
            <a:r>
              <a:rPr altLang="ja-JP" b="0" kern="100" lang="en-US" sz="1400" u="sng">
                <a:latin typeface="+mn-ea"/>
                <a:cs charset="0" panose="02020603050405020304" pitchFamily="18" typeface="Times New Roman"/>
              </a:rPr>
              <a:t>『</a:t>
            </a:r>
            <a:r>
              <a:rPr altLang="en-US" b="0" kern="100" lang="ja-JP" sz="1400" u="sng">
                <a:latin typeface="+mn-ea"/>
                <a:cs charset="0" panose="02020603050405020304" pitchFamily="18" typeface="Times New Roman"/>
              </a:rPr>
              <a:t>公共，政治</a:t>
            </a:r>
            <a:r>
              <a:rPr altLang="en-US" b="0" dirty="0" kern="100" lang="ja-JP" sz="1400" u="sng">
                <a:latin typeface="+mn-ea"/>
                <a:cs charset="0" panose="02020603050405020304" pitchFamily="18" typeface="Times New Roman"/>
              </a:rPr>
              <a:t>・経済</a:t>
            </a:r>
            <a:r>
              <a:rPr altLang="ja-JP" b="0" dirty="0" kern="100" lang="en-US" sz="1400" u="sng">
                <a:latin typeface="+mn-ea"/>
                <a:cs charset="0" panose="02020603050405020304" pitchFamily="18" typeface="Times New Roman"/>
              </a:rPr>
              <a:t>』</a:t>
            </a:r>
            <a:r>
              <a:rPr altLang="en-US" b="0" dirty="0" kern="100" lang="ja-JP" sz="1400" u="sng">
                <a:latin typeface="+mn-ea"/>
                <a:cs charset="0" panose="02020603050405020304" pitchFamily="18" typeface="Times New Roman"/>
              </a:rPr>
              <a:t>の</a:t>
            </a:r>
            <a:br>
              <a:rPr altLang="ja-JP" b="0" dirty="0" kern="100" lang="en-US" sz="1400" u="sng">
                <a:latin typeface="+mn-ea"/>
                <a:cs charset="0" panose="02020603050405020304" pitchFamily="18" typeface="Times New Roman"/>
              </a:rPr>
            </a:br>
            <a:r>
              <a:rPr altLang="en-US" b="0" dirty="0" kern="100" lang="ja-JP" sz="1400">
                <a:latin typeface="+mn-ea"/>
                <a:cs charset="0" panose="02020603050405020304" pitchFamily="18" typeface="Times New Roman"/>
              </a:rPr>
              <a:t>　　 </a:t>
            </a:r>
            <a:r>
              <a:rPr altLang="en-US" b="0" dirty="0" kern="100" lang="ja-JP" sz="1400" u="sng">
                <a:latin typeface="+mn-ea"/>
                <a:cs charset="0" panose="02020603050405020304" pitchFamily="18" typeface="Times New Roman"/>
              </a:rPr>
              <a:t>組合せは不可</a:t>
            </a:r>
            <a:endParaRPr altLang="ja-JP" b="0" dirty="0" kern="100" lang="en-US" sz="1400" u="sng">
              <a:latin typeface="+mn-ea"/>
              <a:cs charset="0" panose="02020603050405020304" pitchFamily="18" typeface="Times New Roman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4B2ED29-411B-4A2C-8D4F-3E563A0F63B6}"/>
              </a:ext>
            </a:extLst>
          </p:cNvPr>
          <p:cNvSpPr/>
          <p:nvPr/>
        </p:nvSpPr>
        <p:spPr>
          <a:xfrm>
            <a:off x="4466922" y="5642833"/>
            <a:ext cx="4142046" cy="1027926"/>
          </a:xfrm>
          <a:prstGeom prst="roundRect">
            <a:avLst>
              <a:gd fmla="val 13054" name="adj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36000" lIns="72000" rIns="72000" tIns="36000" wrap="square">
            <a:spAutoFit/>
          </a:bodyPr>
          <a:lstStyle/>
          <a:p>
            <a:pPr lvl="1" mar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kern="100" lang="ja-JP" sz="14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○　</a:t>
            </a:r>
            <a:r>
              <a:rPr altLang="en-US" dirty="0" lang="ja-JP" sz="140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highlight>
                  <a:srgbClr val="DDF2FF"/>
                </a:highlight>
                <a:latin typeface="+mn-ea"/>
              </a:rPr>
              <a:t>（ａ）</a:t>
            </a:r>
            <a:r>
              <a:rPr altLang="en-US" b="0" dirty="0" lang="ja-JP" sz="1400">
                <a:solidFill>
                  <a:schemeClr val="tx1"/>
                </a:solidFill>
                <a:latin typeface="+mn-ea"/>
              </a:rPr>
              <a:t>と</a:t>
            </a:r>
            <a:r>
              <a:rPr altLang="en-US" dirty="0" lang="ja-JP" sz="140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highlight>
                  <a:srgbClr val="FFFFE5"/>
                </a:highlight>
                <a:latin typeface="+mn-ea"/>
              </a:rPr>
              <a:t>（ｂ）</a:t>
            </a:r>
            <a:r>
              <a:rPr altLang="en-US" b="0" dirty="0" kern="100" lang="ja-JP" sz="14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の５科目から１科目の計２科目を</a:t>
            </a:r>
            <a:br>
              <a:rPr altLang="ja-JP" b="0" dirty="0" kern="100" lang="en-US" sz="14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</a:br>
            <a:r>
              <a:rPr altLang="ja-JP" b="0" dirty="0" kern="100" lang="en-US" sz="14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   </a:t>
            </a:r>
            <a:r>
              <a:rPr altLang="en-US" b="0" dirty="0" kern="100" lang="ja-JP" sz="14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受験する場合</a:t>
            </a:r>
            <a:endParaRPr altLang="ja-JP" b="0" dirty="0" kern="100" lang="en-US" sz="1400">
              <a:solidFill>
                <a:schemeClr val="tx1"/>
              </a:solidFill>
              <a:latin typeface="+mn-ea"/>
              <a:cs charset="0" panose="02020603050405020304" pitchFamily="18" typeface="Times New Roman"/>
            </a:endParaRPr>
          </a:p>
          <a:p>
            <a:pPr lvl="1" mar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kern="100" lang="ja-JP" sz="14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　 →　</a:t>
            </a:r>
            <a:r>
              <a:rPr altLang="ja-JP" b="0" dirty="0" lang="en-US" sz="1400" u="sng">
                <a:solidFill>
                  <a:schemeClr val="tx1"/>
                </a:solidFill>
                <a:latin typeface="+mn-ea"/>
              </a:rPr>
              <a:t>『</a:t>
            </a:r>
            <a:r>
              <a:rPr altLang="en-US" b="0" dirty="0" lang="ja-JP" sz="1400" u="sng">
                <a:solidFill>
                  <a:schemeClr val="tx1"/>
                </a:solidFill>
                <a:latin typeface="+mn-ea"/>
              </a:rPr>
              <a:t>地理総合</a:t>
            </a:r>
            <a:r>
              <a:rPr altLang="ja-JP" b="0" dirty="0" lang="en-US" sz="1400" u="sng">
                <a:solidFill>
                  <a:schemeClr val="tx1"/>
                </a:solidFill>
                <a:latin typeface="+mn-ea"/>
              </a:rPr>
              <a:t>/</a:t>
            </a:r>
            <a:r>
              <a:rPr altLang="en-US" b="0" dirty="0" lang="ja-JP" sz="1400" u="sng">
                <a:solidFill>
                  <a:schemeClr val="tx1"/>
                </a:solidFill>
                <a:latin typeface="+mn-ea"/>
              </a:rPr>
              <a:t>歴史総合</a:t>
            </a:r>
            <a:r>
              <a:rPr altLang="ja-JP" b="0" dirty="0" lang="en-US" sz="1400" u="sng">
                <a:solidFill>
                  <a:schemeClr val="tx1"/>
                </a:solidFill>
                <a:latin typeface="+mn-ea"/>
              </a:rPr>
              <a:t>/</a:t>
            </a:r>
            <a:r>
              <a:rPr altLang="en-US" b="0" dirty="0" lang="ja-JP" sz="1400" u="sng">
                <a:solidFill>
                  <a:schemeClr val="tx1"/>
                </a:solidFill>
                <a:latin typeface="+mn-ea"/>
              </a:rPr>
              <a:t>公共</a:t>
            </a:r>
            <a:r>
              <a:rPr altLang="ja-JP" b="0" dirty="0" lang="en-US" sz="1400" u="sng">
                <a:solidFill>
                  <a:schemeClr val="tx1"/>
                </a:solidFill>
                <a:latin typeface="+mn-ea"/>
              </a:rPr>
              <a:t>』 </a:t>
            </a:r>
            <a:r>
              <a:rPr altLang="en-US" b="0" dirty="0" kern="100" lang="ja-JP" sz="1400" u="sng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の中で選択解答</a:t>
            </a:r>
            <a:br>
              <a:rPr altLang="ja-JP" b="0" dirty="0" kern="100" lang="en-US" sz="1400" u="sng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</a:br>
            <a:r>
              <a:rPr altLang="ja-JP" b="0" dirty="0" kern="100" lang="en-US" sz="14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      </a:t>
            </a:r>
            <a:r>
              <a:rPr altLang="en-US" b="0" dirty="0" kern="100" lang="ja-JP" sz="1400" u="sng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するものと同じ名称を含む科目は選択不可</a:t>
            </a:r>
            <a:endParaRPr altLang="ja-JP" b="0" dirty="0" kern="100" lang="en-US" sz="1400" u="sng">
              <a:solidFill>
                <a:schemeClr val="tx1"/>
              </a:solidFill>
              <a:latin typeface="+mn-ea"/>
              <a:cs charset="0" panose="02020603050405020304" pitchFamily="18" typeface="Times New Roman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5693448-8250-49A7-85C9-273FCFF12C33}"/>
              </a:ext>
            </a:extLst>
          </p:cNvPr>
          <p:cNvCxnSpPr>
            <a:cxnSpLocks/>
          </p:cNvCxnSpPr>
          <p:nvPr/>
        </p:nvCxnSpPr>
        <p:spPr>
          <a:xfrm rot="5400000">
            <a:off x="3765788" y="5679158"/>
            <a:ext cx="643329" cy="220745"/>
          </a:xfrm>
          <a:prstGeom prst="bentConnector3">
            <a:avLst>
              <a:gd fmla="val 99613" name="adj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22">
            <a:extLst>
              <a:ext uri="{FF2B5EF4-FFF2-40B4-BE49-F238E27FC236}">
                <a16:creationId xmlns:a16="http://schemas.microsoft.com/office/drawing/2014/main" id="{3BD978DF-9524-4B02-BBC6-8A9FFD0F82C3}"/>
              </a:ext>
            </a:extLst>
          </p:cNvPr>
          <p:cNvCxnSpPr>
            <a:cxnSpLocks/>
          </p:cNvCxnSpPr>
          <p:nvPr/>
        </p:nvCxnSpPr>
        <p:spPr>
          <a:xfrm rot="5400000">
            <a:off x="8388473" y="5679158"/>
            <a:ext cx="643329" cy="220745"/>
          </a:xfrm>
          <a:prstGeom prst="bentConnector3">
            <a:avLst>
              <a:gd fmla="val 99613" name="adj1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0220B77-92F2-4AE5-B016-34212086DA14}"/>
              </a:ext>
            </a:extLst>
          </p:cNvPr>
          <p:cNvSpPr/>
          <p:nvPr/>
        </p:nvSpPr>
        <p:spPr>
          <a:xfrm>
            <a:off x="2164948" y="4027706"/>
            <a:ext cx="4032448" cy="1444111"/>
          </a:xfrm>
          <a:prstGeom prst="roundRect">
            <a:avLst>
              <a:gd fmla="val 5317" name="adj"/>
            </a:avLst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rIns="36000" rtlCol="0"/>
          <a:lstStyle/>
          <a:p>
            <a:endParaRPr altLang="en-US" b="0" dirty="0" kumimoji="1" lang="ja-JP" sz="16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07C08B9F-8024-4F64-BB0D-B0E23AE7BE90}"/>
              </a:ext>
            </a:extLst>
          </p:cNvPr>
          <p:cNvSpPr/>
          <p:nvPr/>
        </p:nvSpPr>
        <p:spPr>
          <a:xfrm>
            <a:off x="6302744" y="4027706"/>
            <a:ext cx="2586944" cy="1444111"/>
          </a:xfrm>
          <a:prstGeom prst="roundRect">
            <a:avLst>
              <a:gd fmla="val 2928" name="adj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rIns="36000" rtlCol="0"/>
          <a:lstStyle/>
          <a:p>
            <a:endParaRPr altLang="en-US" b="0" dirty="0" kumimoji="1" lang="ja-JP" sz="16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68E6AA57-C4C0-4E8E-AC18-CAD19CC4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1" y="773361"/>
            <a:ext cx="8318319" cy="466641"/>
          </a:xfrm>
          <a:prstGeom prst="roundRect">
            <a:avLst>
              <a:gd fmla="val 13634" name="adj"/>
            </a:avLst>
          </a:prstGeom>
          <a:solidFill>
            <a:srgbClr val="CCECFF"/>
          </a:solidFill>
          <a:ln algn="ctr"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anchor="ctr" anchorCtr="0" wrap="square"/>
          <a:lstStyle/>
          <a:p>
            <a:pPr indent="-182563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0" dirty="0" lang="ja-JP" sz="2400">
                <a:latin typeface="+mn-ea"/>
              </a:rPr>
              <a:t>○　</a:t>
            </a:r>
            <a:r>
              <a:rPr altLang="en-US" b="0" lang="ja-JP" sz="2400">
                <a:latin typeface="+mn-ea"/>
              </a:rPr>
              <a:t>地理歴史，公民</a:t>
            </a:r>
            <a:r>
              <a:rPr altLang="en-US" b="0" dirty="0" lang="ja-JP" sz="2400">
                <a:latin typeface="+mn-ea"/>
              </a:rPr>
              <a:t>で２科目受験する場合</a:t>
            </a:r>
            <a:endParaRPr altLang="ja-JP" b="0" dirty="0" lang="en-US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0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662C774F-09E2-44B2-8F55-322E0313DAF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46911" y="6519131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5ED4527F-9028-4651-8A27-E11DADCCE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" y="805429"/>
            <a:ext cx="8644879" cy="463331"/>
          </a:xfrm>
          <a:prstGeom prst="roundRect">
            <a:avLst>
              <a:gd fmla="val 13634" name="adj"/>
            </a:avLst>
          </a:prstGeom>
          <a:solidFill>
            <a:srgbClr val="CCECFF"/>
          </a:solidFill>
          <a:ln algn="ctr"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 anchorCtr="0" wrap="square"/>
          <a:lstStyle/>
          <a:p>
            <a:r>
              <a:rPr altLang="en-US" dirty="0" lang="ja-JP" sz="2400">
                <a:latin charset="-128" panose="020B0600070205080204" pitchFamily="50" typeface="ＭＳ Ｐゴシック"/>
              </a:rPr>
              <a:t>３　受験教科等の事前登録</a:t>
            </a:r>
            <a:endParaRPr altLang="ja-JP" dirty="0" lang="en-US" sz="2400">
              <a:latin charset="-128" panose="020B0600070205080204" pitchFamily="50" typeface="ＭＳ Ｐゴシック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0AD3411-934B-4396-987E-73D247448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11" y="1405752"/>
            <a:ext cx="8183176" cy="253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45716" lIns="91431" rIns="91431" tIns="45716"/>
          <a:lstStyle/>
          <a:p>
            <a:pPr indent="-342867" marL="342867">
              <a:defRPr/>
            </a:pPr>
            <a:r>
              <a:rPr altLang="en-US" b="0" dirty="0" lang="ja-JP" sz="2000"/>
              <a:t>○　受験教科及び科目数等については，出願時に登録する必要がある</a:t>
            </a:r>
            <a:endParaRPr altLang="ja-JP" b="0" dirty="0" lang="en-US" sz="2000"/>
          </a:p>
          <a:p>
            <a:pPr indent="-342867" marL="342867">
              <a:spcBef>
                <a:spcPts val="1200"/>
              </a:spcBef>
              <a:defRPr/>
            </a:pPr>
            <a:r>
              <a:rPr altLang="en-US" b="0" dirty="0" lang="ja-JP" sz="2000"/>
              <a:t>　①　受験教科</a:t>
            </a:r>
            <a:endParaRPr altLang="ja-JP" b="0" dirty="0" lang="en-US" sz="2000"/>
          </a:p>
          <a:p>
            <a:pPr indent="-342867" marL="342867">
              <a:spcBef>
                <a:spcPts val="1200"/>
              </a:spcBef>
              <a:defRPr/>
            </a:pPr>
            <a:r>
              <a:rPr altLang="en-US" b="0" dirty="0" lang="ja-JP" sz="2000"/>
              <a:t>　②　「地理歴史，公民」の受験科目数</a:t>
            </a:r>
            <a:endParaRPr altLang="ja-JP" b="0" dirty="0" lang="en-US" sz="2000"/>
          </a:p>
          <a:p>
            <a:pPr indent="-342867" marL="342867">
              <a:spcBef>
                <a:spcPts val="1200"/>
              </a:spcBef>
              <a:defRPr/>
            </a:pPr>
            <a:r>
              <a:rPr altLang="en-US" b="0" dirty="0" lang="ja-JP" sz="2000"/>
              <a:t>　③　「理科」の受験科目数</a:t>
            </a:r>
            <a:endParaRPr altLang="ja-JP" b="0" dirty="0" lang="en-US" sz="2000"/>
          </a:p>
          <a:p>
            <a:pPr indent="-342867" marL="342867">
              <a:spcBef>
                <a:spcPts val="1200"/>
              </a:spcBef>
              <a:defRPr/>
            </a:pPr>
            <a:r>
              <a:rPr altLang="en-US" b="0" dirty="0" lang="ja-JP" sz="2000"/>
              <a:t>　④　「外国語」の別冊子試験問題の配付希望</a:t>
            </a:r>
            <a:endParaRPr altLang="ja-JP" b="0" dirty="0" lang="en-US" sz="2000"/>
          </a:p>
        </p:txBody>
      </p:sp>
      <p:sp>
        <p:nvSpPr>
          <p:cNvPr id="24" name="角丸四角形 8">
            <a:extLst>
              <a:ext uri="{FF2B5EF4-FFF2-40B4-BE49-F238E27FC236}">
                <a16:creationId xmlns:a16="http://schemas.microsoft.com/office/drawing/2014/main" id="{A01F7A95-9630-491E-9189-5E8F36F08D75}"/>
              </a:ext>
            </a:extLst>
          </p:cNvPr>
          <p:cNvSpPr/>
          <p:nvPr/>
        </p:nvSpPr>
        <p:spPr>
          <a:xfrm>
            <a:off x="480411" y="4078616"/>
            <a:ext cx="8183176" cy="1533801"/>
          </a:xfrm>
          <a:prstGeom prst="roundRect">
            <a:avLst>
              <a:gd fmla="val 16274" name="adj"/>
            </a:avLst>
          </a:prstGeom>
          <a:solidFill>
            <a:srgbClr val="FFE1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6000" tIns="36000"/>
          <a:lstStyle/>
          <a:p>
            <a:pPr indent="-342867" marL="342867">
              <a:defRPr/>
            </a:pPr>
            <a:r>
              <a:rPr altLang="ja-JP" b="0" dirty="0" kern="100" lang="en-US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【</a:t>
            </a:r>
            <a:r>
              <a:rPr altLang="en-US" b="0" dirty="0" kern="100" lang="ja-JP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留意点</a:t>
            </a:r>
            <a:r>
              <a:rPr altLang="ja-JP" b="0" dirty="0" kern="100" lang="en-US" sz="1800">
                <a:solidFill>
                  <a:srgbClr val="FF0000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】</a:t>
            </a:r>
            <a:endParaRPr altLang="ja-JP" b="0" dirty="0" kern="100" lang="en-US" sz="1800">
              <a:solidFill>
                <a:schemeClr val="tx1"/>
              </a:solidFill>
              <a:latin charset="-128" panose="020B0600070205080204" pitchFamily="50" typeface="ＭＳ Ｐゴシック"/>
              <a:cs charset="0" panose="02020603050405020304" pitchFamily="18" typeface="Times New Roman"/>
            </a:endParaRPr>
          </a:p>
          <a:p>
            <a:pPr>
              <a:defRPr/>
            </a:pPr>
            <a:r>
              <a:rPr altLang="en-US" b="0" dirty="0" kern="100" lang="ja-JP" sz="1800">
                <a:solidFill>
                  <a:schemeClr val="tx1"/>
                </a:solidFill>
                <a:latin charset="-128" panose="020B0600070205080204" pitchFamily="50" typeface="ＭＳ Ｐゴシック"/>
                <a:cs charset="0" panose="02020603050405020304" pitchFamily="18" typeface="Times New Roman"/>
              </a:rPr>
              <a:t>　　</a:t>
            </a:r>
            <a:r>
              <a:rPr altLang="en-US" b="0" dirty="0" kern="100" lang="ja-JP" sz="20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「地理歴史，公民」及び「理科」については，あらかじめ登録した科目数</a:t>
            </a:r>
            <a:br>
              <a:rPr altLang="ja-JP" b="0" dirty="0" kern="100" lang="en-US" sz="20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</a:br>
            <a:r>
              <a:rPr altLang="ja-JP" b="0" dirty="0" kern="100" lang="en-US" sz="20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 </a:t>
            </a:r>
            <a:r>
              <a:rPr altLang="en-US" b="0" dirty="0" kern="100" lang="ja-JP" sz="2000">
                <a:solidFill>
                  <a:schemeClr val="tx1"/>
                </a:solidFill>
                <a:latin typeface="+mn-ea"/>
                <a:cs charset="0" panose="02020603050405020304" pitchFamily="18" typeface="Times New Roman"/>
              </a:rPr>
              <a:t>により試験室を設定し，割り当てを行うため，</a:t>
            </a:r>
            <a:r>
              <a:rPr altLang="en-US" dirty="0" lang="ja-JP" sz="2000" u="sng">
                <a:solidFill>
                  <a:srgbClr val="FF0000"/>
                </a:solidFill>
              </a:rPr>
              <a:t>試験当日に</a:t>
            </a:r>
            <a:r>
              <a:rPr altLang="en-US" dirty="0" kern="100" lang="ja-JP" sz="2000" u="sng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  <a:t>登録した科目数</a:t>
            </a:r>
            <a:br>
              <a:rPr altLang="ja-JP" dirty="0" kern="100" lang="en-US" sz="2000" u="sng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</a:br>
            <a:r>
              <a:rPr altLang="ja-JP" dirty="0" kern="100" lang="en-US" sz="2000">
                <a:solidFill>
                  <a:srgbClr val="FF0000"/>
                </a:solidFill>
                <a:latin typeface="+mn-ea"/>
                <a:cs charset="0" panose="02020603050405020304" pitchFamily="18" typeface="Times New Roman"/>
              </a:rPr>
              <a:t> </a:t>
            </a:r>
            <a:r>
              <a:rPr altLang="en-US" dirty="0" lang="ja-JP" sz="2000" u="sng">
                <a:solidFill>
                  <a:srgbClr val="FF0000"/>
                </a:solidFill>
              </a:rPr>
              <a:t>（１科目又は２科目）を変更することはできない</a:t>
            </a:r>
            <a:endParaRPr altLang="ja-JP" dirty="0" lang="en-US" sz="20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5A8A89B-5454-4A77-9B4B-99A91C117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 l="-20" t="60"/>
          <a:stretch/>
        </p:blipFill>
        <p:spPr>
          <a:xfrm>
            <a:off x="107504" y="1747029"/>
            <a:ext cx="4126255" cy="3044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316AA9A-AB11-40F4-830E-C59D7A444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016" y="1747029"/>
            <a:ext cx="4124160" cy="30501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FA9A24-70FF-41DB-938F-B8DD62435E7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7010399" y="6491747"/>
            <a:ext cx="2133601" cy="366253"/>
          </a:xfrm>
        </p:spPr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18A0E69F-FED4-4928-B995-30A4F3881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10" y="784519"/>
            <a:ext cx="8818486" cy="484241"/>
          </a:xfrm>
          <a:prstGeom prst="roundRect">
            <a:avLst>
              <a:gd fmla="val 13634" name="adj"/>
            </a:avLst>
          </a:prstGeom>
          <a:solidFill>
            <a:srgbClr val="CCECFF"/>
          </a:solidFill>
          <a:ln algn="ctr"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 anchorCtr="0" wrap="square"/>
          <a:lstStyle/>
          <a:p>
            <a:r>
              <a:rPr altLang="en-US" dirty="0" lang="ja-JP" sz="2400">
                <a:latin charset="-128" panose="020B0600070205080204" pitchFamily="50" typeface="ＭＳ Ｐゴシック"/>
              </a:rPr>
              <a:t>４　解答用紙</a:t>
            </a:r>
            <a:r>
              <a:rPr altLang="en-US" b="0" dirty="0" lang="ja-JP" sz="20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（「地理歴史，公民」及び「理科」）</a:t>
            </a:r>
            <a:endParaRPr altLang="ja-JP" b="0" dirty="0" lang="en-US" sz="2400">
              <a:latin charset="-128" panose="020B0600070205080204" pitchFamily="50" typeface="ＭＳ Ｐゴシック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D2AE4A5-078F-42F3-934B-B774AD945025}"/>
              </a:ext>
            </a:extLst>
          </p:cNvPr>
          <p:cNvSpPr txBox="1"/>
          <p:nvPr/>
        </p:nvSpPr>
        <p:spPr>
          <a:xfrm>
            <a:off x="117437" y="1330433"/>
            <a:ext cx="412625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dirty="0" kumimoji="1" lang="ja-JP" sz="2000"/>
              <a:t>＜第１解答科目＞</a:t>
            </a:r>
            <a:endParaRPr altLang="ja-JP" dirty="0" kumimoji="1" lang="en-US" sz="200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FA6A386-89B4-4B81-8994-F99B32CD13E6}"/>
              </a:ext>
            </a:extLst>
          </p:cNvPr>
          <p:cNvSpPr txBox="1"/>
          <p:nvPr/>
        </p:nvSpPr>
        <p:spPr>
          <a:xfrm>
            <a:off x="4768320" y="1346919"/>
            <a:ext cx="412416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dirty="0" kumimoji="1" lang="ja-JP" sz="2000"/>
              <a:t>＜第２解答科目＞</a:t>
            </a:r>
            <a:endParaRPr altLang="ja-JP" dirty="0" kumimoji="1" lang="en-US" sz="2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8FA97F-B0AF-47BC-863A-617DE3292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500916"/>
            <a:ext cx="4126255" cy="30570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9137C3B-87B1-4824-AB09-3928903D7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6720" y="3501008"/>
            <a:ext cx="4127357" cy="30569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44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2240</Words>
  <Application>Microsoft Office PowerPoint</Application>
  <PresentationFormat>画面に合わせる (4:3)</PresentationFormat>
  <Paragraphs>289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2" baseType="lpstr">
      <vt:lpstr>HG丸ｺﾞｼｯｸM-PRO</vt:lpstr>
      <vt:lpstr>ＭＳ Ｐゴシック</vt:lpstr>
      <vt:lpstr>ＭＳ Ｐ明朝</vt:lpstr>
      <vt:lpstr>ＭＳ ゴシック</vt:lpstr>
      <vt:lpstr>UD デジタル 教科書体 N-B</vt:lpstr>
      <vt:lpstr>Yu Gothic UI Semibold</vt:lpstr>
      <vt:lpstr>メイリオ</vt:lpstr>
      <vt:lpstr>游ゴシック Light</vt:lpstr>
      <vt:lpstr>Arial</vt:lpstr>
      <vt:lpstr>Calibri</vt:lpstr>
      <vt:lpstr>Times New Roman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2024-06-05T00:35:17Z</dcterms:created>
  <dcterms:modified xsi:type="dcterms:W3CDTF">2025-06-18T13:12:31Z</dcterms:modified>
  <cp:revision>1</cp:revision>
  <dc:title>01_（資料１）R8共通テストについて.pptx</dc:title>
</cp:coreProperties>
</file>