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16"/>
  </p:notesMasterIdLst>
  <p:handoutMasterIdLst>
    <p:handoutMasterId r:id="rId17"/>
  </p:handoutMasterIdLst>
  <p:sldIdLst>
    <p:sldId id="521" r:id="rId2"/>
    <p:sldId id="518" r:id="rId3"/>
    <p:sldId id="442" r:id="rId4"/>
    <p:sldId id="440" r:id="rId5"/>
    <p:sldId id="480" r:id="rId6"/>
    <p:sldId id="482" r:id="rId7"/>
    <p:sldId id="441" r:id="rId8"/>
    <p:sldId id="439" r:id="rId9"/>
    <p:sldId id="519" r:id="rId10"/>
    <p:sldId id="497" r:id="rId11"/>
    <p:sldId id="498" r:id="rId12"/>
    <p:sldId id="495" r:id="rId13"/>
    <p:sldId id="496" r:id="rId14"/>
    <p:sldId id="520" r:id="rId15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8" userDrawn="1">
          <p15:clr>
            <a:srgbClr val="A4A3A4"/>
          </p15:clr>
        </p15:guide>
        <p15:guide id="2" pos="2103" userDrawn="1">
          <p15:clr>
            <a:srgbClr val="A4A3A4"/>
          </p15:clr>
        </p15:guide>
        <p15:guide id="3" orient="horz" pos="3068" userDrawn="1">
          <p15:clr>
            <a:srgbClr val="A4A3A4"/>
          </p15:clr>
        </p15:guide>
        <p15:guide id="4" pos="2083" userDrawn="1">
          <p15:clr>
            <a:srgbClr val="A4A3A4"/>
          </p15:clr>
        </p15:guide>
        <p15:guide id="5" orient="horz" pos="3109" userDrawn="1">
          <p15:clr>
            <a:srgbClr val="A4A3A4"/>
          </p15:clr>
        </p15:guide>
        <p15:guide id="6" pos="2124" userDrawn="1">
          <p15:clr>
            <a:srgbClr val="A4A3A4"/>
          </p15:clr>
        </p15:guide>
        <p15:guide id="7" orient="horz" pos="3132" userDrawn="1">
          <p15:clr>
            <a:srgbClr val="A4A3A4"/>
          </p15:clr>
        </p15:guide>
        <p15:guide id="10" pos="2145" userDrawn="1">
          <p15:clr>
            <a:srgbClr val="A4A3A4"/>
          </p15:clr>
        </p15:guide>
        <p15:guide id="12" orient="horz" pos="3152" userDrawn="1">
          <p15:clr>
            <a:srgbClr val="A4A3A4"/>
          </p15:clr>
        </p15:guide>
        <p15:guide id="14" pos="2122" userDrawn="1">
          <p15:clr>
            <a:srgbClr val="A4A3A4"/>
          </p15:clr>
        </p15:guide>
        <p15:guide id="15" pos="216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>
    <p:extLst>
      <p:ext uri="{19B8F6BF-5375-455C-9EA6-DF929625EA0E}">
        <p15:presenceInfo xmlns:p15="http://schemas.microsoft.com/office/powerpoint/2012/main" userId="Administrat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CCFF"/>
    <a:srgbClr val="DAEDEF"/>
    <a:srgbClr val="00FF00"/>
    <a:srgbClr val="0033CC"/>
    <a:srgbClr val="FF6600"/>
    <a:srgbClr val="003CFA"/>
    <a:srgbClr val="DDDDDD"/>
    <a:srgbClr val="D9FFEC"/>
    <a:srgbClr val="C5F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0803" autoAdjust="0"/>
  </p:normalViewPr>
  <p:slideViewPr>
    <p:cSldViewPr>
      <p:cViewPr varScale="1">
        <p:scale>
          <a:sx n="111" d="100"/>
          <a:sy n="111" d="100"/>
        </p:scale>
        <p:origin x="139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25" d="100"/>
          <a:sy n="125" d="100"/>
        </p:scale>
        <p:origin x="3030" y="90"/>
      </p:cViewPr>
      <p:guideLst>
        <p:guide orient="horz" pos="3088"/>
        <p:guide pos="2103"/>
        <p:guide orient="horz" pos="3068"/>
        <p:guide pos="2083"/>
        <p:guide orient="horz" pos="3109"/>
        <p:guide pos="2124"/>
        <p:guide orient="horz" pos="3132"/>
        <p:guide pos="2145"/>
        <p:guide orient="horz" pos="3152"/>
        <p:guide pos="2122"/>
        <p:guide pos="216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33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>
            <a:lvl1pPr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351" y="33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>
            <a:lvl1pPr algn="r"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b" anchorCtr="0" compatLnSpc="1">
            <a:prstTxWarp prst="textNoShape">
              <a:avLst/>
            </a:prstTxWarp>
          </a:bodyPr>
          <a:lstStyle>
            <a:lvl1pPr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351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b" anchorCtr="0" compatLnSpc="1">
            <a:prstTxWarp prst="textNoShape">
              <a:avLst/>
            </a:prstTxWarp>
          </a:bodyPr>
          <a:lstStyle>
            <a:lvl1pPr algn="r"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52EA768D-C707-428D-BFF9-8190FD5FED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05314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33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>
            <a:lvl1pPr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351" y="33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>
            <a:lvl1pPr algn="r"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36" y="4721254"/>
            <a:ext cx="544798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 smtClean="0"/>
              <a:t>マスタ テキストの書式設定</a:t>
            </a:r>
          </a:p>
          <a:p>
            <a:pPr lvl="1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2 </a:t>
            </a:r>
            <a:r>
              <a:rPr lang="ja-JP" altLang="en-US" noProof="0" dirty="0" smtClean="0"/>
              <a:t>レベル</a:t>
            </a:r>
          </a:p>
          <a:p>
            <a:pPr lvl="2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3 </a:t>
            </a:r>
            <a:r>
              <a:rPr lang="ja-JP" altLang="en-US" noProof="0" dirty="0" smtClean="0"/>
              <a:t>レベル</a:t>
            </a:r>
          </a:p>
          <a:p>
            <a:pPr lvl="3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4 </a:t>
            </a:r>
            <a:r>
              <a:rPr lang="ja-JP" altLang="en-US" noProof="0" dirty="0" smtClean="0"/>
              <a:t>レベル</a:t>
            </a:r>
          </a:p>
          <a:p>
            <a:pPr lvl="4"/>
            <a:r>
              <a:rPr lang="ja-JP" altLang="en-US" noProof="0" dirty="0" smtClean="0"/>
              <a:t>第 </a:t>
            </a:r>
            <a:r>
              <a:rPr lang="en-US" altLang="ja-JP" noProof="0" dirty="0" smtClean="0"/>
              <a:t>5 </a:t>
            </a:r>
            <a:r>
              <a:rPr lang="ja-JP" altLang="en-US" noProof="0" dirty="0" smtClean="0"/>
              <a:t>レベル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b" anchorCtr="0" compatLnSpc="1">
            <a:prstTxWarp prst="textNoShape">
              <a:avLst/>
            </a:prstTxWarp>
          </a:bodyPr>
          <a:lstStyle>
            <a:lvl1pPr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351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b" anchorCtr="0" compatLnSpc="1">
            <a:prstTxWarp prst="textNoShape">
              <a:avLst/>
            </a:prstTxWarp>
          </a:bodyPr>
          <a:lstStyle>
            <a:lvl1pPr algn="r"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2C87032C-F6F3-4901-A091-63F0C314FF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88467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5259" y="3601528"/>
            <a:ext cx="6311743" cy="58393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3800">
              <a:defRPr/>
            </a:pPr>
            <a:endParaRPr lang="en-US" altLang="ja-JP" sz="14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003998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87376" y="467895"/>
            <a:ext cx="4082786" cy="3062089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451272" y="3673525"/>
            <a:ext cx="6120680" cy="6192698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endParaRPr lang="en-US" altLang="ja-JP" sz="140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66AB34-58E4-4B2C-8715-869181C28D6A}" type="slidenum">
              <a:rPr lang="en-US" altLang="ja-JP" smtClean="0"/>
              <a:pPr>
                <a:defRPr/>
              </a:pPr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637055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458913" y="649288"/>
            <a:ext cx="4083050" cy="30622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307256" y="4105573"/>
            <a:ext cx="6264696" cy="5688632"/>
          </a:xfrm>
        </p:spPr>
        <p:txBody>
          <a:bodyPr/>
          <a:lstStyle/>
          <a:p>
            <a:pPr defTabSz="905429" eaLnBrk="1" hangingPunct="1">
              <a:spcBef>
                <a:spcPts val="0"/>
              </a:spcBef>
              <a:defRPr/>
            </a:pPr>
            <a:endParaRPr lang="en-US" altLang="ja-JP" sz="1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66AB34-58E4-4B2C-8715-869181C28D6A}" type="slidenum">
              <a:rPr lang="en-US" altLang="ja-JP" smtClean="0"/>
              <a:pPr>
                <a:defRPr/>
              </a:pPr>
              <a:t>11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929393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15368" y="649189"/>
            <a:ext cx="4104456" cy="307834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523290" y="4033565"/>
            <a:ext cx="5904657" cy="5688632"/>
          </a:xfrm>
        </p:spPr>
        <p:txBody>
          <a:bodyPr/>
          <a:lstStyle/>
          <a:p>
            <a:pPr defTabSz="905429" eaLnBrk="1" hangingPunct="1">
              <a:spcBef>
                <a:spcPts val="0"/>
              </a:spcBef>
              <a:defRPr/>
            </a:pPr>
            <a:endParaRPr lang="en-US" altLang="ja-JP" sz="1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66AB34-58E4-4B2C-8715-869181C28D6A}" type="slidenum">
              <a:rPr lang="en-US" altLang="ja-JP" smtClean="0"/>
              <a:pPr>
                <a:defRPr/>
              </a:pPr>
              <a:t>12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121895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96988" y="649288"/>
            <a:ext cx="4213225" cy="31607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679636" y="3889549"/>
            <a:ext cx="5447983" cy="5688631"/>
          </a:xfrm>
        </p:spPr>
        <p:txBody>
          <a:bodyPr/>
          <a:lstStyle/>
          <a:p>
            <a:pPr defTabSz="905429" eaLnBrk="1" hangingPunct="1">
              <a:spcBef>
                <a:spcPts val="0"/>
              </a:spcBef>
              <a:defRPr/>
            </a:pPr>
            <a:endParaRPr lang="en-US" altLang="ja-JP" sz="1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 smtClean="0"/>
          </a:p>
          <a:p>
            <a:pPr>
              <a:defRPr/>
            </a:pPr>
            <a:fld id="{6766AB34-58E4-4B2C-8715-869181C28D6A}" type="slidenum">
              <a:rPr lang="en-US" altLang="ja-JP" smtClean="0"/>
              <a:pPr>
                <a:defRPr/>
              </a:pPr>
              <a:t>13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790681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87475" y="682625"/>
            <a:ext cx="4032250" cy="30241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679636" y="3889549"/>
            <a:ext cx="5447983" cy="5305281"/>
          </a:xfrm>
        </p:spPr>
        <p:txBody>
          <a:bodyPr/>
          <a:lstStyle/>
          <a:p>
            <a:pPr marL="0" marR="0" lvl="0" indent="0" algn="l" defTabSz="905429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ja-JP" altLang="en-US" sz="1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 smtClean="0"/>
          </a:p>
          <a:p>
            <a:pPr>
              <a:defRPr/>
            </a:pPr>
            <a:fld id="{6766AB34-58E4-4B2C-8715-869181C28D6A}" type="slidenum">
              <a:rPr lang="en-US" altLang="ja-JP" smtClean="0"/>
              <a:pPr>
                <a:defRPr/>
              </a:pPr>
              <a:t>14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594726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5259" y="3601528"/>
            <a:ext cx="6311743" cy="58393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3800">
              <a:defRPr/>
            </a:pPr>
            <a:endParaRPr lang="en-US" altLang="ja-JP" sz="1400" dirty="0" smtClean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11873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76" y="3819558"/>
            <a:ext cx="6194280" cy="44719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ts val="0"/>
              </a:spcBef>
            </a:pPr>
            <a:endParaRPr lang="en-US" altLang="ja-JP" sz="1400" dirty="0">
              <a:solidFill>
                <a:srgbClr val="000000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5567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76" y="3819557"/>
            <a:ext cx="6194280" cy="489454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21222" eaLnBrk="1" hangingPunct="1">
              <a:spcBef>
                <a:spcPts val="0"/>
              </a:spcBef>
              <a:defRPr/>
            </a:pPr>
            <a:endParaRPr lang="en-US" altLang="ja-JP" sz="1400" u="none" strike="noStrike" dirty="0">
              <a:solidFill>
                <a:srgbClr val="FF0000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55674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76" y="3819558"/>
            <a:ext cx="6194280" cy="44719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848811">
              <a:spcBef>
                <a:spcPts val="0"/>
              </a:spcBef>
            </a:pPr>
            <a:endParaRPr lang="ja-JP" altLang="en-US" sz="1400" dirty="0" smtClean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6330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288" y="3457512"/>
            <a:ext cx="5832648" cy="6296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21527" eaLnBrk="1" hangingPunct="1">
              <a:spcBef>
                <a:spcPts val="0"/>
              </a:spcBef>
              <a:defRPr/>
            </a:pPr>
            <a:endParaRPr lang="en-US" altLang="ja-JP" sz="1400" dirty="0" smtClean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874322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76" y="3819558"/>
            <a:ext cx="6194280" cy="44719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21527" eaLnBrk="1" hangingPunct="1">
              <a:spcBef>
                <a:spcPts val="0"/>
              </a:spcBef>
              <a:defRPr/>
            </a:pPr>
            <a:endParaRPr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>
          <a:xfrm>
            <a:off x="3835662" y="9440869"/>
            <a:ext cx="2950263" cy="496887"/>
          </a:xfrm>
        </p:spPr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55674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1272" y="3562647"/>
            <a:ext cx="6194280" cy="623155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21799" eaLnBrk="1" hangingPunct="1">
              <a:spcBef>
                <a:spcPts val="0"/>
              </a:spcBef>
              <a:defRPr/>
            </a:pPr>
            <a:endParaRPr lang="en-US" altLang="ja-JP" sz="14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55674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1272" y="3562647"/>
            <a:ext cx="6194280" cy="623155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21799" eaLnBrk="1" hangingPunct="1">
              <a:spcBef>
                <a:spcPts val="0"/>
              </a:spcBef>
              <a:defRPr/>
            </a:pP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6365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398" y="2130315"/>
            <a:ext cx="7773206" cy="1470052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2408" y="3885976"/>
            <a:ext cx="6400799" cy="1752301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2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5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7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0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5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07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8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50F-D042-4653-882E-087120DEC17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00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007" y="1599417"/>
            <a:ext cx="8229601" cy="4526078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E27-1846-4EC4-BC2B-AC7FA6125F7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303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31416" y="273850"/>
            <a:ext cx="2056191" cy="5851644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007" y="273850"/>
            <a:ext cx="6018590" cy="5851644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2D89-FB0C-4661-AB42-DEC6AFCB8A1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44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E77CB-630C-4A93-A9B0-322BEC360690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634F1-0359-47E1-B8AC-53E83E0FEE2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79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D0EDC-5132-4D64-9667-44C3C7A270A1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2135A-B801-466B-8BFE-CEDA255ED77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117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9B9BD-41C3-4370-9E61-2595931C4F4E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08FF9-2686-40AF-95C1-3025D8545AC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29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ABB08-534F-4B47-A1B0-2E08B9D26D5C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2BE17-EC54-4CCC-ABCE-87D3D4C60B4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95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E2710-F62D-4E46-A9C3-F2D984AD9BA8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9979F-F615-4602-8118-A533E6BD0D9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384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6B0CE-912B-420A-A8CE-51B210A1A0EA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F2C41-50EA-471B-AC43-296ADDF71DB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08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2FD44-2A90-4E33-AFC7-2F68EC033B2E}" type="datetime1">
              <a:rPr lang="ja-JP" altLang="en-US" smtClean="0">
                <a:solidFill>
                  <a:srgbClr val="000000"/>
                </a:solidFill>
              </a:rPr>
              <a:t>2021/7/7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5B65E-796B-4153-9DA1-60FE29D177D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50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8007" y="1599417"/>
            <a:ext cx="8229601" cy="4526078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F747-3499-456B-AB83-C7F6A30D4EE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51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489" y="4406795"/>
            <a:ext cx="7771594" cy="1362527"/>
          </a:xfrm>
          <a:prstGeom prst="rect">
            <a:avLst/>
          </a:prstGeom>
        </p:spPr>
        <p:txBody>
          <a:bodyPr lIns="94512" tIns="47256" rIns="94512" bIns="47256" anchor="t"/>
          <a:lstStyle>
            <a:lvl1pPr algn="l">
              <a:defRPr sz="41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489" y="2906502"/>
            <a:ext cx="7771594" cy="150029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256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4512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176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902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628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353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07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8049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D53A-BCB0-4B54-8424-84CDD5A2B38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56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8007" y="1599417"/>
            <a:ext cx="4036585" cy="452607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9410" y="1599417"/>
            <a:ext cx="4038197" cy="452607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0FD3F-9CCA-428F-B8D0-D1AD789B762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06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8006" y="1535574"/>
            <a:ext cx="4039810" cy="64010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500" b="1"/>
            </a:lvl1pPr>
            <a:lvl2pPr marL="472562" indent="0">
              <a:buNone/>
              <a:defRPr sz="2100" b="1"/>
            </a:lvl2pPr>
            <a:lvl3pPr marL="945124" indent="0">
              <a:buNone/>
              <a:defRPr sz="1900" b="1"/>
            </a:lvl3pPr>
            <a:lvl4pPr marL="1417686" indent="0">
              <a:buNone/>
              <a:defRPr sz="1700" b="1"/>
            </a:lvl4pPr>
            <a:lvl5pPr marL="1890248" indent="0">
              <a:buNone/>
              <a:defRPr sz="1700" b="1"/>
            </a:lvl5pPr>
            <a:lvl6pPr marL="2362810" indent="0">
              <a:buNone/>
              <a:defRPr sz="1700" b="1"/>
            </a:lvl6pPr>
            <a:lvl7pPr marL="2835372" indent="0">
              <a:buNone/>
              <a:defRPr sz="1700" b="1"/>
            </a:lvl7pPr>
            <a:lvl8pPr marL="3307933" indent="0">
              <a:buNone/>
              <a:defRPr sz="1700" b="1"/>
            </a:lvl8pPr>
            <a:lvl9pPr marL="3780495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8006" y="2175677"/>
            <a:ext cx="4039810" cy="394981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4572" y="1535574"/>
            <a:ext cx="4043035" cy="64010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500" b="1"/>
            </a:lvl1pPr>
            <a:lvl2pPr marL="472562" indent="0">
              <a:buNone/>
              <a:defRPr sz="2100" b="1"/>
            </a:lvl2pPr>
            <a:lvl3pPr marL="945124" indent="0">
              <a:buNone/>
              <a:defRPr sz="1900" b="1"/>
            </a:lvl3pPr>
            <a:lvl4pPr marL="1417686" indent="0">
              <a:buNone/>
              <a:defRPr sz="1700" b="1"/>
            </a:lvl4pPr>
            <a:lvl5pPr marL="1890248" indent="0">
              <a:buNone/>
              <a:defRPr sz="1700" b="1"/>
            </a:lvl5pPr>
            <a:lvl6pPr marL="2362810" indent="0">
              <a:buNone/>
              <a:defRPr sz="1700" b="1"/>
            </a:lvl6pPr>
            <a:lvl7pPr marL="2835372" indent="0">
              <a:buNone/>
              <a:defRPr sz="1700" b="1"/>
            </a:lvl7pPr>
            <a:lvl8pPr marL="3307933" indent="0">
              <a:buNone/>
              <a:defRPr sz="1700" b="1"/>
            </a:lvl8pPr>
            <a:lvl9pPr marL="3780495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4572" y="2175677"/>
            <a:ext cx="4043035" cy="394981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30ED-0CCA-48AC-B5FA-308CB073E6F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54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93A78-AA2D-49B8-AC52-61ED11BC5B8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28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04A-C2CB-4DBB-89D8-B5875230E49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84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6" y="273850"/>
            <a:ext cx="3007683" cy="1160920"/>
          </a:xfrm>
          <a:prstGeom prst="rect">
            <a:avLst/>
          </a:prstGeom>
        </p:spPr>
        <p:txBody>
          <a:bodyPr lIns="94512" tIns="47256" rIns="94512" bIns="47256"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353" y="273850"/>
            <a:ext cx="5112254" cy="5851644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8006" y="1434770"/>
            <a:ext cx="3007683" cy="4690724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1400"/>
            </a:lvl1pPr>
            <a:lvl2pPr marL="472562" indent="0">
              <a:buNone/>
              <a:defRPr sz="1200"/>
            </a:lvl2pPr>
            <a:lvl3pPr marL="945124" indent="0">
              <a:buNone/>
              <a:defRPr sz="1000"/>
            </a:lvl3pPr>
            <a:lvl4pPr marL="1417686" indent="0">
              <a:buNone/>
              <a:defRPr sz="900"/>
            </a:lvl4pPr>
            <a:lvl5pPr marL="1890248" indent="0">
              <a:buNone/>
              <a:defRPr sz="900"/>
            </a:lvl5pPr>
            <a:lvl6pPr marL="2362810" indent="0">
              <a:buNone/>
              <a:defRPr sz="900"/>
            </a:lvl6pPr>
            <a:lvl7pPr marL="2835372" indent="0">
              <a:buNone/>
              <a:defRPr sz="900"/>
            </a:lvl7pPr>
            <a:lvl8pPr marL="3307933" indent="0">
              <a:buNone/>
              <a:defRPr sz="900"/>
            </a:lvl8pPr>
            <a:lvl9pPr marL="378049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A34-85EE-4AD8-AD53-E721742A375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480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1709" y="4799929"/>
            <a:ext cx="5486400" cy="567860"/>
          </a:xfrm>
          <a:prstGeom prst="rect">
            <a:avLst/>
          </a:prstGeom>
        </p:spPr>
        <p:txBody>
          <a:bodyPr lIns="94512" tIns="47256" rIns="94512" bIns="47256"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1709" y="613223"/>
            <a:ext cx="5486400" cy="4114463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3300"/>
            </a:lvl1pPr>
            <a:lvl2pPr marL="472562" indent="0">
              <a:buNone/>
              <a:defRPr sz="2900"/>
            </a:lvl2pPr>
            <a:lvl3pPr marL="945124" indent="0">
              <a:buNone/>
              <a:defRPr sz="2500"/>
            </a:lvl3pPr>
            <a:lvl4pPr marL="1417686" indent="0">
              <a:buNone/>
              <a:defRPr sz="2100"/>
            </a:lvl4pPr>
            <a:lvl5pPr marL="1890248" indent="0">
              <a:buNone/>
              <a:defRPr sz="2100"/>
            </a:lvl5pPr>
            <a:lvl6pPr marL="2362810" indent="0">
              <a:buNone/>
              <a:defRPr sz="2100"/>
            </a:lvl6pPr>
            <a:lvl7pPr marL="2835372" indent="0">
              <a:buNone/>
              <a:defRPr sz="2100"/>
            </a:lvl7pPr>
            <a:lvl8pPr marL="3307933" indent="0">
              <a:buNone/>
              <a:defRPr sz="2100"/>
            </a:lvl8pPr>
            <a:lvl9pPr marL="3780495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1709" y="5367788"/>
            <a:ext cx="5486400" cy="804748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1400"/>
            </a:lvl1pPr>
            <a:lvl2pPr marL="472562" indent="0">
              <a:buNone/>
              <a:defRPr sz="1200"/>
            </a:lvl2pPr>
            <a:lvl3pPr marL="945124" indent="0">
              <a:buNone/>
              <a:defRPr sz="1000"/>
            </a:lvl3pPr>
            <a:lvl4pPr marL="1417686" indent="0">
              <a:buNone/>
              <a:defRPr sz="900"/>
            </a:lvl4pPr>
            <a:lvl5pPr marL="1890248" indent="0">
              <a:buNone/>
              <a:defRPr sz="900"/>
            </a:lvl5pPr>
            <a:lvl6pPr marL="2362810" indent="0">
              <a:buNone/>
              <a:defRPr sz="900"/>
            </a:lvl6pPr>
            <a:lvl7pPr marL="2835372" indent="0">
              <a:buNone/>
              <a:defRPr sz="900"/>
            </a:lvl7pPr>
            <a:lvl8pPr marL="3307933" indent="0">
              <a:buNone/>
              <a:defRPr sz="900"/>
            </a:lvl8pPr>
            <a:lvl9pPr marL="378049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DB4-825E-4ACA-A819-CD1ED0BC111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52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dkHorz">
          <a:fgClr>
            <a:schemeClr val="bg1">
              <a:lumMod val="8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8007" y="6355663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fld id="{A40B84E8-DC16-49B9-AEBA-3A8432BADD0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3798" y="6355663"/>
            <a:ext cx="2896406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fontAlgn="ctr">
                <a:spcBef>
                  <a:spcPct val="0"/>
                </a:spcBef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大学入試センター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369" y="50875"/>
            <a:ext cx="4509105" cy="50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直線コネクタ 9"/>
          <p:cNvCxnSpPr/>
          <p:nvPr/>
        </p:nvCxnSpPr>
        <p:spPr>
          <a:xfrm>
            <a:off x="1" y="661236"/>
            <a:ext cx="9144000" cy="0"/>
          </a:xfrm>
          <a:prstGeom prst="line">
            <a:avLst/>
          </a:prstGeom>
          <a:ln w="63500">
            <a:gradFill flip="none" rotWithShape="1">
              <a:gsLst>
                <a:gs pos="0">
                  <a:srgbClr val="0000CC"/>
                </a:gs>
                <a:gs pos="6200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40000"/>
                    <a:lumOff val="6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213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45124" rtl="0" eaLnBrk="1" latinLnBrk="0" hangingPunct="1">
        <a:spcBef>
          <a:spcPct val="0"/>
        </a:spcBef>
        <a:buNone/>
        <a:defRPr kumimoji="1"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421" indent="-35442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7913" indent="-295351" algn="l" defTabSz="945124" rtl="0" eaLnBrk="1" latinLnBrk="0" hangingPunct="1">
        <a:spcBef>
          <a:spcPct val="20000"/>
        </a:spcBef>
        <a:buFont typeface="Arial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1405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53967" indent="-236281" algn="l" defTabSz="945124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26529" indent="-236281" algn="l" defTabSz="945124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9091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71652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44214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16776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2562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5124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7686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0248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2810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5372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07933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0495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4860032" y="2132857"/>
            <a:ext cx="4024990" cy="2952328"/>
          </a:xfrm>
          <a:prstGeom prst="roundRect">
            <a:avLst>
              <a:gd name="adj" fmla="val 5382"/>
            </a:avLst>
          </a:prstGeom>
          <a:solidFill>
            <a:srgbClr val="DAEDEF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Rectangle 13"/>
          <p:cNvSpPr txBox="1">
            <a:spLocks noChangeArrowheads="1"/>
          </p:cNvSpPr>
          <p:nvPr/>
        </p:nvSpPr>
        <p:spPr>
          <a:xfrm>
            <a:off x="395536" y="861050"/>
            <a:ext cx="8424862" cy="666555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dirty="0" smtClean="0"/>
              <a:t>受 験 案 内</a:t>
            </a:r>
            <a:endParaRPr lang="en-US" altLang="ja-JP" sz="28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180082" y="5359426"/>
            <a:ext cx="4463926" cy="838450"/>
          </a:xfrm>
          <a:prstGeom prst="roundRect">
            <a:avLst/>
          </a:prstGeom>
          <a:solidFill>
            <a:srgbClr val="DAEDEF"/>
          </a:solidFill>
          <a:ln w="1905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457200" indent="-457200"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+mj-ea"/>
                <a:ea typeface="+mj-ea"/>
              </a:rPr>
              <a:t>「大学入学共通テスト受験案内」</a:t>
            </a:r>
            <a:r>
              <a:rPr lang="ja-JP" altLang="en-US" sz="1200" dirty="0">
                <a:latin typeface="+mj-ea"/>
                <a:ea typeface="+mj-ea"/>
              </a:rPr>
              <a:t>をお手元</a:t>
            </a:r>
            <a:r>
              <a:rPr lang="ja-JP" altLang="en-US" sz="1200" dirty="0" smtClean="0">
                <a:latin typeface="+mj-ea"/>
                <a:ea typeface="+mj-ea"/>
              </a:rPr>
              <a:t>にご準備ください。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457200" indent="-457200"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+mj-ea"/>
                <a:ea typeface="+mj-ea"/>
              </a:rPr>
              <a:t>ナレーションでは，以下の名称について，適宜，省略します。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455613" lvl="1" eaLnBrk="1" hangingPunct="1">
              <a:spcBef>
                <a:spcPct val="20000"/>
              </a:spcBef>
            </a:pPr>
            <a:r>
              <a:rPr lang="ja-JP" altLang="en-US" sz="1200" dirty="0" smtClean="0">
                <a:solidFill>
                  <a:schemeClr val="accent6"/>
                </a:solidFill>
                <a:latin typeface="+mj-ea"/>
                <a:ea typeface="+mj-ea"/>
              </a:rPr>
              <a:t>大学入学共通テスト　⇒共通テスト</a:t>
            </a:r>
            <a:endParaRPr lang="ja-JP" altLang="en-US" sz="1200" dirty="0">
              <a:latin typeface="+mj-ea"/>
              <a:ea typeface="+mj-ea"/>
            </a:endParaRPr>
          </a:p>
        </p:txBody>
      </p:sp>
      <p:sp>
        <p:nvSpPr>
          <p:cNvPr id="11" name="Rectangle 13"/>
          <p:cNvSpPr txBox="1">
            <a:spLocks noChangeArrowheads="1"/>
          </p:cNvSpPr>
          <p:nvPr/>
        </p:nvSpPr>
        <p:spPr>
          <a:xfrm>
            <a:off x="395536" y="1599183"/>
            <a:ext cx="8424862" cy="749697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altLang="ja-JP" sz="2400" dirty="0" smtClean="0"/>
          </a:p>
        </p:txBody>
      </p:sp>
      <p:sp>
        <p:nvSpPr>
          <p:cNvPr id="3" name="正方形/長方形 2"/>
          <p:cNvSpPr/>
          <p:nvPr/>
        </p:nvSpPr>
        <p:spPr>
          <a:xfrm>
            <a:off x="5004048" y="2236802"/>
            <a:ext cx="3855543" cy="2973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ja-JP" altLang="en-US" sz="2400" dirty="0" smtClean="0">
                <a:solidFill>
                  <a:schemeClr val="bg1">
                    <a:lumMod val="65000"/>
                  </a:schemeClr>
                </a:solidFill>
              </a:rPr>
              <a:t>Ａ</a:t>
            </a: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　試験</a:t>
            </a:r>
            <a:r>
              <a:rPr lang="ja-JP" altLang="en-US" sz="2400" dirty="0" smtClean="0">
                <a:solidFill>
                  <a:schemeClr val="bg1">
                    <a:lumMod val="65000"/>
                  </a:schemeClr>
                </a:solidFill>
              </a:rPr>
              <a:t>概要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p.2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en-US" altLang="ja-JP" sz="1600" dirty="0">
                <a:solidFill>
                  <a:schemeClr val="bg1">
                    <a:lumMod val="65000"/>
                  </a:schemeClr>
                </a:solidFill>
              </a:rPr>
              <a:t>5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 smtClean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Ｂ　出願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p.6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26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 smtClean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Ｃ　出願後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p.27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39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 smtClean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</a:rPr>
              <a:t>Ｄ　リスニング</a:t>
            </a:r>
            <a:r>
              <a:rPr lang="ja-JP" altLang="en-US" sz="1600" dirty="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p.40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lang="en-US" altLang="ja-JP" sz="1600" dirty="0" smtClean="0">
                <a:solidFill>
                  <a:schemeClr val="bg1">
                    <a:lumMod val="65000"/>
                  </a:schemeClr>
                </a:solidFill>
              </a:rPr>
              <a:t>45</a:t>
            </a:r>
            <a:r>
              <a:rPr lang="ja-JP" altLang="en-US" sz="1600" dirty="0" smtClean="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lang="en-US" altLang="ja-JP" sz="1600" dirty="0" smtClean="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ja-JP" altLang="en-US" sz="2400" dirty="0"/>
              <a:t>Ｅ　試験</a:t>
            </a:r>
            <a:r>
              <a:rPr lang="ja-JP" altLang="en-US" sz="1600" dirty="0"/>
              <a:t>（受験案内</a:t>
            </a:r>
            <a:r>
              <a:rPr lang="en-US" altLang="ja-JP" sz="1600" dirty="0" smtClean="0"/>
              <a:t>p.46</a:t>
            </a:r>
            <a:r>
              <a:rPr lang="ja-JP" altLang="en-US" sz="1600" dirty="0" smtClean="0"/>
              <a:t>～</a:t>
            </a:r>
            <a:r>
              <a:rPr lang="en-US" altLang="ja-JP" sz="1600" dirty="0" smtClean="0"/>
              <a:t>51 </a:t>
            </a:r>
            <a:r>
              <a:rPr lang="ja-JP" altLang="en-US" sz="1600" dirty="0" smtClean="0"/>
              <a:t>）</a:t>
            </a:r>
            <a:endParaRPr lang="en-US" altLang="ja-JP" sz="1600" dirty="0" smtClean="0"/>
          </a:p>
          <a:p>
            <a:pPr fontAlgn="auto">
              <a:spcAft>
                <a:spcPts val="0"/>
              </a:spcAft>
            </a:pPr>
            <a:r>
              <a:rPr lang="ja-JP" altLang="en-US" sz="2400" dirty="0"/>
              <a:t>Ｆ　試験実施後</a:t>
            </a:r>
            <a:r>
              <a:rPr lang="ja-JP" altLang="en-US" sz="1600" dirty="0"/>
              <a:t>（受験案内</a:t>
            </a:r>
            <a:r>
              <a:rPr lang="en-US" altLang="ja-JP" sz="1600" dirty="0" smtClean="0"/>
              <a:t>p.52</a:t>
            </a:r>
            <a:r>
              <a:rPr lang="ja-JP" altLang="en-US" sz="1600" dirty="0" smtClean="0"/>
              <a:t>～</a:t>
            </a:r>
            <a:r>
              <a:rPr lang="ja-JP" altLang="en-US" sz="1600" dirty="0"/>
              <a:t>）</a:t>
            </a:r>
            <a:endParaRPr lang="en-US" altLang="ja-JP" sz="1600" dirty="0"/>
          </a:p>
          <a:p>
            <a:pPr fontAlgn="auto">
              <a:spcAft>
                <a:spcPts val="0"/>
              </a:spcAft>
            </a:pPr>
            <a:endParaRPr lang="en-US" altLang="ja-JP" sz="1600" dirty="0"/>
          </a:p>
        </p:txBody>
      </p:sp>
      <p:sp>
        <p:nvSpPr>
          <p:cNvPr id="20" name="正方形/長方形 19"/>
          <p:cNvSpPr/>
          <p:nvPr/>
        </p:nvSpPr>
        <p:spPr>
          <a:xfrm>
            <a:off x="4283968" y="1680078"/>
            <a:ext cx="48255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en-US" altLang="ja-JP" sz="1800" dirty="0" smtClean="0"/>
              <a:t>※</a:t>
            </a:r>
            <a:r>
              <a:rPr lang="ja-JP" altLang="en-US" sz="1800" dirty="0" smtClean="0"/>
              <a:t>この動画では以下</a:t>
            </a:r>
            <a:r>
              <a:rPr lang="ja-JP" altLang="en-US" sz="1800" dirty="0"/>
              <a:t>の</a:t>
            </a:r>
            <a:r>
              <a:rPr lang="ja-JP" altLang="en-US" sz="1800" dirty="0" smtClean="0"/>
              <a:t>内容について説明します</a:t>
            </a:r>
            <a:endParaRPr lang="en-US" altLang="ja-JP" sz="1800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343" y="1701200"/>
            <a:ext cx="2467537" cy="35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90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3491881" y="3221639"/>
            <a:ext cx="2376264" cy="2210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63" tIns="44932" rIns="89863" bIns="44932" rtlCol="0" anchor="ctr"/>
          <a:lstStyle/>
          <a:p>
            <a:pPr algn="ctr"/>
            <a:endParaRPr lang="ja-JP" altLang="en-US" sz="2845"/>
          </a:p>
        </p:txBody>
      </p:sp>
      <p:sp>
        <p:nvSpPr>
          <p:cNvPr id="3" name="正方形/長方形 2"/>
          <p:cNvSpPr/>
          <p:nvPr/>
        </p:nvSpPr>
        <p:spPr>
          <a:xfrm>
            <a:off x="6372200" y="3014275"/>
            <a:ext cx="2592289" cy="3041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863" tIns="44932" rIns="89863" bIns="44932" rtlCol="0" anchor="ctr"/>
          <a:lstStyle/>
          <a:p>
            <a:pPr algn="ctr"/>
            <a:endParaRPr lang="ja-JP" altLang="en-US" sz="2845"/>
          </a:p>
        </p:txBody>
      </p:sp>
      <p:sp>
        <p:nvSpPr>
          <p:cNvPr id="15" name="AutoShape 6"/>
          <p:cNvSpPr>
            <a:spLocks noChangeArrowheads="1"/>
          </p:cNvSpPr>
          <p:nvPr/>
        </p:nvSpPr>
        <p:spPr bwMode="auto">
          <a:xfrm>
            <a:off x="341413" y="4046893"/>
            <a:ext cx="8814758" cy="1968236"/>
          </a:xfrm>
          <a:prstGeom prst="roundRect">
            <a:avLst>
              <a:gd name="adj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ts val="610"/>
              </a:spcBef>
            </a:pPr>
            <a:r>
              <a:rPr lang="en-US" altLang="ja-JP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対象教科科目</a:t>
            </a:r>
            <a:r>
              <a:rPr lang="en-US" altLang="ja-JP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>
              <a:spcBef>
                <a:spcPts val="610"/>
              </a:spcBef>
            </a:pPr>
            <a:r>
              <a:rPr lang="ja-JP" altLang="en-US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en-US" altLang="ja-JP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）地理歴史の「世界史</a:t>
            </a:r>
            <a:r>
              <a:rPr lang="en-US" altLang="ja-JP" sz="2000" b="0" dirty="0"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B</a:t>
            </a:r>
            <a:r>
              <a:rPr lang="ja-JP" altLang="en-US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」「日本史</a:t>
            </a:r>
            <a:r>
              <a:rPr lang="en-US" altLang="ja-JP" sz="2000" b="0" dirty="0"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B</a:t>
            </a:r>
            <a:r>
              <a:rPr lang="ja-JP" altLang="en-US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」「地理</a:t>
            </a:r>
            <a:r>
              <a:rPr lang="en-US" altLang="ja-JP" sz="2000" b="0" dirty="0"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B</a:t>
            </a:r>
            <a:r>
              <a:rPr lang="ja-JP" altLang="en-US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」の間</a:t>
            </a:r>
            <a:endParaRPr lang="en-US" altLang="ja-JP" sz="2000" b="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</a:pPr>
            <a:endParaRPr lang="en-US" altLang="ja-JP" sz="900" b="0" i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</a:pPr>
            <a:r>
              <a:rPr lang="ja-JP" altLang="en-US" sz="20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en-US" altLang="ja-JP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）公民の「現代社会」「倫理」「政治・経済」の間</a:t>
            </a:r>
            <a:endParaRPr lang="en-US" altLang="ja-JP" sz="2000" b="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</a:pPr>
            <a:endParaRPr lang="en-US" altLang="ja-JP" sz="900" b="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</a:pPr>
            <a:r>
              <a:rPr lang="ja-JP" altLang="en-US" sz="20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en-US" altLang="ja-JP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lang="ja-JP" altLang="en-US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）理科②の「物理」「化学」「生物」「地学」の間</a:t>
            </a:r>
            <a:endParaRPr lang="en-US" altLang="ja-JP" sz="2000" b="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128581" y="6427378"/>
            <a:ext cx="1978780" cy="458006"/>
          </a:xfrm>
        </p:spPr>
        <p:txBody>
          <a:bodyPr/>
          <a:lstStyle/>
          <a:p>
            <a:pPr>
              <a:defRPr/>
            </a:pPr>
            <a:r>
              <a:rPr lang="en-US" altLang="ja-JP" sz="1829" dirty="0" smtClean="0"/>
              <a:t>10</a:t>
            </a:r>
            <a:endParaRPr lang="en-US" altLang="ja-JP" sz="1829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41413" y="1979474"/>
            <a:ext cx="8123387" cy="193899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just">
              <a:spcBef>
                <a:spcPts val="0"/>
              </a:spcBef>
            </a:pPr>
            <a:r>
              <a:rPr lang="ja-JP" altLang="en-US" sz="24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本試験において，以下の各科目間で原則，</a:t>
            </a:r>
            <a:r>
              <a:rPr lang="en-US" altLang="ja-JP" sz="2400" dirty="0" smtClean="0"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20</a:t>
            </a:r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点以上の平均点差が生じ，試験問題の難易差に基づくものと認められる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場合に実施。</a:t>
            </a:r>
          </a:p>
          <a:p>
            <a:pPr algn="just">
              <a:spcBef>
                <a:spcPts val="0"/>
              </a:spcBef>
            </a:pPr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受験者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</a:t>
            </a:r>
            <a:r>
              <a:rPr lang="en-US" altLang="ja-JP" sz="2400" dirty="0"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1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万人未満であった科目は得点調整の対象とはしない</a:t>
            </a:r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93923" y="44624"/>
            <a:ext cx="864096" cy="8223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200" dirty="0" smtClean="0">
                <a:latin typeface="ＤＦＧ極太丸ゴシック体" pitchFamily="50" charset="-128"/>
                <a:ea typeface="ＤＦＧ極太丸ゴシック体" pitchFamily="50" charset="-128"/>
              </a:rPr>
              <a:t>Ｆ</a:t>
            </a:r>
            <a:endParaRPr kumimoji="1" lang="ja-JP" altLang="en-US" sz="32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187624" y="101337"/>
            <a:ext cx="3402632" cy="5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 smtClean="0">
                <a:latin typeface="ＤＦＧ平成ゴシック体W9" pitchFamily="50" charset="-128"/>
                <a:ea typeface="ＤＦＧ平成ゴシック体W9" pitchFamily="50" charset="-128"/>
              </a:rPr>
              <a:t>試験実施後</a:t>
            </a:r>
            <a:r>
              <a:rPr lang="ja-JP" altLang="en-US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【P52】</a:t>
            </a:r>
            <a:endParaRPr lang="ja-JP" altLang="en-US" sz="2600" dirty="0">
              <a:solidFill>
                <a:srgbClr val="0033CC"/>
              </a:solidFill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341414" y="1085921"/>
            <a:ext cx="8123387" cy="611535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  <a:extLst/>
        </p:spPr>
        <p:txBody>
          <a:bodyPr anchor="b"/>
          <a:lstStyle/>
          <a:p>
            <a:pPr>
              <a:spcBef>
                <a:spcPct val="0"/>
              </a:spcBef>
            </a:pPr>
            <a:r>
              <a:rPr lang="ja-JP" altLang="en-US" dirty="0" smtClean="0">
                <a:latin typeface="+mn-ea"/>
                <a:ea typeface="+mn-ea"/>
              </a:rPr>
              <a:t>得点の調整</a:t>
            </a:r>
            <a:endParaRPr lang="ja-JP" altLang="en-US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1543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182941" y="941867"/>
            <a:ext cx="6398783" cy="475525"/>
          </a:xfrm>
          <a:prstGeom prst="roundRect">
            <a:avLst>
              <a:gd name="adj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ts val="610"/>
              </a:spcBef>
            </a:pPr>
            <a:endParaRPr lang="en-US" altLang="ja-JP" sz="2845" b="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8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92280" y="6427378"/>
            <a:ext cx="1978780" cy="458006"/>
          </a:xfrm>
        </p:spPr>
        <p:txBody>
          <a:bodyPr/>
          <a:lstStyle/>
          <a:p>
            <a:pPr>
              <a:defRPr/>
            </a:pPr>
            <a:r>
              <a:rPr lang="en-US" altLang="ja-JP" sz="1829" dirty="0" smtClean="0"/>
              <a:t>11</a:t>
            </a:r>
            <a:endParaRPr lang="en-US" altLang="ja-JP" sz="1829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3923" y="44624"/>
            <a:ext cx="864096" cy="8223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200" dirty="0" smtClean="0">
                <a:latin typeface="ＤＦＧ極太丸ゴシック体" pitchFamily="50" charset="-128"/>
                <a:ea typeface="ＤＦＧ極太丸ゴシック体" pitchFamily="50" charset="-128"/>
              </a:rPr>
              <a:t>Ｆ</a:t>
            </a:r>
            <a:endParaRPr kumimoji="1" lang="ja-JP" altLang="en-US" sz="32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1187624" y="101337"/>
            <a:ext cx="3402632" cy="5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 smtClean="0">
                <a:latin typeface="ＤＦＧ平成ゴシック体W9" pitchFamily="50" charset="-128"/>
                <a:ea typeface="ＤＦＧ平成ゴシック体W9" pitchFamily="50" charset="-128"/>
              </a:rPr>
              <a:t>試験実施後</a:t>
            </a:r>
            <a:r>
              <a:rPr lang="ja-JP" altLang="en-US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【P54】</a:t>
            </a:r>
            <a:endParaRPr lang="ja-JP" altLang="en-US" sz="2600" dirty="0">
              <a:solidFill>
                <a:srgbClr val="0033CC"/>
              </a:solidFill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341414" y="1085921"/>
            <a:ext cx="8123387" cy="611535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  <a:extLst/>
        </p:spPr>
        <p:txBody>
          <a:bodyPr anchor="b"/>
          <a:lstStyle/>
          <a:p>
            <a:pPr>
              <a:spcBef>
                <a:spcPct val="0"/>
              </a:spcBef>
            </a:pPr>
            <a:r>
              <a:rPr lang="ja-JP" altLang="en-US" dirty="0" smtClean="0">
                <a:latin typeface="+mn-ea"/>
                <a:ea typeface="+mn-ea"/>
              </a:rPr>
              <a:t>試験成績の大学への提供</a:t>
            </a:r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5636896"/>
            <a:ext cx="9018634" cy="608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6411" tIns="43206" rIns="86411" bIns="43206" anchor="b"/>
          <a:lstStyle/>
          <a:p>
            <a:pPr defTabSz="891808"/>
            <a:endParaRPr lang="en-US" altLang="ja-JP" sz="2000" b="0" dirty="0">
              <a:solidFill>
                <a:srgbClr val="000000"/>
              </a:solidFill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2426" y="4919032"/>
            <a:ext cx="9018634" cy="1246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6411" tIns="43206" rIns="86411" bIns="43206" anchor="b"/>
          <a:lstStyle/>
          <a:p>
            <a:pPr marL="447675" indent="-447675"/>
            <a:r>
              <a:rPr lang="ja-JP" altLang="en-US" sz="1800" b="0" dirty="0" smtClean="0">
                <a:solidFill>
                  <a:srgbClr val="000000"/>
                </a:solidFill>
                <a:ea typeface="ＭＳ ゴシック" pitchFamily="49" charset="-128"/>
              </a:rPr>
              <a:t>　</a:t>
            </a:r>
            <a:r>
              <a:rPr lang="en-US" altLang="ja-JP" sz="1800" b="0" dirty="0" smtClean="0">
                <a:solidFill>
                  <a:srgbClr val="000000"/>
                </a:solidFill>
                <a:ea typeface="ＭＳ ゴシック" pitchFamily="49" charset="-128"/>
              </a:rPr>
              <a:t>※</a:t>
            </a:r>
            <a:r>
              <a:rPr lang="ja-JP" altLang="en-US" sz="1800" b="0" dirty="0" smtClean="0">
                <a:solidFill>
                  <a:srgbClr val="000000"/>
                </a:solidFill>
                <a:ea typeface="ＭＳ ゴシック" pitchFamily="49" charset="-128"/>
              </a:rPr>
              <a:t>受験者を得点順におおよそ</a:t>
            </a:r>
            <a:r>
              <a:rPr lang="en-US" altLang="ja-JP" sz="1800" b="0" dirty="0" smtClean="0">
                <a:solidFill>
                  <a:srgbClr val="000000"/>
                </a:solidFill>
                <a:ea typeface="ＭＳ ゴシック" pitchFamily="49" charset="-128"/>
              </a:rPr>
              <a:t>4</a:t>
            </a:r>
            <a:r>
              <a:rPr lang="ja-JP" altLang="en-US" sz="1800" b="0" dirty="0" err="1" smtClean="0">
                <a:solidFill>
                  <a:srgbClr val="000000"/>
                </a:solidFill>
                <a:ea typeface="ＭＳ ゴシック" pitchFamily="49" charset="-128"/>
              </a:rPr>
              <a:t>，</a:t>
            </a:r>
            <a:r>
              <a:rPr lang="en-US" altLang="ja-JP" sz="1800" b="0" dirty="0" smtClean="0">
                <a:solidFill>
                  <a:srgbClr val="000000"/>
                </a:solidFill>
                <a:ea typeface="ＭＳ ゴシック" pitchFamily="49" charset="-128"/>
              </a:rPr>
              <a:t>7</a:t>
            </a:r>
            <a:r>
              <a:rPr lang="ja-JP" altLang="en-US" sz="1800" b="0" dirty="0" err="1" smtClean="0">
                <a:solidFill>
                  <a:srgbClr val="000000"/>
                </a:solidFill>
                <a:ea typeface="ＭＳ ゴシック" pitchFamily="49" charset="-128"/>
              </a:rPr>
              <a:t>，</a:t>
            </a:r>
            <a:r>
              <a:rPr lang="en-US" altLang="ja-JP" sz="1800" b="0" dirty="0" smtClean="0">
                <a:solidFill>
                  <a:srgbClr val="000000"/>
                </a:solidFill>
                <a:ea typeface="ＭＳ ゴシック" pitchFamily="49" charset="-128"/>
              </a:rPr>
              <a:t>12</a:t>
            </a:r>
            <a:r>
              <a:rPr lang="ja-JP" altLang="en-US" sz="1800" b="0" dirty="0" err="1" smtClean="0">
                <a:solidFill>
                  <a:srgbClr val="000000"/>
                </a:solidFill>
                <a:ea typeface="ＭＳ ゴシック" pitchFamily="49" charset="-128"/>
              </a:rPr>
              <a:t>，</a:t>
            </a:r>
            <a:r>
              <a:rPr lang="en-US" altLang="ja-JP" sz="1800" b="0" dirty="0" smtClean="0">
                <a:solidFill>
                  <a:srgbClr val="000000"/>
                </a:solidFill>
                <a:ea typeface="ＭＳ ゴシック" pitchFamily="49" charset="-128"/>
              </a:rPr>
              <a:t>17</a:t>
            </a:r>
            <a:r>
              <a:rPr lang="ja-JP" altLang="en-US" sz="1800" b="0" dirty="0" err="1" smtClean="0">
                <a:solidFill>
                  <a:srgbClr val="000000"/>
                </a:solidFill>
                <a:ea typeface="ＭＳ ゴシック" pitchFamily="49" charset="-128"/>
              </a:rPr>
              <a:t>，</a:t>
            </a:r>
            <a:r>
              <a:rPr lang="en-US" altLang="ja-JP" sz="1800" b="0" dirty="0" smtClean="0">
                <a:solidFill>
                  <a:srgbClr val="000000"/>
                </a:solidFill>
                <a:ea typeface="ＭＳ ゴシック" pitchFamily="49" charset="-128"/>
              </a:rPr>
              <a:t>20</a:t>
            </a:r>
            <a:r>
              <a:rPr lang="ja-JP" altLang="en-US" sz="1800" b="0" dirty="0" err="1" smtClean="0">
                <a:solidFill>
                  <a:srgbClr val="000000"/>
                </a:solidFill>
                <a:ea typeface="ＭＳ ゴシック" pitchFamily="49" charset="-128"/>
              </a:rPr>
              <a:t>，</a:t>
            </a:r>
            <a:r>
              <a:rPr lang="en-US" altLang="ja-JP" sz="1800" b="0" dirty="0" smtClean="0">
                <a:solidFill>
                  <a:srgbClr val="000000"/>
                </a:solidFill>
                <a:ea typeface="ＭＳ ゴシック" pitchFamily="49" charset="-128"/>
              </a:rPr>
              <a:t>17</a:t>
            </a:r>
            <a:r>
              <a:rPr lang="ja-JP" altLang="en-US" sz="1800" b="0" dirty="0" err="1" smtClean="0">
                <a:solidFill>
                  <a:srgbClr val="000000"/>
                </a:solidFill>
                <a:ea typeface="ＭＳ ゴシック" pitchFamily="49" charset="-128"/>
              </a:rPr>
              <a:t>，</a:t>
            </a:r>
            <a:r>
              <a:rPr lang="en-US" altLang="ja-JP" sz="1800" b="0" dirty="0" smtClean="0">
                <a:solidFill>
                  <a:srgbClr val="000000"/>
                </a:solidFill>
                <a:ea typeface="ＭＳ ゴシック" pitchFamily="49" charset="-128"/>
              </a:rPr>
              <a:t>12</a:t>
            </a:r>
            <a:r>
              <a:rPr lang="ja-JP" altLang="en-US" sz="1800" b="0" dirty="0" err="1" smtClean="0">
                <a:solidFill>
                  <a:srgbClr val="000000"/>
                </a:solidFill>
                <a:ea typeface="ＭＳ ゴシック" pitchFamily="49" charset="-128"/>
              </a:rPr>
              <a:t>，</a:t>
            </a:r>
            <a:r>
              <a:rPr lang="en-US" altLang="ja-JP" sz="1800" b="0" dirty="0" smtClean="0">
                <a:solidFill>
                  <a:srgbClr val="000000"/>
                </a:solidFill>
                <a:ea typeface="ＭＳ ゴシック" pitchFamily="49" charset="-128"/>
              </a:rPr>
              <a:t>7</a:t>
            </a:r>
            <a:r>
              <a:rPr lang="ja-JP" altLang="en-US" sz="1800" b="0" dirty="0" err="1" smtClean="0">
                <a:solidFill>
                  <a:srgbClr val="000000"/>
                </a:solidFill>
                <a:ea typeface="ＭＳ ゴシック" pitchFamily="49" charset="-128"/>
              </a:rPr>
              <a:t>，</a:t>
            </a:r>
            <a:r>
              <a:rPr lang="en-US" altLang="ja-JP" sz="1800" b="0" dirty="0" smtClean="0">
                <a:solidFill>
                  <a:srgbClr val="000000"/>
                </a:solidFill>
                <a:ea typeface="ＭＳ ゴシック" pitchFamily="49" charset="-128"/>
              </a:rPr>
              <a:t>4</a:t>
            </a:r>
            <a:r>
              <a:rPr lang="ja-JP" altLang="en-US" sz="1800" b="0" dirty="0" smtClean="0">
                <a:solidFill>
                  <a:srgbClr val="000000"/>
                </a:solidFill>
                <a:ea typeface="ＭＳ ゴシック" pitchFamily="49" charset="-128"/>
              </a:rPr>
              <a:t>％の群に分割し，科目別得点を得点の低い方から順に１～９の９段階に換算して，当該科目の全体における受験者の位置づけを表示</a:t>
            </a:r>
            <a:endParaRPr lang="en-US" altLang="ja-JP" sz="1800" b="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8255" y="1988840"/>
            <a:ext cx="8658201" cy="2834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808"/>
            <a:r>
              <a:rPr lang="ja-JP" altLang="en-US" sz="2400" b="0" dirty="0">
                <a:solidFill>
                  <a:srgbClr val="000000"/>
                </a:solidFill>
                <a:ea typeface="ＭＳ ゴシック" pitchFamily="49" charset="-128"/>
              </a:rPr>
              <a:t>　</a:t>
            </a:r>
            <a:r>
              <a:rPr lang="ja-JP" altLang="en-US" sz="2400" b="0" dirty="0"/>
              <a:t> （１</a:t>
            </a:r>
            <a:r>
              <a:rPr lang="ja-JP" altLang="en-US" sz="2400" b="0" dirty="0" smtClean="0"/>
              <a:t>）　 </a:t>
            </a:r>
            <a:r>
              <a:rPr lang="ja-JP" altLang="en-US" sz="2400" b="0" dirty="0" smtClean="0">
                <a:solidFill>
                  <a:srgbClr val="000000"/>
                </a:solidFill>
                <a:ea typeface="ＭＳ ゴシック" pitchFamily="49" charset="-128"/>
              </a:rPr>
              <a:t>大学入試センターは，共通テストを利用する各大学</a:t>
            </a:r>
            <a:endParaRPr lang="en-US" altLang="ja-JP" sz="2400" b="0" dirty="0" smtClean="0">
              <a:solidFill>
                <a:srgbClr val="000000"/>
              </a:solidFill>
              <a:ea typeface="ＭＳ ゴシック" pitchFamily="49" charset="-128"/>
            </a:endParaRPr>
          </a:p>
          <a:p>
            <a:pPr defTabSz="891808"/>
            <a:r>
              <a:rPr lang="ja-JP" altLang="en-US" sz="2400" b="0" dirty="0">
                <a:solidFill>
                  <a:srgbClr val="000000"/>
                </a:solidFill>
                <a:ea typeface="ＭＳ ゴシック" pitchFamily="49" charset="-128"/>
              </a:rPr>
              <a:t>　　　</a:t>
            </a:r>
            <a:r>
              <a:rPr lang="ja-JP" altLang="en-US" sz="2400" b="0" dirty="0" smtClean="0">
                <a:solidFill>
                  <a:srgbClr val="000000"/>
                </a:solidFill>
                <a:ea typeface="ＭＳ ゴシック" pitchFamily="49" charset="-128"/>
              </a:rPr>
              <a:t>からの請求に基づき，当該大学の入学志願者の教科・</a:t>
            </a:r>
            <a:endParaRPr lang="en-US" altLang="ja-JP" sz="2400" b="0" dirty="0" smtClean="0">
              <a:solidFill>
                <a:srgbClr val="000000"/>
              </a:solidFill>
              <a:ea typeface="ＭＳ ゴシック" pitchFamily="49" charset="-128"/>
            </a:endParaRPr>
          </a:p>
          <a:p>
            <a:pPr defTabSz="891808"/>
            <a:r>
              <a:rPr lang="ja-JP" altLang="en-US" sz="2400" b="0" dirty="0">
                <a:solidFill>
                  <a:srgbClr val="000000"/>
                </a:solidFill>
                <a:ea typeface="ＭＳ ゴシック" pitchFamily="49" charset="-128"/>
              </a:rPr>
              <a:t>　　　科</a:t>
            </a:r>
            <a:r>
              <a:rPr lang="ja-JP" altLang="en-US" sz="2400" b="0" dirty="0" smtClean="0">
                <a:solidFill>
                  <a:srgbClr val="000000"/>
                </a:solidFill>
                <a:ea typeface="ＭＳ ゴシック" pitchFamily="49" charset="-128"/>
              </a:rPr>
              <a:t>目の試験成績（科目別得点及び段階表示</a:t>
            </a:r>
            <a:r>
              <a:rPr lang="en-US" altLang="ja-JP" sz="2400" b="0" baseline="30000" dirty="0" smtClean="0">
                <a:solidFill>
                  <a:srgbClr val="000000"/>
                </a:solidFill>
                <a:ea typeface="ＭＳ ゴシック" pitchFamily="49" charset="-128"/>
              </a:rPr>
              <a:t>※</a:t>
            </a:r>
            <a:r>
              <a:rPr lang="ja-JP" altLang="en-US" sz="2400" b="0" dirty="0" smtClean="0">
                <a:solidFill>
                  <a:srgbClr val="000000"/>
                </a:solidFill>
                <a:ea typeface="ＭＳ ゴシック" pitchFamily="49" charset="-128"/>
              </a:rPr>
              <a:t>）等を提供</a:t>
            </a:r>
            <a:endParaRPr lang="en-US" altLang="ja-JP" sz="2400" b="0" dirty="0" smtClean="0">
              <a:solidFill>
                <a:srgbClr val="000000"/>
              </a:solidFill>
              <a:ea typeface="ＭＳ ゴシック" pitchFamily="49" charset="-128"/>
            </a:endParaRPr>
          </a:p>
          <a:p>
            <a:pPr defTabSz="891808"/>
            <a:r>
              <a:rPr lang="ja-JP" altLang="en-US" sz="2400" b="0" dirty="0">
                <a:solidFill>
                  <a:srgbClr val="000000"/>
                </a:solidFill>
                <a:ea typeface="ＭＳ ゴシック" pitchFamily="49" charset="-128"/>
              </a:rPr>
              <a:t>　　　し</a:t>
            </a:r>
            <a:r>
              <a:rPr lang="ja-JP" altLang="en-US" sz="2400" b="0" dirty="0" smtClean="0">
                <a:solidFill>
                  <a:srgbClr val="000000"/>
                </a:solidFill>
                <a:ea typeface="ＭＳ ゴシック" pitchFamily="49" charset="-128"/>
              </a:rPr>
              <a:t>ます。</a:t>
            </a:r>
            <a:endParaRPr lang="en-US" altLang="ja-JP" sz="2400" b="0" dirty="0">
              <a:solidFill>
                <a:srgbClr val="000000"/>
              </a:solidFill>
              <a:ea typeface="ＭＳ ゴシック" pitchFamily="49" charset="-128"/>
            </a:endParaRPr>
          </a:p>
          <a:p>
            <a:pPr defTabSz="891808">
              <a:spcBef>
                <a:spcPts val="1800"/>
              </a:spcBef>
            </a:pPr>
            <a:r>
              <a:rPr lang="ja-JP" altLang="en-US" sz="2400" b="0" dirty="0">
                <a:solidFill>
                  <a:srgbClr val="000000"/>
                </a:solidFill>
                <a:ea typeface="ＭＳ ゴシック" pitchFamily="49" charset="-128"/>
              </a:rPr>
              <a:t>　</a:t>
            </a:r>
            <a:r>
              <a:rPr lang="ja-JP" altLang="en-US" sz="2400" b="0" dirty="0"/>
              <a:t> </a:t>
            </a:r>
            <a:r>
              <a:rPr lang="ja-JP" altLang="en-US" sz="2400" b="0" dirty="0" smtClean="0"/>
              <a:t>（２）　</a:t>
            </a:r>
            <a:r>
              <a:rPr lang="ja-JP" altLang="en-US" sz="2400" b="0" dirty="0" smtClean="0">
                <a:solidFill>
                  <a:srgbClr val="000000"/>
                </a:solidFill>
                <a:ea typeface="ＭＳ ゴシック" pitchFamily="49" charset="-128"/>
              </a:rPr>
              <a:t>各大学の出願期間，試験期日，成績の取扱い等につい</a:t>
            </a:r>
            <a:endParaRPr lang="en-US" altLang="ja-JP" sz="2400" b="0" dirty="0">
              <a:solidFill>
                <a:srgbClr val="000000"/>
              </a:solidFill>
              <a:ea typeface="ＭＳ ゴシック" pitchFamily="49" charset="-128"/>
            </a:endParaRPr>
          </a:p>
          <a:p>
            <a:pPr defTabSz="891808"/>
            <a:r>
              <a:rPr lang="ja-JP" altLang="en-US" sz="2400" b="0" dirty="0">
                <a:solidFill>
                  <a:srgbClr val="000000"/>
                </a:solidFill>
                <a:ea typeface="ＭＳ ゴシック" pitchFamily="49" charset="-128"/>
              </a:rPr>
              <a:t>　　</a:t>
            </a:r>
            <a:r>
              <a:rPr lang="ja-JP" altLang="en-US" sz="2400" b="0" dirty="0" smtClean="0">
                <a:solidFill>
                  <a:srgbClr val="000000"/>
                </a:solidFill>
                <a:ea typeface="ＭＳ ゴシック" pitchFamily="49" charset="-128"/>
              </a:rPr>
              <a:t>　</a:t>
            </a:r>
            <a:r>
              <a:rPr lang="ja-JP" altLang="en-US" sz="2400" b="0" dirty="0" err="1" smtClean="0">
                <a:solidFill>
                  <a:srgbClr val="000000"/>
                </a:solidFill>
                <a:ea typeface="ＭＳ ゴシック" pitchFamily="49" charset="-128"/>
              </a:rPr>
              <a:t>て</a:t>
            </a:r>
            <a:r>
              <a:rPr lang="ja-JP" altLang="en-US" sz="2400" b="0" dirty="0" err="1" smtClean="0">
                <a:ea typeface="ＭＳ ゴシック" pitchFamily="49" charset="-128"/>
              </a:rPr>
              <a:t>は</a:t>
            </a:r>
            <a:r>
              <a:rPr lang="ja-JP" altLang="en-US" sz="2400" b="0" dirty="0" smtClean="0">
                <a:solidFill>
                  <a:srgbClr val="000000"/>
                </a:solidFill>
                <a:ea typeface="ＭＳ ゴシック" pitchFamily="49" charset="-128"/>
              </a:rPr>
              <a:t>各大学の募集要項等で確認してください。</a:t>
            </a:r>
            <a:endParaRPr lang="en-US" altLang="ja-JP" sz="2400" b="0" dirty="0">
              <a:solidFill>
                <a:srgbClr val="000000"/>
              </a:solidFill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3386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テキスト ボックス 18"/>
          <p:cNvSpPr txBox="1"/>
          <p:nvPr/>
        </p:nvSpPr>
        <p:spPr>
          <a:xfrm>
            <a:off x="229625" y="3573016"/>
            <a:ext cx="8684747" cy="2628000"/>
          </a:xfrm>
          <a:prstGeom prst="rect">
            <a:avLst/>
          </a:prstGeom>
          <a:solidFill>
            <a:srgbClr val="FFCCFF">
              <a:alpha val="50196"/>
            </a:srgbClr>
          </a:solidFill>
          <a:ln w="15875"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>
              <a:spcBef>
                <a:spcPts val="0"/>
              </a:spcBef>
            </a:pPr>
            <a:endParaRPr lang="en-US" altLang="ja-JP" sz="1829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</a:pPr>
            <a:endParaRPr lang="en-US" altLang="ja-JP" sz="1829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</a:pPr>
            <a:endParaRPr lang="en-US" altLang="ja-JP" sz="1829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</a:pPr>
            <a:endParaRPr lang="en-US" altLang="ja-JP" sz="1829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</a:pPr>
            <a:endParaRPr lang="en-US" altLang="ja-JP" sz="1829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</a:pPr>
            <a:endParaRPr lang="en-US" altLang="ja-JP" sz="1829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</a:pPr>
            <a:endParaRPr lang="en-US" altLang="ja-JP" sz="1829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</a:pPr>
            <a:endParaRPr lang="en-US" altLang="ja-JP" sz="1829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</a:pPr>
            <a:endParaRPr lang="en-US" altLang="ja-JP" sz="1829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</a:pPr>
            <a:endParaRPr lang="en-US" altLang="ja-JP" sz="1829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</a:pPr>
            <a:endParaRPr lang="en-US" altLang="ja-JP" sz="1829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547507" y="1213963"/>
            <a:ext cx="8048985" cy="918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/>
          <a:lstStyle/>
          <a:p>
            <a:pPr algn="ctr">
              <a:spcBef>
                <a:spcPts val="1829"/>
              </a:spcBef>
            </a:pPr>
            <a:r>
              <a:rPr lang="ja-JP" altLang="en-US" sz="2400" u="sng" dirty="0">
                <a:solidFill>
                  <a:srgbClr val="FF0000"/>
                </a:solidFill>
                <a:latin typeface="ＭＳ Ｐゴシック"/>
              </a:rPr>
              <a:t>以下に</a:t>
            </a:r>
            <a:r>
              <a:rPr lang="ja-JP" altLang="en-US" sz="2400" u="sng" dirty="0" smtClean="0">
                <a:solidFill>
                  <a:srgbClr val="FF0000"/>
                </a:solidFill>
                <a:latin typeface="ＭＳ Ｐゴシック"/>
              </a:rPr>
              <a:t>ついて，特にご注意</a:t>
            </a:r>
            <a:r>
              <a:rPr lang="ja-JP" altLang="en-US" sz="2400" u="sng" dirty="0">
                <a:solidFill>
                  <a:srgbClr val="FF0000"/>
                </a:solidFill>
                <a:latin typeface="ＭＳ Ｐゴシック"/>
              </a:rPr>
              <a:t>ください</a:t>
            </a:r>
            <a:endParaRPr lang="en-US" altLang="ja-JP" sz="2400" u="sng" dirty="0">
              <a:solidFill>
                <a:srgbClr val="FF0000"/>
              </a:solidFill>
              <a:latin typeface="ＭＳ Ｐゴシック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324" y="2132856"/>
            <a:ext cx="8598478" cy="2623066"/>
            <a:chOff x="565741" y="2805836"/>
            <a:chExt cx="8464125" cy="2582080"/>
          </a:xfrm>
        </p:grpSpPr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565741" y="2805836"/>
              <a:ext cx="8464125" cy="2582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lnSpc>
                  <a:spcPts val="1920"/>
                </a:lnSpc>
                <a:spcBef>
                  <a:spcPct val="50000"/>
                </a:spcBef>
              </a:pPr>
              <a:endParaRPr lang="en-US" altLang="ja-JP" sz="2208" b="0" dirty="0">
                <a:solidFill>
                  <a:srgbClr val="000000"/>
                </a:solidFill>
                <a:latin typeface="ＭＳ Ｐゴシック"/>
                <a:ea typeface="ＭＳ Ｐゴシック"/>
              </a:endParaRPr>
            </a:p>
            <a:p>
              <a:pPr>
                <a:lnSpc>
                  <a:spcPts val="2641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ja-JP" altLang="en-US" sz="2000" b="0" dirty="0">
                  <a:solidFill>
                    <a:srgbClr val="000000"/>
                  </a:solidFill>
                  <a:latin typeface="ＭＳ Ｐゴシック"/>
                  <a:ea typeface="ＭＳ Ｐゴシック"/>
                </a:rPr>
                <a:t>　　 </a:t>
              </a:r>
              <a:r>
                <a:rPr lang="en-US" altLang="ja-JP" sz="2000" b="0" dirty="0" smtClean="0">
                  <a:solidFill>
                    <a:srgbClr val="000000"/>
                  </a:solidFill>
                  <a:latin typeface="ＭＳ Ｐゴシック"/>
                  <a:ea typeface="ＭＳ Ｐゴシック"/>
                </a:rPr>
                <a:t>『</a:t>
              </a:r>
              <a:r>
                <a:rPr lang="en-US" altLang="ja-JP" sz="2000" b="0" dirty="0" smtClean="0">
                  <a:solidFill>
                    <a:srgbClr val="000000"/>
                  </a:solidFill>
                  <a:latin typeface="Arial" panose="020B0604020202020204" pitchFamily="34" charset="0"/>
                  <a:ea typeface="ＭＳ ゴシック" panose="020B0609070205080204" pitchFamily="49" charset="-128"/>
                  <a:cs typeface="Arial" panose="020B0604020202020204" pitchFamily="34" charset="0"/>
                </a:rPr>
                <a:t>2</a:t>
              </a:r>
              <a:r>
                <a:rPr lang="ja-JP" altLang="en-US" sz="2000" b="0" dirty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科目受験で登録していれば，試験当日，本来の遅刻</a:t>
              </a:r>
              <a:r>
                <a:rPr lang="ja-JP" altLang="en-US" sz="2000" b="0" dirty="0" smtClean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限度時刻までに</a:t>
              </a:r>
              <a:r>
                <a:rPr lang="en-US" altLang="ja-JP" sz="2000" b="0" dirty="0" smtClean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/>
              </a:r>
              <a:br>
                <a:rPr lang="en-US" altLang="ja-JP" sz="2000" b="0" dirty="0" smtClean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</a:br>
              <a:r>
                <a:rPr lang="en-US" altLang="ja-JP" sz="2000" b="0" dirty="0" smtClean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   </a:t>
              </a:r>
              <a:r>
                <a:rPr lang="ja-JP" altLang="en-US" sz="2000" b="0" dirty="0" smtClean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入室</a:t>
              </a:r>
              <a:r>
                <a:rPr lang="ja-JP" altLang="en-US" sz="2000" b="0" dirty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しなくても，後半の試験時間までに入室</a:t>
              </a:r>
              <a:r>
                <a:rPr lang="ja-JP" altLang="en-US" sz="2000" b="0" dirty="0" smtClean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すれば</a:t>
              </a:r>
              <a:r>
                <a:rPr lang="ja-JP" altLang="en-US" sz="2000" b="0" dirty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，</a:t>
              </a:r>
              <a:r>
                <a:rPr lang="en-US" altLang="ja-JP" sz="2000" b="0" dirty="0">
                  <a:solidFill>
                    <a:srgbClr val="000000"/>
                  </a:solidFill>
                  <a:latin typeface="Arial" panose="020B0604020202020204" pitchFamily="34" charset="0"/>
                  <a:ea typeface="ＭＳ ゴシック" panose="020B0609070205080204" pitchFamily="49" charset="-128"/>
                  <a:cs typeface="Arial" panose="020B0604020202020204" pitchFamily="34" charset="0"/>
                </a:rPr>
                <a:t>1</a:t>
              </a:r>
              <a:r>
                <a:rPr lang="ja-JP" altLang="en-US" sz="2000" b="0" dirty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科目だけ</a:t>
              </a:r>
              <a:r>
                <a:rPr lang="ja-JP" altLang="en-US" sz="2000" b="0" dirty="0" smtClean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受験</a:t>
              </a:r>
              <a:r>
                <a:rPr lang="en-US" altLang="ja-JP" sz="2000" b="0" dirty="0" smtClean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/>
              </a:r>
              <a:br>
                <a:rPr lang="en-US" altLang="ja-JP" sz="2000" b="0" dirty="0" smtClean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</a:br>
              <a:r>
                <a:rPr lang="en-US" altLang="ja-JP" sz="2000" b="0" dirty="0" smtClean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   </a:t>
              </a:r>
              <a:r>
                <a:rPr lang="ja-JP" altLang="en-US" sz="2000" b="0" dirty="0" smtClean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する</a:t>
              </a:r>
              <a:r>
                <a:rPr lang="ja-JP" altLang="en-US" sz="2000" b="0" dirty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ことができる</a:t>
              </a:r>
              <a:r>
                <a:rPr lang="ja-JP" altLang="en-US" sz="2000" b="0" dirty="0" smtClean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。</a:t>
              </a:r>
              <a:r>
                <a:rPr lang="en-US" altLang="ja-JP" sz="2000" b="0" dirty="0" smtClean="0">
                  <a:solidFill>
                    <a:srgbClr val="00000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』</a:t>
              </a:r>
              <a:endParaRPr lang="ja-JP" altLang="en-US" sz="2000" b="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" name="乗算記号 1"/>
            <p:cNvSpPr/>
            <p:nvPr/>
          </p:nvSpPr>
          <p:spPr>
            <a:xfrm>
              <a:off x="3770534" y="2846765"/>
              <a:ext cx="2126486" cy="1417957"/>
            </a:xfrm>
            <a:prstGeom prst="mathMultiply">
              <a:avLst/>
            </a:prstGeom>
            <a:solidFill>
              <a:srgbClr val="FF0000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48"/>
            </a:p>
          </p:txBody>
        </p:sp>
      </p:grp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86777" y="1564268"/>
            <a:ext cx="8159570" cy="1072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/>
          <a:lstStyle/>
          <a:p>
            <a:r>
              <a:rPr lang="ja-JP" altLang="en-US" sz="1248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　</a:t>
            </a:r>
            <a:r>
              <a:rPr lang="ja-JP" altLang="en-US" sz="2000" u="sng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「地理歴史，公民」及び「理科②」の</a:t>
            </a:r>
            <a:r>
              <a:rPr lang="en-US" altLang="ja-JP" sz="2000" u="sng" dirty="0">
                <a:solidFill>
                  <a:srgbClr val="00000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2</a:t>
            </a:r>
            <a:r>
              <a:rPr lang="ja-JP" altLang="en-US" sz="2000" u="sng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科目</a:t>
            </a:r>
            <a:r>
              <a:rPr lang="ja-JP" altLang="en-US" sz="2000" u="sng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登録者の受験について</a:t>
            </a:r>
            <a:endParaRPr lang="ja-JP" altLang="en-US" sz="20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AutoShape 6"/>
          <p:cNvSpPr>
            <a:spLocks noChangeArrowheads="1"/>
          </p:cNvSpPr>
          <p:nvPr/>
        </p:nvSpPr>
        <p:spPr bwMode="auto">
          <a:xfrm>
            <a:off x="329243" y="4149080"/>
            <a:ext cx="8419221" cy="1988793"/>
          </a:xfrm>
          <a:prstGeom prst="roundRect">
            <a:avLst>
              <a:gd name="adj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012" tIns="48006" rIns="96012" bIns="48006"/>
          <a:lstStyle/>
          <a:p>
            <a:pPr>
              <a:lnSpc>
                <a:spcPts val="2641"/>
              </a:lnSpc>
              <a:spcBef>
                <a:spcPts val="630"/>
              </a:spcBef>
              <a:spcAft>
                <a:spcPts val="305"/>
              </a:spcAft>
            </a:pPr>
            <a:r>
              <a:rPr lang="ja-JP" altLang="en-US" sz="2000" b="0" dirty="0">
                <a:latin typeface="+mn-ea"/>
                <a:ea typeface="+mn-ea"/>
              </a:rPr>
              <a:t>・　「地理歴史，公民」及び「理科②」を「</a:t>
            </a:r>
            <a:r>
              <a:rPr lang="en-US" altLang="ja-JP" sz="2000" b="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lang="ja-JP" altLang="en-US" sz="2000" b="0" dirty="0">
                <a:latin typeface="+mn-ea"/>
                <a:ea typeface="+mn-ea"/>
              </a:rPr>
              <a:t>科目受験する」と登録</a:t>
            </a:r>
            <a:r>
              <a:rPr lang="ja-JP" altLang="en-US" sz="2000" b="0" dirty="0" smtClean="0">
                <a:latin typeface="+mn-ea"/>
                <a:ea typeface="+mn-ea"/>
              </a:rPr>
              <a:t>した場合</a:t>
            </a:r>
            <a:r>
              <a:rPr lang="ja-JP" altLang="en-US" sz="2000" b="0" dirty="0">
                <a:latin typeface="+mn-ea"/>
                <a:ea typeface="+mn-ea"/>
              </a:rPr>
              <a:t>は，</a:t>
            </a:r>
            <a:r>
              <a:rPr lang="ja-JP" altLang="en-US" sz="2000" b="0" dirty="0" smtClean="0">
                <a:latin typeface="+mn-ea"/>
                <a:ea typeface="+mn-ea"/>
              </a:rPr>
              <a:t>試</a:t>
            </a:r>
            <a:r>
              <a:rPr lang="en-US" altLang="ja-JP" sz="2000" b="0" dirty="0" smtClean="0">
                <a:latin typeface="+mn-ea"/>
                <a:ea typeface="+mn-ea"/>
              </a:rPr>
              <a:t/>
            </a:r>
            <a:br>
              <a:rPr lang="en-US" altLang="ja-JP" sz="2000" b="0" dirty="0" smtClean="0">
                <a:latin typeface="+mn-ea"/>
                <a:ea typeface="+mn-ea"/>
              </a:rPr>
            </a:br>
            <a:r>
              <a:rPr lang="ja-JP" altLang="en-US" sz="2000" b="0" dirty="0" smtClean="0">
                <a:latin typeface="+mn-ea"/>
                <a:ea typeface="+mn-ea"/>
              </a:rPr>
              <a:t>　験</a:t>
            </a:r>
            <a:r>
              <a:rPr lang="ja-JP" altLang="en-US" sz="2000" b="0" dirty="0">
                <a:latin typeface="+mn-ea"/>
                <a:ea typeface="+mn-ea"/>
              </a:rPr>
              <a:t>当日に「</a:t>
            </a:r>
            <a:r>
              <a:rPr lang="en-US" altLang="ja-JP" sz="2000" b="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r>
              <a:rPr lang="ja-JP" altLang="en-US" sz="2000" b="0" dirty="0">
                <a:latin typeface="+mn-ea"/>
                <a:ea typeface="+mn-ea"/>
              </a:rPr>
              <a:t>科目のみ受験」に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  <a:ea typeface="+mn-ea"/>
              </a:rPr>
              <a:t>変更することは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  <a:ea typeface="+mn-ea"/>
              </a:rPr>
              <a:t>できない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  <a:ea typeface="+mn-ea"/>
              </a:rPr>
              <a:t>。</a:t>
            </a:r>
            <a:endParaRPr lang="en-US" altLang="ja-JP" sz="2000" b="0" dirty="0">
              <a:solidFill>
                <a:srgbClr val="0000FF"/>
              </a:solidFill>
              <a:latin typeface="+mn-ea"/>
              <a:ea typeface="+mn-ea"/>
            </a:endParaRPr>
          </a:p>
          <a:p>
            <a:pPr>
              <a:lnSpc>
                <a:spcPts val="2641"/>
              </a:lnSpc>
              <a:spcBef>
                <a:spcPts val="1219"/>
              </a:spcBef>
              <a:spcAft>
                <a:spcPts val="0"/>
              </a:spcAft>
            </a:pPr>
            <a:r>
              <a:rPr lang="ja-JP" altLang="en-US" sz="2000" b="0" dirty="0">
                <a:latin typeface="+mn-ea"/>
                <a:ea typeface="+mn-ea"/>
              </a:rPr>
              <a:t>・　「</a:t>
            </a:r>
            <a:r>
              <a:rPr lang="en-US" altLang="ja-JP" sz="2000" b="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lang="ja-JP" altLang="en-US" sz="2000" b="0" dirty="0">
                <a:latin typeface="+mn-ea"/>
                <a:ea typeface="+mn-ea"/>
              </a:rPr>
              <a:t>科目受験する」と登録した受験者は，「地理歴史，公民」</a:t>
            </a:r>
            <a:r>
              <a:rPr lang="ja-JP" altLang="en-US" sz="2000" b="0" dirty="0" smtClean="0">
                <a:latin typeface="+mn-ea"/>
                <a:ea typeface="+mn-ea"/>
              </a:rPr>
              <a:t>は</a:t>
            </a:r>
            <a:r>
              <a:rPr lang="ja-JP" altLang="en-US" sz="2000" b="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９</a:t>
            </a:r>
            <a:r>
              <a:rPr lang="ja-JP" altLang="en-US" sz="2000" b="0" dirty="0" smtClean="0">
                <a:latin typeface="+mn-ea"/>
                <a:ea typeface="+mn-ea"/>
              </a:rPr>
              <a:t>：５０</a:t>
            </a:r>
            <a:r>
              <a:rPr lang="ja-JP" altLang="en-US" sz="2000" b="0" dirty="0">
                <a:latin typeface="+mn-ea"/>
                <a:ea typeface="+mn-ea"/>
              </a:rPr>
              <a:t>，「</a:t>
            </a:r>
            <a:r>
              <a:rPr lang="ja-JP" altLang="en-US" sz="2000" b="0" dirty="0" smtClean="0">
                <a:latin typeface="+mn-ea"/>
                <a:ea typeface="+mn-ea"/>
              </a:rPr>
              <a:t>理科</a:t>
            </a:r>
            <a:r>
              <a:rPr lang="en-US" altLang="ja-JP" sz="2000" b="0" dirty="0" smtClean="0">
                <a:latin typeface="+mn-ea"/>
                <a:ea typeface="+mn-ea"/>
              </a:rPr>
              <a:t/>
            </a:r>
            <a:br>
              <a:rPr lang="en-US" altLang="ja-JP" sz="2000" b="0" dirty="0" smtClean="0">
                <a:latin typeface="+mn-ea"/>
                <a:ea typeface="+mn-ea"/>
              </a:rPr>
            </a:br>
            <a:r>
              <a:rPr lang="ja-JP" altLang="en-US" sz="2000" b="0" dirty="0" smtClean="0">
                <a:latin typeface="+mn-ea"/>
                <a:ea typeface="+mn-ea"/>
              </a:rPr>
              <a:t>　②</a:t>
            </a:r>
            <a:r>
              <a:rPr lang="ja-JP" altLang="en-US" sz="2000" b="0" dirty="0">
                <a:latin typeface="+mn-ea"/>
                <a:ea typeface="+mn-ea"/>
              </a:rPr>
              <a:t>」は１６：００（遅刻者の試験室への入室限度</a:t>
            </a:r>
            <a:r>
              <a:rPr lang="ja-JP" altLang="en-US" sz="2000" b="0" dirty="0" smtClean="0">
                <a:latin typeface="+mn-ea"/>
                <a:ea typeface="+mn-ea"/>
              </a:rPr>
              <a:t>時刻</a:t>
            </a:r>
            <a:r>
              <a:rPr lang="ja-JP" altLang="en-US" sz="2000" b="0" dirty="0">
                <a:latin typeface="+mn-ea"/>
                <a:ea typeface="+mn-ea"/>
              </a:rPr>
              <a:t>）までに入室しないと</a:t>
            </a:r>
            <a:r>
              <a:rPr lang="ja-JP" altLang="en-US" sz="2000" b="0" dirty="0" smtClean="0">
                <a:latin typeface="+mn-ea"/>
                <a:ea typeface="+mn-ea"/>
              </a:rPr>
              <a:t>，</a:t>
            </a:r>
            <a:r>
              <a:rPr lang="en-US" altLang="ja-JP" sz="2000" b="0" dirty="0" smtClean="0">
                <a:latin typeface="+mn-ea"/>
                <a:ea typeface="+mn-ea"/>
              </a:rPr>
              <a:t/>
            </a:r>
            <a:br>
              <a:rPr lang="en-US" altLang="ja-JP" sz="2000" b="0" dirty="0" smtClean="0">
                <a:latin typeface="+mn-ea"/>
                <a:ea typeface="+mn-ea"/>
              </a:rPr>
            </a:br>
            <a:r>
              <a:rPr lang="ja-JP" altLang="en-US" sz="2000" b="0" dirty="0" smtClean="0">
                <a:latin typeface="+mn-ea"/>
                <a:ea typeface="+mn-ea"/>
              </a:rPr>
              <a:t>　「</a:t>
            </a:r>
            <a:r>
              <a:rPr lang="ja-JP" altLang="en-US" sz="2000" b="0" dirty="0">
                <a:latin typeface="+mn-ea"/>
                <a:ea typeface="+mn-ea"/>
              </a:rPr>
              <a:t>地理歴史，公民」</a:t>
            </a:r>
            <a:r>
              <a:rPr lang="ja-JP" altLang="en-US" sz="2000" b="0" dirty="0">
                <a:latin typeface="+mn-ea"/>
              </a:rPr>
              <a:t>及び</a:t>
            </a:r>
            <a:r>
              <a:rPr lang="ja-JP" altLang="en-US" sz="2000" b="0" dirty="0">
                <a:latin typeface="+mn-ea"/>
                <a:ea typeface="+mn-ea"/>
              </a:rPr>
              <a:t>「理科②」は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  <a:ea typeface="+mn-ea"/>
              </a:rPr>
              <a:t>一切受験</a:t>
            </a:r>
            <a:r>
              <a:rPr lang="ja-JP" altLang="en-US" sz="2000" b="0" u="sng" dirty="0">
                <a:solidFill>
                  <a:srgbClr val="FF0000"/>
                </a:solidFill>
                <a:latin typeface="+mn-ea"/>
                <a:ea typeface="+mn-ea"/>
              </a:rPr>
              <a:t>できない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+mn-ea"/>
                <a:ea typeface="+mn-ea"/>
              </a:rPr>
              <a:t>。</a:t>
            </a:r>
            <a:endParaRPr lang="en-US" altLang="ja-JP" sz="2000" b="0" u="sng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5" name="AutoShape 6"/>
          <p:cNvSpPr>
            <a:spLocks noChangeArrowheads="1"/>
          </p:cNvSpPr>
          <p:nvPr/>
        </p:nvSpPr>
        <p:spPr bwMode="auto">
          <a:xfrm>
            <a:off x="363532" y="3614900"/>
            <a:ext cx="2048228" cy="390164"/>
          </a:xfrm>
          <a:prstGeom prst="roundRect">
            <a:avLst>
              <a:gd name="adj" fmla="val 0"/>
            </a:avLst>
          </a:prstGeom>
          <a:noFill/>
          <a:ln>
            <a:noFill/>
          </a:ln>
          <a:extLst/>
        </p:spPr>
        <p:txBody>
          <a:bodyPr lIns="96012" tIns="48006" rIns="96012" bIns="48006"/>
          <a:lstStyle/>
          <a:p>
            <a:pPr>
              <a:spcBef>
                <a:spcPts val="630"/>
              </a:spcBef>
            </a:pPr>
            <a:r>
              <a:rPr lang="en-US" altLang="ja-JP" sz="2400" b="0" dirty="0">
                <a:solidFill>
                  <a:srgbClr val="FF0000"/>
                </a:solidFill>
                <a:latin typeface="+mn-ea"/>
                <a:ea typeface="+mn-ea"/>
              </a:rPr>
              <a:t>【</a:t>
            </a:r>
            <a:r>
              <a:rPr lang="ja-JP" altLang="en-US" sz="2400" b="0" dirty="0">
                <a:solidFill>
                  <a:srgbClr val="FF0000"/>
                </a:solidFill>
                <a:latin typeface="+mn-ea"/>
                <a:ea typeface="+mn-ea"/>
              </a:rPr>
              <a:t>正しくは・・・</a:t>
            </a:r>
            <a:r>
              <a:rPr lang="en-US" altLang="ja-JP" sz="2400" b="0" dirty="0">
                <a:solidFill>
                  <a:srgbClr val="FF0000"/>
                </a:solidFill>
                <a:latin typeface="+mn-ea"/>
                <a:ea typeface="+mn-ea"/>
              </a:rPr>
              <a:t>】</a:t>
            </a:r>
            <a:endParaRPr lang="ja-JP" altLang="en-US" sz="2400" b="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341414" y="836712"/>
            <a:ext cx="8123387" cy="611535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  <a:extLst/>
        </p:spPr>
        <p:txBody>
          <a:bodyPr anchor="b"/>
          <a:lstStyle/>
          <a:p>
            <a:pPr>
              <a:spcBef>
                <a:spcPct val="0"/>
              </a:spcBef>
            </a:pPr>
            <a:r>
              <a:rPr lang="ja-JP" altLang="en-US" dirty="0" smtClean="0">
                <a:latin typeface="+mn-ea"/>
                <a:ea typeface="+mn-ea"/>
              </a:rPr>
              <a:t>先生方へのお願い</a:t>
            </a:r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14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92280" y="6427378"/>
            <a:ext cx="1978780" cy="458006"/>
          </a:xfrm>
        </p:spPr>
        <p:txBody>
          <a:bodyPr/>
          <a:lstStyle/>
          <a:p>
            <a:pPr>
              <a:defRPr/>
            </a:pPr>
            <a:r>
              <a:rPr lang="en-US" altLang="ja-JP" sz="1829" dirty="0" smtClean="0"/>
              <a:t>12</a:t>
            </a:r>
            <a:endParaRPr lang="en-US" altLang="ja-JP" sz="1829" dirty="0"/>
          </a:p>
        </p:txBody>
      </p:sp>
    </p:spTree>
    <p:extLst>
      <p:ext uri="{BB962C8B-B14F-4D97-AF65-F5344CB8AC3E}">
        <p14:creationId xmlns:p14="http://schemas.microsoft.com/office/powerpoint/2010/main" val="137260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276016"/>
            <a:ext cx="9088989" cy="1344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/>
          <a:lstStyle/>
          <a:p>
            <a:pPr algn="ctr">
              <a:spcBef>
                <a:spcPts val="1829"/>
              </a:spcBef>
            </a:pPr>
            <a:r>
              <a:rPr lang="ja-JP" altLang="en-US" sz="2400" u="sng" dirty="0" smtClean="0">
                <a:solidFill>
                  <a:srgbClr val="FF0000"/>
                </a:solidFill>
                <a:latin typeface="ＭＳ Ｐゴシック"/>
              </a:rPr>
              <a:t>以下</a:t>
            </a:r>
            <a:r>
              <a:rPr lang="ja-JP" altLang="en-US" sz="2400" u="sng" dirty="0">
                <a:solidFill>
                  <a:srgbClr val="FF0000"/>
                </a:solidFill>
                <a:latin typeface="ＭＳ Ｐゴシック"/>
              </a:rPr>
              <a:t>についてご指導・ご協力をお願い</a:t>
            </a:r>
            <a:r>
              <a:rPr lang="ja-JP" altLang="en-US" sz="2400" u="sng" dirty="0" smtClean="0">
                <a:solidFill>
                  <a:srgbClr val="FF0000"/>
                </a:solidFill>
                <a:latin typeface="ＭＳ Ｐゴシック"/>
              </a:rPr>
              <a:t>します</a:t>
            </a:r>
            <a:r>
              <a:rPr lang="en-US" altLang="ja-JP" sz="2400" u="sng" dirty="0" smtClean="0">
                <a:latin typeface="ＭＳ Ｐゴシック"/>
              </a:rPr>
              <a:t>〈</a:t>
            </a:r>
            <a:r>
              <a:rPr lang="ja-JP" altLang="en-US" sz="2400" u="sng" dirty="0" smtClean="0">
                <a:latin typeface="ＭＳ Ｐゴシック"/>
              </a:rPr>
              <a:t>試験当日等の事項</a:t>
            </a:r>
            <a:r>
              <a:rPr lang="en-US" altLang="ja-JP" sz="2400" u="sng" dirty="0" smtClean="0">
                <a:latin typeface="ＭＳ Ｐゴシック"/>
              </a:rPr>
              <a:t>〉</a:t>
            </a:r>
            <a:endParaRPr lang="en-US" altLang="ja-JP" sz="2400" u="sng" dirty="0">
              <a:latin typeface="ＭＳ Ｐゴシック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07504" y="1255492"/>
            <a:ext cx="8963556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20387">
              <a:spcBef>
                <a:spcPts val="0"/>
              </a:spcBef>
              <a:spcAft>
                <a:spcPts val="600"/>
              </a:spcAft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　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●新型コロナウイルス感染症予防対策の遵守</a:t>
            </a:r>
            <a:endParaRPr lang="en-US" altLang="ja-JP" sz="2000" dirty="0" smtClean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　　 ・ 試験場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では，昼食時を除き常にマスクを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着用（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鼻と口の両方を確実に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覆う）。</a:t>
            </a:r>
            <a:endParaRPr lang="en-US" altLang="ja-JP" sz="2000" dirty="0" smtClean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　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　 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・ 特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に休憩時間，昼食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時，入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退室時における会話を控える。</a:t>
            </a:r>
            <a:endParaRPr lang="en-US" altLang="ja-JP" sz="2000" dirty="0">
              <a:solidFill>
                <a:srgbClr val="000000"/>
              </a:solidFill>
              <a:latin typeface="+mn-ea"/>
              <a:ea typeface="+mn-ea"/>
            </a:endParaRPr>
          </a:p>
          <a:p>
            <a:pPr algn="just" defTabSz="920387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　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　 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・ 日頃からマスク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の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着用 ，手洗い・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手指消毒，咳エチケットの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徹底， 身体的</a:t>
            </a:r>
            <a:endParaRPr lang="en-US" altLang="ja-JP" sz="2000" dirty="0" smtClean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　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　　  距離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の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確保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，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「三つ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の密」（密閉，密集，密接）の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回避などを行うととも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に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，</a:t>
            </a:r>
            <a:endParaRPr lang="en-US" altLang="ja-JP" sz="2000" dirty="0" smtClean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　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　　  体調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管理を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心がける。</a:t>
            </a:r>
            <a:endParaRPr lang="en-US" altLang="ja-JP" sz="2000" dirty="0" smtClean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　●昼食の持参</a:t>
            </a:r>
            <a:endParaRPr lang="en-US" altLang="ja-JP" sz="2000" dirty="0" smtClean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　　　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　昼食を持参の上，指定された時間に自席でとり，食事後は速やかにマス</a:t>
            </a:r>
            <a:endParaRPr lang="en-US" altLang="ja-JP" sz="2000" dirty="0" smtClean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　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　　クを着用する。</a:t>
            </a:r>
            <a:endParaRPr lang="en-US" altLang="ja-JP" sz="2000" dirty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　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●車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送迎の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自粛</a:t>
            </a:r>
            <a:endParaRPr lang="en-US" altLang="ja-JP" sz="2000" dirty="0" smtClean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　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　 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・ 試験場周辺道路が広範囲にわたって渋滞</a:t>
            </a:r>
            <a:endParaRPr lang="en-US" altLang="ja-JP" sz="2000" dirty="0" smtClean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　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　 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・ 公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道上，近隣店舗や住民の方の迷惑となる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駐車</a:t>
            </a:r>
            <a:r>
              <a:rPr lang="en-US" altLang="ja-JP" sz="2000" dirty="0" smtClean="0">
                <a:solidFill>
                  <a:srgbClr val="000000"/>
                </a:solidFill>
                <a:latin typeface="+mn-ea"/>
                <a:ea typeface="+mn-ea"/>
              </a:rPr>
              <a:t/>
            </a:r>
            <a:br>
              <a:rPr lang="en-US" altLang="ja-JP" sz="2000" dirty="0" smtClean="0">
                <a:solidFill>
                  <a:srgbClr val="000000"/>
                </a:solidFill>
                <a:latin typeface="+mn-ea"/>
                <a:ea typeface="+mn-ea"/>
              </a:rPr>
            </a:b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　　 　 →例年，試験実施大学に多くの苦情が寄せられるため，可能な限り</a:t>
            </a:r>
            <a:endParaRPr lang="en-US" altLang="ja-JP" sz="2000" dirty="0" smtClean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　　 　  　公共交通機関で試験場に向かうようにしてください。</a:t>
            </a:r>
            <a:endParaRPr lang="en-US" altLang="ja-JP" sz="2000" dirty="0">
              <a:solidFill>
                <a:srgbClr val="000000"/>
              </a:solidFill>
              <a:latin typeface="+mn-ea"/>
              <a:ea typeface="+mn-ea"/>
            </a:endParaRPr>
          </a:p>
        </p:txBody>
      </p:sp>
      <p:sp>
        <p:nvSpPr>
          <p:cNvPr id="8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92280" y="6427378"/>
            <a:ext cx="1978780" cy="458006"/>
          </a:xfrm>
        </p:spPr>
        <p:txBody>
          <a:bodyPr/>
          <a:lstStyle/>
          <a:p>
            <a:pPr>
              <a:defRPr/>
            </a:pPr>
            <a:r>
              <a:rPr lang="en-US" altLang="ja-JP" sz="1829" dirty="0" smtClean="0"/>
              <a:t>13</a:t>
            </a:r>
            <a:endParaRPr lang="en-US" altLang="ja-JP" sz="1829" dirty="0"/>
          </a:p>
        </p:txBody>
      </p:sp>
    </p:spTree>
    <p:extLst>
      <p:ext uri="{BB962C8B-B14F-4D97-AF65-F5344CB8AC3E}">
        <p14:creationId xmlns:p14="http://schemas.microsoft.com/office/powerpoint/2010/main" val="289479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-66879" y="1079036"/>
            <a:ext cx="9144000" cy="1019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/>
          <a:lstStyle/>
          <a:p>
            <a:pPr algn="ctr">
              <a:spcBef>
                <a:spcPts val="1829"/>
              </a:spcBef>
            </a:pPr>
            <a:r>
              <a:rPr lang="ja-JP" altLang="en-US" sz="2400" u="sng" dirty="0">
                <a:solidFill>
                  <a:srgbClr val="FF0000"/>
                </a:solidFill>
                <a:latin typeface="ＭＳ Ｐゴシック"/>
              </a:rPr>
              <a:t>以下についてご指導・ご協力をお願い</a:t>
            </a:r>
            <a:r>
              <a:rPr lang="ja-JP" altLang="en-US" sz="2400" u="sng" dirty="0" smtClean="0">
                <a:solidFill>
                  <a:srgbClr val="FF0000"/>
                </a:solidFill>
                <a:latin typeface="ＭＳ Ｐゴシック"/>
              </a:rPr>
              <a:t>します</a:t>
            </a:r>
            <a:r>
              <a:rPr lang="en-US" altLang="ja-JP" sz="2400" u="sng" dirty="0">
                <a:latin typeface="ＭＳ Ｐゴシック"/>
              </a:rPr>
              <a:t>〈</a:t>
            </a:r>
            <a:r>
              <a:rPr lang="ja-JP" altLang="en-US" sz="2400" u="sng" dirty="0" smtClean="0">
                <a:latin typeface="ＭＳ Ｐゴシック"/>
              </a:rPr>
              <a:t>試験後の</a:t>
            </a:r>
            <a:r>
              <a:rPr lang="ja-JP" altLang="en-US" sz="2400" u="sng" dirty="0">
                <a:latin typeface="ＭＳ Ｐゴシック"/>
              </a:rPr>
              <a:t>事項</a:t>
            </a:r>
            <a:r>
              <a:rPr lang="en-US" altLang="ja-JP" sz="2400" u="sng" dirty="0">
                <a:latin typeface="ＭＳ Ｐゴシック"/>
              </a:rPr>
              <a:t>〉</a:t>
            </a:r>
          </a:p>
          <a:p>
            <a:pPr algn="ctr">
              <a:spcBef>
                <a:spcPts val="1829"/>
              </a:spcBef>
            </a:pPr>
            <a:endParaRPr lang="en-US" altLang="ja-JP" sz="2400" u="sng" dirty="0">
              <a:solidFill>
                <a:srgbClr val="FF0000"/>
              </a:solidFill>
              <a:latin typeface="ＭＳ Ｐゴシック"/>
            </a:endParaRPr>
          </a:p>
        </p:txBody>
      </p:sp>
      <p:sp>
        <p:nvSpPr>
          <p:cNvPr id="8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92280" y="6427378"/>
            <a:ext cx="1978780" cy="458006"/>
          </a:xfrm>
        </p:spPr>
        <p:txBody>
          <a:bodyPr/>
          <a:lstStyle/>
          <a:p>
            <a:pPr>
              <a:defRPr/>
            </a:pPr>
            <a:r>
              <a:rPr lang="en-US" altLang="ja-JP" sz="1829" dirty="0" smtClean="0"/>
              <a:t>14</a:t>
            </a:r>
            <a:endParaRPr lang="en-US" altLang="ja-JP" sz="1829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95536" y="1700808"/>
            <a:ext cx="842493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20387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 smtClean="0">
                <a:solidFill>
                  <a:srgbClr val="000000"/>
                </a:solidFill>
                <a:latin typeface="+mn-ea"/>
                <a:ea typeface="+mn-ea"/>
              </a:rPr>
              <a:t>　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●受験票の取扱い</a:t>
            </a:r>
            <a:endParaRPr lang="en-US" altLang="ja-JP" sz="2000" dirty="0" smtClean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　　 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各大学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の個別学力検査等及び入学手続の際にも必要となるため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，</a:t>
            </a:r>
            <a:endParaRPr lang="en-US" altLang="ja-JP" sz="2000" dirty="0" smtClean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　大切に保管</a:t>
            </a:r>
            <a:endParaRPr lang="en-US" altLang="ja-JP" sz="2000" dirty="0" smtClean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000" u="sng" dirty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　●成績通知の送付先</a:t>
            </a:r>
            <a:endParaRPr lang="en-US" altLang="ja-JP" sz="2000" dirty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　　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 送付先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の住所を変更する場合は，令和４年３月４日（金）（必着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）までに</a:t>
            </a:r>
            <a:endParaRPr lang="en-US" altLang="ja-JP" sz="2000" dirty="0" smtClean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 smtClean="0">
                <a:solidFill>
                  <a:srgbClr val="000000"/>
                </a:solidFill>
                <a:latin typeface="+mn-ea"/>
                <a:ea typeface="+mn-ea"/>
              </a:rPr>
              <a:t>　「</a:t>
            </a: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住所等変更・訂正届」を大学入試センターに提出</a:t>
            </a:r>
            <a:endParaRPr lang="en-US" altLang="ja-JP" sz="2000" dirty="0">
              <a:solidFill>
                <a:srgbClr val="000000"/>
              </a:solidFill>
              <a:latin typeface="+mn-ea"/>
              <a:ea typeface="+mn-ea"/>
            </a:endParaRPr>
          </a:p>
          <a:p>
            <a:pPr defTabSz="920387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srgbClr val="000000"/>
                </a:solidFill>
                <a:latin typeface="+mn-ea"/>
                <a:ea typeface="+mn-ea"/>
              </a:rPr>
              <a:t>　</a:t>
            </a:r>
            <a:endParaRPr lang="en-US" altLang="ja-JP" sz="2000" dirty="0">
              <a:solidFill>
                <a:srgbClr val="000000"/>
              </a:solidFill>
              <a:latin typeface="+mn-ea"/>
              <a:ea typeface="+mn-ea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11560" y="4653136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（例年，約１万通の成績通知書が大学入試センターに返送されてきます。）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953282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 txBox="1">
            <a:spLocks noChangeArrowheads="1"/>
          </p:cNvSpPr>
          <p:nvPr/>
        </p:nvSpPr>
        <p:spPr>
          <a:xfrm>
            <a:off x="395536" y="861050"/>
            <a:ext cx="8424862" cy="666555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sz="4000" dirty="0"/>
              <a:t>Ｅ　</a:t>
            </a:r>
            <a:r>
              <a:rPr lang="ja-JP" altLang="en-US" sz="4000" dirty="0" smtClean="0"/>
              <a:t>試験　　Ｆ</a:t>
            </a:r>
            <a:r>
              <a:rPr lang="ja-JP" altLang="en-US" sz="4000" dirty="0"/>
              <a:t>　試験</a:t>
            </a:r>
            <a:r>
              <a:rPr lang="ja-JP" altLang="en-US" sz="4000" dirty="0" smtClean="0"/>
              <a:t>実施後</a:t>
            </a:r>
            <a:endParaRPr lang="ja-JP" altLang="en-US" sz="40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Rectangle 13"/>
          <p:cNvSpPr txBox="1">
            <a:spLocks noChangeArrowheads="1"/>
          </p:cNvSpPr>
          <p:nvPr/>
        </p:nvSpPr>
        <p:spPr>
          <a:xfrm>
            <a:off x="395536" y="1599183"/>
            <a:ext cx="8424862" cy="749697"/>
          </a:xfrm>
          <a:prstGeom prst="rect">
            <a:avLst/>
          </a:prstGeom>
        </p:spPr>
        <p:txBody>
          <a:bodyPr/>
          <a:lstStyle>
            <a:lvl1pPr algn="ctr" defTabSz="945124" rtl="0" eaLnBrk="1" latinLnBrk="0" hangingPunct="1"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n-US" altLang="ja-JP" sz="2400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683568" y="2332829"/>
            <a:ext cx="8136830" cy="2824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○　受験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に当たっての主な注意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事項</a:t>
            </a:r>
            <a:endParaRPr lang="ja-JP" altLang="en-US" sz="2400" strike="sngStrike" dirty="0">
              <a:solidFill>
                <a:srgbClr val="FF0000"/>
              </a:solidFill>
              <a:latin typeface="ＭＳ Ｐゴシック" panose="020B0600070205080204" pitchFamily="50" charset="-128"/>
            </a:endParaRPr>
          </a:p>
          <a:p>
            <a:pPr>
              <a:lnSpc>
                <a:spcPts val="3800"/>
              </a:lnSpc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○　追試験</a:t>
            </a:r>
            <a:endParaRPr lang="en-US" altLang="ja-JP" sz="2400" dirty="0" smtClean="0">
              <a:latin typeface="ＭＳ Ｐゴシック" panose="020B0600070205080204" pitchFamily="50" charset="-128"/>
            </a:endParaRPr>
          </a:p>
          <a:p>
            <a:pPr>
              <a:lnSpc>
                <a:spcPts val="3800"/>
              </a:lnSpc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○　得点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の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調整</a:t>
            </a:r>
            <a:endParaRPr lang="ja-JP" altLang="en-US" sz="2400" strike="sngStrike" dirty="0">
              <a:latin typeface="ＭＳ Ｐゴシック" panose="020B0600070205080204" pitchFamily="50" charset="-128"/>
            </a:endParaRPr>
          </a:p>
          <a:p>
            <a:pPr>
              <a:lnSpc>
                <a:spcPts val="3800"/>
              </a:lnSpc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○　試験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成績の大学へ</a:t>
            </a:r>
            <a:r>
              <a:rPr lang="ja-JP" altLang="en-US" sz="2400">
                <a:latin typeface="ＭＳ Ｐゴシック" panose="020B0600070205080204" pitchFamily="50" charset="-128"/>
              </a:rPr>
              <a:t>の</a:t>
            </a:r>
            <a:r>
              <a:rPr lang="ja-JP" altLang="en-US" sz="2400" smtClean="0">
                <a:latin typeface="ＭＳ Ｐゴシック" panose="020B0600070205080204" pitchFamily="50" charset="-128"/>
              </a:rPr>
              <a:t>提供</a:t>
            </a:r>
            <a:endParaRPr lang="ja-JP" altLang="en-US" sz="2400" strike="sngStrike" dirty="0">
              <a:latin typeface="ＭＳ Ｐゴシック" panose="020B0600070205080204" pitchFamily="50" charset="-128"/>
            </a:endParaRPr>
          </a:p>
          <a:p>
            <a:pPr>
              <a:lnSpc>
                <a:spcPts val="3800"/>
              </a:lnSpc>
            </a:pPr>
            <a:r>
              <a:rPr lang="ja-JP" altLang="en-US" sz="2400" dirty="0" smtClean="0">
                <a:latin typeface="ＭＳ Ｐゴシック" panose="020B0600070205080204" pitchFamily="50" charset="-128"/>
              </a:rPr>
              <a:t>○　先生方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への</a:t>
            </a:r>
            <a:r>
              <a:rPr lang="ja-JP" altLang="en-US" sz="2400" dirty="0" smtClean="0">
                <a:latin typeface="ＭＳ Ｐゴシック" panose="020B0600070205080204" pitchFamily="50" charset="-128"/>
              </a:rPr>
              <a:t>お願い</a:t>
            </a:r>
            <a:endParaRPr lang="ja-JP" altLang="en-US" sz="2400" dirty="0">
              <a:latin typeface="ＭＳ Ｐゴシック" panose="020B060007020508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699792" y="1722294"/>
            <a:ext cx="439345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en-US" altLang="ja-JP" sz="1600" dirty="0" smtClean="0"/>
              <a:t>※</a:t>
            </a:r>
            <a:r>
              <a:rPr lang="ja-JP" altLang="en-US" sz="1600" dirty="0" smtClean="0"/>
              <a:t>この動画では以下</a:t>
            </a:r>
            <a:r>
              <a:rPr lang="ja-JP" altLang="en-US" sz="1600" dirty="0"/>
              <a:t>の</a:t>
            </a:r>
            <a:r>
              <a:rPr lang="ja-JP" altLang="en-US" sz="1600" dirty="0" smtClean="0"/>
              <a:t>内容について説明します</a:t>
            </a:r>
            <a:endParaRPr lang="en-US" altLang="ja-JP" sz="1600" dirty="0"/>
          </a:p>
        </p:txBody>
      </p:sp>
    </p:spTree>
    <p:extLst>
      <p:ext uri="{BB962C8B-B14F-4D97-AF65-F5344CB8AC3E}">
        <p14:creationId xmlns:p14="http://schemas.microsoft.com/office/powerpoint/2010/main" val="3471332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02314" y="1916832"/>
            <a:ext cx="8575883" cy="4319374"/>
          </a:xfrm>
          <a:prstGeom prst="roundRect">
            <a:avLst>
              <a:gd name="adj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512" tIns="47256" rIns="94512" bIns="47256"/>
          <a:lstStyle/>
          <a:p>
            <a:pPr>
              <a:lnSpc>
                <a:spcPts val="2400"/>
              </a:lnSpc>
            </a:pPr>
            <a:r>
              <a:rPr lang="ja-JP" altLang="en-US" sz="2400" b="0" dirty="0" smtClean="0">
                <a:solidFill>
                  <a:srgbClr val="000000"/>
                </a:solidFill>
                <a:ea typeface="ＭＳ Ｐゴシック" charset="-128"/>
              </a:rPr>
              <a:t>（１）　</a:t>
            </a:r>
            <a:r>
              <a:rPr lang="ja-JP" altLang="en-US" sz="2400" b="0" dirty="0" smtClean="0">
                <a:ea typeface="ＭＳ Ｐゴシック" charset="-128"/>
              </a:rPr>
              <a:t>受験者</a:t>
            </a:r>
            <a:r>
              <a:rPr lang="ja-JP" altLang="en-US" sz="2400" b="0" dirty="0">
                <a:ea typeface="ＭＳ Ｐゴシック" charset="-128"/>
              </a:rPr>
              <a:t>入室終了時刻から試験終了までは，</a:t>
            </a:r>
            <a:r>
              <a:rPr lang="ja-JP" altLang="en-US" sz="2400" b="0" u="sng" dirty="0" smtClean="0">
                <a:solidFill>
                  <a:srgbClr val="FF0000"/>
                </a:solidFill>
                <a:ea typeface="ＭＳ Ｐゴシック" charset="-128"/>
              </a:rPr>
              <a:t>退室できません。</a:t>
            </a:r>
            <a:endParaRPr lang="en-US" altLang="ja-JP" sz="2400" b="0" u="sng" dirty="0" smtClean="0">
              <a:solidFill>
                <a:srgbClr val="FF0000"/>
              </a:solidFill>
              <a:ea typeface="ＭＳ Ｐゴシック" charset="-128"/>
            </a:endParaRPr>
          </a:p>
          <a:p>
            <a:pPr marL="441325" indent="-441325">
              <a:lnSpc>
                <a:spcPts val="2400"/>
              </a:lnSpc>
              <a:spcBef>
                <a:spcPts val="2400"/>
              </a:spcBef>
            </a:pPr>
            <a:r>
              <a:rPr lang="ja-JP" altLang="en-US" sz="2400" b="0" dirty="0" smtClean="0">
                <a:solidFill>
                  <a:srgbClr val="000000"/>
                </a:solidFill>
                <a:ea typeface="ＭＳ Ｐゴシック" charset="-128"/>
              </a:rPr>
              <a:t>（２）　「２科目受験する」と登録した受験者の入室限度時刻は，</a:t>
            </a:r>
            <a:endParaRPr lang="en-US" altLang="ja-JP" sz="2400" b="0" dirty="0" smtClean="0">
              <a:solidFill>
                <a:srgbClr val="000000"/>
              </a:solidFill>
              <a:ea typeface="ＭＳ Ｐゴシック" charset="-128"/>
            </a:endParaRPr>
          </a:p>
          <a:p>
            <a:pPr marL="441325" indent="-441325">
              <a:lnSpc>
                <a:spcPts val="2400"/>
              </a:lnSpc>
            </a:pPr>
            <a:r>
              <a:rPr lang="ja-JP" altLang="en-US" sz="2400" b="0" dirty="0">
                <a:solidFill>
                  <a:srgbClr val="000000"/>
                </a:solidFill>
                <a:ea typeface="ＭＳ Ｐゴシック" charset="-128"/>
              </a:rPr>
              <a:t>　</a:t>
            </a:r>
            <a:r>
              <a:rPr lang="ja-JP" altLang="en-US" sz="2400" b="0" dirty="0" smtClean="0">
                <a:solidFill>
                  <a:srgbClr val="000000"/>
                </a:solidFill>
                <a:ea typeface="ＭＳ Ｐゴシック" charset="-128"/>
              </a:rPr>
              <a:t>　　</a:t>
            </a:r>
            <a:r>
              <a:rPr lang="ja-JP" altLang="en-US" sz="2400" b="0" u="sng" dirty="0" smtClean="0">
                <a:solidFill>
                  <a:srgbClr val="000000"/>
                </a:solidFill>
                <a:ea typeface="ＭＳ Ｐゴシック" charset="-128"/>
              </a:rPr>
              <a:t> 「地理歴史，公民」９：５０，「理科②」１６：００</a:t>
            </a:r>
            <a:r>
              <a:rPr lang="ja-JP" altLang="en-US" sz="2400" b="0" dirty="0" smtClean="0">
                <a:solidFill>
                  <a:srgbClr val="000000"/>
                </a:solidFill>
                <a:ea typeface="ＭＳ Ｐゴシック" charset="-128"/>
              </a:rPr>
              <a:t>です。</a:t>
            </a:r>
            <a:endParaRPr lang="en-US" altLang="ja-JP" sz="2400" b="0" dirty="0" smtClean="0">
              <a:solidFill>
                <a:srgbClr val="000000"/>
              </a:solidFill>
              <a:ea typeface="ＭＳ Ｐゴシック" charset="-128"/>
            </a:endParaRPr>
          </a:p>
          <a:p>
            <a:pPr marL="441325" indent="-441325">
              <a:lnSpc>
                <a:spcPts val="2400"/>
              </a:lnSpc>
            </a:pPr>
            <a:r>
              <a:rPr lang="ja-JP" altLang="en-US" sz="2400" b="0" dirty="0" smtClean="0">
                <a:solidFill>
                  <a:srgbClr val="000000"/>
                </a:solidFill>
                <a:ea typeface="ＭＳ Ｐゴシック" charset="-128"/>
              </a:rPr>
              <a:t>　　　⇒　入室限度時刻までに入室しないと，後半の第２解答科目   　　</a:t>
            </a:r>
            <a:endParaRPr lang="en-US" altLang="ja-JP" sz="2400" b="0" dirty="0" smtClean="0">
              <a:solidFill>
                <a:srgbClr val="000000"/>
              </a:solidFill>
              <a:ea typeface="ＭＳ Ｐゴシック" charset="-128"/>
            </a:endParaRPr>
          </a:p>
          <a:p>
            <a:pPr marL="441325" indent="-441325">
              <a:lnSpc>
                <a:spcPts val="2400"/>
              </a:lnSpc>
            </a:pPr>
            <a:r>
              <a:rPr lang="ja-JP" altLang="en-US" sz="2400" b="0" dirty="0">
                <a:solidFill>
                  <a:srgbClr val="000000"/>
                </a:solidFill>
                <a:ea typeface="ＭＳ Ｐゴシック" charset="-128"/>
              </a:rPr>
              <a:t>　</a:t>
            </a:r>
            <a:r>
              <a:rPr lang="ja-JP" altLang="en-US" sz="2400" b="0" dirty="0" smtClean="0">
                <a:solidFill>
                  <a:srgbClr val="000000"/>
                </a:solidFill>
                <a:ea typeface="ＭＳ Ｐゴシック" charset="-128"/>
              </a:rPr>
              <a:t>　　　　 を含めて，その試験時間は</a:t>
            </a:r>
            <a:r>
              <a:rPr lang="ja-JP" altLang="en-US" sz="2400" b="0" u="sng" dirty="0" smtClean="0">
                <a:solidFill>
                  <a:srgbClr val="FF0000"/>
                </a:solidFill>
                <a:ea typeface="ＭＳ Ｐゴシック" charset="-128"/>
              </a:rPr>
              <a:t>一切受験できません。　</a:t>
            </a:r>
            <a:endParaRPr lang="en-US" altLang="ja-JP" sz="2400" b="0" u="sng" dirty="0" smtClean="0">
              <a:solidFill>
                <a:srgbClr val="FF0000"/>
              </a:solidFill>
              <a:ea typeface="ＭＳ Ｐゴシック" charset="-128"/>
            </a:endParaRPr>
          </a:p>
          <a:p>
            <a:pPr marL="441325" indent="-441325">
              <a:lnSpc>
                <a:spcPts val="2400"/>
              </a:lnSpc>
              <a:spcBef>
                <a:spcPts val="2400"/>
              </a:spcBef>
            </a:pPr>
            <a:r>
              <a:rPr lang="ja-JP" altLang="en-US" sz="2400" b="0" dirty="0">
                <a:solidFill>
                  <a:srgbClr val="000000"/>
                </a:solidFill>
                <a:ea typeface="ＭＳ Ｐゴシック" charset="-128"/>
              </a:rPr>
              <a:t>（３）　「地理歴史，公民」及び「理科②」の受験票に記載</a:t>
            </a:r>
            <a:r>
              <a:rPr lang="ja-JP" altLang="en-US" sz="2400" b="0" dirty="0" smtClean="0">
                <a:solidFill>
                  <a:srgbClr val="000000"/>
                </a:solidFill>
                <a:ea typeface="ＭＳ Ｐゴシック" charset="-128"/>
              </a:rPr>
              <a:t>された</a:t>
            </a:r>
            <a:endParaRPr lang="en-US" altLang="ja-JP" sz="2400" b="0" dirty="0">
              <a:solidFill>
                <a:srgbClr val="000000"/>
              </a:solidFill>
              <a:ea typeface="ＭＳ Ｐゴシック" charset="-128"/>
            </a:endParaRPr>
          </a:p>
          <a:p>
            <a:pPr marL="441325" indent="-441325">
              <a:lnSpc>
                <a:spcPts val="2400"/>
              </a:lnSpc>
              <a:spcBef>
                <a:spcPts val="0"/>
              </a:spcBef>
            </a:pPr>
            <a:r>
              <a:rPr lang="ja-JP" altLang="en-US" sz="2400" b="0" dirty="0">
                <a:solidFill>
                  <a:srgbClr val="000000"/>
                </a:solidFill>
                <a:ea typeface="ＭＳ Ｐゴシック" charset="-128"/>
              </a:rPr>
              <a:t>　</a:t>
            </a:r>
            <a:r>
              <a:rPr lang="ja-JP" altLang="en-US" sz="2400" b="0" dirty="0" smtClean="0">
                <a:solidFill>
                  <a:srgbClr val="000000"/>
                </a:solidFill>
                <a:ea typeface="ＭＳ Ｐゴシック" charset="-128"/>
              </a:rPr>
              <a:t>　 受験</a:t>
            </a:r>
            <a:r>
              <a:rPr lang="ja-JP" altLang="en-US" sz="2400" b="0" dirty="0">
                <a:solidFill>
                  <a:srgbClr val="000000"/>
                </a:solidFill>
                <a:ea typeface="ＭＳ Ｐゴシック" charset="-128"/>
              </a:rPr>
              <a:t>科目数を</a:t>
            </a:r>
            <a:r>
              <a:rPr lang="ja-JP" altLang="en-US" sz="2400" b="0" dirty="0" smtClean="0">
                <a:solidFill>
                  <a:srgbClr val="000000"/>
                </a:solidFill>
                <a:ea typeface="ＭＳ Ｐゴシック" charset="-128"/>
              </a:rPr>
              <a:t>，試験</a:t>
            </a:r>
            <a:r>
              <a:rPr lang="ja-JP" altLang="en-US" sz="2400" b="0" dirty="0">
                <a:solidFill>
                  <a:srgbClr val="000000"/>
                </a:solidFill>
                <a:ea typeface="ＭＳ Ｐゴシック" charset="-128"/>
              </a:rPr>
              <a:t>当日に</a:t>
            </a:r>
            <a:endParaRPr lang="en-US" altLang="ja-JP" sz="2400" b="0" dirty="0">
              <a:solidFill>
                <a:srgbClr val="000000"/>
              </a:solidFill>
              <a:ea typeface="ＭＳ Ｐゴシック" charset="-128"/>
            </a:endParaRPr>
          </a:p>
          <a:p>
            <a:pPr marL="441325" indent="-441325">
              <a:lnSpc>
                <a:spcPts val="3000"/>
              </a:lnSpc>
            </a:pPr>
            <a:endParaRPr lang="en-US" altLang="ja-JP" sz="2000" b="0" u="sng" dirty="0">
              <a:solidFill>
                <a:srgbClr val="FF0000"/>
              </a:solidFill>
              <a:ea typeface="ＭＳ Ｐゴシック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93923" y="44624"/>
            <a:ext cx="864096" cy="8223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200" dirty="0">
                <a:latin typeface="ＤＦＧ極太丸ゴシック体" pitchFamily="50" charset="-128"/>
                <a:ea typeface="ＤＦＧ極太丸ゴシック体" pitchFamily="50" charset="-128"/>
              </a:rPr>
              <a:t>Ｅ</a:t>
            </a:r>
            <a:endParaRPr kumimoji="1" lang="ja-JP" altLang="en-US" sz="32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187624" y="101337"/>
            <a:ext cx="3402632" cy="5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>
                <a:latin typeface="ＤＦＧ平成ゴシック体W9" pitchFamily="50" charset="-128"/>
                <a:ea typeface="ＤＦＧ平成ゴシック体W9" pitchFamily="50" charset="-128"/>
              </a:rPr>
              <a:t>試験</a:t>
            </a:r>
            <a:r>
              <a:rPr lang="ja-JP" altLang="en-US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【P46】</a:t>
            </a:r>
            <a:endParaRPr lang="ja-JP" altLang="en-US" sz="2600" dirty="0">
              <a:solidFill>
                <a:srgbClr val="0033CC"/>
              </a:solidFill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193029" y="980728"/>
            <a:ext cx="8123387" cy="611535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  <a:extLst/>
        </p:spPr>
        <p:txBody>
          <a:bodyPr anchor="b"/>
          <a:lstStyle/>
          <a:p>
            <a:pPr>
              <a:spcBef>
                <a:spcPct val="0"/>
              </a:spcBef>
            </a:pPr>
            <a:r>
              <a:rPr lang="ja-JP" altLang="en-US" dirty="0" smtClean="0">
                <a:latin typeface="+mn-ea"/>
                <a:ea typeface="+mn-ea"/>
              </a:rPr>
              <a:t>受験に当たっての主な注意事項</a:t>
            </a:r>
            <a:endParaRPr lang="ja-JP" altLang="en-US" dirty="0">
              <a:latin typeface="+mn-ea"/>
              <a:ea typeface="+mn-ea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3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87802" y="4293096"/>
            <a:ext cx="853266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84"/>
              </a:lnSpc>
              <a:spcBef>
                <a:spcPts val="620"/>
              </a:spcBef>
              <a:spcAft>
                <a:spcPts val="300"/>
              </a:spcAft>
            </a:pPr>
            <a:endParaRPr lang="en-US" altLang="ja-JP" b="0" dirty="0">
              <a:latin typeface="+mn-ea"/>
            </a:endParaRPr>
          </a:p>
          <a:p>
            <a:pPr>
              <a:lnSpc>
                <a:spcPts val="2584"/>
              </a:lnSpc>
              <a:spcBef>
                <a:spcPts val="620"/>
              </a:spcBef>
              <a:spcAft>
                <a:spcPts val="300"/>
              </a:spcAft>
            </a:pPr>
            <a:endParaRPr lang="en-US" altLang="ja-JP" b="0" dirty="0">
              <a:latin typeface="+mn-ea"/>
            </a:endParaRPr>
          </a:p>
          <a:p>
            <a:pPr>
              <a:lnSpc>
                <a:spcPts val="2584"/>
              </a:lnSpc>
              <a:spcBef>
                <a:spcPts val="620"/>
              </a:spcBef>
            </a:pPr>
            <a:r>
              <a:rPr lang="ja-JP" altLang="en-US" b="0" dirty="0">
                <a:latin typeface="+mn-ea"/>
              </a:rPr>
              <a:t>　　　　</a:t>
            </a:r>
            <a:endParaRPr lang="en-US" altLang="ja-JP" b="0" dirty="0">
              <a:latin typeface="+mn-ea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262904" y="5151632"/>
            <a:ext cx="2681971" cy="464767"/>
          </a:xfrm>
          <a:prstGeom prst="rect">
            <a:avLst/>
          </a:prstGeom>
          <a:noFill/>
        </p:spPr>
        <p:txBody>
          <a:bodyPr wrap="square" lIns="94512" tIns="47256" rIns="94512" bIns="47256" rtlCol="0">
            <a:spAutoFit/>
          </a:bodyPr>
          <a:lstStyle/>
          <a:p>
            <a:r>
              <a:rPr lang="ja-JP" altLang="en-US" sz="2400" b="0" u="sng" dirty="0">
                <a:solidFill>
                  <a:srgbClr val="FF0000"/>
                </a:solidFill>
                <a:latin typeface="+mj-ea"/>
                <a:ea typeface="+mj-ea"/>
              </a:rPr>
              <a:t>変更</a:t>
            </a:r>
            <a:r>
              <a:rPr lang="ja-JP" altLang="en-US" sz="2400" b="0" u="sng" dirty="0" smtClean="0">
                <a:solidFill>
                  <a:srgbClr val="FF0000"/>
                </a:solidFill>
                <a:latin typeface="+mj-ea"/>
                <a:ea typeface="+mj-ea"/>
              </a:rPr>
              <a:t>できません。</a:t>
            </a:r>
            <a:endParaRPr lang="ja-JP" altLang="en-US" sz="2400" b="0" u="sng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277942" y="5013176"/>
            <a:ext cx="3931677" cy="1356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84"/>
              </a:lnSpc>
              <a:spcBef>
                <a:spcPts val="620"/>
              </a:spcBef>
            </a:pPr>
            <a:r>
              <a:rPr lang="ja-JP" altLang="en-US" sz="2400" b="0" dirty="0">
                <a:latin typeface="+mn-ea"/>
              </a:rPr>
              <a:t>２科目受験　→　１科目受験</a:t>
            </a:r>
            <a:endParaRPr lang="en-US" altLang="ja-JP" sz="2400" b="0" dirty="0">
              <a:latin typeface="+mn-ea"/>
            </a:endParaRPr>
          </a:p>
          <a:p>
            <a:pPr>
              <a:lnSpc>
                <a:spcPts val="2584"/>
              </a:lnSpc>
              <a:spcBef>
                <a:spcPts val="620"/>
              </a:spcBef>
              <a:spcAft>
                <a:spcPts val="620"/>
              </a:spcAft>
            </a:pPr>
            <a:r>
              <a:rPr lang="ja-JP" altLang="en-US" sz="2400" b="0" dirty="0" smtClean="0">
                <a:latin typeface="+mn-ea"/>
              </a:rPr>
              <a:t>１科目</a:t>
            </a:r>
            <a:r>
              <a:rPr lang="ja-JP" altLang="en-US" sz="2400" b="0" dirty="0">
                <a:latin typeface="+mn-ea"/>
              </a:rPr>
              <a:t>受験　→　２科目受験</a:t>
            </a:r>
            <a:endParaRPr lang="en-US" altLang="ja-JP" sz="2400" b="0" dirty="0">
              <a:latin typeface="+mn-ea"/>
            </a:endParaRPr>
          </a:p>
          <a:p>
            <a:endParaRPr kumimoji="1" lang="ja-JP" altLang="en-US" sz="2400" dirty="0"/>
          </a:p>
        </p:txBody>
      </p:sp>
      <p:sp>
        <p:nvSpPr>
          <p:cNvPr id="11" name="右中かっこ 10"/>
          <p:cNvSpPr/>
          <p:nvPr/>
        </p:nvSpPr>
        <p:spPr>
          <a:xfrm>
            <a:off x="4998064" y="5085184"/>
            <a:ext cx="226067" cy="777588"/>
          </a:xfrm>
          <a:prstGeom prst="righ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94512" tIns="47256" rIns="94512" bIns="47256"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456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6"/>
          <p:cNvSpPr>
            <a:spLocks noChangeArrowheads="1"/>
          </p:cNvSpPr>
          <p:nvPr/>
        </p:nvSpPr>
        <p:spPr bwMode="auto">
          <a:xfrm>
            <a:off x="684729" y="1740305"/>
            <a:ext cx="8053036" cy="1060539"/>
          </a:xfrm>
          <a:prstGeom prst="roundRect">
            <a:avLst>
              <a:gd name="adj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512" tIns="47256" rIns="94512" bIns="47256"/>
          <a:lstStyle/>
          <a:p>
            <a:pPr>
              <a:spcBef>
                <a:spcPts val="0"/>
              </a:spcBef>
              <a:spcAft>
                <a:spcPts val="620"/>
              </a:spcAft>
            </a:pPr>
            <a:endParaRPr lang="en-US" altLang="ja-JP" sz="2000" b="0" dirty="0" smtClean="0">
              <a:latin typeface="+mn-ea"/>
              <a:ea typeface="+mn-ea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4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1187624" y="101337"/>
            <a:ext cx="3402632" cy="5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 smtClean="0">
                <a:latin typeface="ＤＦＧ平成ゴシック体W9" pitchFamily="50" charset="-128"/>
                <a:ea typeface="ＤＦＧ平成ゴシック体W9" pitchFamily="50" charset="-128"/>
              </a:rPr>
              <a:t>試験</a:t>
            </a:r>
            <a:r>
              <a:rPr lang="ja-JP" altLang="en-US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【P46】</a:t>
            </a:r>
            <a:endParaRPr lang="ja-JP" altLang="en-US" sz="2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93923" y="44624"/>
            <a:ext cx="864096" cy="8223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200" dirty="0">
                <a:latin typeface="ＤＦＧ極太丸ゴシック体" pitchFamily="50" charset="-128"/>
                <a:ea typeface="ＤＦＧ極太丸ゴシック体" pitchFamily="50" charset="-128"/>
              </a:rPr>
              <a:t>Ｅ</a:t>
            </a:r>
            <a:endParaRPr kumimoji="1" lang="ja-JP" altLang="en-US" sz="32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450087" y="1484784"/>
            <a:ext cx="8162209" cy="1863824"/>
          </a:xfrm>
          <a:prstGeom prst="roundRect">
            <a:avLst>
              <a:gd name="adj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512" tIns="47256" rIns="94512" bIns="47256"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ja-JP" altLang="en-US" sz="2400" b="0" dirty="0" smtClean="0">
                <a:solidFill>
                  <a:srgbClr val="000000"/>
                </a:solidFill>
                <a:ea typeface="ＭＳ Ｐゴシック" charset="-128"/>
              </a:rPr>
              <a:t>（４）</a:t>
            </a:r>
            <a:r>
              <a:rPr lang="ja-JP" altLang="en-US" sz="2400" b="0" dirty="0">
                <a:solidFill>
                  <a:srgbClr val="000000"/>
                </a:solidFill>
                <a:ea typeface="ＭＳ Ｐゴシック" charset="-128"/>
              </a:rPr>
              <a:t>　「理科①</a:t>
            </a:r>
            <a:r>
              <a:rPr lang="ja-JP" altLang="en-US" sz="2400" b="0" dirty="0" smtClean="0">
                <a:solidFill>
                  <a:srgbClr val="000000"/>
                </a:solidFill>
                <a:ea typeface="ＭＳ Ｐゴシック" charset="-128"/>
              </a:rPr>
              <a:t>」は</a:t>
            </a:r>
            <a:r>
              <a:rPr lang="ja-JP" altLang="en-US" sz="2400" b="0" dirty="0" smtClean="0">
                <a:latin typeface="+mn-ea"/>
                <a:ea typeface="+mn-ea"/>
              </a:rPr>
              <a:t>６０分間で必ず２科目</a:t>
            </a:r>
            <a:r>
              <a:rPr lang="ja-JP" altLang="en-US" sz="2400" b="0" dirty="0">
                <a:latin typeface="+mn-ea"/>
                <a:ea typeface="+mn-ea"/>
              </a:rPr>
              <a:t>を選択</a:t>
            </a:r>
            <a:r>
              <a:rPr lang="ja-JP" altLang="en-US" sz="2400" b="0" dirty="0" smtClean="0">
                <a:latin typeface="+mn-ea"/>
                <a:ea typeface="+mn-ea"/>
              </a:rPr>
              <a:t>解答してください。</a:t>
            </a:r>
            <a:endParaRPr lang="en-US" altLang="ja-JP" sz="2400" b="0" dirty="0">
              <a:latin typeface="+mn-ea"/>
              <a:ea typeface="+mn-ea"/>
            </a:endParaRPr>
          </a:p>
          <a:p>
            <a:pPr>
              <a:spcBef>
                <a:spcPts val="200"/>
              </a:spcBef>
              <a:spcAft>
                <a:spcPts val="0"/>
              </a:spcAft>
            </a:pPr>
            <a:r>
              <a:rPr lang="ja-JP" altLang="en-US" sz="2400" b="0" dirty="0" smtClean="0">
                <a:latin typeface="+mn-ea"/>
                <a:ea typeface="+mn-ea"/>
              </a:rPr>
              <a:t>　　○</a:t>
            </a:r>
            <a:r>
              <a:rPr lang="ja-JP" altLang="en-US" sz="2400" b="0" dirty="0">
                <a:latin typeface="+mn-ea"/>
                <a:ea typeface="+mn-ea"/>
              </a:rPr>
              <a:t>　</a:t>
            </a:r>
            <a:r>
              <a:rPr lang="ja-JP" altLang="en-US" sz="2400" b="0" dirty="0">
                <a:solidFill>
                  <a:srgbClr val="FF0000"/>
                </a:solidFill>
                <a:latin typeface="+mn-ea"/>
                <a:ea typeface="+mn-ea"/>
              </a:rPr>
              <a:t>１</a:t>
            </a:r>
            <a:r>
              <a:rPr lang="ja-JP" altLang="en-US" sz="2400" b="0" dirty="0" smtClean="0">
                <a:solidFill>
                  <a:srgbClr val="FF0000"/>
                </a:solidFill>
                <a:latin typeface="+mn-ea"/>
                <a:ea typeface="+mn-ea"/>
              </a:rPr>
              <a:t>科目のみの受験はできません。</a:t>
            </a:r>
            <a:endParaRPr lang="ja-JP" altLang="en-US" sz="2400" b="0" dirty="0">
              <a:solidFill>
                <a:srgbClr val="FF0000"/>
              </a:solidFill>
              <a:latin typeface="+mn-ea"/>
              <a:ea typeface="+mn-ea"/>
            </a:endParaRPr>
          </a:p>
          <a:p>
            <a:pPr>
              <a:spcBef>
                <a:spcPts val="200"/>
              </a:spcBef>
              <a:spcAft>
                <a:spcPts val="0"/>
              </a:spcAft>
            </a:pPr>
            <a:r>
              <a:rPr lang="ja-JP" altLang="en-US" sz="2400" b="0" dirty="0" smtClean="0">
                <a:latin typeface="+mn-ea"/>
                <a:ea typeface="+mn-ea"/>
              </a:rPr>
              <a:t>　　○</a:t>
            </a:r>
            <a:r>
              <a:rPr lang="ja-JP" altLang="en-US" sz="2400" b="0" dirty="0">
                <a:latin typeface="+mn-ea"/>
                <a:ea typeface="+mn-ea"/>
              </a:rPr>
              <a:t>　</a:t>
            </a:r>
            <a:r>
              <a:rPr lang="ja-JP" altLang="en-US" sz="2400" b="0" dirty="0">
                <a:latin typeface="+mn-ea"/>
              </a:rPr>
              <a:t>解答の</a:t>
            </a:r>
            <a:r>
              <a:rPr lang="ja-JP" altLang="en-US" sz="2400" b="0" dirty="0" smtClean="0">
                <a:latin typeface="+mn-ea"/>
              </a:rPr>
              <a:t>順序と</a:t>
            </a:r>
            <a:r>
              <a:rPr lang="ja-JP" altLang="en-US" sz="2400" b="0" dirty="0" smtClean="0">
                <a:latin typeface="+mn-ea"/>
                <a:ea typeface="+mn-ea"/>
              </a:rPr>
              <a:t>時間</a:t>
            </a:r>
            <a:r>
              <a:rPr lang="ja-JP" altLang="en-US" sz="2400" b="0" dirty="0">
                <a:latin typeface="+mn-ea"/>
                <a:ea typeface="+mn-ea"/>
              </a:rPr>
              <a:t>配分は自由です</a:t>
            </a:r>
            <a:r>
              <a:rPr lang="ja-JP" altLang="en-US" sz="2400" b="0" dirty="0" smtClean="0">
                <a:latin typeface="+mn-ea"/>
                <a:ea typeface="+mn-ea"/>
              </a:rPr>
              <a:t>。　</a:t>
            </a:r>
            <a:endParaRPr lang="en-US" altLang="ja-JP" sz="2400" b="0" dirty="0">
              <a:latin typeface="+mn-ea"/>
              <a:ea typeface="+mn-ea"/>
            </a:endParaRPr>
          </a:p>
          <a:p>
            <a:pPr>
              <a:spcBef>
                <a:spcPts val="200"/>
              </a:spcBef>
              <a:spcAft>
                <a:spcPts val="0"/>
              </a:spcAft>
            </a:pPr>
            <a:r>
              <a:rPr lang="ja-JP" altLang="en-US" sz="2400" b="0" dirty="0" smtClean="0">
                <a:latin typeface="+mn-ea"/>
                <a:ea typeface="+mn-ea"/>
              </a:rPr>
              <a:t>　　○</a:t>
            </a:r>
            <a:r>
              <a:rPr lang="ja-JP" altLang="en-US" sz="2400" b="0" dirty="0">
                <a:latin typeface="+mn-ea"/>
                <a:ea typeface="+mn-ea"/>
              </a:rPr>
              <a:t>　解答用紙</a:t>
            </a:r>
            <a:r>
              <a:rPr lang="ja-JP" altLang="en-US" sz="2400" b="0" dirty="0" smtClean="0">
                <a:latin typeface="+mn-ea"/>
                <a:ea typeface="+mn-ea"/>
              </a:rPr>
              <a:t>は１枚</a:t>
            </a:r>
            <a:r>
              <a:rPr lang="ja-JP" altLang="en-US" sz="2400" b="0" dirty="0">
                <a:latin typeface="+mn-ea"/>
                <a:ea typeface="+mn-ea"/>
              </a:rPr>
              <a:t>で表面</a:t>
            </a:r>
            <a:r>
              <a:rPr lang="ja-JP" altLang="en-US" sz="2400" b="0" dirty="0" smtClean="0">
                <a:latin typeface="+mn-ea"/>
                <a:ea typeface="+mn-ea"/>
              </a:rPr>
              <a:t>に</a:t>
            </a:r>
            <a:r>
              <a:rPr lang="ja-JP" altLang="en-US" sz="2400" b="0" dirty="0">
                <a:latin typeface="+mn-ea"/>
                <a:ea typeface="+mn-ea"/>
              </a:rPr>
              <a:t>２</a:t>
            </a:r>
            <a:r>
              <a:rPr lang="ja-JP" altLang="en-US" sz="2400" b="0" dirty="0" smtClean="0">
                <a:latin typeface="+mn-ea"/>
                <a:ea typeface="+mn-ea"/>
              </a:rPr>
              <a:t>科目分</a:t>
            </a:r>
            <a:r>
              <a:rPr lang="ja-JP" altLang="en-US" sz="2400" b="0" dirty="0">
                <a:latin typeface="+mn-ea"/>
                <a:ea typeface="+mn-ea"/>
              </a:rPr>
              <a:t>を解答します</a:t>
            </a:r>
            <a:r>
              <a:rPr lang="ja-JP" altLang="en-US" sz="2400" b="0" dirty="0" smtClean="0">
                <a:latin typeface="+mn-ea"/>
                <a:ea typeface="+mn-ea"/>
              </a:rPr>
              <a:t>。</a:t>
            </a:r>
            <a:endParaRPr lang="en-US" altLang="ja-JP" sz="2400" b="0" dirty="0" smtClean="0">
              <a:latin typeface="+mn-ea"/>
              <a:ea typeface="+mn-ea"/>
            </a:endParaRP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451096" y="3580424"/>
            <a:ext cx="8161200" cy="1864800"/>
          </a:xfrm>
          <a:prstGeom prst="roundRect">
            <a:avLst>
              <a:gd name="adj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512" tIns="47256" rIns="94512" bIns="47256"/>
          <a:lstStyle/>
          <a:p>
            <a:pPr>
              <a:lnSpc>
                <a:spcPts val="2584"/>
              </a:lnSpc>
              <a:spcBef>
                <a:spcPts val="400"/>
              </a:spcBef>
              <a:spcAft>
                <a:spcPts val="300"/>
              </a:spcAft>
            </a:pPr>
            <a:r>
              <a:rPr lang="ja-JP" altLang="en-US" sz="2400" b="0" dirty="0" smtClean="0">
                <a:latin typeface="+mn-ea"/>
                <a:ea typeface="+mn-ea"/>
              </a:rPr>
              <a:t>（５）　</a:t>
            </a:r>
            <a:r>
              <a:rPr lang="ja-JP" altLang="en-US" sz="2400" b="0" dirty="0">
                <a:latin typeface="+mn-ea"/>
                <a:ea typeface="+mn-ea"/>
              </a:rPr>
              <a:t>インフルエンザ，ノロウイルス，新型コロナウイルス等</a:t>
            </a:r>
            <a:r>
              <a:rPr lang="ja-JP" altLang="en-US" sz="2400" b="0" dirty="0" smtClean="0">
                <a:latin typeface="+mn-ea"/>
                <a:ea typeface="+mn-ea"/>
              </a:rPr>
              <a:t>の</a:t>
            </a:r>
            <a:endParaRPr lang="en-US" altLang="ja-JP" sz="2400" b="0" dirty="0" smtClean="0">
              <a:latin typeface="+mn-ea"/>
              <a:ea typeface="+mn-ea"/>
            </a:endParaRPr>
          </a:p>
          <a:p>
            <a:pPr>
              <a:lnSpc>
                <a:spcPts val="2584"/>
              </a:lnSpc>
              <a:spcBef>
                <a:spcPts val="400"/>
              </a:spcBef>
              <a:spcAft>
                <a:spcPts val="300"/>
              </a:spcAft>
            </a:pPr>
            <a:r>
              <a:rPr lang="ja-JP" altLang="en-US" sz="2400" b="0" dirty="0">
                <a:latin typeface="+mn-ea"/>
                <a:ea typeface="+mn-ea"/>
              </a:rPr>
              <a:t>　</a:t>
            </a:r>
            <a:r>
              <a:rPr lang="ja-JP" altLang="en-US" sz="2400" b="0" dirty="0" smtClean="0">
                <a:latin typeface="+mn-ea"/>
                <a:ea typeface="+mn-ea"/>
              </a:rPr>
              <a:t>　感染症</a:t>
            </a:r>
            <a:r>
              <a:rPr lang="ja-JP" altLang="en-US" sz="2400" b="0" dirty="0">
                <a:latin typeface="+mn-ea"/>
                <a:ea typeface="+mn-ea"/>
              </a:rPr>
              <a:t>に罹患</a:t>
            </a:r>
            <a:r>
              <a:rPr lang="ja-JP" altLang="en-US" sz="2400" b="0" dirty="0" smtClean="0">
                <a:latin typeface="+mn-ea"/>
                <a:ea typeface="+mn-ea"/>
              </a:rPr>
              <a:t>し治癒していない者又は発熱</a:t>
            </a:r>
            <a:r>
              <a:rPr lang="ja-JP" altLang="en-US" sz="2400" b="0" dirty="0">
                <a:latin typeface="+mn-ea"/>
                <a:ea typeface="+mn-ea"/>
              </a:rPr>
              <a:t>・咳等の</a:t>
            </a:r>
            <a:r>
              <a:rPr lang="ja-JP" altLang="en-US" sz="2400" b="0" dirty="0" smtClean="0">
                <a:latin typeface="+mn-ea"/>
                <a:ea typeface="+mn-ea"/>
              </a:rPr>
              <a:t>症状</a:t>
            </a:r>
            <a:endParaRPr lang="en-US" altLang="ja-JP" sz="2400" b="0" dirty="0" smtClean="0">
              <a:latin typeface="+mn-ea"/>
              <a:ea typeface="+mn-ea"/>
            </a:endParaRPr>
          </a:p>
          <a:p>
            <a:pPr>
              <a:lnSpc>
                <a:spcPts val="2584"/>
              </a:lnSpc>
              <a:spcBef>
                <a:spcPts val="400"/>
              </a:spcBef>
              <a:spcAft>
                <a:spcPts val="300"/>
              </a:spcAft>
            </a:pPr>
            <a:r>
              <a:rPr lang="ja-JP" altLang="en-US" sz="2400" b="0" dirty="0" smtClean="0">
                <a:latin typeface="+mn-ea"/>
                <a:ea typeface="+mn-ea"/>
              </a:rPr>
              <a:t>　　があるなど体調</a:t>
            </a:r>
            <a:r>
              <a:rPr lang="ja-JP" altLang="en-US" sz="2400" b="0" dirty="0">
                <a:latin typeface="+mn-ea"/>
                <a:ea typeface="+mn-ea"/>
              </a:rPr>
              <a:t>が万全でない場合</a:t>
            </a:r>
            <a:r>
              <a:rPr lang="ja-JP" altLang="en-US" sz="2400" b="0" dirty="0" smtClean="0">
                <a:latin typeface="+mn-ea"/>
                <a:ea typeface="+mn-ea"/>
              </a:rPr>
              <a:t>は，追試験</a:t>
            </a:r>
            <a:r>
              <a:rPr lang="ja-JP" altLang="en-US" sz="2400" b="0" dirty="0">
                <a:latin typeface="+mn-ea"/>
                <a:ea typeface="+mn-ea"/>
              </a:rPr>
              <a:t>の受験</a:t>
            </a:r>
            <a:r>
              <a:rPr lang="ja-JP" altLang="en-US" sz="2400" b="0" dirty="0" smtClean="0">
                <a:latin typeface="+mn-ea"/>
                <a:ea typeface="+mn-ea"/>
              </a:rPr>
              <a:t>を申</a:t>
            </a:r>
            <a:endParaRPr lang="en-US" altLang="ja-JP" sz="2400" b="0" dirty="0" smtClean="0">
              <a:latin typeface="+mn-ea"/>
              <a:ea typeface="+mn-ea"/>
            </a:endParaRPr>
          </a:p>
          <a:p>
            <a:pPr>
              <a:lnSpc>
                <a:spcPts val="2584"/>
              </a:lnSpc>
              <a:spcBef>
                <a:spcPts val="400"/>
              </a:spcBef>
              <a:spcAft>
                <a:spcPts val="300"/>
              </a:spcAft>
            </a:pPr>
            <a:r>
              <a:rPr lang="ja-JP" altLang="en-US" sz="2400" b="0" dirty="0" smtClean="0">
                <a:latin typeface="+mn-ea"/>
                <a:ea typeface="+mn-ea"/>
              </a:rPr>
              <a:t>　　</a:t>
            </a:r>
            <a:r>
              <a:rPr lang="ja-JP" altLang="en-US" sz="2400" b="0" dirty="0" err="1" smtClean="0">
                <a:latin typeface="+mn-ea"/>
                <a:ea typeface="+mn-ea"/>
              </a:rPr>
              <a:t>請して</a:t>
            </a:r>
            <a:r>
              <a:rPr lang="ja-JP" altLang="en-US" sz="2400" b="0" dirty="0" smtClean="0">
                <a:latin typeface="+mn-ea"/>
                <a:ea typeface="+mn-ea"/>
              </a:rPr>
              <a:t>ください。</a:t>
            </a:r>
            <a:endParaRPr lang="en-US" altLang="ja-JP" sz="2400" b="0" dirty="0" smtClean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156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テキスト ボックス 14"/>
          <p:cNvSpPr txBox="1"/>
          <p:nvPr/>
        </p:nvSpPr>
        <p:spPr>
          <a:xfrm>
            <a:off x="193923" y="44624"/>
            <a:ext cx="864096" cy="8223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200" dirty="0">
                <a:latin typeface="ＤＦＧ極太丸ゴシック体" pitchFamily="50" charset="-128"/>
                <a:ea typeface="ＤＦＧ極太丸ゴシック体" pitchFamily="50" charset="-128"/>
              </a:rPr>
              <a:t>Ｅ</a:t>
            </a:r>
            <a:endParaRPr kumimoji="1" lang="ja-JP" altLang="en-US" sz="32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187624" y="101337"/>
            <a:ext cx="3402632" cy="5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>
                <a:latin typeface="ＤＦＧ平成ゴシック体W9" pitchFamily="50" charset="-128"/>
                <a:ea typeface="ＤＦＧ平成ゴシック体W9" pitchFamily="50" charset="-128"/>
              </a:rPr>
              <a:t>試験</a:t>
            </a:r>
            <a:r>
              <a:rPr lang="ja-JP" altLang="en-US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【P46】</a:t>
            </a:r>
            <a:endParaRPr lang="ja-JP" altLang="en-US" sz="26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5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299232" y="1484784"/>
            <a:ext cx="8161200" cy="3976615"/>
          </a:xfrm>
          <a:prstGeom prst="roundRect">
            <a:avLst>
              <a:gd name="adj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512" tIns="47256" rIns="94512" bIns="47256"/>
          <a:lstStyle/>
          <a:p>
            <a:pPr algn="just">
              <a:lnSpc>
                <a:spcPts val="2584"/>
              </a:lnSpc>
              <a:spcBef>
                <a:spcPts val="400"/>
              </a:spcBef>
              <a:spcAft>
                <a:spcPts val="300"/>
              </a:spcAft>
            </a:pPr>
            <a:r>
              <a:rPr lang="ja-JP" altLang="en-US" sz="2400" b="0" dirty="0" smtClean="0">
                <a:latin typeface="+mn-ea"/>
              </a:rPr>
              <a:t>（６）　試験場内では，</a:t>
            </a:r>
            <a:r>
              <a:rPr lang="ja-JP" altLang="en-US" sz="2400" b="0" dirty="0" smtClean="0">
                <a:solidFill>
                  <a:srgbClr val="FF0000"/>
                </a:solidFill>
                <a:latin typeface="+mn-ea"/>
              </a:rPr>
              <a:t>常にマスクを正しく着用</a:t>
            </a:r>
            <a:r>
              <a:rPr lang="ja-JP" altLang="en-US" sz="2400" b="0" dirty="0" smtClean="0">
                <a:latin typeface="+mn-ea"/>
              </a:rPr>
              <a:t>（鼻と口の両方を</a:t>
            </a:r>
            <a:endParaRPr lang="en-US" altLang="ja-JP" sz="2400" b="0" dirty="0" smtClean="0">
              <a:latin typeface="+mn-ea"/>
            </a:endParaRPr>
          </a:p>
          <a:p>
            <a:pPr algn="just">
              <a:lnSpc>
                <a:spcPts val="2584"/>
              </a:lnSpc>
              <a:spcBef>
                <a:spcPts val="400"/>
              </a:spcBef>
              <a:spcAft>
                <a:spcPts val="300"/>
              </a:spcAft>
            </a:pPr>
            <a:r>
              <a:rPr lang="ja-JP" altLang="en-US" sz="2400" b="0" dirty="0" smtClean="0">
                <a:latin typeface="+mn-ea"/>
              </a:rPr>
              <a:t>　　確実に覆う）してください。</a:t>
            </a:r>
            <a:endParaRPr lang="en-US" altLang="ja-JP" sz="2400" b="0" dirty="0" smtClean="0">
              <a:latin typeface="+mn-ea"/>
            </a:endParaRPr>
          </a:p>
          <a:p>
            <a:pPr algn="just">
              <a:lnSpc>
                <a:spcPts val="2584"/>
              </a:lnSpc>
              <a:spcBef>
                <a:spcPts val="400"/>
              </a:spcBef>
              <a:spcAft>
                <a:spcPts val="300"/>
              </a:spcAft>
            </a:pPr>
            <a:r>
              <a:rPr lang="en-US" altLang="ja-JP" sz="2400" b="0" dirty="0">
                <a:latin typeface="+mn-ea"/>
              </a:rPr>
              <a:t> </a:t>
            </a:r>
            <a:r>
              <a:rPr lang="en-US" altLang="ja-JP" sz="2400" b="0" dirty="0" smtClean="0">
                <a:latin typeface="+mn-ea"/>
              </a:rPr>
              <a:t>       </a:t>
            </a:r>
            <a:r>
              <a:rPr lang="ja-JP" altLang="en-US" sz="2400" b="0" u="sng" dirty="0" smtClean="0">
                <a:latin typeface="+mn-ea"/>
              </a:rPr>
              <a:t>病気・負傷や障害等により，マスクを着用することが困難</a:t>
            </a:r>
            <a:endParaRPr lang="en-US" altLang="ja-JP" sz="2400" b="0" u="sng" dirty="0">
              <a:latin typeface="+mn-ea"/>
            </a:endParaRPr>
          </a:p>
          <a:p>
            <a:pPr algn="just">
              <a:lnSpc>
                <a:spcPts val="2584"/>
              </a:lnSpc>
              <a:spcBef>
                <a:spcPts val="400"/>
              </a:spcBef>
              <a:spcAft>
                <a:spcPts val="300"/>
              </a:spcAft>
            </a:pPr>
            <a:r>
              <a:rPr lang="ja-JP" altLang="en-US" sz="2400" b="0" dirty="0">
                <a:latin typeface="+mn-ea"/>
              </a:rPr>
              <a:t>　　</a:t>
            </a:r>
            <a:r>
              <a:rPr lang="ja-JP" altLang="en-US" sz="2400" b="0" u="sng" dirty="0">
                <a:latin typeface="+mn-ea"/>
              </a:rPr>
              <a:t>な</a:t>
            </a:r>
            <a:r>
              <a:rPr lang="ja-JP" altLang="en-US" sz="2400" b="0" u="sng" dirty="0" smtClean="0">
                <a:latin typeface="+mn-ea"/>
              </a:rPr>
              <a:t>場合は，</a:t>
            </a:r>
            <a:r>
              <a:rPr lang="ja-JP" altLang="en-US" sz="2400" b="0" u="sng" dirty="0" smtClean="0">
                <a:solidFill>
                  <a:srgbClr val="FF0000"/>
                </a:solidFill>
                <a:latin typeface="+mn-ea"/>
              </a:rPr>
              <a:t>受験上の配慮申請</a:t>
            </a:r>
            <a:r>
              <a:rPr lang="ja-JP" altLang="en-US" sz="2400" b="0" u="sng" dirty="0" smtClean="0">
                <a:latin typeface="+mn-ea"/>
              </a:rPr>
              <a:t>が必要</a:t>
            </a:r>
            <a:r>
              <a:rPr lang="ja-JP" altLang="en-US" sz="2400" b="0" dirty="0" smtClean="0">
                <a:latin typeface="+mn-ea"/>
              </a:rPr>
              <a:t>です。受験上の配慮</a:t>
            </a:r>
            <a:endParaRPr lang="en-US" altLang="ja-JP" sz="2400" b="0" dirty="0">
              <a:latin typeface="+mn-ea"/>
            </a:endParaRPr>
          </a:p>
          <a:p>
            <a:pPr algn="just">
              <a:lnSpc>
                <a:spcPts val="2584"/>
              </a:lnSpc>
              <a:spcBef>
                <a:spcPts val="400"/>
              </a:spcBef>
              <a:spcAft>
                <a:spcPts val="300"/>
              </a:spcAft>
            </a:pPr>
            <a:r>
              <a:rPr lang="ja-JP" altLang="en-US" sz="2400" b="0" dirty="0">
                <a:latin typeface="+mn-ea"/>
              </a:rPr>
              <a:t>　　申請</a:t>
            </a:r>
            <a:r>
              <a:rPr lang="ja-JP" altLang="en-US" sz="2400" b="0" dirty="0" smtClean="0">
                <a:latin typeface="+mn-ea"/>
              </a:rPr>
              <a:t>を行わずに試験当日に申し出た場合は，マスクを着用</a:t>
            </a:r>
            <a:endParaRPr lang="en-US" altLang="ja-JP" sz="2400" b="0" dirty="0">
              <a:latin typeface="+mn-ea"/>
            </a:endParaRPr>
          </a:p>
          <a:p>
            <a:pPr algn="just">
              <a:lnSpc>
                <a:spcPts val="2584"/>
              </a:lnSpc>
              <a:spcBef>
                <a:spcPts val="400"/>
              </a:spcBef>
              <a:spcAft>
                <a:spcPts val="300"/>
              </a:spcAft>
            </a:pPr>
            <a:r>
              <a:rPr lang="ja-JP" altLang="en-US" sz="2400" b="0" dirty="0">
                <a:latin typeface="+mn-ea"/>
              </a:rPr>
              <a:t>　　せず</a:t>
            </a:r>
            <a:r>
              <a:rPr lang="ja-JP" altLang="en-US" sz="2400" b="0" dirty="0" smtClean="0">
                <a:latin typeface="+mn-ea"/>
              </a:rPr>
              <a:t>に受験することはできません。</a:t>
            </a:r>
            <a:endParaRPr lang="en-US" altLang="ja-JP" sz="2400" b="0" dirty="0">
              <a:latin typeface="+mn-ea"/>
            </a:endParaRPr>
          </a:p>
          <a:p>
            <a:pPr algn="just">
              <a:lnSpc>
                <a:spcPts val="2584"/>
              </a:lnSpc>
              <a:spcBef>
                <a:spcPts val="400"/>
              </a:spcBef>
              <a:spcAft>
                <a:spcPts val="300"/>
              </a:spcAft>
            </a:pPr>
            <a:r>
              <a:rPr lang="ja-JP" altLang="en-US" sz="2400" b="0" dirty="0" smtClean="0">
                <a:latin typeface="+mn-ea"/>
              </a:rPr>
              <a:t>　　　 感染症</a:t>
            </a:r>
            <a:r>
              <a:rPr lang="ja-JP" altLang="en-US" sz="2400" b="0" dirty="0">
                <a:latin typeface="+mn-ea"/>
              </a:rPr>
              <a:t>予防対策</a:t>
            </a:r>
            <a:r>
              <a:rPr lang="ja-JP" altLang="en-US" sz="2400" b="0" dirty="0" smtClean="0">
                <a:latin typeface="+mn-ea"/>
              </a:rPr>
              <a:t>について</a:t>
            </a:r>
            <a:r>
              <a:rPr lang="ja-JP" altLang="en-US" sz="2400" b="0" dirty="0">
                <a:latin typeface="+mn-ea"/>
              </a:rPr>
              <a:t>は</a:t>
            </a:r>
            <a:r>
              <a:rPr lang="ja-JP" altLang="en-US" sz="2400" b="0" dirty="0" smtClean="0">
                <a:latin typeface="+mn-ea"/>
              </a:rPr>
              <a:t>，「</a:t>
            </a:r>
            <a:r>
              <a:rPr lang="ja-JP" altLang="en-US" sz="2400" b="0" dirty="0">
                <a:latin typeface="+mn-ea"/>
              </a:rPr>
              <a:t>受験上の注意</a:t>
            </a:r>
            <a:r>
              <a:rPr lang="ja-JP" altLang="en-US" sz="2400" b="0" dirty="0" smtClean="0">
                <a:latin typeface="+mn-ea"/>
              </a:rPr>
              <a:t>」に明示し，</a:t>
            </a:r>
            <a:endParaRPr lang="en-US" altLang="ja-JP" sz="2400" b="0" dirty="0" smtClean="0">
              <a:latin typeface="+mn-ea"/>
            </a:endParaRPr>
          </a:p>
          <a:p>
            <a:pPr algn="just">
              <a:lnSpc>
                <a:spcPts val="2584"/>
              </a:lnSpc>
              <a:spcBef>
                <a:spcPts val="400"/>
              </a:spcBef>
              <a:spcAft>
                <a:spcPts val="300"/>
              </a:spcAft>
            </a:pPr>
            <a:r>
              <a:rPr lang="ja-JP" altLang="en-US" sz="2400" b="0" dirty="0" smtClean="0">
                <a:latin typeface="+mn-ea"/>
              </a:rPr>
              <a:t>　　大学</a:t>
            </a:r>
            <a:r>
              <a:rPr lang="ja-JP" altLang="en-US" sz="2400" b="0" dirty="0">
                <a:latin typeface="+mn-ea"/>
              </a:rPr>
              <a:t>入試センターの</a:t>
            </a:r>
            <a:r>
              <a:rPr lang="ja-JP" altLang="en-US" sz="2400" b="0" dirty="0" smtClean="0">
                <a:latin typeface="+mn-ea"/>
              </a:rPr>
              <a:t>ホームページにおいても</a:t>
            </a:r>
            <a:r>
              <a:rPr lang="ja-JP" altLang="en-US" sz="2400" b="0" dirty="0">
                <a:latin typeface="+mn-ea"/>
              </a:rPr>
              <a:t>情報を提供</a:t>
            </a:r>
            <a:r>
              <a:rPr lang="ja-JP" altLang="en-US" sz="2400" b="0" dirty="0" smtClean="0">
                <a:latin typeface="+mn-ea"/>
              </a:rPr>
              <a:t>し</a:t>
            </a:r>
            <a:endParaRPr lang="en-US" altLang="ja-JP" sz="2400" b="0" dirty="0" smtClean="0">
              <a:latin typeface="+mn-ea"/>
            </a:endParaRPr>
          </a:p>
          <a:p>
            <a:pPr algn="just">
              <a:lnSpc>
                <a:spcPts val="2584"/>
              </a:lnSpc>
              <a:spcBef>
                <a:spcPts val="400"/>
              </a:spcBef>
              <a:spcAft>
                <a:spcPts val="300"/>
              </a:spcAft>
            </a:pPr>
            <a:r>
              <a:rPr lang="ja-JP" altLang="en-US" sz="2400" b="0" dirty="0">
                <a:latin typeface="+mn-ea"/>
              </a:rPr>
              <a:t>　</a:t>
            </a:r>
            <a:r>
              <a:rPr lang="ja-JP" altLang="en-US" sz="2400" b="0" dirty="0" smtClean="0">
                <a:latin typeface="+mn-ea"/>
              </a:rPr>
              <a:t>　ます。</a:t>
            </a:r>
            <a:endParaRPr lang="ja-JP" altLang="en-US" sz="2400" b="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5686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312476" y="836712"/>
            <a:ext cx="8724020" cy="5770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None/>
            </a:pPr>
            <a:r>
              <a:rPr lang="ja-JP" altLang="en-US" sz="2400" b="0" dirty="0" smtClean="0">
                <a:latin typeface="ＭＳ Ｐゴシック" pitchFamily="50" charset="-128"/>
              </a:rPr>
              <a:t>○　試験時間中の注意</a:t>
            </a:r>
            <a:r>
              <a:rPr lang="ja-JP" altLang="en-US" sz="2400" b="0" dirty="0">
                <a:latin typeface="ＭＳ Ｐゴシック" pitchFamily="50" charset="-128"/>
              </a:rPr>
              <a:t>事項</a:t>
            </a:r>
            <a:endParaRPr lang="en-US" altLang="ja-JP" sz="2400" b="0" dirty="0">
              <a:latin typeface="ＭＳ Ｐゴシック" pitchFamily="50" charset="-128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spcAft>
                <a:spcPts val="600"/>
              </a:spcAft>
            </a:pPr>
            <a:r>
              <a:rPr lang="ja-JP" altLang="en-US" sz="2200" b="0" dirty="0">
                <a:solidFill>
                  <a:srgbClr val="000000"/>
                </a:solidFill>
                <a:latin typeface="+mn-ea"/>
              </a:rPr>
              <a:t>　</a:t>
            </a:r>
            <a:r>
              <a:rPr lang="ja-JP" altLang="en-US" sz="2200" b="0" dirty="0" smtClean="0">
                <a:solidFill>
                  <a:srgbClr val="000000"/>
                </a:solidFill>
                <a:latin typeface="+mn-ea"/>
              </a:rPr>
              <a:t>　</a:t>
            </a:r>
            <a:r>
              <a:rPr lang="ja-JP" altLang="en-US" sz="2000" b="0" dirty="0" smtClean="0">
                <a:solidFill>
                  <a:srgbClr val="000000"/>
                </a:solidFill>
                <a:latin typeface="+mn-ea"/>
              </a:rPr>
              <a:t>　・　</a:t>
            </a:r>
            <a:r>
              <a:rPr lang="ja-JP" altLang="en-US" sz="2000" b="0" dirty="0" smtClean="0">
                <a:solidFill>
                  <a:srgbClr val="FF0000"/>
                </a:solidFill>
                <a:latin typeface="+mn-ea"/>
              </a:rPr>
              <a:t>すべての試験時間において</a:t>
            </a:r>
            <a:r>
              <a:rPr lang="ja-JP" altLang="en-US" sz="2000" b="0" dirty="0" smtClean="0">
                <a:solidFill>
                  <a:srgbClr val="000000"/>
                </a:solidFill>
                <a:latin typeface="+mn-ea"/>
              </a:rPr>
              <a:t>以下のものを使用</a:t>
            </a:r>
            <a:r>
              <a:rPr lang="ja-JP" altLang="en-US" sz="2000" b="0" dirty="0" smtClean="0">
                <a:latin typeface="+mn-ea"/>
              </a:rPr>
              <a:t>してはいけません</a:t>
            </a:r>
            <a:r>
              <a:rPr lang="ja-JP" altLang="en-US" sz="2000" b="0" dirty="0" smtClean="0">
                <a:solidFill>
                  <a:srgbClr val="000000"/>
                </a:solidFill>
                <a:latin typeface="+mn-ea"/>
              </a:rPr>
              <a:t>。</a:t>
            </a:r>
            <a:endParaRPr lang="en-US" altLang="ja-JP" sz="2000" b="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ja-JP" altLang="en-US" sz="2000" b="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「</a:t>
            </a:r>
            <a:r>
              <a:rPr lang="ja-JP" altLang="en-US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定規（定規の機能を備えた鉛筆等を含む。）」　　</a:t>
            </a:r>
            <a:endParaRPr lang="en-US" altLang="ja-JP" sz="2000" b="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ja-JP" altLang="en-US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sz="20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「</a:t>
            </a:r>
            <a:r>
              <a:rPr lang="ja-JP" altLang="en-US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コンパス」「電卓」「そろばん」「グラフ用紙」等の補助具</a:t>
            </a:r>
            <a:endParaRPr lang="en-US" altLang="ja-JP" sz="2000" b="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ja-JP" sz="1100" b="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ja-JP" altLang="en-US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 「</a:t>
            </a:r>
            <a:r>
              <a:rPr lang="ja-JP" altLang="en-US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携帯電話」「スマートフォン」「ウェアラブル端末」</a:t>
            </a:r>
            <a:endParaRPr lang="en-US" altLang="ja-JP" sz="2000" b="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ja-JP" altLang="en-US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 </a:t>
            </a:r>
            <a:r>
              <a:rPr lang="ja-JP" altLang="en-US" sz="20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「</a:t>
            </a:r>
            <a:r>
              <a:rPr lang="ja-JP" altLang="en-US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電子辞書</a:t>
            </a:r>
            <a:r>
              <a:rPr lang="ja-JP" altLang="en-US" sz="20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」「</a:t>
            </a:r>
            <a:r>
              <a:rPr lang="en-US" altLang="ja-JP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IC</a:t>
            </a:r>
            <a:r>
              <a:rPr lang="ja-JP" altLang="en-US" sz="2000" b="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レコーダー」等の電子</a:t>
            </a:r>
            <a:r>
              <a:rPr lang="ja-JP" altLang="en-US" sz="20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機器類</a:t>
            </a:r>
            <a:endParaRPr lang="en-US" altLang="ja-JP" sz="2000" b="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ct val="50000"/>
              </a:spcBef>
            </a:pPr>
            <a:r>
              <a:rPr lang="ja-JP" altLang="en-US" sz="20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これらの補助具や電子機器類を身に付けたり手に持っている</a:t>
            </a:r>
            <a:r>
              <a:rPr lang="ja-JP" altLang="en-US" sz="2000" b="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2000" b="0" dirty="0" smtClean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ja-JP" altLang="en-US" sz="2000" b="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と不正行為となることがあります。</a:t>
            </a:r>
            <a:r>
              <a:rPr lang="ja-JP" altLang="en-US" sz="2000" b="0" dirty="0" smtClean="0">
                <a:solidFill>
                  <a:srgbClr val="FF0000"/>
                </a:solidFill>
                <a:latin typeface="+mn-ea"/>
              </a:rPr>
              <a:t>　</a:t>
            </a:r>
            <a:r>
              <a:rPr lang="ja-JP" altLang="en-US" sz="2000" b="0" dirty="0" smtClean="0">
                <a:solidFill>
                  <a:srgbClr val="000000"/>
                </a:solidFill>
                <a:latin typeface="+mn-ea"/>
              </a:rPr>
              <a:t>　</a:t>
            </a:r>
            <a:endParaRPr lang="en-US" altLang="ja-JP" sz="2000" b="0" dirty="0" smtClean="0">
              <a:solidFill>
                <a:srgbClr val="000000"/>
              </a:solidFill>
              <a:latin typeface="+mn-ea"/>
            </a:endParaRPr>
          </a:p>
          <a:p>
            <a:pPr>
              <a:lnSpc>
                <a:spcPts val="2640"/>
              </a:lnSpc>
              <a:spcBef>
                <a:spcPts val="1320"/>
              </a:spcBef>
            </a:pPr>
            <a:r>
              <a:rPr lang="ja-JP" altLang="en-US" sz="2000" b="0" dirty="0">
                <a:solidFill>
                  <a:srgbClr val="000000"/>
                </a:solidFill>
                <a:latin typeface="+mn-ea"/>
              </a:rPr>
              <a:t>　</a:t>
            </a:r>
            <a:r>
              <a:rPr lang="ja-JP" altLang="en-US" sz="2000" b="0" dirty="0" smtClean="0">
                <a:solidFill>
                  <a:srgbClr val="000000"/>
                </a:solidFill>
                <a:latin typeface="+mn-ea"/>
              </a:rPr>
              <a:t>　　</a:t>
            </a:r>
            <a:r>
              <a:rPr lang="ja-JP" altLang="en-US" sz="2000" b="0" dirty="0" smtClean="0">
                <a:latin typeface="+mn-ea"/>
              </a:rPr>
              <a:t>・</a:t>
            </a:r>
            <a:r>
              <a:rPr lang="ja-JP" altLang="en-US" sz="2000" b="0" dirty="0" smtClean="0">
                <a:solidFill>
                  <a:srgbClr val="FF0000"/>
                </a:solidFill>
                <a:latin typeface="+mn-ea"/>
              </a:rPr>
              <a:t>　</a:t>
            </a:r>
            <a:r>
              <a:rPr lang="ja-JP" altLang="en-US" sz="2000" b="0" dirty="0" smtClean="0">
                <a:latin typeface="+mn-ea"/>
              </a:rPr>
              <a:t>電子機器類は，試験室に入る前に必ずアラームの設定を解除し，　　　　</a:t>
            </a:r>
            <a:endParaRPr lang="en-US" altLang="ja-JP" sz="2000" b="0" dirty="0" smtClean="0">
              <a:latin typeface="+mn-ea"/>
            </a:endParaRPr>
          </a:p>
          <a:p>
            <a:pPr defTabSz="901700">
              <a:spcBef>
                <a:spcPts val="0"/>
              </a:spcBef>
              <a:tabLst>
                <a:tab pos="450850" algn="l"/>
                <a:tab pos="811213" algn="l"/>
              </a:tabLst>
            </a:pPr>
            <a:r>
              <a:rPr lang="ja-JP" altLang="en-US" sz="2000" b="0" dirty="0" smtClean="0">
                <a:latin typeface="+mn-ea"/>
              </a:rPr>
              <a:t>　　　　　電源を切ってかばんなどにしまってください。　　</a:t>
            </a:r>
            <a:endParaRPr lang="en-US" altLang="ja-JP" sz="2000" b="0" dirty="0" smtClean="0">
              <a:latin typeface="+mn-ea"/>
            </a:endParaRPr>
          </a:p>
          <a:p>
            <a:pPr>
              <a:lnSpc>
                <a:spcPts val="2640"/>
              </a:lnSpc>
              <a:spcBef>
                <a:spcPct val="50000"/>
              </a:spcBef>
            </a:pPr>
            <a:r>
              <a:rPr lang="ja-JP" altLang="en-US" sz="2000" b="0" dirty="0" smtClean="0">
                <a:solidFill>
                  <a:srgbClr val="000000"/>
                </a:solidFill>
                <a:latin typeface="+mn-ea"/>
              </a:rPr>
              <a:t>　　　・　英文字や地図等がプリントされた服等は着用しないでください。　</a:t>
            </a:r>
            <a:endParaRPr lang="en-US" altLang="ja-JP" sz="2000" b="0" dirty="0" smtClean="0">
              <a:solidFill>
                <a:srgbClr val="000000"/>
              </a:solidFill>
              <a:latin typeface="+mn-ea"/>
            </a:endParaRPr>
          </a:p>
          <a:p>
            <a:pPr>
              <a:lnSpc>
                <a:spcPts val="2640"/>
              </a:lnSpc>
              <a:spcBef>
                <a:spcPts val="0"/>
              </a:spcBef>
            </a:pPr>
            <a:r>
              <a:rPr lang="ja-JP" altLang="en-US" sz="2000" b="0" dirty="0" smtClean="0">
                <a:solidFill>
                  <a:srgbClr val="000000"/>
                </a:solidFill>
                <a:latin typeface="+mn-ea"/>
              </a:rPr>
              <a:t>　　</a:t>
            </a:r>
            <a:endParaRPr lang="en-US" altLang="ja-JP" sz="2000" b="0" dirty="0" smtClean="0">
              <a:solidFill>
                <a:srgbClr val="000000"/>
              </a:solidFill>
              <a:latin typeface="+mn-ea"/>
            </a:endParaRPr>
          </a:p>
          <a:p>
            <a:pPr>
              <a:lnSpc>
                <a:spcPts val="2640"/>
              </a:lnSpc>
              <a:spcBef>
                <a:spcPts val="0"/>
              </a:spcBef>
            </a:pPr>
            <a:r>
              <a:rPr lang="ja-JP" altLang="en-US" sz="2000" b="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ja-JP" altLang="en-US" sz="2000" b="0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611560" y="1728518"/>
            <a:ext cx="7632848" cy="151200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93923" y="44624"/>
            <a:ext cx="864096" cy="8223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200" dirty="0">
                <a:latin typeface="ＤＦＧ極太丸ゴシック体" pitchFamily="50" charset="-128"/>
                <a:ea typeface="ＤＦＧ極太丸ゴシック体" pitchFamily="50" charset="-128"/>
              </a:rPr>
              <a:t>Ｅ</a:t>
            </a:r>
            <a:endParaRPr kumimoji="1" lang="ja-JP" altLang="en-US" sz="32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187624" y="101337"/>
            <a:ext cx="3402632" cy="5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>
                <a:latin typeface="ＤＦＧ平成ゴシック体W9" pitchFamily="50" charset="-128"/>
                <a:ea typeface="ＤＦＧ平成ゴシック体W9" pitchFamily="50" charset="-128"/>
              </a:rPr>
              <a:t>試験</a:t>
            </a:r>
            <a:r>
              <a:rPr lang="ja-JP" altLang="en-US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【P47】</a:t>
            </a:r>
            <a:endParaRPr lang="ja-JP" altLang="en-US" sz="2600" dirty="0">
              <a:solidFill>
                <a:srgbClr val="0033CC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6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24112" y="5633538"/>
            <a:ext cx="667364" cy="253651"/>
          </a:xfrm>
          <a:prstGeom prst="rect">
            <a:avLst/>
          </a:prstGeom>
          <a:solidFill>
            <a:srgbClr val="FF0000"/>
          </a:solidFill>
          <a:ln w="762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ja-JP" altLang="en-US" sz="2000" dirty="0">
                <a:solidFill>
                  <a:schemeClr val="bg1"/>
                </a:solidFill>
                <a:latin typeface="+mn-ea"/>
                <a:ea typeface="+mn-ea"/>
              </a:rPr>
              <a:t>重 要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1076338" y="5517232"/>
            <a:ext cx="7614592" cy="719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640"/>
              </a:lnSpc>
              <a:spcBef>
                <a:spcPts val="0"/>
              </a:spcBef>
            </a:pPr>
            <a:r>
              <a:rPr lang="ja-JP" altLang="en-US" sz="2000" b="0" u="sng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机</a:t>
            </a:r>
            <a:r>
              <a:rPr lang="ja-JP" altLang="en-US" sz="2000" b="0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に置けるものの詳細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は，必ず</a:t>
            </a:r>
            <a:r>
              <a:rPr lang="ja-JP" altLang="en-US" sz="2000" b="0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受験案内・受験上の注意で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あらかじめ</a:t>
            </a:r>
            <a:r>
              <a:rPr lang="ja-JP" altLang="en-US" sz="2000" b="0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確認してください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r>
              <a:rPr lang="en-US" altLang="ja-JP" sz="2000" b="0" dirty="0" smtClean="0">
                <a:solidFill>
                  <a:srgbClr val="FF0000"/>
                </a:solidFill>
                <a:latin typeface="+mn-ea"/>
              </a:rPr>
              <a:t> </a:t>
            </a:r>
            <a:endParaRPr lang="ja-JP" altLang="en-US" sz="2400" b="0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435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画面の領域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1798334"/>
            <a:ext cx="3991338" cy="4100416"/>
          </a:xfrm>
          <a:prstGeom prst="rect">
            <a:avLst/>
          </a:prstGeom>
        </p:spPr>
      </p:pic>
      <p:sp>
        <p:nvSpPr>
          <p:cNvPr id="16" name="コンテンツ プレースホルダー 15"/>
          <p:cNvSpPr>
            <a:spLocks noGrp="1"/>
          </p:cNvSpPr>
          <p:nvPr>
            <p:ph sz="half" idx="2"/>
          </p:nvPr>
        </p:nvSpPr>
        <p:spPr>
          <a:xfrm>
            <a:off x="4649410" y="1814304"/>
            <a:ext cx="4387086" cy="4605123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2400" dirty="0" smtClean="0"/>
              <a:t>・ 試験当日，各受験者</a:t>
            </a:r>
            <a:r>
              <a:rPr lang="ja-JP" altLang="en-US" sz="2400" dirty="0"/>
              <a:t>の机上に</a:t>
            </a:r>
            <a:endParaRPr kumimoji="1" lang="en-US" altLang="ja-JP" sz="2400" dirty="0" smtClean="0"/>
          </a:p>
          <a:p>
            <a:pPr marL="0" indent="0">
              <a:buNone/>
            </a:pPr>
            <a:r>
              <a:rPr kumimoji="1" lang="ja-JP" altLang="en-US" sz="2400" dirty="0" smtClean="0"/>
              <a:t>   「受験番号票」が</a:t>
            </a:r>
            <a:r>
              <a:rPr lang="ja-JP" altLang="en-US" sz="2400" dirty="0"/>
              <a:t>貼付されて</a:t>
            </a:r>
            <a:r>
              <a:rPr lang="ja-JP" altLang="en-US" sz="2400" dirty="0" err="1"/>
              <a:t>い</a:t>
            </a:r>
            <a:endParaRPr kumimoji="1" lang="en-US" altLang="ja-JP" sz="2400" dirty="0" smtClean="0"/>
          </a:p>
          <a:p>
            <a:pPr marL="0" indent="0">
              <a:buNone/>
            </a:pPr>
            <a:r>
              <a:rPr kumimoji="1" lang="ja-JP" altLang="en-US" sz="2400" dirty="0" smtClean="0"/>
              <a:t>   ます。</a:t>
            </a:r>
            <a:endParaRPr kumimoji="1" lang="en-US" altLang="ja-JP" sz="2400" dirty="0" smtClean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kumimoji="1" lang="ja-JP" altLang="en-US" sz="2400" dirty="0" smtClean="0"/>
              <a:t>・ 監督者の指示に従い，１</a:t>
            </a:r>
            <a:r>
              <a:rPr lang="ja-JP" altLang="en-US" sz="2400" dirty="0"/>
              <a:t>及び２</a:t>
            </a:r>
            <a:endParaRPr kumimoji="1" lang="en-US" altLang="ja-JP" sz="2400" dirty="0" smtClean="0"/>
          </a:p>
          <a:p>
            <a:pPr marL="0" indent="0">
              <a:buNone/>
            </a:pPr>
            <a:r>
              <a:rPr kumimoji="1" lang="ja-JP" altLang="en-US" sz="2400" dirty="0" smtClean="0"/>
              <a:t>   の作業を行います。</a:t>
            </a:r>
            <a:endParaRPr kumimoji="1" lang="en-US" altLang="ja-JP" sz="2400" dirty="0" smtClean="0"/>
          </a:p>
          <a:p>
            <a:pPr marL="0" indent="0">
              <a:buNone/>
            </a:pPr>
            <a:endParaRPr lang="en-US" altLang="ja-JP" sz="2400" dirty="0" smtClean="0"/>
          </a:p>
          <a:p>
            <a:pPr marL="0" indent="0">
              <a:buNone/>
            </a:pPr>
            <a:endParaRPr kumimoji="1" lang="en-US" altLang="ja-JP" sz="2400" b="1" dirty="0" smtClean="0"/>
          </a:p>
          <a:p>
            <a:pPr marL="0" indent="0">
              <a:buNone/>
            </a:pPr>
            <a:endParaRPr kumimoji="1" lang="en-US" altLang="ja-JP" sz="2400" b="1" dirty="0" smtClean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95536" y="836712"/>
            <a:ext cx="2952328" cy="613470"/>
          </a:xfrm>
          <a:prstGeom prst="bevel">
            <a:avLst/>
          </a:prstGeom>
          <a:solidFill>
            <a:srgbClr val="D9FFE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 smtClean="0"/>
              <a:t>受験番号</a:t>
            </a:r>
            <a:r>
              <a:rPr lang="ja-JP" altLang="en-US" sz="2400" dirty="0"/>
              <a:t>票</a:t>
            </a:r>
            <a:endParaRPr kumimoji="1" lang="ja-JP" altLang="en-US" sz="24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>
                <a:solidFill>
                  <a:prstClr val="black">
                    <a:tint val="75000"/>
                  </a:prstClr>
                </a:solidFill>
              </a:rPr>
              <a:t>7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013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323528" y="980728"/>
            <a:ext cx="8424936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ts val="400"/>
              </a:spcBef>
            </a:pPr>
            <a:r>
              <a:rPr lang="ja-JP" altLang="en-US" sz="2400" b="0" dirty="0" smtClean="0">
                <a:latin typeface="ＭＳ Ｐゴシック" pitchFamily="50" charset="-128"/>
              </a:rPr>
              <a:t> </a:t>
            </a:r>
            <a:endParaRPr lang="en-US" altLang="ja-JP" sz="2400" b="0" dirty="0" smtClean="0">
              <a:latin typeface="ＭＳ Ｐゴシック" pitchFamily="50" charset="-128"/>
            </a:endParaRPr>
          </a:p>
          <a:p>
            <a:pPr>
              <a:spcBef>
                <a:spcPts val="400"/>
              </a:spcBef>
            </a:pPr>
            <a:endParaRPr lang="en-US" altLang="ja-JP" sz="2400" b="0" dirty="0">
              <a:latin typeface="ＭＳ Ｐゴシック" pitchFamily="50" charset="-128"/>
            </a:endParaRPr>
          </a:p>
          <a:p>
            <a:pPr eaLnBrk="1" hangingPunct="1">
              <a:spcBef>
                <a:spcPts val="400"/>
              </a:spcBef>
              <a:buFontTx/>
              <a:buNone/>
            </a:pPr>
            <a:r>
              <a:rPr lang="ja-JP" altLang="en-US" sz="2400" b="0" dirty="0" smtClean="0">
                <a:latin typeface="ＭＳ Ｐゴシック" pitchFamily="50" charset="-128"/>
              </a:rPr>
              <a:t>　●解答には，必ず黒鉛筆（</a:t>
            </a:r>
            <a:r>
              <a:rPr lang="en-US" altLang="ja-JP" sz="2400" b="0" dirty="0" smtClean="0">
                <a:latin typeface="ＭＳ Ｐゴシック" pitchFamily="50" charset="-128"/>
              </a:rPr>
              <a:t>H</a:t>
            </a:r>
            <a:r>
              <a:rPr lang="ja-JP" altLang="en-US" sz="2400" b="0" dirty="0" err="1" smtClean="0">
                <a:latin typeface="ＭＳ Ｐゴシック" pitchFamily="50" charset="-128"/>
              </a:rPr>
              <a:t>，</a:t>
            </a:r>
            <a:r>
              <a:rPr lang="en-US" altLang="ja-JP" sz="2400" b="0" dirty="0" smtClean="0">
                <a:latin typeface="ＭＳ Ｐゴシック" pitchFamily="50" charset="-128"/>
              </a:rPr>
              <a:t>F</a:t>
            </a:r>
            <a:r>
              <a:rPr lang="ja-JP" altLang="en-US" sz="2400" b="0" dirty="0" err="1" smtClean="0">
                <a:latin typeface="ＭＳ Ｐゴシック" pitchFamily="50" charset="-128"/>
              </a:rPr>
              <a:t>，</a:t>
            </a:r>
            <a:r>
              <a:rPr lang="en-US" altLang="ja-JP" sz="2400" b="0" dirty="0" smtClean="0">
                <a:latin typeface="ＭＳ Ｐゴシック" pitchFamily="50" charset="-128"/>
              </a:rPr>
              <a:t>HB</a:t>
            </a:r>
            <a:r>
              <a:rPr lang="ja-JP" altLang="en-US" sz="2400" b="0" dirty="0" smtClean="0">
                <a:latin typeface="ＭＳ Ｐゴシック" pitchFamily="50" charset="-128"/>
              </a:rPr>
              <a:t>）を使用してください。</a:t>
            </a:r>
            <a:endParaRPr lang="en-US" altLang="ja-JP" sz="2400" b="0" dirty="0" smtClean="0">
              <a:latin typeface="ＭＳ Ｐゴシック" pitchFamily="50" charset="-128"/>
            </a:endParaRPr>
          </a:p>
          <a:p>
            <a:pPr marL="447675" eaLnBrk="1" hangingPunct="1">
              <a:spcBef>
                <a:spcPts val="400"/>
              </a:spcBef>
              <a:buFontTx/>
              <a:buNone/>
            </a:pPr>
            <a:r>
              <a:rPr lang="ja-JP" altLang="en-US" sz="2400" b="0" dirty="0" smtClean="0">
                <a:latin typeface="ＭＳ Ｐゴシック" pitchFamily="50" charset="-128"/>
              </a:rPr>
              <a:t>（黒鉛筆</a:t>
            </a:r>
            <a:r>
              <a:rPr lang="ja-JP" altLang="en-US" sz="2400" b="0" dirty="0">
                <a:latin typeface="ＭＳ Ｐゴシック" pitchFamily="50" charset="-128"/>
              </a:rPr>
              <a:t>以外の</a:t>
            </a:r>
            <a:r>
              <a:rPr lang="ja-JP" altLang="en-US" sz="2400" b="0" dirty="0" smtClean="0">
                <a:latin typeface="ＭＳ Ｐゴシック" pitchFamily="50" charset="-128"/>
              </a:rPr>
              <a:t>ものを</a:t>
            </a:r>
            <a:r>
              <a:rPr lang="ja-JP" altLang="en-US" sz="2400" b="0" dirty="0">
                <a:latin typeface="ＭＳ Ｐゴシック" pitchFamily="50" charset="-128"/>
              </a:rPr>
              <a:t>使用してマークした場合は，解答を読み取れないことがあります</a:t>
            </a:r>
            <a:r>
              <a:rPr lang="ja-JP" altLang="en-US" sz="2400" b="0" dirty="0" smtClean="0">
                <a:latin typeface="ＭＳ Ｐゴシック" pitchFamily="50" charset="-128"/>
              </a:rPr>
              <a:t>。）</a:t>
            </a:r>
            <a:r>
              <a:rPr lang="ja-JP" altLang="en-US" sz="2400" dirty="0" smtClean="0">
                <a:latin typeface="ＭＳ Ｐゴシック" pitchFamily="50" charset="-128"/>
              </a:rPr>
              <a:t>　</a:t>
            </a:r>
            <a:endParaRPr lang="en-US" altLang="ja-JP" sz="2400" dirty="0">
              <a:latin typeface="ＭＳ Ｐゴシック" pitchFamily="50" charset="-128"/>
            </a:endParaRPr>
          </a:p>
          <a:p>
            <a:pPr eaLnBrk="1" hangingPunct="1">
              <a:spcBef>
                <a:spcPts val="400"/>
              </a:spcBef>
              <a:buFontTx/>
              <a:buNone/>
            </a:pPr>
            <a:endParaRPr lang="en-US" altLang="ja-JP" sz="2400" b="0" dirty="0" smtClean="0">
              <a:latin typeface="ＭＳ Ｐゴシック" pitchFamily="50" charset="-128"/>
            </a:endParaRPr>
          </a:p>
          <a:p>
            <a:pPr eaLnBrk="1" hangingPunct="1">
              <a:spcBef>
                <a:spcPts val="400"/>
              </a:spcBef>
              <a:buFontTx/>
              <a:buNone/>
            </a:pPr>
            <a:r>
              <a:rPr lang="ja-JP" altLang="en-US" sz="2400" b="0" dirty="0" smtClean="0">
                <a:latin typeface="ＭＳ Ｐゴシック" pitchFamily="50" charset="-128"/>
              </a:rPr>
              <a:t>　●解答用紙に解答科目を正しくマークしてください。</a:t>
            </a:r>
            <a:endParaRPr lang="en-US" altLang="ja-JP" sz="2400" b="0" dirty="0" smtClean="0">
              <a:latin typeface="ＭＳ Ｐゴシック" pitchFamily="50" charset="-128"/>
            </a:endParaRPr>
          </a:p>
          <a:p>
            <a:pPr eaLnBrk="1" hangingPunct="1">
              <a:spcBef>
                <a:spcPts val="400"/>
              </a:spcBef>
              <a:buFontTx/>
              <a:buNone/>
            </a:pPr>
            <a:r>
              <a:rPr lang="ja-JP" altLang="en-US" sz="2000" b="0" dirty="0" smtClean="0">
                <a:latin typeface="ＭＳ Ｐゴシック" pitchFamily="50" charset="-128"/>
              </a:rPr>
              <a:t>　　　　毎年，解答科目欄が適切にマークされていない答案があります。</a:t>
            </a:r>
            <a:endParaRPr lang="en-US" altLang="ja-JP" sz="2000" b="0" dirty="0" smtClean="0">
              <a:latin typeface="ＭＳ Ｐゴシック" pitchFamily="50" charset="-128"/>
            </a:endParaRPr>
          </a:p>
          <a:p>
            <a:pPr eaLnBrk="1" hangingPunct="1">
              <a:spcBef>
                <a:spcPts val="400"/>
              </a:spcBef>
              <a:buFontTx/>
              <a:buNone/>
            </a:pPr>
            <a:r>
              <a:rPr lang="ja-JP" altLang="en-US" sz="2000" b="0" dirty="0">
                <a:solidFill>
                  <a:srgbClr val="0033CC"/>
                </a:solidFill>
                <a:latin typeface="ＭＳ Ｐゴシック" pitchFamily="50" charset="-128"/>
              </a:rPr>
              <a:t>　</a:t>
            </a:r>
            <a:r>
              <a:rPr lang="ja-JP" altLang="en-US" sz="2000" b="0" dirty="0" smtClean="0">
                <a:solidFill>
                  <a:srgbClr val="0033CC"/>
                </a:solidFill>
                <a:latin typeface="ＭＳ Ｐゴシック" pitchFamily="50" charset="-128"/>
              </a:rPr>
              <a:t>　 </a:t>
            </a:r>
            <a:r>
              <a:rPr lang="ja-JP" altLang="en-US" sz="2000" b="0" dirty="0">
                <a:solidFill>
                  <a:srgbClr val="0033CC"/>
                </a:solidFill>
                <a:latin typeface="ＭＳ Ｐゴシック" pitchFamily="50" charset="-128"/>
              </a:rPr>
              <a:t> </a:t>
            </a:r>
            <a:r>
              <a:rPr lang="ja-JP" altLang="en-US" sz="2000" b="0" dirty="0" smtClean="0">
                <a:solidFill>
                  <a:srgbClr val="0033CC"/>
                </a:solidFill>
                <a:latin typeface="ＭＳ Ｐゴシック" pitchFamily="50" charset="-128"/>
              </a:rPr>
              <a:t>　</a:t>
            </a:r>
            <a:r>
              <a:rPr lang="ja-JP" altLang="en-US" sz="2000" b="0" dirty="0" smtClean="0">
                <a:latin typeface="ＭＳ Ｐゴシック" pitchFamily="50" charset="-128"/>
              </a:rPr>
              <a:t>解答科目欄のマークミスがないように注意してください。</a:t>
            </a:r>
            <a:endParaRPr lang="en-US" altLang="ja-JP" sz="2000" b="0" dirty="0" smtClean="0">
              <a:latin typeface="ＭＳ Ｐゴシック" pitchFamily="50" charset="-128"/>
            </a:endParaRPr>
          </a:p>
          <a:p>
            <a:pPr eaLnBrk="1" hangingPunct="1">
              <a:spcBef>
                <a:spcPts val="400"/>
              </a:spcBef>
              <a:buFontTx/>
              <a:buNone/>
            </a:pPr>
            <a:endParaRPr lang="en-US" altLang="ja-JP" sz="1200" dirty="0" smtClean="0">
              <a:latin typeface="ＭＳ Ｐゴシック" pitchFamily="50" charset="-128"/>
            </a:endParaRPr>
          </a:p>
          <a:p>
            <a:pPr eaLnBrk="1" hangingPunct="1">
              <a:spcBef>
                <a:spcPts val="400"/>
              </a:spcBef>
              <a:buFontTx/>
              <a:buNone/>
            </a:pPr>
            <a:r>
              <a:rPr lang="ja-JP" altLang="en-US" sz="1200" dirty="0" smtClean="0">
                <a:solidFill>
                  <a:srgbClr val="FF0000"/>
                </a:solidFill>
                <a:latin typeface="ＭＳ Ｐゴシック" pitchFamily="50" charset="-128"/>
              </a:rPr>
              <a:t>　</a:t>
            </a:r>
            <a:r>
              <a:rPr lang="ja-JP" altLang="en-US" sz="2000" dirty="0" smtClean="0">
                <a:solidFill>
                  <a:srgbClr val="FF0000"/>
                </a:solidFill>
                <a:latin typeface="ＭＳ Ｐゴシック" pitchFamily="50" charset="-128"/>
              </a:rPr>
              <a:t>　　　　 </a:t>
            </a:r>
            <a:r>
              <a:rPr lang="en-US" altLang="ja-JP" sz="2000" b="0" dirty="0" smtClean="0">
                <a:solidFill>
                  <a:srgbClr val="FF0000"/>
                </a:solidFill>
                <a:latin typeface="ＭＳ Ｐゴシック" pitchFamily="50" charset="-128"/>
              </a:rPr>
              <a:t>※</a:t>
            </a:r>
            <a:r>
              <a:rPr lang="ja-JP" altLang="en-US" sz="2000" b="0" dirty="0" smtClean="0">
                <a:solidFill>
                  <a:srgbClr val="FF0000"/>
                </a:solidFill>
                <a:latin typeface="ＭＳ Ｐゴシック" pitchFamily="50" charset="-128"/>
              </a:rPr>
              <a:t>　</a:t>
            </a:r>
            <a:r>
              <a:rPr lang="ja-JP" altLang="en-US" sz="2000" b="0" u="sng" dirty="0" smtClean="0">
                <a:solidFill>
                  <a:srgbClr val="FF0000"/>
                </a:solidFill>
                <a:latin typeface="ＭＳ Ｐゴシック" pitchFamily="50" charset="-128"/>
              </a:rPr>
              <a:t>正しくマークされていない場合は０点となります。</a:t>
            </a:r>
            <a:endParaRPr lang="en-US" altLang="ja-JP" sz="2000" b="0" u="sng" dirty="0" smtClean="0">
              <a:solidFill>
                <a:srgbClr val="FF0000"/>
              </a:solidFill>
              <a:latin typeface="ＭＳ Ｐゴシック" pitchFamily="50" charset="-128"/>
            </a:endParaRPr>
          </a:p>
          <a:p>
            <a:pPr eaLnBrk="1" hangingPunct="1">
              <a:spcBef>
                <a:spcPts val="1800"/>
              </a:spcBef>
              <a:buFontTx/>
              <a:buNone/>
            </a:pPr>
            <a:r>
              <a:rPr lang="ja-JP" altLang="en-US" sz="2000" dirty="0" smtClean="0">
                <a:solidFill>
                  <a:srgbClr val="FF0000"/>
                </a:solidFill>
                <a:latin typeface="ＭＳ Ｐゴシック" pitchFamily="50" charset="-128"/>
              </a:rPr>
              <a:t>　 </a:t>
            </a:r>
            <a:r>
              <a:rPr lang="ja-JP" altLang="en-US" sz="2000" b="0" dirty="0" smtClean="0">
                <a:latin typeface="ＭＳ Ｐゴシック" pitchFamily="50" charset="-128"/>
              </a:rPr>
              <a:t>大学入試センターのホームページに解答科目欄の不適切なマーク例を</a:t>
            </a:r>
            <a:r>
              <a:rPr lang="en-US" altLang="ja-JP" sz="2000" b="0" dirty="0">
                <a:latin typeface="ＭＳ Ｐゴシック" pitchFamily="50" charset="-128"/>
              </a:rPr>
              <a:t/>
            </a:r>
            <a:br>
              <a:rPr lang="en-US" altLang="ja-JP" sz="2000" b="0" dirty="0">
                <a:latin typeface="ＭＳ Ｐゴシック" pitchFamily="50" charset="-128"/>
              </a:rPr>
            </a:br>
            <a:r>
              <a:rPr lang="ja-JP" altLang="en-US" sz="2000" b="0" dirty="0" smtClean="0">
                <a:latin typeface="ＭＳ Ｐゴシック" pitchFamily="50" charset="-128"/>
              </a:rPr>
              <a:t>　 掲載予定（</a:t>
            </a:r>
            <a:r>
              <a:rPr lang="en-US" altLang="ja-JP" sz="2000" b="0" dirty="0" smtClean="0">
                <a:latin typeface="ＭＳ Ｐゴシック" pitchFamily="50" charset="-128"/>
              </a:rPr>
              <a:t>12</a:t>
            </a:r>
            <a:r>
              <a:rPr lang="ja-JP" altLang="en-US" sz="2000" b="0" dirty="0" smtClean="0">
                <a:latin typeface="ＭＳ Ｐゴシック" pitchFamily="50" charset="-128"/>
              </a:rPr>
              <a:t>月頃）</a:t>
            </a:r>
            <a:endParaRPr lang="en-US" altLang="ja-JP" sz="2000" b="0" dirty="0" smtClean="0">
              <a:latin typeface="ＭＳ Ｐゴシック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93923" y="44624"/>
            <a:ext cx="864096" cy="8223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200" dirty="0">
                <a:latin typeface="ＤＦＧ極太丸ゴシック体" pitchFamily="50" charset="-128"/>
                <a:ea typeface="ＤＦＧ極太丸ゴシック体" pitchFamily="50" charset="-128"/>
              </a:rPr>
              <a:t>Ｅ</a:t>
            </a:r>
            <a:endParaRPr kumimoji="1" lang="ja-JP" altLang="en-US" sz="32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1187624" y="101337"/>
            <a:ext cx="3402632" cy="5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>
                <a:latin typeface="ＤＦＧ平成ゴシック体W9" pitchFamily="50" charset="-128"/>
                <a:ea typeface="ＤＦＧ平成ゴシック体W9" pitchFamily="50" charset="-128"/>
              </a:rPr>
              <a:t>試験</a:t>
            </a:r>
            <a:r>
              <a:rPr lang="ja-JP" altLang="en-US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【P47】</a:t>
            </a:r>
            <a:endParaRPr lang="ja-JP" altLang="en-US" sz="2600" dirty="0">
              <a:solidFill>
                <a:srgbClr val="0033CC"/>
              </a:solidFill>
            </a:endParaRP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1071217" y="4725144"/>
            <a:ext cx="5904656" cy="504056"/>
          </a:xfrm>
          <a:prstGeom prst="rect">
            <a:avLst/>
          </a:prstGeom>
          <a:noFill/>
          <a:ln w="28575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25971" y="980728"/>
            <a:ext cx="3528392" cy="613470"/>
          </a:xfrm>
          <a:prstGeom prst="bevel">
            <a:avLst/>
          </a:prstGeom>
          <a:solidFill>
            <a:srgbClr val="D9FFE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400"/>
              </a:spcBef>
            </a:pPr>
            <a:r>
              <a:rPr lang="ja-JP" altLang="en-US" sz="2400" b="0" dirty="0">
                <a:latin typeface="ＭＳ Ｐゴシック" pitchFamily="50" charset="-128"/>
              </a:rPr>
              <a:t>　解答上の注意事項</a:t>
            </a:r>
            <a:endParaRPr lang="en-US" altLang="ja-JP" sz="2400" b="0" dirty="0">
              <a:latin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1163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634711" y="2053713"/>
            <a:ext cx="7457118" cy="317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ja-JP" altLang="en-US" sz="2400" dirty="0" smtClean="0">
                <a:latin typeface="ＭＳ Ｐゴシック" pitchFamily="50" charset="-128"/>
              </a:rPr>
              <a:t>　</a:t>
            </a:r>
            <a:r>
              <a:rPr lang="ja-JP" altLang="en-US" sz="2400" b="0" dirty="0" smtClean="0">
                <a:latin typeface="ＭＳ Ｐゴシック" pitchFamily="50" charset="-128"/>
              </a:rPr>
              <a:t>　</a:t>
            </a:r>
            <a:r>
              <a:rPr lang="ja-JP" altLang="en-US" sz="2400" b="0" dirty="0">
                <a:latin typeface="ＭＳ Ｐゴシック" pitchFamily="50" charset="-128"/>
              </a:rPr>
              <a:t> </a:t>
            </a:r>
            <a:r>
              <a:rPr lang="ja-JP" altLang="en-US" sz="2400" b="0" dirty="0" smtClean="0">
                <a:latin typeface="ＭＳ Ｐゴシック" pitchFamily="50" charset="-128"/>
              </a:rPr>
              <a:t>●実施日</a:t>
            </a:r>
            <a:endParaRPr lang="en-US" altLang="ja-JP" sz="2400" b="0" dirty="0" smtClean="0">
              <a:latin typeface="ＭＳ Ｐゴシック" pitchFamily="50" charset="-128"/>
            </a:endParaRPr>
          </a:p>
          <a:p>
            <a:r>
              <a:rPr lang="ja-JP" altLang="en-US" sz="2400" b="0" dirty="0" smtClean="0">
                <a:latin typeface="ＭＳ Ｐゴシック" pitchFamily="50" charset="-128"/>
              </a:rPr>
              <a:t>　　　　令和４年１月２９日（土）及び１月３０日（日）</a:t>
            </a:r>
            <a:endParaRPr lang="en-US" altLang="ja-JP" sz="2400" b="0" dirty="0" smtClean="0">
              <a:latin typeface="ＭＳ Ｐゴシック" pitchFamily="50" charset="-128"/>
            </a:endParaRPr>
          </a:p>
          <a:p>
            <a:pPr eaLnBrk="1" hangingPunct="1">
              <a:spcBef>
                <a:spcPts val="1800"/>
              </a:spcBef>
              <a:buFontTx/>
              <a:buNone/>
            </a:pPr>
            <a:r>
              <a:rPr lang="ja-JP" altLang="en-US" sz="2400" b="0" dirty="0" smtClean="0">
                <a:latin typeface="ＭＳ Ｐゴシック" pitchFamily="50" charset="-128"/>
              </a:rPr>
              <a:t>　　 ●試験場</a:t>
            </a:r>
            <a:endParaRPr lang="en-US" altLang="ja-JP" sz="2400" b="0" dirty="0" smtClean="0">
              <a:latin typeface="ＭＳ Ｐゴシック" pitchFamily="50" charset="-128"/>
            </a:endParaRPr>
          </a:p>
          <a:p>
            <a:pPr eaLnBrk="1" hangingPunct="1">
              <a:spcBef>
                <a:spcPts val="400"/>
              </a:spcBef>
              <a:buFontTx/>
              <a:buNone/>
            </a:pPr>
            <a:r>
              <a:rPr lang="ja-JP" altLang="en-US" sz="2400" b="0" dirty="0" smtClean="0">
                <a:latin typeface="ＭＳ Ｐゴシック" pitchFamily="50" charset="-128"/>
              </a:rPr>
              <a:t>　　　　文部科学省の決定に基づき設定</a:t>
            </a:r>
            <a:endParaRPr lang="en-US" altLang="ja-JP" sz="2400" b="0" dirty="0" smtClean="0">
              <a:latin typeface="ＭＳ Ｐゴシック" pitchFamily="50" charset="-128"/>
            </a:endParaRPr>
          </a:p>
          <a:p>
            <a:pPr eaLnBrk="1" hangingPunct="1">
              <a:spcBef>
                <a:spcPts val="1800"/>
              </a:spcBef>
              <a:buFontTx/>
              <a:buNone/>
            </a:pPr>
            <a:r>
              <a:rPr lang="ja-JP" altLang="en-US" sz="2400" b="0" dirty="0" smtClean="0">
                <a:latin typeface="ＭＳ Ｐゴシック" pitchFamily="50" charset="-128"/>
              </a:rPr>
              <a:t>　　</a:t>
            </a:r>
            <a:r>
              <a:rPr lang="ja-JP" altLang="en-US" sz="2400" b="0" dirty="0">
                <a:latin typeface="ＭＳ Ｐゴシック" pitchFamily="50" charset="-128"/>
              </a:rPr>
              <a:t> </a:t>
            </a:r>
            <a:r>
              <a:rPr lang="ja-JP" altLang="en-US" sz="2400" b="0" dirty="0" smtClean="0">
                <a:latin typeface="ＭＳ Ｐゴシック" pitchFamily="50" charset="-128"/>
              </a:rPr>
              <a:t>●申請方法</a:t>
            </a:r>
            <a:endParaRPr lang="en-US" altLang="ja-JP" sz="2400" b="0" dirty="0" smtClean="0">
              <a:latin typeface="ＭＳ Ｐゴシック" pitchFamily="50" charset="-128"/>
            </a:endParaRPr>
          </a:p>
          <a:p>
            <a:pPr eaLnBrk="1" hangingPunct="1">
              <a:spcBef>
                <a:spcPts val="400"/>
              </a:spcBef>
              <a:buFontTx/>
              <a:buNone/>
            </a:pPr>
            <a:r>
              <a:rPr lang="ja-JP" altLang="en-US" sz="2400" b="0" dirty="0" smtClean="0">
                <a:latin typeface="ＭＳ Ｐゴシック" pitchFamily="50" charset="-128"/>
              </a:rPr>
              <a:t>　　　　「受験上の注意」に記載</a:t>
            </a:r>
            <a:endParaRPr lang="en-US" altLang="ja-JP" sz="2400" b="0" dirty="0" smtClean="0">
              <a:latin typeface="ＭＳ Ｐゴシック" pitchFamily="50" charset="-128"/>
            </a:endParaRPr>
          </a:p>
          <a:p>
            <a:pPr eaLnBrk="1" hangingPunct="1">
              <a:spcBef>
                <a:spcPts val="400"/>
              </a:spcBef>
              <a:buFontTx/>
              <a:buNone/>
            </a:pPr>
            <a:endParaRPr lang="en-US" altLang="ja-JP" sz="2000" dirty="0">
              <a:latin typeface="ＭＳ Ｐゴシック" pitchFamily="50" charset="-128"/>
            </a:endParaRPr>
          </a:p>
          <a:p>
            <a:pPr eaLnBrk="1" hangingPunct="1">
              <a:spcBef>
                <a:spcPts val="400"/>
              </a:spcBef>
              <a:buFontTx/>
              <a:buNone/>
            </a:pPr>
            <a:endParaRPr lang="en-US" altLang="ja-JP" sz="2000" b="0" dirty="0" smtClean="0">
              <a:latin typeface="ＭＳ Ｐゴシック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prstClr val="black">
                    <a:tint val="75000"/>
                  </a:prstClr>
                </a:solidFill>
              </a:rPr>
              <a:t>9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93923" y="44624"/>
            <a:ext cx="864096" cy="8223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3200" dirty="0">
                <a:latin typeface="ＤＦＧ極太丸ゴシック体" pitchFamily="50" charset="-128"/>
                <a:ea typeface="ＤＦＧ極太丸ゴシック体" pitchFamily="50" charset="-128"/>
              </a:rPr>
              <a:t>Ｅ</a:t>
            </a:r>
            <a:endParaRPr kumimoji="1" lang="ja-JP" altLang="en-US" sz="3200" dirty="0">
              <a:latin typeface="ＤＦＧ極太丸ゴシック体" pitchFamily="50" charset="-128"/>
              <a:ea typeface="ＤＦＧ極太丸ゴシック体" pitchFamily="50" charset="-128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1187624" y="101337"/>
            <a:ext cx="3402632" cy="5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342900" indent="-342900"/>
            <a:r>
              <a:rPr lang="ja-JP" altLang="en-US" b="0" dirty="0">
                <a:latin typeface="ＤＦＧ平成ゴシック体W9" pitchFamily="50" charset="-128"/>
                <a:ea typeface="ＤＦＧ平成ゴシック体W9" pitchFamily="50" charset="-128"/>
              </a:rPr>
              <a:t>試験</a:t>
            </a:r>
            <a:r>
              <a:rPr lang="ja-JP" altLang="en-US" dirty="0" smtClean="0">
                <a:latin typeface="ＤＦＧ極太丸ゴシック体" pitchFamily="50" charset="-128"/>
                <a:ea typeface="ＤＦＧ極太丸ゴシック体" pitchFamily="50" charset="-128"/>
              </a:rPr>
              <a:t>　</a:t>
            </a:r>
            <a:r>
              <a:rPr lang="en-US" altLang="ja-JP" sz="2600" dirty="0" smtClean="0"/>
              <a:t>【P52】</a:t>
            </a:r>
            <a:endParaRPr lang="ja-JP" altLang="en-US" sz="2600" dirty="0">
              <a:solidFill>
                <a:srgbClr val="0033CC"/>
              </a:solidFill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25971" y="1017265"/>
            <a:ext cx="8123387" cy="611535"/>
          </a:xfrm>
          <a:prstGeom prst="roundRect">
            <a:avLst>
              <a:gd name="adj" fmla="val 24537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  <a:extLst/>
        </p:spPr>
        <p:txBody>
          <a:bodyPr anchor="b"/>
          <a:lstStyle/>
          <a:p>
            <a:r>
              <a:rPr lang="ja-JP" altLang="en-US" dirty="0" smtClean="0">
                <a:latin typeface="+mn-ea"/>
                <a:ea typeface="+mn-ea"/>
              </a:rPr>
              <a:t>追試験</a:t>
            </a:r>
            <a:endParaRPr lang="en-US" altLang="ja-JP" dirty="0">
              <a:latin typeface="+mn-ea"/>
              <a:ea typeface="+mn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058019" y="5272874"/>
            <a:ext cx="7614592" cy="42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640"/>
              </a:lnSpc>
              <a:spcBef>
                <a:spcPts val="0"/>
              </a:spcBef>
            </a:pPr>
            <a:r>
              <a:rPr lang="en-US" altLang="ja-JP" sz="24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2400" b="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追試験についての再試験及び追試験はありません。</a:t>
            </a:r>
            <a:endParaRPr lang="ja-JP" altLang="en-US" sz="2400" b="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8476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36393</TotalTime>
  <Words>1934</Words>
  <Application>Microsoft Office PowerPoint</Application>
  <PresentationFormat>画面に合わせる (4:3)</PresentationFormat>
  <Paragraphs>197</Paragraphs>
  <Slides>14</Slides>
  <Notes>14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4" baseType="lpstr">
      <vt:lpstr>ＤＦＧ極太丸ゴシック体</vt:lpstr>
      <vt:lpstr>ＤＦＧ平成ゴシック体W9</vt:lpstr>
      <vt:lpstr>HGP創英角ｺﾞｼｯｸUB</vt:lpstr>
      <vt:lpstr>HG丸ｺﾞｼｯｸM-PRO</vt:lpstr>
      <vt:lpstr>ＭＳ Ｐゴシック</vt:lpstr>
      <vt:lpstr>ＭＳ ゴシック</vt:lpstr>
      <vt:lpstr>Arial</vt:lpstr>
      <vt:lpstr>Calibri</vt:lpstr>
      <vt:lpstr>Wingdings</vt:lpstr>
      <vt:lpstr>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 H28受験案内</dc:title>
  <dc:creator>jgy1002</dc:creator>
  <cp:lastModifiedBy>Administrator</cp:lastModifiedBy>
  <cp:revision>3084</cp:revision>
  <cp:lastPrinted>2021-06-29T01:41:12Z</cp:lastPrinted>
  <dcterms:created xsi:type="dcterms:W3CDTF">2008-06-19T12:33:31Z</dcterms:created>
  <dcterms:modified xsi:type="dcterms:W3CDTF">2021-07-07T11:01:28Z</dcterms:modified>
</cp:coreProperties>
</file>