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6"/>
  </p:notesMasterIdLst>
  <p:handoutMasterIdLst>
    <p:handoutMasterId r:id="rId17"/>
  </p:handoutMasterIdLst>
  <p:sldIdLst>
    <p:sldId id="521" r:id="rId2"/>
    <p:sldId id="518" r:id="rId3"/>
    <p:sldId id="442" r:id="rId4"/>
    <p:sldId id="440" r:id="rId5"/>
    <p:sldId id="480" r:id="rId6"/>
    <p:sldId id="482" r:id="rId7"/>
    <p:sldId id="441" r:id="rId8"/>
    <p:sldId id="439" r:id="rId9"/>
    <p:sldId id="519" r:id="rId10"/>
    <p:sldId id="497" r:id="rId11"/>
    <p:sldId id="498" r:id="rId12"/>
    <p:sldId id="495" r:id="rId13"/>
    <p:sldId id="496" r:id="rId14"/>
    <p:sldId id="520" r:id="rId15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068" userDrawn="1">
          <p15:clr>
            <a:srgbClr val="A4A3A4"/>
          </p15:clr>
        </p15:guide>
        <p15:guide id="4" pos="2083" userDrawn="1">
          <p15:clr>
            <a:srgbClr val="A4A3A4"/>
          </p15:clr>
        </p15:guide>
        <p15:guide id="5" orient="horz" pos="3109" userDrawn="1">
          <p15:clr>
            <a:srgbClr val="A4A3A4"/>
          </p15:clr>
        </p15:guide>
        <p15:guide id="6" pos="2124" userDrawn="1">
          <p15:clr>
            <a:srgbClr val="A4A3A4"/>
          </p15:clr>
        </p15:guide>
        <p15:guide id="7" orient="horz" pos="3132" userDrawn="1">
          <p15:clr>
            <a:srgbClr val="A4A3A4"/>
          </p15:clr>
        </p15:guide>
        <p15:guide id="10" pos="2145" userDrawn="1">
          <p15:clr>
            <a:srgbClr val="A4A3A4"/>
          </p15:clr>
        </p15:guide>
        <p15:guide id="12" orient="horz" pos="3152" userDrawn="1">
          <p15:clr>
            <a:srgbClr val="A4A3A4"/>
          </p15:clr>
        </p15:guide>
        <p15:guide id="14" pos="2122" userDrawn="1">
          <p15:clr>
            <a:srgbClr val="A4A3A4"/>
          </p15:clr>
        </p15:guide>
        <p15:guide id="15" pos="216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CCFF"/>
    <a:srgbClr val="DAEDEF"/>
    <a:srgbClr val="00FF00"/>
    <a:srgbClr val="0033CC"/>
    <a:srgbClr val="FF6600"/>
    <a:srgbClr val="003CFA"/>
    <a:srgbClr val="DDDDDD"/>
    <a:srgbClr val="D9FFEC"/>
    <a:srgbClr val="C5F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0803" autoAdjust="0"/>
  </p:normalViewPr>
  <p:slideViewPr>
    <p:cSldViewPr>
      <p:cViewPr varScale="1">
        <p:scale>
          <a:sx n="111" d="100"/>
          <a:sy n="111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3030" y="90"/>
      </p:cViewPr>
      <p:guideLst>
        <p:guide orient="horz" pos="3088"/>
        <p:guide pos="2103"/>
        <p:guide orient="horz" pos="3068"/>
        <p:guide pos="2083"/>
        <p:guide orient="horz" pos="3109"/>
        <p:guide pos="2124"/>
        <p:guide orient="horz" pos="3132"/>
        <p:guide pos="2145"/>
        <p:guide orient="horz" pos="3152"/>
        <p:guide pos="2122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51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2EA768D-C707-428D-BFF9-8190FD5FED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531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1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36" y="4721254"/>
            <a:ext cx="544798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2C87032C-F6F3-4901-A091-63F0C314F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8846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59" y="3601528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>
              <a:defRPr/>
            </a:pPr>
            <a:endParaRPr lang="en-US" altLang="ja-JP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00399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87376" y="467895"/>
            <a:ext cx="4082786" cy="3062089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51272" y="3673525"/>
            <a:ext cx="6120680" cy="6192698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endParaRPr lang="en-US" altLang="ja-JP" sz="14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705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458913" y="649288"/>
            <a:ext cx="4083050" cy="3062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07256" y="4105573"/>
            <a:ext cx="6264696" cy="5688632"/>
          </a:xfrm>
        </p:spPr>
        <p:txBody>
          <a:bodyPr/>
          <a:lstStyle/>
          <a:p>
            <a:pPr defTabSz="905429" eaLnBrk="1" hangingPunct="1">
              <a:spcBef>
                <a:spcPts val="0"/>
              </a:spcBef>
              <a:defRPr/>
            </a:pPr>
            <a:endParaRPr lang="en-US" altLang="ja-JP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2939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15368" y="649189"/>
            <a:ext cx="4104456" cy="307834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523290" y="4033565"/>
            <a:ext cx="5904657" cy="5688632"/>
          </a:xfrm>
        </p:spPr>
        <p:txBody>
          <a:bodyPr/>
          <a:lstStyle/>
          <a:p>
            <a:pPr defTabSz="905429" eaLnBrk="1" hangingPunct="1">
              <a:spcBef>
                <a:spcPts val="0"/>
              </a:spcBef>
              <a:defRPr/>
            </a:pPr>
            <a:endParaRPr lang="en-US" altLang="ja-JP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12189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96988" y="649288"/>
            <a:ext cx="4213225" cy="3160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636" y="3889549"/>
            <a:ext cx="5447983" cy="5688631"/>
          </a:xfrm>
        </p:spPr>
        <p:txBody>
          <a:bodyPr/>
          <a:lstStyle/>
          <a:p>
            <a:pPr defTabSz="905429" eaLnBrk="1" hangingPunct="1">
              <a:spcBef>
                <a:spcPts val="0"/>
              </a:spcBef>
              <a:defRPr/>
            </a:pPr>
            <a:endParaRPr lang="en-US" altLang="ja-JP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79068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87475" y="682625"/>
            <a:ext cx="4032250" cy="30241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636" y="3889549"/>
            <a:ext cx="5447983" cy="5305281"/>
          </a:xfrm>
        </p:spPr>
        <p:txBody>
          <a:bodyPr/>
          <a:lstStyle/>
          <a:p>
            <a:pPr marL="0" marR="0" lvl="0" indent="0" algn="l" defTabSz="90542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94726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59" y="3601528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>
              <a:defRPr/>
            </a:pPr>
            <a:endParaRPr lang="en-US" altLang="ja-JP" sz="14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1187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0"/>
              </a:spcBef>
            </a:pP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7"/>
            <a:ext cx="6194280" cy="48945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1222" eaLnBrk="1" hangingPunct="1">
              <a:spcBef>
                <a:spcPts val="0"/>
              </a:spcBef>
              <a:defRPr/>
            </a:pPr>
            <a:endParaRPr lang="en-US" altLang="ja-JP" sz="1400" u="none" strike="noStrike" dirty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8811">
              <a:spcBef>
                <a:spcPts val="0"/>
              </a:spcBef>
            </a:pPr>
            <a:endParaRPr lang="ja-JP" altLang="en-US" sz="14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6330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288" y="3457512"/>
            <a:ext cx="5832648" cy="6296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1527" eaLnBrk="1" hangingPunct="1">
              <a:spcBef>
                <a:spcPts val="0"/>
              </a:spcBef>
              <a:defRPr/>
            </a:pPr>
            <a:endParaRPr lang="en-US" altLang="ja-JP" sz="14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7432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1527" eaLnBrk="1" hangingPunct="1">
              <a:spcBef>
                <a:spcPts val="0"/>
              </a:spcBef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3835662" y="9440869"/>
            <a:ext cx="2950263" cy="496887"/>
          </a:xfrm>
        </p:spPr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272" y="3562647"/>
            <a:ext cx="6194280" cy="62315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1799" eaLnBrk="1" hangingPunct="1">
              <a:spcBef>
                <a:spcPts val="0"/>
              </a:spcBef>
              <a:defRPr/>
            </a:pPr>
            <a:endParaRPr lang="en-US" altLang="ja-JP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272" y="3562647"/>
            <a:ext cx="6194280" cy="62315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1799" eaLnBrk="1" hangingPunct="1">
              <a:spcBef>
                <a:spcPts val="0"/>
              </a:spcBef>
              <a:defRPr/>
            </a:pP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636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398" y="2130315"/>
            <a:ext cx="7773206" cy="1470052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408" y="3885976"/>
            <a:ext cx="6400799" cy="1752301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7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C50F-D042-4653-882E-087120DEC1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E27-1846-4EC4-BC2B-AC7FA6125F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1416" y="273850"/>
            <a:ext cx="2056191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273850"/>
            <a:ext cx="6018590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2D89-FB0C-4661-AB42-DEC6AFCB8A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4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77CB-630C-4A93-A9B0-322BEC360690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34F1-0359-47E1-B8AC-53E83E0FEE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0EDC-5132-4D64-9667-44C3C7A270A1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135A-B801-466B-8BFE-CEDA255ED77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1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9BD-41C3-4370-9E61-2595931C4F4E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8FF9-2686-40AF-95C1-3025D8545A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9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B08-534F-4B47-A1B0-2E08B9D26D5C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BE17-EC54-4CCC-ABCE-87D3D4C60B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5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2710-F62D-4E46-A9C3-F2D984AD9BA8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979F-F615-4602-8118-A533E6BD0D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8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B0CE-912B-420A-A8CE-51B210A1A0EA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2C41-50EA-471B-AC43-296ADDF71DB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8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FD44-2A90-4E33-AFC7-2F68EC033B2E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B65E-796B-4153-9DA1-60FE29D17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F747-3499-456B-AB83-C7F6A30D4EE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795"/>
            <a:ext cx="7771594" cy="1362527"/>
          </a:xfrm>
          <a:prstGeom prst="rect">
            <a:avLst/>
          </a:prstGeom>
        </p:spPr>
        <p:txBody>
          <a:bodyPr lIns="94512" tIns="47256" rIns="94512" bIns="47256" anchor="t"/>
          <a:lstStyle>
            <a:lvl1pPr algn="l">
              <a:defRPr sz="4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89" y="2906502"/>
            <a:ext cx="7771594" cy="150029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5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7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0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2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5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7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0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D53A-BCB0-4B54-8424-84CDD5A2B3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6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007" y="1599417"/>
            <a:ext cx="4036585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410" y="1599417"/>
            <a:ext cx="4038197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FD3F-9CCA-428F-B8D0-D1AD789B762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8006" y="1535574"/>
            <a:ext cx="4039810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8006" y="2175677"/>
            <a:ext cx="4039810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4572" y="1535574"/>
            <a:ext cx="4043035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4572" y="2175677"/>
            <a:ext cx="4043035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30ED-0CCA-48AC-B5FA-308CB073E6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3A78-AA2D-49B8-AC52-61ED11BC5B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04A-C2CB-4DBB-89D8-B5875230E4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6" y="273850"/>
            <a:ext cx="3007683" cy="116092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353" y="273850"/>
            <a:ext cx="5112254" cy="5851644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8006" y="1434770"/>
            <a:ext cx="3007683" cy="4690724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A34-85EE-4AD8-AD53-E721742A37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1709" y="4799929"/>
            <a:ext cx="5486400" cy="56786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1709" y="613223"/>
            <a:ext cx="5486400" cy="4114463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3300"/>
            </a:lvl1pPr>
            <a:lvl2pPr marL="472562" indent="0">
              <a:buNone/>
              <a:defRPr sz="2900"/>
            </a:lvl2pPr>
            <a:lvl3pPr marL="945124" indent="0">
              <a:buNone/>
              <a:defRPr sz="2500"/>
            </a:lvl3pPr>
            <a:lvl4pPr marL="1417686" indent="0">
              <a:buNone/>
              <a:defRPr sz="2100"/>
            </a:lvl4pPr>
            <a:lvl5pPr marL="1890248" indent="0">
              <a:buNone/>
              <a:defRPr sz="2100"/>
            </a:lvl5pPr>
            <a:lvl6pPr marL="2362810" indent="0">
              <a:buNone/>
              <a:defRPr sz="2100"/>
            </a:lvl6pPr>
            <a:lvl7pPr marL="2835372" indent="0">
              <a:buNone/>
              <a:defRPr sz="2100"/>
            </a:lvl7pPr>
            <a:lvl8pPr marL="3307933" indent="0">
              <a:buNone/>
              <a:defRPr sz="2100"/>
            </a:lvl8pPr>
            <a:lvl9pPr marL="378049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1709" y="5367788"/>
            <a:ext cx="5486400" cy="804748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7DB4-825E-4ACA-A819-CD1ED0BC11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2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8007" y="6355663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A40B84E8-DC16-49B9-AEBA-3A8432BADD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3798" y="6355663"/>
            <a:ext cx="2896406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fontAlgn="ctr">
                <a:spcBef>
                  <a:spcPct val="0"/>
                </a:spcBef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大学入試センター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69" y="50875"/>
            <a:ext cx="4509105" cy="50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1" y="661236"/>
            <a:ext cx="91440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0000CC"/>
                </a:gs>
                <a:gs pos="62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3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45124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421" indent="-35442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7913" indent="-29535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405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967" indent="-23628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6529" indent="-236281" algn="l" defTabSz="945124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091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652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4214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6776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56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124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86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248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281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37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7933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0495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4860032" y="2132857"/>
            <a:ext cx="4024990" cy="2952328"/>
          </a:xfrm>
          <a:prstGeom prst="roundRect">
            <a:avLst>
              <a:gd name="adj" fmla="val 5382"/>
            </a:avLst>
          </a:prstGeom>
          <a:solidFill>
            <a:srgbClr val="DAEDEF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dirty="0" smtClean="0"/>
              <a:t>受 験 案 内</a:t>
            </a:r>
            <a:endParaRPr lang="en-US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80082" y="5359426"/>
            <a:ext cx="4463926" cy="838450"/>
          </a:xfrm>
          <a:prstGeom prst="roundRect">
            <a:avLst/>
          </a:prstGeom>
          <a:solidFill>
            <a:srgbClr val="DAEDEF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+mj-ea"/>
                <a:ea typeface="+mj-ea"/>
              </a:rPr>
              <a:t>「大学入学共通テスト受験案内」</a:t>
            </a:r>
            <a:r>
              <a:rPr lang="ja-JP" altLang="en-US" sz="1200" dirty="0">
                <a:latin typeface="+mj-ea"/>
                <a:ea typeface="+mj-ea"/>
              </a:rPr>
              <a:t>をお手元</a:t>
            </a:r>
            <a:r>
              <a:rPr lang="ja-JP" altLang="en-US" sz="1200" dirty="0" smtClean="0">
                <a:latin typeface="+mj-ea"/>
                <a:ea typeface="+mj-ea"/>
              </a:rPr>
              <a:t>にご準備ください。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+mj-ea"/>
                <a:ea typeface="+mj-ea"/>
              </a:rPr>
              <a:t>ナレーションでは，以下の名称について，適宜，省略します。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455613" lvl="1" eaLnBrk="1" hangingPunct="1">
              <a:spcBef>
                <a:spcPct val="20000"/>
              </a:spcBef>
            </a:pPr>
            <a:r>
              <a:rPr lang="ja-JP" altLang="en-US" sz="1200" dirty="0" smtClean="0">
                <a:solidFill>
                  <a:schemeClr val="accent6"/>
                </a:solidFill>
                <a:latin typeface="+mj-ea"/>
                <a:ea typeface="+mj-ea"/>
              </a:rPr>
              <a:t>大学入学共通テスト　⇒共通テスト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altLang="ja-JP" sz="24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5004048" y="2236802"/>
            <a:ext cx="3855543" cy="2973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ja-JP" altLang="en-US" sz="2400" dirty="0" smtClean="0">
                <a:solidFill>
                  <a:schemeClr val="bg1">
                    <a:lumMod val="65000"/>
                  </a:schemeClr>
                </a:solidFill>
              </a:rPr>
              <a:t>Ａ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　試験</a:t>
            </a:r>
            <a:r>
              <a:rPr lang="ja-JP" altLang="en-US" sz="2400" dirty="0" smtClean="0">
                <a:solidFill>
                  <a:schemeClr val="bg1">
                    <a:lumMod val="65000"/>
                  </a:schemeClr>
                </a:solidFill>
              </a:rPr>
              <a:t>概要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p.2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Ｂ　出願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p.6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Ｃ　出願後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p.27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39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Ｄ　リスニング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p.40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45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/>
              <a:t>Ｅ　試験</a:t>
            </a:r>
            <a:r>
              <a:rPr lang="ja-JP" altLang="en-US" sz="1600" dirty="0"/>
              <a:t>（受験案内</a:t>
            </a:r>
            <a:r>
              <a:rPr lang="en-US" altLang="ja-JP" sz="1600" dirty="0" smtClean="0"/>
              <a:t>p.46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51 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fontAlgn="auto">
              <a:spcAft>
                <a:spcPts val="0"/>
              </a:spcAft>
            </a:pPr>
            <a:r>
              <a:rPr lang="ja-JP" altLang="en-US" sz="2400" dirty="0"/>
              <a:t>Ｆ　試験実施後</a:t>
            </a:r>
            <a:r>
              <a:rPr lang="ja-JP" altLang="en-US" sz="1600" dirty="0"/>
              <a:t>（受験案内</a:t>
            </a:r>
            <a:r>
              <a:rPr lang="en-US" altLang="ja-JP" sz="1600" dirty="0" smtClean="0"/>
              <a:t>p.52</a:t>
            </a:r>
            <a:r>
              <a:rPr lang="ja-JP" altLang="en-US" sz="1600" dirty="0" smtClean="0"/>
              <a:t>～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fontAlgn="auto">
              <a:spcAft>
                <a:spcPts val="0"/>
              </a:spcAft>
            </a:pPr>
            <a:endParaRPr lang="en-US" altLang="ja-JP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283968" y="1680078"/>
            <a:ext cx="48255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800" dirty="0" smtClean="0"/>
              <a:t>※</a:t>
            </a:r>
            <a:r>
              <a:rPr lang="ja-JP" altLang="en-US" sz="1800" dirty="0" smtClean="0"/>
              <a:t>この動画では以下</a:t>
            </a:r>
            <a:r>
              <a:rPr lang="ja-JP" altLang="en-US" sz="1800" dirty="0"/>
              <a:t>の</a:t>
            </a:r>
            <a:r>
              <a:rPr lang="ja-JP" altLang="en-US" sz="1800" dirty="0" smtClean="0"/>
              <a:t>内容について説明します</a:t>
            </a:r>
            <a:endParaRPr lang="en-US" altLang="ja-JP" sz="1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343" y="1701200"/>
            <a:ext cx="2467537" cy="3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491881" y="3221639"/>
            <a:ext cx="2376264" cy="2210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63" tIns="44932" rIns="89863" bIns="44932" rtlCol="0" anchor="ctr"/>
          <a:lstStyle/>
          <a:p>
            <a:pPr algn="ctr"/>
            <a:endParaRPr lang="ja-JP" altLang="en-US" sz="2845"/>
          </a:p>
        </p:txBody>
      </p:sp>
      <p:sp>
        <p:nvSpPr>
          <p:cNvPr id="3" name="正方形/長方形 2"/>
          <p:cNvSpPr/>
          <p:nvPr/>
        </p:nvSpPr>
        <p:spPr>
          <a:xfrm>
            <a:off x="6372200" y="3014275"/>
            <a:ext cx="2592289" cy="3041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63" tIns="44932" rIns="89863" bIns="44932" rtlCol="0" anchor="ctr"/>
          <a:lstStyle/>
          <a:p>
            <a:pPr algn="ctr"/>
            <a:endParaRPr lang="ja-JP" altLang="en-US" sz="2845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41413" y="4046893"/>
            <a:ext cx="8814758" cy="1968236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10"/>
              </a:spcBef>
            </a:pPr>
            <a:r>
              <a:rPr lang="en-US" altLang="ja-JP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対象教科科目</a:t>
            </a:r>
            <a:r>
              <a:rPr lang="en-US" altLang="ja-JP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spcBef>
                <a:spcPts val="610"/>
              </a:spcBef>
            </a:pP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）地理歴史の「世界史</a:t>
            </a:r>
            <a:r>
              <a:rPr lang="en-US" altLang="ja-JP" sz="2000" b="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」「日本史</a:t>
            </a:r>
            <a:r>
              <a:rPr lang="en-US" altLang="ja-JP" sz="2000" b="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」「地理</a:t>
            </a:r>
            <a:r>
              <a:rPr lang="en-US" altLang="ja-JP" sz="2000" b="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」の間</a:t>
            </a:r>
            <a:endParaRPr lang="en-US" altLang="ja-JP" sz="20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900" b="0" i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20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）公民の「現代社会」「倫理」「政治・経済」の間</a:t>
            </a:r>
            <a:endParaRPr lang="en-US" altLang="ja-JP" sz="20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9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20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）理科②の「物理」「化学」「生物」「地学」の間</a:t>
            </a:r>
            <a:endParaRPr lang="en-US" altLang="ja-JP" sz="20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128581" y="6427378"/>
            <a:ext cx="1978780" cy="458006"/>
          </a:xfrm>
        </p:spPr>
        <p:txBody>
          <a:bodyPr/>
          <a:lstStyle/>
          <a:p>
            <a:pPr>
              <a:defRPr/>
            </a:pPr>
            <a:r>
              <a:rPr lang="en-US" altLang="ja-JP" sz="1829" dirty="0" smtClean="0"/>
              <a:t>10</a:t>
            </a:r>
            <a:endParaRPr lang="en-US" altLang="ja-JP" sz="1829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413" y="1979474"/>
            <a:ext cx="8123387" cy="193899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本試験において，以下の各科目間で原則，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点以上の平均点差が生じ，試験問題の難易差に基づくものと認められる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場合に実施。</a:t>
            </a:r>
          </a:p>
          <a:p>
            <a:pPr algn="just">
              <a:spcBef>
                <a:spcPts val="0"/>
              </a:spcBef>
            </a:pP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受験者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万人未満であった科目は得点調整の対象とはしない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Ｇ極太丸ゴシック体" pitchFamily="50" charset="-128"/>
                <a:ea typeface="ＤＦＧ極太丸ゴシック体" pitchFamily="50" charset="-128"/>
              </a:rPr>
              <a:t>Ｆ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試験実施後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【P52】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41414" y="1085921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得点の調整</a:t>
            </a:r>
            <a:endParaRPr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543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82941" y="941867"/>
            <a:ext cx="6398783" cy="475525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10"/>
              </a:spcBef>
            </a:pPr>
            <a:endParaRPr lang="en-US" altLang="ja-JP" sz="2845" b="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92280" y="6427378"/>
            <a:ext cx="1978780" cy="458006"/>
          </a:xfrm>
        </p:spPr>
        <p:txBody>
          <a:bodyPr/>
          <a:lstStyle/>
          <a:p>
            <a:pPr>
              <a:defRPr/>
            </a:pPr>
            <a:r>
              <a:rPr lang="en-US" altLang="ja-JP" sz="1829" dirty="0" smtClean="0"/>
              <a:t>11</a:t>
            </a:r>
            <a:endParaRPr lang="en-US" altLang="ja-JP" sz="1829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Ｇ極太丸ゴシック体" pitchFamily="50" charset="-128"/>
                <a:ea typeface="ＤＦＧ極太丸ゴシック体" pitchFamily="50" charset="-128"/>
              </a:rPr>
              <a:t>Ｆ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試験実施後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【P54】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41414" y="1085921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試験成績の大学への提供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5636896"/>
            <a:ext cx="9018634" cy="60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11" tIns="43206" rIns="86411" bIns="43206" anchor="b"/>
          <a:lstStyle/>
          <a:p>
            <a:pPr defTabSz="891808"/>
            <a:endParaRPr lang="en-US" altLang="ja-JP" sz="2000" b="0" dirty="0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2426" y="4919032"/>
            <a:ext cx="9018634" cy="124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11" tIns="43206" rIns="86411" bIns="43206" anchor="b"/>
          <a:lstStyle/>
          <a:p>
            <a:pPr marL="447675" indent="-447675"/>
            <a:r>
              <a:rPr lang="ja-JP" altLang="en-US" sz="1800" b="0" dirty="0" smtClean="0">
                <a:solidFill>
                  <a:srgbClr val="000000"/>
                </a:solidFill>
                <a:ea typeface="ＭＳ ゴシック" pitchFamily="49" charset="-128"/>
              </a:rPr>
              <a:t>　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※</a:t>
            </a:r>
            <a:r>
              <a:rPr lang="ja-JP" altLang="en-US" sz="1800" b="0" dirty="0" smtClean="0">
                <a:solidFill>
                  <a:srgbClr val="000000"/>
                </a:solidFill>
                <a:ea typeface="ＭＳ ゴシック" pitchFamily="49" charset="-128"/>
              </a:rPr>
              <a:t>受験者を得点順におおよそ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4</a:t>
            </a:r>
            <a:r>
              <a:rPr lang="ja-JP" altLang="en-US" sz="1800" b="0" dirty="0" err="1" smtClean="0">
                <a:solidFill>
                  <a:srgbClr val="000000"/>
                </a:solidFill>
                <a:ea typeface="ＭＳ ゴシック" pitchFamily="49" charset="-128"/>
              </a:rPr>
              <a:t>，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7</a:t>
            </a:r>
            <a:r>
              <a:rPr lang="ja-JP" altLang="en-US" sz="1800" b="0" dirty="0" err="1" smtClean="0">
                <a:solidFill>
                  <a:srgbClr val="000000"/>
                </a:solidFill>
                <a:ea typeface="ＭＳ ゴシック" pitchFamily="49" charset="-128"/>
              </a:rPr>
              <a:t>，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12</a:t>
            </a:r>
            <a:r>
              <a:rPr lang="ja-JP" altLang="en-US" sz="1800" b="0" dirty="0" err="1" smtClean="0">
                <a:solidFill>
                  <a:srgbClr val="000000"/>
                </a:solidFill>
                <a:ea typeface="ＭＳ ゴシック" pitchFamily="49" charset="-128"/>
              </a:rPr>
              <a:t>，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17</a:t>
            </a:r>
            <a:r>
              <a:rPr lang="ja-JP" altLang="en-US" sz="1800" b="0" dirty="0" err="1" smtClean="0">
                <a:solidFill>
                  <a:srgbClr val="000000"/>
                </a:solidFill>
                <a:ea typeface="ＭＳ ゴシック" pitchFamily="49" charset="-128"/>
              </a:rPr>
              <a:t>，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20</a:t>
            </a:r>
            <a:r>
              <a:rPr lang="ja-JP" altLang="en-US" sz="1800" b="0" dirty="0" err="1" smtClean="0">
                <a:solidFill>
                  <a:srgbClr val="000000"/>
                </a:solidFill>
                <a:ea typeface="ＭＳ ゴシック" pitchFamily="49" charset="-128"/>
              </a:rPr>
              <a:t>，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17</a:t>
            </a:r>
            <a:r>
              <a:rPr lang="ja-JP" altLang="en-US" sz="1800" b="0" dirty="0" err="1" smtClean="0">
                <a:solidFill>
                  <a:srgbClr val="000000"/>
                </a:solidFill>
                <a:ea typeface="ＭＳ ゴシック" pitchFamily="49" charset="-128"/>
              </a:rPr>
              <a:t>，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12</a:t>
            </a:r>
            <a:r>
              <a:rPr lang="ja-JP" altLang="en-US" sz="1800" b="0" dirty="0" err="1" smtClean="0">
                <a:solidFill>
                  <a:srgbClr val="000000"/>
                </a:solidFill>
                <a:ea typeface="ＭＳ ゴシック" pitchFamily="49" charset="-128"/>
              </a:rPr>
              <a:t>，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7</a:t>
            </a:r>
            <a:r>
              <a:rPr lang="ja-JP" altLang="en-US" sz="1800" b="0" dirty="0" err="1" smtClean="0">
                <a:solidFill>
                  <a:srgbClr val="000000"/>
                </a:solidFill>
                <a:ea typeface="ＭＳ ゴシック" pitchFamily="49" charset="-128"/>
              </a:rPr>
              <a:t>，</a:t>
            </a:r>
            <a:r>
              <a:rPr lang="en-US" altLang="ja-JP" sz="1800" b="0" dirty="0" smtClean="0">
                <a:solidFill>
                  <a:srgbClr val="000000"/>
                </a:solidFill>
                <a:ea typeface="ＭＳ ゴシック" pitchFamily="49" charset="-128"/>
              </a:rPr>
              <a:t>4</a:t>
            </a:r>
            <a:r>
              <a:rPr lang="ja-JP" altLang="en-US" sz="1800" b="0" dirty="0" smtClean="0">
                <a:solidFill>
                  <a:srgbClr val="000000"/>
                </a:solidFill>
                <a:ea typeface="ＭＳ ゴシック" pitchFamily="49" charset="-128"/>
              </a:rPr>
              <a:t>％の群に分割し，科目別得点を得点の低い方から順に１～９の９段階に換算して，当該科目の全体における受験者の位置づけを表示</a:t>
            </a:r>
            <a:endParaRPr lang="en-US" altLang="ja-JP" sz="1800" b="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255" y="1988840"/>
            <a:ext cx="8658201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808"/>
            <a:r>
              <a:rPr lang="ja-JP" altLang="en-US" sz="2400" b="0" dirty="0">
                <a:solidFill>
                  <a:srgbClr val="000000"/>
                </a:solidFill>
                <a:ea typeface="ＭＳ ゴシック" pitchFamily="49" charset="-128"/>
              </a:rPr>
              <a:t>　</a:t>
            </a:r>
            <a:r>
              <a:rPr lang="ja-JP" altLang="en-US" sz="2400" b="0" dirty="0"/>
              <a:t> （１</a:t>
            </a:r>
            <a:r>
              <a:rPr lang="ja-JP" altLang="en-US" sz="2400" b="0" dirty="0" smtClean="0"/>
              <a:t>）　 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大学入試センターは，共通テストを利用する各大学</a:t>
            </a:r>
            <a:endParaRPr lang="en-US" altLang="ja-JP" sz="2400" b="0" dirty="0" smtClean="0">
              <a:solidFill>
                <a:srgbClr val="000000"/>
              </a:solidFill>
              <a:ea typeface="ＭＳ ゴシック" pitchFamily="49" charset="-128"/>
            </a:endParaRPr>
          </a:p>
          <a:p>
            <a:pPr defTabSz="891808"/>
            <a:r>
              <a:rPr lang="ja-JP" altLang="en-US" sz="2400" b="0" dirty="0">
                <a:solidFill>
                  <a:srgbClr val="000000"/>
                </a:solidFill>
                <a:ea typeface="ＭＳ ゴシック" pitchFamily="49" charset="-128"/>
              </a:rPr>
              <a:t>　　　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からの請求に基づき，当該大学の入学志願者の教科・</a:t>
            </a:r>
            <a:endParaRPr lang="en-US" altLang="ja-JP" sz="2400" b="0" dirty="0" smtClean="0">
              <a:solidFill>
                <a:srgbClr val="000000"/>
              </a:solidFill>
              <a:ea typeface="ＭＳ ゴシック" pitchFamily="49" charset="-128"/>
            </a:endParaRPr>
          </a:p>
          <a:p>
            <a:pPr defTabSz="891808"/>
            <a:r>
              <a:rPr lang="ja-JP" altLang="en-US" sz="2400" b="0" dirty="0">
                <a:solidFill>
                  <a:srgbClr val="000000"/>
                </a:solidFill>
                <a:ea typeface="ＭＳ ゴシック" pitchFamily="49" charset="-128"/>
              </a:rPr>
              <a:t>　　　科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目の試験成績（科目別得点及び段階表示</a:t>
            </a:r>
            <a:r>
              <a:rPr lang="en-US" altLang="ja-JP" sz="2400" b="0" baseline="30000" dirty="0" smtClean="0">
                <a:solidFill>
                  <a:srgbClr val="000000"/>
                </a:solidFill>
                <a:ea typeface="ＭＳ ゴシック" pitchFamily="49" charset="-128"/>
              </a:rPr>
              <a:t>※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）等を提供</a:t>
            </a:r>
            <a:endParaRPr lang="en-US" altLang="ja-JP" sz="2400" b="0" dirty="0" smtClean="0">
              <a:solidFill>
                <a:srgbClr val="000000"/>
              </a:solidFill>
              <a:ea typeface="ＭＳ ゴシック" pitchFamily="49" charset="-128"/>
            </a:endParaRPr>
          </a:p>
          <a:p>
            <a:pPr defTabSz="891808"/>
            <a:r>
              <a:rPr lang="ja-JP" altLang="en-US" sz="2400" b="0" dirty="0">
                <a:solidFill>
                  <a:srgbClr val="000000"/>
                </a:solidFill>
                <a:ea typeface="ＭＳ ゴシック" pitchFamily="49" charset="-128"/>
              </a:rPr>
              <a:t>　　　し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ます。</a:t>
            </a:r>
            <a:endParaRPr lang="en-US" altLang="ja-JP" sz="2400" b="0" dirty="0">
              <a:solidFill>
                <a:srgbClr val="000000"/>
              </a:solidFill>
              <a:ea typeface="ＭＳ ゴシック" pitchFamily="49" charset="-128"/>
            </a:endParaRPr>
          </a:p>
          <a:p>
            <a:pPr defTabSz="891808">
              <a:spcBef>
                <a:spcPts val="1800"/>
              </a:spcBef>
            </a:pPr>
            <a:r>
              <a:rPr lang="ja-JP" altLang="en-US" sz="2400" b="0" dirty="0">
                <a:solidFill>
                  <a:srgbClr val="000000"/>
                </a:solidFill>
                <a:ea typeface="ＭＳ ゴシック" pitchFamily="49" charset="-128"/>
              </a:rPr>
              <a:t>　</a:t>
            </a:r>
            <a:r>
              <a:rPr lang="ja-JP" altLang="en-US" sz="2400" b="0" dirty="0"/>
              <a:t> </a:t>
            </a:r>
            <a:r>
              <a:rPr lang="ja-JP" altLang="en-US" sz="2400" b="0" dirty="0" smtClean="0"/>
              <a:t>（２）　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各大学の出願期間，試験期日，成績の取扱い等につい</a:t>
            </a:r>
            <a:endParaRPr lang="en-US" altLang="ja-JP" sz="2400" b="0" dirty="0">
              <a:solidFill>
                <a:srgbClr val="000000"/>
              </a:solidFill>
              <a:ea typeface="ＭＳ ゴシック" pitchFamily="49" charset="-128"/>
            </a:endParaRPr>
          </a:p>
          <a:p>
            <a:pPr defTabSz="891808"/>
            <a:r>
              <a:rPr lang="ja-JP" altLang="en-US" sz="2400" b="0" dirty="0">
                <a:solidFill>
                  <a:srgbClr val="000000"/>
                </a:solidFill>
                <a:ea typeface="ＭＳ ゴシック" pitchFamily="49" charset="-128"/>
              </a:rPr>
              <a:t>　　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　</a:t>
            </a:r>
            <a:r>
              <a:rPr lang="ja-JP" altLang="en-US" sz="2400" b="0" dirty="0" err="1" smtClean="0">
                <a:solidFill>
                  <a:srgbClr val="000000"/>
                </a:solidFill>
                <a:ea typeface="ＭＳ ゴシック" pitchFamily="49" charset="-128"/>
              </a:rPr>
              <a:t>て</a:t>
            </a:r>
            <a:r>
              <a:rPr lang="ja-JP" altLang="en-US" sz="2400" b="0" dirty="0" err="1" smtClean="0">
                <a:ea typeface="ＭＳ ゴシック" pitchFamily="49" charset="-128"/>
              </a:rPr>
              <a:t>は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各大学の募集要項等で確認してください。</a:t>
            </a:r>
            <a:endParaRPr lang="en-US" altLang="ja-JP" sz="2400" b="0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38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229625" y="3573016"/>
            <a:ext cx="8684747" cy="2628000"/>
          </a:xfrm>
          <a:prstGeom prst="rect">
            <a:avLst/>
          </a:prstGeom>
          <a:solidFill>
            <a:srgbClr val="FFCCFF">
              <a:alpha val="50196"/>
            </a:srgbClr>
          </a:solidFill>
          <a:ln w="15875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0"/>
              </a:spcBef>
            </a:pPr>
            <a:endParaRPr lang="en-US" altLang="ja-JP" sz="182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47507" y="1213963"/>
            <a:ext cx="8048985" cy="918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>
              <a:spcBef>
                <a:spcPts val="1829"/>
              </a:spcBef>
            </a:pPr>
            <a:r>
              <a:rPr lang="ja-JP" altLang="en-US" sz="2400" u="sng" dirty="0">
                <a:solidFill>
                  <a:srgbClr val="FF0000"/>
                </a:solidFill>
                <a:latin typeface="ＭＳ Ｐゴシック"/>
              </a:rPr>
              <a:t>以下に</a:t>
            </a:r>
            <a:r>
              <a:rPr lang="ja-JP" altLang="en-US" sz="2400" u="sng" dirty="0" smtClean="0">
                <a:solidFill>
                  <a:srgbClr val="FF0000"/>
                </a:solidFill>
                <a:latin typeface="ＭＳ Ｐゴシック"/>
              </a:rPr>
              <a:t>ついて，特にご注意</a:t>
            </a:r>
            <a:r>
              <a:rPr lang="ja-JP" altLang="en-US" sz="2400" u="sng" dirty="0">
                <a:solidFill>
                  <a:srgbClr val="FF0000"/>
                </a:solidFill>
                <a:latin typeface="ＭＳ Ｐゴシック"/>
              </a:rPr>
              <a:t>ください</a:t>
            </a:r>
            <a:endParaRPr lang="en-US" altLang="ja-JP" sz="2400" u="sng" dirty="0">
              <a:solidFill>
                <a:srgbClr val="FF0000"/>
              </a:solidFill>
              <a:latin typeface="ＭＳ Ｐゴシック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324" y="2132856"/>
            <a:ext cx="8598478" cy="2623066"/>
            <a:chOff x="565741" y="2805836"/>
            <a:chExt cx="8464125" cy="2582080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565741" y="2805836"/>
              <a:ext cx="8464125" cy="2582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ts val="1920"/>
                </a:lnSpc>
                <a:spcBef>
                  <a:spcPct val="50000"/>
                </a:spcBef>
              </a:pPr>
              <a:endParaRPr lang="en-US" altLang="ja-JP" sz="2208" b="0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  <a:p>
              <a:pPr>
                <a:lnSpc>
                  <a:spcPts val="2641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2000" b="0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　　 </a:t>
              </a:r>
              <a:r>
                <a:rPr lang="en-US" altLang="ja-JP" sz="2000" b="0" dirty="0" smtClean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『</a:t>
              </a:r>
              <a:r>
                <a:rPr lang="en-US" altLang="ja-JP" sz="2000" b="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2</a:t>
              </a:r>
              <a:r>
                <a:rPr lang="ja-JP" altLang="en-US" sz="2000" b="0" dirty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科目受験で登録していれば，試験当日，本来の遅刻</a:t>
              </a:r>
              <a:r>
                <a:rPr lang="ja-JP" altLang="en-US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限度時刻までに</a:t>
              </a:r>
              <a:r>
                <a:rPr lang="en-US" altLang="ja-JP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/>
              </a:r>
              <a:br>
                <a:rPr lang="en-US" altLang="ja-JP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</a:br>
              <a:r>
                <a:rPr lang="en-US" altLang="ja-JP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  </a:t>
              </a:r>
              <a:r>
                <a:rPr lang="ja-JP" altLang="en-US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入室</a:t>
              </a:r>
              <a:r>
                <a:rPr lang="ja-JP" altLang="en-US" sz="2000" b="0" dirty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しなくても，後半の試験時間までに入室</a:t>
              </a:r>
              <a:r>
                <a:rPr lang="ja-JP" altLang="en-US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すれば</a:t>
              </a:r>
              <a:r>
                <a:rPr lang="ja-JP" altLang="en-US" sz="2000" b="0" dirty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，</a:t>
              </a:r>
              <a:r>
                <a:rPr lang="en-US" altLang="ja-JP" sz="2000" b="0" dirty="0">
                  <a:solidFill>
                    <a:srgbClr val="000000"/>
                  </a:solidFill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1</a:t>
              </a:r>
              <a:r>
                <a:rPr lang="ja-JP" altLang="en-US" sz="2000" b="0" dirty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科目だけ</a:t>
              </a:r>
              <a:r>
                <a:rPr lang="ja-JP" altLang="en-US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受験</a:t>
              </a:r>
              <a:r>
                <a:rPr lang="en-US" altLang="ja-JP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/>
              </a:r>
              <a:br>
                <a:rPr lang="en-US" altLang="ja-JP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</a:br>
              <a:r>
                <a:rPr lang="en-US" altLang="ja-JP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  </a:t>
              </a:r>
              <a:r>
                <a:rPr lang="ja-JP" altLang="en-US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する</a:t>
              </a:r>
              <a:r>
                <a:rPr lang="ja-JP" altLang="en-US" sz="2000" b="0" dirty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ことができる</a:t>
              </a:r>
              <a:r>
                <a:rPr lang="ja-JP" altLang="en-US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r>
                <a:rPr lang="en-US" altLang="ja-JP" sz="2000" b="0" dirty="0" smtClean="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』</a:t>
              </a:r>
              <a:endParaRPr lang="ja-JP" altLang="en-US" sz="2000" b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" name="乗算記号 1"/>
            <p:cNvSpPr/>
            <p:nvPr/>
          </p:nvSpPr>
          <p:spPr>
            <a:xfrm>
              <a:off x="3770534" y="2846765"/>
              <a:ext cx="2126486" cy="1417957"/>
            </a:xfrm>
            <a:prstGeom prst="mathMultiply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8"/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86777" y="1564268"/>
            <a:ext cx="8159570" cy="107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r>
              <a:rPr lang="ja-JP" altLang="en-US" sz="1248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2000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「地理歴史，公民」及び「理科②」の</a:t>
            </a:r>
            <a:r>
              <a:rPr lang="en-US" altLang="ja-JP" sz="2000" u="sng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</a:t>
            </a:r>
            <a:r>
              <a:rPr lang="ja-JP" altLang="en-US" sz="2000" u="sng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科目</a:t>
            </a:r>
            <a:r>
              <a:rPr lang="ja-JP" altLang="en-US" sz="2000" u="sng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登録者の受験について</a:t>
            </a:r>
            <a:endParaRPr lang="ja-JP" altLang="en-US" sz="2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29243" y="4149080"/>
            <a:ext cx="8419221" cy="1988793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012" tIns="48006" rIns="96012" bIns="48006"/>
          <a:lstStyle/>
          <a:p>
            <a:pPr>
              <a:lnSpc>
                <a:spcPts val="2641"/>
              </a:lnSpc>
              <a:spcBef>
                <a:spcPts val="630"/>
              </a:spcBef>
              <a:spcAft>
                <a:spcPts val="305"/>
              </a:spcAft>
            </a:pPr>
            <a:r>
              <a:rPr lang="ja-JP" altLang="en-US" sz="2000" b="0" dirty="0">
                <a:latin typeface="+mn-ea"/>
                <a:ea typeface="+mn-ea"/>
              </a:rPr>
              <a:t>・　「地理歴史，公民」及び「理科②」を「</a:t>
            </a:r>
            <a:r>
              <a:rPr lang="en-US" altLang="ja-JP" sz="2000" b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ja-JP" altLang="en-US" sz="2000" b="0" dirty="0">
                <a:latin typeface="+mn-ea"/>
                <a:ea typeface="+mn-ea"/>
              </a:rPr>
              <a:t>科目受験する」と登録</a:t>
            </a:r>
            <a:r>
              <a:rPr lang="ja-JP" altLang="en-US" sz="2000" b="0" dirty="0" smtClean="0">
                <a:latin typeface="+mn-ea"/>
                <a:ea typeface="+mn-ea"/>
              </a:rPr>
              <a:t>した場合</a:t>
            </a:r>
            <a:r>
              <a:rPr lang="ja-JP" altLang="en-US" sz="2000" b="0" dirty="0">
                <a:latin typeface="+mn-ea"/>
                <a:ea typeface="+mn-ea"/>
              </a:rPr>
              <a:t>は，</a:t>
            </a:r>
            <a:r>
              <a:rPr lang="ja-JP" altLang="en-US" sz="2000" b="0" dirty="0" smtClean="0">
                <a:latin typeface="+mn-ea"/>
                <a:ea typeface="+mn-ea"/>
              </a:rPr>
              <a:t>試</a:t>
            </a:r>
            <a:r>
              <a:rPr lang="en-US" altLang="ja-JP" sz="2000" b="0" dirty="0" smtClean="0">
                <a:latin typeface="+mn-ea"/>
                <a:ea typeface="+mn-ea"/>
              </a:rPr>
              <a:t/>
            </a:r>
            <a:br>
              <a:rPr lang="en-US" altLang="ja-JP" sz="2000" b="0" dirty="0" smtClean="0">
                <a:latin typeface="+mn-ea"/>
                <a:ea typeface="+mn-ea"/>
              </a:rPr>
            </a:br>
            <a:r>
              <a:rPr lang="ja-JP" altLang="en-US" sz="2000" b="0" dirty="0" smtClean="0">
                <a:latin typeface="+mn-ea"/>
                <a:ea typeface="+mn-ea"/>
              </a:rPr>
              <a:t>　験</a:t>
            </a:r>
            <a:r>
              <a:rPr lang="ja-JP" altLang="en-US" sz="2000" b="0" dirty="0">
                <a:latin typeface="+mn-ea"/>
                <a:ea typeface="+mn-ea"/>
              </a:rPr>
              <a:t>当日に「</a:t>
            </a:r>
            <a:r>
              <a:rPr lang="en-US" altLang="ja-JP" sz="2000" b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ja-JP" altLang="en-US" sz="2000" b="0" dirty="0">
                <a:latin typeface="+mn-ea"/>
                <a:ea typeface="+mn-ea"/>
              </a:rPr>
              <a:t>科目のみ受験」に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変更することは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できない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。</a:t>
            </a:r>
            <a:endParaRPr lang="en-US" altLang="ja-JP" sz="2000" b="0" dirty="0">
              <a:solidFill>
                <a:srgbClr val="0000FF"/>
              </a:solidFill>
              <a:latin typeface="+mn-ea"/>
              <a:ea typeface="+mn-ea"/>
            </a:endParaRPr>
          </a:p>
          <a:p>
            <a:pPr>
              <a:lnSpc>
                <a:spcPts val="2641"/>
              </a:lnSpc>
              <a:spcBef>
                <a:spcPts val="1219"/>
              </a:spcBef>
              <a:spcAft>
                <a:spcPts val="0"/>
              </a:spcAft>
            </a:pPr>
            <a:r>
              <a:rPr lang="ja-JP" altLang="en-US" sz="2000" b="0" dirty="0">
                <a:latin typeface="+mn-ea"/>
                <a:ea typeface="+mn-ea"/>
              </a:rPr>
              <a:t>・　「</a:t>
            </a:r>
            <a:r>
              <a:rPr lang="en-US" altLang="ja-JP" sz="2000" b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ja-JP" altLang="en-US" sz="2000" b="0" dirty="0">
                <a:latin typeface="+mn-ea"/>
                <a:ea typeface="+mn-ea"/>
              </a:rPr>
              <a:t>科目受験する」と登録した受験者は，「地理歴史，公民」</a:t>
            </a:r>
            <a:r>
              <a:rPr lang="ja-JP" altLang="en-US" sz="2000" b="0" dirty="0" smtClean="0">
                <a:latin typeface="+mn-ea"/>
                <a:ea typeface="+mn-ea"/>
              </a:rPr>
              <a:t>は</a:t>
            </a:r>
            <a:r>
              <a:rPr lang="ja-JP" altLang="en-US" sz="2000" b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９</a:t>
            </a:r>
            <a:r>
              <a:rPr lang="ja-JP" altLang="en-US" sz="2000" b="0" dirty="0" smtClean="0">
                <a:latin typeface="+mn-ea"/>
                <a:ea typeface="+mn-ea"/>
              </a:rPr>
              <a:t>：５０</a:t>
            </a:r>
            <a:r>
              <a:rPr lang="ja-JP" altLang="en-US" sz="2000" b="0" dirty="0">
                <a:latin typeface="+mn-ea"/>
                <a:ea typeface="+mn-ea"/>
              </a:rPr>
              <a:t>，「</a:t>
            </a:r>
            <a:r>
              <a:rPr lang="ja-JP" altLang="en-US" sz="2000" b="0" dirty="0" smtClean="0">
                <a:latin typeface="+mn-ea"/>
                <a:ea typeface="+mn-ea"/>
              </a:rPr>
              <a:t>理科</a:t>
            </a:r>
            <a:r>
              <a:rPr lang="en-US" altLang="ja-JP" sz="2000" b="0" dirty="0" smtClean="0">
                <a:latin typeface="+mn-ea"/>
                <a:ea typeface="+mn-ea"/>
              </a:rPr>
              <a:t/>
            </a:r>
            <a:br>
              <a:rPr lang="en-US" altLang="ja-JP" sz="2000" b="0" dirty="0" smtClean="0">
                <a:latin typeface="+mn-ea"/>
                <a:ea typeface="+mn-ea"/>
              </a:rPr>
            </a:br>
            <a:r>
              <a:rPr lang="ja-JP" altLang="en-US" sz="2000" b="0" dirty="0" smtClean="0">
                <a:latin typeface="+mn-ea"/>
                <a:ea typeface="+mn-ea"/>
              </a:rPr>
              <a:t>　②</a:t>
            </a:r>
            <a:r>
              <a:rPr lang="ja-JP" altLang="en-US" sz="2000" b="0" dirty="0">
                <a:latin typeface="+mn-ea"/>
                <a:ea typeface="+mn-ea"/>
              </a:rPr>
              <a:t>」は１６：００（遅刻者の試験室への入室限度</a:t>
            </a:r>
            <a:r>
              <a:rPr lang="ja-JP" altLang="en-US" sz="2000" b="0" dirty="0" smtClean="0">
                <a:latin typeface="+mn-ea"/>
                <a:ea typeface="+mn-ea"/>
              </a:rPr>
              <a:t>時刻</a:t>
            </a:r>
            <a:r>
              <a:rPr lang="ja-JP" altLang="en-US" sz="2000" b="0" dirty="0">
                <a:latin typeface="+mn-ea"/>
                <a:ea typeface="+mn-ea"/>
              </a:rPr>
              <a:t>）までに入室しないと</a:t>
            </a:r>
            <a:r>
              <a:rPr lang="ja-JP" altLang="en-US" sz="2000" b="0" dirty="0" smtClean="0">
                <a:latin typeface="+mn-ea"/>
                <a:ea typeface="+mn-ea"/>
              </a:rPr>
              <a:t>，</a:t>
            </a:r>
            <a:r>
              <a:rPr lang="en-US" altLang="ja-JP" sz="2000" b="0" dirty="0" smtClean="0">
                <a:latin typeface="+mn-ea"/>
                <a:ea typeface="+mn-ea"/>
              </a:rPr>
              <a:t/>
            </a:r>
            <a:br>
              <a:rPr lang="en-US" altLang="ja-JP" sz="2000" b="0" dirty="0" smtClean="0">
                <a:latin typeface="+mn-ea"/>
                <a:ea typeface="+mn-ea"/>
              </a:rPr>
            </a:br>
            <a:r>
              <a:rPr lang="ja-JP" altLang="en-US" sz="2000" b="0" dirty="0" smtClean="0">
                <a:latin typeface="+mn-ea"/>
                <a:ea typeface="+mn-ea"/>
              </a:rPr>
              <a:t>　「</a:t>
            </a:r>
            <a:r>
              <a:rPr lang="ja-JP" altLang="en-US" sz="2000" b="0" dirty="0">
                <a:latin typeface="+mn-ea"/>
                <a:ea typeface="+mn-ea"/>
              </a:rPr>
              <a:t>地理歴史，公民」</a:t>
            </a:r>
            <a:r>
              <a:rPr lang="ja-JP" altLang="en-US" sz="2000" b="0" dirty="0">
                <a:latin typeface="+mn-ea"/>
              </a:rPr>
              <a:t>及び</a:t>
            </a:r>
            <a:r>
              <a:rPr lang="ja-JP" altLang="en-US" sz="2000" b="0" dirty="0">
                <a:latin typeface="+mn-ea"/>
                <a:ea typeface="+mn-ea"/>
              </a:rPr>
              <a:t>「理科②」は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一切受験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できない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。</a:t>
            </a:r>
            <a:endParaRPr lang="en-US" altLang="ja-JP" sz="2000" b="0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63532" y="3614900"/>
            <a:ext cx="2048228" cy="39016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/>
        </p:spPr>
        <p:txBody>
          <a:bodyPr lIns="96012" tIns="48006" rIns="96012" bIns="48006"/>
          <a:lstStyle/>
          <a:p>
            <a:pPr>
              <a:spcBef>
                <a:spcPts val="630"/>
              </a:spcBef>
            </a:pPr>
            <a:r>
              <a:rPr lang="en-US" altLang="ja-JP" sz="2400" b="0" dirty="0">
                <a:solidFill>
                  <a:srgbClr val="FF0000"/>
                </a:solidFill>
                <a:latin typeface="+mn-ea"/>
                <a:ea typeface="+mn-ea"/>
              </a:rPr>
              <a:t>【</a:t>
            </a:r>
            <a:r>
              <a:rPr lang="ja-JP" altLang="en-US" sz="2400" b="0" dirty="0">
                <a:solidFill>
                  <a:srgbClr val="FF0000"/>
                </a:solidFill>
                <a:latin typeface="+mn-ea"/>
                <a:ea typeface="+mn-ea"/>
              </a:rPr>
              <a:t>正しくは・・・</a:t>
            </a:r>
            <a:r>
              <a:rPr lang="en-US" altLang="ja-JP" sz="2400" b="0" dirty="0">
                <a:solidFill>
                  <a:srgbClr val="FF0000"/>
                </a:solidFill>
                <a:latin typeface="+mn-ea"/>
                <a:ea typeface="+mn-ea"/>
              </a:rPr>
              <a:t>】</a:t>
            </a:r>
            <a:endParaRPr lang="ja-JP" altLang="en-US" sz="2400" b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41414" y="836712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先生方へのお願い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92280" y="6427378"/>
            <a:ext cx="1978780" cy="458006"/>
          </a:xfrm>
        </p:spPr>
        <p:txBody>
          <a:bodyPr/>
          <a:lstStyle/>
          <a:p>
            <a:pPr>
              <a:defRPr/>
            </a:pPr>
            <a:r>
              <a:rPr lang="en-US" altLang="ja-JP" sz="1829" dirty="0" smtClean="0"/>
              <a:t>12</a:t>
            </a:r>
            <a:endParaRPr lang="en-US" altLang="ja-JP" sz="1829" dirty="0"/>
          </a:p>
        </p:txBody>
      </p:sp>
    </p:spTree>
    <p:extLst>
      <p:ext uri="{BB962C8B-B14F-4D97-AF65-F5344CB8AC3E}">
        <p14:creationId xmlns:p14="http://schemas.microsoft.com/office/powerpoint/2010/main" val="137260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76016"/>
            <a:ext cx="9088989" cy="1344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>
              <a:spcBef>
                <a:spcPts val="1829"/>
              </a:spcBef>
            </a:pPr>
            <a:r>
              <a:rPr lang="ja-JP" altLang="en-US" sz="2400" u="sng" dirty="0" smtClean="0">
                <a:solidFill>
                  <a:srgbClr val="FF0000"/>
                </a:solidFill>
                <a:latin typeface="ＭＳ Ｐゴシック"/>
              </a:rPr>
              <a:t>以下</a:t>
            </a:r>
            <a:r>
              <a:rPr lang="ja-JP" altLang="en-US" sz="2400" u="sng" dirty="0">
                <a:solidFill>
                  <a:srgbClr val="FF0000"/>
                </a:solidFill>
                <a:latin typeface="ＭＳ Ｐゴシック"/>
              </a:rPr>
              <a:t>についてご指導・ご協力をお願い</a:t>
            </a:r>
            <a:r>
              <a:rPr lang="ja-JP" altLang="en-US" sz="2400" u="sng" dirty="0" smtClean="0">
                <a:solidFill>
                  <a:srgbClr val="FF0000"/>
                </a:solidFill>
                <a:latin typeface="ＭＳ Ｐゴシック"/>
              </a:rPr>
              <a:t>します</a:t>
            </a:r>
            <a:r>
              <a:rPr lang="en-US" altLang="ja-JP" sz="2400" u="sng" dirty="0" smtClean="0">
                <a:latin typeface="ＭＳ Ｐゴシック"/>
              </a:rPr>
              <a:t>〈</a:t>
            </a:r>
            <a:r>
              <a:rPr lang="ja-JP" altLang="en-US" sz="2400" u="sng" dirty="0" smtClean="0">
                <a:latin typeface="ＭＳ Ｐゴシック"/>
              </a:rPr>
              <a:t>試験当日等の事項</a:t>
            </a:r>
            <a:r>
              <a:rPr lang="en-US" altLang="ja-JP" sz="2400" u="sng" dirty="0" smtClean="0">
                <a:latin typeface="ＭＳ Ｐゴシック"/>
              </a:rPr>
              <a:t>〉</a:t>
            </a:r>
            <a:endParaRPr lang="en-US" altLang="ja-JP" sz="2400" u="sng" dirty="0">
              <a:latin typeface="ＭＳ Ｐゴシック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7504" y="1255492"/>
            <a:ext cx="896355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20387">
              <a:spcBef>
                <a:spcPts val="0"/>
              </a:spcBef>
              <a:spcAft>
                <a:spcPts val="60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●新型コロナウイルス感染症予防対策の遵守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　 ・ 試験場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では，昼食時を除き常にマスクを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着用（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鼻と口の両方を確実に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覆う）。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 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・ 特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に休憩時間，昼食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時，入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退室時における会話を控える。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  <a:p>
            <a:pPr algn="just"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 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・ 日頃からマスク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の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着用 ，手洗い・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手指消毒，咳エチケットの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徹底， 身体的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　  距離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の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確保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，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「三つ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の密」（密閉，密集，密接）の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回避などを行うととも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に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，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　  体調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管理を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心がける。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●昼食の持参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　　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昼食を持参の上，指定された時間に自席でとり，食事後は速やかにマス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　クを着用する。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●車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送迎の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自粛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 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・ 試験場周辺道路が広範囲にわたって渋滞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 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・ 公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道上，近隣店舗や住民の方の迷惑となる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駐車</a:t>
            </a:r>
            <a:r>
              <a:rPr lang="en-US" altLang="ja-JP" sz="2000" dirty="0" smtClean="0">
                <a:solidFill>
                  <a:srgbClr val="000000"/>
                </a:solidFill>
                <a:latin typeface="+mn-ea"/>
                <a:ea typeface="+mn-ea"/>
              </a:rPr>
              <a:t/>
            </a:r>
            <a:br>
              <a:rPr lang="en-US" altLang="ja-JP" sz="2000" dirty="0" smtClean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　 　 →例年，試験実施大学に多くの苦情が寄せられるため，可能な限り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　 　  　公共交通機関で試験場に向かうようにしてください。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92280" y="6427378"/>
            <a:ext cx="1978780" cy="458006"/>
          </a:xfrm>
        </p:spPr>
        <p:txBody>
          <a:bodyPr/>
          <a:lstStyle/>
          <a:p>
            <a:pPr>
              <a:defRPr/>
            </a:pPr>
            <a:r>
              <a:rPr lang="en-US" altLang="ja-JP" sz="1829" dirty="0" smtClean="0"/>
              <a:t>13</a:t>
            </a:r>
            <a:endParaRPr lang="en-US" altLang="ja-JP" sz="1829" dirty="0"/>
          </a:p>
        </p:txBody>
      </p:sp>
    </p:spTree>
    <p:extLst>
      <p:ext uri="{BB962C8B-B14F-4D97-AF65-F5344CB8AC3E}">
        <p14:creationId xmlns:p14="http://schemas.microsoft.com/office/powerpoint/2010/main" val="289479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66879" y="1079036"/>
            <a:ext cx="9144000" cy="10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>
              <a:spcBef>
                <a:spcPts val="1829"/>
              </a:spcBef>
            </a:pPr>
            <a:r>
              <a:rPr lang="ja-JP" altLang="en-US" sz="2400" u="sng" dirty="0">
                <a:solidFill>
                  <a:srgbClr val="FF0000"/>
                </a:solidFill>
                <a:latin typeface="ＭＳ Ｐゴシック"/>
              </a:rPr>
              <a:t>以下についてご指導・ご協力をお願い</a:t>
            </a:r>
            <a:r>
              <a:rPr lang="ja-JP" altLang="en-US" sz="2400" u="sng" dirty="0" smtClean="0">
                <a:solidFill>
                  <a:srgbClr val="FF0000"/>
                </a:solidFill>
                <a:latin typeface="ＭＳ Ｐゴシック"/>
              </a:rPr>
              <a:t>します</a:t>
            </a:r>
            <a:r>
              <a:rPr lang="en-US" altLang="ja-JP" sz="2400" u="sng" dirty="0">
                <a:latin typeface="ＭＳ Ｐゴシック"/>
              </a:rPr>
              <a:t>〈</a:t>
            </a:r>
            <a:r>
              <a:rPr lang="ja-JP" altLang="en-US" sz="2400" u="sng" dirty="0" smtClean="0">
                <a:latin typeface="ＭＳ Ｐゴシック"/>
              </a:rPr>
              <a:t>試験後の</a:t>
            </a:r>
            <a:r>
              <a:rPr lang="ja-JP" altLang="en-US" sz="2400" u="sng" dirty="0">
                <a:latin typeface="ＭＳ Ｐゴシック"/>
              </a:rPr>
              <a:t>事項</a:t>
            </a:r>
            <a:r>
              <a:rPr lang="en-US" altLang="ja-JP" sz="2400" u="sng" dirty="0">
                <a:latin typeface="ＭＳ Ｐゴシック"/>
              </a:rPr>
              <a:t>〉</a:t>
            </a:r>
          </a:p>
          <a:p>
            <a:pPr algn="ctr">
              <a:spcBef>
                <a:spcPts val="1829"/>
              </a:spcBef>
            </a:pPr>
            <a:endParaRPr lang="en-US" altLang="ja-JP" sz="2400" u="sng" dirty="0">
              <a:solidFill>
                <a:srgbClr val="FF0000"/>
              </a:solidFill>
              <a:latin typeface="ＭＳ Ｐゴシック"/>
            </a:endParaRPr>
          </a:p>
        </p:txBody>
      </p:sp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92280" y="6427378"/>
            <a:ext cx="1978780" cy="458006"/>
          </a:xfrm>
        </p:spPr>
        <p:txBody>
          <a:bodyPr/>
          <a:lstStyle/>
          <a:p>
            <a:pPr>
              <a:defRPr/>
            </a:pPr>
            <a:r>
              <a:rPr lang="en-US" altLang="ja-JP" sz="1829" dirty="0" smtClean="0"/>
              <a:t>14</a:t>
            </a:r>
            <a:endParaRPr lang="en-US" altLang="ja-JP" sz="1829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1700808"/>
            <a:ext cx="84249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20387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●受験票の取扱い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　 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各大学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の個別学力検査等及び入学手続の際にも必要となるため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，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大切に保管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u="sng" dirty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●成績通知の送付先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　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 送付先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の住所を変更する場合は，令和４年３月４日（金）（必着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）までに</a:t>
            </a:r>
            <a:endParaRPr lang="en-US" altLang="ja-JP" sz="20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+mn-ea"/>
                <a:ea typeface="+mn-ea"/>
              </a:rPr>
              <a:t>　「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住所等変更・訂正届」を大学入試センターに提出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  <a:p>
            <a:pPr defTabSz="920387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endParaRPr lang="en-US" altLang="ja-JP" sz="2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4653136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（例年，約１万通の成績通知書が大学入試センターに返送されてきます。）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5328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4000" dirty="0"/>
              <a:t>Ｅ　</a:t>
            </a:r>
            <a:r>
              <a:rPr lang="ja-JP" altLang="en-US" sz="4000" dirty="0" smtClean="0"/>
              <a:t>試験　　Ｆ</a:t>
            </a:r>
            <a:r>
              <a:rPr lang="ja-JP" altLang="en-US" sz="4000" dirty="0"/>
              <a:t>　試験</a:t>
            </a:r>
            <a:r>
              <a:rPr lang="ja-JP" altLang="en-US" sz="4000" dirty="0" smtClean="0"/>
              <a:t>実施後</a:t>
            </a:r>
            <a:endParaRPr lang="ja-JP" altLang="en-US" sz="4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altLang="ja-JP" sz="24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83568" y="2332829"/>
            <a:ext cx="8136830" cy="2824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受験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に当たっての主な注意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事項</a:t>
            </a:r>
            <a:endParaRPr lang="ja-JP" altLang="en-US" sz="2400" strike="sngStrike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追試験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得点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の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調整</a:t>
            </a:r>
            <a:endParaRPr lang="ja-JP" altLang="en-US" sz="2400" strike="sngStrike" dirty="0"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試験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成績の大学へ</a:t>
            </a:r>
            <a:r>
              <a:rPr lang="ja-JP" altLang="en-US" sz="2400">
                <a:latin typeface="ＭＳ Ｐゴシック" panose="020B0600070205080204" pitchFamily="50" charset="-128"/>
              </a:rPr>
              <a:t>の</a:t>
            </a:r>
            <a:r>
              <a:rPr lang="ja-JP" altLang="en-US" sz="2400" smtClean="0">
                <a:latin typeface="ＭＳ Ｐゴシック" panose="020B0600070205080204" pitchFamily="50" charset="-128"/>
              </a:rPr>
              <a:t>提供</a:t>
            </a:r>
            <a:endParaRPr lang="ja-JP" altLang="en-US" sz="2400" strike="sngStrike" dirty="0"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先生方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への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お願い</a:t>
            </a: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99792" y="1722294"/>
            <a:ext cx="43934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この動画では以下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内容について説明します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4713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02314" y="1916832"/>
            <a:ext cx="8575883" cy="431937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>
              <a:lnSpc>
                <a:spcPts val="2400"/>
              </a:lnSpc>
            </a:pP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（１）　</a:t>
            </a:r>
            <a:r>
              <a:rPr lang="ja-JP" altLang="en-US" sz="2400" b="0" dirty="0" smtClean="0">
                <a:ea typeface="ＭＳ Ｐゴシック" charset="-128"/>
              </a:rPr>
              <a:t>受験者</a:t>
            </a:r>
            <a:r>
              <a:rPr lang="ja-JP" altLang="en-US" sz="2400" b="0" dirty="0">
                <a:ea typeface="ＭＳ Ｐゴシック" charset="-128"/>
              </a:rPr>
              <a:t>入室終了時刻から試験終了までは，</a:t>
            </a:r>
            <a:r>
              <a:rPr lang="ja-JP" altLang="en-US" sz="2400" b="0" u="sng" dirty="0" smtClean="0">
                <a:solidFill>
                  <a:srgbClr val="FF0000"/>
                </a:solidFill>
                <a:ea typeface="ＭＳ Ｐゴシック" charset="-128"/>
              </a:rPr>
              <a:t>退室できません。</a:t>
            </a:r>
            <a:endParaRPr lang="en-US" altLang="ja-JP" sz="2400" b="0" u="sng" dirty="0" smtClean="0">
              <a:solidFill>
                <a:srgbClr val="FF0000"/>
              </a:solidFill>
              <a:ea typeface="ＭＳ Ｐゴシック" charset="-128"/>
            </a:endParaRPr>
          </a:p>
          <a:p>
            <a:pPr marL="441325" indent="-441325">
              <a:lnSpc>
                <a:spcPts val="2400"/>
              </a:lnSpc>
              <a:spcBef>
                <a:spcPts val="2400"/>
              </a:spcBef>
            </a:pP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（２）　「２科目受験する」と登録した受験者の入室限度時刻は，</a:t>
            </a:r>
            <a:endParaRPr lang="en-US" altLang="ja-JP" sz="2400" b="0" dirty="0" smtClean="0">
              <a:solidFill>
                <a:srgbClr val="000000"/>
              </a:solidFill>
              <a:ea typeface="ＭＳ Ｐゴシック" charset="-128"/>
            </a:endParaRPr>
          </a:p>
          <a:p>
            <a:pPr marL="441325" indent="-441325">
              <a:lnSpc>
                <a:spcPts val="2400"/>
              </a:lnSpc>
            </a:pPr>
            <a:r>
              <a:rPr lang="ja-JP" altLang="en-US" sz="2400" b="0" dirty="0">
                <a:solidFill>
                  <a:srgbClr val="000000"/>
                </a:solidFill>
                <a:ea typeface="ＭＳ Ｐゴシック" charset="-128"/>
              </a:rPr>
              <a:t>　</a:t>
            </a: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　　</a:t>
            </a:r>
            <a:r>
              <a:rPr lang="ja-JP" altLang="en-US" sz="2400" b="0" u="sng" dirty="0" smtClean="0">
                <a:solidFill>
                  <a:srgbClr val="000000"/>
                </a:solidFill>
                <a:ea typeface="ＭＳ Ｐゴシック" charset="-128"/>
              </a:rPr>
              <a:t> 「地理歴史，公民」９：５０，「理科②」１６：００</a:t>
            </a: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です。</a:t>
            </a:r>
            <a:endParaRPr lang="en-US" altLang="ja-JP" sz="2400" b="0" dirty="0" smtClean="0">
              <a:solidFill>
                <a:srgbClr val="000000"/>
              </a:solidFill>
              <a:ea typeface="ＭＳ Ｐゴシック" charset="-128"/>
            </a:endParaRPr>
          </a:p>
          <a:p>
            <a:pPr marL="441325" indent="-441325">
              <a:lnSpc>
                <a:spcPts val="2400"/>
              </a:lnSpc>
            </a:pP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　　　⇒　入室限度時刻までに入室しないと，後半の第２解答科目   　　</a:t>
            </a:r>
            <a:endParaRPr lang="en-US" altLang="ja-JP" sz="2400" b="0" dirty="0" smtClean="0">
              <a:solidFill>
                <a:srgbClr val="000000"/>
              </a:solidFill>
              <a:ea typeface="ＭＳ Ｐゴシック" charset="-128"/>
            </a:endParaRPr>
          </a:p>
          <a:p>
            <a:pPr marL="441325" indent="-441325">
              <a:lnSpc>
                <a:spcPts val="2400"/>
              </a:lnSpc>
            </a:pPr>
            <a:r>
              <a:rPr lang="ja-JP" altLang="en-US" sz="2400" b="0" dirty="0">
                <a:solidFill>
                  <a:srgbClr val="000000"/>
                </a:solidFill>
                <a:ea typeface="ＭＳ Ｐゴシック" charset="-128"/>
              </a:rPr>
              <a:t>　</a:t>
            </a: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　　　　 を含めて，その試験時間は</a:t>
            </a:r>
            <a:r>
              <a:rPr lang="ja-JP" altLang="en-US" sz="2400" b="0" u="sng" dirty="0" smtClean="0">
                <a:solidFill>
                  <a:srgbClr val="FF0000"/>
                </a:solidFill>
                <a:ea typeface="ＭＳ Ｐゴシック" charset="-128"/>
              </a:rPr>
              <a:t>一切受験できません。　</a:t>
            </a:r>
            <a:endParaRPr lang="en-US" altLang="ja-JP" sz="2400" b="0" u="sng" dirty="0" smtClean="0">
              <a:solidFill>
                <a:srgbClr val="FF0000"/>
              </a:solidFill>
              <a:ea typeface="ＭＳ Ｐゴシック" charset="-128"/>
            </a:endParaRPr>
          </a:p>
          <a:p>
            <a:pPr marL="441325" indent="-441325">
              <a:lnSpc>
                <a:spcPts val="2400"/>
              </a:lnSpc>
              <a:spcBef>
                <a:spcPts val="2400"/>
              </a:spcBef>
            </a:pPr>
            <a:r>
              <a:rPr lang="ja-JP" altLang="en-US" sz="2400" b="0" dirty="0">
                <a:solidFill>
                  <a:srgbClr val="000000"/>
                </a:solidFill>
                <a:ea typeface="ＭＳ Ｐゴシック" charset="-128"/>
              </a:rPr>
              <a:t>（３）　「地理歴史，公民」及び「理科②」の受験票に記載</a:t>
            </a: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された</a:t>
            </a:r>
            <a:endParaRPr lang="en-US" altLang="ja-JP" sz="2400" b="0" dirty="0">
              <a:solidFill>
                <a:srgbClr val="000000"/>
              </a:solidFill>
              <a:ea typeface="ＭＳ Ｐゴシック" charset="-128"/>
            </a:endParaRPr>
          </a:p>
          <a:p>
            <a:pPr marL="441325" indent="-441325">
              <a:lnSpc>
                <a:spcPts val="2400"/>
              </a:lnSpc>
              <a:spcBef>
                <a:spcPts val="0"/>
              </a:spcBef>
            </a:pPr>
            <a:r>
              <a:rPr lang="ja-JP" altLang="en-US" sz="2400" b="0" dirty="0">
                <a:solidFill>
                  <a:srgbClr val="000000"/>
                </a:solidFill>
                <a:ea typeface="ＭＳ Ｐゴシック" charset="-128"/>
              </a:rPr>
              <a:t>　</a:t>
            </a: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　 受験</a:t>
            </a:r>
            <a:r>
              <a:rPr lang="ja-JP" altLang="en-US" sz="2400" b="0" dirty="0">
                <a:solidFill>
                  <a:srgbClr val="000000"/>
                </a:solidFill>
                <a:ea typeface="ＭＳ Ｐゴシック" charset="-128"/>
              </a:rPr>
              <a:t>科目数を</a:t>
            </a: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，試験</a:t>
            </a:r>
            <a:r>
              <a:rPr lang="ja-JP" altLang="en-US" sz="2400" b="0" dirty="0">
                <a:solidFill>
                  <a:srgbClr val="000000"/>
                </a:solidFill>
                <a:ea typeface="ＭＳ Ｐゴシック" charset="-128"/>
              </a:rPr>
              <a:t>当日に</a:t>
            </a:r>
            <a:endParaRPr lang="en-US" altLang="ja-JP" sz="2400" b="0" dirty="0">
              <a:solidFill>
                <a:srgbClr val="000000"/>
              </a:solidFill>
              <a:ea typeface="ＭＳ Ｐゴシック" charset="-128"/>
            </a:endParaRPr>
          </a:p>
          <a:p>
            <a:pPr marL="441325" indent="-441325">
              <a:lnSpc>
                <a:spcPts val="3000"/>
              </a:lnSpc>
            </a:pPr>
            <a:endParaRPr lang="en-US" altLang="ja-JP" sz="2000" b="0" u="sng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ＤＦＧ極太丸ゴシック体" pitchFamily="50" charset="-128"/>
                <a:ea typeface="ＤＦＧ極太丸ゴシック体" pitchFamily="50" charset="-128"/>
              </a:rPr>
              <a:t>Ｅ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試験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【P46】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93029" y="980728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受験に当たっての主な注意事項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7802" y="4293096"/>
            <a:ext cx="85326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84"/>
              </a:lnSpc>
              <a:spcBef>
                <a:spcPts val="620"/>
              </a:spcBef>
              <a:spcAft>
                <a:spcPts val="300"/>
              </a:spcAft>
            </a:pPr>
            <a:endParaRPr lang="en-US" altLang="ja-JP" b="0" dirty="0">
              <a:latin typeface="+mn-ea"/>
            </a:endParaRPr>
          </a:p>
          <a:p>
            <a:pPr>
              <a:lnSpc>
                <a:spcPts val="2584"/>
              </a:lnSpc>
              <a:spcBef>
                <a:spcPts val="620"/>
              </a:spcBef>
              <a:spcAft>
                <a:spcPts val="300"/>
              </a:spcAft>
            </a:pPr>
            <a:endParaRPr lang="en-US" altLang="ja-JP" b="0" dirty="0">
              <a:latin typeface="+mn-ea"/>
            </a:endParaRPr>
          </a:p>
          <a:p>
            <a:pPr>
              <a:lnSpc>
                <a:spcPts val="2584"/>
              </a:lnSpc>
              <a:spcBef>
                <a:spcPts val="620"/>
              </a:spcBef>
            </a:pPr>
            <a:r>
              <a:rPr lang="ja-JP" altLang="en-US" b="0" dirty="0">
                <a:latin typeface="+mn-ea"/>
              </a:rPr>
              <a:t>　　　　</a:t>
            </a:r>
            <a:endParaRPr lang="en-US" altLang="ja-JP" b="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62904" y="5151632"/>
            <a:ext cx="2681971" cy="464767"/>
          </a:xfrm>
          <a:prstGeom prst="rect">
            <a:avLst/>
          </a:prstGeom>
          <a:noFill/>
        </p:spPr>
        <p:txBody>
          <a:bodyPr wrap="square" lIns="94512" tIns="47256" rIns="94512" bIns="47256" rtlCol="0">
            <a:spAutoFit/>
          </a:bodyPr>
          <a:lstStyle/>
          <a:p>
            <a:r>
              <a:rPr lang="ja-JP" altLang="en-US" sz="2400" b="0" u="sng" dirty="0">
                <a:solidFill>
                  <a:srgbClr val="FF0000"/>
                </a:solidFill>
                <a:latin typeface="+mj-ea"/>
                <a:ea typeface="+mj-ea"/>
              </a:rPr>
              <a:t>変更</a:t>
            </a:r>
            <a:r>
              <a:rPr lang="ja-JP" altLang="en-US" sz="2400" b="0" u="sng" dirty="0" smtClean="0">
                <a:solidFill>
                  <a:srgbClr val="FF0000"/>
                </a:solidFill>
                <a:latin typeface="+mj-ea"/>
                <a:ea typeface="+mj-ea"/>
              </a:rPr>
              <a:t>できません。</a:t>
            </a:r>
            <a:endParaRPr lang="ja-JP" altLang="en-US" sz="2400" b="0" u="sng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77942" y="5013176"/>
            <a:ext cx="3931677" cy="1356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84"/>
              </a:lnSpc>
              <a:spcBef>
                <a:spcPts val="620"/>
              </a:spcBef>
            </a:pPr>
            <a:r>
              <a:rPr lang="ja-JP" altLang="en-US" sz="2400" b="0" dirty="0">
                <a:latin typeface="+mn-ea"/>
              </a:rPr>
              <a:t>２科目受験　→　１科目受験</a:t>
            </a:r>
            <a:endParaRPr lang="en-US" altLang="ja-JP" sz="2400" b="0" dirty="0">
              <a:latin typeface="+mn-ea"/>
            </a:endParaRPr>
          </a:p>
          <a:p>
            <a:pPr>
              <a:lnSpc>
                <a:spcPts val="2584"/>
              </a:lnSpc>
              <a:spcBef>
                <a:spcPts val="620"/>
              </a:spcBef>
              <a:spcAft>
                <a:spcPts val="620"/>
              </a:spcAft>
            </a:pPr>
            <a:r>
              <a:rPr lang="ja-JP" altLang="en-US" sz="2400" b="0" dirty="0" smtClean="0">
                <a:latin typeface="+mn-ea"/>
              </a:rPr>
              <a:t>１科目</a:t>
            </a:r>
            <a:r>
              <a:rPr lang="ja-JP" altLang="en-US" sz="2400" b="0" dirty="0">
                <a:latin typeface="+mn-ea"/>
              </a:rPr>
              <a:t>受験　→　２科目受験</a:t>
            </a:r>
            <a:endParaRPr lang="en-US" altLang="ja-JP" sz="2400" b="0" dirty="0">
              <a:latin typeface="+mn-ea"/>
            </a:endParaRPr>
          </a:p>
          <a:p>
            <a:endParaRPr kumimoji="1" lang="ja-JP" altLang="en-US" sz="2400" dirty="0"/>
          </a:p>
        </p:txBody>
      </p:sp>
      <p:sp>
        <p:nvSpPr>
          <p:cNvPr id="11" name="右中かっこ 10"/>
          <p:cNvSpPr/>
          <p:nvPr/>
        </p:nvSpPr>
        <p:spPr>
          <a:xfrm>
            <a:off x="4998064" y="5085184"/>
            <a:ext cx="226067" cy="777588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4512" tIns="47256" rIns="94512" bIns="47256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45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84729" y="1740305"/>
            <a:ext cx="8053036" cy="1060539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>
              <a:spcBef>
                <a:spcPts val="0"/>
              </a:spcBef>
              <a:spcAft>
                <a:spcPts val="620"/>
              </a:spcAft>
            </a:pPr>
            <a:endParaRPr lang="en-US" altLang="ja-JP" sz="2000" b="0" dirty="0" smtClean="0">
              <a:latin typeface="+mn-ea"/>
              <a:ea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4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試験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【P46】</a:t>
            </a:r>
            <a:endParaRPr lang="ja-JP" altLang="en-US" sz="2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ＤＦＧ極太丸ゴシック体" pitchFamily="50" charset="-128"/>
                <a:ea typeface="ＤＦＧ極太丸ゴシック体" pitchFamily="50" charset="-128"/>
              </a:rPr>
              <a:t>Ｅ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50087" y="1484784"/>
            <a:ext cx="8162209" cy="186382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（４）</a:t>
            </a:r>
            <a:r>
              <a:rPr lang="ja-JP" altLang="en-US" sz="2400" b="0" dirty="0">
                <a:solidFill>
                  <a:srgbClr val="000000"/>
                </a:solidFill>
                <a:ea typeface="ＭＳ Ｐゴシック" charset="-128"/>
              </a:rPr>
              <a:t>　「理科①</a:t>
            </a:r>
            <a:r>
              <a:rPr lang="ja-JP" altLang="en-US" sz="2400" b="0" dirty="0" smtClean="0">
                <a:solidFill>
                  <a:srgbClr val="000000"/>
                </a:solidFill>
                <a:ea typeface="ＭＳ Ｐゴシック" charset="-128"/>
              </a:rPr>
              <a:t>」は</a:t>
            </a:r>
            <a:r>
              <a:rPr lang="ja-JP" altLang="en-US" sz="2400" b="0" dirty="0" smtClean="0">
                <a:latin typeface="+mn-ea"/>
                <a:ea typeface="+mn-ea"/>
              </a:rPr>
              <a:t>６０分間で必ず２科目</a:t>
            </a:r>
            <a:r>
              <a:rPr lang="ja-JP" altLang="en-US" sz="2400" b="0" dirty="0">
                <a:latin typeface="+mn-ea"/>
                <a:ea typeface="+mn-ea"/>
              </a:rPr>
              <a:t>を選択</a:t>
            </a:r>
            <a:r>
              <a:rPr lang="ja-JP" altLang="en-US" sz="2400" b="0" dirty="0" smtClean="0">
                <a:latin typeface="+mn-ea"/>
                <a:ea typeface="+mn-ea"/>
              </a:rPr>
              <a:t>解答してください。</a:t>
            </a:r>
            <a:endParaRPr lang="en-US" altLang="ja-JP" sz="2400" b="0" dirty="0">
              <a:latin typeface="+mn-ea"/>
              <a:ea typeface="+mn-ea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ja-JP" altLang="en-US" sz="2400" b="0" dirty="0" smtClean="0">
                <a:latin typeface="+mn-ea"/>
                <a:ea typeface="+mn-ea"/>
              </a:rPr>
              <a:t>　　○</a:t>
            </a:r>
            <a:r>
              <a:rPr lang="ja-JP" altLang="en-US" sz="2400" b="0" dirty="0">
                <a:latin typeface="+mn-ea"/>
                <a:ea typeface="+mn-ea"/>
              </a:rPr>
              <a:t>　</a:t>
            </a:r>
            <a:r>
              <a:rPr lang="ja-JP" altLang="en-US" sz="2400" b="0" dirty="0">
                <a:solidFill>
                  <a:srgbClr val="FF0000"/>
                </a:solidFill>
                <a:latin typeface="+mn-ea"/>
                <a:ea typeface="+mn-ea"/>
              </a:rPr>
              <a:t>１</a:t>
            </a:r>
            <a:r>
              <a:rPr lang="ja-JP" altLang="en-US" sz="2400" b="0" dirty="0" smtClean="0">
                <a:solidFill>
                  <a:srgbClr val="FF0000"/>
                </a:solidFill>
                <a:latin typeface="+mn-ea"/>
                <a:ea typeface="+mn-ea"/>
              </a:rPr>
              <a:t>科目のみの受験はできません。</a:t>
            </a:r>
            <a:endParaRPr lang="ja-JP" altLang="en-US" sz="2400" b="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ja-JP" altLang="en-US" sz="2400" b="0" dirty="0" smtClean="0">
                <a:latin typeface="+mn-ea"/>
                <a:ea typeface="+mn-ea"/>
              </a:rPr>
              <a:t>　　○</a:t>
            </a:r>
            <a:r>
              <a:rPr lang="ja-JP" altLang="en-US" sz="2400" b="0" dirty="0">
                <a:latin typeface="+mn-ea"/>
                <a:ea typeface="+mn-ea"/>
              </a:rPr>
              <a:t>　</a:t>
            </a:r>
            <a:r>
              <a:rPr lang="ja-JP" altLang="en-US" sz="2400" b="0" dirty="0">
                <a:latin typeface="+mn-ea"/>
              </a:rPr>
              <a:t>解答の</a:t>
            </a:r>
            <a:r>
              <a:rPr lang="ja-JP" altLang="en-US" sz="2400" b="0" dirty="0" smtClean="0">
                <a:latin typeface="+mn-ea"/>
              </a:rPr>
              <a:t>順序と</a:t>
            </a:r>
            <a:r>
              <a:rPr lang="ja-JP" altLang="en-US" sz="2400" b="0" dirty="0" smtClean="0">
                <a:latin typeface="+mn-ea"/>
                <a:ea typeface="+mn-ea"/>
              </a:rPr>
              <a:t>時間</a:t>
            </a:r>
            <a:r>
              <a:rPr lang="ja-JP" altLang="en-US" sz="2400" b="0" dirty="0">
                <a:latin typeface="+mn-ea"/>
                <a:ea typeface="+mn-ea"/>
              </a:rPr>
              <a:t>配分は自由です</a:t>
            </a:r>
            <a:r>
              <a:rPr lang="ja-JP" altLang="en-US" sz="2400" b="0" dirty="0" smtClean="0">
                <a:latin typeface="+mn-ea"/>
                <a:ea typeface="+mn-ea"/>
              </a:rPr>
              <a:t>。　</a:t>
            </a:r>
            <a:endParaRPr lang="en-US" altLang="ja-JP" sz="2400" b="0" dirty="0">
              <a:latin typeface="+mn-ea"/>
              <a:ea typeface="+mn-ea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ja-JP" altLang="en-US" sz="2400" b="0" dirty="0" smtClean="0">
                <a:latin typeface="+mn-ea"/>
                <a:ea typeface="+mn-ea"/>
              </a:rPr>
              <a:t>　　○</a:t>
            </a:r>
            <a:r>
              <a:rPr lang="ja-JP" altLang="en-US" sz="2400" b="0" dirty="0">
                <a:latin typeface="+mn-ea"/>
                <a:ea typeface="+mn-ea"/>
              </a:rPr>
              <a:t>　解答用紙</a:t>
            </a:r>
            <a:r>
              <a:rPr lang="ja-JP" altLang="en-US" sz="2400" b="0" dirty="0" smtClean="0">
                <a:latin typeface="+mn-ea"/>
                <a:ea typeface="+mn-ea"/>
              </a:rPr>
              <a:t>は１枚</a:t>
            </a:r>
            <a:r>
              <a:rPr lang="ja-JP" altLang="en-US" sz="2400" b="0" dirty="0">
                <a:latin typeface="+mn-ea"/>
                <a:ea typeface="+mn-ea"/>
              </a:rPr>
              <a:t>で表面</a:t>
            </a:r>
            <a:r>
              <a:rPr lang="ja-JP" altLang="en-US" sz="2400" b="0" dirty="0" smtClean="0">
                <a:latin typeface="+mn-ea"/>
                <a:ea typeface="+mn-ea"/>
              </a:rPr>
              <a:t>に</a:t>
            </a:r>
            <a:r>
              <a:rPr lang="ja-JP" altLang="en-US" sz="2400" b="0" dirty="0">
                <a:latin typeface="+mn-ea"/>
                <a:ea typeface="+mn-ea"/>
              </a:rPr>
              <a:t>２</a:t>
            </a:r>
            <a:r>
              <a:rPr lang="ja-JP" altLang="en-US" sz="2400" b="0" dirty="0" smtClean="0">
                <a:latin typeface="+mn-ea"/>
                <a:ea typeface="+mn-ea"/>
              </a:rPr>
              <a:t>科目分</a:t>
            </a:r>
            <a:r>
              <a:rPr lang="ja-JP" altLang="en-US" sz="2400" b="0" dirty="0">
                <a:latin typeface="+mn-ea"/>
                <a:ea typeface="+mn-ea"/>
              </a:rPr>
              <a:t>を解答します</a:t>
            </a:r>
            <a:r>
              <a:rPr lang="ja-JP" altLang="en-US" sz="2400" b="0" dirty="0" smtClean="0">
                <a:latin typeface="+mn-ea"/>
                <a:ea typeface="+mn-ea"/>
              </a:rPr>
              <a:t>。</a:t>
            </a:r>
            <a:endParaRPr lang="en-US" altLang="ja-JP" sz="2400" b="0" dirty="0" smtClean="0">
              <a:latin typeface="+mn-ea"/>
              <a:ea typeface="+mn-ea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451096" y="3580424"/>
            <a:ext cx="8161200" cy="1864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 smtClean="0">
                <a:latin typeface="+mn-ea"/>
                <a:ea typeface="+mn-ea"/>
              </a:rPr>
              <a:t>（５）　</a:t>
            </a:r>
            <a:r>
              <a:rPr lang="ja-JP" altLang="en-US" sz="2400" b="0" dirty="0">
                <a:latin typeface="+mn-ea"/>
                <a:ea typeface="+mn-ea"/>
              </a:rPr>
              <a:t>インフルエンザ，ノロウイルス，新型コロナウイルス等</a:t>
            </a:r>
            <a:r>
              <a:rPr lang="ja-JP" altLang="en-US" sz="2400" b="0" dirty="0" smtClean="0">
                <a:latin typeface="+mn-ea"/>
                <a:ea typeface="+mn-ea"/>
              </a:rPr>
              <a:t>の</a:t>
            </a:r>
            <a:endParaRPr lang="en-US" altLang="ja-JP" sz="2400" b="0" dirty="0" smtClean="0">
              <a:latin typeface="+mn-ea"/>
              <a:ea typeface="+mn-ea"/>
            </a:endParaRPr>
          </a:p>
          <a:p>
            <a:pPr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>
                <a:latin typeface="+mn-ea"/>
                <a:ea typeface="+mn-ea"/>
              </a:rPr>
              <a:t>　</a:t>
            </a:r>
            <a:r>
              <a:rPr lang="ja-JP" altLang="en-US" sz="2400" b="0" dirty="0" smtClean="0">
                <a:latin typeface="+mn-ea"/>
                <a:ea typeface="+mn-ea"/>
              </a:rPr>
              <a:t>　感染症</a:t>
            </a:r>
            <a:r>
              <a:rPr lang="ja-JP" altLang="en-US" sz="2400" b="0" dirty="0">
                <a:latin typeface="+mn-ea"/>
                <a:ea typeface="+mn-ea"/>
              </a:rPr>
              <a:t>に罹患</a:t>
            </a:r>
            <a:r>
              <a:rPr lang="ja-JP" altLang="en-US" sz="2400" b="0" dirty="0" smtClean="0">
                <a:latin typeface="+mn-ea"/>
                <a:ea typeface="+mn-ea"/>
              </a:rPr>
              <a:t>し治癒していない者又は発熱</a:t>
            </a:r>
            <a:r>
              <a:rPr lang="ja-JP" altLang="en-US" sz="2400" b="0" dirty="0">
                <a:latin typeface="+mn-ea"/>
                <a:ea typeface="+mn-ea"/>
              </a:rPr>
              <a:t>・咳等の</a:t>
            </a:r>
            <a:r>
              <a:rPr lang="ja-JP" altLang="en-US" sz="2400" b="0" dirty="0" smtClean="0">
                <a:latin typeface="+mn-ea"/>
                <a:ea typeface="+mn-ea"/>
              </a:rPr>
              <a:t>症状</a:t>
            </a:r>
            <a:endParaRPr lang="en-US" altLang="ja-JP" sz="2400" b="0" dirty="0" smtClean="0">
              <a:latin typeface="+mn-ea"/>
              <a:ea typeface="+mn-ea"/>
            </a:endParaRPr>
          </a:p>
          <a:p>
            <a:pPr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 smtClean="0">
                <a:latin typeface="+mn-ea"/>
                <a:ea typeface="+mn-ea"/>
              </a:rPr>
              <a:t>　　があるなど体調</a:t>
            </a:r>
            <a:r>
              <a:rPr lang="ja-JP" altLang="en-US" sz="2400" b="0" dirty="0">
                <a:latin typeface="+mn-ea"/>
                <a:ea typeface="+mn-ea"/>
              </a:rPr>
              <a:t>が万全でない場合</a:t>
            </a:r>
            <a:r>
              <a:rPr lang="ja-JP" altLang="en-US" sz="2400" b="0" dirty="0" smtClean="0">
                <a:latin typeface="+mn-ea"/>
                <a:ea typeface="+mn-ea"/>
              </a:rPr>
              <a:t>は，追試験</a:t>
            </a:r>
            <a:r>
              <a:rPr lang="ja-JP" altLang="en-US" sz="2400" b="0" dirty="0">
                <a:latin typeface="+mn-ea"/>
                <a:ea typeface="+mn-ea"/>
              </a:rPr>
              <a:t>の受験</a:t>
            </a:r>
            <a:r>
              <a:rPr lang="ja-JP" altLang="en-US" sz="2400" b="0" dirty="0" smtClean="0">
                <a:latin typeface="+mn-ea"/>
                <a:ea typeface="+mn-ea"/>
              </a:rPr>
              <a:t>を申</a:t>
            </a:r>
            <a:endParaRPr lang="en-US" altLang="ja-JP" sz="2400" b="0" dirty="0" smtClean="0">
              <a:latin typeface="+mn-ea"/>
              <a:ea typeface="+mn-ea"/>
            </a:endParaRPr>
          </a:p>
          <a:p>
            <a:pPr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 smtClean="0">
                <a:latin typeface="+mn-ea"/>
                <a:ea typeface="+mn-ea"/>
              </a:rPr>
              <a:t>　　</a:t>
            </a:r>
            <a:r>
              <a:rPr lang="ja-JP" altLang="en-US" sz="2400" b="0" dirty="0" err="1" smtClean="0">
                <a:latin typeface="+mn-ea"/>
                <a:ea typeface="+mn-ea"/>
              </a:rPr>
              <a:t>請して</a:t>
            </a:r>
            <a:r>
              <a:rPr lang="ja-JP" altLang="en-US" sz="2400" b="0" dirty="0" smtClean="0">
                <a:latin typeface="+mn-ea"/>
                <a:ea typeface="+mn-ea"/>
              </a:rPr>
              <a:t>ください。</a:t>
            </a:r>
            <a:endParaRPr lang="en-US" altLang="ja-JP" sz="2400" b="0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56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ＤＦＧ極太丸ゴシック体" pitchFamily="50" charset="-128"/>
                <a:ea typeface="ＤＦＧ極太丸ゴシック体" pitchFamily="50" charset="-128"/>
              </a:rPr>
              <a:t>Ｅ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試験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【P46】</a:t>
            </a:r>
            <a:endParaRPr lang="ja-JP" altLang="en-US" sz="2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5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99232" y="1484784"/>
            <a:ext cx="8161200" cy="3976615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 algn="just"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 smtClean="0">
                <a:latin typeface="+mn-ea"/>
              </a:rPr>
              <a:t>（６）　試験場内では，</a:t>
            </a:r>
            <a:r>
              <a:rPr lang="ja-JP" altLang="en-US" sz="2400" b="0" dirty="0" smtClean="0">
                <a:solidFill>
                  <a:srgbClr val="FF0000"/>
                </a:solidFill>
                <a:latin typeface="+mn-ea"/>
              </a:rPr>
              <a:t>常にマスクを正しく着用</a:t>
            </a:r>
            <a:r>
              <a:rPr lang="ja-JP" altLang="en-US" sz="2400" b="0" dirty="0" smtClean="0">
                <a:latin typeface="+mn-ea"/>
              </a:rPr>
              <a:t>（鼻と口の両方を</a:t>
            </a:r>
            <a:endParaRPr lang="en-US" altLang="ja-JP" sz="2400" b="0" dirty="0" smtClean="0">
              <a:latin typeface="+mn-ea"/>
            </a:endParaRPr>
          </a:p>
          <a:p>
            <a:pPr algn="just"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 smtClean="0">
                <a:latin typeface="+mn-ea"/>
              </a:rPr>
              <a:t>　　確実に覆う）してください。</a:t>
            </a:r>
            <a:endParaRPr lang="en-US" altLang="ja-JP" sz="2400" b="0" dirty="0" smtClean="0">
              <a:latin typeface="+mn-ea"/>
            </a:endParaRPr>
          </a:p>
          <a:p>
            <a:pPr algn="just"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en-US" altLang="ja-JP" sz="2400" b="0" dirty="0">
                <a:latin typeface="+mn-ea"/>
              </a:rPr>
              <a:t> </a:t>
            </a:r>
            <a:r>
              <a:rPr lang="en-US" altLang="ja-JP" sz="2400" b="0" dirty="0" smtClean="0">
                <a:latin typeface="+mn-ea"/>
              </a:rPr>
              <a:t>       </a:t>
            </a:r>
            <a:r>
              <a:rPr lang="ja-JP" altLang="en-US" sz="2400" b="0" u="sng" dirty="0" smtClean="0">
                <a:latin typeface="+mn-ea"/>
              </a:rPr>
              <a:t>病気・負傷や障害等により，マスクを着用することが困難</a:t>
            </a:r>
            <a:endParaRPr lang="en-US" altLang="ja-JP" sz="2400" b="0" u="sng" dirty="0">
              <a:latin typeface="+mn-ea"/>
            </a:endParaRPr>
          </a:p>
          <a:p>
            <a:pPr algn="just"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>
                <a:latin typeface="+mn-ea"/>
              </a:rPr>
              <a:t>　　</a:t>
            </a:r>
            <a:r>
              <a:rPr lang="ja-JP" altLang="en-US" sz="2400" b="0" u="sng" dirty="0">
                <a:latin typeface="+mn-ea"/>
              </a:rPr>
              <a:t>な</a:t>
            </a:r>
            <a:r>
              <a:rPr lang="ja-JP" altLang="en-US" sz="2400" b="0" u="sng" dirty="0" smtClean="0">
                <a:latin typeface="+mn-ea"/>
              </a:rPr>
              <a:t>場合は，</a:t>
            </a:r>
            <a:r>
              <a:rPr lang="ja-JP" altLang="en-US" sz="2400" b="0" u="sng" dirty="0" smtClean="0">
                <a:solidFill>
                  <a:srgbClr val="FF0000"/>
                </a:solidFill>
                <a:latin typeface="+mn-ea"/>
              </a:rPr>
              <a:t>受験上の配慮申請</a:t>
            </a:r>
            <a:r>
              <a:rPr lang="ja-JP" altLang="en-US" sz="2400" b="0" u="sng" dirty="0" smtClean="0">
                <a:latin typeface="+mn-ea"/>
              </a:rPr>
              <a:t>が必要</a:t>
            </a:r>
            <a:r>
              <a:rPr lang="ja-JP" altLang="en-US" sz="2400" b="0" dirty="0" smtClean="0">
                <a:latin typeface="+mn-ea"/>
              </a:rPr>
              <a:t>です。受験上の配慮</a:t>
            </a:r>
            <a:endParaRPr lang="en-US" altLang="ja-JP" sz="2400" b="0" dirty="0">
              <a:latin typeface="+mn-ea"/>
            </a:endParaRPr>
          </a:p>
          <a:p>
            <a:pPr algn="just"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>
                <a:latin typeface="+mn-ea"/>
              </a:rPr>
              <a:t>　　申請</a:t>
            </a:r>
            <a:r>
              <a:rPr lang="ja-JP" altLang="en-US" sz="2400" b="0" dirty="0" smtClean="0">
                <a:latin typeface="+mn-ea"/>
              </a:rPr>
              <a:t>を行わずに試験当日に申し出た場合は，マスクを着用</a:t>
            </a:r>
            <a:endParaRPr lang="en-US" altLang="ja-JP" sz="2400" b="0" dirty="0">
              <a:latin typeface="+mn-ea"/>
            </a:endParaRPr>
          </a:p>
          <a:p>
            <a:pPr algn="just"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>
                <a:latin typeface="+mn-ea"/>
              </a:rPr>
              <a:t>　　せず</a:t>
            </a:r>
            <a:r>
              <a:rPr lang="ja-JP" altLang="en-US" sz="2400" b="0" dirty="0" smtClean="0">
                <a:latin typeface="+mn-ea"/>
              </a:rPr>
              <a:t>に受験することはできません。</a:t>
            </a:r>
            <a:endParaRPr lang="en-US" altLang="ja-JP" sz="2400" b="0" dirty="0">
              <a:latin typeface="+mn-ea"/>
            </a:endParaRPr>
          </a:p>
          <a:p>
            <a:pPr algn="just"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 smtClean="0">
                <a:latin typeface="+mn-ea"/>
              </a:rPr>
              <a:t>　　　 感染症</a:t>
            </a:r>
            <a:r>
              <a:rPr lang="ja-JP" altLang="en-US" sz="2400" b="0" dirty="0">
                <a:latin typeface="+mn-ea"/>
              </a:rPr>
              <a:t>予防対策</a:t>
            </a:r>
            <a:r>
              <a:rPr lang="ja-JP" altLang="en-US" sz="2400" b="0" dirty="0" smtClean="0">
                <a:latin typeface="+mn-ea"/>
              </a:rPr>
              <a:t>について</a:t>
            </a:r>
            <a:r>
              <a:rPr lang="ja-JP" altLang="en-US" sz="2400" b="0" dirty="0">
                <a:latin typeface="+mn-ea"/>
              </a:rPr>
              <a:t>は</a:t>
            </a:r>
            <a:r>
              <a:rPr lang="ja-JP" altLang="en-US" sz="2400" b="0" dirty="0" smtClean="0">
                <a:latin typeface="+mn-ea"/>
              </a:rPr>
              <a:t>，「</a:t>
            </a:r>
            <a:r>
              <a:rPr lang="ja-JP" altLang="en-US" sz="2400" b="0" dirty="0">
                <a:latin typeface="+mn-ea"/>
              </a:rPr>
              <a:t>受験上の注意</a:t>
            </a:r>
            <a:r>
              <a:rPr lang="ja-JP" altLang="en-US" sz="2400" b="0" dirty="0" smtClean="0">
                <a:latin typeface="+mn-ea"/>
              </a:rPr>
              <a:t>」に明示し，</a:t>
            </a:r>
            <a:endParaRPr lang="en-US" altLang="ja-JP" sz="2400" b="0" dirty="0" smtClean="0">
              <a:latin typeface="+mn-ea"/>
            </a:endParaRPr>
          </a:p>
          <a:p>
            <a:pPr algn="just"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 smtClean="0">
                <a:latin typeface="+mn-ea"/>
              </a:rPr>
              <a:t>　　大学</a:t>
            </a:r>
            <a:r>
              <a:rPr lang="ja-JP" altLang="en-US" sz="2400" b="0" dirty="0">
                <a:latin typeface="+mn-ea"/>
              </a:rPr>
              <a:t>入試センターの</a:t>
            </a:r>
            <a:r>
              <a:rPr lang="ja-JP" altLang="en-US" sz="2400" b="0" dirty="0" smtClean="0">
                <a:latin typeface="+mn-ea"/>
              </a:rPr>
              <a:t>ホームページにおいても</a:t>
            </a:r>
            <a:r>
              <a:rPr lang="ja-JP" altLang="en-US" sz="2400" b="0" dirty="0">
                <a:latin typeface="+mn-ea"/>
              </a:rPr>
              <a:t>情報を提供</a:t>
            </a:r>
            <a:r>
              <a:rPr lang="ja-JP" altLang="en-US" sz="2400" b="0" dirty="0" smtClean="0">
                <a:latin typeface="+mn-ea"/>
              </a:rPr>
              <a:t>し</a:t>
            </a:r>
            <a:endParaRPr lang="en-US" altLang="ja-JP" sz="2400" b="0" dirty="0" smtClean="0">
              <a:latin typeface="+mn-ea"/>
            </a:endParaRPr>
          </a:p>
          <a:p>
            <a:pPr algn="just">
              <a:lnSpc>
                <a:spcPts val="2584"/>
              </a:lnSpc>
              <a:spcBef>
                <a:spcPts val="400"/>
              </a:spcBef>
              <a:spcAft>
                <a:spcPts val="300"/>
              </a:spcAft>
            </a:pPr>
            <a:r>
              <a:rPr lang="ja-JP" altLang="en-US" sz="2400" b="0" dirty="0">
                <a:latin typeface="+mn-ea"/>
              </a:rPr>
              <a:t>　</a:t>
            </a:r>
            <a:r>
              <a:rPr lang="ja-JP" altLang="en-US" sz="2400" b="0" dirty="0" smtClean="0">
                <a:latin typeface="+mn-ea"/>
              </a:rPr>
              <a:t>　ます。</a:t>
            </a:r>
            <a:endParaRPr lang="ja-JP" altLang="en-US" sz="2400" b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686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12476" y="836712"/>
            <a:ext cx="8724020" cy="577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b="0" dirty="0" smtClean="0">
                <a:latin typeface="ＭＳ Ｐゴシック" pitchFamily="50" charset="-128"/>
              </a:rPr>
              <a:t>○　試験時間中の注意</a:t>
            </a:r>
            <a:r>
              <a:rPr lang="ja-JP" altLang="en-US" sz="2400" b="0" dirty="0">
                <a:latin typeface="ＭＳ Ｐゴシック" pitchFamily="50" charset="-128"/>
              </a:rPr>
              <a:t>事項</a:t>
            </a:r>
            <a:endParaRPr lang="en-US" altLang="ja-JP" sz="2400" b="0" dirty="0">
              <a:latin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ts val="600"/>
              </a:spcAft>
            </a:pPr>
            <a:r>
              <a:rPr lang="ja-JP" altLang="en-US" sz="2200" b="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2200" b="0" dirty="0" smtClean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2000" b="0" dirty="0" smtClean="0">
                <a:solidFill>
                  <a:srgbClr val="000000"/>
                </a:solidFill>
                <a:latin typeface="+mn-ea"/>
              </a:rPr>
              <a:t>　・　</a:t>
            </a:r>
            <a:r>
              <a:rPr lang="ja-JP" altLang="en-US" sz="2000" b="0" dirty="0" smtClean="0">
                <a:solidFill>
                  <a:srgbClr val="FF0000"/>
                </a:solidFill>
                <a:latin typeface="+mn-ea"/>
              </a:rPr>
              <a:t>すべての試験時間において</a:t>
            </a:r>
            <a:r>
              <a:rPr lang="ja-JP" altLang="en-US" sz="2000" b="0" dirty="0" smtClean="0">
                <a:solidFill>
                  <a:srgbClr val="000000"/>
                </a:solidFill>
                <a:latin typeface="+mn-ea"/>
              </a:rPr>
              <a:t>以下のものを使用</a:t>
            </a:r>
            <a:r>
              <a:rPr lang="ja-JP" altLang="en-US" sz="2000" b="0" dirty="0" smtClean="0">
                <a:latin typeface="+mn-ea"/>
              </a:rPr>
              <a:t>してはいけません</a:t>
            </a:r>
            <a:r>
              <a:rPr lang="ja-JP" altLang="en-US" sz="2000" b="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ja-JP" sz="2000" b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2000" b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「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定規（定規の機能を備えた鉛筆等を含む。）」　　</a:t>
            </a:r>
            <a:endParaRPr lang="en-US" altLang="ja-JP" sz="20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0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「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コンパス」「電卓」「そろばん」「グラフ用紙」等の補助具</a:t>
            </a:r>
            <a:endParaRPr lang="en-US" altLang="ja-JP" sz="20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ja-JP" sz="11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「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携帯電話」「スマートフォン」「ウェアラブル端末」</a:t>
            </a:r>
            <a:endParaRPr lang="en-US" altLang="ja-JP" sz="20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</a:t>
            </a:r>
            <a:r>
              <a:rPr lang="ja-JP" altLang="en-US" sz="20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「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電子辞書</a:t>
            </a:r>
            <a:r>
              <a:rPr lang="ja-JP" altLang="en-US" sz="20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」「</a:t>
            </a:r>
            <a:r>
              <a:rPr lang="en-US" altLang="ja-JP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IC</a:t>
            </a:r>
            <a:r>
              <a:rPr lang="ja-JP" altLang="en-US" sz="20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レコーダー」等の電子</a:t>
            </a:r>
            <a:r>
              <a:rPr lang="ja-JP" altLang="en-US" sz="20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機器類</a:t>
            </a:r>
            <a:endParaRPr lang="en-US" altLang="ja-JP" sz="20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20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これらの補助具や電子機器類を身に付けたり手に持っている</a:t>
            </a:r>
            <a:r>
              <a:rPr lang="ja-JP" altLang="en-US" sz="2000" b="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000" b="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ja-JP" altLang="en-US" sz="2000" b="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と不正行為となることがあります。</a:t>
            </a:r>
            <a:r>
              <a:rPr lang="ja-JP" altLang="en-US" sz="2000" b="0" dirty="0" smtClean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2000" b="0" dirty="0" smtClean="0">
                <a:solidFill>
                  <a:srgbClr val="000000"/>
                </a:solidFill>
                <a:latin typeface="+mn-ea"/>
              </a:rPr>
              <a:t>　</a:t>
            </a:r>
            <a:endParaRPr lang="en-US" altLang="ja-JP" sz="2000" b="0" dirty="0" smtClean="0">
              <a:solidFill>
                <a:srgbClr val="000000"/>
              </a:solidFill>
              <a:latin typeface="+mn-ea"/>
            </a:endParaRPr>
          </a:p>
          <a:p>
            <a:pPr>
              <a:lnSpc>
                <a:spcPts val="2640"/>
              </a:lnSpc>
              <a:spcBef>
                <a:spcPts val="1320"/>
              </a:spcBef>
            </a:pPr>
            <a:r>
              <a:rPr lang="ja-JP" altLang="en-US" sz="2000" b="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2000" b="0" dirty="0" smtClean="0">
                <a:solidFill>
                  <a:srgbClr val="000000"/>
                </a:solidFill>
                <a:latin typeface="+mn-ea"/>
              </a:rPr>
              <a:t>　　</a:t>
            </a:r>
            <a:r>
              <a:rPr lang="ja-JP" altLang="en-US" sz="2000" b="0" dirty="0" smtClean="0">
                <a:latin typeface="+mn-ea"/>
              </a:rPr>
              <a:t>・</a:t>
            </a:r>
            <a:r>
              <a:rPr lang="ja-JP" altLang="en-US" sz="2000" b="0" dirty="0" smtClean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2000" b="0" dirty="0" smtClean="0">
                <a:latin typeface="+mn-ea"/>
              </a:rPr>
              <a:t>電子機器類は，試験室に入る前に必ずアラームの設定を解除し，　　　　</a:t>
            </a:r>
            <a:endParaRPr lang="en-US" altLang="ja-JP" sz="2000" b="0" dirty="0" smtClean="0">
              <a:latin typeface="+mn-ea"/>
            </a:endParaRPr>
          </a:p>
          <a:p>
            <a:pPr defTabSz="901700">
              <a:spcBef>
                <a:spcPts val="0"/>
              </a:spcBef>
              <a:tabLst>
                <a:tab pos="450850" algn="l"/>
                <a:tab pos="811213" algn="l"/>
              </a:tabLst>
            </a:pPr>
            <a:r>
              <a:rPr lang="ja-JP" altLang="en-US" sz="2000" b="0" dirty="0" smtClean="0">
                <a:latin typeface="+mn-ea"/>
              </a:rPr>
              <a:t>　　　　　電源を切ってかばんなどにしまってください。　　</a:t>
            </a:r>
            <a:endParaRPr lang="en-US" altLang="ja-JP" sz="2000" b="0" dirty="0" smtClean="0">
              <a:latin typeface="+mn-ea"/>
            </a:endParaRPr>
          </a:p>
          <a:p>
            <a:pPr>
              <a:lnSpc>
                <a:spcPts val="2640"/>
              </a:lnSpc>
              <a:spcBef>
                <a:spcPct val="50000"/>
              </a:spcBef>
            </a:pPr>
            <a:r>
              <a:rPr lang="ja-JP" altLang="en-US" sz="2000" b="0" dirty="0" smtClean="0">
                <a:solidFill>
                  <a:srgbClr val="000000"/>
                </a:solidFill>
                <a:latin typeface="+mn-ea"/>
              </a:rPr>
              <a:t>　　　・　英文字や地図等がプリントされた服等は着用しないでください。　</a:t>
            </a:r>
            <a:endParaRPr lang="en-US" altLang="ja-JP" sz="2000" b="0" dirty="0" smtClean="0">
              <a:solidFill>
                <a:srgbClr val="000000"/>
              </a:solidFill>
              <a:latin typeface="+mn-ea"/>
            </a:endParaRPr>
          </a:p>
          <a:p>
            <a:pPr>
              <a:lnSpc>
                <a:spcPts val="2640"/>
              </a:lnSpc>
              <a:spcBef>
                <a:spcPts val="0"/>
              </a:spcBef>
            </a:pPr>
            <a:r>
              <a:rPr lang="ja-JP" altLang="en-US" sz="2000" b="0" dirty="0" smtClean="0">
                <a:solidFill>
                  <a:srgbClr val="000000"/>
                </a:solidFill>
                <a:latin typeface="+mn-ea"/>
              </a:rPr>
              <a:t>　　</a:t>
            </a:r>
            <a:endParaRPr lang="en-US" altLang="ja-JP" sz="2000" b="0" dirty="0" smtClean="0">
              <a:solidFill>
                <a:srgbClr val="000000"/>
              </a:solidFill>
              <a:latin typeface="+mn-ea"/>
            </a:endParaRPr>
          </a:p>
          <a:p>
            <a:pPr>
              <a:lnSpc>
                <a:spcPts val="2640"/>
              </a:lnSpc>
              <a:spcBef>
                <a:spcPts val="0"/>
              </a:spcBef>
            </a:pPr>
            <a:r>
              <a:rPr lang="ja-JP" altLang="en-US" sz="2000" b="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2000" b="0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11560" y="1728518"/>
            <a:ext cx="7632848" cy="15120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ＤＦＧ極太丸ゴシック体" pitchFamily="50" charset="-128"/>
                <a:ea typeface="ＤＦＧ極太丸ゴシック体" pitchFamily="50" charset="-128"/>
              </a:rPr>
              <a:t>Ｅ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試験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【P47】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6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4112" y="5633538"/>
            <a:ext cx="667364" cy="253651"/>
          </a:xfrm>
          <a:prstGeom prst="rect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ja-JP" altLang="en-US" sz="2000" dirty="0">
                <a:solidFill>
                  <a:schemeClr val="bg1"/>
                </a:solidFill>
                <a:latin typeface="+mn-ea"/>
                <a:ea typeface="+mn-ea"/>
              </a:rPr>
              <a:t>重 要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076338" y="5517232"/>
            <a:ext cx="7614592" cy="719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40"/>
              </a:lnSpc>
              <a:spcBef>
                <a:spcPts val="0"/>
              </a:spcBef>
            </a:pPr>
            <a:r>
              <a:rPr lang="ja-JP" altLang="en-US" sz="2000" b="0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机</a:t>
            </a:r>
            <a:r>
              <a:rPr lang="ja-JP" altLang="en-US" sz="2000" b="0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に置けるものの詳細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は，必ず</a:t>
            </a:r>
            <a:r>
              <a:rPr lang="ja-JP" altLang="en-US" sz="2000" b="0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受験案内・受験上の注意で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あらかじめ</a:t>
            </a:r>
            <a:r>
              <a:rPr lang="ja-JP" altLang="en-US" sz="2000" b="0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確認してください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en-US" altLang="ja-JP" sz="2000" b="0" dirty="0" smtClean="0">
                <a:solidFill>
                  <a:srgbClr val="FF0000"/>
                </a:solidFill>
                <a:latin typeface="+mn-ea"/>
              </a:rPr>
              <a:t> </a:t>
            </a:r>
            <a:endParaRPr lang="ja-JP" altLang="en-US" sz="2400" b="0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435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798334"/>
            <a:ext cx="3991338" cy="4100416"/>
          </a:xfrm>
          <a:prstGeom prst="rect">
            <a:avLst/>
          </a:prstGeom>
        </p:spPr>
      </p:pic>
      <p:sp>
        <p:nvSpPr>
          <p:cNvPr id="16" name="コンテンツ プレースホルダー 15"/>
          <p:cNvSpPr>
            <a:spLocks noGrp="1"/>
          </p:cNvSpPr>
          <p:nvPr>
            <p:ph sz="half" idx="2"/>
          </p:nvPr>
        </p:nvSpPr>
        <p:spPr>
          <a:xfrm>
            <a:off x="4649410" y="1814304"/>
            <a:ext cx="4387086" cy="460512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 smtClean="0"/>
              <a:t>・ 試験当日，各受験者</a:t>
            </a:r>
            <a:r>
              <a:rPr lang="ja-JP" altLang="en-US" sz="2400" dirty="0"/>
              <a:t>の机上に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   「受験番号票」が</a:t>
            </a:r>
            <a:r>
              <a:rPr lang="ja-JP" altLang="en-US" sz="2400" dirty="0"/>
              <a:t>貼付されて</a:t>
            </a:r>
            <a:r>
              <a:rPr lang="ja-JP" altLang="en-US" sz="2400" dirty="0" err="1"/>
              <a:t>い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   ます。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・ 監督者の指示に従い，１</a:t>
            </a:r>
            <a:r>
              <a:rPr lang="ja-JP" altLang="en-US" sz="2400" dirty="0"/>
              <a:t>及び２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   の作業を行います。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b="1" dirty="0" smtClean="0"/>
          </a:p>
          <a:p>
            <a:pPr marL="0" indent="0">
              <a:buNone/>
            </a:pPr>
            <a:endParaRPr kumimoji="1" lang="en-US" altLang="ja-JP" sz="2400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836712"/>
            <a:ext cx="2952328" cy="613470"/>
          </a:xfrm>
          <a:prstGeom prst="bevel">
            <a:avLst/>
          </a:prstGeom>
          <a:solidFill>
            <a:srgbClr val="D9FFE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受験番号</a:t>
            </a:r>
            <a:r>
              <a:rPr lang="ja-JP" altLang="en-US" sz="2400" dirty="0"/>
              <a:t>票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1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23528" y="980728"/>
            <a:ext cx="842493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00"/>
              </a:spcBef>
            </a:pPr>
            <a:r>
              <a:rPr lang="ja-JP" altLang="en-US" sz="2400" b="0" dirty="0" smtClean="0">
                <a:latin typeface="ＭＳ Ｐゴシック" pitchFamily="50" charset="-128"/>
              </a:rPr>
              <a:t> </a:t>
            </a:r>
            <a:endParaRPr lang="en-US" altLang="ja-JP" sz="2400" b="0" dirty="0" smtClean="0">
              <a:latin typeface="ＭＳ Ｐゴシック" pitchFamily="50" charset="-128"/>
            </a:endParaRPr>
          </a:p>
          <a:p>
            <a:pPr>
              <a:spcBef>
                <a:spcPts val="400"/>
              </a:spcBef>
            </a:pPr>
            <a:endParaRPr lang="en-US" altLang="ja-JP" sz="2400" b="0" dirty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r>
              <a:rPr lang="ja-JP" altLang="en-US" sz="2400" b="0" dirty="0" smtClean="0">
                <a:latin typeface="ＭＳ Ｐゴシック" pitchFamily="50" charset="-128"/>
              </a:rPr>
              <a:t>　●解答には，必ず黒鉛筆（</a:t>
            </a:r>
            <a:r>
              <a:rPr lang="en-US" altLang="ja-JP" sz="2400" b="0" dirty="0" smtClean="0">
                <a:latin typeface="ＭＳ Ｐゴシック" pitchFamily="50" charset="-128"/>
              </a:rPr>
              <a:t>H</a:t>
            </a:r>
            <a:r>
              <a:rPr lang="ja-JP" altLang="en-US" sz="2400" b="0" dirty="0" err="1" smtClean="0">
                <a:latin typeface="ＭＳ Ｐゴシック" pitchFamily="50" charset="-128"/>
              </a:rPr>
              <a:t>，</a:t>
            </a:r>
            <a:r>
              <a:rPr lang="en-US" altLang="ja-JP" sz="2400" b="0" dirty="0" smtClean="0">
                <a:latin typeface="ＭＳ Ｐゴシック" pitchFamily="50" charset="-128"/>
              </a:rPr>
              <a:t>F</a:t>
            </a:r>
            <a:r>
              <a:rPr lang="ja-JP" altLang="en-US" sz="2400" b="0" dirty="0" err="1" smtClean="0">
                <a:latin typeface="ＭＳ Ｐゴシック" pitchFamily="50" charset="-128"/>
              </a:rPr>
              <a:t>，</a:t>
            </a:r>
            <a:r>
              <a:rPr lang="en-US" altLang="ja-JP" sz="2400" b="0" dirty="0" smtClean="0">
                <a:latin typeface="ＭＳ Ｐゴシック" pitchFamily="50" charset="-128"/>
              </a:rPr>
              <a:t>HB</a:t>
            </a:r>
            <a:r>
              <a:rPr lang="ja-JP" altLang="en-US" sz="2400" b="0" dirty="0" smtClean="0">
                <a:latin typeface="ＭＳ Ｐゴシック" pitchFamily="50" charset="-128"/>
              </a:rPr>
              <a:t>）を使用してください。</a:t>
            </a:r>
            <a:endParaRPr lang="en-US" altLang="ja-JP" sz="2400" b="0" dirty="0" smtClean="0">
              <a:latin typeface="ＭＳ Ｐゴシック" pitchFamily="50" charset="-128"/>
            </a:endParaRPr>
          </a:p>
          <a:p>
            <a:pPr marL="447675" eaLnBrk="1" hangingPunct="1">
              <a:spcBef>
                <a:spcPts val="400"/>
              </a:spcBef>
              <a:buFontTx/>
              <a:buNone/>
            </a:pPr>
            <a:r>
              <a:rPr lang="ja-JP" altLang="en-US" sz="2400" b="0" dirty="0" smtClean="0">
                <a:latin typeface="ＭＳ Ｐゴシック" pitchFamily="50" charset="-128"/>
              </a:rPr>
              <a:t>（黒鉛筆</a:t>
            </a:r>
            <a:r>
              <a:rPr lang="ja-JP" altLang="en-US" sz="2400" b="0" dirty="0">
                <a:latin typeface="ＭＳ Ｐゴシック" pitchFamily="50" charset="-128"/>
              </a:rPr>
              <a:t>以外の</a:t>
            </a:r>
            <a:r>
              <a:rPr lang="ja-JP" altLang="en-US" sz="2400" b="0" dirty="0" smtClean="0">
                <a:latin typeface="ＭＳ Ｐゴシック" pitchFamily="50" charset="-128"/>
              </a:rPr>
              <a:t>ものを</a:t>
            </a:r>
            <a:r>
              <a:rPr lang="ja-JP" altLang="en-US" sz="2400" b="0" dirty="0">
                <a:latin typeface="ＭＳ Ｐゴシック" pitchFamily="50" charset="-128"/>
              </a:rPr>
              <a:t>使用してマークした場合は，解答を読み取れないことがあります</a:t>
            </a:r>
            <a:r>
              <a:rPr lang="ja-JP" altLang="en-US" sz="2400" b="0" dirty="0" smtClean="0">
                <a:latin typeface="ＭＳ Ｐゴシック" pitchFamily="50" charset="-128"/>
              </a:rPr>
              <a:t>。）</a:t>
            </a:r>
            <a:r>
              <a:rPr lang="ja-JP" altLang="en-US" sz="2400" dirty="0" smtClean="0">
                <a:latin typeface="ＭＳ Ｐゴシック" pitchFamily="50" charset="-128"/>
              </a:rPr>
              <a:t>　</a:t>
            </a:r>
            <a:endParaRPr lang="en-US" altLang="ja-JP" sz="2400" dirty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endParaRPr lang="en-US" altLang="ja-JP" sz="2400" b="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r>
              <a:rPr lang="ja-JP" altLang="en-US" sz="2400" b="0" dirty="0" smtClean="0">
                <a:latin typeface="ＭＳ Ｐゴシック" pitchFamily="50" charset="-128"/>
              </a:rPr>
              <a:t>　●解答用紙に解答科目を正しくマークしてください。</a:t>
            </a:r>
            <a:endParaRPr lang="en-US" altLang="ja-JP" sz="2400" b="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r>
              <a:rPr lang="ja-JP" altLang="en-US" sz="2000" b="0" dirty="0" smtClean="0">
                <a:latin typeface="ＭＳ Ｐゴシック" pitchFamily="50" charset="-128"/>
              </a:rPr>
              <a:t>　　　　毎年，解答科目欄が適切にマークされていない答案があります。</a:t>
            </a:r>
            <a:endParaRPr lang="en-US" altLang="ja-JP" sz="2000" b="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r>
              <a:rPr lang="ja-JP" altLang="en-US" sz="2000" b="0" dirty="0">
                <a:solidFill>
                  <a:srgbClr val="0033CC"/>
                </a:solidFill>
                <a:latin typeface="ＭＳ Ｐゴシック" pitchFamily="50" charset="-128"/>
              </a:rPr>
              <a:t>　</a:t>
            </a:r>
            <a:r>
              <a:rPr lang="ja-JP" altLang="en-US" sz="2000" b="0" dirty="0" smtClean="0">
                <a:solidFill>
                  <a:srgbClr val="0033CC"/>
                </a:solidFill>
                <a:latin typeface="ＭＳ Ｐゴシック" pitchFamily="50" charset="-128"/>
              </a:rPr>
              <a:t>　 </a:t>
            </a:r>
            <a:r>
              <a:rPr lang="ja-JP" altLang="en-US" sz="2000" b="0" dirty="0">
                <a:solidFill>
                  <a:srgbClr val="0033CC"/>
                </a:solidFill>
                <a:latin typeface="ＭＳ Ｐゴシック" pitchFamily="50" charset="-128"/>
              </a:rPr>
              <a:t> </a:t>
            </a:r>
            <a:r>
              <a:rPr lang="ja-JP" altLang="en-US" sz="2000" b="0" dirty="0" smtClean="0">
                <a:solidFill>
                  <a:srgbClr val="0033CC"/>
                </a:solidFill>
                <a:latin typeface="ＭＳ Ｐゴシック" pitchFamily="50" charset="-128"/>
              </a:rPr>
              <a:t>　</a:t>
            </a:r>
            <a:r>
              <a:rPr lang="ja-JP" altLang="en-US" sz="2000" b="0" dirty="0" smtClean="0">
                <a:latin typeface="ＭＳ Ｐゴシック" pitchFamily="50" charset="-128"/>
              </a:rPr>
              <a:t>解答科目欄のマークミスがないように注意してください。</a:t>
            </a:r>
            <a:endParaRPr lang="en-US" altLang="ja-JP" sz="2000" b="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endParaRPr lang="en-US" altLang="ja-JP" sz="120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r>
              <a:rPr lang="ja-JP" altLang="en-US" sz="1200" dirty="0" smtClean="0">
                <a:solidFill>
                  <a:srgbClr val="FF0000"/>
                </a:solidFill>
                <a:latin typeface="ＭＳ Ｐゴシック" pitchFamily="50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ＭＳ Ｐゴシック" pitchFamily="50" charset="-128"/>
              </a:rPr>
              <a:t>　　　　 </a:t>
            </a:r>
            <a:r>
              <a:rPr lang="en-US" altLang="ja-JP" sz="2000" b="0" dirty="0" smtClean="0">
                <a:solidFill>
                  <a:srgbClr val="FF0000"/>
                </a:solidFill>
                <a:latin typeface="ＭＳ Ｐゴシック" pitchFamily="50" charset="-128"/>
              </a:rPr>
              <a:t>※</a:t>
            </a:r>
            <a:r>
              <a:rPr lang="ja-JP" altLang="en-US" sz="2000" b="0" dirty="0" smtClean="0">
                <a:solidFill>
                  <a:srgbClr val="FF0000"/>
                </a:solidFill>
                <a:latin typeface="ＭＳ Ｐゴシック" pitchFamily="50" charset="-128"/>
              </a:rPr>
              <a:t>　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ＭＳ Ｐゴシック" pitchFamily="50" charset="-128"/>
              </a:rPr>
              <a:t>正しくマークされていない場合は０点となります。</a:t>
            </a:r>
            <a:endParaRPr lang="en-US" altLang="ja-JP" sz="2000" b="0" u="sng" dirty="0" smtClean="0">
              <a:solidFill>
                <a:srgbClr val="FF0000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ja-JP" altLang="en-US" sz="2000" dirty="0" smtClean="0">
                <a:solidFill>
                  <a:srgbClr val="FF0000"/>
                </a:solidFill>
                <a:latin typeface="ＭＳ Ｐゴシック" pitchFamily="50" charset="-128"/>
              </a:rPr>
              <a:t>　 </a:t>
            </a:r>
            <a:r>
              <a:rPr lang="ja-JP" altLang="en-US" sz="2000" b="0" dirty="0" smtClean="0">
                <a:latin typeface="ＭＳ Ｐゴシック" pitchFamily="50" charset="-128"/>
              </a:rPr>
              <a:t>大学入試センターのホームページに解答科目欄の不適切なマーク例を</a:t>
            </a:r>
            <a:r>
              <a:rPr lang="en-US" altLang="ja-JP" sz="2000" b="0" dirty="0">
                <a:latin typeface="ＭＳ Ｐゴシック" pitchFamily="50" charset="-128"/>
              </a:rPr>
              <a:t/>
            </a:r>
            <a:br>
              <a:rPr lang="en-US" altLang="ja-JP" sz="2000" b="0" dirty="0">
                <a:latin typeface="ＭＳ Ｐゴシック" pitchFamily="50" charset="-128"/>
              </a:rPr>
            </a:br>
            <a:r>
              <a:rPr lang="ja-JP" altLang="en-US" sz="2000" b="0" dirty="0" smtClean="0">
                <a:latin typeface="ＭＳ Ｐゴシック" pitchFamily="50" charset="-128"/>
              </a:rPr>
              <a:t>　 掲載予定（</a:t>
            </a:r>
            <a:r>
              <a:rPr lang="en-US" altLang="ja-JP" sz="2000" b="0" dirty="0" smtClean="0">
                <a:latin typeface="ＭＳ Ｐゴシック" pitchFamily="50" charset="-128"/>
              </a:rPr>
              <a:t>12</a:t>
            </a:r>
            <a:r>
              <a:rPr lang="ja-JP" altLang="en-US" sz="2000" b="0" dirty="0" smtClean="0">
                <a:latin typeface="ＭＳ Ｐゴシック" pitchFamily="50" charset="-128"/>
              </a:rPr>
              <a:t>月頃）</a:t>
            </a:r>
            <a:endParaRPr lang="en-US" altLang="ja-JP" sz="2000" b="0" dirty="0" smtClean="0">
              <a:latin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ＤＦＧ極太丸ゴシック体" pitchFamily="50" charset="-128"/>
                <a:ea typeface="ＤＦＧ極太丸ゴシック体" pitchFamily="50" charset="-128"/>
              </a:rPr>
              <a:t>Ｅ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試験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【P47】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071217" y="4725144"/>
            <a:ext cx="5904656" cy="504056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5971" y="980728"/>
            <a:ext cx="3528392" cy="613470"/>
          </a:xfrm>
          <a:prstGeom prst="bevel">
            <a:avLst/>
          </a:prstGeom>
          <a:solidFill>
            <a:srgbClr val="D9FFE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2400" b="0" dirty="0">
                <a:latin typeface="ＭＳ Ｐゴシック" pitchFamily="50" charset="-128"/>
              </a:rPr>
              <a:t>　解答上の注意事項</a:t>
            </a:r>
            <a:endParaRPr lang="en-US" altLang="ja-JP" sz="2400" b="0" dirty="0"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16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34711" y="2053713"/>
            <a:ext cx="7457118" cy="317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z="2400" dirty="0" smtClean="0">
                <a:latin typeface="ＭＳ Ｐゴシック" pitchFamily="50" charset="-128"/>
              </a:rPr>
              <a:t>　</a:t>
            </a:r>
            <a:r>
              <a:rPr lang="ja-JP" altLang="en-US" sz="2400" b="0" dirty="0" smtClean="0">
                <a:latin typeface="ＭＳ Ｐゴシック" pitchFamily="50" charset="-128"/>
              </a:rPr>
              <a:t>　</a:t>
            </a:r>
            <a:r>
              <a:rPr lang="ja-JP" altLang="en-US" sz="2400" b="0" dirty="0">
                <a:latin typeface="ＭＳ Ｐゴシック" pitchFamily="50" charset="-128"/>
              </a:rPr>
              <a:t> </a:t>
            </a:r>
            <a:r>
              <a:rPr lang="ja-JP" altLang="en-US" sz="2400" b="0" dirty="0" smtClean="0">
                <a:latin typeface="ＭＳ Ｐゴシック" pitchFamily="50" charset="-128"/>
              </a:rPr>
              <a:t>●実施日</a:t>
            </a:r>
            <a:endParaRPr lang="en-US" altLang="ja-JP" sz="2400" b="0" dirty="0" smtClean="0">
              <a:latin typeface="ＭＳ Ｐゴシック" pitchFamily="50" charset="-128"/>
            </a:endParaRPr>
          </a:p>
          <a:p>
            <a:r>
              <a:rPr lang="ja-JP" altLang="en-US" sz="2400" b="0" dirty="0" smtClean="0">
                <a:latin typeface="ＭＳ Ｐゴシック" pitchFamily="50" charset="-128"/>
              </a:rPr>
              <a:t>　　　　令和４年１月２９日（土）及び１月３０日（日）</a:t>
            </a:r>
            <a:endParaRPr lang="en-US" altLang="ja-JP" sz="2400" b="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ja-JP" altLang="en-US" sz="2400" b="0" dirty="0" smtClean="0">
                <a:latin typeface="ＭＳ Ｐゴシック" pitchFamily="50" charset="-128"/>
              </a:rPr>
              <a:t>　　 ●試験場</a:t>
            </a:r>
            <a:endParaRPr lang="en-US" altLang="ja-JP" sz="2400" b="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r>
              <a:rPr lang="ja-JP" altLang="en-US" sz="2400" b="0" dirty="0" smtClean="0">
                <a:latin typeface="ＭＳ Ｐゴシック" pitchFamily="50" charset="-128"/>
              </a:rPr>
              <a:t>　　　　文部科学省の決定に基づき設定</a:t>
            </a:r>
            <a:endParaRPr lang="en-US" altLang="ja-JP" sz="2400" b="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ja-JP" altLang="en-US" sz="2400" b="0" dirty="0" smtClean="0">
                <a:latin typeface="ＭＳ Ｐゴシック" pitchFamily="50" charset="-128"/>
              </a:rPr>
              <a:t>　　</a:t>
            </a:r>
            <a:r>
              <a:rPr lang="ja-JP" altLang="en-US" sz="2400" b="0" dirty="0">
                <a:latin typeface="ＭＳ Ｐゴシック" pitchFamily="50" charset="-128"/>
              </a:rPr>
              <a:t> </a:t>
            </a:r>
            <a:r>
              <a:rPr lang="ja-JP" altLang="en-US" sz="2400" b="0" dirty="0" smtClean="0">
                <a:latin typeface="ＭＳ Ｐゴシック" pitchFamily="50" charset="-128"/>
              </a:rPr>
              <a:t>●申請方法</a:t>
            </a:r>
            <a:endParaRPr lang="en-US" altLang="ja-JP" sz="2400" b="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r>
              <a:rPr lang="ja-JP" altLang="en-US" sz="2400" b="0" dirty="0" smtClean="0">
                <a:latin typeface="ＭＳ Ｐゴシック" pitchFamily="50" charset="-128"/>
              </a:rPr>
              <a:t>　　　　「受験上の注意」に記載</a:t>
            </a:r>
            <a:endParaRPr lang="en-US" altLang="ja-JP" sz="2400" b="0" dirty="0" smtClean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endParaRPr lang="en-US" altLang="ja-JP" sz="2000" dirty="0">
              <a:latin typeface="ＭＳ Ｐゴシック" pitchFamily="50" charset="-128"/>
            </a:endParaRPr>
          </a:p>
          <a:p>
            <a:pPr eaLnBrk="1" hangingPunct="1">
              <a:spcBef>
                <a:spcPts val="400"/>
              </a:spcBef>
              <a:buFontTx/>
              <a:buNone/>
            </a:pPr>
            <a:endParaRPr lang="en-US" altLang="ja-JP" sz="2000" b="0" dirty="0" smtClean="0">
              <a:latin typeface="ＭＳ Ｐゴシック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9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ＤＦＧ極太丸ゴシック体" pitchFamily="50" charset="-128"/>
                <a:ea typeface="ＤＦＧ極太丸ゴシック体" pitchFamily="50" charset="-128"/>
              </a:rPr>
              <a:t>Ｅ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試験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【P52】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25971" y="1017265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r>
              <a:rPr lang="ja-JP" altLang="en-US" dirty="0" smtClean="0">
                <a:latin typeface="+mn-ea"/>
                <a:ea typeface="+mn-ea"/>
              </a:rPr>
              <a:t>追試験</a:t>
            </a:r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58019" y="5272874"/>
            <a:ext cx="7614592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40"/>
              </a:lnSpc>
              <a:spcBef>
                <a:spcPts val="0"/>
              </a:spcBef>
            </a:pPr>
            <a:r>
              <a:rPr lang="en-US" altLang="ja-JP" sz="2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追試験についての再試験及び追試験はありません。</a:t>
            </a:r>
            <a:endParaRPr lang="ja-JP" altLang="en-US" sz="24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47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36393</TotalTime>
  <Words>1934</Words>
  <Application>Microsoft Office PowerPoint</Application>
  <PresentationFormat>画面に合わせる (4:3)</PresentationFormat>
  <Paragraphs>197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4" baseType="lpstr">
      <vt:lpstr>ＤＦＧ極太丸ゴシック体</vt:lpstr>
      <vt:lpstr>ＤＦＧ平成ゴシック体W9</vt:lpstr>
      <vt:lpstr>HGP創英角ｺﾞｼｯｸUB</vt:lpstr>
      <vt:lpstr>HG丸ｺﾞｼｯｸM-PRO</vt:lpstr>
      <vt:lpstr>ＭＳ Ｐゴシック</vt:lpstr>
      <vt:lpstr>ＭＳ ゴシック</vt:lpstr>
      <vt:lpstr>Arial</vt:lpstr>
      <vt:lpstr>Calibri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 H28受験案内</dc:title>
  <dc:creator>jgy1002</dc:creator>
  <cp:lastModifiedBy>Administrator</cp:lastModifiedBy>
  <cp:revision>3084</cp:revision>
  <cp:lastPrinted>2021-06-29T01:41:12Z</cp:lastPrinted>
  <dcterms:created xsi:type="dcterms:W3CDTF">2008-06-19T12:33:31Z</dcterms:created>
  <dcterms:modified xsi:type="dcterms:W3CDTF">2021-07-07T11:01:28Z</dcterms:modified>
</cp:coreProperties>
</file>