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6">
  <p:sldMasterIdLst>
    <p:sldMasterId id="2147483696" r:id="rId1"/>
    <p:sldMasterId id="2147483709" r:id="rId2"/>
    <p:sldMasterId id="2147483722" r:id="rId3"/>
  </p:sldMasterIdLst>
  <p:notesMasterIdLst>
    <p:notesMasterId r:id="rId15"/>
  </p:notesMasterIdLst>
  <p:handoutMasterIdLst>
    <p:handoutMasterId r:id="rId16"/>
  </p:handoutMasterIdLst>
  <p:sldIdLst>
    <p:sldId id="340" r:id="rId4"/>
    <p:sldId id="595" r:id="rId5"/>
    <p:sldId id="344" r:id="rId6"/>
    <p:sldId id="379" r:id="rId7"/>
    <p:sldId id="396" r:id="rId8"/>
    <p:sldId id="388" r:id="rId9"/>
    <p:sldId id="397" r:id="rId10"/>
    <p:sldId id="399" r:id="rId11"/>
    <p:sldId id="377" r:id="rId12"/>
    <p:sldId id="289" r:id="rId13"/>
    <p:sldId id="342" r:id="rId1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448" userDrawn="1">
          <p15:clr>
            <a:srgbClr val="A4A3A4"/>
          </p15:clr>
        </p15:guide>
        <p15:guide id="2" pos="1413" userDrawn="1">
          <p15:clr>
            <a:srgbClr val="A4A3A4"/>
          </p15:clr>
        </p15:guide>
        <p15:guide id="3" orient="horz" pos="4480" userDrawn="1">
          <p15:clr>
            <a:srgbClr val="A4A3A4"/>
          </p15:clr>
        </p15:guide>
        <p15:guide id="4" pos="1426" userDrawn="1">
          <p15:clr>
            <a:srgbClr val="A4A3A4"/>
          </p15:clr>
        </p15:guide>
        <p15:guide id="5" orient="horz" pos="3068" userDrawn="1">
          <p15:clr>
            <a:srgbClr val="A4A3A4"/>
          </p15:clr>
        </p15:guide>
        <p15:guide id="6" orient="horz" pos="3090" userDrawn="1">
          <p15:clr>
            <a:srgbClr val="A4A3A4"/>
          </p15:clr>
        </p15:guide>
        <p15:guide id="7" pos="2083" userDrawn="1">
          <p15:clr>
            <a:srgbClr val="A4A3A4"/>
          </p15:clr>
        </p15:guide>
        <p15:guide id="8" pos="2102" userDrawn="1">
          <p15:clr>
            <a:srgbClr val="A4A3A4"/>
          </p15:clr>
        </p15:guide>
        <p15:guide id="9" orient="horz" pos="4478" userDrawn="1">
          <p15:clr>
            <a:srgbClr val="A4A3A4"/>
          </p15:clr>
        </p15:guide>
        <p15:guide id="10" orient="horz" pos="4509" userDrawn="1">
          <p15:clr>
            <a:srgbClr val="A4A3A4"/>
          </p15:clr>
        </p15:guide>
        <p15:guide id="11" orient="horz" pos="3088" userDrawn="1">
          <p15:clr>
            <a:srgbClr val="A4A3A4"/>
          </p15:clr>
        </p15:guide>
        <p15:guide id="12" orient="horz" pos="3110" userDrawn="1">
          <p15:clr>
            <a:srgbClr val="A4A3A4"/>
          </p15:clr>
        </p15:guide>
        <p15:guide id="13" pos="1427" userDrawn="1">
          <p15:clr>
            <a:srgbClr val="A4A3A4"/>
          </p15:clr>
        </p15:guide>
        <p15:guide id="14" pos="1440" userDrawn="1">
          <p15:clr>
            <a:srgbClr val="A4A3A4"/>
          </p15:clr>
        </p15:guide>
        <p15:guide id="15" pos="2103" userDrawn="1">
          <p15:clr>
            <a:srgbClr val="A4A3A4"/>
          </p15:clr>
        </p15:guide>
        <p15:guide id="16" pos="2122" userDrawn="1">
          <p15:clr>
            <a:srgbClr val="A4A3A4"/>
          </p15:clr>
        </p15:guide>
        <p15:guide id="17" orient="horz" pos="4507" userDrawn="1">
          <p15:clr>
            <a:srgbClr val="A4A3A4"/>
          </p15:clr>
        </p15:guide>
        <p15:guide id="18" orient="horz" pos="4540" userDrawn="1">
          <p15:clr>
            <a:srgbClr val="A4A3A4"/>
          </p15:clr>
        </p15:guide>
        <p15:guide id="19" orient="horz" pos="3109" userDrawn="1">
          <p15:clr>
            <a:srgbClr val="A4A3A4"/>
          </p15:clr>
        </p15:guide>
        <p15:guide id="20" orient="horz" pos="3131" userDrawn="1">
          <p15:clr>
            <a:srgbClr val="A4A3A4"/>
          </p15:clr>
        </p15:guide>
        <p15:guide id="21" pos="1441" userDrawn="1">
          <p15:clr>
            <a:srgbClr val="A4A3A4"/>
          </p15:clr>
        </p15:guide>
        <p15:guide id="22" pos="1454" userDrawn="1">
          <p15:clr>
            <a:srgbClr val="A4A3A4"/>
          </p15:clr>
        </p15:guide>
        <p15:guide id="23" pos="2123" userDrawn="1">
          <p15:clr>
            <a:srgbClr val="A4A3A4"/>
          </p15:clr>
        </p15:guide>
        <p15:guide id="2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2FF"/>
    <a:srgbClr val="FFFFE5"/>
    <a:srgbClr val="FFCC00"/>
    <a:srgbClr val="EAEAEA"/>
    <a:srgbClr val="DAEDEF"/>
    <a:srgbClr val="0000FF"/>
    <a:srgbClr val="0066FF"/>
    <a:srgbClr val="00CCFF"/>
    <a:srgbClr val="333399"/>
    <a:srgbClr val="E1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9" autoAdjust="0"/>
    <p:restoredTop sz="69321" autoAdjust="0"/>
  </p:normalViewPr>
  <p:slideViewPr>
    <p:cSldViewPr>
      <p:cViewPr varScale="1">
        <p:scale>
          <a:sx n="97" d="100"/>
          <a:sy n="97" d="100"/>
        </p:scale>
        <p:origin x="900" y="96"/>
      </p:cViewPr>
      <p:guideLst>
        <p:guide orient="horz" pos="799"/>
        <p:guide pos="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2"/>
      </p:cViewPr>
      <p:guideLst>
        <p:guide orient="horz" pos="4448"/>
        <p:guide pos="1413"/>
        <p:guide orient="horz" pos="4480"/>
        <p:guide pos="1426"/>
        <p:guide orient="horz" pos="3068"/>
        <p:guide orient="horz" pos="3090"/>
        <p:guide pos="2083"/>
        <p:guide pos="2102"/>
        <p:guide orient="horz" pos="4478"/>
        <p:guide orient="horz" pos="4509"/>
        <p:guide orient="horz" pos="3088"/>
        <p:guide orient="horz" pos="3110"/>
        <p:guide pos="1427"/>
        <p:guide pos="1440"/>
        <p:guide pos="2103"/>
        <p:guide pos="2122"/>
        <p:guide orient="horz" pos="4507"/>
        <p:guide orient="horz" pos="4540"/>
        <p:guide orient="horz" pos="3109"/>
        <p:guide orient="horz" pos="3131"/>
        <p:guide pos="1441"/>
        <p:guide pos="1454"/>
        <p:guide pos="2123"/>
        <p:guide pos="2142"/>
      </p:guideLst>
    </p:cSldViewPr>
  </p:notesViewPr>
  <p:gridSpacing cx="72000" cy="720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notesMasters/notesMaster1.xml" Type="http://schemas.openxmlformats.org/officeDocument/2006/relationships/notesMaster"/><Relationship Id="rId16" Target="handoutMasters/handoutMaster1.xml" Type="http://schemas.openxmlformats.org/officeDocument/2006/relationships/handoutMaster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5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A64A0F74-042E-44CB-82D2-1BFD4459E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9036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403225"/>
            <a:ext cx="4833938" cy="3625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94119" y="4317237"/>
            <a:ext cx="6037205" cy="536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521E26E5-D42B-4DBD-B420-1C49B08281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7579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543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51601" y="4317237"/>
            <a:ext cx="6079724" cy="5364579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1447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601" y="3529669"/>
            <a:ext cx="6079724" cy="6120000"/>
          </a:xfrm>
        </p:spPr>
        <p:txBody>
          <a:bodyPr/>
          <a:lstStyle/>
          <a:p>
            <a:pPr lvl="0">
              <a:defRPr/>
            </a:pPr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>
          <a:xfrm>
            <a:off x="1409700" y="403225"/>
            <a:ext cx="4071938" cy="3054350"/>
          </a:xfrm>
        </p:spPr>
      </p:sp>
    </p:spTree>
    <p:extLst>
      <p:ext uri="{BB962C8B-B14F-4D97-AF65-F5344CB8AC3E}">
        <p14:creationId xmlns:p14="http://schemas.microsoft.com/office/powerpoint/2010/main" val="4089449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12863" y="403225"/>
            <a:ext cx="4265612" cy="31988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79601" y="3673669"/>
            <a:ext cx="5904320" cy="5864151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1199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600"/>
              </a:lnSpc>
              <a:spcBef>
                <a:spcPts val="0"/>
              </a:spcBef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02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87032C-F6F3-4901-A091-63F0C314FFB3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92028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533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105669"/>
            <a:ext cx="6192000" cy="55440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13653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42B0D5-D33C-4129-9974-307858389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1600" y="4315534"/>
            <a:ext cx="6109205" cy="5046135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58635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600" y="3601669"/>
            <a:ext cx="6264000" cy="58320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>
          <a:xfrm>
            <a:off x="1381125" y="217488"/>
            <a:ext cx="4129088" cy="3095625"/>
          </a:xfrm>
        </p:spPr>
      </p:sp>
    </p:spTree>
    <p:extLst>
      <p:ext uri="{BB962C8B-B14F-4D97-AF65-F5344CB8AC3E}">
        <p14:creationId xmlns:p14="http://schemas.microsoft.com/office/powerpoint/2010/main" val="2915195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600" y="2305669"/>
            <a:ext cx="6336360" cy="72000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>
          <a:xfrm>
            <a:off x="1782763" y="217488"/>
            <a:ext cx="2590800" cy="1944687"/>
          </a:xfrm>
        </p:spPr>
      </p:sp>
    </p:spTree>
    <p:extLst>
      <p:ext uri="{BB962C8B-B14F-4D97-AF65-F5344CB8AC3E}">
        <p14:creationId xmlns:p14="http://schemas.microsoft.com/office/powerpoint/2010/main" val="357447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105669"/>
            <a:ext cx="6192000" cy="55440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73687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105669"/>
            <a:ext cx="6192000" cy="55440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677003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213090"/>
            <a:ext cx="6192000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8021005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97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50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347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735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9635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63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2307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1305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573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191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8263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7687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806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2482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0371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6228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0DED0F-0FD2-49A8-9ACF-BD8777F58976}" type="datetime1"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2026/6/17</a:t>
            </a:fld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AF66F-3B4F-4E8B-A9F2-F8EEB7F87A3A}" type="slidenum">
              <a:rPr kumimoji="1" lang="ja-JP" altLang="en-US" sz="19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900" b="1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98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6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0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9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66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474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70867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2" Target="../theme/theme3.xml" Type="http://schemas.openxmlformats.org/officeDocument/2006/relationships/theme"/><Relationship Id="rId3" Target="../media/image2.gif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9DC282-19FF-4F80-B98C-D5DB390B1F69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D1E6032-4EEA-4FE6-AC18-A06E281ACE40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2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3A6CE891-4328-466E-9D79-88CB6132FE5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37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D6998E63-4500-480F-AE3F-F2341F937736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073" y="2093994"/>
            <a:ext cx="2467603" cy="3489761"/>
          </a:xfrm>
          <a:prstGeom prst="rect">
            <a:avLst/>
          </a:prstGeom>
        </p:spPr>
      </p:pic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-396000" y="2525735"/>
            <a:ext cx="6696000" cy="1806530"/>
          </a:xfrm>
          <a:prstGeom prst="rect">
            <a:avLst/>
          </a:prstGeom>
        </p:spPr>
        <p:txBody>
          <a:bodyPr anchor="ctr" anchorCtr="0"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dirty="0" kern="0" lang="ja-JP" spc="400" sz="2400">
                <a:latin charset="-128" panose="020B0604030504040204" pitchFamily="50" typeface="メイリオ"/>
                <a:ea charset="-128" panose="020B0604030504040204" pitchFamily="50" typeface="メイリオ"/>
              </a:rPr>
              <a:t>令和</a:t>
            </a:r>
            <a:r>
              <a:rPr altLang="en-US" dirty="0" kern="0" lang="ja-JP" spc="400" sz="24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９</a:t>
            </a:r>
            <a:r>
              <a:rPr altLang="en-US" dirty="0" kern="0" lang="ja-JP" spc="400" sz="2400">
                <a:latin charset="-128" panose="020B0604030504040204" pitchFamily="50" typeface="メイリオ"/>
                <a:ea charset="-128" panose="020B0604030504040204" pitchFamily="50" typeface="メイリオ"/>
              </a:rPr>
              <a:t>年度 大学入学共通テスト</a:t>
            </a:r>
            <a:endParaRPr altLang="ja-JP" dirty="0" kern="0" lang="en-US" spc="400" sz="16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altLang="en-US" dirty="0" kern="0" lang="ja-JP" spc="400" sz="4000"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受験上の配慮案内</a:t>
            </a:r>
            <a:r>
              <a:rPr altLang="en-US" dirty="0" kern="0" lang="ja-JP" spc="400" sz="2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　　　　　　　　</a:t>
            </a:r>
            <a:endParaRPr altLang="ja-JP" dirty="0" kern="0" lang="en-US" sz="20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E973BB4B-C423-44F4-AEBA-5395DADF5494}"/>
              </a:ext>
            </a:extLst>
          </p:cNvPr>
          <p:cNvSpPr txBox="1">
            <a:spLocks noChangeArrowheads="1"/>
          </p:cNvSpPr>
          <p:nvPr/>
        </p:nvSpPr>
        <p:spPr>
          <a:xfrm>
            <a:off x="180000" y="12192"/>
            <a:ext cx="3744495" cy="648072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altLang="en-US" dirty="0" lang="ja-JP" sz="1800">
                <a:solidFill>
                  <a:srgbClr val="0070C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令和９年度大学入学者選抜に係る大学入学共通テスト説明協議会</a:t>
            </a:r>
            <a:endParaRPr altLang="ja-JP" dirty="0" lang="en-US" sz="1800">
              <a:solidFill>
                <a:srgbClr val="0070C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735B957-E5AB-4987-AAD7-EC858DEB0B68}"/>
              </a:ext>
            </a:extLst>
          </p:cNvPr>
          <p:cNvSpPr txBox="1">
            <a:spLocks noChangeArrowheads="1"/>
          </p:cNvSpPr>
          <p:nvPr/>
        </p:nvSpPr>
        <p:spPr>
          <a:xfrm>
            <a:off x="7424273" y="797251"/>
            <a:ext cx="1323727" cy="5437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b="0" dirty="0" lang="ja-JP" sz="2800">
                <a:latin typeface="+mn-ea"/>
                <a:ea typeface="+mn-ea"/>
              </a:rPr>
              <a:t>資料４</a:t>
            </a:r>
            <a:endParaRPr altLang="ja-JP" b="0" dirty="0" lang="en-US" sz="2800">
              <a:latin typeface="+mn-ea"/>
              <a:ea typeface="+mn-ea"/>
            </a:endParaRPr>
          </a:p>
          <a:p>
            <a:pPr fontAlgn="auto">
              <a:spcAft>
                <a:spcPts val="0"/>
              </a:spcAft>
            </a:pPr>
            <a:endParaRPr altLang="ja-JP" b="0" dirty="0" lang="en-US" sz="2800">
              <a:latin typeface="+mn-ea"/>
              <a:ea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A4FF895-BB4D-4549-B482-BAED0D4DEC38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pPr>
              <a:defRPr/>
            </a:pPr>
            <a:fld id="{5D0C3138-1DF5-4EE7-9BC8-8086AF259160}" type="slidenum">
              <a:rPr altLang="ja-JP" lang="en-US" smtClean="0"/>
              <a:pPr>
                <a:defRPr/>
              </a:pPr>
              <a:t>1</a:t>
            </a:fld>
            <a:endParaRPr altLang="ja-JP" lang="en-US"/>
          </a:p>
        </p:txBody>
      </p:sp>
    </p:spTree>
    <p:extLst>
      <p:ext uri="{BB962C8B-B14F-4D97-AF65-F5344CB8AC3E}">
        <p14:creationId xmlns:p14="http://schemas.microsoft.com/office/powerpoint/2010/main" val="380068895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3"/>
          <p:cNvSpPr>
            <a:spLocks noChangeArrowheads="1" noGrp="1"/>
          </p:cNvSpPr>
          <p:nvPr>
            <p:ph idx="4294967295" type="body"/>
          </p:nvPr>
        </p:nvSpPr>
        <p:spPr>
          <a:xfrm>
            <a:off x="180000" y="1629000"/>
            <a:ext cx="8712000" cy="1296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共通テスト出願後の不慮の事故等（交通事故，負傷，発病，症状の悪化等）のために受験上の配慮を希望する場合は，受験票に記載の</a:t>
            </a: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｢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問合せ大学</a:t>
            </a: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｣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に事前連絡の上，申請してください。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896611"/>
              </p:ext>
            </p:extLst>
          </p:nvPr>
        </p:nvGraphicFramePr>
        <p:xfrm>
          <a:off x="1764000" y="3141000"/>
          <a:ext cx="5904001" cy="142704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5904001">
                  <a:extLst>
                    <a:ext uri="{9D8B030D-6E8A-4147-A177-3AD203B41FA5}">
                      <a16:colId xmlns:a16="http://schemas.microsoft.com/office/drawing/2014/main" val="3160906983"/>
                    </a:ext>
                  </a:extLst>
                </a:gridCol>
              </a:tblGrid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00" lang="ja-JP" sz="2400"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申請受付期間</a:t>
                      </a:r>
                      <a:endParaRPr altLang="ja-JP" b="0" dirty="0" kern="100" lang="ja-JP" sz="2400">
                        <a:solidFill>
                          <a:schemeClr val="accent3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Times New Roman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9796"/>
                  </a:ext>
                </a:extLst>
              </a:tr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ern="100" kumimoji="1" lang="en-US" sz="2400">
                          <a:solidFill>
                            <a:schemeClr val="tx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12</a:t>
                      </a: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400">
                          <a:solidFill>
                            <a:schemeClr val="tx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10</a:t>
                      </a: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日（木）から</a:t>
                      </a:r>
                      <a:endParaRPr altLang="ja-JP" b="0" dirty="0" kern="100" kumimoji="1" lang="en-US" sz="2400">
                        <a:solidFill>
                          <a:schemeClr val="tx1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Arial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令和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9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年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1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12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日（火）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17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Arial"/>
                        </a:rPr>
                        <a:t>時まで</a:t>
                      </a:r>
                      <a:endParaRPr altLang="ja-JP" b="0" dirty="0" kern="100" kumimoji="1" lang="en-US" sz="2400" u="sng">
                        <a:solidFill>
                          <a:srgbClr val="FF0000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Arial"/>
                      </a:endParaRPr>
                    </a:p>
                  </a:txBody>
                  <a:tcPr anchor="ctr">
                    <a:solidFill>
                      <a:srgbClr val="DD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83164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630D49C-4B31-43B2-8FF7-D8D16BF0668C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9EB99C81-28D7-41D1-BE21-A12FAA09D35B}" type="slidenum">
              <a:rPr altLang="ja-JP" lang="en-US" smtClean="0"/>
              <a:pPr>
                <a:defRPr/>
              </a:pPr>
              <a:t>10</a:t>
            </a:fld>
            <a:endParaRPr altLang="ja-JP" dirty="0"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4E22D0-15AB-4352-B846-4F9B6840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00" y="4797000"/>
            <a:ext cx="8496000" cy="139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dirty="0" kern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この申請は，申請する理由が出願後に発生した場合に限り行うことができます。</a:t>
            </a:r>
            <a:r>
              <a:rPr altLang="en-US" dirty="0" kern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出願時までに申請すべき内容であった場合には対象となりません</a:t>
            </a:r>
            <a:r>
              <a:rPr altLang="en-US" dirty="0" kern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。</a:t>
            </a:r>
            <a:endParaRPr altLang="ja-JP" dirty="0" kern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9042F6EC-32CD-445D-ABD6-5D9C84E7E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【P</a:t>
            </a: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35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25C112A-D6CD-4744-B9E0-BBC50EEC6948}"/>
              </a:ext>
            </a:extLst>
          </p:cNvPr>
          <p:cNvSpPr/>
          <p:nvPr/>
        </p:nvSpPr>
        <p:spPr>
          <a:xfrm>
            <a:off x="180000" y="837000"/>
            <a:ext cx="8568000" cy="61090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2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出願後の不慮の事故等による受験上の配慮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E617F6A-9AF2-40D2-9969-03B99AA6C7B1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7054800" y="6489341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F9D5515-6BCB-4DD9-A7FC-DAC4BDB5FB63}"/>
              </a:ext>
            </a:extLst>
          </p:cNvPr>
          <p:cNvSpPr/>
          <p:nvPr/>
        </p:nvSpPr>
        <p:spPr bwMode="auto">
          <a:xfrm>
            <a:off x="589088" y="2061000"/>
            <a:ext cx="8086912" cy="2088000"/>
          </a:xfrm>
          <a:prstGeom prst="rect">
            <a:avLst/>
          </a:prstGeom>
          <a:solidFill>
            <a:srgbClr val="DDF2F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志願者問合せ専用電話（大学入試センター事業第１課）</a:t>
            </a: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TEL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3465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8600 </a:t>
            </a:r>
          </a:p>
          <a:p>
            <a:pPr algn="l" defTabSz="914400" eaLnBrk="0" fontAlgn="base" hangingPunct="0" indent="0" latinLnBrk="0" lvl="0" marL="360000" marR="0" rtl="0">
              <a:lnSpc>
                <a:spcPts val="2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0" kumimoji="1" lang="en-US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0" baseline="0" cap="none" dirty="0" i="0" kern="0" kumimoji="1" lang="ja-JP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　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9:30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17:00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（土・日曜，祝日，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12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29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日～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1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3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日を除く）</a:t>
            </a:r>
          </a:p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電話での問合せが難しい障害等のある方専用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FAX</a:t>
            </a: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FAX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3485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1771</a:t>
            </a:r>
            <a:endParaRPr altLang="ja-JP" b="0" baseline="0" cap="none" dirty="0" i="0" kern="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6F870B5-466D-4C25-9555-15E4E2832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0" y="1593812"/>
            <a:ext cx="85680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受験上の配慮に関する相談を随時受け付けています。</a:t>
            </a:r>
            <a:endParaRPr altLang="ja-JP" dirty="0" kern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A50B836-D7CB-427D-BF36-1F03E4F6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00" y="4293000"/>
            <a:ext cx="8208000" cy="12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「受験上の配慮案内説明動画（音声・字幕付き）」</a:t>
            </a:r>
            <a:endParaRPr altLang="ja-JP" dirty="0" kern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068C16-43BF-4AE9-A076-3BB264FD8F52}"/>
              </a:ext>
            </a:extLst>
          </p:cNvPr>
          <p:cNvSpPr/>
          <p:nvPr/>
        </p:nvSpPr>
        <p:spPr bwMode="auto">
          <a:xfrm>
            <a:off x="573452" y="4725000"/>
            <a:ext cx="8096884" cy="1750341"/>
          </a:xfrm>
          <a:prstGeom prst="rect">
            <a:avLst/>
          </a:prstGeom>
          <a:solidFill>
            <a:srgbClr val="DDF2FF"/>
          </a:solidFill>
          <a:ln w="28575"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dirty="0" kern="0" lang="ja-JP" sz="14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大学入試センターウェブサイトトップ ＞ 大学入学共通テスト ＞ 試験情報 ＞ 令和</a:t>
            </a:r>
            <a:r>
              <a:rPr altLang="ja-JP" dirty="0" kern="0" lang="en-US" sz="14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9</a:t>
            </a:r>
            <a:r>
              <a:rPr altLang="en-US" dirty="0" kern="0" lang="ja-JP" sz="14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年度試験</a:t>
            </a: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　</a:t>
            </a:r>
            <a:endParaRPr altLang="ja-JP" dirty="0" kern="0" lang="en-US" sz="2000">
              <a:solidFill>
                <a:srgbClr val="00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dirty="0" kern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https://www.dnc.ac.jp/kyotsu/shiken_jouhou/r9/</a:t>
            </a: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lvl="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DF677697-6F75-4F75-B915-0CE05C53D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裏表紙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58828CC-A37E-4F98-86C9-0F64D806CC15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00" y="5559299"/>
            <a:ext cx="821701" cy="821701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4657FAD-D49D-4983-B1DE-C288E94C27AE}"/>
              </a:ext>
            </a:extLst>
          </p:cNvPr>
          <p:cNvSpPr/>
          <p:nvPr/>
        </p:nvSpPr>
        <p:spPr>
          <a:xfrm>
            <a:off x="180000" y="874100"/>
            <a:ext cx="8784000" cy="61090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2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問合せ先，説明動画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2198019821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>
            <a:extLst>
              <a:ext uri="{FF2B5EF4-FFF2-40B4-BE49-F238E27FC236}">
                <a16:creationId xmlns:a16="http://schemas.microsoft.com/office/drawing/2014/main" id="{8BB3726D-FDE3-491B-BC16-A58F85F82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608" y="2546536"/>
            <a:ext cx="8207422" cy="128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charset="2" panose="05000000000000000000" pitchFamily="2" typeface="Wingdings"/>
              <a:buChar char="l"/>
              <a:tabLst/>
              <a:defRPr/>
            </a:pP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「受験上の配慮案内」は，大学入試センターのウェブサイトからダウンロードして入手する形式です。</a:t>
            </a:r>
            <a:endParaRPr altLang="ja-JP" b="0" baseline="0" cap="none" dirty="0" i="0" kern="0" kumimoji="1" lang="en-US" noProof="0" normalizeH="0" spc="0" strike="sngStrike" sz="24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（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6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19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日にウェブサイト掲載済み）</a:t>
            </a: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altLang="ja-JP" b="0" baseline="0" cap="none" dirty="0" i="0" kern="1200" kumimoji="1" lang="en-US" noProof="0" normalizeH="0" spc="0" strike="noStrike" sz="22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495D88A2-26A9-4D0A-BE1A-E48413582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79" y="3064088"/>
            <a:ext cx="8207422" cy="128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altLang="ja-JP" b="0" baseline="0" cap="none" dirty="0" i="0" kern="1200" kumimoji="1" lang="en-US" noProof="0" normalizeH="0" spc="0" strike="noStrike" sz="22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6D152DC8-7FE0-4D12-A6C0-572CFAED1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79" y="4437112"/>
            <a:ext cx="820742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900000000000000" pitchFamily="50" typeface="HGSｺﾞｼｯｸE"/>
                <a:ea charset="-128" panose="020B0900000000000000" pitchFamily="50" typeface="HGSｺﾞｼｯｸE"/>
                <a:cs typeface="+mn-cs"/>
              </a:rPr>
              <a:t>　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ただし，送料等の負担は発生しますが，テレメールにて印刷した受験上の配慮案内を郵送するサービスを行っております。詳細はウェブサイトを確認ください。</a:t>
            </a: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charset="-128" panose="020B0900000000000000" pitchFamily="50" typeface="HGSｺﾞｼｯｸE"/>
              <a:ea charset="-128" panose="020B0900000000000000" pitchFamily="50" typeface="HGSｺﾞｼｯｸE"/>
              <a:cs typeface="+mn-cs"/>
            </a:endParaRP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C9D3BE2F-2347-427B-AD15-3D4B0D2EF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69" y="5005366"/>
            <a:ext cx="820742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prstClr val="black"/>
              </a:solidFill>
              <a:effectLst/>
              <a:highlight>
                <a:srgbClr val="00FF00"/>
              </a:highlight>
              <a:uLnTx/>
              <a:uFillTx/>
              <a:latin charset="-128" panose="020B0900000000000000" pitchFamily="50" typeface="HGSｺﾞｼｯｸE"/>
              <a:ea charset="-128" panose="020B0900000000000000" pitchFamily="50" typeface="HGSｺﾞｼｯｸE"/>
              <a:cs typeface="+mn-cs"/>
            </a:endParaRPr>
          </a:p>
        </p:txBody>
      </p:sp>
      <p:sp>
        <p:nvSpPr>
          <p:cNvPr id="9" name="スライド番号プレースホルダー 1">
            <a:extLst>
              <a:ext uri="{FF2B5EF4-FFF2-40B4-BE49-F238E27FC236}">
                <a16:creationId xmlns:a16="http://schemas.microsoft.com/office/drawing/2014/main" id="{D343FC0B-7324-4838-B26B-24B73D3A124E}"/>
              </a:ext>
            </a:extLst>
          </p:cNvPr>
          <p:cNvSpPr txBox="1">
            <a:spLocks/>
          </p:cNvSpPr>
          <p:nvPr/>
        </p:nvSpPr>
        <p:spPr>
          <a:xfrm>
            <a:off x="6554134" y="6154846"/>
            <a:ext cx="1981200" cy="476250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eaLnBrk="0" fontAlgn="base" hangingPunct="0" rtl="0">
              <a:spcBef>
                <a:spcPct val="0"/>
              </a:spcBef>
              <a:spcAft>
                <a:spcPct val="0"/>
              </a:spcAft>
              <a:defRPr kern="1200" kumimoji="1" sz="1900">
                <a:solidFill>
                  <a:schemeClr val="tx1">
                    <a:tint val="75000"/>
                  </a:schemeClr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1pPr>
            <a:lvl2pPr algn="l" eaLnBrk="0" fontAlgn="base" hangingPunct="0" indent="1588" marL="455613" rtl="0">
              <a:spcBef>
                <a:spcPct val="0"/>
              </a:spcBef>
              <a:spcAft>
                <a:spcPct val="0"/>
              </a:spcAft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2pPr>
            <a:lvl3pPr algn="l" eaLnBrk="0" fontAlgn="base" hangingPunct="0" indent="1588" marL="912813" rtl="0">
              <a:spcBef>
                <a:spcPct val="0"/>
              </a:spcBef>
              <a:spcAft>
                <a:spcPct val="0"/>
              </a:spcAft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3pPr>
            <a:lvl4pPr algn="l" eaLnBrk="0" fontAlgn="base" hangingPunct="0" indent="1588" marL="1370013" rtl="0">
              <a:spcBef>
                <a:spcPct val="0"/>
              </a:spcBef>
              <a:spcAft>
                <a:spcPct val="0"/>
              </a:spcAft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4pPr>
            <a:lvl5pPr algn="l" eaLnBrk="0" fontAlgn="base" hangingPunct="0" indent="1588" marL="1827213" rtl="0">
              <a:spcBef>
                <a:spcPct val="0"/>
              </a:spcBef>
              <a:spcAft>
                <a:spcPct val="0"/>
              </a:spcAft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kern="1200" kumimoji="1" sz="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defRPr>
            </a:lvl9pPr>
          </a:lstStyle>
          <a:p>
            <a:pPr>
              <a:defRPr/>
            </a:pPr>
            <a:fld id="{5D0C3138-1DF5-4EE7-9BC8-8086AF259160}" type="slidenum">
              <a:rPr altLang="ja-JP" lang="en-US" smtClean="0" sz="1200">
                <a:solidFill>
                  <a:schemeClr val="tx1"/>
                </a:solidFill>
                <a:latin charset="0" panose="020B0604030504040204" pitchFamily="34" typeface="Verdana"/>
                <a:ea charset="0" panose="020B0604030504040204" pitchFamily="34" typeface="Verdana"/>
              </a:rPr>
              <a:pPr>
                <a:defRPr/>
              </a:pPr>
              <a:t>2</a:t>
            </a:fld>
            <a:endParaRPr altLang="ja-JP" dirty="0" lang="en-US" sz="1200">
              <a:solidFill>
                <a:schemeClr val="tx1"/>
              </a:solidFill>
              <a:latin charset="0" panose="020B0604030504040204" pitchFamily="34" typeface="Verdana"/>
              <a:ea charset="0" panose="020B0604030504040204" pitchFamily="34" typeface="Verdan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5B2E12-DE6B-4BEC-A67B-32A137FC2FEF}"/>
              </a:ext>
            </a:extLst>
          </p:cNvPr>
          <p:cNvSpPr/>
          <p:nvPr/>
        </p:nvSpPr>
        <p:spPr>
          <a:xfrm>
            <a:off x="292608" y="980720"/>
            <a:ext cx="8242727" cy="72028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「受験上の配慮案内」の入手方法</a:t>
            </a:r>
            <a:endParaRPr altLang="en-US" dirty="0" kumimoji="1" lang="ja-JP" sz="28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6461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88000" y="2099141"/>
            <a:ext cx="8568000" cy="2659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共通テストにおいては，病気・負傷や障害等のために， 受験に際して配慮を希望する志願者に対し，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個々の症状や状態等に応じた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受験上の配慮を行います。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12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受験上の配慮を希望する場合は，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「受験上の配慮」の</a:t>
            </a:r>
            <a:endParaRPr altLang="ja-JP" dirty="0" lang="en-US" sz="2400" u="sng">
              <a:solidFill>
                <a:srgbClr val="FF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申請が必要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です。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A580DA66-0368-4F5D-8AB5-ECA52936C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</a:t>
            </a:r>
            <a:r>
              <a:rPr altLang="en-US" dirty="0" kern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表紙</a:t>
            </a:r>
            <a:r>
              <a:rPr altLang="ja-JP" dirty="0" kern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dirty="0" kern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裏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6B73B4E-0F8C-4D82-B2A0-E7D8ADE3F8BE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3</a:t>
            </a:fld>
            <a:endParaRPr altLang="ja-JP" dirty="0" 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45D258-139F-4857-80D6-3F93BA19C1FF}"/>
              </a:ext>
            </a:extLst>
          </p:cNvPr>
          <p:cNvSpPr/>
          <p:nvPr/>
        </p:nvSpPr>
        <p:spPr>
          <a:xfrm>
            <a:off x="288000" y="909000"/>
            <a:ext cx="8460000" cy="72028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受験上の配慮について</a:t>
            </a:r>
            <a:endParaRPr altLang="en-US" dirty="0" kumimoji="1" lang="ja-JP" sz="28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31910559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B22D0C-8846-4B15-A8EC-E57FAF3AB56B}"/>
              </a:ext>
            </a:extLst>
          </p:cNvPr>
          <p:cNvSpPr txBox="1"/>
          <p:nvPr/>
        </p:nvSpPr>
        <p:spPr>
          <a:xfrm>
            <a:off x="4572000" y="1897601"/>
            <a:ext cx="4104000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Bef>
                <a:spcPts val="1200"/>
              </a:spcBef>
            </a:pPr>
            <a:r>
              <a:rPr altLang="ja-JP" b="1" dirty="0" kumimoji="1" lang="en-US" sz="18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b="1" dirty="0" kumimoji="1" lang="ja-JP" sz="18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年間を通して個別に</a:t>
            </a:r>
            <a:r>
              <a:rPr altLang="en-US" b="1" dirty="0" lang="ja-JP" sz="18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随時</a:t>
            </a:r>
            <a:r>
              <a:rPr altLang="en-US" b="1" dirty="0" kumimoji="1" lang="ja-JP" sz="18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相談を受付</a:t>
            </a:r>
            <a:endParaRPr altLang="ja-JP" b="1" dirty="0" lang="en-US" sz="1800" u="sng">
              <a:solidFill>
                <a:srgbClr val="FF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900000" y="1878560"/>
            <a:ext cx="525600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① 配慮案内の確認（</a:t>
            </a:r>
            <a:r>
              <a:rPr altLang="ja-JP" dirty="0" lang="en-US" sz="1800">
                <a:latin charset="-128" panose="020B0604030504040204" pitchFamily="50" typeface="メイリオ"/>
                <a:ea charset="-128" panose="020B0604030504040204" pitchFamily="50" typeface="メイリオ"/>
              </a:rPr>
              <a:t>6</a:t>
            </a: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月下旬～）</a:t>
            </a: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② マイページの作成（</a:t>
            </a:r>
            <a:r>
              <a:rPr altLang="ja-JP" dirty="0" lang="en-US" sz="1800">
                <a:latin charset="-128" panose="020B0604030504040204" pitchFamily="50" typeface="メイリオ"/>
                <a:ea charset="-128" panose="020B0604030504040204" pitchFamily="50" typeface="メイリオ"/>
              </a:rPr>
              <a:t>7</a:t>
            </a: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800">
                <a:latin charset="-128" panose="020B0604030504040204" pitchFamily="50" typeface="メイリオ"/>
                <a:ea charset="-128" panose="020B0604030504040204" pitchFamily="50" typeface="メイリオ"/>
              </a:rPr>
              <a:t>1</a:t>
            </a: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日（水）</a:t>
            </a:r>
            <a:r>
              <a:rPr altLang="ja-JP" dirty="0" lang="en-US" sz="1800">
                <a:latin charset="-128" panose="020B0604030504040204" pitchFamily="50" typeface="メイリオ"/>
                <a:ea charset="-128" panose="020B0604030504040204" pitchFamily="50" typeface="メイリオ"/>
              </a:rPr>
              <a:t>10</a:t>
            </a: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：</a:t>
            </a:r>
            <a:r>
              <a:rPr altLang="ja-JP" dirty="0" lang="en-US" sz="1800">
                <a:latin charset="-128" panose="020B0604030504040204" pitchFamily="50" typeface="メイリオ"/>
                <a:ea charset="-128" panose="020B0604030504040204" pitchFamily="50" typeface="メイリオ"/>
              </a:rPr>
              <a:t>00</a:t>
            </a: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～）</a:t>
            </a: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18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000"/>
          </a:p>
          <a:p>
            <a:pPr algn="just" eaLnBrk="1" hangingPunct="1" indent="0" marL="0">
              <a:spcBef>
                <a:spcPts val="1200"/>
              </a:spcBef>
              <a:buNone/>
            </a:pPr>
            <a:endParaRPr altLang="ja-JP" dirty="0" lang="en-US" sz="2000"/>
          </a:p>
          <a:p>
            <a:pPr algn="just" eaLnBrk="1" hangingPunct="1" indent="0" marL="0">
              <a:spcBef>
                <a:spcPts val="1200"/>
              </a:spcBef>
              <a:buNone/>
            </a:pPr>
            <a:endParaRPr altLang="ja-JP" dirty="0" lang="en-US" sz="24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800"/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CF9A85E2-489E-41D0-88A5-EAA27FA13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【P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２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　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6B8A833-9976-46CE-9A3B-321484E864F7}"/>
              </a:ext>
            </a:extLst>
          </p:cNvPr>
          <p:cNvSpPr/>
          <p:nvPr/>
        </p:nvSpPr>
        <p:spPr bwMode="auto">
          <a:xfrm>
            <a:off x="161176" y="1598160"/>
            <a:ext cx="666823" cy="49988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６月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７月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８月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９月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10</a:t>
            </a: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11</a:t>
            </a: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12</a:t>
            </a: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月 </a:t>
            </a:r>
            <a:endParaRPr altLang="ja-JP" dirty="0" lang="en-US" sz="14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0" baseline="0" cap="none" dirty="0" i="0" kumimoji="1" lang="ja-JP" normalizeH="0" strike="noStrike" sz="1400" u="none">
                <a:ln>
                  <a:noFill/>
                </a:ln>
                <a:solidFill>
                  <a:schemeClr val="bg1"/>
                </a:solidFill>
                <a:effectLst/>
                <a:latin charset="-128" panose="020B0604030504040204" pitchFamily="50" typeface="メイリオ"/>
                <a:ea charset="-128" panose="020B0604030504040204" pitchFamily="50" typeface="メイリオ"/>
              </a:rPr>
              <a:t>１月</a:t>
            </a:r>
            <a:endParaRPr altLang="ja-JP" b="0" baseline="0" cap="none" dirty="0" i="0" kumimoji="1" lang="en-US" normalizeH="0" strike="noStrike" sz="1400" u="none">
              <a:ln>
                <a:noFill/>
              </a:ln>
              <a:solidFill>
                <a:schemeClr val="bg1"/>
              </a:solidFill>
              <a:effectLst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7E1B34-30CF-4C65-A10E-A51D41FFD55C}"/>
              </a:ext>
            </a:extLst>
          </p:cNvPr>
          <p:cNvSpPr txBox="1"/>
          <p:nvPr/>
        </p:nvSpPr>
        <p:spPr>
          <a:xfrm>
            <a:off x="5083434" y="3651972"/>
            <a:ext cx="3847372" cy="203902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rtlCol="0" wrap="square">
            <a:spAutoFit/>
          </a:bodyPr>
          <a:lstStyle/>
          <a:p>
            <a:pPr algn="just" eaLnBrk="1" hangingPunct="1">
              <a:spcBef>
                <a:spcPts val="600"/>
              </a:spcBef>
            </a:pPr>
            <a:r>
              <a:rPr altLang="en-US" dirty="0" lang="ja-JP" sz="1800">
                <a:highlight>
                  <a:srgbClr val="FFCC00"/>
                </a:highlight>
                <a:latin charset="-128" panose="020B0604030504040204" pitchFamily="50" typeface="メイリオ"/>
                <a:ea charset="-128" panose="020B0604030504040204" pitchFamily="50" typeface="メイリオ"/>
              </a:rPr>
              <a:t>❸ </a:t>
            </a:r>
            <a:r>
              <a:rPr altLang="en-US" dirty="0" lang="ja-JP" sz="1600">
                <a:highlight>
                  <a:srgbClr val="FFCC00"/>
                </a:highlight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受験上の配慮申請（第２期・郵送）</a:t>
            </a:r>
            <a:endParaRPr altLang="ja-JP" dirty="0" lang="en-US" sz="1600">
              <a:highlight>
                <a:srgbClr val="FFCC00"/>
              </a:highlight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第２期：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8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31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日（月）～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10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2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日（金）　　　　</a:t>
            </a:r>
            <a:endParaRPr altLang="ja-JP" dirty="0" lang="en-US" sz="1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　　　　　　　　　　　　　　　　（</a:t>
            </a:r>
            <a:r>
              <a:rPr altLang="en-US" dirty="0" lang="ja-JP" sz="1400" u="sng">
                <a:latin charset="-128" panose="020B0604030504040204" pitchFamily="50" typeface="メイリオ"/>
                <a:ea charset="-128" panose="020B0604030504040204" pitchFamily="50" typeface="メイリオ"/>
              </a:rPr>
              <a:t>必着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）</a:t>
            </a:r>
            <a:endParaRPr altLang="ja-JP" dirty="0" lang="en-US" sz="16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　　　　（または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9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30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日（水）消印有効）</a:t>
            </a:r>
            <a:endParaRPr altLang="ja-JP" dirty="0" lang="en-US" sz="16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>
              <a:spcBef>
                <a:spcPts val="1800"/>
              </a:spcBef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❹ 「審査結果通知書」受領</a:t>
            </a: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>
              <a:spcBef>
                <a:spcPts val="300"/>
              </a:spcBef>
            </a:pPr>
            <a:r>
              <a:rPr altLang="en-US" dirty="0" lang="ja-JP" sz="1600">
                <a:latin charset="-128" panose="020B0604030504040204" pitchFamily="50" typeface="メイリオ"/>
                <a:ea charset="-128" panose="020B0604030504040204" pitchFamily="50" typeface="メイリオ"/>
              </a:rPr>
              <a:t>　 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第２期申請者：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11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月下旬に送付</a:t>
            </a:r>
            <a:endParaRPr altLang="ja-JP" dirty="0" lang="en-US" sz="16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69CB46D-21D3-4E1A-916F-79A0A346FFBA}"/>
              </a:ext>
            </a:extLst>
          </p:cNvPr>
          <p:cNvSpPr txBox="1"/>
          <p:nvPr/>
        </p:nvSpPr>
        <p:spPr>
          <a:xfrm>
            <a:off x="896914" y="5477854"/>
            <a:ext cx="3878475" cy="6771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Bef>
                <a:spcPts val="0"/>
              </a:spcBef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⑤ 「決定通知書」受領</a:t>
            </a:r>
            <a:endParaRPr altLang="ja-JP" dirty="0" lang="en-US" sz="18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>
              <a:spcBef>
                <a:spcPts val="0"/>
              </a:spcBef>
            </a:pPr>
            <a:r>
              <a:rPr altLang="en-US" dirty="0" lang="ja-JP" sz="2000">
                <a:latin charset="-128" panose="020B0604030504040204" pitchFamily="50" typeface="メイリオ"/>
                <a:ea charset="-128" panose="020B0604030504040204" pitchFamily="50" typeface="メイリオ"/>
              </a:rPr>
              <a:t>　　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12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月上旬～中旬に送付</a:t>
            </a:r>
            <a:endParaRPr altLang="ja-JP" dirty="0" lang="en-US" sz="20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80FDEDC-FDD1-4B73-AFE5-F1C595541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13" y="2866455"/>
            <a:ext cx="4117607" cy="164254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800">
                <a:highlight>
                  <a:srgbClr val="FFCC00"/>
                </a:highlight>
                <a:latin charset="-128" panose="020B0604030504040204" pitchFamily="50" typeface="メイリオ"/>
                <a:ea charset="-128" panose="020B0604030504040204" pitchFamily="50" typeface="メイリオ"/>
              </a:rPr>
              <a:t>③ </a:t>
            </a:r>
            <a:r>
              <a:rPr altLang="en-US" dirty="0" lang="ja-JP" sz="1600">
                <a:highlight>
                  <a:srgbClr val="FFCC00"/>
                </a:highlight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受験上の配慮申請（第１期・郵送）</a:t>
            </a:r>
            <a:endParaRPr altLang="ja-JP" dirty="0" lang="en-US" sz="1600">
              <a:highlight>
                <a:srgbClr val="FFCC00"/>
              </a:highlight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第１期：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7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1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日（水）～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8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28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日（金）（</a:t>
            </a:r>
            <a:r>
              <a:rPr altLang="en-US" dirty="0" lang="ja-JP" sz="1400" u="sng">
                <a:latin charset="-128" panose="020B0604030504040204" pitchFamily="50" typeface="メイリオ"/>
                <a:ea charset="-128" panose="020B0604030504040204" pitchFamily="50" typeface="メイリオ"/>
              </a:rPr>
              <a:t>必着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）</a:t>
            </a:r>
            <a:endParaRPr altLang="ja-JP" dirty="0" lang="en-US" sz="1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　　　（または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8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latin charset="-128" panose="020B0604030504040204" pitchFamily="50" typeface="メイリオ"/>
                <a:ea charset="-128" panose="020B0604030504040204" pitchFamily="50" typeface="メイリオ"/>
              </a:rPr>
              <a:t>26</a:t>
            </a:r>
            <a:r>
              <a:rPr altLang="en-US" dirty="0" lang="ja-JP" sz="1400">
                <a:latin charset="-128" panose="020B0604030504040204" pitchFamily="50" typeface="メイリオ"/>
                <a:ea charset="-128" panose="020B0604030504040204" pitchFamily="50" typeface="メイリオ"/>
              </a:rPr>
              <a:t>日（水）消印有効）</a:t>
            </a:r>
            <a:endParaRPr altLang="ja-JP" dirty="0" lang="en-US" sz="1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8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④ 「審査結果通知書」受領</a:t>
            </a:r>
            <a:endParaRPr altLang="ja-JP" dirty="0" lang="en-US" sz="1800">
              <a:solidFill>
                <a:srgbClr val="00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indent="0" lvl="0" marL="0">
              <a:spcBef>
                <a:spcPts val="300"/>
              </a:spcBef>
              <a:buNone/>
            </a:pPr>
            <a:r>
              <a:rPr altLang="en-US" dirty="0" lang="ja-JP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第１期申請者：</a:t>
            </a:r>
            <a:r>
              <a:rPr altLang="ja-JP" dirty="0" lang="en-US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9</a:t>
            </a:r>
            <a:r>
              <a:rPr altLang="en-US" dirty="0" lang="ja-JP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月</a:t>
            </a:r>
            <a:r>
              <a:rPr altLang="ja-JP" dirty="0" lang="en-US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24</a:t>
            </a:r>
            <a:r>
              <a:rPr altLang="en-US" dirty="0" lang="ja-JP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日（木）までに送付</a:t>
            </a:r>
            <a:endParaRPr altLang="ja-JP" dirty="0" lang="en-US" sz="16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1F12C36B-75DB-49D4-ACB5-2F2F0EF14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14" y="6185740"/>
            <a:ext cx="5256000" cy="368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1800"/>
              </a:spcBef>
              <a:buNone/>
            </a:pPr>
            <a:r>
              <a:rPr altLang="en-US" dirty="0" lang="ja-JP" sz="1800">
                <a:latin charset="-128" panose="020B0604030504040204" pitchFamily="50" typeface="メイリオ"/>
                <a:ea charset="-128" panose="020B0604030504040204" pitchFamily="50" typeface="メイリオ"/>
              </a:rPr>
              <a:t>⑥ 共通テスト受験</a:t>
            </a:r>
            <a:r>
              <a:rPr altLang="en-US" dirty="0" lang="ja-JP" sz="18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ja-JP" dirty="0" lang="en-US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dirty="0" lang="ja-JP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⑤「決定通知書」を持参</a:t>
            </a:r>
            <a:endParaRPr altLang="ja-JP" dirty="0" lang="en-US" sz="20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endParaRPr altLang="ja-JP" dirty="0" lang="en-US" sz="20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80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E611F47-4F48-4495-8E3D-6193A64595D7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4</a:t>
            </a:fld>
            <a:endParaRPr altLang="ja-JP" 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73B9B8B-343C-449A-AE97-1906C0EE0BFC}"/>
              </a:ext>
            </a:extLst>
          </p:cNvPr>
          <p:cNvSpPr/>
          <p:nvPr/>
        </p:nvSpPr>
        <p:spPr>
          <a:xfrm>
            <a:off x="161176" y="837001"/>
            <a:ext cx="8769630" cy="677108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申請から受験までの主な流れ</a:t>
            </a:r>
            <a:endParaRPr altLang="ja-JP" b="1" dirty="0" lang="en-US" sz="32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52608746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0FDFA64-66DD-4A61-BF3E-6F9D81EF3F1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762DE8-B7F6-40EC-8A5B-45DA45E4AA93}"/>
              </a:ext>
            </a:extLst>
          </p:cNvPr>
          <p:cNvSpPr/>
          <p:nvPr/>
        </p:nvSpPr>
        <p:spPr>
          <a:xfrm>
            <a:off x="179998" y="5301000"/>
            <a:ext cx="86400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希望する配慮事項によっては審査に時間がかかる場合もあるため，</a:t>
            </a: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dirty="0" lang="ja-JP" sz="20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0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できるだけ</a:t>
            </a:r>
            <a:r>
              <a:rPr altLang="en-US" dirty="0" lang="ja-JP" sz="20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第１期</a:t>
            </a:r>
            <a:r>
              <a:rPr altLang="en-US" b="0" baseline="0" cap="none" dirty="0" i="0" kern="1200" kumimoji="1" lang="ja-JP" noProof="0" normalizeH="0" spc="0" strike="noStrike" sz="20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に申請してください。</a:t>
            </a:r>
            <a:endParaRPr altLang="en-US" b="0" baseline="0" cap="none" dirty="0" i="0" kern="1200" kumimoji="1" lang="ja-JP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92641D9-AEAA-4AC2-A7D3-DC90D29A1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652146"/>
              </p:ext>
            </p:extLst>
          </p:nvPr>
        </p:nvGraphicFramePr>
        <p:xfrm>
          <a:off x="179999" y="1815600"/>
          <a:ext cx="8783999" cy="32268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15094659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1397456457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65708861"/>
                    </a:ext>
                  </a:extLst>
                </a:gridCol>
                <a:gridCol w="2303999">
                  <a:extLst>
                    <a:ext uri="{9D8B030D-6E8A-4147-A177-3AD203B41FA5}">
                      <a16:colId xmlns:a16="http://schemas.microsoft.com/office/drawing/2014/main" val="2270099265"/>
                    </a:ext>
                  </a:extLst>
                </a:gridCol>
              </a:tblGrid>
              <a:tr h="828000">
                <a:tc grid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申請期間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1" dirty="0" kumimoji="1" lang="ja-JP" spc="600" strike="noStrike" sz="18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1800">
                          <a:solidFill>
                            <a:schemeClr val="bg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受験上の配慮事項</a:t>
                      </a:r>
                      <a:endParaRPr altLang="ja-JP" dirty="0" kumimoji="1" lang="en-US" sz="1800">
                        <a:solidFill>
                          <a:schemeClr val="bg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1800">
                          <a:solidFill>
                            <a:schemeClr val="bg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審査結果通知書</a:t>
                      </a:r>
                      <a:endParaRPr altLang="en-US" b="1" dirty="0" kumimoji="1" lang="ja-JP" spc="600" sz="1800"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受験上の配慮事項</a:t>
                      </a:r>
                      <a:endParaRPr altLang="ja-JP" dirty="0" kumimoji="1" lang="en-US" sz="2000">
                        <a:solidFill>
                          <a:schemeClr val="bg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決定通知書</a:t>
                      </a:r>
                      <a:endParaRPr altLang="en-US" b="1" dirty="0" kumimoji="1" lang="ja-JP" spc="600" sz="2000"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791374"/>
                  </a:ext>
                </a:extLst>
              </a:tr>
              <a:tr h="1332000"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第１期</a:t>
                      </a:r>
                      <a:endParaRPr altLang="ja-JP" b="0" dirty="0" kumimoji="1" lang="en-US" sz="2000" u="none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7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1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日（水） 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 　～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28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日（金）（必着）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（または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　　　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26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日（水）消印有効）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出願期間中</a:t>
                      </a:r>
                      <a:endParaRPr altLang="ja-JP" b="0" dirty="0" kumimoji="1" lang="en-US" sz="2000" u="sng">
                        <a:solidFill>
                          <a:srgbClr val="FF0000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ctr"/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（</a:t>
                      </a:r>
                      <a:r>
                        <a:rPr altLang="ja-JP" b="0" dirty="0" kumimoji="1" lang="en-US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9</a:t>
                      </a:r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月</a:t>
                      </a:r>
                      <a:r>
                        <a:rPr altLang="ja-JP" b="0" dirty="0" kumimoji="1" lang="en-US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24</a:t>
                      </a:r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日（木）まで）に</a:t>
                      </a:r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送付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12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月上旬～中旬に送付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（出願した者のみ）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789128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第２期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31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日（月） 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 　～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10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2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日（金）（必着）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（または</a:t>
                      </a:r>
                      <a:endParaRPr altLang="ja-JP" dirty="0" kern="1200" kumimoji="1" lang="en-US" sz="1600">
                        <a:solidFill>
                          <a:schemeClr val="dk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　　　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30</a:t>
                      </a:r>
                      <a:r>
                        <a:rPr altLang="en-US" dirty="0" kern="1200" kumimoji="1" lang="ja-JP" sz="1600">
                          <a:solidFill>
                            <a:schemeClr val="dk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+mn-cs"/>
                        </a:rPr>
                        <a:t>日（水）消印有効）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11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月下旬に送付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16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（出願した者のみ）</a:t>
                      </a:r>
                      <a:endParaRPr altLang="en-US" b="0" dirty="0" kumimoji="1" lang="ja-JP" sz="1600" u="none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0" dirty="0" kumimoji="1" lang="ja-JP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05536"/>
                  </a:ext>
                </a:extLst>
              </a:tr>
            </a:tbl>
          </a:graphicData>
        </a:graphic>
      </p:graphicFrame>
      <p:sp>
        <p:nvSpPr>
          <p:cNvPr id="9" name="Rectangle 15">
            <a:extLst>
              <a:ext uri="{FF2B5EF4-FFF2-40B4-BE49-F238E27FC236}">
                <a16:creationId xmlns:a16="http://schemas.microsoft.com/office/drawing/2014/main" id="{729CBF3F-F606-42FC-8CBB-6F65F82A2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【P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２～３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A9511A6-F130-4AD1-AA84-1B71EE73D9C4}"/>
              </a:ext>
            </a:extLst>
          </p:cNvPr>
          <p:cNvSpPr/>
          <p:nvPr/>
        </p:nvSpPr>
        <p:spPr>
          <a:xfrm>
            <a:off x="163006" y="909000"/>
            <a:ext cx="8800991" cy="677108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600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 請 期 間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962642584"/>
      </p:ext>
    </p:extLst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15"/>
          <p:cNvSpPr>
            <a:spLocks noChangeArrowheads="1"/>
          </p:cNvSpPr>
          <p:nvPr/>
        </p:nvSpPr>
        <p:spPr bwMode="auto">
          <a:xfrm>
            <a:off x="496889" y="37578"/>
            <a:ext cx="249111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【P4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7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,38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64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3AF063D-F52A-41C5-BC4E-BF7740391E3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7162800" y="6534287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B99C81-28D7-41D1-BE21-A12FAA09D35B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852C70-9124-4DF5-B572-46D1CC15D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1" y="1643400"/>
            <a:ext cx="8640000" cy="633600"/>
          </a:xfrm>
          <a:prstGeom prst="rect">
            <a:avLst/>
          </a:prstGeom>
          <a:solidFill>
            <a:srgbClr val="DDF2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dirty="0" lang="ja-JP" sz="2400">
                <a:solidFill>
                  <a:srgbClr val="000000"/>
                </a:solidFill>
                <a:latin typeface="Arial"/>
                <a:ea typeface="ＭＳ Ｐゴシック"/>
              </a:rPr>
              <a:t>　</a:t>
            </a:r>
            <a:r>
              <a: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【A】</a:t>
            </a:r>
            <a:r>
              <a:rPr altLang="en-US" b="0" baseline="0" cap="none" dirty="0" i="0" kern="1200" kumimoji="1" lang="ja-JP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受験上の配慮申請書（必須）</a:t>
            </a:r>
            <a:endParaRPr altLang="ja-JP" b="0" baseline="0" cap="none" dirty="0" i="0" kern="1200" kumimoji="1" lang="en-US" noProof="0" normalizeH="0" spc="0" strike="noStrike" sz="2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83EA88-23BD-4345-8FF4-5B128351ACC7}"/>
              </a:ext>
            </a:extLst>
          </p:cNvPr>
          <p:cNvSpPr/>
          <p:nvPr/>
        </p:nvSpPr>
        <p:spPr bwMode="auto">
          <a:xfrm>
            <a:off x="0" y="2421000"/>
            <a:ext cx="8964000" cy="8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1800">
                <a:solidFill>
                  <a:schemeClr val="tx1"/>
                </a:solidFill>
              </a:rPr>
              <a:t>　</a:t>
            </a: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志願者本人のマイページからダウンロードした申請書を使用してください。</a:t>
            </a:r>
            <a:endParaRPr altLang="ja-JP" dirty="0" lang="en-US" sz="1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</a:t>
            </a:r>
            <a:r>
              <a:rPr altLang="en-US" dirty="0" lang="ja-JP" sz="18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志願者，保護者，担当の教員（学級担任等）等で相談の上，</a:t>
            </a: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記入してください</a:t>
            </a:r>
            <a:r>
              <a:rPr altLang="en-US" dirty="0" lang="ja-JP" sz="20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。</a:t>
            </a:r>
            <a:endParaRPr altLang="ja-JP" dirty="0" lang="en-US" sz="20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00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83A70D3A-786E-423D-A1DC-451BC5B85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1" y="3327526"/>
            <a:ext cx="8640000" cy="633600"/>
          </a:xfrm>
          <a:prstGeom prst="rect">
            <a:avLst/>
          </a:prstGeom>
          <a:solidFill>
            <a:srgbClr val="DDF2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【B】</a:t>
            </a:r>
            <a:r>
              <a:rPr altLang="en-US" b="0" baseline="0" cap="none" dirty="0" i="0" kern="1200" kumimoji="1" lang="ja-JP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診断書（</a:t>
            </a:r>
            <a:r>
              <a:rPr altLang="en-US" dirty="0" lang="ja-JP" sz="22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必須）</a:t>
            </a:r>
            <a:endParaRPr altLang="ja-JP" b="0" baseline="0" cap="none" dirty="0" i="0" kern="1200" kumimoji="1" lang="en-US" noProof="0" normalizeH="0" spc="0" strike="noStrike" sz="2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3B9647D-7166-450F-B0A3-9189472AA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52" y="4717463"/>
            <a:ext cx="8640000" cy="633600"/>
          </a:xfrm>
          <a:prstGeom prst="rect">
            <a:avLst/>
          </a:prstGeom>
          <a:solidFill>
            <a:srgbClr val="DDF2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 indent="0" lvl="0" mar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altLang="en-US" b="0" baseline="0" cap="none" dirty="0" i="0" kern="1200" kumimoji="1" lang="ja-JP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【C】</a:t>
            </a:r>
            <a:r>
              <a:rPr altLang="en-US" b="0" baseline="0" cap="none" dirty="0" i="0" kern="1200" kumimoji="1" lang="ja-JP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状況</a:t>
            </a:r>
            <a:r>
              <a:rPr altLang="en-US" dirty="0" lang="ja-JP" sz="22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報告書</a:t>
            </a:r>
            <a:r>
              <a:rPr altLang="en-US" dirty="0" lang="ja-JP" sz="2200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（今年度から必須）</a:t>
            </a:r>
            <a:endParaRPr altLang="ja-JP" b="0" baseline="0" cap="none" dirty="0" i="0" kern="1200" kumimoji="1" lang="en-US" noProof="0" normalizeH="0" spc="0" strike="noStrike" sz="2200" u="none">
              <a:ln>
                <a:noFill/>
              </a:ln>
              <a:solidFill>
                <a:srgbClr val="FF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7561B0E-A67C-4EF4-8F5F-1A3EEE28E55C}"/>
              </a:ext>
            </a:extLst>
          </p:cNvPr>
          <p:cNvSpPr/>
          <p:nvPr/>
        </p:nvSpPr>
        <p:spPr bwMode="auto">
          <a:xfrm>
            <a:off x="0" y="4091063"/>
            <a:ext cx="8748000" cy="50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</a:t>
            </a: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障害の区分に対応した所定の様式を使用してください。</a:t>
            </a:r>
            <a:endParaRPr altLang="ja-JP" dirty="0" lang="en-US" sz="1800" u="sng">
              <a:solidFill>
                <a:srgbClr val="FF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59CB6BF-3534-49BF-8722-0B00DFE92388}"/>
              </a:ext>
            </a:extLst>
          </p:cNvPr>
          <p:cNvSpPr/>
          <p:nvPr/>
        </p:nvSpPr>
        <p:spPr bwMode="auto">
          <a:xfrm>
            <a:off x="0" y="5509499"/>
            <a:ext cx="8964000" cy="132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1800">
                <a:solidFill>
                  <a:schemeClr val="tx1"/>
                </a:solidFill>
              </a:rPr>
              <a:t>　</a:t>
            </a: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高校等での状況を担当の教員（学級担任等）が記入してください。</a:t>
            </a:r>
            <a:endParaRPr altLang="ja-JP" dirty="0" lang="en-US" sz="1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配慮事項は高校等での配慮実施状況等にかかわらず，必要に応じて申請すること　</a:t>
            </a:r>
            <a:endParaRPr altLang="ja-JP" dirty="0" lang="en-US" sz="1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ができます。</a:t>
            </a:r>
            <a:endParaRPr altLang="ja-JP" dirty="0" lang="en-US" sz="1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1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 事前的改善措置（基礎的環境整備）も提供している配慮として記入してください。</a:t>
            </a:r>
            <a:endParaRPr altLang="ja-JP" dirty="0" lang="en-US" sz="1800" u="sng">
              <a:solidFill>
                <a:srgbClr val="FF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2CFF26B-5434-4CF7-9D3E-CBEB35359CAA}"/>
              </a:ext>
            </a:extLst>
          </p:cNvPr>
          <p:cNvSpPr/>
          <p:nvPr/>
        </p:nvSpPr>
        <p:spPr>
          <a:xfrm>
            <a:off x="179999" y="837000"/>
            <a:ext cx="8671566" cy="633868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 請 書 類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7</a:t>
            </a:fld>
            <a:endParaRPr altLang="ja-JP" dirty="0"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5C8DF7D-5D51-43A9-A73C-CCB4AA429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00" y="1616138"/>
            <a:ext cx="8676000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200">
                <a:latin charset="-128" panose="020B0604030504040204" pitchFamily="50" typeface="メイリオ"/>
                <a:ea charset="-128" panose="020B0604030504040204" pitchFamily="50" typeface="メイリオ"/>
              </a:rPr>
              <a:t>　申請書類の様式（スライド６参照）は，共通テスト出願サイトのマイページ等から志願者が各自でダウンロード・印刷します。</a:t>
            </a:r>
            <a:endParaRPr altLang="ja-JP" dirty="0" lang="en-US" sz="22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000"/>
              <a:t>　</a:t>
            </a:r>
            <a:endParaRPr altLang="ja-JP" dirty="0" lang="en-US" sz="1200"/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endParaRPr altLang="ja-JP" dirty="0" lang="en-US" sz="120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7775FC9-8266-4AB5-8C5C-5EE66679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936577"/>
              </p:ext>
            </p:extLst>
          </p:nvPr>
        </p:nvGraphicFramePr>
        <p:xfrm>
          <a:off x="342000" y="2519107"/>
          <a:ext cx="8513999" cy="2997893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811226">
                  <a:extLst>
                    <a:ext uri="{9D8B030D-6E8A-4147-A177-3AD203B41FA5}">
                      <a16:colId xmlns:a16="http://schemas.microsoft.com/office/drawing/2014/main" val="2908479579"/>
                    </a:ext>
                  </a:extLst>
                </a:gridCol>
                <a:gridCol w="5702773">
                  <a:extLst>
                    <a:ext uri="{9D8B030D-6E8A-4147-A177-3AD203B41FA5}">
                      <a16:colId xmlns:a16="http://schemas.microsoft.com/office/drawing/2014/main" val="4197018795"/>
                    </a:ext>
                  </a:extLst>
                </a:gridCol>
              </a:tblGrid>
              <a:tr h="677705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1" dirty="0" kumimoji="1" lang="ja-JP" spc="600" sz="1800"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申請書類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1" dirty="0" kern="100" kumimoji="1" lang="ja-JP" sz="1800">
                          <a:solidFill>
                            <a:schemeClr val="bg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Times New Roman"/>
                        </a:rPr>
                        <a:t>入手方法</a:t>
                      </a:r>
                      <a:endParaRPr altLang="ja-JP" b="1" dirty="0" kern="100" kumimoji="1" lang="en-US" sz="1800">
                        <a:solidFill>
                          <a:schemeClr val="bg1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Times New Roman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0" dirty="0" kern="100" kumimoji="1" lang="ja-JP" sz="1600">
                          <a:solidFill>
                            <a:schemeClr val="bg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Times New Roman"/>
                        </a:rPr>
                        <a:t>（ファイル形式）</a:t>
                      </a:r>
                      <a:endParaRPr altLang="ja-JP" b="1" dirty="0" kern="100" kumimoji="1" lang="ja-JP" sz="1600">
                        <a:solidFill>
                          <a:schemeClr val="bg1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Times New Roman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991121"/>
                  </a:ext>
                </a:extLst>
              </a:tr>
              <a:tr h="91219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800"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【A】</a:t>
                      </a:r>
                      <a:r>
                        <a:rPr altLang="en-US" b="0" dirty="0" kumimoji="1" lang="ja-JP" spc="600" sz="1800"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受験上の</a:t>
                      </a:r>
                      <a:br>
                        <a:rPr altLang="ja-JP" b="0" dirty="0" kumimoji="1" lang="en-US" spc="600" sz="1800"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</a:br>
                      <a:r>
                        <a:rPr altLang="en-US" b="0" dirty="0" kumimoji="1" lang="ja-JP" spc="600" sz="1800"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配慮申請書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ern="100" kumimoji="1" lang="ja-JP" sz="1800">
                          <a:solidFill>
                            <a:schemeClr val="dk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Times New Roman"/>
                        </a:rPr>
                        <a:t>マイページ（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PDF</a:t>
                      </a:r>
                      <a:r>
                        <a:rPr altLang="en-US" b="0" dirty="0" kern="100" kumimoji="1" lang="ja-JP" sz="1800">
                          <a:solidFill>
                            <a:schemeClr val="dk1"/>
                          </a:solidFill>
                          <a:effectLst/>
                          <a:latin charset="-128" panose="020B0604030504040204" pitchFamily="50" typeface="メイリオ"/>
                          <a:ea charset="-128" panose="020B0604030504040204" pitchFamily="50" typeface="メイリオ"/>
                          <a:cs typeface="Times New Roman"/>
                        </a:rPr>
                        <a:t>）</a:t>
                      </a:r>
                      <a:endParaRPr altLang="ja-JP" b="0" dirty="0" kern="100" kumimoji="1" lang="ja-JP" sz="1800">
                        <a:solidFill>
                          <a:schemeClr val="dk1"/>
                        </a:solidFill>
                        <a:effectLst/>
                        <a:latin charset="-128" panose="020B0604030504040204" pitchFamily="50" typeface="メイリオ"/>
                        <a:ea charset="-128" panose="020B0604030504040204" pitchFamily="50" typeface="メイリオ"/>
                        <a:cs typeface="Times New Roman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38326"/>
                  </a:ext>
                </a:extLst>
              </a:tr>
              <a:tr h="714104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【B】</a:t>
                      </a:r>
                      <a:r>
                        <a:rPr altLang="en-US" b="0" dirty="0" kumimoji="1" lang="ja-JP" spc="600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診断書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マイページ（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PDF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）</a:t>
                      </a:r>
                      <a:endParaRPr altLang="ja-JP" b="0" dirty="0" kumimoji="1" lang="en-US" sz="1800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　　</a:t>
                      </a:r>
                      <a:r>
                        <a:rPr altLang="en-US" b="0" dirty="0" kumimoji="1" lang="ja-JP" sz="14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　</a:t>
                      </a:r>
                      <a:r>
                        <a:rPr altLang="en-US" b="0" dirty="0" kumimoji="1" lang="ja-JP" sz="12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または</a:t>
                      </a:r>
                      <a:endParaRPr altLang="ja-JP" b="0" dirty="0" kumimoji="1" lang="en-US" sz="1200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  <a:p>
                      <a:pPr algn="l" defTabSz="914400" eaLnBrk="1" fontAlgn="auto" hangingPunct="1" indent="-285750" latinLnBrk="0" lvl="0" marL="285750" marR="0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大学入試センターのウェブサイト（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PDF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／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Word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）</a:t>
                      </a:r>
                      <a:endParaRPr altLang="ja-JP" b="0" dirty="0" kumimoji="1" lang="en-US" sz="1800">
                        <a:solidFill>
                          <a:schemeClr val="tx1"/>
                        </a:solidFill>
                        <a:latin charset="-128" panose="020B0604030504040204" pitchFamily="50" typeface="メイリオ"/>
                        <a:ea charset="-128" panose="020B0604030504040204" pitchFamily="50" typeface="メイリオ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1094"/>
                  </a:ext>
                </a:extLst>
              </a:tr>
              <a:tr h="693894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6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【C】</a:t>
                      </a:r>
                      <a:r>
                        <a:rPr altLang="en-US" b="0" dirty="0" kumimoji="1" lang="ja-JP" spc="600" sz="1600">
                          <a:solidFill>
                            <a:schemeClr val="tx1"/>
                          </a:solidFill>
                          <a:latin charset="-128" panose="020B0604030504040204" pitchFamily="50" typeface="メイリオ"/>
                          <a:ea charset="-128" panose="020B0604030504040204" pitchFamily="50" typeface="メイリオ"/>
                        </a:rPr>
                        <a:t>状況報告書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DF2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endParaRPr altLang="ja-JP" b="0" dirty="0" kumimoji="1" lang="en-US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7672"/>
                  </a:ext>
                </a:extLst>
              </a:tr>
            </a:tbl>
          </a:graphicData>
        </a:graphic>
      </p:graphicFrame>
      <p:sp>
        <p:nvSpPr>
          <p:cNvPr id="10" name="Rectangle 15">
            <a:extLst>
              <a:ext uri="{FF2B5EF4-FFF2-40B4-BE49-F238E27FC236}">
                <a16:creationId xmlns:a16="http://schemas.microsoft.com/office/drawing/2014/main" id="{8BD36018-965A-43C3-8340-62F4D79B6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【P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6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7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FE7331E-7EC1-4BF4-8EF5-399BBB262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5733000"/>
            <a:ext cx="8568000" cy="725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事前に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マイページの作成が必要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です。</a:t>
            </a:r>
            <a:endParaRPr altLang="ja-JP" dirty="0" lang="en-US" sz="12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2505B65-41A2-4556-94BA-BF9C04AC3196}"/>
              </a:ext>
            </a:extLst>
          </p:cNvPr>
          <p:cNvSpPr/>
          <p:nvPr/>
        </p:nvSpPr>
        <p:spPr>
          <a:xfrm>
            <a:off x="287996" y="837000"/>
            <a:ext cx="8622003" cy="61090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申請書類の入手方法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15223552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61504" y="1595924"/>
            <a:ext cx="8712000" cy="48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出願手続きは，志願者個人単位での</a:t>
            </a: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Web</a:t>
            </a:r>
            <a:r>
              <a:rPr altLang="ja-JP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出願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で</a:t>
            </a:r>
            <a:r>
              <a:rPr altLang="ja-JP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すが，「受験上の配慮」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を希望する場合は，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申請書類を大学入試センターへ</a:t>
            </a:r>
            <a:r>
              <a:rPr altLang="ja-JP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郵送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する必要があり</a:t>
            </a:r>
            <a:r>
              <a:rPr altLang="ja-JP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ます</a:t>
            </a:r>
            <a:r>
              <a:rPr altLang="ja-JP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endParaRPr altLang="en-US" dirty="0" lang="ja-JP" sz="12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学校で取りまとめて郵送しても，申請者個人で郵送しても差し支えありません。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「受験上の配慮申請」を行っただけでは，共通テストに　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出願したことにはなりません。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11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>
                <a:latin charset="-128" panose="020B0604030504040204" pitchFamily="50" typeface="メイリオ"/>
                <a:ea charset="-128" panose="020B0604030504040204" pitchFamily="50" typeface="メイリオ"/>
              </a:rPr>
              <a:t>※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出願手続きは申請書類をダウンロードしたアカウントを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使用して行ってください。</a:t>
            </a:r>
            <a:endParaRPr altLang="ja-JP" dirty="0" lang="en-US" sz="2000"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8</a:t>
            </a:fld>
            <a:endParaRPr altLang="ja-JP" dirty="0"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D150EB71-577F-4891-BFB1-F2B87B45E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【P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３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DC40F45-160C-49D4-A533-E536E455CA3B}"/>
              </a:ext>
            </a:extLst>
          </p:cNvPr>
          <p:cNvSpPr/>
          <p:nvPr/>
        </p:nvSpPr>
        <p:spPr>
          <a:xfrm>
            <a:off x="261505" y="837000"/>
            <a:ext cx="8486496" cy="61090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chemeClr val="tx1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申 請 方 法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224347308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1DDD387-6ADA-4277-A939-D2BECFB56893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C593B7-9AB8-4606-9DB9-3538C20A544A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CCAEE8-41AC-4E8E-BE1C-5346F018B9B5}"/>
              </a:ext>
            </a:extLst>
          </p:cNvPr>
          <p:cNvSpPr/>
          <p:nvPr/>
        </p:nvSpPr>
        <p:spPr>
          <a:xfrm>
            <a:off x="180000" y="1668680"/>
            <a:ext cx="871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　配慮事項については，志願者からの申請に基づき，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大学入試センターで審査の上，決定</a:t>
            </a:r>
            <a:r>
              <a:rPr altLang="en-US" dirty="0" lang="ja-JP" sz="2400">
                <a:latin charset="-128" panose="020B0604030504040204" pitchFamily="50" typeface="メイリオ"/>
                <a:ea charset="-128" panose="020B0604030504040204" pitchFamily="50" typeface="メイリオ"/>
              </a:rPr>
              <a:t>します。決定に当たっては，個々の症状や状態等を総合的に判断します。</a:t>
            </a: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2400"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　大学入試センターで審査の上，決定した配慮事項については</a:t>
            </a:r>
            <a:r>
              <a:rPr altLang="en-US" b="0" baseline="0" cap="none" dirty="0" i="0" kern="1200" kumimoji="1" lang="ja-JP" noProof="0" normalizeH="0" spc="0" strike="noStrike" sz="24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再審査は行いません。</a:t>
            </a:r>
            <a:endParaRPr altLang="ja-JP" b="0" baseline="0" cap="none" dirty="0" i="0" kern="1200" kumimoji="1" lang="en-US" noProof="0" normalizeH="0" spc="0" strike="noStrike" sz="2400" u="sng">
              <a:ln>
                <a:noFill/>
              </a:ln>
              <a:solidFill>
                <a:srgbClr val="FF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>
              <a:spcBef>
                <a:spcPts val="0"/>
              </a:spcBef>
            </a:pPr>
            <a:endParaRPr altLang="ja-JP" dirty="0" lang="en-US" sz="2400" u="sng">
              <a:solidFill>
                <a:srgbClr val="FF0000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　審査結果等の</a:t>
            </a:r>
            <a:r>
              <a:rPr altLang="en-US" dirty="0" lang="ja-JP" sz="2400" u="sng">
                <a:solidFill>
                  <a:srgbClr val="FF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通知書は，在学している学校に送付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します。（ 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P31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34 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）</a:t>
            </a:r>
            <a:endParaRPr altLang="ja-JP" b="0" baseline="0" cap="none" dirty="0" i="0" kern="120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23F13462-4085-4A70-97E1-F10A8180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8" panose="020B0604030504040204" pitchFamily="50" typeface="メイリオ"/>
                <a:ea charset="-128" panose="020B0604030504040204" pitchFamily="50" typeface="メイリオ"/>
              </a:rPr>
              <a:t>【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P31</a:t>
            </a:r>
            <a:r>
              <a:rPr altLang="en-US" dirty="0" lang="ja-JP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34】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7AB7C1-3D8A-4836-9C6C-3A20875836F3}"/>
              </a:ext>
            </a:extLst>
          </p:cNvPr>
          <p:cNvSpPr/>
          <p:nvPr/>
        </p:nvSpPr>
        <p:spPr>
          <a:xfrm>
            <a:off x="180000" y="874100"/>
            <a:ext cx="8568000" cy="610900"/>
          </a:xfrm>
          <a:prstGeom prst="rect">
            <a:avLst/>
          </a:prstGeom>
          <a:solidFill>
            <a:srgbClr val="FFFFE5"/>
          </a:solidFill>
          <a:ln>
            <a:solidFill>
              <a:srgbClr val="FFFF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rtlCol="0" tIns="108000"/>
          <a:lstStyle/>
          <a:p>
            <a:r>
              <a:rPr altLang="en-US" b="1" dirty="0" lang="ja-JP" sz="2800">
                <a:solidFill>
                  <a:prstClr val="black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 </a:t>
            </a:r>
            <a:r>
              <a:rPr altLang="en-US" b="1" dirty="0" lang="ja-JP" sz="2800">
                <a:solidFill>
                  <a:srgbClr val="000000"/>
                </a:solidFill>
                <a:latin charset="-128" panose="020B0604030504040204" pitchFamily="50" typeface="メイリオ"/>
                <a:ea charset="-128" panose="020B0604030504040204" pitchFamily="50" typeface="メイリオ"/>
              </a:rPr>
              <a:t>受験上の配慮事項の決定</a:t>
            </a:r>
            <a:endParaRPr altLang="ja-JP" b="1" dirty="0" lang="en-US" sz="2800">
              <a:solidFill>
                <a:schemeClr val="tx1"/>
              </a:solidFill>
              <a:latin charset="-128" panose="020B0604030504040204" pitchFamily="50" typeface="メイリオ"/>
              <a:ea charset="-128" panose="020B0604030504040204" pitchFamily="50"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47785200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1353</Words>
  <Application>Microsoft Office PowerPoint</Application>
  <PresentationFormat>画面に合わせる (4:3)</PresentationFormat>
  <Paragraphs>159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11</vt:i4>
      </vt:variant>
    </vt:vector>
  </HeadingPairs>
  <TitlesOfParts>
    <vt:vector size="22" baseType="lpstr">
      <vt:lpstr>HGSｺﾞｼｯｸE</vt:lpstr>
      <vt:lpstr>ＭＳ Ｐゴシック</vt:lpstr>
      <vt:lpstr>ＭＳ Ｐ明朝</vt:lpstr>
      <vt:lpstr>メイリオ</vt:lpstr>
      <vt:lpstr>Arial</vt:lpstr>
      <vt:lpstr>Times New Roman</vt:lpstr>
      <vt:lpstr>Verdana</vt:lpstr>
      <vt:lpstr>Wingdings</vt:lpstr>
      <vt:lpstr>標準デザイン</vt:lpstr>
      <vt:lpstr>1_標準デザイン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2026-06-17T09:04:30Z</dcterms:created>
  <dcterms:modified xsi:type="dcterms:W3CDTF">2026-06-17T09:32:05Z</dcterms:modified>
  <cp:revision>1</cp:revision>
  <dc:title>04_（資料４）R9受験上の配慮案内.pptx</dc:title>
</cp:coreProperties>
</file>