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2"/>
  </p:notesMasterIdLst>
  <p:handoutMasterIdLst>
    <p:handoutMasterId r:id="rId13"/>
  </p:handoutMasterIdLst>
  <p:sldIdLst>
    <p:sldId id="511" r:id="rId2"/>
    <p:sldId id="512" r:id="rId3"/>
    <p:sldId id="520" r:id="rId4"/>
    <p:sldId id="464" r:id="rId5"/>
    <p:sldId id="463" r:id="rId6"/>
    <p:sldId id="521" r:id="rId7"/>
    <p:sldId id="462" r:id="rId8"/>
    <p:sldId id="461" r:id="rId9"/>
    <p:sldId id="458" r:id="rId10"/>
    <p:sldId id="505" r:id="rId11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8" userDrawn="1">
          <p15:clr>
            <a:srgbClr val="A4A3A4"/>
          </p15:clr>
        </p15:guide>
        <p15:guide id="2" pos="2103" userDrawn="1">
          <p15:clr>
            <a:srgbClr val="A4A3A4"/>
          </p15:clr>
        </p15:guide>
        <p15:guide id="3" orient="horz" pos="3068" userDrawn="1">
          <p15:clr>
            <a:srgbClr val="A4A3A4"/>
          </p15:clr>
        </p15:guide>
        <p15:guide id="4" pos="2083" userDrawn="1">
          <p15:clr>
            <a:srgbClr val="A4A3A4"/>
          </p15:clr>
        </p15:guide>
        <p15:guide id="5" orient="horz" pos="3109" userDrawn="1">
          <p15:clr>
            <a:srgbClr val="A4A3A4"/>
          </p15:clr>
        </p15:guide>
        <p15:guide id="6" pos="2124" userDrawn="1">
          <p15:clr>
            <a:srgbClr val="A4A3A4"/>
          </p15:clr>
        </p15:guide>
        <p15:guide id="7" orient="horz" pos="3132" userDrawn="1">
          <p15:clr>
            <a:srgbClr val="A4A3A4"/>
          </p15:clr>
        </p15:guide>
        <p15:guide id="10" pos="2145" userDrawn="1">
          <p15:clr>
            <a:srgbClr val="A4A3A4"/>
          </p15:clr>
        </p15:guide>
        <p15:guide id="12" orient="horz" pos="3152" userDrawn="1">
          <p15:clr>
            <a:srgbClr val="A4A3A4"/>
          </p15:clr>
        </p15:guide>
        <p15:guide id="14" pos="2122" userDrawn="1">
          <p15:clr>
            <a:srgbClr val="A4A3A4"/>
          </p15:clr>
        </p15:guide>
        <p15:guide id="15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DAEDEF"/>
    <a:srgbClr val="00FF00"/>
    <a:srgbClr val="0033CC"/>
    <a:srgbClr val="D9D9D9"/>
    <a:srgbClr val="FF6600"/>
    <a:srgbClr val="003CFA"/>
    <a:srgbClr val="DDDDDD"/>
    <a:srgbClr val="D9FFEC"/>
    <a:srgbClr val="C5F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6391" autoAdjust="0"/>
  </p:normalViewPr>
  <p:slideViewPr>
    <p:cSldViewPr>
      <p:cViewPr varScale="1">
        <p:scale>
          <a:sx n="111" d="100"/>
          <a:sy n="111" d="100"/>
        </p:scale>
        <p:origin x="151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120"/>
      </p:cViewPr>
      <p:guideLst>
        <p:guide orient="horz" pos="3088"/>
        <p:guide pos="2103"/>
        <p:guide orient="horz" pos="3068"/>
        <p:guide pos="2083"/>
        <p:guide orient="horz" pos="3109"/>
        <p:guide pos="2124"/>
        <p:guide orient="horz" pos="3132"/>
        <p:guide pos="2145"/>
        <p:guide orient="horz" pos="3152"/>
        <p:guide pos="2122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351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52EA768D-C707-428D-BFF9-8190FD5FED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5314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51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37" y="4721255"/>
            <a:ext cx="544798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 smtClean="0"/>
              <a:t>マスタ テキストの書式設定</a:t>
            </a:r>
          </a:p>
          <a:p>
            <a:pPr lvl="1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2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  <a:p>
            <a:pPr lvl="3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4 </a:t>
            </a:r>
            <a:r>
              <a:rPr lang="ja-JP" altLang="en-US" noProof="0" dirty="0" smtClean="0"/>
              <a:t>レベル</a:t>
            </a:r>
          </a:p>
          <a:p>
            <a:pPr lvl="4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5 </a:t>
            </a:r>
            <a:r>
              <a:rPr lang="ja-JP" altLang="en-US" noProof="0" dirty="0" smtClean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2C87032C-F6F3-4901-A091-63F0C314F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88467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60" y="3601529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740">
              <a:defRPr/>
            </a:pPr>
            <a:endParaRPr lang="en-US" altLang="ja-JP" sz="1400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647969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857375" y="180975"/>
            <a:ext cx="3303588" cy="24780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455843" y="2900898"/>
            <a:ext cx="6182679" cy="7031948"/>
          </a:xfrm>
        </p:spPr>
        <p:txBody>
          <a:bodyPr/>
          <a:lstStyle/>
          <a:p>
            <a:pPr defTabSz="912941" eaLnBrk="1" hangingPunct="1">
              <a:spcBef>
                <a:spcPct val="15000"/>
              </a:spcBef>
              <a:defRPr/>
            </a:pP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2826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60" y="3601529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740">
              <a:defRPr/>
            </a:pPr>
            <a:endParaRPr lang="en-US" altLang="ja-JP" sz="1400" strike="noStrike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45798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9"/>
            <a:ext cx="6194280" cy="577630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9421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568" y="3529509"/>
            <a:ext cx="6168068" cy="5688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ts val="0"/>
              </a:spcBef>
            </a:pPr>
            <a:endParaRPr lang="ja-JP" altLang="en-US" sz="16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>
          <a:xfrm>
            <a:off x="3537373" y="9074125"/>
            <a:ext cx="2950263" cy="496887"/>
          </a:xfrm>
        </p:spPr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6744" y="3495877"/>
            <a:ext cx="6638881" cy="629832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0"/>
              </a:spcBef>
            </a:pPr>
            <a:endParaRPr lang="en-US" altLang="ja-JP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9244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32" y="3819543"/>
            <a:ext cx="6715968" cy="597466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ts val="1599"/>
              </a:lnSpc>
              <a:spcBef>
                <a:spcPts val="0"/>
              </a:spcBef>
            </a:pPr>
            <a:endParaRPr lang="en-US" altLang="ja-JP" sz="10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7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78760" cy="59026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0"/>
              </a:spcBef>
            </a:pPr>
            <a:endParaRPr lang="en-US" altLang="ja-JP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8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8" y="3819547"/>
            <a:ext cx="5952044" cy="482253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15000"/>
              </a:spcBef>
            </a:pPr>
            <a:endParaRPr lang="ja-JP" altLang="en-US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398" y="2130315"/>
            <a:ext cx="7773206" cy="1470052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2408" y="3885976"/>
            <a:ext cx="6400799" cy="1752301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5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7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0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5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7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50F-D042-4653-882E-087120DEC1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0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E27-1846-4EC4-BC2B-AC7FA6125F7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30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1416" y="273850"/>
            <a:ext cx="2056191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273850"/>
            <a:ext cx="6018590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2D89-FB0C-4661-AB42-DEC6AFCB8A1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4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E77CB-630C-4A93-A9B0-322BEC360690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634F1-0359-47E1-B8AC-53E83E0FEE2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D0EDC-5132-4D64-9667-44C3C7A270A1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2135A-B801-466B-8BFE-CEDA255ED77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1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9B9BD-41C3-4370-9E61-2595931C4F4E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08FF9-2686-40AF-95C1-3025D8545AC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9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ABB08-534F-4B47-A1B0-2E08B9D26D5C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BE17-EC54-4CCC-ABCE-87D3D4C60B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5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E2710-F62D-4E46-A9C3-F2D984AD9BA8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979F-F615-4602-8118-A533E6BD0D9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38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6B0CE-912B-420A-A8CE-51B210A1A0EA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F2C41-50EA-471B-AC43-296ADDF71DB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08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FD44-2A90-4E33-AFC7-2F68EC033B2E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5B65E-796B-4153-9DA1-60FE29D177D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0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F747-3499-456B-AB83-C7F6A30D4EE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51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89" y="4406795"/>
            <a:ext cx="7771594" cy="1362527"/>
          </a:xfrm>
          <a:prstGeom prst="rect">
            <a:avLst/>
          </a:prstGeom>
        </p:spPr>
        <p:txBody>
          <a:bodyPr lIns="94512" tIns="47256" rIns="94512" bIns="47256"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89" y="2906502"/>
            <a:ext cx="7771594" cy="150029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5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51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7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02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28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5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07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0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D53A-BCB0-4B54-8424-84CDD5A2B38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6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007" y="1599417"/>
            <a:ext cx="4036585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410" y="1599417"/>
            <a:ext cx="4038197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0FD3F-9CCA-428F-B8D0-D1AD789B762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6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8006" y="1535574"/>
            <a:ext cx="4039810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8006" y="2175677"/>
            <a:ext cx="4039810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4572" y="1535574"/>
            <a:ext cx="4043035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4572" y="2175677"/>
            <a:ext cx="4043035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30ED-0CCA-48AC-B5FA-308CB073E6F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93A78-AA2D-49B8-AC52-61ED11BC5B8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8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04A-C2CB-4DBB-89D8-B5875230E4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4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6" y="273850"/>
            <a:ext cx="3007683" cy="116092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353" y="273850"/>
            <a:ext cx="5112254" cy="5851644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8006" y="1434770"/>
            <a:ext cx="3007683" cy="4690724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A34-85EE-4AD8-AD53-E721742A375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8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1709" y="4799929"/>
            <a:ext cx="5486400" cy="56786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1709" y="613223"/>
            <a:ext cx="5486400" cy="4114463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3300"/>
            </a:lvl1pPr>
            <a:lvl2pPr marL="472562" indent="0">
              <a:buNone/>
              <a:defRPr sz="2900"/>
            </a:lvl2pPr>
            <a:lvl3pPr marL="945124" indent="0">
              <a:buNone/>
              <a:defRPr sz="2500"/>
            </a:lvl3pPr>
            <a:lvl4pPr marL="1417686" indent="0">
              <a:buNone/>
              <a:defRPr sz="2100"/>
            </a:lvl4pPr>
            <a:lvl5pPr marL="1890248" indent="0">
              <a:buNone/>
              <a:defRPr sz="2100"/>
            </a:lvl5pPr>
            <a:lvl6pPr marL="2362810" indent="0">
              <a:buNone/>
              <a:defRPr sz="2100"/>
            </a:lvl6pPr>
            <a:lvl7pPr marL="2835372" indent="0">
              <a:buNone/>
              <a:defRPr sz="2100"/>
            </a:lvl7pPr>
            <a:lvl8pPr marL="3307933" indent="0">
              <a:buNone/>
              <a:defRPr sz="2100"/>
            </a:lvl8pPr>
            <a:lvl9pPr marL="3780495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1709" y="5367788"/>
            <a:ext cx="5486400" cy="804748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DB4-825E-4ACA-A819-CD1ED0BC111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52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8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8007" y="6355663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A40B84E8-DC16-49B9-AEBA-3A8432BADD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3798" y="6355663"/>
            <a:ext cx="2896406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fontAlgn="ctr">
                <a:spcBef>
                  <a:spcPct val="0"/>
                </a:spcBef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大学入試センター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369" y="50875"/>
            <a:ext cx="4509105" cy="50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線コネクタ 9"/>
          <p:cNvCxnSpPr/>
          <p:nvPr/>
        </p:nvCxnSpPr>
        <p:spPr>
          <a:xfrm>
            <a:off x="1" y="661236"/>
            <a:ext cx="91440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0000CC"/>
                </a:gs>
                <a:gs pos="6200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13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45124" rtl="0" eaLnBrk="1" latinLnBrk="0" hangingPunct="1">
        <a:spcBef>
          <a:spcPct val="0"/>
        </a:spcBef>
        <a:buNone/>
        <a:defRPr kumimoji="1"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421" indent="-35442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7913" indent="-29535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1405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967" indent="-23628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6529" indent="-236281" algn="l" defTabSz="94512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9091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652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4214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6776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6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124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86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248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281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37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33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0495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860032" y="2132857"/>
            <a:ext cx="4024990" cy="2952328"/>
          </a:xfrm>
          <a:prstGeom prst="roundRect">
            <a:avLst>
              <a:gd name="adj" fmla="val 5382"/>
            </a:avLst>
          </a:prstGeom>
          <a:solidFill>
            <a:srgbClr val="DAEDEF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 smtClean="0"/>
              <a:t>受 験 案 内</a:t>
            </a:r>
            <a:endParaRPr lang="en-US" altLang="ja-JP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80082" y="5359426"/>
            <a:ext cx="4463926" cy="838450"/>
          </a:xfrm>
          <a:prstGeom prst="roundRect">
            <a:avLst/>
          </a:prstGeom>
          <a:solidFill>
            <a:srgbClr val="DAEDEF"/>
          </a:solidFill>
          <a:ln w="1905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+mj-ea"/>
                <a:ea typeface="+mj-ea"/>
              </a:rPr>
              <a:t>「大学入学共通テスト受験案内」</a:t>
            </a:r>
            <a:r>
              <a:rPr lang="ja-JP" altLang="en-US" sz="1200" dirty="0">
                <a:latin typeface="+mj-ea"/>
                <a:ea typeface="+mj-ea"/>
              </a:rPr>
              <a:t>をお手元</a:t>
            </a:r>
            <a:r>
              <a:rPr lang="ja-JP" altLang="en-US" sz="1200" dirty="0" smtClean="0">
                <a:latin typeface="+mj-ea"/>
                <a:ea typeface="+mj-ea"/>
              </a:rPr>
              <a:t>にご準備ください。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57200" indent="-4572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+mj-ea"/>
                <a:ea typeface="+mj-ea"/>
              </a:rPr>
              <a:t>ナレーションでは，以下の名称について，適宜，省略します。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55613" lvl="1" eaLnBrk="1" hangingPunct="1">
              <a:spcBef>
                <a:spcPct val="20000"/>
              </a:spcBef>
            </a:pPr>
            <a:r>
              <a:rPr lang="ja-JP" altLang="en-US" sz="1200" dirty="0" smtClean="0">
                <a:solidFill>
                  <a:schemeClr val="accent6"/>
                </a:solidFill>
                <a:latin typeface="+mj-ea"/>
                <a:ea typeface="+mj-ea"/>
              </a:rPr>
              <a:t>大学入学共通テスト　⇒共通テスト</a:t>
            </a:r>
            <a:endParaRPr lang="ja-JP" altLang="en-US" sz="1200" dirty="0">
              <a:latin typeface="+mj-ea"/>
              <a:ea typeface="+mj-ea"/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altLang="ja-JP" sz="2400" dirty="0" smtClean="0"/>
          </a:p>
        </p:txBody>
      </p:sp>
      <p:sp>
        <p:nvSpPr>
          <p:cNvPr id="20" name="正方形/長方形 19"/>
          <p:cNvSpPr/>
          <p:nvPr/>
        </p:nvSpPr>
        <p:spPr>
          <a:xfrm>
            <a:off x="4283968" y="1680078"/>
            <a:ext cx="48255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800" dirty="0" smtClean="0"/>
              <a:t>※</a:t>
            </a:r>
            <a:r>
              <a:rPr lang="ja-JP" altLang="en-US" sz="1800" dirty="0" smtClean="0"/>
              <a:t>この動画では以下</a:t>
            </a:r>
            <a:r>
              <a:rPr lang="ja-JP" altLang="en-US" sz="1800" dirty="0"/>
              <a:t>の</a:t>
            </a:r>
            <a:r>
              <a:rPr lang="ja-JP" altLang="en-US" sz="1800" dirty="0" smtClean="0"/>
              <a:t>内容について説明します</a:t>
            </a:r>
            <a:endParaRPr lang="en-US" altLang="ja-JP" sz="1800" dirty="0"/>
          </a:p>
        </p:txBody>
      </p:sp>
      <p:sp>
        <p:nvSpPr>
          <p:cNvPr id="10" name="正方形/長方形 9"/>
          <p:cNvSpPr/>
          <p:nvPr/>
        </p:nvSpPr>
        <p:spPr>
          <a:xfrm>
            <a:off x="4964855" y="2283780"/>
            <a:ext cx="3855543" cy="2973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ja-JP" altLang="en-US" sz="2400" dirty="0" smtClean="0">
                <a:solidFill>
                  <a:schemeClr val="bg1">
                    <a:lumMod val="65000"/>
                  </a:schemeClr>
                </a:solidFill>
              </a:rPr>
              <a:t>Ａ</a:t>
            </a: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　試験</a:t>
            </a:r>
            <a:r>
              <a:rPr lang="ja-JP" altLang="en-US" sz="2400" dirty="0" smtClean="0">
                <a:solidFill>
                  <a:schemeClr val="bg1">
                    <a:lumMod val="65000"/>
                  </a:schemeClr>
                </a:solidFill>
              </a:rPr>
              <a:t>概要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p.2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/>
              <a:t>Ｂ　出願</a:t>
            </a:r>
            <a:r>
              <a:rPr lang="ja-JP" altLang="en-US" sz="1600" dirty="0"/>
              <a:t>（受験案内</a:t>
            </a:r>
            <a:r>
              <a:rPr lang="en-US" altLang="ja-JP" sz="1600" dirty="0" smtClean="0"/>
              <a:t>p.6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26</a:t>
            </a:r>
            <a:r>
              <a:rPr lang="ja-JP" altLang="en-US" sz="1600" dirty="0" smtClean="0"/>
              <a:t>）</a:t>
            </a:r>
            <a:endParaRPr lang="en-US" altLang="ja-JP" sz="1600" dirty="0" smtClean="0"/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Ｃ　出願後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p.27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39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Ｄ　リスニング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p.40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45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Ｅ　試験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p.46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51 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Ｆ　試験実施後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p.52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endParaRPr lang="en-US" altLang="ja-JP" sz="1600" dirty="0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695286"/>
            <a:ext cx="2467537" cy="35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24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426753" y="1015018"/>
            <a:ext cx="8345774" cy="585737"/>
          </a:xfrm>
          <a:prstGeom prst="roundRect">
            <a:avLst>
              <a:gd name="adj" fmla="val 13634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>
                <a:latin typeface="+mn-ea"/>
                <a:ea typeface="+mn-ea"/>
              </a:rPr>
              <a:t>障害等のある入学志願者に対する受験上の配慮</a:t>
            </a:r>
            <a:endParaRPr lang="en-US" altLang="ja-JP" dirty="0">
              <a:latin typeface="+mn-ea"/>
              <a:ea typeface="+mn-ea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91835" y="2640209"/>
            <a:ext cx="8524161" cy="363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714" tIns="109714" rIns="109714" bIns="109714" spcCol="180000" anchor="t"/>
          <a:lstStyle/>
          <a:p>
            <a:pPr marL="266700" indent="-266700" defTabSz="862817">
              <a:spcBef>
                <a:spcPts val="0"/>
              </a:spcBef>
              <a:spcAft>
                <a:spcPts val="1200"/>
              </a:spcAft>
            </a:pP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○　病気</a:t>
            </a:r>
            <a:r>
              <a:rPr lang="ja-JP" altLang="en-US" sz="2400" b="0" dirty="0">
                <a:solidFill>
                  <a:srgbClr val="000000"/>
                </a:solidFill>
                <a:ea typeface="ＭＳ ゴシック" pitchFamily="49" charset="-128"/>
              </a:rPr>
              <a:t>・負傷や障害等の種類・程度に応じ，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志願者からの</a:t>
            </a:r>
            <a:r>
              <a:rPr lang="ja-JP" altLang="en-US" sz="2400" b="0" dirty="0">
                <a:solidFill>
                  <a:srgbClr val="000000"/>
                </a:solidFill>
                <a:ea typeface="ＭＳ ゴシック" pitchFamily="49" charset="-128"/>
              </a:rPr>
              <a:t>申請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に基づき</a:t>
            </a:r>
            <a:r>
              <a:rPr lang="ja-JP" altLang="en-US" sz="2400" b="0" dirty="0">
                <a:solidFill>
                  <a:srgbClr val="000000"/>
                </a:solidFill>
                <a:ea typeface="ＭＳ ゴシック" pitchFamily="49" charset="-128"/>
              </a:rPr>
              <a:t>審査の上，配慮事項を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決定</a:t>
            </a:r>
            <a:endParaRPr lang="en-US" altLang="ja-JP" sz="2400" b="0" dirty="0">
              <a:ea typeface="ＭＳ ゴシック" pitchFamily="49" charset="-128"/>
            </a:endParaRPr>
          </a:p>
          <a:p>
            <a:pPr marL="266700" indent="-266700" defTabSz="862817">
              <a:spcBef>
                <a:spcPts val="0"/>
              </a:spcBef>
              <a:spcAft>
                <a:spcPts val="1200"/>
              </a:spcAft>
            </a:pPr>
            <a:r>
              <a:rPr lang="ja-JP" altLang="en-US" sz="2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配慮</a:t>
            </a:r>
            <a:r>
              <a:rPr lang="ja-JP" altLang="en-US" sz="24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事項の決定に当たっては，個々の症状</a:t>
            </a:r>
            <a:r>
              <a:rPr lang="ja-JP" altLang="en-US" sz="2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や状態</a:t>
            </a:r>
            <a:r>
              <a:rPr lang="ja-JP" altLang="en-US" sz="24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等</a:t>
            </a:r>
            <a:r>
              <a:rPr lang="ja-JP" altLang="en-US" sz="2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を総合的</a:t>
            </a:r>
            <a:r>
              <a:rPr lang="ja-JP" altLang="en-US" sz="24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</a:t>
            </a:r>
            <a:r>
              <a:rPr lang="ja-JP" altLang="en-US" sz="2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判断</a:t>
            </a:r>
            <a:endParaRPr lang="en-US" altLang="ja-JP" sz="2400" b="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66700" indent="-266700" defTabSz="862817">
              <a:spcBef>
                <a:spcPts val="0"/>
              </a:spcBef>
              <a:spcAft>
                <a:spcPts val="1200"/>
              </a:spcAft>
            </a:pPr>
            <a:r>
              <a:rPr lang="ja-JP" altLang="en-US" sz="2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病気・負傷や障害等によりマスク</a:t>
            </a:r>
            <a:r>
              <a:rPr lang="ja-JP" altLang="en-US" sz="24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を着用する</a:t>
            </a:r>
            <a:r>
              <a:rPr lang="ja-JP" altLang="en-US" sz="2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</a:t>
            </a:r>
            <a:r>
              <a:rPr lang="ja-JP" altLang="en-US" sz="24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が困難な場合</a:t>
            </a:r>
            <a:r>
              <a:rPr lang="ja-JP" altLang="en-US" sz="2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は「受験上の配慮申請」が必要</a:t>
            </a:r>
            <a:endParaRPr lang="en-US" altLang="ja-JP" sz="24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89020" y="46276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Ｂ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187624" y="81605"/>
            <a:ext cx="288032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出願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【P15</a:t>
            </a:r>
            <a:r>
              <a:rPr lang="ja-JP" altLang="en-US" sz="2600" dirty="0" smtClean="0"/>
              <a:t>～</a:t>
            </a:r>
            <a:r>
              <a:rPr lang="en-US" altLang="ja-JP" sz="2600" dirty="0" smtClean="0"/>
              <a:t>1</a:t>
            </a:r>
            <a:r>
              <a:rPr lang="en-US" altLang="ja-JP" sz="2600" dirty="0"/>
              <a:t>7</a:t>
            </a:r>
            <a:r>
              <a:rPr lang="en-US" altLang="ja-JP" sz="2600" dirty="0" smtClean="0"/>
              <a:t>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05258" y="5754742"/>
            <a:ext cx="88973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　</a:t>
            </a:r>
            <a:r>
              <a:rPr lang="en-US" altLang="ja-JP" sz="1600" dirty="0" smtClean="0"/>
              <a:t>※</a:t>
            </a:r>
            <a:r>
              <a:rPr lang="ja-JP" altLang="en-US" sz="1600" dirty="0" smtClean="0"/>
              <a:t>　具体的な配慮事項や申請方法に</a:t>
            </a:r>
            <a:r>
              <a:rPr lang="ja-JP" altLang="en-US" sz="1600" dirty="0"/>
              <a:t>ついては「受験上の配慮案内</a:t>
            </a:r>
            <a:r>
              <a:rPr lang="ja-JP" altLang="en-US" sz="1600" dirty="0" smtClean="0"/>
              <a:t>」の説明動画をご覧ください。</a:t>
            </a:r>
            <a:endParaRPr lang="ja-JP" altLang="en-US" sz="1600" dirty="0"/>
          </a:p>
        </p:txBody>
      </p:sp>
      <p:sp>
        <p:nvSpPr>
          <p:cNvPr id="15" name="スライド番号プレースホルダー 22"/>
          <p:cNvSpPr>
            <a:spLocks noGrp="1"/>
          </p:cNvSpPr>
          <p:nvPr>
            <p:ph type="sldNum" sz="quarter" idx="12"/>
          </p:nvPr>
        </p:nvSpPr>
        <p:spPr>
          <a:xfrm>
            <a:off x="6975873" y="6457328"/>
            <a:ext cx="2133601" cy="366253"/>
          </a:xfrm>
        </p:spPr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10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45503" y="1792644"/>
            <a:ext cx="7416824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5000"/>
              </a:lnSpc>
              <a:spcBef>
                <a:spcPct val="50000"/>
              </a:spcBef>
            </a:pPr>
            <a:r>
              <a:rPr lang="ja-JP" altLang="en-US" sz="1800" b="0" dirty="0"/>
              <a:t>受験上の配慮の</a:t>
            </a:r>
            <a:r>
              <a:rPr lang="ja-JP" altLang="en-US" sz="1800" b="0" dirty="0" smtClean="0"/>
              <a:t>申請期間</a:t>
            </a:r>
            <a:r>
              <a:rPr lang="ja-JP" altLang="en-US" sz="1800" b="0" dirty="0"/>
              <a:t>　　 </a:t>
            </a:r>
            <a:r>
              <a:rPr lang="en-US" altLang="ja-JP" sz="1800" b="0" dirty="0"/>
              <a:t>8</a:t>
            </a:r>
            <a:r>
              <a:rPr lang="ja-JP" altLang="en-US" sz="1800" b="0" dirty="0"/>
              <a:t>月  </a:t>
            </a:r>
            <a:r>
              <a:rPr lang="en-US" altLang="ja-JP" sz="1800" b="0" dirty="0"/>
              <a:t>2</a:t>
            </a:r>
            <a:r>
              <a:rPr lang="ja-JP" altLang="en-US" sz="1800" b="0" dirty="0"/>
              <a:t>日（月）～</a:t>
            </a:r>
            <a:r>
              <a:rPr lang="en-US" altLang="ja-JP" sz="1800" b="0" dirty="0"/>
              <a:t>10</a:t>
            </a:r>
            <a:r>
              <a:rPr lang="ja-JP" altLang="en-US" sz="1800" b="0" dirty="0"/>
              <a:t>月  </a:t>
            </a:r>
            <a:r>
              <a:rPr lang="en-US" altLang="ja-JP" sz="1800" b="0" dirty="0"/>
              <a:t>7</a:t>
            </a:r>
            <a:r>
              <a:rPr lang="ja-JP" altLang="en-US" sz="1800" b="0" dirty="0"/>
              <a:t>日（木）（消印有効）</a:t>
            </a:r>
            <a:endParaRPr lang="en-US" altLang="ja-JP" sz="1800" b="0" dirty="0"/>
          </a:p>
          <a:p>
            <a:pPr marL="342900" indent="-342900">
              <a:lnSpc>
                <a:spcPct val="95000"/>
              </a:lnSpc>
              <a:spcBef>
                <a:spcPct val="50000"/>
              </a:spcBef>
              <a:spcAft>
                <a:spcPts val="600"/>
              </a:spcAft>
            </a:pPr>
            <a:r>
              <a:rPr lang="ja-JP" altLang="en-US" sz="1800" b="0" dirty="0"/>
              <a:t> 　　    </a:t>
            </a:r>
            <a:r>
              <a:rPr lang="ja-JP" altLang="en-US" sz="1800" b="0" dirty="0" smtClean="0"/>
              <a:t> </a:t>
            </a:r>
            <a:r>
              <a:rPr lang="ja-JP" altLang="en-US" sz="1800" b="0" dirty="0"/>
              <a:t>（出願前申請期間　     </a:t>
            </a:r>
            <a:r>
              <a:rPr lang="en-US" altLang="ja-JP" sz="1800" b="0" dirty="0"/>
              <a:t>8</a:t>
            </a:r>
            <a:r>
              <a:rPr lang="ja-JP" altLang="en-US" sz="1800" b="0" dirty="0"/>
              <a:t>月  </a:t>
            </a:r>
            <a:r>
              <a:rPr lang="en-US" altLang="ja-JP" sz="1800" b="0" dirty="0"/>
              <a:t>2</a:t>
            </a:r>
            <a:r>
              <a:rPr lang="ja-JP" altLang="en-US" sz="1800" b="0" dirty="0"/>
              <a:t>日（月）～  </a:t>
            </a:r>
            <a:r>
              <a:rPr lang="en-US" altLang="ja-JP" sz="1800" b="0" dirty="0"/>
              <a:t>9</a:t>
            </a:r>
            <a:r>
              <a:rPr lang="ja-JP" altLang="en-US" sz="1800" b="0" dirty="0"/>
              <a:t>月</a:t>
            </a:r>
            <a:r>
              <a:rPr lang="en-US" altLang="ja-JP" sz="1800" b="0" dirty="0"/>
              <a:t>24</a:t>
            </a:r>
            <a:r>
              <a:rPr lang="ja-JP" altLang="en-US" sz="1800" b="0" dirty="0"/>
              <a:t>日（金）（消印有効） ）</a:t>
            </a:r>
            <a:endParaRPr lang="en-US" altLang="ja-JP" sz="1800" b="0" dirty="0"/>
          </a:p>
        </p:txBody>
      </p:sp>
    </p:spTree>
    <p:extLst>
      <p:ext uri="{BB962C8B-B14F-4D97-AF65-F5344CB8AC3E}">
        <p14:creationId xmlns:p14="http://schemas.microsoft.com/office/powerpoint/2010/main" val="417797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4000" dirty="0"/>
              <a:t>Ｂ　</a:t>
            </a:r>
            <a:r>
              <a:rPr lang="ja-JP" altLang="en-US" sz="4000" dirty="0" smtClean="0"/>
              <a:t>出願</a:t>
            </a:r>
            <a:endParaRPr lang="en-US" altLang="ja-JP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altLang="ja-JP" sz="2400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683568" y="2069535"/>
            <a:ext cx="8136830" cy="214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400" dirty="0">
                <a:latin typeface="ＭＳ Ｐゴシック" panose="020B0600070205080204" pitchFamily="50" charset="-128"/>
              </a:rPr>
              <a:t>○　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出願期間と出願方法 </a:t>
            </a:r>
            <a:endParaRPr lang="en-US" altLang="ja-JP" sz="2400" strike="sngStrike" dirty="0"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志願票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の記入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方法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検定料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の計算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方法</a:t>
            </a:r>
            <a:endParaRPr lang="en-US" altLang="ja-JP" sz="2400" dirty="0" smtClean="0">
              <a:solidFill>
                <a:srgbClr val="FF0000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2400" dirty="0" smtClean="0">
                <a:latin typeface="ＭＳ Ｐゴシック" panose="020B0600070205080204" pitchFamily="50" charset="-128"/>
              </a:rPr>
              <a:t>○　</a:t>
            </a:r>
            <a:r>
              <a:rPr lang="ja-JP" altLang="en-US" sz="2400" dirty="0" smtClean="0">
                <a:latin typeface="+mn-ea"/>
              </a:rPr>
              <a:t>障害</a:t>
            </a:r>
            <a:r>
              <a:rPr lang="ja-JP" altLang="en-US" sz="2400" dirty="0">
                <a:latin typeface="+mn-ea"/>
              </a:rPr>
              <a:t>等のある入学志願者に</a:t>
            </a:r>
            <a:r>
              <a:rPr lang="ja-JP" altLang="en-US" sz="2400" dirty="0" smtClean="0">
                <a:latin typeface="+mn-ea"/>
              </a:rPr>
              <a:t>対する受験上</a:t>
            </a:r>
            <a:r>
              <a:rPr lang="ja-JP" altLang="en-US" sz="2400" dirty="0">
                <a:latin typeface="+mn-ea"/>
              </a:rPr>
              <a:t>の</a:t>
            </a:r>
            <a:r>
              <a:rPr lang="ja-JP" altLang="en-US" sz="2400" dirty="0" smtClean="0">
                <a:latin typeface="+mn-ea"/>
              </a:rPr>
              <a:t>配慮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699792" y="1560772"/>
            <a:ext cx="43934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600" dirty="0" smtClean="0"/>
              <a:t>※</a:t>
            </a:r>
            <a:r>
              <a:rPr lang="ja-JP" altLang="en-US" sz="1600" dirty="0" smtClean="0"/>
              <a:t>この動画では以下</a:t>
            </a:r>
            <a:r>
              <a:rPr lang="ja-JP" altLang="en-US" sz="1600" dirty="0"/>
              <a:t>の</a:t>
            </a:r>
            <a:r>
              <a:rPr lang="ja-JP" altLang="en-US" sz="1600" dirty="0" smtClean="0"/>
              <a:t>内容について説明します</a:t>
            </a:r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47733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510306" y="957640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出願期間と出願方法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9020" y="1917185"/>
            <a:ext cx="8526190" cy="314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ts val="600"/>
              </a:spcBef>
            </a:pPr>
            <a:r>
              <a:rPr lang="ja-JP" altLang="en-US" sz="2000" dirty="0"/>
              <a:t>　</a:t>
            </a:r>
            <a:r>
              <a:rPr lang="ja-JP" altLang="en-US" sz="2400" dirty="0" smtClean="0"/>
              <a:t>○　出願期間</a:t>
            </a:r>
          </a:p>
          <a:p>
            <a:pPr marL="342900" indent="-342900">
              <a:lnSpc>
                <a:spcPts val="3000"/>
              </a:lnSpc>
              <a:spcBef>
                <a:spcPts val="600"/>
              </a:spcBef>
            </a:pPr>
            <a:r>
              <a:rPr lang="ja-JP" altLang="en-US" sz="2400" dirty="0" smtClean="0"/>
              <a:t>　　 </a:t>
            </a:r>
            <a:r>
              <a:rPr lang="en-US" altLang="ja-JP" sz="2400" dirty="0" smtClean="0"/>
              <a:t>9</a:t>
            </a:r>
            <a:r>
              <a:rPr lang="ja-JP" altLang="en-US" sz="2400" dirty="0" smtClean="0"/>
              <a:t>月</a:t>
            </a:r>
            <a:r>
              <a:rPr lang="en-US" altLang="ja-JP" sz="2400" dirty="0" smtClean="0"/>
              <a:t>27</a:t>
            </a:r>
            <a:r>
              <a:rPr lang="ja-JP" altLang="en-US" sz="2400" dirty="0" smtClean="0"/>
              <a:t>日（月）～</a:t>
            </a:r>
            <a:r>
              <a:rPr lang="en-US" altLang="ja-JP" sz="2400" dirty="0" smtClean="0"/>
              <a:t>10</a:t>
            </a:r>
            <a:r>
              <a:rPr lang="ja-JP" altLang="en-US" sz="2400" dirty="0" smtClean="0"/>
              <a:t>月</a:t>
            </a:r>
            <a:r>
              <a:rPr lang="en-US" altLang="ja-JP" sz="2400" dirty="0" smtClean="0"/>
              <a:t>7</a:t>
            </a:r>
            <a:r>
              <a:rPr lang="ja-JP" altLang="en-US" sz="2400" dirty="0" smtClean="0"/>
              <a:t>日（木）（消印有効）</a:t>
            </a:r>
            <a:endParaRPr lang="en-US" altLang="ja-JP" sz="2400" dirty="0" smtClean="0"/>
          </a:p>
          <a:p>
            <a:pPr marL="342900" indent="-342900">
              <a:lnSpc>
                <a:spcPts val="3000"/>
              </a:lnSpc>
              <a:spcBef>
                <a:spcPts val="600"/>
              </a:spcBef>
            </a:pPr>
            <a:endParaRPr lang="en-US" altLang="ja-JP" sz="2400" dirty="0" smtClean="0"/>
          </a:p>
          <a:p>
            <a:pPr marL="342900" indent="-342900">
              <a:lnSpc>
                <a:spcPts val="3000"/>
              </a:lnSpc>
              <a:spcBef>
                <a:spcPts val="600"/>
              </a:spcBef>
            </a:pPr>
            <a:r>
              <a:rPr lang="ja-JP" altLang="en-US" sz="2400" dirty="0" smtClean="0"/>
              <a:t>　○　出願方法</a:t>
            </a:r>
            <a:endParaRPr lang="en-US" altLang="ja-JP" sz="2400" dirty="0" smtClean="0"/>
          </a:p>
          <a:p>
            <a:pPr marL="342900" indent="-342900">
              <a:lnSpc>
                <a:spcPts val="3000"/>
              </a:lnSpc>
              <a:spcBef>
                <a:spcPts val="600"/>
              </a:spcBef>
            </a:pPr>
            <a:r>
              <a:rPr lang="ja-JP" altLang="en-US" sz="2400" dirty="0" smtClean="0"/>
              <a:t>　　 高等学校等の卒業見込み者の志願票</a:t>
            </a:r>
            <a:endParaRPr lang="en-US" altLang="ja-JP" sz="2400" dirty="0" smtClean="0"/>
          </a:p>
          <a:p>
            <a:pPr marL="342900" indent="-342900">
              <a:lnSpc>
                <a:spcPts val="3000"/>
              </a:lnSpc>
              <a:spcBef>
                <a:spcPts val="600"/>
              </a:spcBef>
            </a:pPr>
            <a:r>
              <a:rPr lang="ja-JP" altLang="en-US" sz="2400" dirty="0" smtClean="0"/>
              <a:t>　　</a:t>
            </a:r>
            <a:r>
              <a:rPr lang="ja-JP" altLang="en-US" sz="2400" dirty="0"/>
              <a:t> </a:t>
            </a:r>
            <a:r>
              <a:rPr lang="ja-JP" altLang="en-US" sz="2400" dirty="0" smtClean="0"/>
              <a:t>→在学する高等学校で取りまとめ，大学入試センターに提出</a:t>
            </a:r>
            <a:endParaRPr lang="en-US" altLang="ja-JP" sz="2400" strike="sngStrike" dirty="0" smtClean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3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89020" y="46276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Ｂ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187624" y="81605"/>
            <a:ext cx="288032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出願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【P11】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57" y="5094475"/>
            <a:ext cx="90633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　</a:t>
            </a:r>
            <a:r>
              <a:rPr lang="en-US" altLang="ja-JP" sz="1600" dirty="0" smtClean="0"/>
              <a:t>※</a:t>
            </a:r>
            <a:r>
              <a:rPr lang="ja-JP" altLang="en-US" sz="1600" dirty="0" smtClean="0"/>
              <a:t>　志願票の取りまとめについて</a:t>
            </a:r>
            <a:r>
              <a:rPr lang="ja-JP" altLang="en-US" sz="1600" dirty="0"/>
              <a:t>は</a:t>
            </a:r>
            <a:r>
              <a:rPr lang="ja-JP" altLang="en-US" sz="1600" dirty="0" smtClean="0"/>
              <a:t>「志願票及び訂正届の取りまとめ方法」の説明動画をご覧ください。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19135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32066" y="1826757"/>
            <a:ext cx="8920454" cy="2250315"/>
          </a:xfrm>
          <a:prstGeom prst="rect">
            <a:avLst/>
          </a:prstGeom>
        </p:spPr>
        <p:txBody>
          <a:bodyPr/>
          <a:lstStyle>
            <a:lvl1pPr marL="354421" indent="-35442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7913" indent="-29535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1405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53967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26529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9091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652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44214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16776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000" dirty="0">
                <a:solidFill>
                  <a:srgbClr val="0033CC"/>
                </a:solidFill>
                <a:latin typeface="+mj-ea"/>
                <a:ea typeface="+mj-ea"/>
              </a:rPr>
              <a:t> </a:t>
            </a:r>
            <a:r>
              <a:rPr lang="ja-JP" altLang="en-US" sz="2000" dirty="0" smtClean="0">
                <a:solidFill>
                  <a:srgbClr val="0033CC"/>
                </a:solidFill>
                <a:latin typeface="+mj-ea"/>
                <a:ea typeface="+mj-ea"/>
              </a:rPr>
              <a:t>  </a:t>
            </a:r>
            <a:r>
              <a:rPr lang="ja-JP" altLang="en-US" sz="2400" dirty="0" smtClean="0">
                <a:latin typeface="+mj-ea"/>
                <a:ea typeface="+mj-ea"/>
              </a:rPr>
              <a:t>・ 志願票は第</a:t>
            </a:r>
            <a:r>
              <a:rPr lang="en-US" altLang="ja-JP" sz="2400" dirty="0" smtClean="0">
                <a:latin typeface="+mj-ea"/>
                <a:ea typeface="+mj-ea"/>
              </a:rPr>
              <a:t>Ⅰ</a:t>
            </a:r>
            <a:r>
              <a:rPr lang="ja-JP" altLang="en-US" sz="2400" dirty="0" smtClean="0">
                <a:latin typeface="+mj-ea"/>
                <a:ea typeface="+mj-ea"/>
              </a:rPr>
              <a:t>面と第</a:t>
            </a:r>
            <a:r>
              <a:rPr lang="en-US" altLang="ja-JP" sz="2400" dirty="0" smtClean="0">
                <a:latin typeface="+mj-ea"/>
                <a:ea typeface="+mj-ea"/>
              </a:rPr>
              <a:t>Ⅱ</a:t>
            </a:r>
            <a:r>
              <a:rPr lang="ja-JP" altLang="en-US" sz="2400" dirty="0" smtClean="0">
                <a:latin typeface="+mj-ea"/>
                <a:ea typeface="+mj-ea"/>
              </a:rPr>
              <a:t>面の両面構成</a:t>
            </a:r>
            <a:endParaRPr lang="en-US" altLang="ja-JP" sz="2400" dirty="0" smtClean="0">
              <a:latin typeface="+mj-ea"/>
              <a:ea typeface="+mj-ea"/>
            </a:endParaRPr>
          </a:p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400" dirty="0" smtClean="0">
                <a:latin typeface="+mj-ea"/>
                <a:ea typeface="+mj-ea"/>
              </a:rPr>
              <a:t>　・ 必ず両面とも記入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n-US" altLang="ja-JP" sz="2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ja-JP" altLang="en-US" sz="2400" dirty="0" smtClean="0">
                <a:latin typeface="+mj-ea"/>
                <a:ea typeface="+mj-ea"/>
              </a:rPr>
              <a:t>　　第</a:t>
            </a:r>
            <a:r>
              <a:rPr lang="en-US" altLang="ja-JP" sz="2400" dirty="0" smtClean="0">
                <a:latin typeface="+mj-ea"/>
                <a:ea typeface="+mj-ea"/>
              </a:rPr>
              <a:t>Ⅰ</a:t>
            </a:r>
            <a:r>
              <a:rPr lang="ja-JP" altLang="en-US" sz="2400" dirty="0" smtClean="0">
                <a:latin typeface="+mj-ea"/>
                <a:ea typeface="+mj-ea"/>
              </a:rPr>
              <a:t>面 ⇒ 志願者の情報を記入</a:t>
            </a:r>
          </a:p>
          <a:p>
            <a:pPr fontAlgn="auto">
              <a:spcAft>
                <a:spcPts val="0"/>
              </a:spcAft>
              <a:buFontTx/>
              <a:buNone/>
            </a:pPr>
            <a:r>
              <a:rPr lang="ja-JP" altLang="en-US" sz="2400" dirty="0" smtClean="0">
                <a:latin typeface="+mj-ea"/>
                <a:ea typeface="+mj-ea"/>
              </a:rPr>
              <a:t>　　第</a:t>
            </a:r>
            <a:r>
              <a:rPr lang="en-US" altLang="ja-JP" sz="2400" dirty="0" smtClean="0">
                <a:latin typeface="+mj-ea"/>
                <a:ea typeface="+mj-ea"/>
              </a:rPr>
              <a:t>Ⅱ</a:t>
            </a:r>
            <a:r>
              <a:rPr lang="ja-JP" altLang="en-US" sz="2400" dirty="0" smtClean="0">
                <a:latin typeface="+mj-ea"/>
                <a:ea typeface="+mj-ea"/>
              </a:rPr>
              <a:t>面 ⇒ 受験教科等を記入</a:t>
            </a:r>
            <a:endParaRPr lang="en-US" altLang="ja-JP" sz="2400" dirty="0">
              <a:latin typeface="+mj-ea"/>
              <a:ea typeface="+mj-ea"/>
            </a:endParaRPr>
          </a:p>
          <a:p>
            <a:pPr fontAlgn="auto">
              <a:spcAft>
                <a:spcPts val="0"/>
              </a:spcAft>
              <a:buFontTx/>
              <a:buNone/>
            </a:pPr>
            <a:endParaRPr lang="en-US" altLang="ja-JP" sz="2000" b="0" dirty="0" smtClean="0"/>
          </a:p>
          <a:p>
            <a:pPr fontAlgn="auto">
              <a:spcAft>
                <a:spcPts val="0"/>
              </a:spcAft>
              <a:buFontTx/>
              <a:buNone/>
            </a:pPr>
            <a:r>
              <a:rPr lang="en-US" altLang="ja-JP" sz="2000" b="0" dirty="0"/>
              <a:t> </a:t>
            </a:r>
            <a:r>
              <a:rPr lang="en-US" altLang="ja-JP" sz="2000" b="0" dirty="0" smtClean="0"/>
              <a:t>                                                   </a:t>
            </a:r>
            <a:r>
              <a:rPr lang="ja-JP" altLang="en-US" sz="2000" b="0" dirty="0" smtClean="0"/>
              <a:t>　　</a:t>
            </a:r>
            <a:r>
              <a:rPr lang="ja-JP" altLang="en-US" sz="2000" dirty="0"/>
              <a:t>　</a:t>
            </a:r>
            <a:r>
              <a:rPr lang="ja-JP" altLang="en-US" sz="2000" dirty="0" smtClean="0"/>
              <a:t>　　　　　　　　　　　</a:t>
            </a:r>
            <a:endParaRPr lang="ja-JP" altLang="en-US" sz="2000" b="1" dirty="0" smtClean="0"/>
          </a:p>
          <a:p>
            <a:pPr fontAlgn="auto">
              <a:spcAft>
                <a:spcPts val="0"/>
              </a:spcAft>
              <a:buFontTx/>
              <a:buNone/>
            </a:pPr>
            <a:endParaRPr lang="ja-JP" altLang="en-US" sz="2000" b="1" dirty="0" smtClean="0"/>
          </a:p>
          <a:p>
            <a:pPr fontAlgn="auto">
              <a:spcAft>
                <a:spcPts val="0"/>
              </a:spcAft>
              <a:buFontTx/>
              <a:buNone/>
            </a:pPr>
            <a:endParaRPr lang="en-US" altLang="ja-JP" sz="2000" b="0" dirty="0" smtClean="0"/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467544" y="4292897"/>
            <a:ext cx="1079500" cy="576263"/>
          </a:xfrm>
          <a:prstGeom prst="rect">
            <a:avLst/>
          </a:prstGeom>
          <a:solidFill>
            <a:srgbClr val="FF0000"/>
          </a:solidFill>
          <a:ln w="762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ja-JP" altLang="en-US" sz="2000" dirty="0">
                <a:solidFill>
                  <a:schemeClr val="bg1"/>
                </a:solidFill>
                <a:latin typeface="+mn-ea"/>
                <a:ea typeface="+mn-ea"/>
              </a:rPr>
              <a:t>重 要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95534" y="980728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志願票の記入方法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9020" y="46276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Ｂ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187624" y="81605"/>
            <a:ext cx="288032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出願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【P19</a:t>
            </a:r>
            <a:r>
              <a:rPr lang="ja-JP" altLang="en-US" sz="2600" dirty="0" smtClean="0"/>
              <a:t>～</a:t>
            </a:r>
            <a:r>
              <a:rPr lang="en-US" altLang="ja-JP" sz="2600" dirty="0" smtClean="0"/>
              <a:t>22】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4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63688" y="4149080"/>
            <a:ext cx="6912768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Aft>
                <a:spcPts val="0"/>
              </a:spcAft>
              <a:buFontTx/>
              <a:buNone/>
            </a:pPr>
            <a:r>
              <a:rPr lang="ja-JP" altLang="en-US" sz="2400" u="sng" spc="-50" dirty="0" smtClean="0">
                <a:solidFill>
                  <a:srgbClr val="FF0000"/>
                </a:solidFill>
                <a:latin typeface="+mn-ea"/>
              </a:rPr>
              <a:t>記入の済んだ志願票は，第</a:t>
            </a:r>
            <a:r>
              <a:rPr lang="en-US" altLang="ja-JP" sz="2400" u="sng" spc="-50" dirty="0" smtClean="0">
                <a:solidFill>
                  <a:srgbClr val="FF0000"/>
                </a:solidFill>
                <a:latin typeface="+mn-ea"/>
              </a:rPr>
              <a:t>Ⅰ</a:t>
            </a:r>
            <a:r>
              <a:rPr lang="ja-JP" altLang="en-US" sz="2400" u="sng" spc="-50" dirty="0" smtClean="0">
                <a:solidFill>
                  <a:srgbClr val="FF0000"/>
                </a:solidFill>
                <a:latin typeface="+mn-ea"/>
              </a:rPr>
              <a:t>面・第</a:t>
            </a:r>
            <a:r>
              <a:rPr lang="en-US" altLang="ja-JP" sz="2400" u="sng" spc="-50" dirty="0" smtClean="0">
                <a:solidFill>
                  <a:srgbClr val="FF0000"/>
                </a:solidFill>
                <a:latin typeface="+mn-ea"/>
              </a:rPr>
              <a:t>Ⅱ</a:t>
            </a:r>
            <a:r>
              <a:rPr lang="ja-JP" altLang="en-US" sz="2400" u="sng" spc="-50" dirty="0" smtClean="0">
                <a:solidFill>
                  <a:srgbClr val="FF0000"/>
                </a:solidFill>
                <a:latin typeface="+mn-ea"/>
              </a:rPr>
              <a:t>面ともに</a:t>
            </a:r>
            <a:endParaRPr lang="en-US" altLang="ja-JP" sz="2400" u="sng" spc="-50" dirty="0" smtClean="0">
              <a:solidFill>
                <a:srgbClr val="FF0000"/>
              </a:solidFill>
              <a:latin typeface="+mn-ea"/>
            </a:endParaRPr>
          </a:p>
          <a:p>
            <a:pPr fontAlgn="auto">
              <a:spcAft>
                <a:spcPts val="0"/>
              </a:spcAft>
              <a:buFontTx/>
              <a:buNone/>
            </a:pPr>
            <a:r>
              <a:rPr lang="ja-JP" altLang="en-US" sz="2400" u="sng" spc="-50" dirty="0" smtClean="0">
                <a:solidFill>
                  <a:srgbClr val="FF0000"/>
                </a:solidFill>
                <a:latin typeface="+mn-ea"/>
              </a:rPr>
              <a:t>コピー</a:t>
            </a:r>
            <a:r>
              <a:rPr lang="ja-JP" altLang="en-US" sz="2400" u="sng" spc="-50" dirty="0">
                <a:solidFill>
                  <a:srgbClr val="FF0000"/>
                </a:solidFill>
                <a:latin typeface="+mn-ea"/>
              </a:rPr>
              <a:t>を</a:t>
            </a:r>
            <a:r>
              <a:rPr lang="ja-JP" altLang="en-US" sz="2400" u="sng" spc="-50" dirty="0" smtClean="0">
                <a:solidFill>
                  <a:srgbClr val="FF0000"/>
                </a:solidFill>
                <a:latin typeface="+mn-ea"/>
              </a:rPr>
              <a:t>取って保管してください。</a:t>
            </a:r>
            <a:endParaRPr lang="en-US" altLang="ja-JP" sz="2400" u="sng" spc="-50" dirty="0">
              <a:solidFill>
                <a:srgbClr val="FF0000"/>
              </a:solidFill>
              <a:latin typeface="+mn-ea"/>
            </a:endParaRPr>
          </a:p>
          <a:p>
            <a:pPr fontAlgn="auto">
              <a:spcAft>
                <a:spcPts val="0"/>
              </a:spcAft>
              <a:buFontTx/>
              <a:buNone/>
            </a:pPr>
            <a:r>
              <a:rPr lang="ja-JP" altLang="en-US" sz="2400" dirty="0" smtClean="0"/>
              <a:t>⇒ 確認</a:t>
            </a:r>
            <a:r>
              <a:rPr lang="ja-JP" altLang="en-US" sz="2400" dirty="0"/>
              <a:t>はがき到着後の登録内容の</a:t>
            </a:r>
            <a:r>
              <a:rPr lang="ja-JP" altLang="en-US" sz="2400" dirty="0" smtClean="0"/>
              <a:t>確認に必要</a:t>
            </a:r>
            <a:r>
              <a:rPr lang="ja-JP" altLang="en-US" sz="2400" dirty="0"/>
              <a:t>です。</a:t>
            </a:r>
            <a:endParaRPr lang="en-US" altLang="ja-JP" sz="2400" dirty="0"/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6444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 descr="DNC「志願票」P02F150L.p1.PDF - Adobe Acrobat Pro DC (32-bit)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98" t="17451" r="20970" b="4850"/>
          <a:stretch/>
        </p:blipFill>
        <p:spPr>
          <a:xfrm>
            <a:off x="4860031" y="908720"/>
            <a:ext cx="3744417" cy="5328592"/>
          </a:xfrm>
          <a:prstGeom prst="rect">
            <a:avLst/>
          </a:prstGeom>
        </p:spPr>
      </p:pic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259632" y="3288848"/>
            <a:ext cx="4321175" cy="2228384"/>
          </a:xfrm>
          <a:prstGeom prst="rect">
            <a:avLst/>
          </a:prstGeom>
        </p:spPr>
        <p:txBody>
          <a:bodyPr/>
          <a:lstStyle>
            <a:lvl1pPr marL="354421" indent="-35442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7913" indent="-29535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1405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53967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26529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9091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652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44214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16776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1800"/>
              </a:spcBef>
              <a:spcAft>
                <a:spcPts val="0"/>
              </a:spcAft>
              <a:buFontTx/>
              <a:buNone/>
              <a:defRPr/>
            </a:pPr>
            <a:r>
              <a:rPr lang="ja-JP" altLang="en-US" sz="2000" b="0" dirty="0" smtClean="0"/>
              <a:t>⑪「性別」欄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buFontTx/>
              <a:buNone/>
              <a:defRPr/>
            </a:pPr>
            <a:r>
              <a:rPr lang="ja-JP" altLang="en-US" sz="2000" b="0" dirty="0" smtClean="0"/>
              <a:t>⑫「生年月日」欄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buFontTx/>
              <a:buNone/>
              <a:defRPr/>
            </a:pPr>
            <a:r>
              <a:rPr lang="ja-JP" altLang="en-US" sz="2000" b="0" dirty="0" smtClean="0"/>
              <a:t>⑬⑭「電話番号」欄</a:t>
            </a:r>
            <a:endParaRPr lang="en-US" altLang="ja-JP" sz="2000" b="0" dirty="0" smtClean="0"/>
          </a:p>
          <a:p>
            <a:pPr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ja-JP" altLang="en-US" sz="2000" b="0" dirty="0" smtClean="0"/>
              <a:t>「現住所」欄</a:t>
            </a:r>
            <a:endParaRPr lang="ja-JP" altLang="en-US" sz="2000" b="0" dirty="0"/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altLang="ja-JP" sz="2400" b="0" dirty="0" smtClean="0"/>
          </a:p>
        </p:txBody>
      </p:sp>
      <p:sp>
        <p:nvSpPr>
          <p:cNvPr id="5" name="Rectangle 439"/>
          <p:cNvSpPr>
            <a:spLocks noChangeArrowheads="1"/>
          </p:cNvSpPr>
          <p:nvPr/>
        </p:nvSpPr>
        <p:spPr bwMode="auto">
          <a:xfrm>
            <a:off x="466435" y="5665166"/>
            <a:ext cx="3889541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記入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漏れ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，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記入間違いが多い項目</a:t>
            </a:r>
            <a:endParaRPr lang="en-US" altLang="ja-JP" sz="2000" b="0" u="sng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" name="Line 430"/>
          <p:cNvSpPr>
            <a:spLocks noChangeShapeType="1"/>
          </p:cNvSpPr>
          <p:nvPr/>
        </p:nvSpPr>
        <p:spPr bwMode="auto">
          <a:xfrm>
            <a:off x="3059832" y="3484157"/>
            <a:ext cx="1763314" cy="340282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" name="Line 433"/>
          <p:cNvSpPr>
            <a:spLocks noChangeShapeType="1"/>
          </p:cNvSpPr>
          <p:nvPr/>
        </p:nvSpPr>
        <p:spPr bwMode="auto">
          <a:xfrm>
            <a:off x="3059832" y="5044710"/>
            <a:ext cx="1715642" cy="472521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" name="Line 430"/>
          <p:cNvSpPr>
            <a:spLocks noChangeShapeType="1"/>
          </p:cNvSpPr>
          <p:nvPr/>
        </p:nvSpPr>
        <p:spPr bwMode="auto">
          <a:xfrm flipV="1">
            <a:off x="3420129" y="4509120"/>
            <a:ext cx="1439903" cy="1050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89020" y="46276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Ｂ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187624" y="81605"/>
            <a:ext cx="288032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出願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【P19</a:t>
            </a:r>
            <a:r>
              <a:rPr lang="ja-JP" altLang="en-US" sz="2600" dirty="0" smtClean="0"/>
              <a:t>・</a:t>
            </a:r>
            <a:r>
              <a:rPr lang="en-US" altLang="ja-JP" sz="2600" dirty="0" smtClean="0"/>
              <a:t>20】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13" name="Line 430"/>
          <p:cNvSpPr>
            <a:spLocks noChangeShapeType="1"/>
          </p:cNvSpPr>
          <p:nvPr/>
        </p:nvSpPr>
        <p:spPr bwMode="auto">
          <a:xfrm>
            <a:off x="3191736" y="4019748"/>
            <a:ext cx="1583738" cy="198472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1187624" y="3237017"/>
            <a:ext cx="2478561" cy="2208207"/>
          </a:xfrm>
          <a:prstGeom prst="rect">
            <a:avLst/>
          </a:prstGeom>
          <a:noFill/>
          <a:ln w="635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6" name="スライド番号プレースホルダー 1"/>
          <p:cNvSpPr txBox="1">
            <a:spLocks/>
          </p:cNvSpPr>
          <p:nvPr/>
        </p:nvSpPr>
        <p:spPr bwMode="auto">
          <a:xfrm>
            <a:off x="7055296" y="6419428"/>
            <a:ext cx="1981200" cy="332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0" sz="1800" b="0" kern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5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880438" y="4686971"/>
            <a:ext cx="3717660" cy="1334318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880438" y="4391999"/>
            <a:ext cx="2925572" cy="2880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881702" y="3739241"/>
            <a:ext cx="1231116" cy="220015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4880438" y="3958546"/>
            <a:ext cx="1231115" cy="433454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6828626" y="1285612"/>
            <a:ext cx="720080" cy="525828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53853" y="1484784"/>
            <a:ext cx="6102323" cy="158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1" tIns="45716" rIns="91431" bIns="45716"/>
          <a:lstStyle/>
          <a:p>
            <a:pPr marL="342867" indent="-342867">
              <a:defRPr/>
            </a:pPr>
            <a:r>
              <a:rPr lang="ja-JP" altLang="en-US" sz="2000" dirty="0" smtClean="0"/>
              <a:t>②</a:t>
            </a:r>
            <a:r>
              <a:rPr lang="ja-JP" altLang="en-US" sz="2000" b="0" dirty="0" smtClean="0"/>
              <a:t>「障害等のある方への受験上の配慮」</a:t>
            </a:r>
            <a:r>
              <a:rPr lang="ja-JP" altLang="en-US" sz="2000" b="0" dirty="0"/>
              <a:t>欄</a:t>
            </a:r>
            <a:endParaRPr lang="en-US" altLang="ja-JP" sz="2000" b="0" dirty="0"/>
          </a:p>
          <a:p>
            <a:pPr marL="342867" indent="-342867">
              <a:defRPr/>
            </a:pPr>
            <a:r>
              <a:rPr lang="ja-JP" altLang="en-US" sz="2000" dirty="0"/>
              <a:t>　　　　　</a:t>
            </a:r>
            <a:endParaRPr lang="en-US" altLang="ja-JP" sz="2000" dirty="0" smtClean="0"/>
          </a:p>
          <a:p>
            <a:pPr>
              <a:spcBef>
                <a:spcPts val="1200"/>
              </a:spcBef>
              <a:defRPr/>
            </a:pPr>
            <a:r>
              <a:rPr lang="ja-JP" altLang="en-US" sz="2000" b="0" u="sng" dirty="0" smtClean="0"/>
              <a:t>受験上</a:t>
            </a:r>
            <a:r>
              <a:rPr lang="ja-JP" altLang="en-US" sz="2000" b="0" u="sng" dirty="0"/>
              <a:t>の配慮を希望</a:t>
            </a:r>
            <a:r>
              <a:rPr lang="ja-JP" altLang="en-US" sz="2000" b="0" u="sng" dirty="0" smtClean="0"/>
              <a:t>する志願者</a:t>
            </a:r>
            <a:r>
              <a:rPr lang="ja-JP" altLang="en-US" sz="2000" b="0" u="sng" dirty="0"/>
              <a:t>のみ</a:t>
            </a:r>
            <a:r>
              <a:rPr lang="ja-JP" altLang="en-US" sz="2000" b="0" u="sng" dirty="0" smtClean="0"/>
              <a:t>記入</a:t>
            </a:r>
            <a:endParaRPr lang="ja-JP" altLang="en-US" sz="2000" b="0" u="sng" dirty="0"/>
          </a:p>
        </p:txBody>
      </p:sp>
      <p:sp>
        <p:nvSpPr>
          <p:cNvPr id="26" name="下矢印 25"/>
          <p:cNvSpPr/>
          <p:nvPr/>
        </p:nvSpPr>
        <p:spPr bwMode="auto">
          <a:xfrm>
            <a:off x="2118089" y="1916832"/>
            <a:ext cx="684000" cy="2880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4512" tIns="47256" rIns="94512" bIns="47256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49955" fontAlgn="ctr">
              <a:spcBef>
                <a:spcPct val="0"/>
              </a:spcBef>
            </a:pPr>
            <a:endParaRPr lang="ja-JP" altLang="en-US" sz="1300" dirty="0"/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371134" y="691481"/>
            <a:ext cx="3201584" cy="67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ja-JP" altLang="en-US" sz="2400" dirty="0" smtClean="0">
                <a:latin typeface="+mn-ea"/>
                <a:ea typeface="+mn-ea"/>
              </a:rPr>
              <a:t>志願票</a:t>
            </a:r>
            <a:r>
              <a:rPr lang="en-US" altLang="ja-JP" sz="2400" dirty="0" smtClean="0">
                <a:latin typeface="+mn-ea"/>
                <a:ea typeface="+mn-ea"/>
              </a:rPr>
              <a:t>【</a:t>
            </a:r>
            <a:r>
              <a:rPr lang="ja-JP" altLang="en-US" sz="2400" dirty="0" smtClean="0">
                <a:latin typeface="+mn-ea"/>
              </a:rPr>
              <a:t>第</a:t>
            </a:r>
            <a:r>
              <a:rPr lang="en-US" altLang="ja-JP" sz="2400" dirty="0" smtClean="0">
                <a:latin typeface="+mn-ea"/>
              </a:rPr>
              <a:t>Ⅰ</a:t>
            </a:r>
            <a:r>
              <a:rPr lang="ja-JP" altLang="en-US" sz="2400" dirty="0" smtClean="0">
                <a:latin typeface="+mn-ea"/>
              </a:rPr>
              <a:t>面</a:t>
            </a:r>
            <a:r>
              <a:rPr lang="en-US" altLang="ja-JP" sz="2400" dirty="0" smtClean="0">
                <a:latin typeface="+mn-ea"/>
                <a:ea typeface="+mn-ea"/>
              </a:rPr>
              <a:t>】</a:t>
            </a:r>
            <a:endParaRPr lang="en-US" altLang="ja-JP" sz="2400" dirty="0">
              <a:latin typeface="+mn-ea"/>
              <a:ea typeface="+mn-ea"/>
            </a:endParaRPr>
          </a:p>
        </p:txBody>
      </p:sp>
      <p:sp>
        <p:nvSpPr>
          <p:cNvPr id="28" name="Line 430"/>
          <p:cNvSpPr>
            <a:spLocks noChangeShapeType="1"/>
          </p:cNvSpPr>
          <p:nvPr/>
        </p:nvSpPr>
        <p:spPr bwMode="auto">
          <a:xfrm flipV="1">
            <a:off x="4775474" y="1700808"/>
            <a:ext cx="2052000" cy="0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" name="下矢印 23"/>
          <p:cNvSpPr/>
          <p:nvPr/>
        </p:nvSpPr>
        <p:spPr bwMode="auto">
          <a:xfrm>
            <a:off x="2051720" y="5590686"/>
            <a:ext cx="684000" cy="2880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4512" tIns="47256" rIns="94512" bIns="47256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49955" fontAlgn="ctr">
              <a:spcBef>
                <a:spcPct val="0"/>
              </a:spcBef>
            </a:pPr>
            <a:endParaRPr lang="ja-JP" altLang="en-US" sz="1300" dirty="0"/>
          </a:p>
        </p:txBody>
      </p:sp>
    </p:spTree>
    <p:extLst>
      <p:ext uri="{BB962C8B-B14F-4D97-AF65-F5344CB8AC3E}">
        <p14:creationId xmlns:p14="http://schemas.microsoft.com/office/powerpoint/2010/main" val="46444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9020" y="46276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Ｂ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187624" y="81605"/>
            <a:ext cx="288032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出願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【P19</a:t>
            </a:r>
            <a:r>
              <a:rPr lang="ja-JP" altLang="en-US" sz="2600" dirty="0" smtClean="0"/>
              <a:t>・</a:t>
            </a:r>
            <a:r>
              <a:rPr lang="en-US" altLang="ja-JP" sz="2600" dirty="0" smtClean="0"/>
              <a:t>20】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8236" y="1772819"/>
            <a:ext cx="8920454" cy="1179968"/>
          </a:xfrm>
          <a:prstGeom prst="rect">
            <a:avLst/>
          </a:prstGeom>
        </p:spPr>
        <p:txBody>
          <a:bodyPr/>
          <a:lstStyle>
            <a:lvl1pPr marL="354421" indent="-35442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7913" indent="-29535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1405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53967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26529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9091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652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44214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16776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400" dirty="0" smtClean="0">
                <a:latin typeface="+mj-ea"/>
                <a:ea typeface="+mj-ea"/>
              </a:rPr>
              <a:t>１．本名と通称のどちらを記入すればよい</a:t>
            </a:r>
            <a:r>
              <a:rPr lang="ja-JP" altLang="en-US" sz="2400" dirty="0">
                <a:latin typeface="+mj-ea"/>
                <a:ea typeface="+mj-ea"/>
              </a:rPr>
              <a:t>か</a:t>
            </a:r>
            <a:endParaRPr lang="en-US" altLang="ja-JP" sz="2400" dirty="0" smtClean="0">
              <a:latin typeface="+mj-ea"/>
              <a:ea typeface="+mj-ea"/>
            </a:endParaRPr>
          </a:p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000" dirty="0">
                <a:latin typeface="+mj-ea"/>
                <a:ea typeface="+mj-ea"/>
              </a:rPr>
              <a:t>　</a:t>
            </a:r>
            <a:r>
              <a:rPr lang="ja-JP" altLang="en-US" sz="2000" dirty="0" smtClean="0">
                <a:latin typeface="+mj-ea"/>
                <a:ea typeface="+mj-ea"/>
              </a:rPr>
              <a:t>　⇒共通テスト受験に当たってはどちらでも構わない</a:t>
            </a:r>
            <a:endParaRPr lang="en-US" altLang="ja-JP" sz="2000" dirty="0" smtClean="0">
              <a:latin typeface="+mj-ea"/>
              <a:ea typeface="+mj-ea"/>
            </a:endParaRPr>
          </a:p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000" dirty="0">
                <a:latin typeface="+mj-ea"/>
                <a:ea typeface="+mj-ea"/>
              </a:rPr>
              <a:t>　</a:t>
            </a:r>
            <a:r>
              <a:rPr lang="ja-JP" altLang="en-US" sz="2000" dirty="0" smtClean="0">
                <a:latin typeface="+mj-ea"/>
                <a:ea typeface="+mj-ea"/>
              </a:rPr>
              <a:t>　　 大学の個別試験に際しては各大学へ確認</a:t>
            </a:r>
            <a:endParaRPr lang="en-US" altLang="ja-JP" sz="2000" dirty="0" smtClean="0">
              <a:latin typeface="+mj-ea"/>
              <a:ea typeface="+mj-ea"/>
            </a:endParaRPr>
          </a:p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　　　　　　　　　　</a:t>
            </a:r>
            <a:endParaRPr lang="ja-JP" altLang="en-US" sz="2000" b="1" dirty="0" smtClean="0"/>
          </a:p>
          <a:p>
            <a:pPr fontAlgn="auto">
              <a:spcAft>
                <a:spcPts val="0"/>
              </a:spcAft>
              <a:buFontTx/>
              <a:buNone/>
            </a:pPr>
            <a:endParaRPr lang="ja-JP" altLang="en-US" sz="2000" b="1" dirty="0" smtClean="0"/>
          </a:p>
          <a:p>
            <a:pPr fontAlgn="auto">
              <a:spcAft>
                <a:spcPts val="0"/>
              </a:spcAft>
              <a:buFontTx/>
              <a:buNone/>
            </a:pPr>
            <a:endParaRPr lang="en-US" altLang="ja-JP" sz="2000" b="0" dirty="0" smtClean="0"/>
          </a:p>
        </p:txBody>
      </p:sp>
      <p:sp>
        <p:nvSpPr>
          <p:cNvPr id="6" name="Rectangle 438"/>
          <p:cNvSpPr>
            <a:spLocks noChangeArrowheads="1"/>
          </p:cNvSpPr>
          <p:nvPr/>
        </p:nvSpPr>
        <p:spPr bwMode="auto">
          <a:xfrm>
            <a:off x="1467421" y="836712"/>
            <a:ext cx="6209159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2400" b="1" dirty="0" smtClean="0">
                <a:solidFill>
                  <a:schemeClr val="tx1"/>
                </a:solidFill>
                <a:latin typeface="+mn-ea"/>
                <a:ea typeface="+mn-ea"/>
              </a:rPr>
              <a:t>志願票</a:t>
            </a:r>
            <a:r>
              <a:rPr lang="en-US" altLang="ja-JP" sz="2400" b="1" dirty="0" smtClean="0">
                <a:solidFill>
                  <a:schemeClr val="tx1"/>
                </a:solidFill>
                <a:latin typeface="+mn-ea"/>
                <a:ea typeface="+mn-ea"/>
              </a:rPr>
              <a:t>【</a:t>
            </a:r>
            <a:r>
              <a:rPr lang="ja-JP" altLang="en-US" sz="2400" b="1" dirty="0">
                <a:solidFill>
                  <a:schemeClr val="tx1"/>
                </a:solidFill>
                <a:latin typeface="+mn-ea"/>
                <a:ea typeface="+mn-ea"/>
              </a:rPr>
              <a:t>第</a:t>
            </a:r>
            <a:r>
              <a:rPr lang="en-US" altLang="ja-JP" sz="2400" b="1" dirty="0">
                <a:solidFill>
                  <a:schemeClr val="tx1"/>
                </a:solidFill>
                <a:latin typeface="+mn-ea"/>
                <a:ea typeface="+mn-ea"/>
              </a:rPr>
              <a:t>Ⅰ</a:t>
            </a:r>
            <a:r>
              <a:rPr lang="ja-JP" altLang="en-US" sz="2400" b="1" dirty="0">
                <a:solidFill>
                  <a:schemeClr val="tx1"/>
                </a:solidFill>
                <a:latin typeface="+mn-ea"/>
                <a:ea typeface="+mn-ea"/>
              </a:rPr>
              <a:t>面</a:t>
            </a:r>
            <a:r>
              <a:rPr lang="en-US" altLang="ja-JP" sz="2400" b="1" dirty="0" smtClean="0">
                <a:solidFill>
                  <a:schemeClr val="tx1"/>
                </a:solidFill>
                <a:latin typeface="+mn-ea"/>
                <a:ea typeface="+mn-ea"/>
              </a:rPr>
              <a:t>】</a:t>
            </a:r>
            <a:r>
              <a:rPr lang="ja-JP" altLang="en-US" sz="2400" b="1" dirty="0" smtClean="0">
                <a:solidFill>
                  <a:schemeClr val="tx1"/>
                </a:solidFill>
                <a:latin typeface="+mn-ea"/>
                <a:ea typeface="+mn-ea"/>
              </a:rPr>
              <a:t>について多く寄せられる質問</a:t>
            </a:r>
            <a:endParaRPr lang="en-US" altLang="ja-JP" sz="2400" b="1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08236" y="3050280"/>
            <a:ext cx="8920454" cy="1179968"/>
          </a:xfrm>
          <a:prstGeom prst="rect">
            <a:avLst/>
          </a:prstGeom>
        </p:spPr>
        <p:txBody>
          <a:bodyPr/>
          <a:lstStyle>
            <a:lvl1pPr marL="354421" indent="-35442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7913" indent="-29535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1405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53967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26529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9091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652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44214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16776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400" dirty="0">
                <a:latin typeface="+mj-ea"/>
                <a:ea typeface="+mj-ea"/>
              </a:rPr>
              <a:t>２</a:t>
            </a:r>
            <a:r>
              <a:rPr lang="ja-JP" altLang="en-US" sz="2400" dirty="0" smtClean="0">
                <a:latin typeface="+mj-ea"/>
                <a:ea typeface="+mj-ea"/>
              </a:rPr>
              <a:t>．氏名</a:t>
            </a:r>
            <a:r>
              <a:rPr lang="ja-JP" altLang="en-US" sz="2400" dirty="0">
                <a:latin typeface="+mj-ea"/>
                <a:ea typeface="+mj-ea"/>
              </a:rPr>
              <a:t>が入りきらない場合はどうすればよい</a:t>
            </a:r>
            <a:r>
              <a:rPr lang="ja-JP" altLang="en-US" sz="2400" dirty="0" smtClean="0">
                <a:latin typeface="+mj-ea"/>
                <a:ea typeface="+mj-ea"/>
              </a:rPr>
              <a:t>か</a:t>
            </a:r>
            <a:endParaRPr lang="en-US" altLang="ja-JP" sz="2400" dirty="0" smtClean="0">
              <a:latin typeface="+mj-ea"/>
              <a:ea typeface="+mj-ea"/>
            </a:endParaRPr>
          </a:p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000" dirty="0">
                <a:latin typeface="+mj-ea"/>
                <a:ea typeface="+mj-ea"/>
              </a:rPr>
              <a:t>　</a:t>
            </a:r>
            <a:r>
              <a:rPr lang="ja-JP" altLang="en-US" sz="2000" dirty="0" smtClean="0">
                <a:latin typeface="+mj-ea"/>
                <a:ea typeface="+mj-ea"/>
              </a:rPr>
              <a:t>　⇒</a:t>
            </a:r>
            <a:r>
              <a:rPr lang="ja-JP" altLang="en-US" sz="2000" dirty="0">
                <a:latin typeface="+mj-ea"/>
                <a:ea typeface="+mj-ea"/>
              </a:rPr>
              <a:t>記入欄に入るところまで</a:t>
            </a:r>
            <a:r>
              <a:rPr lang="ja-JP" altLang="en-US" sz="2000" dirty="0" smtClean="0">
                <a:latin typeface="+mj-ea"/>
                <a:ea typeface="+mj-ea"/>
              </a:rPr>
              <a:t>記入</a:t>
            </a:r>
            <a:endParaRPr lang="en-US" altLang="ja-JP" sz="2000" dirty="0" smtClean="0">
              <a:latin typeface="+mj-ea"/>
              <a:ea typeface="+mj-ea"/>
            </a:endParaRPr>
          </a:p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000" dirty="0">
                <a:latin typeface="+mj-ea"/>
                <a:ea typeface="+mj-ea"/>
              </a:rPr>
              <a:t>　</a:t>
            </a:r>
            <a:r>
              <a:rPr lang="ja-JP" altLang="en-US" sz="2000" dirty="0" smtClean="0">
                <a:latin typeface="+mj-ea"/>
                <a:ea typeface="+mj-ea"/>
              </a:rPr>
              <a:t>　　 ミドルネーム</a:t>
            </a:r>
            <a:r>
              <a:rPr lang="ja-JP" altLang="en-US" sz="2000" dirty="0">
                <a:latin typeface="+mj-ea"/>
                <a:ea typeface="+mj-ea"/>
              </a:rPr>
              <a:t>は</a:t>
            </a:r>
            <a:r>
              <a:rPr lang="ja-JP" altLang="en-US" sz="2000" dirty="0" smtClean="0">
                <a:latin typeface="+mj-ea"/>
                <a:ea typeface="+mj-ea"/>
              </a:rPr>
              <a:t>記入しなくてもよい</a:t>
            </a:r>
            <a:r>
              <a:rPr lang="ja-JP" altLang="en-US" sz="2000" dirty="0" smtClean="0"/>
              <a:t>　　　　　　　　　</a:t>
            </a:r>
            <a:endParaRPr lang="ja-JP" altLang="en-US" sz="2000" b="1" dirty="0" smtClean="0"/>
          </a:p>
          <a:p>
            <a:pPr fontAlgn="auto">
              <a:spcAft>
                <a:spcPts val="0"/>
              </a:spcAft>
              <a:buFontTx/>
              <a:buNone/>
            </a:pPr>
            <a:endParaRPr lang="ja-JP" altLang="en-US" sz="2000" b="1" dirty="0" smtClean="0"/>
          </a:p>
          <a:p>
            <a:pPr fontAlgn="auto">
              <a:spcAft>
                <a:spcPts val="0"/>
              </a:spcAft>
              <a:buFontTx/>
              <a:buNone/>
            </a:pPr>
            <a:endParaRPr lang="en-US" altLang="ja-JP" sz="2000" b="0" dirty="0" smtClean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08236" y="4327742"/>
            <a:ext cx="8920454" cy="882777"/>
          </a:xfrm>
          <a:prstGeom prst="rect">
            <a:avLst/>
          </a:prstGeom>
        </p:spPr>
        <p:txBody>
          <a:bodyPr/>
          <a:lstStyle>
            <a:lvl1pPr marL="354421" indent="-35442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7913" indent="-29535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1405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53967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26529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9091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652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44214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16776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400" dirty="0">
                <a:latin typeface="+mj-ea"/>
                <a:ea typeface="+mj-ea"/>
              </a:rPr>
              <a:t>３</a:t>
            </a:r>
            <a:r>
              <a:rPr lang="ja-JP" altLang="en-US" sz="2400" dirty="0" smtClean="0">
                <a:latin typeface="+mj-ea"/>
                <a:ea typeface="+mj-ea"/>
              </a:rPr>
              <a:t>．氏名（漢字記入）欄にアルファベットを使用しても</a:t>
            </a:r>
            <a:r>
              <a:rPr lang="ja-JP" altLang="en-US" sz="2400" dirty="0">
                <a:latin typeface="+mj-ea"/>
                <a:ea typeface="+mj-ea"/>
              </a:rPr>
              <a:t>よい</a:t>
            </a:r>
            <a:r>
              <a:rPr lang="ja-JP" altLang="en-US" sz="2400" dirty="0" smtClean="0">
                <a:latin typeface="+mj-ea"/>
                <a:ea typeface="+mj-ea"/>
              </a:rPr>
              <a:t>か</a:t>
            </a:r>
            <a:endParaRPr lang="en-US" altLang="ja-JP" sz="2400" dirty="0" smtClean="0">
              <a:latin typeface="+mj-ea"/>
              <a:ea typeface="+mj-ea"/>
            </a:endParaRPr>
          </a:p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000" dirty="0" smtClean="0">
                <a:latin typeface="+mj-ea"/>
                <a:ea typeface="+mj-ea"/>
              </a:rPr>
              <a:t>　　⇒アルファベットではなくカタカナで記入</a:t>
            </a:r>
            <a:endParaRPr lang="en-US" altLang="ja-JP" sz="2000" b="0" dirty="0" smtClean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12345" y="5210519"/>
            <a:ext cx="8920454" cy="882777"/>
          </a:xfrm>
          <a:prstGeom prst="rect">
            <a:avLst/>
          </a:prstGeom>
        </p:spPr>
        <p:txBody>
          <a:bodyPr/>
          <a:lstStyle>
            <a:lvl1pPr marL="354421" indent="-35442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7913" indent="-29535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1405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53967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26529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9091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652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44214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16776" indent="-236281" algn="l" defTabSz="94512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400" dirty="0">
                <a:latin typeface="+mj-ea"/>
                <a:ea typeface="+mj-ea"/>
              </a:rPr>
              <a:t>４</a:t>
            </a:r>
            <a:r>
              <a:rPr lang="ja-JP" altLang="en-US" sz="2400" dirty="0" smtClean="0">
                <a:latin typeface="+mj-ea"/>
                <a:ea typeface="+mj-ea"/>
              </a:rPr>
              <a:t>．現住所欄に「大字</a:t>
            </a:r>
            <a:r>
              <a:rPr lang="en-US" altLang="ja-JP" sz="1600" dirty="0" smtClean="0">
                <a:latin typeface="+mj-ea"/>
                <a:ea typeface="+mj-ea"/>
              </a:rPr>
              <a:t>(</a:t>
            </a:r>
            <a:r>
              <a:rPr lang="ja-JP" altLang="en-US" sz="1600" dirty="0" smtClean="0">
                <a:latin typeface="+mj-ea"/>
                <a:ea typeface="+mj-ea"/>
              </a:rPr>
              <a:t>おおあざ</a:t>
            </a:r>
            <a:r>
              <a:rPr lang="en-US" altLang="ja-JP" sz="1600" dirty="0" smtClean="0">
                <a:latin typeface="+mj-ea"/>
                <a:ea typeface="+mj-ea"/>
              </a:rPr>
              <a:t>)</a:t>
            </a:r>
            <a:r>
              <a:rPr lang="ja-JP" altLang="en-US" sz="2400" dirty="0" smtClean="0">
                <a:latin typeface="+mj-ea"/>
                <a:ea typeface="+mj-ea"/>
              </a:rPr>
              <a:t>」や「字</a:t>
            </a:r>
            <a:r>
              <a:rPr lang="en-US" altLang="ja-JP" sz="1600" dirty="0" smtClean="0">
                <a:latin typeface="+mj-ea"/>
                <a:ea typeface="+mj-ea"/>
              </a:rPr>
              <a:t>(</a:t>
            </a:r>
            <a:r>
              <a:rPr lang="ja-JP" altLang="en-US" sz="1600" dirty="0" smtClean="0">
                <a:latin typeface="+mj-ea"/>
                <a:ea typeface="+mj-ea"/>
              </a:rPr>
              <a:t>あざ</a:t>
            </a:r>
            <a:r>
              <a:rPr lang="en-US" altLang="ja-JP" sz="1600" dirty="0" smtClean="0">
                <a:latin typeface="+mj-ea"/>
                <a:ea typeface="+mj-ea"/>
              </a:rPr>
              <a:t>)</a:t>
            </a:r>
            <a:r>
              <a:rPr lang="ja-JP" altLang="en-US" sz="2400" dirty="0" smtClean="0">
                <a:latin typeface="+mj-ea"/>
                <a:ea typeface="+mj-ea"/>
              </a:rPr>
              <a:t>」を</a:t>
            </a:r>
            <a:r>
              <a:rPr lang="ja-JP" altLang="en-US" sz="2400" dirty="0">
                <a:latin typeface="+mj-ea"/>
                <a:ea typeface="+mj-ea"/>
              </a:rPr>
              <a:t>記入する必要はある</a:t>
            </a:r>
            <a:r>
              <a:rPr lang="ja-JP" altLang="en-US" sz="2400" dirty="0" smtClean="0">
                <a:latin typeface="+mj-ea"/>
                <a:ea typeface="+mj-ea"/>
              </a:rPr>
              <a:t>か</a:t>
            </a:r>
            <a:endParaRPr lang="en-US" altLang="ja-JP" sz="2400" dirty="0" smtClean="0">
              <a:latin typeface="+mj-ea"/>
              <a:ea typeface="+mj-ea"/>
            </a:endParaRPr>
          </a:p>
          <a:p>
            <a:pPr marL="354013" indent="-354013" fontAlgn="auto">
              <a:spcAft>
                <a:spcPts val="0"/>
              </a:spcAft>
              <a:buFontTx/>
              <a:buNone/>
            </a:pPr>
            <a:r>
              <a:rPr lang="ja-JP" altLang="en-US" sz="2000" dirty="0" smtClean="0">
                <a:latin typeface="+mj-ea"/>
                <a:ea typeface="+mj-ea"/>
              </a:rPr>
              <a:t>　　⇒記入は不要</a:t>
            </a:r>
            <a:endParaRPr lang="en-US" altLang="ja-JP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2460607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271" y="929914"/>
            <a:ext cx="3676207" cy="5255207"/>
          </a:xfrm>
          <a:prstGeom prst="rect">
            <a:avLst/>
          </a:prstGeom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88326" y="1124744"/>
            <a:ext cx="4815722" cy="792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1" tIns="45716" rIns="91431" bIns="45716"/>
          <a:lstStyle/>
          <a:p>
            <a:pPr marL="342867" indent="-342867">
              <a:defRPr/>
            </a:pPr>
            <a:endParaRPr lang="en-US" altLang="ja-JP" sz="2000" dirty="0" smtClean="0"/>
          </a:p>
          <a:p>
            <a:pPr marL="342867" indent="-342867">
              <a:defRPr/>
            </a:pPr>
            <a:r>
              <a:rPr lang="ja-JP" altLang="en-US" sz="2000" dirty="0" smtClean="0"/>
              <a:t>　　</a:t>
            </a:r>
            <a:r>
              <a:rPr lang="ja-JP" altLang="en-US" sz="2000" b="0" dirty="0" smtClean="0"/>
              <a:t>⑱ 「別冊子試験問題配付希望」</a:t>
            </a:r>
            <a:r>
              <a:rPr lang="ja-JP" altLang="en-US" sz="2000" b="0" dirty="0"/>
              <a:t>欄</a:t>
            </a:r>
            <a:endParaRPr lang="en-US" altLang="ja-JP" sz="2000" b="0" dirty="0"/>
          </a:p>
          <a:p>
            <a:pPr marL="342867" indent="-342867">
              <a:defRPr/>
            </a:pPr>
            <a:r>
              <a:rPr lang="ja-JP" altLang="en-US" sz="2000" dirty="0"/>
              <a:t>　　　　　</a:t>
            </a:r>
            <a:endParaRPr lang="en-US" altLang="ja-JP" sz="2000" dirty="0" smtClean="0"/>
          </a:p>
          <a:p>
            <a:pPr>
              <a:spcBef>
                <a:spcPts val="1200"/>
              </a:spcBef>
              <a:defRPr/>
            </a:pPr>
            <a:r>
              <a:rPr lang="ja-JP" altLang="en-US" sz="2000" b="0" u="sng" dirty="0" smtClean="0">
                <a:solidFill>
                  <a:srgbClr val="FF0000"/>
                </a:solidFill>
              </a:rPr>
              <a:t>別冊子試験問題の配付を希望する志願者のみ記入</a:t>
            </a:r>
            <a:endParaRPr lang="ja-JP" altLang="en-US" sz="2000" b="0" u="sng" dirty="0">
              <a:solidFill>
                <a:srgbClr val="FF0000"/>
              </a:solidFill>
            </a:endParaRPr>
          </a:p>
          <a:p>
            <a:pPr marL="342867" indent="-342867">
              <a:defRPr/>
            </a:pPr>
            <a:endParaRPr lang="en-US" altLang="ja-JP" sz="2000" b="0" dirty="0">
              <a:solidFill>
                <a:srgbClr val="0033CC"/>
              </a:solidFill>
            </a:endParaRPr>
          </a:p>
          <a:p>
            <a:pPr marL="342867" indent="-342867">
              <a:defRPr/>
            </a:pPr>
            <a:endParaRPr lang="en-US" altLang="ja-JP" sz="2000" b="0" dirty="0">
              <a:solidFill>
                <a:srgbClr val="0033CC"/>
              </a:solidFill>
            </a:endParaRPr>
          </a:p>
          <a:p>
            <a:pPr marL="342867" indent="-342867">
              <a:defRPr/>
            </a:pPr>
            <a:endParaRPr lang="en-US" altLang="ja-JP" sz="2000" b="0" dirty="0">
              <a:solidFill>
                <a:srgbClr val="0033CC"/>
              </a:solidFill>
            </a:endParaRPr>
          </a:p>
          <a:p>
            <a:pPr marL="342867" indent="-342867">
              <a:defRPr/>
            </a:pPr>
            <a:endParaRPr lang="en-US" altLang="ja-JP" sz="2000" b="0" dirty="0">
              <a:solidFill>
                <a:srgbClr val="0033CC"/>
              </a:solidFill>
            </a:endParaRPr>
          </a:p>
          <a:p>
            <a:pPr marL="342867" indent="-342867">
              <a:defRPr/>
            </a:pPr>
            <a:endParaRPr lang="en-US" altLang="ja-JP" sz="2000" b="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9020" y="46276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Ｂ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1187624" y="81605"/>
            <a:ext cx="288032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出願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【P21</a:t>
            </a:r>
            <a:r>
              <a:rPr lang="ja-JP" altLang="en-US" sz="2600" dirty="0" smtClean="0"/>
              <a:t>・</a:t>
            </a:r>
            <a:r>
              <a:rPr lang="en-US" altLang="ja-JP" sz="2600" dirty="0" smtClean="0"/>
              <a:t>22】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89020" y="3789040"/>
            <a:ext cx="5111954" cy="828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FontTx/>
              <a:buNone/>
            </a:pPr>
            <a:endParaRPr lang="en-US" altLang="ja-JP" sz="2000" b="0" kern="0" dirty="0" smtClean="0"/>
          </a:p>
          <a:p>
            <a:pPr marL="0" indent="0" eaLnBrk="1" hangingPunct="1">
              <a:buFontTx/>
              <a:buNone/>
            </a:pPr>
            <a:r>
              <a:rPr lang="ja-JP" altLang="en-US" sz="2000" b="0" kern="0" dirty="0" smtClean="0"/>
              <a:t>　　「</a:t>
            </a:r>
            <a:r>
              <a:rPr lang="en-US" altLang="ja-JP" sz="20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ja-JP" altLang="en-US" sz="2000" b="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2000" b="0" kern="0" dirty="0" smtClean="0"/>
              <a:t>検定料受付証明書貼り付け」欄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4281711" y="4713494"/>
            <a:ext cx="3697320" cy="1165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31" tIns="45716" rIns="91431" bIns="45716" anchor="ctr"/>
          <a:lstStyle/>
          <a:p>
            <a:endParaRPr lang="ja-JP" altLang="en-US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89020" y="4949335"/>
            <a:ext cx="4915609" cy="1237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ja-JP" altLang="en-US" sz="2000" b="0" u="sng" kern="0" dirty="0">
                <a:solidFill>
                  <a:srgbClr val="FF0000"/>
                </a:solidFill>
              </a:rPr>
              <a:t>「受付局日附印」が押されている「</a:t>
            </a:r>
            <a:r>
              <a:rPr lang="ja-JP" altLang="en-US" sz="2000" b="0" u="sng" kern="0" dirty="0" smtClean="0">
                <a:solidFill>
                  <a:srgbClr val="FF0000"/>
                </a:solidFill>
              </a:rPr>
              <a:t>検定料受付証明書」を貼り付ける</a:t>
            </a:r>
            <a:endParaRPr lang="en-US" altLang="ja-JP" sz="2000" b="0" u="sng" strike="sngStrike" kern="0" dirty="0" smtClean="0">
              <a:solidFill>
                <a:srgbClr val="FF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7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flipV="1">
            <a:off x="4281711" y="1857448"/>
            <a:ext cx="3025913" cy="363604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31" tIns="45716" rIns="91431" bIns="45716" anchor="ctr"/>
          <a:lstStyle/>
          <a:p>
            <a:endParaRPr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307625" y="1182822"/>
            <a:ext cx="1381380" cy="950034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7979031" y="3588160"/>
            <a:ext cx="709974" cy="236112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71134" y="691481"/>
            <a:ext cx="3192754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ja-JP" altLang="en-US" sz="2400" dirty="0" smtClean="0">
                <a:latin typeface="+mn-ea"/>
                <a:ea typeface="+mn-ea"/>
              </a:rPr>
              <a:t>志願票</a:t>
            </a:r>
            <a:r>
              <a:rPr lang="en-US" altLang="ja-JP" sz="2400" dirty="0" smtClean="0">
                <a:latin typeface="+mn-ea"/>
                <a:ea typeface="+mn-ea"/>
              </a:rPr>
              <a:t>【</a:t>
            </a:r>
            <a:r>
              <a:rPr lang="ja-JP" altLang="en-US" sz="2400" dirty="0">
                <a:latin typeface="+mn-ea"/>
              </a:rPr>
              <a:t>第</a:t>
            </a:r>
            <a:r>
              <a:rPr lang="en-US" altLang="ja-JP" sz="2400" dirty="0">
                <a:latin typeface="+mn-ea"/>
              </a:rPr>
              <a:t>Ⅱ</a:t>
            </a:r>
            <a:r>
              <a:rPr lang="ja-JP" altLang="en-US" sz="2400" dirty="0" smtClean="0">
                <a:latin typeface="+mn-ea"/>
              </a:rPr>
              <a:t>面</a:t>
            </a:r>
            <a:r>
              <a:rPr lang="en-US" altLang="ja-JP" sz="2400" dirty="0" smtClean="0">
                <a:latin typeface="+mn-ea"/>
                <a:ea typeface="+mn-ea"/>
              </a:rPr>
              <a:t>】</a:t>
            </a:r>
            <a:r>
              <a:rPr lang="ja-JP" altLang="en-US" sz="2400" dirty="0" smtClean="0">
                <a:latin typeface="+mn-ea"/>
                <a:ea typeface="+mn-ea"/>
              </a:rPr>
              <a:t>①</a:t>
            </a:r>
            <a:endParaRPr lang="en-US" altLang="ja-JP" sz="2400" dirty="0">
              <a:latin typeface="+mn-ea"/>
              <a:ea typeface="+mn-ea"/>
            </a:endParaRPr>
          </a:p>
        </p:txBody>
      </p:sp>
      <p:sp>
        <p:nvSpPr>
          <p:cNvPr id="18" name="下矢印 17"/>
          <p:cNvSpPr/>
          <p:nvPr/>
        </p:nvSpPr>
        <p:spPr bwMode="auto">
          <a:xfrm>
            <a:off x="2118089" y="1988872"/>
            <a:ext cx="684000" cy="2880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4512" tIns="47256" rIns="94512" bIns="47256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49955" fontAlgn="ctr">
              <a:spcBef>
                <a:spcPct val="0"/>
              </a:spcBef>
            </a:pPr>
            <a:endParaRPr lang="ja-JP" altLang="en-US" sz="1300" dirty="0"/>
          </a:p>
        </p:txBody>
      </p:sp>
      <p:sp>
        <p:nvSpPr>
          <p:cNvPr id="20" name="下矢印 19"/>
          <p:cNvSpPr/>
          <p:nvPr/>
        </p:nvSpPr>
        <p:spPr bwMode="auto">
          <a:xfrm>
            <a:off x="2118089" y="4589311"/>
            <a:ext cx="684000" cy="2880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4512" tIns="47256" rIns="94512" bIns="47256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49955" fontAlgn="ctr">
              <a:spcBef>
                <a:spcPct val="0"/>
              </a:spcBef>
            </a:pPr>
            <a:endParaRPr lang="ja-JP" altLang="en-US" sz="1300" dirty="0"/>
          </a:p>
        </p:txBody>
      </p:sp>
    </p:spTree>
    <p:extLst>
      <p:ext uri="{BB962C8B-B14F-4D97-AF65-F5344CB8AC3E}">
        <p14:creationId xmlns:p14="http://schemas.microsoft.com/office/powerpoint/2010/main" val="46444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DNC「志願票」P02B150L.p1.PDF - Adobe Acrobat Pro DC (32-bit)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3" t="18500" r="28322" b="35300"/>
          <a:stretch/>
        </p:blipFill>
        <p:spPr>
          <a:xfrm>
            <a:off x="396367" y="1358539"/>
            <a:ext cx="4733983" cy="3930099"/>
          </a:xfrm>
          <a:prstGeom prst="rect">
            <a:avLst/>
          </a:prstGeom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4618841" y="4715682"/>
            <a:ext cx="75550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A</a:t>
            </a:r>
            <a:endParaRPr lang="ja-JP" altLang="en-US" dirty="0">
              <a:latin typeface="ＤＦＧフリー流葉" pitchFamily="66" charset="-128"/>
              <a:ea typeface="ＤＦＧフリー流葉" pitchFamily="66" charset="-128"/>
              <a:cs typeface="Estrangelo Edessa" pitchFamily="66" charset="0"/>
            </a:endParaRPr>
          </a:p>
          <a:p>
            <a:pPr marL="342900" indent="-342900">
              <a:defRPr/>
            </a:pPr>
            <a:endParaRPr lang="ja-JP" altLang="en-US" sz="3200" b="0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ＤＦＧ平成ゴシック体W7" pitchFamily="50" charset="-128"/>
              <a:ea typeface="ＤＦＧ平成ゴシック体W7" pitchFamily="50" charset="-128"/>
            </a:endParaRPr>
          </a:p>
          <a:p>
            <a:pPr marL="342900" indent="-342900">
              <a:defRPr/>
            </a:pPr>
            <a:endParaRPr lang="en-US" altLang="ja-JP" b="0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71134" y="691481"/>
            <a:ext cx="3192754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ja-JP" altLang="en-US" sz="2400" dirty="0" smtClean="0">
                <a:latin typeface="+mn-ea"/>
                <a:ea typeface="+mn-ea"/>
              </a:rPr>
              <a:t>志願票</a:t>
            </a:r>
            <a:r>
              <a:rPr lang="en-US" altLang="ja-JP" sz="2400" dirty="0" smtClean="0">
                <a:latin typeface="+mn-ea"/>
                <a:ea typeface="+mn-ea"/>
              </a:rPr>
              <a:t>【</a:t>
            </a:r>
            <a:r>
              <a:rPr lang="ja-JP" altLang="en-US" sz="2400" dirty="0">
                <a:latin typeface="+mn-ea"/>
              </a:rPr>
              <a:t>第</a:t>
            </a:r>
            <a:r>
              <a:rPr lang="en-US" altLang="ja-JP" sz="2400" dirty="0">
                <a:latin typeface="+mn-ea"/>
              </a:rPr>
              <a:t>Ⅱ</a:t>
            </a:r>
            <a:r>
              <a:rPr lang="ja-JP" altLang="en-US" sz="2400" dirty="0" smtClean="0">
                <a:latin typeface="+mn-ea"/>
              </a:rPr>
              <a:t>面</a:t>
            </a:r>
            <a:r>
              <a:rPr lang="en-US" altLang="ja-JP" sz="2400" dirty="0" smtClean="0">
                <a:latin typeface="+mn-ea"/>
                <a:ea typeface="+mn-ea"/>
              </a:rPr>
              <a:t>】</a:t>
            </a:r>
            <a:r>
              <a:rPr lang="ja-JP" altLang="en-US" sz="2400" dirty="0" smtClean="0">
                <a:latin typeface="+mn-ea"/>
                <a:ea typeface="+mn-ea"/>
              </a:rPr>
              <a:t>②</a:t>
            </a:r>
            <a:endParaRPr lang="en-US" altLang="ja-JP" sz="2400" dirty="0">
              <a:latin typeface="+mn-ea"/>
              <a:ea typeface="+mn-ea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633053" y="2986403"/>
            <a:ext cx="699785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sz="2400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A</a:t>
            </a:r>
            <a:endParaRPr lang="ja-JP" altLang="en-US" sz="2400" dirty="0">
              <a:latin typeface="ＤＦＧフリー流葉" pitchFamily="66" charset="-128"/>
              <a:ea typeface="ＤＦＧフリー流葉" pitchFamily="66" charset="-128"/>
              <a:cs typeface="Estrangelo Edessa" pitchFamily="66" charset="0"/>
            </a:endParaRPr>
          </a:p>
          <a:p>
            <a:pPr marL="342900" indent="-342900">
              <a:defRPr/>
            </a:pPr>
            <a:endParaRPr lang="ja-JP" altLang="en-US" sz="2400" b="0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ＤＦＧ平成ゴシック体W7" pitchFamily="50" charset="-128"/>
              <a:ea typeface="ＤＦＧ平成ゴシック体W7" pitchFamily="50" charset="-128"/>
            </a:endParaRPr>
          </a:p>
          <a:p>
            <a:pPr marL="342900" indent="-342900">
              <a:defRPr/>
            </a:pPr>
            <a:endParaRPr lang="en-US" altLang="ja-JP" sz="2400" b="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6704" y="2332737"/>
            <a:ext cx="75550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sz="2400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B</a:t>
            </a:r>
            <a:endParaRPr lang="ja-JP" altLang="en-US" sz="2400" b="0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ＤＦＧ平成ゴシック体W7" pitchFamily="50" charset="-128"/>
              <a:ea typeface="ＤＦＧ平成ゴシック体W7" pitchFamily="50" charset="-128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626292" y="1711250"/>
            <a:ext cx="75550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sz="2400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A</a:t>
            </a:r>
            <a:endParaRPr lang="ja-JP" altLang="en-US" sz="2400" dirty="0">
              <a:latin typeface="ＤＦＧフリー流葉" pitchFamily="66" charset="-128"/>
              <a:ea typeface="ＤＦＧフリー流葉" pitchFamily="66" charset="-128"/>
              <a:cs typeface="Estrangelo Edessa" pitchFamily="66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646704" y="3871000"/>
            <a:ext cx="755508" cy="522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sz="2400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D</a:t>
            </a:r>
            <a:endParaRPr lang="ja-JP" altLang="en-US" sz="2400" dirty="0">
              <a:latin typeface="ＤＦＧフリー流葉" pitchFamily="66" charset="-128"/>
              <a:ea typeface="ＤＦＧフリー流葉" pitchFamily="66" charset="-128"/>
              <a:cs typeface="Estrangelo Edessa" pitchFamily="66" charset="0"/>
            </a:endParaRPr>
          </a:p>
        </p:txBody>
      </p:sp>
      <p:sp>
        <p:nvSpPr>
          <p:cNvPr id="10" name="AutoShape 14"/>
          <p:cNvSpPr>
            <a:spLocks/>
          </p:cNvSpPr>
          <p:nvPr/>
        </p:nvSpPr>
        <p:spPr bwMode="auto">
          <a:xfrm rot="10800000" flipH="1">
            <a:off x="5004048" y="1782294"/>
            <a:ext cx="656455" cy="3506343"/>
          </a:xfrm>
          <a:prstGeom prst="rightBrace">
            <a:avLst>
              <a:gd name="adj1" fmla="val 41915"/>
              <a:gd name="adj2" fmla="val 84103"/>
            </a:avLst>
          </a:prstGeom>
          <a:noFill/>
          <a:ln w="508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 flipV="1">
            <a:off x="5220072" y="3889636"/>
            <a:ext cx="526382" cy="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" name="角丸四角形 13"/>
          <p:cNvSpPr/>
          <p:nvPr/>
        </p:nvSpPr>
        <p:spPr bwMode="auto">
          <a:xfrm>
            <a:off x="5700773" y="3457588"/>
            <a:ext cx="3375992" cy="864096"/>
          </a:xfrm>
          <a:prstGeom prst="roundRect">
            <a:avLst>
              <a:gd name="adj" fmla="val 6032"/>
            </a:avLst>
          </a:prstGeom>
          <a:solidFill>
            <a:schemeClr val="accent5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indent="7938"/>
            <a:r>
              <a:rPr lang="ja-JP" altLang="en-US" sz="2000" b="0" u="sng" dirty="0" smtClean="0">
                <a:solidFill>
                  <a:srgbClr val="FF0000"/>
                </a:solidFill>
                <a:latin typeface="+mj-ea"/>
              </a:rPr>
              <a:t>「</a:t>
            </a:r>
            <a:r>
              <a:rPr lang="ja-JP" altLang="en-US" sz="2000" b="0" u="sng" dirty="0">
                <a:solidFill>
                  <a:srgbClr val="FF0000"/>
                </a:solidFill>
                <a:latin typeface="+mj-ea"/>
              </a:rPr>
              <a:t>理科」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j-ea"/>
              </a:rPr>
              <a:t>は科目選択の方法を記入</a:t>
            </a:r>
            <a:endParaRPr lang="en-US" altLang="ja-JP" sz="2000" b="0" u="sng" dirty="0" smtClean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3263" y="4612524"/>
            <a:ext cx="3626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0" dirty="0" smtClean="0"/>
              <a:t>（注）　丁寧かつ読みやすい字で</a:t>
            </a:r>
            <a:endParaRPr kumimoji="1" lang="en-US" altLang="ja-JP" sz="2000" b="0" dirty="0" smtClean="0"/>
          </a:p>
          <a:p>
            <a:r>
              <a:rPr lang="ja-JP" altLang="en-US" sz="2000" b="0" dirty="0"/>
              <a:t>　</a:t>
            </a:r>
            <a:r>
              <a:rPr lang="ja-JP" altLang="en-US" sz="2000" b="0" dirty="0" smtClean="0"/>
              <a:t>　　　</a:t>
            </a:r>
            <a:r>
              <a:rPr kumimoji="1" lang="ja-JP" altLang="en-US" sz="2000" b="0" dirty="0" smtClean="0"/>
              <a:t>記入してください</a:t>
            </a:r>
            <a:endParaRPr kumimoji="1" lang="ja-JP" altLang="en-US" sz="2000" b="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9020" y="46276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Ｂ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187624" y="81605"/>
            <a:ext cx="288032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出願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【P21</a:t>
            </a:r>
            <a:r>
              <a:rPr lang="ja-JP" altLang="en-US" sz="2600" dirty="0" smtClean="0"/>
              <a:t>・</a:t>
            </a:r>
            <a:r>
              <a:rPr lang="en-US" altLang="ja-JP" sz="2600" dirty="0" smtClean="0"/>
              <a:t>22】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22" name="角丸四角形 21"/>
          <p:cNvSpPr/>
          <p:nvPr/>
        </p:nvSpPr>
        <p:spPr bwMode="auto">
          <a:xfrm>
            <a:off x="5660504" y="1983728"/>
            <a:ext cx="3375992" cy="861545"/>
          </a:xfrm>
          <a:prstGeom prst="roundRect">
            <a:avLst>
              <a:gd name="adj" fmla="val 6032"/>
            </a:avLst>
          </a:prstGeom>
          <a:solidFill>
            <a:schemeClr val="accent5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indent="7938"/>
            <a:r>
              <a:rPr lang="ja-JP" altLang="en-US" sz="2000" b="0" dirty="0" smtClean="0">
                <a:latin typeface="+mj-ea"/>
              </a:rPr>
              <a:t>受験する・しないにかかわらず全て記入</a:t>
            </a:r>
            <a:endParaRPr lang="en-US" altLang="ja-JP" sz="2000" b="0" dirty="0">
              <a:latin typeface="+mj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187624" y="3434265"/>
            <a:ext cx="4032448" cy="1356149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71134" y="5469124"/>
            <a:ext cx="6376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u="sng" dirty="0" smtClean="0">
                <a:solidFill>
                  <a:srgbClr val="FF0000"/>
                </a:solidFill>
              </a:rPr>
              <a:t>※</a:t>
            </a:r>
            <a:r>
              <a:rPr lang="ja-JP" altLang="en-US" sz="2000" u="sng" dirty="0" smtClean="0">
                <a:solidFill>
                  <a:srgbClr val="FF0000"/>
                </a:solidFill>
              </a:rPr>
              <a:t>　志望大学の指定する教科を必ず確認のうえ，記入</a:t>
            </a:r>
            <a:endParaRPr kumimoji="1" lang="ja-JP" altLang="en-US" sz="2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44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DNC「志願票」P02B150L.p1.PDF - Adobe Acrobat Pro DC (32-bit)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1" t="20601" r="10768" b="8001"/>
          <a:stretch/>
        </p:blipFill>
        <p:spPr>
          <a:xfrm>
            <a:off x="1135764" y="1124819"/>
            <a:ext cx="7038489" cy="5146421"/>
          </a:xfrm>
          <a:prstGeom prst="rect">
            <a:avLst/>
          </a:prstGeom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5943600" y="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>
              <a:spcBef>
                <a:spcPct val="0"/>
              </a:spcBef>
            </a:pPr>
            <a:endParaRPr lang="ja-JP" altLang="ja-JP" sz="2000" b="0">
              <a:solidFill>
                <a:schemeClr val="tx2"/>
              </a:solidFill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2675" y="332656"/>
            <a:ext cx="90360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spcBef>
                <a:spcPct val="0"/>
              </a:spcBef>
            </a:pPr>
            <a:r>
              <a:rPr lang="ja-JP" altLang="en-US" sz="2400" dirty="0" smtClean="0">
                <a:latin typeface="+mn-ea"/>
                <a:ea typeface="+mn-ea"/>
              </a:rPr>
              <a:t>検定料の計算方法</a:t>
            </a:r>
            <a:endParaRPr lang="ja-JP" altLang="en-US" sz="2400" dirty="0">
              <a:latin typeface="+mn-ea"/>
              <a:ea typeface="+mn-ea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5030362" y="2414345"/>
            <a:ext cx="70781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sz="2400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A</a:t>
            </a:r>
            <a:endParaRPr lang="ja-JP" altLang="en-US" sz="3200" u="sng" dirty="0">
              <a:effectLst>
                <a:outerShdw blurRad="38100" dist="38100" dir="2700000" algn="tl">
                  <a:srgbClr val="000000"/>
                </a:outerShdw>
              </a:effectLst>
              <a:latin typeface="ＤＦＧ平成ゴシック体W7" pitchFamily="50" charset="-128"/>
              <a:ea typeface="ＤＦＧ平成ゴシック体W7" pitchFamily="50" charset="-128"/>
            </a:endParaRPr>
          </a:p>
          <a:p>
            <a:pPr marL="342900" indent="-342900"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017541" y="2991412"/>
            <a:ext cx="778595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sz="2400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B</a:t>
            </a:r>
            <a:endParaRPr lang="ja-JP" altLang="en-US" sz="3200" u="sng" dirty="0">
              <a:effectLst>
                <a:outerShdw blurRad="38100" dist="38100" dir="2700000" algn="tl">
                  <a:srgbClr val="000000"/>
                </a:outerShdw>
              </a:effectLst>
              <a:latin typeface="ＤＦＧ平成ゴシック体W7" pitchFamily="50" charset="-128"/>
              <a:ea typeface="ＤＦＧ平成ゴシック体W7" pitchFamily="50" charset="-128"/>
            </a:endParaRPr>
          </a:p>
          <a:p>
            <a:pPr marL="342900" indent="-342900"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030362" y="3603804"/>
            <a:ext cx="70781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sz="2400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X</a:t>
            </a:r>
            <a:endParaRPr lang="ja-JP" altLang="en-US" sz="3200" u="sng" dirty="0">
              <a:effectLst>
                <a:outerShdw blurRad="38100" dist="38100" dir="2700000" algn="tl">
                  <a:srgbClr val="000000"/>
                </a:outerShdw>
              </a:effectLst>
              <a:latin typeface="ＤＦＧ平成ゴシック体W7" pitchFamily="50" charset="-128"/>
              <a:ea typeface="ＤＦＧ平成ゴシック体W7" pitchFamily="50" charset="-128"/>
            </a:endParaRPr>
          </a:p>
          <a:p>
            <a:pPr marL="342900" indent="-342900">
              <a:defRPr/>
            </a:pPr>
            <a:endParaRPr lang="en-US" altLang="ja-JP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017541" y="5185290"/>
            <a:ext cx="70781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sz="2400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X</a:t>
            </a:r>
            <a:endParaRPr lang="ja-JP" altLang="en-US" sz="3200" u="sng" dirty="0">
              <a:effectLst>
                <a:outerShdw blurRad="38100" dist="38100" dir="2700000" algn="tl">
                  <a:srgbClr val="000000"/>
                </a:outerShdw>
              </a:effectLst>
              <a:latin typeface="ＤＦＧ平成ゴシック体W7" pitchFamily="50" charset="-128"/>
              <a:ea typeface="ＤＦＧ平成ゴシック体W7" pitchFamily="50" charset="-128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043397" y="4404888"/>
            <a:ext cx="70781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altLang="ja-JP" sz="2400" dirty="0" smtClean="0">
                <a:latin typeface="ＤＦＧフリー流葉" pitchFamily="66" charset="-128"/>
                <a:ea typeface="ＤＦＧフリー流葉" pitchFamily="66" charset="-128"/>
                <a:cs typeface="Estrangelo Edessa" pitchFamily="66" charset="0"/>
              </a:rPr>
              <a:t>D</a:t>
            </a:r>
            <a:endParaRPr lang="ja-JP" altLang="en-US" sz="3200" u="sng" dirty="0">
              <a:effectLst>
                <a:outerShdw blurRad="38100" dist="38100" dir="2700000" algn="tl">
                  <a:srgbClr val="000000"/>
                </a:outerShdw>
              </a:effectLst>
              <a:latin typeface="ＤＦＧ平成ゴシック体W7" pitchFamily="50" charset="-128"/>
              <a:ea typeface="ＤＦＧ平成ゴシック体W7" pitchFamily="50" charset="-128"/>
            </a:endParaRPr>
          </a:p>
          <a:p>
            <a:pPr marL="342900" indent="-342900">
              <a:defRPr/>
            </a:pPr>
            <a:endParaRPr lang="en-US" altLang="ja-JP" dirty="0"/>
          </a:p>
        </p:txBody>
      </p:sp>
      <p:sp>
        <p:nvSpPr>
          <p:cNvPr id="10" name="円/楕円 9"/>
          <p:cNvSpPr>
            <a:spLocks noChangeAspect="1"/>
          </p:cNvSpPr>
          <p:nvPr/>
        </p:nvSpPr>
        <p:spPr bwMode="auto">
          <a:xfrm>
            <a:off x="6895250" y="3983692"/>
            <a:ext cx="557070" cy="381412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 bwMode="auto">
          <a:xfrm>
            <a:off x="225555" y="3895816"/>
            <a:ext cx="4112531" cy="869112"/>
          </a:xfrm>
          <a:prstGeom prst="roundRect">
            <a:avLst>
              <a:gd name="adj" fmla="val 27076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/>
            <a:r>
              <a:rPr lang="en-US" altLang="ja-JP" sz="2000" b="0" dirty="0" smtClean="0"/>
              <a:t>※</a:t>
            </a:r>
            <a:r>
              <a:rPr lang="ja-JP" altLang="en-US" sz="2000" b="0" dirty="0" smtClean="0"/>
              <a:t>「</a:t>
            </a:r>
            <a:r>
              <a:rPr lang="ja-JP" altLang="en-US" sz="2000" b="0" dirty="0"/>
              <a:t>地理歴史」と「公民」は合わせて</a:t>
            </a:r>
            <a:r>
              <a:rPr lang="en-US" altLang="ja-JP" sz="2000" b="0" dirty="0"/>
              <a:t>1</a:t>
            </a:r>
            <a:r>
              <a:rPr lang="ja-JP" altLang="en-US" sz="2000" b="0" dirty="0"/>
              <a:t>教科として数えます</a:t>
            </a:r>
            <a:r>
              <a:rPr lang="ja-JP" altLang="en-US" sz="2000" b="0" dirty="0" smtClean="0"/>
              <a:t>。</a:t>
            </a:r>
            <a:endParaRPr lang="ja-JP" altLang="en-US" sz="2000" b="0" dirty="0"/>
          </a:p>
        </p:txBody>
      </p:sp>
      <p:sp>
        <p:nvSpPr>
          <p:cNvPr id="12" name="角丸四角形 11"/>
          <p:cNvSpPr/>
          <p:nvPr/>
        </p:nvSpPr>
        <p:spPr bwMode="auto">
          <a:xfrm>
            <a:off x="6615833" y="5445224"/>
            <a:ext cx="720080" cy="280256"/>
          </a:xfrm>
          <a:prstGeom prst="roundRect">
            <a:avLst>
              <a:gd name="adj" fmla="val 11068"/>
            </a:avLst>
          </a:prstGeom>
          <a:noFill/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112057" y="1184597"/>
            <a:ext cx="4793904" cy="1164298"/>
          </a:xfrm>
          <a:prstGeom prst="roundRect">
            <a:avLst>
              <a:gd name="adj" fmla="val 11891"/>
            </a:avLst>
          </a:prstGeom>
          <a:solidFill>
            <a:schemeClr val="accent5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8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pitchFamily="50" charset="-128"/>
              </a:rPr>
              <a:t>【</a:t>
            </a:r>
            <a:r>
              <a:rPr kumimoji="1" lang="ja-JP" altLang="en-US" sz="18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pitchFamily="50" charset="-128"/>
              </a:rPr>
              <a:t>受験教科数</a:t>
            </a:r>
            <a:r>
              <a:rPr kumimoji="1" lang="en-US" altLang="ja-JP" sz="18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pitchFamily="50" charset="-128"/>
              </a:rPr>
              <a:t>】</a:t>
            </a:r>
          </a:p>
          <a:p>
            <a:pPr marL="342900" marR="0" indent="-342900" algn="l" defTabSz="914400" rtl="0" eaLnBrk="1" fontAlgn="base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0" dirty="0" smtClean="0"/>
              <a:t>「</a:t>
            </a:r>
            <a:r>
              <a:rPr lang="en-US" altLang="ja-JP" sz="1800" b="0" dirty="0" smtClean="0"/>
              <a:t>X</a:t>
            </a:r>
            <a:r>
              <a:rPr lang="ja-JP" altLang="en-US" sz="1800" b="0" dirty="0" smtClean="0"/>
              <a:t>」以外のアルファベットの数を足した合計</a:t>
            </a:r>
            <a:endParaRPr lang="en-US" altLang="ja-JP" sz="1800" b="0" dirty="0" smtClean="0"/>
          </a:p>
          <a:p>
            <a:pPr marL="342900" marR="0" indent="-342900" algn="l" defTabSz="914400" rtl="0" eaLnBrk="1" fontAlgn="base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0" dirty="0" smtClean="0"/>
              <a:t>　　　　　　　記入例の場合は</a:t>
            </a:r>
            <a:r>
              <a:rPr lang="en-US" altLang="ja-JP" sz="1800" b="0" dirty="0" smtClean="0"/>
              <a:t>3</a:t>
            </a:r>
            <a:r>
              <a:rPr lang="ja-JP" altLang="en-US" sz="1800" b="0" dirty="0" smtClean="0"/>
              <a:t>教科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右矢印 14"/>
          <p:cNvSpPr/>
          <p:nvPr/>
        </p:nvSpPr>
        <p:spPr bwMode="auto">
          <a:xfrm rot="5400000">
            <a:off x="6946026" y="4650898"/>
            <a:ext cx="720080" cy="43652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 bwMode="auto">
          <a:xfrm>
            <a:off x="5985088" y="2822901"/>
            <a:ext cx="2872166" cy="894131"/>
          </a:xfrm>
          <a:prstGeom prst="roundRect">
            <a:avLst>
              <a:gd name="adj" fmla="val 18640"/>
            </a:avLst>
          </a:prstGeom>
          <a:solidFill>
            <a:schemeClr val="accent5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8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【</a:t>
            </a:r>
            <a:r>
              <a:rPr lang="ja-JP" altLang="en-US" sz="1800" b="0" u="sng" dirty="0" smtClean="0">
                <a:solidFill>
                  <a:srgbClr val="FF0000"/>
                </a:solidFill>
              </a:rPr>
              <a:t>成績通知</a:t>
            </a:r>
            <a:r>
              <a:rPr kumimoji="1" lang="en-US" altLang="ja-JP" sz="18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】</a:t>
            </a:r>
            <a:r>
              <a:rPr kumimoji="1" lang="ja-JP" altLang="en-US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　</a:t>
            </a:r>
            <a:r>
              <a:rPr kumimoji="1" lang="ja-JP" altLang="en-US" sz="1800" b="0" i="0" u="none" strike="noStrike" cap="none" normalizeH="0" baseline="0" dirty="0" smtClean="0">
                <a:ln>
                  <a:noFill/>
                </a:ln>
                <a:effectLst/>
              </a:rPr>
              <a:t>希望の有無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0" dirty="0"/>
              <a:t>　</a:t>
            </a:r>
            <a:r>
              <a:rPr lang="ja-JP" altLang="en-US" sz="1800" b="0" dirty="0" smtClean="0"/>
              <a:t>　　</a:t>
            </a:r>
            <a:r>
              <a:rPr lang="ja-JP" altLang="en-US" sz="1400" b="0" dirty="0" smtClean="0"/>
              <a:t>記入例の場合は希望する</a:t>
            </a:r>
            <a:endParaRPr kumimoji="1" lang="en-US" altLang="ja-JP" sz="1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17" name="角丸四角形 16"/>
          <p:cNvSpPr/>
          <p:nvPr/>
        </p:nvSpPr>
        <p:spPr bwMode="auto">
          <a:xfrm>
            <a:off x="4905961" y="2414345"/>
            <a:ext cx="542056" cy="3251490"/>
          </a:xfrm>
          <a:prstGeom prst="roundRect">
            <a:avLst>
              <a:gd name="adj" fmla="val 26974"/>
            </a:avLst>
          </a:prstGeom>
          <a:noFill/>
          <a:ln w="3175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 bwMode="auto">
          <a:xfrm>
            <a:off x="6605534" y="3834401"/>
            <a:ext cx="1620579" cy="668636"/>
          </a:xfrm>
          <a:prstGeom prst="roundRect">
            <a:avLst>
              <a:gd name="adj" fmla="val 21474"/>
            </a:avLst>
          </a:prstGeom>
          <a:noFill/>
          <a:ln w="3175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89020" y="46276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Ｂ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1187624" y="81605"/>
            <a:ext cx="288032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出願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【P22</a:t>
            </a:r>
            <a:r>
              <a:rPr lang="ja-JP" altLang="en-US" sz="2600" dirty="0" smtClean="0"/>
              <a:t>・</a:t>
            </a:r>
            <a:r>
              <a:rPr lang="en-US" altLang="ja-JP" sz="2600" dirty="0" smtClean="0"/>
              <a:t>25</a:t>
            </a:r>
            <a:r>
              <a:rPr lang="ja-JP" altLang="en-US" sz="2600" dirty="0" smtClean="0"/>
              <a:t>・</a:t>
            </a:r>
            <a:r>
              <a:rPr lang="en-US" altLang="ja-JP" sz="2600" dirty="0" smtClean="0"/>
              <a:t>26】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21" name="スライド番号プレースホルダー 1"/>
          <p:cNvSpPr txBox="1">
            <a:spLocks/>
          </p:cNvSpPr>
          <p:nvPr/>
        </p:nvSpPr>
        <p:spPr bwMode="auto">
          <a:xfrm>
            <a:off x="7055296" y="6419428"/>
            <a:ext cx="1981200" cy="332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0" sz="1800" b="0" kern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2" name="右矢印 21"/>
          <p:cNvSpPr/>
          <p:nvPr/>
        </p:nvSpPr>
        <p:spPr bwMode="auto">
          <a:xfrm rot="2828311">
            <a:off x="4251036" y="2024711"/>
            <a:ext cx="879323" cy="430836"/>
          </a:xfrm>
          <a:prstGeom prst="rightArrow">
            <a:avLst>
              <a:gd name="adj1" fmla="val 50000"/>
              <a:gd name="adj2" fmla="val 77513"/>
            </a:avLst>
          </a:prstGeom>
          <a:solidFill>
            <a:schemeClr val="tx1">
              <a:lumMod val="65000"/>
              <a:lumOff val="3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9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44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35980</TotalTime>
  <Words>1012</Words>
  <Application>Microsoft Office PowerPoint</Application>
  <PresentationFormat>画面に合わせる (4:3)</PresentationFormat>
  <Paragraphs>135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23" baseType="lpstr">
      <vt:lpstr>ＤＦＧフリー流葉</vt:lpstr>
      <vt:lpstr>ＤＦＧ極太丸ゴシック体</vt:lpstr>
      <vt:lpstr>ＤＦＧ平成ゴシック体W7</vt:lpstr>
      <vt:lpstr>ＤＦＧ平成ゴシック体W9</vt:lpstr>
      <vt:lpstr>Estrangelo Edessa</vt:lpstr>
      <vt:lpstr>HG丸ｺﾞｼｯｸM-PRO</vt:lpstr>
      <vt:lpstr>ＭＳ Ｐゴシック</vt:lpstr>
      <vt:lpstr>ＭＳ ゴシック</vt:lpstr>
      <vt:lpstr>Arial</vt:lpstr>
      <vt:lpstr>Calibri</vt:lpstr>
      <vt:lpstr>Verdana</vt:lpstr>
      <vt:lpstr>Wingdings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 H28受験案内</dc:title>
  <dc:creator>jgy1002</dc:creator>
  <cp:lastModifiedBy>Administrator</cp:lastModifiedBy>
  <cp:revision>3079</cp:revision>
  <cp:lastPrinted>2021-07-06T11:47:35Z</cp:lastPrinted>
  <dcterms:created xsi:type="dcterms:W3CDTF">2008-06-19T12:33:31Z</dcterms:created>
  <dcterms:modified xsi:type="dcterms:W3CDTF">2021-07-07T10:55:18Z</dcterms:modified>
</cp:coreProperties>
</file>