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10"/>
  </p:notesMasterIdLst>
  <p:handoutMasterIdLst>
    <p:handoutMasterId r:id="rId11"/>
  </p:handoutMasterIdLst>
  <p:sldIdLst>
    <p:sldId id="515" r:id="rId2"/>
    <p:sldId id="516" r:id="rId3"/>
    <p:sldId id="488" r:id="rId4"/>
    <p:sldId id="446" r:id="rId5"/>
    <p:sldId id="445" r:id="rId6"/>
    <p:sldId id="444" r:id="rId7"/>
    <p:sldId id="443" r:id="rId8"/>
    <p:sldId id="520" r:id="rId9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8" userDrawn="1">
          <p15:clr>
            <a:srgbClr val="A4A3A4"/>
          </p15:clr>
        </p15:guide>
        <p15:guide id="2" pos="2103" userDrawn="1">
          <p15:clr>
            <a:srgbClr val="A4A3A4"/>
          </p15:clr>
        </p15:guide>
        <p15:guide id="3" orient="horz" pos="3068" userDrawn="1">
          <p15:clr>
            <a:srgbClr val="A4A3A4"/>
          </p15:clr>
        </p15:guide>
        <p15:guide id="4" pos="2083" userDrawn="1">
          <p15:clr>
            <a:srgbClr val="A4A3A4"/>
          </p15:clr>
        </p15:guide>
        <p15:guide id="5" orient="horz" pos="3109" userDrawn="1">
          <p15:clr>
            <a:srgbClr val="A4A3A4"/>
          </p15:clr>
        </p15:guide>
        <p15:guide id="6" pos="2124" userDrawn="1">
          <p15:clr>
            <a:srgbClr val="A4A3A4"/>
          </p15:clr>
        </p15:guide>
        <p15:guide id="7" orient="horz" pos="3132" userDrawn="1">
          <p15:clr>
            <a:srgbClr val="A4A3A4"/>
          </p15:clr>
        </p15:guide>
        <p15:guide id="10" pos="2145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4" pos="2122" userDrawn="1">
          <p15:clr>
            <a:srgbClr val="A4A3A4"/>
          </p15:clr>
        </p15:guide>
        <p15:guide id="15" pos="216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AEDEF"/>
    <a:srgbClr val="00FF00"/>
    <a:srgbClr val="0033CC"/>
    <a:srgbClr val="D9D9D9"/>
    <a:srgbClr val="FF6600"/>
    <a:srgbClr val="003CFA"/>
    <a:srgbClr val="DDDDDD"/>
    <a:srgbClr val="D9FFEC"/>
    <a:srgbClr val="C5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55977" autoAdjust="0"/>
  </p:normalViewPr>
  <p:slideViewPr>
    <p:cSldViewPr>
      <p:cViewPr varScale="1">
        <p:scale>
          <a:sx n="56" d="100"/>
          <a:sy n="56" d="100"/>
        </p:scale>
        <p:origin x="3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870" y="72"/>
      </p:cViewPr>
      <p:guideLst>
        <p:guide orient="horz" pos="3088"/>
        <p:guide pos="2103"/>
        <p:guide orient="horz" pos="3068"/>
        <p:guide pos="2083"/>
        <p:guide orient="horz" pos="3109"/>
        <p:guide pos="2124"/>
        <p:guide orient="horz" pos="3132"/>
        <p:guide pos="2145"/>
        <p:guide orient="horz" pos="3152"/>
        <p:guide pos="2122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2EA768D-C707-428D-BFF9-8190FD5FED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05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1" y="33"/>
            <a:ext cx="2950263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36" y="4721254"/>
            <a:ext cx="544798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1" y="9440869"/>
            <a:ext cx="29502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25" tIns="46015" rIns="92025" bIns="46015" numCol="1" anchor="b" anchorCtr="0" compatLnSpc="1">
            <a:prstTxWarp prst="textNoShape">
              <a:avLst/>
            </a:prstTxWarp>
          </a:bodyPr>
          <a:lstStyle>
            <a:lvl1pPr algn="r" defTabSz="920439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C87032C-F6F3-4901-A091-63F0C314FF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8846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b="1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601528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4429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59" y="3601528"/>
            <a:ext cx="6311743" cy="5839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679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5038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008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59746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8"/>
            <a:ext cx="6194280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460" y="3601517"/>
            <a:ext cx="6194280" cy="5634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56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433388"/>
            <a:ext cx="4029075" cy="30226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876" y="3819557"/>
            <a:ext cx="6194280" cy="5621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7032C-F6F3-4901-A091-63F0C314FFB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356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398" y="2130315"/>
            <a:ext cx="7773206" cy="1470052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2408" y="3885976"/>
            <a:ext cx="6400799" cy="1752301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7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CC50F-D042-4653-882E-087120DEC17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E27-1846-4EC4-BC2B-AC7FA6125F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31416" y="273850"/>
            <a:ext cx="2056191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8007" y="273850"/>
            <a:ext cx="6018590" cy="5851644"/>
          </a:xfrm>
          <a:prstGeom prst="rect">
            <a:avLst/>
          </a:prstGeom>
        </p:spPr>
        <p:txBody>
          <a:bodyPr vert="eaVert"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2D89-FB0C-4661-AB42-DEC6AFCB8A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77CB-630C-4A93-A9B0-322BEC360690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4F1-0359-47E1-B8AC-53E83E0FEE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0EDC-5132-4D64-9667-44C3C7A270A1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135A-B801-466B-8BFE-CEDA255ED77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9B9BD-41C3-4370-9E61-2595931C4F4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8FF9-2686-40AF-95C1-3025D8545A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BB08-534F-4B47-A1B0-2E08B9D26D5C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BE17-EC54-4CCC-ABCE-87D3D4C60B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575735" y="115924"/>
            <a:ext cx="8000596" cy="504018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2710-F62D-4E46-A9C3-F2D984AD9BA8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979F-F615-4602-8118-A533E6BD0D9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B0CE-912B-420A-A8CE-51B210A1A0EA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C41-50EA-471B-AC43-296ADDF71DB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058" y="764427"/>
            <a:ext cx="8002210" cy="5255224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FD44-2A90-4E33-AFC7-2F68EC033B2E}" type="datetime1">
              <a:rPr lang="ja-JP" altLang="en-US" smtClean="0">
                <a:solidFill>
                  <a:srgbClr val="000000"/>
                </a:solidFill>
              </a:rPr>
              <a:t>2023/6/28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5B65E-796B-4153-9DA1-60FE29D177D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007" y="1599417"/>
            <a:ext cx="8229601" cy="4526078"/>
          </a:xfrm>
          <a:prstGeom prst="rect">
            <a:avLst/>
          </a:prstGeom>
        </p:spPr>
        <p:txBody>
          <a:bodyPr lIns="94512" tIns="47256" rIns="94512" bIns="47256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F747-3499-456B-AB83-C7F6A30D4E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89" y="4406795"/>
            <a:ext cx="7771594" cy="1362527"/>
          </a:xfrm>
          <a:prstGeom prst="rect">
            <a:avLst/>
          </a:prstGeom>
        </p:spPr>
        <p:txBody>
          <a:bodyPr lIns="94512" tIns="47256" rIns="94512" bIns="47256" anchor="t"/>
          <a:lstStyle>
            <a:lvl1pPr algn="l">
              <a:defRPr sz="4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89" y="2906502"/>
            <a:ext cx="7771594" cy="150029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51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7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0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5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7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0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D53A-BCB0-4B54-8424-84CDD5A2B3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8007" y="1599417"/>
            <a:ext cx="4036585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9410" y="1599417"/>
            <a:ext cx="4038197" cy="452607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FD3F-9CCA-428F-B8D0-D1AD789B76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8006" y="1535574"/>
            <a:ext cx="4039810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8006" y="2175677"/>
            <a:ext cx="4039810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4572" y="1535574"/>
            <a:ext cx="4043035" cy="640103"/>
          </a:xfrm>
          <a:prstGeom prst="rect">
            <a:avLst/>
          </a:prstGeom>
        </p:spPr>
        <p:txBody>
          <a:bodyPr lIns="94512" tIns="47256" rIns="94512" bIns="47256" anchor="b"/>
          <a:lstStyle>
            <a:lvl1pPr marL="0" indent="0">
              <a:buNone/>
              <a:defRPr sz="2500" b="1"/>
            </a:lvl1pPr>
            <a:lvl2pPr marL="472562" indent="0">
              <a:buNone/>
              <a:defRPr sz="2100" b="1"/>
            </a:lvl2pPr>
            <a:lvl3pPr marL="945124" indent="0">
              <a:buNone/>
              <a:defRPr sz="1900" b="1"/>
            </a:lvl3pPr>
            <a:lvl4pPr marL="1417686" indent="0">
              <a:buNone/>
              <a:defRPr sz="1700" b="1"/>
            </a:lvl4pPr>
            <a:lvl5pPr marL="1890248" indent="0">
              <a:buNone/>
              <a:defRPr sz="1700" b="1"/>
            </a:lvl5pPr>
            <a:lvl6pPr marL="2362810" indent="0">
              <a:buNone/>
              <a:defRPr sz="1700" b="1"/>
            </a:lvl6pPr>
            <a:lvl7pPr marL="2835372" indent="0">
              <a:buNone/>
              <a:defRPr sz="1700" b="1"/>
            </a:lvl7pPr>
            <a:lvl8pPr marL="3307933" indent="0">
              <a:buNone/>
              <a:defRPr sz="1700" b="1"/>
            </a:lvl8pPr>
            <a:lvl9pPr marL="3780495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4572" y="2175677"/>
            <a:ext cx="4043035" cy="3949818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730ED-0CCA-48AC-B5FA-308CB073E6F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7" y="273850"/>
            <a:ext cx="8229601" cy="1144120"/>
          </a:xfrm>
          <a:prstGeom prst="rect">
            <a:avLst/>
          </a:prstGeom>
        </p:spPr>
        <p:txBody>
          <a:bodyPr lIns="94512" tIns="47256" rIns="94512" bIns="47256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3A78-AA2D-49B8-AC52-61ED11BC5B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04A-C2CB-4DBB-89D8-B5875230E4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06" y="273850"/>
            <a:ext cx="3007683" cy="116092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353" y="273850"/>
            <a:ext cx="5112254" cy="5851644"/>
          </a:xfrm>
          <a:prstGeom prst="rect">
            <a:avLst/>
          </a:prstGeom>
        </p:spPr>
        <p:txBody>
          <a:bodyPr lIns="94512" tIns="47256" rIns="94512" bIns="4725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8006" y="1434770"/>
            <a:ext cx="3007683" cy="4690724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CA34-85EE-4AD8-AD53-E721742A37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1709" y="4799929"/>
            <a:ext cx="5486400" cy="567860"/>
          </a:xfrm>
          <a:prstGeom prst="rect">
            <a:avLst/>
          </a:prstGeom>
        </p:spPr>
        <p:txBody>
          <a:bodyPr lIns="94512" tIns="47256" rIns="94512" bIns="47256"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1709" y="613223"/>
            <a:ext cx="5486400" cy="4114463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3300"/>
            </a:lvl1pPr>
            <a:lvl2pPr marL="472562" indent="0">
              <a:buNone/>
              <a:defRPr sz="2900"/>
            </a:lvl2pPr>
            <a:lvl3pPr marL="945124" indent="0">
              <a:buNone/>
              <a:defRPr sz="2500"/>
            </a:lvl3pPr>
            <a:lvl4pPr marL="1417686" indent="0">
              <a:buNone/>
              <a:defRPr sz="2100"/>
            </a:lvl4pPr>
            <a:lvl5pPr marL="1890248" indent="0">
              <a:buNone/>
              <a:defRPr sz="2100"/>
            </a:lvl5pPr>
            <a:lvl6pPr marL="2362810" indent="0">
              <a:buNone/>
              <a:defRPr sz="2100"/>
            </a:lvl6pPr>
            <a:lvl7pPr marL="2835372" indent="0">
              <a:buNone/>
              <a:defRPr sz="2100"/>
            </a:lvl7pPr>
            <a:lvl8pPr marL="3307933" indent="0">
              <a:buNone/>
              <a:defRPr sz="2100"/>
            </a:lvl8pPr>
            <a:lvl9pPr marL="3780495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1709" y="5367788"/>
            <a:ext cx="5486400" cy="804748"/>
          </a:xfrm>
          <a:prstGeom prst="rect">
            <a:avLst/>
          </a:prstGeom>
        </p:spPr>
        <p:txBody>
          <a:bodyPr lIns="94512" tIns="47256" rIns="94512" bIns="47256"/>
          <a:lstStyle>
            <a:lvl1pPr marL="0" indent="0">
              <a:buNone/>
              <a:defRPr sz="1400"/>
            </a:lvl1pPr>
            <a:lvl2pPr marL="472562" indent="0">
              <a:buNone/>
              <a:defRPr sz="1200"/>
            </a:lvl2pPr>
            <a:lvl3pPr marL="945124" indent="0">
              <a:buNone/>
              <a:defRPr sz="1000"/>
            </a:lvl3pPr>
            <a:lvl4pPr marL="1417686" indent="0">
              <a:buNone/>
              <a:defRPr sz="900"/>
            </a:lvl4pPr>
            <a:lvl5pPr marL="1890248" indent="0">
              <a:buNone/>
              <a:defRPr sz="900"/>
            </a:lvl5pPr>
            <a:lvl6pPr marL="2362810" indent="0">
              <a:buNone/>
              <a:defRPr sz="900"/>
            </a:lvl6pPr>
            <a:lvl7pPr marL="2835372" indent="0">
              <a:buNone/>
              <a:defRPr sz="900"/>
            </a:lvl7pPr>
            <a:lvl8pPr marL="3307933" indent="0">
              <a:buNone/>
              <a:defRPr sz="900"/>
            </a:lvl8pPr>
            <a:lvl9pPr marL="3780495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7DB4-825E-4ACA-A819-CD1ED0BC11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8007" y="6355663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A40B84E8-DC16-49B9-AEBA-3A8432BADD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2023/6/28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3798" y="6355663"/>
            <a:ext cx="2896406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75873" y="6457328"/>
            <a:ext cx="2133601" cy="366253"/>
          </a:xfrm>
          <a:prstGeom prst="rect">
            <a:avLst/>
          </a:prstGeom>
        </p:spPr>
        <p:txBody>
          <a:bodyPr vert="horz" lIns="94512" tIns="47256" rIns="94512" bIns="472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ctr">
              <a:spcBef>
                <a:spcPct val="0"/>
              </a:spcBef>
            </a:pPr>
            <a:fld id="{F14AF66F-3B4F-4E8B-A9F2-F8EEB7F87A3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ctr">
                <a:spcBef>
                  <a:spcPct val="0"/>
                </a:spcBef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大学入試センター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9" y="50875"/>
            <a:ext cx="4509105" cy="5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1" y="66123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0000CC"/>
                </a:gs>
                <a:gs pos="62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45124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421" indent="-35442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913" indent="-29535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05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967" indent="-236281" algn="l" defTabSz="94512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529" indent="-236281" algn="l" defTabSz="945124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091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52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4214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776" indent="-236281" algn="l" defTabSz="945124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6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124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686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248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2810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72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7933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0495" algn="l" defTabSz="945124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355976" y="2168860"/>
            <a:ext cx="4024990" cy="2952328"/>
          </a:xfrm>
          <a:prstGeom prst="roundRect">
            <a:avLst>
              <a:gd name="adj" fmla="val 5382"/>
            </a:avLst>
          </a:prstGeom>
          <a:solidFill>
            <a:srgbClr val="DAEDEF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lvl="0" fontAlgn="auto">
              <a:spcAft>
                <a:spcPts val="0"/>
              </a:spcAft>
            </a:pPr>
            <a:r>
              <a:rPr lang="ja-JP" altLang="en-US" sz="24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Ａ　試験概要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（受験案内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p.2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～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5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）</a:t>
            </a:r>
            <a:endParaRPr lang="en-US" altLang="ja-JP" sz="1600" dirty="0">
              <a:solidFill>
                <a:prstClr val="white">
                  <a:lumMod val="65000"/>
                </a:prstClr>
              </a:solidFill>
              <a:latin typeface="Arial" charset="0"/>
            </a:endParaRPr>
          </a:p>
          <a:p>
            <a:pPr lvl="0" fontAlgn="auto">
              <a:spcAft>
                <a:spcPts val="0"/>
              </a:spcAft>
            </a:pPr>
            <a:r>
              <a:rPr lang="ja-JP" altLang="en-US" sz="24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Ｂ　出願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（受験案内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p.6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～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26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）</a:t>
            </a:r>
            <a:endParaRPr lang="en-US" altLang="ja-JP" sz="1600" dirty="0">
              <a:solidFill>
                <a:prstClr val="white">
                  <a:lumMod val="65000"/>
                </a:prstClr>
              </a:solidFill>
              <a:latin typeface="Arial" charset="0"/>
            </a:endParaRPr>
          </a:p>
          <a:p>
            <a:pPr lvl="0" fontAlgn="auto">
              <a:spcAft>
                <a:spcPts val="0"/>
              </a:spcAft>
            </a:pPr>
            <a:r>
              <a:rPr lang="ja-JP" altLang="en-US" sz="24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Ｃ　出願後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（受験案内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p.27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～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39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）</a:t>
            </a:r>
            <a:endParaRPr lang="en-US" altLang="ja-JP" sz="1600" dirty="0">
              <a:solidFill>
                <a:prstClr val="white">
                  <a:lumMod val="65000"/>
                </a:prstClr>
              </a:solidFill>
              <a:latin typeface="Arial" charset="0"/>
            </a:endParaRPr>
          </a:p>
          <a:p>
            <a:pPr lvl="0" fontAlgn="auto">
              <a:spcAft>
                <a:spcPts val="0"/>
              </a:spcAft>
            </a:pPr>
            <a:r>
              <a:rPr lang="ja-JP" altLang="en-US" sz="2400" dirty="0">
                <a:solidFill>
                  <a:prstClr val="black"/>
                </a:solidFill>
                <a:latin typeface="Arial" charset="0"/>
              </a:rPr>
              <a:t>Ｄ　リスニング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（受験案内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p.40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～</a:t>
            </a:r>
            <a:r>
              <a:rPr lang="en-US" altLang="ja-JP" sz="1600" dirty="0">
                <a:solidFill>
                  <a:prstClr val="black"/>
                </a:solidFill>
                <a:latin typeface="Arial" charset="0"/>
              </a:rPr>
              <a:t>45</a:t>
            </a:r>
            <a:r>
              <a:rPr lang="ja-JP" altLang="en-US" sz="1600" dirty="0">
                <a:solidFill>
                  <a:prstClr val="black"/>
                </a:solidFill>
                <a:latin typeface="Arial" charset="0"/>
              </a:rPr>
              <a:t>）</a:t>
            </a:r>
            <a:endParaRPr lang="en-US" altLang="ja-JP" sz="1600" dirty="0">
              <a:solidFill>
                <a:prstClr val="black"/>
              </a:solidFill>
              <a:latin typeface="Arial" charset="0"/>
            </a:endParaRPr>
          </a:p>
          <a:p>
            <a:pPr lvl="0" fontAlgn="auto">
              <a:spcAft>
                <a:spcPts val="0"/>
              </a:spcAft>
            </a:pPr>
            <a:r>
              <a:rPr lang="ja-JP" altLang="en-US" sz="24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Ｅ　試験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（受験案内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p.46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～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51 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）</a:t>
            </a:r>
            <a:endParaRPr lang="en-US" altLang="ja-JP" sz="1600" dirty="0">
              <a:solidFill>
                <a:prstClr val="white">
                  <a:lumMod val="65000"/>
                </a:prstClr>
              </a:solidFill>
              <a:latin typeface="Arial" charset="0"/>
            </a:endParaRPr>
          </a:p>
          <a:p>
            <a:pPr lvl="0" fontAlgn="auto">
              <a:spcAft>
                <a:spcPts val="0"/>
              </a:spcAft>
            </a:pPr>
            <a:r>
              <a:rPr lang="ja-JP" altLang="en-US" sz="24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Ｆ　試験実施後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（受験案内</a:t>
            </a:r>
            <a:r>
              <a:rPr lang="en-US" altLang="ja-JP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p.52</a:t>
            </a:r>
            <a:r>
              <a:rPr lang="ja-JP" altLang="en-US" sz="1600" dirty="0">
                <a:solidFill>
                  <a:prstClr val="white">
                    <a:lumMod val="65000"/>
                  </a:prstClr>
                </a:solidFill>
                <a:latin typeface="Arial" charset="0"/>
              </a:rPr>
              <a:t>～）</a:t>
            </a:r>
            <a:endParaRPr lang="en-US" altLang="ja-JP" sz="1600" dirty="0">
              <a:solidFill>
                <a:prstClr val="white">
                  <a:lumMod val="65000"/>
                </a:prstClr>
              </a:solidFill>
              <a:latin typeface="Arial" charset="0"/>
            </a:endParaRPr>
          </a:p>
        </p:txBody>
      </p:sp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rtl="0" eaLnBrk="1" latinLnBrk="0" hangingPunct="1"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dirty="0"/>
              <a:t>受 験 案 内</a:t>
            </a:r>
            <a:endParaRPr lang="en-US" altLang="ja-JP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180082" y="5359426"/>
            <a:ext cx="4463926" cy="838450"/>
          </a:xfrm>
          <a:prstGeom prst="roundRect">
            <a:avLst/>
          </a:prstGeom>
          <a:solidFill>
            <a:srgbClr val="DAEDEF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latin typeface="+mj-ea"/>
                <a:ea typeface="+mj-ea"/>
              </a:rPr>
              <a:t>「大学入学共通テスト受験案内」をお手元にご準備ください。</a:t>
            </a:r>
            <a:endParaRPr lang="en-US" altLang="ja-JP" sz="1200" dirty="0">
              <a:latin typeface="+mj-ea"/>
              <a:ea typeface="+mj-ea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ja-JP" altLang="en-US" sz="1200" dirty="0">
                <a:latin typeface="+mj-ea"/>
                <a:ea typeface="+mj-ea"/>
              </a:rPr>
              <a:t>ナレーションでは，以下の名称について，適宜，省略します。</a:t>
            </a:r>
            <a:endParaRPr lang="en-US" altLang="ja-JP" sz="1200" dirty="0">
              <a:latin typeface="+mj-ea"/>
              <a:ea typeface="+mj-ea"/>
            </a:endParaRPr>
          </a:p>
          <a:p>
            <a:pPr marL="455613" lvl="1" eaLnBrk="1" hangingPunct="1">
              <a:spcBef>
                <a:spcPct val="20000"/>
              </a:spcBef>
            </a:pPr>
            <a:r>
              <a:rPr lang="ja-JP" altLang="en-US" sz="1200" dirty="0">
                <a:solidFill>
                  <a:schemeClr val="accent6"/>
                </a:solidFill>
                <a:latin typeface="+mj-ea"/>
                <a:ea typeface="+mj-ea"/>
              </a:rPr>
              <a:t>大学入学共通テスト　⇒共通テスト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8A9D435-02C2-45B5-A47E-E9304194F4CD}"/>
              </a:ext>
            </a:extLst>
          </p:cNvPr>
          <p:cNvSpPr/>
          <p:nvPr/>
        </p:nvSpPr>
        <p:spPr>
          <a:xfrm>
            <a:off x="3726199" y="1680078"/>
            <a:ext cx="5094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altLang="ja-JP" sz="1800" dirty="0"/>
              <a:t>※</a:t>
            </a:r>
            <a:r>
              <a:rPr lang="ja-JP" altLang="en-US" sz="1800" dirty="0"/>
              <a:t>このスライドでは以下の内容について説明します</a:t>
            </a:r>
            <a:endParaRPr lang="en-US" altLang="ja-JP" sz="1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6D9394-570E-4E91-838E-6D21A88A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29000"/>
            <a:ext cx="2555535" cy="36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82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 txBox="1">
            <a:spLocks noChangeArrowheads="1"/>
          </p:cNvSpPr>
          <p:nvPr/>
        </p:nvSpPr>
        <p:spPr>
          <a:xfrm>
            <a:off x="395536" y="861050"/>
            <a:ext cx="8424862" cy="666555"/>
          </a:xfrm>
          <a:prstGeom prst="rect">
            <a:avLst/>
          </a:prstGeom>
        </p:spPr>
        <p:txBody>
          <a:bodyPr/>
          <a:lstStyle>
            <a:lvl1pPr algn="ctr" defTabSz="945124" rtl="0" eaLnBrk="1" latinLnBrk="0" hangingPunct="1"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ja-JP" altLang="en-US" sz="4000" dirty="0"/>
              <a:t>Ｄ　リスニング</a:t>
            </a:r>
            <a:endParaRPr lang="en-US" altLang="ja-JP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83568" y="2069535"/>
            <a:ext cx="8136830" cy="275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リスニングの概要</a:t>
            </a:r>
            <a:endParaRPr lang="ja-JP" altLang="en-US" sz="24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リスニングの進行</a:t>
            </a: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</a:t>
            </a:r>
            <a:r>
              <a:rPr lang="en-US" altLang="ja-JP" sz="2400" dirty="0">
                <a:latin typeface="ＭＳ Ｐゴシック" panose="020B0600070205080204" pitchFamily="50" charset="-128"/>
              </a:rPr>
              <a:t>IC</a:t>
            </a:r>
            <a:r>
              <a:rPr lang="ja-JP" altLang="en-US" sz="2400" dirty="0">
                <a:latin typeface="ＭＳ Ｐゴシック" panose="020B0600070205080204" pitchFamily="50" charset="-128"/>
              </a:rPr>
              <a:t>プレーヤーの操作体験</a:t>
            </a:r>
            <a:endParaRPr lang="en-US" altLang="ja-JP" sz="2400" dirty="0">
              <a:latin typeface="ＭＳ Ｐゴシック" panose="020B060007020508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イヤホンが装着できない場合</a:t>
            </a:r>
            <a:endParaRPr lang="en-US" altLang="ja-JP" sz="2400" strike="sngStrike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lnSpc>
                <a:spcPts val="3800"/>
              </a:lnSpc>
            </a:pPr>
            <a:r>
              <a:rPr lang="ja-JP" altLang="en-US" sz="2400" dirty="0">
                <a:latin typeface="ＭＳ Ｐゴシック" panose="020B0600070205080204" pitchFamily="50" charset="-128"/>
              </a:rPr>
              <a:t>○　リスニング解答時間中の注意事項</a:t>
            </a:r>
          </a:p>
        </p:txBody>
      </p:sp>
    </p:spTree>
    <p:extLst>
      <p:ext uri="{BB962C8B-B14F-4D97-AF65-F5344CB8AC3E}">
        <p14:creationId xmlns:p14="http://schemas.microsoft.com/office/powerpoint/2010/main" val="19468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9053" y="984406"/>
            <a:ext cx="8267403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リスニングの概要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09053" y="1858513"/>
            <a:ext cx="802287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○　聞き取る英語音声の流れる回数</a:t>
            </a:r>
            <a:endParaRPr lang="en-US" altLang="ja-JP" sz="2400" dirty="0">
              <a:latin typeface="ＭＳ Ｐゴシック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400" b="0" dirty="0">
                <a:latin typeface="ＭＳ Ｐゴシック" pitchFamily="50" charset="-128"/>
              </a:rPr>
              <a:t>　　</a:t>
            </a:r>
            <a:r>
              <a:rPr lang="ja-JP" altLang="en-US" sz="2000" b="0" dirty="0">
                <a:solidFill>
                  <a:srgbClr val="FF0000"/>
                </a:solidFill>
                <a:latin typeface="ＭＳ Ｐゴシック" pitchFamily="50" charset="-128"/>
              </a:rPr>
              <a:t>聞き取る英語の音声を２回流す問題と，１回流す問題があります。</a:t>
            </a:r>
            <a:endParaRPr lang="en-US" altLang="ja-JP" sz="2000" b="0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【P40】</a:t>
            </a:r>
            <a:endParaRPr lang="ja-JP" altLang="en-US" sz="2600" dirty="0">
              <a:solidFill>
                <a:srgbClr val="0033CC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12033"/>
              </p:ext>
            </p:extLst>
          </p:nvPr>
        </p:nvGraphicFramePr>
        <p:xfrm>
          <a:off x="582315" y="3206852"/>
          <a:ext cx="7920878" cy="1680914"/>
        </p:xfrm>
        <a:graphic>
          <a:graphicData uri="http://schemas.openxmlformats.org/drawingml/2006/table">
            <a:tbl>
              <a:tblPr/>
              <a:tblGrid>
                <a:gridCol w="1131554">
                  <a:extLst>
                    <a:ext uri="{9D8B030D-6E8A-4147-A177-3AD203B41FA5}">
                      <a16:colId xmlns:a16="http://schemas.microsoft.com/office/drawing/2014/main" val="4005501514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192053164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1014081473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3333739539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3976417075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2340908416"/>
                    </a:ext>
                  </a:extLst>
                </a:gridCol>
                <a:gridCol w="1131554">
                  <a:extLst>
                    <a:ext uri="{9D8B030D-6E8A-4147-A177-3AD203B41FA5}">
                      <a16:colId xmlns:a16="http://schemas.microsoft.com/office/drawing/2014/main" val="1173602396"/>
                    </a:ext>
                  </a:extLst>
                </a:gridCol>
              </a:tblGrid>
              <a:tr h="8404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問題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第１問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第２問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第３問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第４問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第５問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第６問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97115"/>
                  </a:ext>
                </a:extLst>
              </a:tr>
              <a:tr h="8404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流す回数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１回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2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6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 xmlns:a14="http://schemas.microsoft.com/office/drawing/2010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95613"/>
            <a:ext cx="7050024" cy="374569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5037" y="984406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リスニングの進行</a:t>
            </a: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1259632" y="2852936"/>
            <a:ext cx="7045200" cy="1620000"/>
          </a:xfrm>
          <a:prstGeom prst="rect">
            <a:avLst/>
          </a:prstGeom>
          <a:noFill/>
          <a:ln w="47625" cap="flat" cmpd="sng" algn="ctr">
            <a:solidFill>
              <a:srgbClr val="003CF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65545" y="1592330"/>
            <a:ext cx="851341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○　</a:t>
            </a:r>
            <a:r>
              <a:rPr lang="en-US" altLang="ja-JP" sz="2400" dirty="0">
                <a:latin typeface="ＭＳ Ｐゴシック" pitchFamily="50" charset="-128"/>
              </a:rPr>
              <a:t>IC</a:t>
            </a:r>
            <a:r>
              <a:rPr lang="ja-JP" altLang="en-US" sz="2400" dirty="0">
                <a:latin typeface="ＭＳ Ｐゴシック" pitchFamily="50" charset="-128"/>
              </a:rPr>
              <a:t>プレーヤーの操作</a:t>
            </a:r>
            <a:endParaRPr lang="en-US" altLang="ja-JP" sz="2400" dirty="0">
              <a:latin typeface="ＭＳ Ｐゴシック" pitchFamily="50" charset="-128"/>
            </a:endParaRPr>
          </a:p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　＜</a:t>
            </a:r>
            <a:r>
              <a:rPr lang="en-US" altLang="ja-JP" sz="2400" dirty="0">
                <a:latin typeface="ＭＳ Ｐゴシック" pitchFamily="50" charset="-128"/>
              </a:rPr>
              <a:t>IC</a:t>
            </a:r>
            <a:r>
              <a:rPr lang="ja-JP" altLang="en-US" sz="2400" dirty="0">
                <a:latin typeface="ＭＳ Ｐゴシック" pitchFamily="50" charset="-128"/>
              </a:rPr>
              <a:t>プレーヤーの準備方法＞</a:t>
            </a:r>
            <a:r>
              <a:rPr lang="en-US" altLang="ja-JP" sz="2400" b="0" dirty="0">
                <a:latin typeface="ＭＳ Ｐゴシック" pitchFamily="50" charset="-128"/>
              </a:rPr>
              <a:t>【</a:t>
            </a:r>
            <a:r>
              <a:rPr lang="ja-JP" altLang="en-US" sz="2400" b="0" dirty="0">
                <a:latin typeface="ＭＳ Ｐゴシック" pitchFamily="50" charset="-128"/>
              </a:rPr>
              <a:t>リスニングの解答用紙裏面</a:t>
            </a:r>
            <a:r>
              <a:rPr lang="en-US" altLang="ja-JP" sz="2400" b="0" dirty="0">
                <a:latin typeface="ＭＳ Ｐゴシック" pitchFamily="50" charset="-128"/>
              </a:rPr>
              <a:t>】</a:t>
            </a: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1261056" y="4523408"/>
            <a:ext cx="7045200" cy="1620000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【P42】</a:t>
            </a:r>
            <a:endParaRPr lang="ja-JP" altLang="en-US" sz="2600" dirty="0">
              <a:solidFill>
                <a:srgbClr val="0033CC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365546" y="875832"/>
            <a:ext cx="874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ja-JP" altLang="en-US" sz="2400" dirty="0">
                <a:latin typeface="ＭＳ Ｐゴシック" pitchFamily="50" charset="-128"/>
              </a:rPr>
              <a:t>＜解答開始時の操作手順＞ </a:t>
            </a:r>
            <a:r>
              <a:rPr lang="en-US" altLang="ja-JP" sz="2400" dirty="0">
                <a:latin typeface="ＭＳ Ｐゴシック" pitchFamily="50" charset="-128"/>
              </a:rPr>
              <a:t>【</a:t>
            </a:r>
            <a:r>
              <a:rPr lang="ja-JP" altLang="en-US" sz="2400" dirty="0">
                <a:latin typeface="ＭＳ Ｐゴシック" pitchFamily="50" charset="-128"/>
              </a:rPr>
              <a:t>リスニングの解答用紙表面（抜粋）</a:t>
            </a:r>
            <a:r>
              <a:rPr lang="en-US" altLang="ja-JP" sz="2400" dirty="0">
                <a:latin typeface="ＭＳ Ｐゴシック" pitchFamily="50" charset="-128"/>
              </a:rPr>
              <a:t>】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9BA67AE-2412-4CE9-8DC6-B3B5E4E74A9E}"/>
              </a:ext>
            </a:extLst>
          </p:cNvPr>
          <p:cNvGrpSpPr/>
          <p:nvPr/>
        </p:nvGrpSpPr>
        <p:grpSpPr>
          <a:xfrm>
            <a:off x="1691680" y="1370858"/>
            <a:ext cx="5400600" cy="4722438"/>
            <a:chOff x="1691680" y="1517607"/>
            <a:chExt cx="5400600" cy="4722438"/>
          </a:xfrm>
        </p:grpSpPr>
        <p:sp>
          <p:nvSpPr>
            <p:cNvPr id="17" name="角丸四角形 16"/>
            <p:cNvSpPr>
              <a:spLocks noChangeAspect="1"/>
            </p:cNvSpPr>
            <p:nvPr/>
          </p:nvSpPr>
          <p:spPr>
            <a:xfrm>
              <a:off x="1691680" y="1517607"/>
              <a:ext cx="5400600" cy="4722438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pic>
          <p:nvPicPr>
            <p:cNvPr id="18" name="図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060" y="1610639"/>
              <a:ext cx="5093051" cy="45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【P42】</a:t>
            </a:r>
            <a:endParaRPr lang="ja-JP" altLang="en-US" sz="2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943600" y="53975"/>
            <a:ext cx="3200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lang="ja-JP" altLang="ja-JP" sz="2000" b="0">
              <a:solidFill>
                <a:schemeClr val="tx2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41414" y="1085921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 altLang="ja-JP" dirty="0">
                <a:latin typeface="+mn-ea"/>
                <a:ea typeface="+mn-ea"/>
              </a:rPr>
              <a:t>IC</a:t>
            </a:r>
            <a:r>
              <a:rPr lang="ja-JP" altLang="en-US" dirty="0">
                <a:latin typeface="+mn-ea"/>
                <a:ea typeface="+mn-ea"/>
              </a:rPr>
              <a:t>プレーヤーの操作体験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【P43】</a:t>
            </a:r>
            <a:endParaRPr lang="ja-JP" altLang="en-US" sz="2600" dirty="0"/>
          </a:p>
        </p:txBody>
      </p:sp>
      <p:sp>
        <p:nvSpPr>
          <p:cNvPr id="33" name="テキスト ボックス 3"/>
          <p:cNvSpPr txBox="1">
            <a:spLocks noChangeArrowheads="1"/>
          </p:cNvSpPr>
          <p:nvPr/>
        </p:nvSpPr>
        <p:spPr bwMode="auto">
          <a:xfrm>
            <a:off x="260146" y="2204864"/>
            <a:ext cx="8551066" cy="26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73050" indent="-273050" eaLnBrk="1" hangingPunct="1"/>
            <a:r>
              <a:rPr lang="ja-JP" altLang="en-US" sz="2200" b="0" dirty="0">
                <a:solidFill>
                  <a:srgbClr val="000000"/>
                </a:solidFill>
              </a:rPr>
              <a:t>○　大学入試センターのホームページにある「</a:t>
            </a:r>
            <a:r>
              <a:rPr lang="en-US" altLang="ja-JP" sz="2200" b="0" dirty="0">
                <a:solidFill>
                  <a:srgbClr val="000000"/>
                </a:solidFill>
              </a:rPr>
              <a:t>IC</a:t>
            </a:r>
            <a:r>
              <a:rPr lang="ja-JP" altLang="en-US" sz="2200" b="0" dirty="0">
                <a:solidFill>
                  <a:srgbClr val="000000"/>
                </a:solidFill>
              </a:rPr>
              <a:t>プレーヤー操作ガイド」 （</a:t>
            </a:r>
            <a:r>
              <a:rPr lang="en-US" altLang="ja-JP" sz="2200" b="0" dirty="0"/>
              <a:t>https://www.dnc.ac.jp/kyotsu/listening.html</a:t>
            </a:r>
            <a:r>
              <a:rPr lang="ja-JP" altLang="en-US" sz="2200" b="0" dirty="0">
                <a:solidFill>
                  <a:srgbClr val="000000"/>
                </a:solidFill>
              </a:rPr>
              <a:t>）で，</a:t>
            </a:r>
            <a:r>
              <a:rPr lang="en-US" altLang="ja-JP" sz="2200" b="0" dirty="0">
                <a:solidFill>
                  <a:srgbClr val="000000"/>
                </a:solidFill>
              </a:rPr>
              <a:t>IC</a:t>
            </a:r>
            <a:r>
              <a:rPr lang="ja-JP" altLang="en-US" sz="2200" b="0" dirty="0">
                <a:solidFill>
                  <a:srgbClr val="000000"/>
                </a:solidFill>
              </a:rPr>
              <a:t>プレーヤーの</a:t>
            </a:r>
            <a:endParaRPr lang="en-US" altLang="ja-JP" sz="2200" b="0" dirty="0">
              <a:solidFill>
                <a:srgbClr val="000000"/>
              </a:solidFill>
            </a:endParaRPr>
          </a:p>
          <a:p>
            <a:pPr marL="273050" indent="-273050" eaLnBrk="1" hangingPunct="1"/>
            <a:r>
              <a:rPr lang="en-US" altLang="ja-JP" sz="2200" b="0" dirty="0">
                <a:solidFill>
                  <a:srgbClr val="000000"/>
                </a:solidFill>
              </a:rPr>
              <a:t>    </a:t>
            </a:r>
            <a:r>
              <a:rPr lang="ja-JP" altLang="en-US" sz="2200" b="0" dirty="0">
                <a:solidFill>
                  <a:srgbClr val="000000"/>
                </a:solidFill>
              </a:rPr>
              <a:t>操作を</a:t>
            </a:r>
            <a:r>
              <a:rPr lang="ja-JP" altLang="en-US" sz="2200" b="0" dirty="0"/>
              <a:t>パソコンから</a:t>
            </a:r>
            <a:r>
              <a:rPr lang="ja-JP" altLang="en-US" sz="2200" b="0" dirty="0">
                <a:solidFill>
                  <a:srgbClr val="000000"/>
                </a:solidFill>
              </a:rPr>
              <a:t>体験することができます。</a:t>
            </a:r>
            <a:endParaRPr lang="en-US" altLang="ja-JP" sz="2200" b="0" dirty="0">
              <a:solidFill>
                <a:srgbClr val="000000"/>
              </a:solidFill>
            </a:endParaRPr>
          </a:p>
          <a:p>
            <a:pPr eaLnBrk="1" hangingPunct="1">
              <a:lnSpc>
                <a:spcPts val="800"/>
              </a:lnSpc>
            </a:pPr>
            <a:endParaRPr lang="en-US" altLang="ja-JP" sz="2200" b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ja-JP" altLang="en-US" sz="2200" b="0" dirty="0">
                <a:solidFill>
                  <a:srgbClr val="000000"/>
                </a:solidFill>
              </a:rPr>
              <a:t>○   </a:t>
            </a:r>
            <a:r>
              <a:rPr lang="en-US" altLang="ja-JP" sz="2200" b="0" dirty="0">
                <a:solidFill>
                  <a:srgbClr val="000000"/>
                </a:solidFill>
              </a:rPr>
              <a:t>IC</a:t>
            </a:r>
            <a:r>
              <a:rPr lang="ja-JP" altLang="en-US" sz="2200" b="0" dirty="0">
                <a:solidFill>
                  <a:srgbClr val="000000"/>
                </a:solidFill>
              </a:rPr>
              <a:t>プレーヤーの「電源」，「確認」，「再生」の３つのボタンの長押し</a:t>
            </a:r>
            <a:endParaRPr lang="en-US" altLang="ja-JP" sz="2200" b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ja-JP" altLang="en-US" sz="2200" b="0" dirty="0">
                <a:solidFill>
                  <a:srgbClr val="000000"/>
                </a:solidFill>
              </a:rPr>
              <a:t>　の方法や操作上の注意事項，リスニングの流れが分かるように</a:t>
            </a:r>
            <a:endParaRPr lang="en-US" altLang="ja-JP" sz="2200" b="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</a:pPr>
            <a:r>
              <a:rPr lang="ja-JP" altLang="en-US" sz="2200" b="0" dirty="0">
                <a:solidFill>
                  <a:srgbClr val="000000"/>
                </a:solidFill>
              </a:rPr>
              <a:t>　なっています。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943600" y="53975"/>
            <a:ext cx="3200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lang="ja-JP" altLang="ja-JP" sz="2000" b="0">
              <a:solidFill>
                <a:schemeClr val="tx2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41414" y="945257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イヤホンが装着できない場合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/>
              <a:t>【P44】</a:t>
            </a:r>
            <a:endParaRPr lang="ja-JP" altLang="en-US" sz="26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2183A9F-911D-4EF2-AED2-7619EC0CC88B}"/>
              </a:ext>
            </a:extLst>
          </p:cNvPr>
          <p:cNvGrpSpPr/>
          <p:nvPr/>
        </p:nvGrpSpPr>
        <p:grpSpPr>
          <a:xfrm>
            <a:off x="261854" y="4149080"/>
            <a:ext cx="8401825" cy="2088232"/>
            <a:chOff x="62976" y="3645024"/>
            <a:chExt cx="8401825" cy="2088232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62976" y="4015979"/>
              <a:ext cx="8401825" cy="171727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4512" tIns="47256" rIns="94512" bIns="47256"/>
            <a:lstStyle/>
            <a:p>
              <a:pPr>
                <a:spcBef>
                  <a:spcPts val="620"/>
                </a:spcBef>
              </a:pPr>
              <a:r>
                <a:rPr lang="ja-JP" altLang="en-US" sz="2000" b="0" dirty="0">
                  <a:latin typeface="+mn-ea"/>
                  <a:ea typeface="+mn-ea"/>
                </a:rPr>
                <a:t>　　⑴</a:t>
              </a:r>
              <a:r>
                <a:rPr lang="ja-JP" altLang="en-US" sz="2000" dirty="0">
                  <a:latin typeface="+mn-ea"/>
                  <a:ea typeface="+mn-ea"/>
                </a:rPr>
                <a:t>　</a:t>
              </a:r>
              <a:r>
                <a:rPr lang="ja-JP" altLang="en-US" sz="2000" b="0" u="sng" dirty="0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志願者本人</a:t>
              </a:r>
              <a:r>
                <a:rPr lang="ja-JP" altLang="en-US" sz="2000" b="0" dirty="0">
                  <a:solidFill>
                    <a:prstClr val="black"/>
                  </a:solidFill>
                  <a:latin typeface="ＭＳ Ｐゴシック" panose="020B0600070205080204" pitchFamily="50" charset="-128"/>
                </a:rPr>
                <a:t>が</a:t>
              </a:r>
              <a:r>
                <a:rPr lang="ja-JP" altLang="en-US" sz="2000" b="0" dirty="0">
                  <a:latin typeface="+mn-ea"/>
                </a:rPr>
                <a:t>共通テスト利用大学の入試担当窓口に電話連絡の上，</a:t>
              </a:r>
              <a:r>
                <a:rPr lang="ja-JP" altLang="en-US" sz="2000" b="0" dirty="0">
                  <a:latin typeface="+mn-ea"/>
                  <a:ea typeface="+mn-ea"/>
                </a:rPr>
                <a:t>　　　</a:t>
              </a:r>
              <a:endParaRPr lang="en-US" altLang="ja-JP" sz="2000" b="0" dirty="0">
                <a:latin typeface="+mn-ea"/>
                <a:ea typeface="+mn-ea"/>
              </a:endParaRPr>
            </a:p>
            <a:p>
              <a:pPr lvl="0">
                <a:spcBef>
                  <a:spcPts val="620"/>
                </a:spcBef>
              </a:pPr>
              <a:r>
                <a:rPr lang="en-US" altLang="ja-JP" sz="2000" b="0" dirty="0">
                  <a:latin typeface="+mn-ea"/>
                  <a:ea typeface="+mn-ea"/>
                </a:rPr>
                <a:t>        </a:t>
              </a:r>
              <a:r>
                <a:rPr lang="ja-JP" altLang="en-US" sz="2000" b="0" dirty="0">
                  <a:latin typeface="+mn-ea"/>
                  <a:ea typeface="+mn-ea"/>
                </a:rPr>
                <a:t>直接，「イヤホン不適合措置申請書」に確認の署名をしてもらいに行く。</a:t>
              </a:r>
              <a:endParaRPr lang="en-US" altLang="ja-JP" sz="2000" b="0" dirty="0">
                <a:latin typeface="+mn-ea"/>
                <a:ea typeface="+mn-ea"/>
              </a:endParaRPr>
            </a:p>
            <a:p>
              <a:pPr>
                <a:spcBef>
                  <a:spcPts val="620"/>
                </a:spcBef>
              </a:pPr>
              <a:r>
                <a:rPr lang="ja-JP" altLang="en-US" sz="2000" b="0" dirty="0">
                  <a:latin typeface="+mn-ea"/>
                  <a:ea typeface="+mn-ea"/>
                </a:rPr>
                <a:t>　　⑵　必要事項が記入された「イヤホン不適合措置申請書」を志願票の所定</a:t>
              </a:r>
              <a:endParaRPr lang="en-US" altLang="ja-JP" sz="2000" b="0" dirty="0">
                <a:latin typeface="+mn-ea"/>
                <a:ea typeface="+mn-ea"/>
              </a:endParaRPr>
            </a:p>
            <a:p>
              <a:pPr>
                <a:spcBef>
                  <a:spcPts val="620"/>
                </a:spcBef>
              </a:pPr>
              <a:r>
                <a:rPr lang="ja-JP" altLang="en-US" sz="2000" b="0" dirty="0">
                  <a:latin typeface="+mn-ea"/>
                  <a:ea typeface="+mn-ea"/>
                </a:rPr>
                <a:t>　　　  の欄に貼り付けて</a:t>
              </a:r>
              <a:r>
                <a:rPr lang="ja-JP" altLang="en-US" sz="2000" b="0" u="sng" dirty="0">
                  <a:solidFill>
                    <a:srgbClr val="FF0000"/>
                  </a:solidFill>
                  <a:latin typeface="+mn-ea"/>
                  <a:ea typeface="+mn-ea"/>
                </a:rPr>
                <a:t>出願時に</a:t>
              </a:r>
              <a:r>
                <a:rPr lang="ja-JP" altLang="en-US" sz="2000" b="0" dirty="0">
                  <a:latin typeface="+mn-ea"/>
                  <a:ea typeface="+mn-ea"/>
                </a:rPr>
                <a:t>申請する。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327126" y="3645024"/>
              <a:ext cx="2574402" cy="510433"/>
            </a:xfrm>
            <a:prstGeom prst="roundRect">
              <a:avLst>
                <a:gd name="adj" fmla="val 0"/>
              </a:avLst>
            </a:prstGeom>
            <a:ln>
              <a:noFill/>
            </a:ln>
            <a:extLst/>
          </p:spPr>
          <p:txBody>
            <a:bodyPr lIns="94512" tIns="47256" rIns="94512" bIns="47256"/>
            <a:lstStyle/>
            <a:p>
              <a:pPr>
                <a:spcBef>
                  <a:spcPts val="620"/>
                </a:spcBef>
              </a:pPr>
              <a:r>
                <a:rPr lang="en-US" altLang="ja-JP" sz="2000" b="0" dirty="0">
                  <a:latin typeface="+mn-ea"/>
                  <a:ea typeface="+mn-ea"/>
                </a:rPr>
                <a:t>【</a:t>
              </a:r>
              <a:r>
                <a:rPr lang="ja-JP" altLang="en-US" sz="2000" b="0" dirty="0">
                  <a:latin typeface="+mn-ea"/>
                  <a:ea typeface="+mn-ea"/>
                </a:rPr>
                <a:t>申請の流れ</a:t>
              </a:r>
              <a:r>
                <a:rPr lang="en-US" altLang="ja-JP" sz="2000" b="0" dirty="0">
                  <a:latin typeface="+mn-ea"/>
                  <a:ea typeface="+mn-ea"/>
                </a:rPr>
                <a:t>】</a:t>
              </a:r>
              <a:endParaRPr lang="ja-JP" altLang="en-US" sz="2000" b="0" dirty="0">
                <a:latin typeface="+mn-ea"/>
                <a:ea typeface="+mn-ea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4FF7EF4-5350-4A72-A931-77E4C8D3483A}"/>
              </a:ext>
            </a:extLst>
          </p:cNvPr>
          <p:cNvGrpSpPr/>
          <p:nvPr/>
        </p:nvGrpSpPr>
        <p:grpSpPr>
          <a:xfrm>
            <a:off x="-285587" y="1793810"/>
            <a:ext cx="9189419" cy="2269691"/>
            <a:chOff x="-285587" y="1791006"/>
            <a:chExt cx="9189419" cy="223442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FDE919D-31F2-4445-B609-AA10E0B19E6E}"/>
                </a:ext>
              </a:extLst>
            </p:cNvPr>
            <p:cNvGrpSpPr/>
            <p:nvPr/>
          </p:nvGrpSpPr>
          <p:grpSpPr>
            <a:xfrm>
              <a:off x="-285587" y="1791006"/>
              <a:ext cx="9189419" cy="2234424"/>
              <a:chOff x="-285587" y="1791006"/>
              <a:chExt cx="9189419" cy="2234424"/>
            </a:xfrm>
          </p:grpSpPr>
          <p:sp>
            <p:nvSpPr>
              <p:cNvPr id="23" name="AutoShape 6"/>
              <p:cNvSpPr>
                <a:spLocks noChangeArrowheads="1"/>
              </p:cNvSpPr>
              <p:nvPr/>
            </p:nvSpPr>
            <p:spPr bwMode="auto">
              <a:xfrm>
                <a:off x="413423" y="1791006"/>
                <a:ext cx="8407049" cy="830002"/>
              </a:xfrm>
              <a:prstGeom prst="roundRect">
                <a:avLst>
                  <a:gd name="adj" fmla="val 0"/>
                </a:avLst>
              </a:prstGeom>
              <a:noFill/>
              <a:ln w="38100" algn="ctr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4512" tIns="47256" rIns="94512" bIns="47256"/>
              <a:lstStyle/>
              <a:p>
                <a:pPr>
                  <a:spcBef>
                    <a:spcPts val="620"/>
                  </a:spcBef>
                </a:pPr>
                <a:r>
                  <a:rPr lang="ja-JP" altLang="en-US" sz="2000" b="0" dirty="0">
                    <a:solidFill>
                      <a:srgbClr val="FF0000"/>
                    </a:solidFill>
                    <a:latin typeface="+mn-ea"/>
                    <a:ea typeface="+mn-ea"/>
                  </a:rPr>
                  <a:t>　</a:t>
                </a:r>
                <a:r>
                  <a:rPr lang="ja-JP" altLang="en-US" sz="2000" b="0" dirty="0">
                    <a:latin typeface="+mn-ea"/>
                    <a:ea typeface="+mn-ea"/>
                  </a:rPr>
                  <a:t>イヤホンが装着できない場合は，試験当日にヘッドホンを貸与します。　  </a:t>
                </a:r>
                <a:endParaRPr lang="en-US" altLang="ja-JP" sz="2000" b="0" dirty="0">
                  <a:latin typeface="+mn-ea"/>
                  <a:ea typeface="+mn-ea"/>
                </a:endParaRPr>
              </a:p>
              <a:p>
                <a:pPr>
                  <a:spcBef>
                    <a:spcPts val="620"/>
                  </a:spcBef>
                </a:pPr>
                <a:r>
                  <a:rPr lang="en-US" altLang="ja-JP" sz="2000" b="0" dirty="0">
                    <a:latin typeface="+mn-ea"/>
                    <a:ea typeface="+mn-ea"/>
                  </a:rPr>
                  <a:t>  </a:t>
                </a:r>
                <a:r>
                  <a:rPr lang="ja-JP" altLang="en-US" sz="2000" b="0" dirty="0">
                    <a:latin typeface="+mn-ea"/>
                    <a:ea typeface="+mn-ea"/>
                  </a:rPr>
                  <a:t>貸与を希望する場合は，必ず</a:t>
                </a:r>
                <a:r>
                  <a:rPr lang="ja-JP" altLang="en-US" sz="2000" b="0" u="sng" dirty="0">
                    <a:latin typeface="+mn-ea"/>
                    <a:ea typeface="+mn-ea"/>
                  </a:rPr>
                  <a:t>出願時に申請</a:t>
                </a:r>
                <a:r>
                  <a:rPr lang="ja-JP" altLang="en-US" sz="2000" b="0" dirty="0">
                    <a:latin typeface="+mn-ea"/>
                    <a:ea typeface="+mn-ea"/>
                  </a:rPr>
                  <a:t>してください。</a:t>
                </a:r>
                <a:endParaRPr lang="en-US" altLang="ja-JP" sz="2000" b="0" dirty="0">
                  <a:latin typeface="+mn-ea"/>
                  <a:ea typeface="+mn-ea"/>
                </a:endParaRPr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-285587" y="3117231"/>
                <a:ext cx="9189419" cy="908199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4512" tIns="47256" rIns="94512" bIns="47256"/>
              <a:lstStyle/>
              <a:p>
                <a:pPr algn="l">
                  <a:spcBef>
                    <a:spcPts val="620"/>
                  </a:spcBef>
                </a:pPr>
                <a:r>
                  <a:rPr lang="ja-JP" altLang="en-US" sz="2000" b="0" dirty="0">
                    <a:solidFill>
                      <a:srgbClr val="00B050"/>
                    </a:solidFill>
                    <a:latin typeface="+mn-ea"/>
                    <a:ea typeface="+mn-ea"/>
                  </a:rPr>
                  <a:t>　　　　</a:t>
                </a:r>
                <a:r>
                  <a:rPr lang="ja-JP" altLang="en-US" sz="2000" b="0" dirty="0">
                    <a:solidFill>
                      <a:srgbClr val="FF0000"/>
                    </a:solidFill>
                    <a:latin typeface="+mn-ea"/>
                    <a:ea typeface="+mn-ea"/>
                  </a:rPr>
                  <a:t>　・　申請は</a:t>
                </a:r>
                <a:r>
                  <a:rPr lang="ja-JP" altLang="en-US" sz="2000" b="0" u="sng" dirty="0">
                    <a:solidFill>
                      <a:srgbClr val="FF0000"/>
                    </a:solidFill>
                    <a:latin typeface="+mn-ea"/>
                    <a:ea typeface="+mn-ea"/>
                  </a:rPr>
                  <a:t>イヤホンがどうしても装着できない場合に限る</a:t>
                </a:r>
                <a:endParaRPr lang="en-US" altLang="ja-JP" sz="2000" b="0" u="sng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algn="l">
                  <a:spcBef>
                    <a:spcPts val="620"/>
                  </a:spcBef>
                </a:pPr>
                <a:r>
                  <a:rPr lang="ja-JP" altLang="en-US" sz="2000" b="0" dirty="0">
                    <a:solidFill>
                      <a:srgbClr val="00B050"/>
                    </a:solidFill>
                    <a:latin typeface="+mn-ea"/>
                    <a:ea typeface="+mn-ea"/>
                  </a:rPr>
                  <a:t>　　　　　</a:t>
                </a:r>
                <a:r>
                  <a:rPr lang="ja-JP" altLang="en-US" sz="2000" b="0" dirty="0">
                    <a:solidFill>
                      <a:srgbClr val="FF0000"/>
                    </a:solidFill>
                    <a:latin typeface="+mn-ea"/>
                    <a:ea typeface="+mn-ea"/>
                  </a:rPr>
                  <a:t>・　出願時に申請がない場合，</a:t>
                </a:r>
                <a:r>
                  <a:rPr lang="ja-JP" altLang="en-US" sz="2000" b="0" u="sng" dirty="0">
                    <a:solidFill>
                      <a:srgbClr val="FF0000"/>
                    </a:solidFill>
                    <a:latin typeface="+mn-ea"/>
                    <a:ea typeface="+mn-ea"/>
                  </a:rPr>
                  <a:t>試験当日に申し出てもヘッドホン貸与不可</a:t>
                </a:r>
                <a:endParaRPr lang="en-US" altLang="ja-JP" sz="2000" b="0" u="sng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908240" y="2833675"/>
              <a:ext cx="667364" cy="253651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 algn="ctr"/>
              <a:r>
                <a:rPr lang="ja-JP" altLang="en-US" sz="2000" dirty="0">
                  <a:solidFill>
                    <a:schemeClr val="bg1"/>
                  </a:solidFill>
                  <a:latin typeface="+mn-ea"/>
                  <a:ea typeface="+mn-ea"/>
                </a:rPr>
                <a:t>重 要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CFCB92F-53BB-4DE5-81E1-46718D1C2B9B}"/>
              </a:ext>
            </a:extLst>
          </p:cNvPr>
          <p:cNvSpPr/>
          <p:nvPr/>
        </p:nvSpPr>
        <p:spPr bwMode="auto">
          <a:xfrm>
            <a:off x="547683" y="4531154"/>
            <a:ext cx="8115996" cy="159774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9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 xmlns:a14="http://schemas.microsoft.com/office/drawing/2010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943600" y="53975"/>
            <a:ext cx="3200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</a:pPr>
            <a:endParaRPr lang="ja-JP" altLang="ja-JP" sz="2000" b="0">
              <a:solidFill>
                <a:schemeClr val="tx2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41414" y="980728"/>
            <a:ext cx="8123387" cy="611535"/>
          </a:xfrm>
          <a:prstGeom prst="roundRect">
            <a:avLst>
              <a:gd name="adj" fmla="val 24537"/>
            </a:avLst>
          </a:prstGeom>
          <a:solidFill>
            <a:srgbClr val="FFC000"/>
          </a:solidFill>
          <a:ln w="28575">
            <a:solidFill>
              <a:srgbClr val="FF6600"/>
            </a:solidFill>
          </a:ln>
          <a:extLst/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+mn-ea"/>
                <a:ea typeface="+mn-ea"/>
              </a:rPr>
              <a:t>リスニング解答時間中の注意事項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3923" y="44624"/>
            <a:ext cx="864096" cy="8223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ＤＦＧ極太丸ゴシック体" pitchFamily="50" charset="-128"/>
                <a:ea typeface="ＤＦＧ極太丸ゴシック体" pitchFamily="50" charset="-128"/>
              </a:rPr>
              <a:t>Ｄ</a:t>
            </a:r>
            <a:endParaRPr kumimoji="1" lang="ja-JP" altLang="en-US" sz="3200" dirty="0">
              <a:latin typeface="ＤＦＧ極太丸ゴシック体" pitchFamily="50" charset="-128"/>
              <a:ea typeface="ＤＦＧ極太丸ゴシック体" pitchFamily="50" charset="-128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187624" y="101337"/>
            <a:ext cx="3402632" cy="5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/>
            <a:r>
              <a:rPr lang="ja-JP" altLang="en-US" b="0" dirty="0">
                <a:latin typeface="ＤＦＧ平成ゴシック体W9" pitchFamily="50" charset="-128"/>
                <a:ea typeface="ＤＦＧ平成ゴシック体W9" pitchFamily="50" charset="-128"/>
              </a:rPr>
              <a:t>リスニング</a:t>
            </a:r>
            <a:r>
              <a:rPr lang="ja-JP" altLang="en-US" dirty="0">
                <a:latin typeface="ＤＦＧ極太丸ゴシック体" pitchFamily="50" charset="-128"/>
                <a:ea typeface="ＤＦＧ極太丸ゴシック体" pitchFamily="50" charset="-128"/>
              </a:rPr>
              <a:t>　</a:t>
            </a:r>
            <a:r>
              <a:rPr lang="en-US" altLang="ja-JP" sz="2600" dirty="0"/>
              <a:t>【P45】</a:t>
            </a:r>
            <a:endParaRPr lang="ja-JP" altLang="en-US" sz="2600" dirty="0"/>
          </a:p>
        </p:txBody>
      </p:sp>
      <p:sp>
        <p:nvSpPr>
          <p:cNvPr id="33" name="テキスト ボックス 3"/>
          <p:cNvSpPr txBox="1">
            <a:spLocks noChangeArrowheads="1"/>
          </p:cNvSpPr>
          <p:nvPr/>
        </p:nvSpPr>
        <p:spPr bwMode="auto">
          <a:xfrm>
            <a:off x="193923" y="1772816"/>
            <a:ext cx="8770566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0" dirty="0">
                <a:solidFill>
                  <a:srgbClr val="000000"/>
                </a:solidFill>
              </a:rPr>
              <a:t>　　リスニング解答時間中に解答に支障がある場合は，ためらわずに黙って</a:t>
            </a:r>
            <a:endParaRPr lang="en-US" altLang="ja-JP" sz="2000" b="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000" b="0" dirty="0">
                <a:solidFill>
                  <a:srgbClr val="000000"/>
                </a:solidFill>
              </a:rPr>
              <a:t>　手を高く挙げて，監督者に知らせてください。</a:t>
            </a:r>
            <a:endParaRPr lang="en-US" altLang="ja-JP" sz="2000" b="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000" b="0" dirty="0">
                <a:solidFill>
                  <a:srgbClr val="000000"/>
                </a:solidFill>
              </a:rPr>
              <a:t>　⇒</a:t>
            </a:r>
            <a:r>
              <a:rPr lang="ja-JP" altLang="en-US" sz="2000" b="0" u="sng" dirty="0">
                <a:solidFill>
                  <a:srgbClr val="000000"/>
                </a:solidFill>
              </a:rPr>
              <a:t>試験が終わってから申し出ても，救済措置（再開テスト）はありません。</a:t>
            </a:r>
            <a:r>
              <a:rPr lang="ja-JP" altLang="en-US" sz="2000" b="0" dirty="0">
                <a:solidFill>
                  <a:srgbClr val="000000"/>
                </a:solidFill>
              </a:rPr>
              <a:t> 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04918" y="3140968"/>
            <a:ext cx="8370676" cy="245071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eaLnBrk="1" hangingPunct="1"/>
            <a:r>
              <a:rPr lang="ja-JP" altLang="en-US" sz="2000" b="0" dirty="0">
                <a:solidFill>
                  <a:srgbClr val="000000"/>
                </a:solidFill>
              </a:rPr>
              <a:t> </a:t>
            </a:r>
            <a:endParaRPr lang="en-US" altLang="ja-JP" sz="2000" b="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ea typeface="ＭＳ Ｐゴシック" charset="-128"/>
              </a:rPr>
              <a:t>以下の日常的な生活騒音等は，</a:t>
            </a:r>
            <a:r>
              <a:rPr lang="ja-JP" altLang="en-US" sz="2000" u="sng" dirty="0">
                <a:solidFill>
                  <a:srgbClr val="000000"/>
                </a:solidFill>
                <a:ea typeface="ＭＳ Ｐゴシック" charset="-128"/>
              </a:rPr>
              <a:t>再開テストの対象にはなりません。</a:t>
            </a:r>
            <a:endParaRPr lang="en-US" altLang="ja-JP" sz="2000" u="sng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ts val="800"/>
              </a:lnSpc>
            </a:pPr>
            <a:r>
              <a:rPr lang="ja-JP" altLang="en-US" sz="2000" dirty="0">
                <a:solidFill>
                  <a:srgbClr val="000000"/>
                </a:solidFill>
                <a:ea typeface="ＭＳ Ｐゴシック" charset="-128"/>
              </a:rPr>
              <a:t>　　</a:t>
            </a:r>
            <a:endParaRPr lang="en-US" altLang="ja-JP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ea typeface="ＭＳ Ｐゴシック" charset="-128"/>
              </a:rPr>
              <a:t>　　〇監督者の足音・監督業務上必要な打合せなど</a:t>
            </a:r>
            <a:endParaRPr lang="en-US" altLang="ja-JP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ea typeface="ＭＳ Ｐゴシック" charset="-128"/>
              </a:rPr>
              <a:t>　　〇航空機・自動車・風雨・空調の音など</a:t>
            </a:r>
            <a:endParaRPr lang="en-US" altLang="ja-JP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ea typeface="ＭＳ Ｐゴシック" charset="-128"/>
              </a:rPr>
              <a:t>　　〇周囲の受験者の咳・くしゃみ・鼻をすする音など</a:t>
            </a:r>
            <a:endParaRPr lang="en-US" altLang="ja-JP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ea typeface="ＭＳ Ｐゴシック" charset="-128"/>
              </a:rPr>
              <a:t>　　〇携帯電話や時計等の短時間の鳴動，イヤホンやヘッドホンから</a:t>
            </a:r>
            <a:endParaRPr lang="en-US" altLang="ja-JP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ja-JP" altLang="en-US" sz="2000" dirty="0">
                <a:solidFill>
                  <a:srgbClr val="000000"/>
                </a:solidFill>
                <a:ea typeface="ＭＳ Ｐゴシック" charset="-128"/>
              </a:rPr>
              <a:t>　　　の音漏れ，周囲の建物のチャイム音など</a:t>
            </a:r>
          </a:p>
          <a:p>
            <a:pPr algn="ctr"/>
            <a:endParaRPr kumimoji="1" lang="ja-JP" altLang="en-US" sz="2000" dirty="0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8F05288-413A-4F1A-9F02-21F64FA6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5769832"/>
            <a:ext cx="6623810" cy="50804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12" tIns="47256" rIns="94512" bIns="47256"/>
          <a:lstStyle/>
          <a:p>
            <a:pPr>
              <a:spcBef>
                <a:spcPts val="620"/>
              </a:spcBef>
            </a:pPr>
            <a:r>
              <a:rPr lang="ja-JP" altLang="en-US" sz="2000" b="0" u="sng" dirty="0">
                <a:solidFill>
                  <a:srgbClr val="FF0000"/>
                </a:solidFill>
                <a:latin typeface="+mn-ea"/>
                <a:ea typeface="+mn-ea"/>
              </a:rPr>
              <a:t>電子機器類は，必ずアラームの設定を解除し電源を切る</a:t>
            </a:r>
            <a:endParaRPr lang="en-US" altLang="ja-JP" sz="2000" b="0" u="sng" strike="sngStrike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052A130-C995-4905-B809-2B63C0260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845831"/>
            <a:ext cx="667364" cy="253651"/>
          </a:xfrm>
          <a:prstGeom prst="rect">
            <a:avLst/>
          </a:prstGeom>
          <a:solidFill>
            <a:srgbClr val="FF0000"/>
          </a:solidFill>
          <a:ln w="762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ja-JP" altLang="en-US" sz="2000" dirty="0">
                <a:solidFill>
                  <a:schemeClr val="bg1"/>
                </a:solidFill>
                <a:latin typeface="+mn-ea"/>
                <a:ea typeface="+mn-ea"/>
              </a:rPr>
              <a:t>重 要</a:t>
            </a:r>
          </a:p>
        </p:txBody>
      </p:sp>
    </p:spTree>
    <p:extLst>
      <p:ext uri="{BB962C8B-B14F-4D97-AF65-F5344CB8AC3E}">
        <p14:creationId xmlns:p14="http://schemas.microsoft.com/office/powerpoint/2010/main" val="9651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6="http://schemas.microsoft.com/office/drawing/2014/main" xmlns:a14="http://schemas.microsoft.com/office/drawing/2010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726</Words>
  <Application>Microsoft Office PowerPoint</Application>
  <PresentationFormat>画面に合わせる (4:3)</PresentationFormat>
  <Paragraphs>98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ＤＦＧ極太丸ゴシック体</vt:lpstr>
      <vt:lpstr>ＤＦＧ平成ゴシック体W9</vt:lpstr>
      <vt:lpstr>HG丸ｺﾞｼｯｸM-PRO</vt:lpstr>
      <vt:lpstr>ＭＳ Ｐゴシック</vt:lpstr>
      <vt:lpstr>Arial</vt:lpstr>
      <vt:lpstr>Calibri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2023-06-28T08:03:40Z</dcterms:created>
  <dcterms:modified xsi:type="dcterms:W3CDTF">2023-06-28T08:03:47Z</dcterms:modified>
</cp:coreProperties>
</file>