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6">
  <p:sldMasterIdLst>
    <p:sldMasterId id="2147483696" r:id="rId1"/>
    <p:sldMasterId id="2147483709" r:id="rId2"/>
  </p:sldMasterIdLst>
  <p:notesMasterIdLst>
    <p:notesMasterId r:id="rId13"/>
  </p:notesMasterIdLst>
  <p:handoutMasterIdLst>
    <p:handoutMasterId r:id="rId14"/>
  </p:handoutMasterIdLst>
  <p:sldIdLst>
    <p:sldId id="340" r:id="rId3"/>
    <p:sldId id="344" r:id="rId4"/>
    <p:sldId id="379" r:id="rId5"/>
    <p:sldId id="396" r:id="rId6"/>
    <p:sldId id="388" r:id="rId7"/>
    <p:sldId id="397" r:id="rId8"/>
    <p:sldId id="399" r:id="rId9"/>
    <p:sldId id="377" r:id="rId10"/>
    <p:sldId id="289" r:id="rId11"/>
    <p:sldId id="342" r:id="rId12"/>
  </p:sldIdLst>
  <p:sldSz cx="9144000" cy="6858000" type="screen4x3"/>
  <p:notesSz cx="7099300" cy="102346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80" userDrawn="1">
          <p15:clr>
            <a:srgbClr val="A4A3A4"/>
          </p15:clr>
        </p15:guide>
        <p15:guide id="2" pos="1474" userDrawn="1">
          <p15:clr>
            <a:srgbClr val="A4A3A4"/>
          </p15:clr>
        </p15:guide>
        <p15:guide id="3" orient="horz" pos="4613" userDrawn="1">
          <p15:clr>
            <a:srgbClr val="A4A3A4"/>
          </p15:clr>
        </p15:guide>
        <p15:guide id="4" pos="1487" userDrawn="1">
          <p15:clr>
            <a:srgbClr val="A4A3A4"/>
          </p15:clr>
        </p15:guide>
        <p15:guide id="5" orient="horz" pos="3159" userDrawn="1">
          <p15:clr>
            <a:srgbClr val="A4A3A4"/>
          </p15:clr>
        </p15:guide>
        <p15:guide id="6" orient="horz" pos="3182" userDrawn="1">
          <p15:clr>
            <a:srgbClr val="A4A3A4"/>
          </p15:clr>
        </p15:guide>
        <p15:guide id="7" pos="2172" userDrawn="1">
          <p15:clr>
            <a:srgbClr val="A4A3A4"/>
          </p15:clr>
        </p15:guide>
        <p15:guide id="8" pos="2192" userDrawn="1">
          <p15:clr>
            <a:srgbClr val="A4A3A4"/>
          </p15:clr>
        </p15:guide>
        <p15:guide id="9" orient="horz" pos="4611" userDrawn="1">
          <p15:clr>
            <a:srgbClr val="A4A3A4"/>
          </p15:clr>
        </p15:guide>
        <p15:guide id="10" orient="horz" pos="4643" userDrawn="1">
          <p15:clr>
            <a:srgbClr val="A4A3A4"/>
          </p15:clr>
        </p15:guide>
        <p15:guide id="11" orient="horz" pos="3180" userDrawn="1">
          <p15:clr>
            <a:srgbClr val="A4A3A4"/>
          </p15:clr>
        </p15:guide>
        <p15:guide id="12" orient="horz" pos="3202" userDrawn="1">
          <p15:clr>
            <a:srgbClr val="A4A3A4"/>
          </p15:clr>
        </p15:guide>
        <p15:guide id="13" pos="1488" userDrawn="1">
          <p15:clr>
            <a:srgbClr val="A4A3A4"/>
          </p15:clr>
        </p15:guide>
        <p15:guide id="14" pos="1502" userDrawn="1">
          <p15:clr>
            <a:srgbClr val="A4A3A4"/>
          </p15:clr>
        </p15:guide>
        <p15:guide id="15" pos="2193" userDrawn="1">
          <p15:clr>
            <a:srgbClr val="A4A3A4"/>
          </p15:clr>
        </p15:guide>
        <p15:guide id="16" pos="2213" userDrawn="1">
          <p15:clr>
            <a:srgbClr val="A4A3A4"/>
          </p15:clr>
        </p15:guide>
        <p15:guide id="17" orient="horz" pos="4641" userDrawn="1">
          <p15:clr>
            <a:srgbClr val="A4A3A4"/>
          </p15:clr>
        </p15:guide>
        <p15:guide id="18" orient="horz" pos="4675" userDrawn="1">
          <p15:clr>
            <a:srgbClr val="A4A3A4"/>
          </p15:clr>
        </p15:guide>
        <p15:guide id="19" orient="horz" pos="3201" userDrawn="1">
          <p15:clr>
            <a:srgbClr val="A4A3A4"/>
          </p15:clr>
        </p15:guide>
        <p15:guide id="20" orient="horz" pos="3224" userDrawn="1">
          <p15:clr>
            <a:srgbClr val="A4A3A4"/>
          </p15:clr>
        </p15:guide>
        <p15:guide id="21" pos="1503" userDrawn="1">
          <p15:clr>
            <a:srgbClr val="A4A3A4"/>
          </p15:clr>
        </p15:guide>
        <p15:guide id="22" pos="1516" userDrawn="1">
          <p15:clr>
            <a:srgbClr val="A4A3A4"/>
          </p15:clr>
        </p15:guide>
        <p15:guide id="23" pos="2214" userDrawn="1">
          <p15:clr>
            <a:srgbClr val="A4A3A4"/>
          </p15:clr>
        </p15:guide>
        <p15:guide id="24" pos="223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DAEDEF"/>
    <a:srgbClr val="0000FF"/>
    <a:srgbClr val="0066FF"/>
    <a:srgbClr val="00CCFF"/>
    <a:srgbClr val="333399"/>
    <a:srgbClr val="E1F2F3"/>
    <a:srgbClr val="E32D50"/>
    <a:srgbClr val="ECCCEB"/>
    <a:srgbClr val="FBE1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83" autoAdjust="0"/>
    <p:restoredTop sz="88964" autoAdjust="0"/>
  </p:normalViewPr>
  <p:slideViewPr>
    <p:cSldViewPr>
      <p:cViewPr varScale="1">
        <p:scale>
          <a:sx n="96" d="100"/>
          <a:sy n="96" d="100"/>
        </p:scale>
        <p:origin x="744" y="84"/>
      </p:cViewPr>
      <p:guideLst>
        <p:guide orient="horz" pos="799"/>
        <p:guide pos="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102"/>
      </p:cViewPr>
      <p:guideLst>
        <p:guide orient="horz" pos="4580"/>
        <p:guide pos="1474"/>
        <p:guide orient="horz" pos="4613"/>
        <p:guide pos="1487"/>
        <p:guide orient="horz" pos="3159"/>
        <p:guide orient="horz" pos="3182"/>
        <p:guide pos="2172"/>
        <p:guide pos="2192"/>
        <p:guide orient="horz" pos="4611"/>
        <p:guide orient="horz" pos="4643"/>
        <p:guide orient="horz" pos="3180"/>
        <p:guide orient="horz" pos="3202"/>
        <p:guide pos="1488"/>
        <p:guide pos="1502"/>
        <p:guide pos="2193"/>
        <p:guide pos="2213"/>
        <p:guide orient="horz" pos="4641"/>
        <p:guide orient="horz" pos="4675"/>
        <p:guide orient="horz" pos="3201"/>
        <p:guide orient="horz" pos="3224"/>
        <p:guide pos="1503"/>
        <p:guide pos="1516"/>
        <p:guide pos="2214"/>
        <p:guide pos="2234"/>
      </p:guideLst>
    </p:cSldViewPr>
  </p:notesViewPr>
  <p:gridSpacing cx="72000" cy="720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slides/slide9.xml" Type="http://schemas.openxmlformats.org/officeDocument/2006/relationships/slide"/><Relationship Id="rId12" Target="slides/slide10.xml" Type="http://schemas.openxmlformats.org/officeDocument/2006/relationships/slide"/><Relationship Id="rId13" Target="notesMasters/notesMaster1.xml" Type="http://schemas.openxmlformats.org/officeDocument/2006/relationships/notesMaster"/><Relationship Id="rId14" Target="handoutMasters/handoutMaster1.xml" Type="http://schemas.openxmlformats.org/officeDocument/2006/relationships/handoutMaster"/><Relationship Id="rId15" Target="presProps.xml" Type="http://schemas.openxmlformats.org/officeDocument/2006/relationships/presProps"/><Relationship Id="rId16" Target="viewProps.xml" Type="http://schemas.openxmlformats.org/officeDocument/2006/relationships/viewProps"/><Relationship Id="rId17" Target="theme/theme1.xml" Type="http://schemas.openxmlformats.org/officeDocument/2006/relationships/theme"/><Relationship Id="rId18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handoutMasters/_rels/handoutMaster1.xml.rels><?xml version="1.0" encoding="UTF-8" standalone="no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21"/>
            <a:ext cx="3082765" cy="51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15" tIns="47560" rIns="95115" bIns="47560" numCol="1" anchor="t" anchorCtr="0" compatLnSpc="1">
            <a:prstTxWarp prst="textNoShape">
              <a:avLst/>
            </a:prstTxWarp>
          </a:bodyPr>
          <a:lstStyle>
            <a:lvl1pPr defTabSz="951480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6536" y="21"/>
            <a:ext cx="3081110" cy="51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15" tIns="47560" rIns="95115" bIns="47560" numCol="1" anchor="t" anchorCtr="0" compatLnSpc="1">
            <a:prstTxWarp prst="textNoShape">
              <a:avLst/>
            </a:prstTxWarp>
          </a:bodyPr>
          <a:lstStyle>
            <a:lvl1pPr algn="r" defTabSz="951480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5" y="9721341"/>
            <a:ext cx="3082765" cy="511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15" tIns="47560" rIns="95115" bIns="47560" numCol="1" anchor="b" anchorCtr="0" compatLnSpc="1">
            <a:prstTxWarp prst="textNoShape">
              <a:avLst/>
            </a:prstTxWarp>
          </a:bodyPr>
          <a:lstStyle>
            <a:lvl1pPr defTabSz="951480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6536" y="9721341"/>
            <a:ext cx="3081110" cy="511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15" tIns="47560" rIns="95115" bIns="47560" numCol="1" anchor="b" anchorCtr="0" compatLnSpc="1">
            <a:prstTxWarp prst="textNoShape">
              <a:avLst/>
            </a:prstTxWarp>
          </a:bodyPr>
          <a:lstStyle>
            <a:lvl1pPr algn="r" defTabSz="946717" eaLnBrk="1" hangingPunct="1">
              <a:defRPr sz="1200"/>
            </a:lvl1pPr>
          </a:lstStyle>
          <a:p>
            <a:pPr>
              <a:defRPr/>
            </a:pPr>
            <a:fld id="{A64A0F74-042E-44CB-82D2-1BFD4459E9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29036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no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5" y="21"/>
            <a:ext cx="3082765" cy="51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15" tIns="47560" rIns="95115" bIns="47560" numCol="1" anchor="t" anchorCtr="0" compatLnSpc="1">
            <a:prstTxWarp prst="textNoShape">
              <a:avLst/>
            </a:prstTxWarp>
          </a:bodyPr>
          <a:lstStyle>
            <a:lvl1pPr defTabSz="951480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6536" y="21"/>
            <a:ext cx="3081110" cy="5116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15" tIns="47560" rIns="95115" bIns="47560" numCol="1" anchor="t" anchorCtr="0" compatLnSpc="1">
            <a:prstTxWarp prst="textNoShape">
              <a:avLst/>
            </a:prstTxWarp>
          </a:bodyPr>
          <a:lstStyle>
            <a:lvl1pPr algn="r" defTabSz="951480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4900" y="415925"/>
            <a:ext cx="4976813" cy="3732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515322" y="4445493"/>
            <a:ext cx="6296264" cy="5523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15" tIns="47560" rIns="95115" bIns="4756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5" y="9721341"/>
            <a:ext cx="3082765" cy="511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15" tIns="47560" rIns="95115" bIns="47560" numCol="1" anchor="b" anchorCtr="0" compatLnSpc="1">
            <a:prstTxWarp prst="textNoShape">
              <a:avLst/>
            </a:prstTxWarp>
          </a:bodyPr>
          <a:lstStyle>
            <a:lvl1pPr defTabSz="951480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6536" y="9721341"/>
            <a:ext cx="3081110" cy="511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115" tIns="47560" rIns="95115" bIns="47560" numCol="1" anchor="b" anchorCtr="0" compatLnSpc="1">
            <a:prstTxWarp prst="textNoShape">
              <a:avLst/>
            </a:prstTxWarp>
          </a:bodyPr>
          <a:lstStyle>
            <a:lvl1pPr algn="r" defTabSz="946717" eaLnBrk="1" hangingPunct="1">
              <a:defRPr sz="1200"/>
            </a:lvl1pPr>
          </a:lstStyle>
          <a:p>
            <a:pPr>
              <a:defRPr/>
            </a:pPr>
            <a:fld id="{521E26E5-D42B-4DBD-B420-1C49B08281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7579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5543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10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0.xml" Type="http://schemas.openxmlformats.org/officeDocument/2006/relationships/slide"/></Relationships>
</file>

<file path=ppt/notesSlides/_rels/notesSlide2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_rels/notesSlide9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9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470979" y="4445493"/>
            <a:ext cx="6340608" cy="5523948"/>
          </a:xfrm>
        </p:spPr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114475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1398588" y="415925"/>
            <a:ext cx="4389437" cy="32924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95890" y="3782806"/>
            <a:ext cx="6157677" cy="6038362"/>
          </a:xfrm>
        </p:spPr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11992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889" y="4227639"/>
            <a:ext cx="6457701" cy="5708700"/>
          </a:xfrm>
        </p:spPr>
        <p:txBody>
          <a:bodyPr/>
          <a:lstStyle/>
          <a:p>
            <a:pPr defTabSz="946404">
              <a:defRPr/>
            </a:pPr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513653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42B0D5-D33C-4129-9974-3078583896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0979" y="4443739"/>
            <a:ext cx="6371354" cy="5196044"/>
          </a:xfrm>
        </p:spPr>
        <p:txBody>
          <a:bodyPr/>
          <a:lstStyle/>
          <a:p>
            <a:pPr defTabSz="946404"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58635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799" y="3708667"/>
            <a:ext cx="6532791" cy="6005255"/>
          </a:xfrm>
        </p:spPr>
        <p:txBody>
          <a:bodyPr/>
          <a:lstStyle/>
          <a:p>
            <a:pPr defTabSz="946404">
              <a:defRPr/>
            </a:pPr>
            <a:endParaRPr lang="en-US" altLang="ja-JP" dirty="0"/>
          </a:p>
        </p:txBody>
      </p:sp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/>
          </p:nvPr>
        </p:nvSpPr>
        <p:spPr>
          <a:xfrm>
            <a:off x="1468438" y="223838"/>
            <a:ext cx="4249737" cy="3187700"/>
          </a:xfrm>
        </p:spPr>
      </p:sp>
    </p:spTree>
    <p:extLst>
      <p:ext uri="{BB962C8B-B14F-4D97-AF65-F5344CB8AC3E}">
        <p14:creationId xmlns:p14="http://schemas.microsoft.com/office/powerpoint/2010/main" val="2915195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0799" y="2374165"/>
            <a:ext cx="6608256" cy="7413896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>
          <a:xfrm>
            <a:off x="1874838" y="223838"/>
            <a:ext cx="2670175" cy="2001837"/>
          </a:xfrm>
        </p:spPr>
      </p:sp>
    </p:spTree>
    <p:extLst>
      <p:ext uri="{BB962C8B-B14F-4D97-AF65-F5344CB8AC3E}">
        <p14:creationId xmlns:p14="http://schemas.microsoft.com/office/powerpoint/2010/main" val="357447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889" y="4227639"/>
            <a:ext cx="6457701" cy="5708700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3736876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889" y="4227639"/>
            <a:ext cx="6457701" cy="5708700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6770033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889" y="4338252"/>
            <a:ext cx="6457701" cy="5523948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1" name="スライド イメージ プレースホルダー 10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3802100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0979" y="3634527"/>
            <a:ext cx="6340608" cy="6301811"/>
          </a:xfrm>
        </p:spPr>
        <p:txBody>
          <a:bodyPr/>
          <a:lstStyle/>
          <a:p>
            <a:pPr lvl="0">
              <a:defRPr/>
            </a:pPr>
            <a:endParaRPr lang="en-US" altLang="ja-JP" dirty="0"/>
          </a:p>
        </p:txBody>
      </p:sp>
      <p:sp>
        <p:nvSpPr>
          <p:cNvPr id="7" name="スライド イメージ プレースホルダー 6"/>
          <p:cNvSpPr>
            <a:spLocks noGrp="1" noRot="1" noChangeAspect="1"/>
          </p:cNvSpPr>
          <p:nvPr>
            <p:ph type="sldImg"/>
          </p:nvPr>
        </p:nvSpPr>
        <p:spPr>
          <a:xfrm>
            <a:off x="1497013" y="415925"/>
            <a:ext cx="4192587" cy="3144838"/>
          </a:xfrm>
        </p:spPr>
      </p:sp>
    </p:spTree>
    <p:extLst>
      <p:ext uri="{BB962C8B-B14F-4D97-AF65-F5344CB8AC3E}">
        <p14:creationId xmlns:p14="http://schemas.microsoft.com/office/powerpoint/2010/main" val="4089449030"/>
      </p:ext>
    </p:extLst>
  </p:cSld>
  <p:clrMapOvr>
    <a:masterClrMapping/>
  </p:clrMapOvr>
</p:note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C74F-C5B7-49AE-8496-BCD8C32B51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197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B20F-986F-414A-B39C-76BDDD3F33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13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40" y="115889"/>
            <a:ext cx="2001837" cy="59039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115889"/>
            <a:ext cx="5854700" cy="59039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24B1-4600-480F-8159-1496647F3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507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675" y="115889"/>
            <a:ext cx="8001001" cy="5048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566738" y="765178"/>
            <a:ext cx="8001001" cy="5254625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9C81-28D7-41D1-BE21-A12FAA09D3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3473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C74F-C5B7-49AE-8496-BCD8C32B51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7357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BEA1-C32F-40FF-90BF-88E25CC951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9635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73E9-93A6-43EA-9836-C7FC9783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9638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9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C3138-1DF5-4EE7-9BC8-8086AF259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2307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4E9C2-0BDA-4657-9E69-37B42CCDF5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13058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93B7-9AB8-4606-9DB9-3538C20A54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573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96D9-40D6-4827-A518-8DA33363B4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191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BEA1-C32F-40FF-90BF-88E25CC951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8263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099"/>
            <a:ext cx="3008314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1447-9C50-4816-A6B9-441BAA34AE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7687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03352-7563-49C7-BEB7-BF54B5D740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8061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B20F-986F-414A-B39C-76BDDD3F33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24823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40" y="115889"/>
            <a:ext cx="2001837" cy="59039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115889"/>
            <a:ext cx="5854700" cy="59039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24B1-4600-480F-8159-1496647F3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80371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675" y="115889"/>
            <a:ext cx="8001001" cy="5048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566738" y="765178"/>
            <a:ext cx="8001001" cy="5254625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9C81-28D7-41D1-BE21-A12FAA09D3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262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73E9-93A6-43EA-9836-C7FC9783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9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C3138-1DF5-4EE7-9BC8-8086AF259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36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4E9C2-0BDA-4657-9E69-37B42CCDF5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701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93B7-9AB8-4606-9DB9-3538C20A54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199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96D9-40D6-4827-A518-8DA33363B4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668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099"/>
            <a:ext cx="3008314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1447-9C50-4816-A6B9-441BAA34AE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474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03352-7563-49C7-BEB7-BF54B5D740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2708676"/>
      </p:ext>
    </p:extLst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14" Target="../media/image1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no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slideLayouts/slideLayout24.xml" Type="http://schemas.openxmlformats.org/officeDocument/2006/relationships/slideLayout"/><Relationship Id="rId13" Target="../theme/theme2.xml" Type="http://schemas.openxmlformats.org/officeDocument/2006/relationships/theme"/><Relationship Id="rId14" Target="../media/image1.png" Type="http://schemas.openxmlformats.org/officeDocument/2006/relationships/imag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1"/>
          </a:fgClr>
          <a:bgClr>
            <a:srgbClr val="EAEAEA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15890"/>
            <a:ext cx="8001001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765177"/>
            <a:ext cx="8001001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20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1003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C03BAB-CF08-4A55-A3E4-2740311191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2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1" y="90488"/>
            <a:ext cx="44386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19DC282-19FF-4F80-B98C-D5DB390B1F69}"/>
              </a:ext>
            </a:extLst>
          </p:cNvPr>
          <p:cNvSpPr/>
          <p:nvPr userDrawn="1"/>
        </p:nvSpPr>
        <p:spPr bwMode="auto">
          <a:xfrm>
            <a:off x="468000" y="621000"/>
            <a:ext cx="8316000" cy="90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74000">
                <a:srgbClr val="0066FF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1"/>
          </a:fgClr>
          <a:bgClr>
            <a:srgbClr val="EAEAEA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15890"/>
            <a:ext cx="8001001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765177"/>
            <a:ext cx="8001001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20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1003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C03BAB-CF08-4A55-A3E4-2740311191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2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1" y="90488"/>
            <a:ext cx="44386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D1E6032-4EEA-4FE6-AC18-A06E281ACE40}"/>
              </a:ext>
            </a:extLst>
          </p:cNvPr>
          <p:cNvSpPr/>
          <p:nvPr userDrawn="1"/>
        </p:nvSpPr>
        <p:spPr bwMode="auto">
          <a:xfrm>
            <a:off x="468000" y="621000"/>
            <a:ext cx="8316000" cy="90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74000">
                <a:srgbClr val="0066FF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925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jpeg" Type="http://schemas.openxmlformats.org/officeDocument/2006/relationships/image"/></Relationships>
</file>

<file path=ppt/slides/_rels/slide10.xml.rels><?xml version="1.0" encoding="UTF-8" standalone="no"?><Relationships xmlns="http://schemas.openxmlformats.org/package/2006/relationships"><Relationship Id="rId1" Target="../slideLayouts/slideLayout14.xml" Type="http://schemas.openxmlformats.org/officeDocument/2006/relationships/slideLayout"/><Relationship Id="rId2" Target="../notesSlides/notesSlide10.xml" Type="http://schemas.openxmlformats.org/officeDocument/2006/relationships/notesSlide"/></Relationships>
</file>

<file path=ppt/slides/_rels/slide2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4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no"?><Relationships xmlns="http://schemas.openxmlformats.org/package/2006/relationships"><Relationship Id="rId1" Target="../slideLayouts/slideLayout24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no"?><Relationships xmlns="http://schemas.openxmlformats.org/package/2006/relationships"><Relationship Id="rId1" Target="../slideLayouts/slideLayout18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_rels/slide9.xml.rels><?xml version="1.0" encoding="UTF-8" standalone="no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D6998E63-4500-480F-AE3F-F2341F937736}"/>
              </a:ext>
            </a:extLst>
          </p:cNvPr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000" y="2093994"/>
            <a:ext cx="2467749" cy="3489761"/>
          </a:xfrm>
          <a:prstGeom prst="rect">
            <a:avLst/>
          </a:prstGeom>
        </p:spPr>
      </p:pic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-396000" y="2349000"/>
            <a:ext cx="6696000" cy="1806530"/>
          </a:xfrm>
          <a:prstGeom prst="rect">
            <a:avLst/>
          </a:prstGeom>
        </p:spPr>
        <p:txBody>
          <a:bodyPr anchor="ctr" anchorCtr="0"/>
          <a:lstStyle>
            <a:lvl1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2pPr>
            <a:lvl3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3pPr>
            <a:lvl4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4pPr>
            <a:lvl5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5pPr>
            <a:lvl6pPr algn="ctr" fontAlgn="base" marL="4572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6pPr>
            <a:lvl7pPr algn="ctr" fontAlgn="base" marL="9144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7pPr>
            <a:lvl8pPr algn="ctr" fontAlgn="base" marL="13716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8pPr>
            <a:lvl9pPr algn="ctr" fontAlgn="base" marL="18288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9pPr>
          </a:lstStyle>
          <a:p>
            <a:pPr eaLnBrk="1" hangingPunct="1">
              <a:lnSpc>
                <a:spcPts val="4000"/>
              </a:lnSpc>
              <a:spcAft>
                <a:spcPts val="0"/>
              </a:spcAft>
              <a:defRPr/>
            </a:pPr>
            <a:r>
              <a:rPr altLang="en-US" kern="0" lang="ja-JP" spc="400" sz="24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令和</a:t>
            </a:r>
            <a:r>
              <a:rPr altLang="en-US" kern="0" lang="ja-JP" spc="400" sz="2400">
                <a:solidFill>
                  <a:schemeClr val="tx1"/>
                </a:solidFill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８</a:t>
            </a:r>
            <a:r>
              <a:rPr altLang="en-US" kern="0" lang="ja-JP" spc="400" sz="24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年度 大学</a:t>
            </a:r>
            <a:r>
              <a:rPr altLang="en-US" dirty="0" kern="0" lang="ja-JP" spc="400" sz="24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入学共通テスト</a:t>
            </a:r>
            <a:endParaRPr altLang="ja-JP" dirty="0" kern="0" lang="en-US" spc="400" sz="1600">
              <a:latin charset="-128" panose="020B0900000000000000" pitchFamily="50" typeface="HGSｺﾞｼｯｸE"/>
              <a:ea charset="-128" panose="020B0900000000000000" pitchFamily="50" typeface="HGSｺﾞｼｯｸE"/>
            </a:endParaRPr>
          </a:p>
          <a:p>
            <a:pPr eaLnBrk="1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altLang="en-US" dirty="0" kern="0" lang="ja-JP" spc="400" sz="40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受験上の配慮案内</a:t>
            </a:r>
            <a:r>
              <a:rPr altLang="en-US" dirty="0" kern="0" lang="ja-JP" spc="400" sz="20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　　　　　　　　</a:t>
            </a:r>
            <a:endParaRPr altLang="ja-JP" dirty="0" kern="0" lang="en-US" sz="2000">
              <a:latin charset="-128" panose="020B0900000000000000" pitchFamily="50" typeface="HGSｺﾞｼｯｸE"/>
              <a:ea charset="-128" panose="020B0900000000000000" pitchFamily="50" typeface="HGSｺﾞｼｯｸE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F6A640-298E-48A3-974B-CF670A29896B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5D0C3138-1DF5-4EE7-9BC8-8086AF259160}" type="slidenum">
              <a:rPr altLang="ja-JP" lang="en-US" smtClean="0"/>
              <a:pPr>
                <a:defRPr/>
              </a:pPr>
              <a:t>1</a:t>
            </a:fld>
            <a:endParaRPr altLang="ja-JP" dirty="0" lang="en-US"/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E973BB4B-C423-44F4-AEBA-5395DADF5494}"/>
              </a:ext>
            </a:extLst>
          </p:cNvPr>
          <p:cNvSpPr txBox="1">
            <a:spLocks noChangeArrowheads="1"/>
          </p:cNvSpPr>
          <p:nvPr/>
        </p:nvSpPr>
        <p:spPr>
          <a:xfrm>
            <a:off x="107505" y="0"/>
            <a:ext cx="3600495" cy="648072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altLang="en-US" b="1" dirty="0" lang="ja-JP" sz="1800">
                <a:solidFill>
                  <a:srgbClr val="0070C0"/>
                </a:solidFill>
                <a:latin typeface="+mn-ea"/>
                <a:ea typeface="+mn-ea"/>
              </a:rPr>
              <a:t>令和８年度大学入学者選抜に係る大学入学共通テスト説明協議会</a:t>
            </a:r>
            <a:endParaRPr altLang="ja-JP" b="1" dirty="0" lang="en-US" sz="1800">
              <a:solidFill>
                <a:srgbClr val="0070C0"/>
              </a:solidFill>
              <a:latin typeface="+mn-ea"/>
              <a:ea typeface="+mn-ea"/>
            </a:endParaRPr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735B957-E5AB-4987-AAD7-EC858DEB0B68}"/>
              </a:ext>
            </a:extLst>
          </p:cNvPr>
          <p:cNvSpPr txBox="1">
            <a:spLocks noChangeArrowheads="1"/>
          </p:cNvSpPr>
          <p:nvPr/>
        </p:nvSpPr>
        <p:spPr>
          <a:xfrm>
            <a:off x="7424273" y="797251"/>
            <a:ext cx="1323727" cy="54374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altLang="en-US" b="0" dirty="0" lang="ja-JP" sz="2800">
                <a:latin typeface="+mn-ea"/>
                <a:ea typeface="+mn-ea"/>
              </a:rPr>
              <a:t>資料４</a:t>
            </a:r>
            <a:endParaRPr altLang="ja-JP" b="0" dirty="0" lang="en-US" sz="2800">
              <a:latin typeface="+mn-ea"/>
              <a:ea typeface="+mn-ea"/>
            </a:endParaRPr>
          </a:p>
          <a:p>
            <a:pPr fontAlgn="auto">
              <a:spcAft>
                <a:spcPts val="0"/>
              </a:spcAft>
            </a:pPr>
            <a:endParaRPr altLang="ja-JP" b="0" dirty="0" lang="en-US" sz="280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00688955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E617F6A-9AF2-40D2-9969-03B99AA6C7B1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FBEA1-C32F-40FF-90BF-88E25CC95112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F9D5515-6BCB-4DD9-A7FC-DAC4BDB5FB63}"/>
              </a:ext>
            </a:extLst>
          </p:cNvPr>
          <p:cNvSpPr/>
          <p:nvPr/>
        </p:nvSpPr>
        <p:spPr bwMode="auto">
          <a:xfrm>
            <a:off x="589088" y="2205000"/>
            <a:ext cx="7919225" cy="2088000"/>
          </a:xfrm>
          <a:prstGeom prst="rect">
            <a:avLst/>
          </a:prstGeom>
          <a:solidFill>
            <a:srgbClr val="DAEDEF"/>
          </a:solidFill>
          <a:ln>
            <a:solidFill>
              <a:srgbClr val="33339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l" defTabSz="914400" eaLnBrk="0" fontAlgn="base" hangingPunct="0" latinLnBrk="0" lvl="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志願者問合せ専用電話（大学入試センター事業第１課）</a:t>
            </a:r>
            <a:endParaRPr altLang="ja-JP" b="0" baseline="0" cap="none" dirty="0" i="0" kern="0" kumimoji="1" lang="en-US" noProof="0" normalizeH="0" spc="0" strike="noStrike" sz="24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algn="l" defTabSz="914400" eaLnBrk="0" fontAlgn="base" hangingPunct="0" indent="0" latinLnBrk="0" lvl="0" marL="36000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TEL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03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3465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8600 </a:t>
            </a:r>
          </a:p>
          <a:p>
            <a:pPr algn="l" defTabSz="914400" eaLnBrk="0" fontAlgn="base" hangingPunct="0" indent="0" latinLnBrk="0" lvl="0" marL="360000" marR="0" rtl="0">
              <a:lnSpc>
                <a:spcPts val="23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0" kumimoji="1" lang="en-US" noProof="0" normalizeH="0" spc="0" strike="noStrike" sz="26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 </a:t>
            </a:r>
            <a:r>
              <a:rPr altLang="en-US" b="0" baseline="0" cap="none" dirty="0" i="0" kern="0" kumimoji="1" lang="ja-JP" noProof="0" normalizeH="0" spc="0" strike="noStrike" sz="26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　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9:30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～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17:00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（土・日曜，祝日，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12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月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29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日～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1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月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3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日を除く）</a:t>
            </a:r>
          </a:p>
          <a:p>
            <a:pPr algn="l" defTabSz="914400" eaLnBrk="0" fontAlgn="base" hangingPunct="0" latinLnBrk="0" lvl="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電話での問合せが難しい障害等のある方専用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FAX</a:t>
            </a:r>
          </a:p>
          <a:p>
            <a:pPr algn="l" defTabSz="914400" eaLnBrk="0" fontAlgn="base" hangingPunct="0" indent="0" latinLnBrk="0" lvl="0" marL="36000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FAX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03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3485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1771</a:t>
            </a:r>
            <a:endParaRPr altLang="ja-JP" b="0" baseline="0" cap="none" dirty="0" i="0" kern="0" kumimoji="1" lang="en-US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6F870B5-466D-4C25-9555-15E4E2832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00" y="1719642"/>
            <a:ext cx="8208000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400"/>
              <a:t>受験上の配慮に関する相談を随時受け付けています。</a:t>
            </a:r>
            <a:endParaRPr altLang="ja-JP" dirty="0" kern="0" lang="en-US" sz="24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kern="0" lang="ja-JP" sz="2400"/>
              <a:t>　</a:t>
            </a:r>
            <a:endParaRPr altLang="ja-JP" dirty="0" kern="0" lang="en-US" sz="2400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2A50B836-D7CB-427D-BF36-1F03E4F6E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00" y="4725000"/>
            <a:ext cx="8208000" cy="12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400"/>
              <a:t>「受験上の配慮案内説明動画（音声・字幕付き）」</a:t>
            </a:r>
            <a:endParaRPr altLang="ja-JP" dirty="0" kern="0" lang="en-US" sz="24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kern="0" lang="ja-JP" sz="2400"/>
              <a:t>　</a:t>
            </a:r>
            <a:endParaRPr altLang="ja-JP" dirty="0" kern="0" lang="en-US" sz="240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4068C16-43BF-4AE9-A076-3BB264FD8F52}"/>
              </a:ext>
            </a:extLst>
          </p:cNvPr>
          <p:cNvSpPr/>
          <p:nvPr/>
        </p:nvSpPr>
        <p:spPr bwMode="auto">
          <a:xfrm>
            <a:off x="579116" y="5229000"/>
            <a:ext cx="7929197" cy="936000"/>
          </a:xfrm>
          <a:prstGeom prst="rect">
            <a:avLst/>
          </a:prstGeom>
          <a:solidFill>
            <a:srgbClr val="DAEDEF"/>
          </a:solidFill>
          <a:ln w="28575">
            <a:solidFill>
              <a:srgbClr val="333399"/>
            </a:solidFill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chemeClr val="tx1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</a:t>
            </a:r>
            <a:r>
              <a:rPr altLang="en-US" dirty="0" kern="0" lang="ja-JP" sz="1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大学入試センターウェブサイトトップ</a:t>
            </a:r>
            <a:r>
              <a:rPr altLang="en-US" dirty="0" kern="0" lang="ja-JP" sz="16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 ＞ 大学入学共通テスト ＞ 試験情報 ＞ 令和</a:t>
            </a:r>
            <a:r>
              <a:rPr altLang="ja-JP" dirty="0" kern="0" lang="en-US" sz="16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8</a:t>
            </a:r>
            <a:r>
              <a:rPr altLang="en-US" dirty="0" kern="0" lang="ja-JP" sz="16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年度試験</a:t>
            </a:r>
            <a:endParaRPr altLang="en-US" dirty="0" kern="0" lang="ja-JP" sz="2000">
              <a:solidFill>
                <a:schemeClr val="tx1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　</a:t>
            </a: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　</a:t>
            </a:r>
            <a:r>
              <a:rPr altLang="ja-JP" dirty="0" kern="0" lang="en-US" sz="24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https://www.dnc.ac.jp/kyotsu/shiken_jouhou/r8/</a:t>
            </a:r>
          </a:p>
          <a:p>
            <a:pPr eaLnBrk="1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-342900" lvl="0" marL="34290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AF2063A1-8DB7-4B63-A472-035EAB64A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7000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 anchorCtr="0"/>
          <a:lstStyle/>
          <a:p>
            <a:pPr eaLnBrk="1" hangingPunct="1">
              <a:defRPr/>
            </a:pPr>
            <a:r>
              <a:rPr altLang="en-US" b="1" dirty="0" lang="ja-JP" sz="3200">
                <a:solidFill>
                  <a:schemeClr val="tx2"/>
                </a:solidFill>
                <a:latin typeface="+mn-ea"/>
                <a:ea typeface="+mn-ea"/>
              </a:rPr>
              <a:t>　</a:t>
            </a:r>
            <a:r>
              <a:rPr altLang="en-US" b="1" dirty="0" lang="ja-JP" sz="2800">
                <a:solidFill>
                  <a:schemeClr val="tx2"/>
                </a:solidFill>
                <a:latin typeface="+mn-ea"/>
                <a:ea typeface="+mn-ea"/>
              </a:rPr>
              <a:t>問合せ先，説明動画</a:t>
            </a:r>
            <a:endParaRPr altLang="en-US" b="1" dirty="0" lang="ja-JP" sz="3200">
              <a:solidFill>
                <a:schemeClr val="tx2"/>
              </a:solidFill>
              <a:latin typeface="+mn-ea"/>
              <a:ea typeface="+mn-ea"/>
            </a:endParaRP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DF677697-6F75-4F75-B915-0CE05C53D7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</a:t>
            </a:r>
            <a:r>
              <a:rPr altLang="en-US" dirty="0" kern="0" lang="ja-JP" sz="2400">
                <a:solidFill>
                  <a:srgbClr val="000000"/>
                </a:solidFill>
                <a:latin charset="0" typeface="Arial"/>
                <a:ea charset="-128" typeface="ＭＳ Ｐゴシック"/>
              </a:rPr>
              <a:t>裏表紙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2198019821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252000" y="1633627"/>
            <a:ext cx="8568000" cy="2227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共通テストにおいては，病気・負傷や障害等のために， 受験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/>
              <a:t>　に際して配慮を希望する志願者に対し，</a:t>
            </a:r>
            <a:r>
              <a:rPr altLang="en-US" dirty="0" lang="ja-JP" sz="2400" u="sng">
                <a:solidFill>
                  <a:srgbClr val="FF0000"/>
                </a:solidFill>
              </a:rPr>
              <a:t>個々の症状や状態等に　</a:t>
            </a:r>
            <a:endParaRPr altLang="ja-JP" dirty="0" lang="en-US" sz="2400" u="sng">
              <a:solidFill>
                <a:srgbClr val="FF0000"/>
              </a:solidFill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>
                <a:solidFill>
                  <a:srgbClr val="FF0000"/>
                </a:solidFill>
              </a:rPr>
              <a:t>　</a:t>
            </a:r>
            <a:r>
              <a:rPr altLang="en-US" dirty="0" lang="ja-JP" sz="2400" u="sng">
                <a:solidFill>
                  <a:srgbClr val="FF0000"/>
                </a:solidFill>
              </a:rPr>
              <a:t>応じた</a:t>
            </a:r>
            <a:r>
              <a:rPr altLang="en-US" dirty="0" lang="ja-JP" sz="2400"/>
              <a:t>受験上の配慮を行います。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endParaRPr altLang="ja-JP" dirty="0" lang="en-US" sz="1200"/>
          </a:p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受験上の配慮を希望する場合は，</a:t>
            </a:r>
            <a:r>
              <a:rPr altLang="en-US" dirty="0" lang="ja-JP" sz="2400" u="sng">
                <a:solidFill>
                  <a:srgbClr val="FF0000"/>
                </a:solidFill>
              </a:rPr>
              <a:t>「受験上の配慮」の申請が</a:t>
            </a:r>
            <a:endParaRPr altLang="ja-JP" dirty="0" lang="en-US" sz="2400" u="sng">
              <a:solidFill>
                <a:srgbClr val="FF0000"/>
              </a:solidFill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>
                <a:solidFill>
                  <a:srgbClr val="FF0000"/>
                </a:solidFill>
              </a:rPr>
              <a:t>　</a:t>
            </a:r>
            <a:r>
              <a:rPr altLang="en-US" dirty="0" lang="ja-JP" sz="2400" u="sng">
                <a:solidFill>
                  <a:srgbClr val="FF0000"/>
                </a:solidFill>
              </a:rPr>
              <a:t>必要</a:t>
            </a:r>
            <a:r>
              <a:rPr altLang="en-US" dirty="0" lang="ja-JP" sz="2400"/>
              <a:t>です。</a:t>
            </a:r>
            <a:endParaRPr altLang="ja-JP" dirty="0" lang="en-US" sz="240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5409D2-FC94-4292-9A2F-3FC3210A24E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2</a:t>
            </a:fld>
            <a:endParaRPr altLang="ja-JP" dirty="0"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872DC7-7633-4470-8B3D-908487390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9834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lang="ja-JP" sz="3200">
                <a:latin typeface="+mn-ea"/>
                <a:ea typeface="+mn-ea"/>
              </a:rPr>
              <a:t>　</a:t>
            </a:r>
            <a:r>
              <a:rPr altLang="en-US" b="1" dirty="0" lang="ja-JP" sz="2800">
                <a:latin typeface="+mn-ea"/>
                <a:ea typeface="+mn-ea"/>
              </a:rPr>
              <a:t>受験上の配慮について</a:t>
            </a:r>
            <a:endParaRPr altLang="en-US" b="1" dirty="0" lang="ja-JP" sz="3200">
              <a:latin typeface="+mn-ea"/>
              <a:ea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5CA7A6D-8708-4409-A80C-ED12A9F89375}"/>
              </a:ext>
            </a:extLst>
          </p:cNvPr>
          <p:cNvSpPr/>
          <p:nvPr/>
        </p:nvSpPr>
        <p:spPr bwMode="auto">
          <a:xfrm>
            <a:off x="291189" y="4506446"/>
            <a:ext cx="7880811" cy="1082554"/>
          </a:xfrm>
          <a:prstGeom prst="rect">
            <a:avLst/>
          </a:prstGeom>
          <a:solidFill>
            <a:srgbClr val="DAEDEF"/>
          </a:solidFill>
          <a:ln w="28575">
            <a:solidFill>
              <a:srgbClr val="333399"/>
            </a:solidFill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11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-342900" marL="34290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大学入試センターの</a:t>
            </a:r>
            <a:r>
              <a:rPr altLang="en-US" dirty="0" kern="0" lang="ja-JP" sz="20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ウェブサイトからダウンロード</a:t>
            </a:r>
            <a:endParaRPr altLang="ja-JP" dirty="0" kern="0" lang="en-US" sz="2000" u="sng">
              <a:solidFill>
                <a:srgbClr val="FF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　</a:t>
            </a:r>
            <a:r>
              <a:rPr altLang="ja-JP" dirty="0" kern="0" lang="en-US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https://www.dnc.ac.jp/kyotsu/shiken_jouhou/r8/r8_hairyo.html</a:t>
            </a: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-342900" lvl="0" marL="34290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493F009-580E-475F-98E8-6307D6EA2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00" y="4005000"/>
            <a:ext cx="8496000" cy="5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/>
              <a:t>「受験上の配慮案内」の入手方法</a:t>
            </a:r>
            <a:endParaRPr altLang="ja-JP" dirty="0" lang="en-US" sz="2400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A580DA66-0368-4F5D-8AB5-ECA52936C9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表紙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 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裏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131910559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B22D0C-8846-4B15-A8EC-E57FAF3AB56B}"/>
              </a:ext>
            </a:extLst>
          </p:cNvPr>
          <p:cNvSpPr txBox="1"/>
          <p:nvPr/>
        </p:nvSpPr>
        <p:spPr>
          <a:xfrm>
            <a:off x="4284000" y="1866721"/>
            <a:ext cx="4104000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spcBef>
                <a:spcPts val="1200"/>
              </a:spcBef>
            </a:pPr>
            <a:r>
              <a:rPr altLang="ja-JP" b="1" dirty="0" kumimoji="1" lang="en-US" sz="1800" u="sng">
                <a:solidFill>
                  <a:srgbClr val="FF0000"/>
                </a:solidFill>
                <a:latin typeface="+mn-ea"/>
                <a:ea typeface="+mn-ea"/>
              </a:rPr>
              <a:t>※</a:t>
            </a:r>
            <a:r>
              <a:rPr altLang="en-US" b="1" dirty="0" kumimoji="1" lang="ja-JP" sz="1800" u="sng">
                <a:solidFill>
                  <a:srgbClr val="FF0000"/>
                </a:solidFill>
                <a:latin typeface="+mn-ea"/>
                <a:ea typeface="+mn-ea"/>
              </a:rPr>
              <a:t>年間を通して個別に</a:t>
            </a:r>
            <a:r>
              <a:rPr altLang="en-US" b="1" dirty="0" lang="ja-JP" sz="1800" u="sng">
                <a:solidFill>
                  <a:srgbClr val="FF0000"/>
                </a:solidFill>
                <a:latin typeface="+mn-ea"/>
                <a:ea typeface="+mn-ea"/>
              </a:rPr>
              <a:t>随時</a:t>
            </a:r>
            <a:r>
              <a:rPr altLang="en-US" b="1" dirty="0" kumimoji="1" lang="ja-JP" sz="1800" u="sng">
                <a:solidFill>
                  <a:srgbClr val="FF0000"/>
                </a:solidFill>
                <a:latin typeface="+mn-ea"/>
                <a:ea typeface="+mn-ea"/>
              </a:rPr>
              <a:t>相談を受付</a:t>
            </a:r>
            <a:endParaRPr altLang="ja-JP" b="1" dirty="0" lang="en-US" sz="1800" u="sng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900000" y="1878560"/>
            <a:ext cx="5256000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lang="ja-JP" sz="1800"/>
              <a:t>① 配慮</a:t>
            </a:r>
            <a:r>
              <a:rPr altLang="en-US" dirty="0" lang="ja-JP" sz="1800"/>
              <a:t>案内の確認（</a:t>
            </a:r>
            <a:r>
              <a:rPr altLang="ja-JP" dirty="0" lang="en-US" sz="1800"/>
              <a:t>6</a:t>
            </a:r>
            <a:r>
              <a:rPr altLang="en-US" dirty="0" lang="ja-JP" sz="1800"/>
              <a:t>月中旬～）</a:t>
            </a:r>
            <a:endParaRPr altLang="ja-JP" dirty="0" lang="en-US" sz="1800"/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1800"/>
          </a:p>
          <a:p>
            <a:pPr algn="just" eaLnBrk="1" hangingPunct="1" indent="0" marL="0">
              <a:spcBef>
                <a:spcPts val="0"/>
              </a:spcBef>
              <a:buNone/>
            </a:pPr>
            <a:r>
              <a:rPr altLang="en-US" lang="ja-JP" sz="1800"/>
              <a:t>② マイページ</a:t>
            </a:r>
            <a:r>
              <a:rPr altLang="en-US" dirty="0" lang="ja-JP" sz="1800"/>
              <a:t>の作成（</a:t>
            </a:r>
            <a:r>
              <a:rPr altLang="ja-JP" dirty="0" lang="en-US" sz="1800"/>
              <a:t>7</a:t>
            </a:r>
            <a:r>
              <a:rPr altLang="en-US" dirty="0" lang="ja-JP" sz="1800"/>
              <a:t>月</a:t>
            </a:r>
            <a:r>
              <a:rPr altLang="ja-JP" dirty="0" lang="en-US" sz="1800"/>
              <a:t>1</a:t>
            </a:r>
            <a:r>
              <a:rPr altLang="en-US" dirty="0" lang="ja-JP" sz="1800"/>
              <a:t>日（火）</a:t>
            </a:r>
            <a:r>
              <a:rPr altLang="ja-JP" dirty="0" lang="en-US" sz="1800"/>
              <a:t>10</a:t>
            </a:r>
            <a:r>
              <a:rPr altLang="en-US" dirty="0" lang="ja-JP" sz="1800"/>
              <a:t>：</a:t>
            </a:r>
            <a:r>
              <a:rPr altLang="ja-JP" dirty="0" lang="en-US" sz="1800"/>
              <a:t>00</a:t>
            </a:r>
            <a:r>
              <a:rPr altLang="en-US" dirty="0" lang="ja-JP" sz="1800"/>
              <a:t>～）</a:t>
            </a:r>
            <a:endParaRPr altLang="ja-JP" dirty="0" lang="en-US" sz="1800"/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800"/>
              <a:t>　</a:t>
            </a:r>
            <a:endParaRPr altLang="ja-JP" dirty="0" lang="en-US" sz="1800"/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1800"/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2000"/>
          </a:p>
          <a:p>
            <a:pPr algn="just" eaLnBrk="1" hangingPunct="1" indent="0" marL="0">
              <a:spcBef>
                <a:spcPts val="1200"/>
              </a:spcBef>
              <a:buNone/>
            </a:pPr>
            <a:endParaRPr altLang="ja-JP" dirty="0" lang="en-US" sz="2000"/>
          </a:p>
          <a:p>
            <a:pPr algn="just" eaLnBrk="1" hangingPunct="1" indent="0" marL="0">
              <a:spcBef>
                <a:spcPts val="1200"/>
              </a:spcBef>
              <a:buNone/>
            </a:pPr>
            <a:endParaRPr altLang="ja-JP" dirty="0" lang="en-US" sz="2400"/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280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5409D2-FC94-4292-9A2F-3FC3210A24E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938207" y="6430772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3</a:t>
            </a:fld>
            <a:endParaRPr altLang="ja-JP" dirty="0" lang="en-US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8B01BBCD-AE1E-4A15-995B-A365B165B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9834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lang="ja-JP" sz="3200">
                <a:latin charset="-128" panose="020B0600070205080204" pitchFamily="50" typeface="ＭＳ Ｐゴシック"/>
              </a:rPr>
              <a:t>　</a:t>
            </a:r>
            <a:r>
              <a:rPr altLang="en-US" b="1" dirty="0" lang="ja-JP" sz="2800">
                <a:latin charset="-128" panose="020B0600070205080204" pitchFamily="50" typeface="ＭＳ Ｐゴシック"/>
              </a:rPr>
              <a:t>申請から受験までの主な流れ</a:t>
            </a:r>
            <a:endParaRPr altLang="ja-JP" b="1" dirty="0" lang="en-US" sz="3200">
              <a:latin charset="-128" panose="020B0600070205080204" pitchFamily="50" typeface="ＭＳ Ｐゴシック"/>
            </a:endParaRPr>
          </a:p>
        </p:txBody>
      </p:sp>
      <p:sp>
        <p:nvSpPr>
          <p:cNvPr id="20" name="Rectangle 15">
            <a:extLst>
              <a:ext uri="{FF2B5EF4-FFF2-40B4-BE49-F238E27FC236}">
                <a16:creationId xmlns:a16="http://schemas.microsoft.com/office/drawing/2014/main" id="{CF9A85E2-489E-41D0-88A5-EAA27FA13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【P</a:t>
            </a: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２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26B8A833-9976-46CE-9A3B-321484E864F7}"/>
              </a:ext>
            </a:extLst>
          </p:cNvPr>
          <p:cNvSpPr/>
          <p:nvPr/>
        </p:nvSpPr>
        <p:spPr bwMode="auto">
          <a:xfrm>
            <a:off x="161176" y="1598160"/>
            <a:ext cx="666823" cy="499884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ctr" eaLnBrk="1" hangingPunct="1" indent="-268288" marL="268288">
              <a:spcBef>
                <a:spcPct val="20000"/>
              </a:spcBef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６月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eaLnBrk="1" hangingPunct="1" indent="-268288" marL="268288">
              <a:spcBef>
                <a:spcPct val="20000"/>
              </a:spcBef>
            </a:pPr>
            <a:r>
              <a:rPr altLang="en-US" dirty="0" lang="ja-JP" sz="2000">
                <a:solidFill>
                  <a:schemeClr val="bg1"/>
                </a:solidFill>
                <a:latin charset="0" typeface="Arial"/>
              </a:rPr>
              <a:t> </a:t>
            </a:r>
            <a:endParaRPr altLang="ja-JP" dirty="0" lang="en-US" sz="2000">
              <a:solidFill>
                <a:schemeClr val="bg1"/>
              </a:solidFill>
              <a:latin charset="0" typeface="Arial"/>
            </a:endParaRPr>
          </a:p>
          <a:p>
            <a:pPr algn="ctr" eaLnBrk="1" hangingPunct="1" indent="-268288" marL="268288">
              <a:spcBef>
                <a:spcPct val="20000"/>
              </a:spcBef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７月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0" typeface="Arial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８月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0" typeface="Arial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９月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0" typeface="Arial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dirty="0" lang="en-US" sz="1400">
                <a:solidFill>
                  <a:schemeClr val="bg1"/>
                </a:solidFill>
                <a:latin charset="0" typeface="Arial"/>
              </a:rPr>
              <a:t>10</a:t>
            </a: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0" typeface="Arial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dirty="0" lang="en-US" sz="1400">
                <a:solidFill>
                  <a:schemeClr val="bg1"/>
                </a:solidFill>
                <a:latin charset="0" typeface="Arial"/>
              </a:rPr>
              <a:t>11</a:t>
            </a: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0" typeface="Arial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dirty="0" lang="en-US" sz="1400">
                <a:solidFill>
                  <a:schemeClr val="bg1"/>
                </a:solidFill>
                <a:latin charset="0" typeface="Arial"/>
              </a:rPr>
              <a:t>12</a:t>
            </a: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月 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2000">
                <a:solidFill>
                  <a:schemeClr val="bg1"/>
                </a:solidFill>
                <a:latin charset="0" typeface="Arial"/>
              </a:rPr>
              <a:t>  </a:t>
            </a:r>
            <a:endParaRPr altLang="ja-JP" dirty="0" lang="en-US" sz="20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 </a:t>
            </a:r>
            <a:r>
              <a:rPr altLang="en-US" b="0" baseline="0" cap="none" dirty="0" i="0" kumimoji="1" lang="ja-JP" normalizeH="0" strike="noStrike" sz="1400" u="none">
                <a:ln>
                  <a:noFill/>
                </a:ln>
                <a:solidFill>
                  <a:schemeClr val="bg1"/>
                </a:solidFill>
                <a:effectLst/>
                <a:latin charset="0" typeface="Arial"/>
                <a:ea charset="-128" pitchFamily="50" typeface="ＭＳ Ｐゴシック"/>
              </a:rPr>
              <a:t>１月</a:t>
            </a:r>
            <a:endParaRPr altLang="ja-JP" b="0" baseline="0" cap="none" dirty="0" i="0" kumimoji="1" lang="en-US" normalizeH="0" strike="noStrike" sz="1400" u="none">
              <a:ln>
                <a:noFill/>
              </a:ln>
              <a:solidFill>
                <a:schemeClr val="bg1"/>
              </a:solidFill>
              <a:effectLst/>
              <a:latin charset="0" typeface="Arial"/>
              <a:ea charset="-128" pitchFamily="50" typeface="ＭＳ Ｐゴシック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67E1B34-30CF-4C65-A10E-A51D41FFD55C}"/>
              </a:ext>
            </a:extLst>
          </p:cNvPr>
          <p:cNvSpPr txBox="1"/>
          <p:nvPr/>
        </p:nvSpPr>
        <p:spPr>
          <a:xfrm>
            <a:off x="5014521" y="3709119"/>
            <a:ext cx="3847372" cy="216213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rtlCol="0" wrap="square">
            <a:spAutoFit/>
          </a:bodyPr>
          <a:lstStyle/>
          <a:p>
            <a:pPr algn="just" eaLnBrk="1" hangingPunct="1">
              <a:spcBef>
                <a:spcPts val="600"/>
              </a:spcBef>
            </a:pPr>
            <a:r>
              <a:rPr altLang="en-US" dirty="0" lang="ja-JP" sz="1800">
                <a:highlight>
                  <a:srgbClr val="FFCC00"/>
                </a:highlight>
              </a:rPr>
              <a:t>❸ 受験上の配慮申請（第２期・郵送）</a:t>
            </a:r>
            <a:endParaRPr altLang="ja-JP" dirty="0" lang="en-US" sz="1800">
              <a:highlight>
                <a:srgbClr val="FFCC00"/>
              </a:highlight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600"/>
              <a:t>　　 </a:t>
            </a:r>
            <a:r>
              <a:rPr altLang="en-US" dirty="0" lang="ja-JP" sz="1400"/>
              <a:t>第２期：</a:t>
            </a:r>
            <a:r>
              <a:rPr altLang="ja-JP" dirty="0" lang="en-US" sz="1400"/>
              <a:t>9</a:t>
            </a:r>
            <a:r>
              <a:rPr altLang="en-US" dirty="0" lang="ja-JP" sz="1400"/>
              <a:t>月</a:t>
            </a:r>
            <a:r>
              <a:rPr altLang="ja-JP" dirty="0" lang="en-US" sz="1400"/>
              <a:t>1</a:t>
            </a:r>
            <a:r>
              <a:rPr altLang="en-US" dirty="0" lang="ja-JP" sz="1400"/>
              <a:t>日（月）～</a:t>
            </a:r>
            <a:r>
              <a:rPr altLang="ja-JP" dirty="0" lang="en-US" sz="1400"/>
              <a:t>10</a:t>
            </a:r>
            <a:r>
              <a:rPr altLang="en-US" dirty="0" lang="ja-JP" sz="1400"/>
              <a:t>月</a:t>
            </a:r>
            <a:r>
              <a:rPr altLang="ja-JP" dirty="0" lang="en-US" sz="1400"/>
              <a:t>3</a:t>
            </a:r>
            <a:r>
              <a:rPr altLang="en-US" dirty="0" lang="ja-JP" sz="1400"/>
              <a:t>日（金）（</a:t>
            </a:r>
            <a:r>
              <a:rPr altLang="en-US" dirty="0" lang="ja-JP" sz="1400" u="sng"/>
              <a:t>必着</a:t>
            </a:r>
            <a:r>
              <a:rPr altLang="en-US" dirty="0" lang="ja-JP" sz="1400"/>
              <a:t>）</a:t>
            </a:r>
            <a:endParaRPr altLang="ja-JP" dirty="0" lang="en-US" sz="1600"/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600"/>
              <a:t>　　　　　　 </a:t>
            </a:r>
            <a:r>
              <a:rPr altLang="en-US" dirty="0" lang="ja-JP" sz="1400"/>
              <a:t>（または</a:t>
            </a:r>
            <a:r>
              <a:rPr altLang="ja-JP" dirty="0" lang="en-US" sz="1400"/>
              <a:t>10</a:t>
            </a:r>
            <a:r>
              <a:rPr altLang="en-US" dirty="0" lang="ja-JP" sz="1400"/>
              <a:t>月</a:t>
            </a:r>
            <a:r>
              <a:rPr altLang="ja-JP" dirty="0" lang="en-US" sz="1400"/>
              <a:t>1</a:t>
            </a:r>
            <a:r>
              <a:rPr altLang="en-US" dirty="0" lang="ja-JP" sz="1400"/>
              <a:t>日（水）消印有効）</a:t>
            </a:r>
            <a:endParaRPr altLang="ja-JP" dirty="0" lang="en-US" sz="1400"/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1600"/>
          </a:p>
          <a:p>
            <a:pPr>
              <a:spcBef>
                <a:spcPts val="1800"/>
              </a:spcBef>
            </a:pPr>
            <a:r>
              <a:rPr altLang="en-US" dirty="0" lang="ja-JP" sz="1800"/>
              <a:t>❹ 「審査結果通知書」受領</a:t>
            </a:r>
            <a:endParaRPr altLang="ja-JP" dirty="0" lang="en-US" sz="1800"/>
          </a:p>
          <a:p>
            <a:pPr>
              <a:spcBef>
                <a:spcPts val="300"/>
              </a:spcBef>
            </a:pPr>
            <a:r>
              <a:rPr altLang="en-US" dirty="0" lang="ja-JP" sz="1600"/>
              <a:t>　 </a:t>
            </a:r>
            <a:r>
              <a:rPr altLang="en-US" dirty="0" lang="ja-JP" sz="1400"/>
              <a:t>第２期申請者：</a:t>
            </a:r>
            <a:r>
              <a:rPr altLang="ja-JP" dirty="0" lang="en-US" sz="1400"/>
              <a:t>11</a:t>
            </a:r>
            <a:r>
              <a:rPr altLang="en-US" dirty="0" lang="ja-JP" sz="1400"/>
              <a:t>月下旬に送付</a:t>
            </a:r>
            <a:endParaRPr altLang="ja-JP" dirty="0" lang="en-US" sz="16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369CB46D-21D3-4E1A-916F-79A0A346FFBA}"/>
              </a:ext>
            </a:extLst>
          </p:cNvPr>
          <p:cNvSpPr txBox="1"/>
          <p:nvPr/>
        </p:nvSpPr>
        <p:spPr>
          <a:xfrm>
            <a:off x="896914" y="5477854"/>
            <a:ext cx="3878475" cy="677108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spcBef>
                <a:spcPts val="0"/>
              </a:spcBef>
            </a:pPr>
            <a:r>
              <a:rPr altLang="en-US" lang="ja-JP" sz="1800"/>
              <a:t>⑤ 「</a:t>
            </a:r>
            <a:r>
              <a:rPr altLang="en-US" dirty="0" lang="ja-JP" sz="1800"/>
              <a:t>決定通知書」受領</a:t>
            </a:r>
            <a:endParaRPr altLang="ja-JP" dirty="0" lang="en-US" sz="1800"/>
          </a:p>
          <a:p>
            <a:pPr>
              <a:spcBef>
                <a:spcPts val="0"/>
              </a:spcBef>
            </a:pPr>
            <a:r>
              <a:rPr altLang="en-US" dirty="0" lang="ja-JP" sz="2000"/>
              <a:t>　　</a:t>
            </a:r>
            <a:r>
              <a:rPr altLang="ja-JP" dirty="0" lang="en-US" sz="1400"/>
              <a:t>12</a:t>
            </a:r>
            <a:r>
              <a:rPr altLang="en-US" dirty="0" lang="ja-JP" sz="1400"/>
              <a:t>月上旬～中旬に送付</a:t>
            </a:r>
            <a:endParaRPr altLang="ja-JP" dirty="0" lang="en-US" sz="2000"/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780FDEDC-FDD1-4B73-AFE5-F1C595541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14" y="2866455"/>
            <a:ext cx="3878475" cy="1943527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just" eaLnBrk="1" hangingPunct="1" indent="0" marL="0">
              <a:spcBef>
                <a:spcPts val="0"/>
              </a:spcBef>
              <a:buNone/>
            </a:pPr>
            <a:r>
              <a:rPr altLang="en-US" dirty="0" lang="ja-JP" sz="1800">
                <a:highlight>
                  <a:srgbClr val="FFCC00"/>
                </a:highlight>
              </a:rPr>
              <a:t>③ 受験上の配慮申請（第１期・郵送）</a:t>
            </a:r>
            <a:endParaRPr altLang="ja-JP" dirty="0" lang="en-US" sz="1800">
              <a:highlight>
                <a:srgbClr val="FFCC00"/>
              </a:highlight>
            </a:endParaRPr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400"/>
              <a:t>　　　第１期：</a:t>
            </a:r>
            <a:r>
              <a:rPr altLang="ja-JP" dirty="0" lang="en-US" sz="1400"/>
              <a:t>7</a:t>
            </a:r>
            <a:r>
              <a:rPr altLang="en-US" dirty="0" lang="ja-JP" sz="1400"/>
              <a:t>月</a:t>
            </a:r>
            <a:r>
              <a:rPr altLang="ja-JP" dirty="0" lang="en-US" sz="1400"/>
              <a:t>1</a:t>
            </a:r>
            <a:r>
              <a:rPr altLang="en-US" dirty="0" lang="ja-JP" sz="1400"/>
              <a:t>日（火）～</a:t>
            </a:r>
            <a:r>
              <a:rPr altLang="ja-JP" dirty="0" lang="en-US" sz="1400"/>
              <a:t>8</a:t>
            </a:r>
            <a:r>
              <a:rPr altLang="en-US" dirty="0" lang="ja-JP" sz="1400"/>
              <a:t>月</a:t>
            </a:r>
            <a:r>
              <a:rPr altLang="ja-JP" dirty="0" lang="en-US" sz="1400"/>
              <a:t>29</a:t>
            </a:r>
            <a:r>
              <a:rPr altLang="en-US" dirty="0" lang="ja-JP" sz="1400"/>
              <a:t>日（金）（</a:t>
            </a:r>
            <a:r>
              <a:rPr altLang="en-US" dirty="0" lang="ja-JP" sz="1400" u="sng"/>
              <a:t>必着</a:t>
            </a:r>
            <a:r>
              <a:rPr altLang="en-US" dirty="0" lang="ja-JP" sz="1400"/>
              <a:t>）</a:t>
            </a:r>
            <a:endParaRPr altLang="ja-JP" dirty="0" lang="en-US" sz="1400"/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1400"/>
              <a:t>　　　　　　　　（または</a:t>
            </a:r>
            <a:r>
              <a:rPr altLang="ja-JP" dirty="0" lang="en-US" sz="1400"/>
              <a:t>8</a:t>
            </a:r>
            <a:r>
              <a:rPr altLang="en-US" dirty="0" lang="ja-JP" sz="1400"/>
              <a:t>月</a:t>
            </a:r>
            <a:r>
              <a:rPr altLang="ja-JP" dirty="0" lang="en-US" sz="1400"/>
              <a:t>27</a:t>
            </a:r>
            <a:r>
              <a:rPr altLang="en-US" dirty="0" lang="ja-JP" sz="1400"/>
              <a:t>日（水）消印有効）</a:t>
            </a:r>
            <a:endParaRPr altLang="ja-JP" dirty="0" lang="en-US" sz="1400"/>
          </a:p>
          <a:p>
            <a:pPr indent="0" lvl="0" marL="0">
              <a:spcBef>
                <a:spcPts val="1800"/>
              </a:spcBef>
              <a:buNone/>
            </a:pPr>
            <a:r>
              <a:rPr altLang="en-US" dirty="0" lang="ja-JP" sz="1800">
                <a:solidFill>
                  <a:srgbClr val="000000"/>
                </a:solidFill>
              </a:rPr>
              <a:t>④ 「審査結果通知書」受領</a:t>
            </a:r>
            <a:endParaRPr altLang="ja-JP" dirty="0" lang="en-US" sz="1800">
              <a:solidFill>
                <a:srgbClr val="000000"/>
              </a:solidFill>
            </a:endParaRPr>
          </a:p>
          <a:p>
            <a:pPr indent="0" lvl="0" marL="0">
              <a:spcBef>
                <a:spcPts val="300"/>
              </a:spcBef>
              <a:buNone/>
            </a:pPr>
            <a:r>
              <a:rPr altLang="en-US" dirty="0" lang="ja-JP" sz="1600">
                <a:solidFill>
                  <a:srgbClr val="000000"/>
                </a:solidFill>
              </a:rPr>
              <a:t>　</a:t>
            </a:r>
            <a:r>
              <a:rPr altLang="en-US" dirty="0" lang="ja-JP" sz="1400">
                <a:solidFill>
                  <a:srgbClr val="000000"/>
                </a:solidFill>
              </a:rPr>
              <a:t> 第１期申請者：</a:t>
            </a:r>
            <a:r>
              <a:rPr altLang="ja-JP" dirty="0" lang="en-US" sz="1400">
                <a:solidFill>
                  <a:srgbClr val="000000"/>
                </a:solidFill>
              </a:rPr>
              <a:t>9</a:t>
            </a:r>
            <a:r>
              <a:rPr altLang="en-US" dirty="0" lang="ja-JP" sz="1400">
                <a:solidFill>
                  <a:srgbClr val="000000"/>
                </a:solidFill>
              </a:rPr>
              <a:t>月</a:t>
            </a:r>
            <a:r>
              <a:rPr altLang="ja-JP" dirty="0" lang="en-US" sz="1400">
                <a:solidFill>
                  <a:srgbClr val="000000"/>
                </a:solidFill>
              </a:rPr>
              <a:t>22</a:t>
            </a:r>
            <a:r>
              <a:rPr altLang="en-US" dirty="0" lang="ja-JP" sz="1400">
                <a:solidFill>
                  <a:srgbClr val="000000"/>
                </a:solidFill>
              </a:rPr>
              <a:t>日（月）までに送付</a:t>
            </a:r>
            <a:endParaRPr altLang="ja-JP" dirty="0" lang="en-US" sz="1600"/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1F12C36B-75DB-49D4-ACB5-2F2F0EF14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14" y="6185740"/>
            <a:ext cx="5256000" cy="368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just" eaLnBrk="1" hangingPunct="1" indent="0" marL="0">
              <a:spcBef>
                <a:spcPts val="1800"/>
              </a:spcBef>
              <a:buNone/>
            </a:pPr>
            <a:r>
              <a:rPr altLang="en-US" lang="ja-JP" sz="1800"/>
              <a:t>⑥ 共通</a:t>
            </a:r>
            <a:r>
              <a:rPr altLang="en-US" dirty="0" lang="ja-JP" sz="1800"/>
              <a:t>テスト受験</a:t>
            </a:r>
            <a:r>
              <a:rPr altLang="en-US" dirty="0" lang="ja-JP" sz="1800">
                <a:solidFill>
                  <a:srgbClr val="000000"/>
                </a:solidFill>
              </a:rPr>
              <a:t>　</a:t>
            </a:r>
            <a:r>
              <a:rPr altLang="ja-JP" dirty="0" lang="en-US" sz="1400">
                <a:solidFill>
                  <a:srgbClr val="000000"/>
                </a:solidFill>
              </a:rPr>
              <a:t>※</a:t>
            </a:r>
            <a:r>
              <a:rPr altLang="en-US" dirty="0" lang="ja-JP" sz="1400">
                <a:solidFill>
                  <a:srgbClr val="000000"/>
                </a:solidFill>
              </a:rPr>
              <a:t>⑤「決定通知書」を持参</a:t>
            </a:r>
            <a:endParaRPr altLang="ja-JP" dirty="0" lang="en-US" sz="2000"/>
          </a:p>
          <a:p>
            <a:pPr algn="just" eaLnBrk="1" hangingPunct="1" indent="0" marL="0">
              <a:spcBef>
                <a:spcPts val="0"/>
              </a:spcBef>
              <a:buNone/>
            </a:pPr>
            <a:r>
              <a:rPr altLang="en-US" dirty="0" lang="ja-JP" sz="1400">
                <a:solidFill>
                  <a:srgbClr val="000000"/>
                </a:solidFill>
              </a:rPr>
              <a:t>　</a:t>
            </a:r>
            <a:endParaRPr altLang="ja-JP" dirty="0" lang="en-US" sz="2000"/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2800"/>
          </a:p>
        </p:txBody>
      </p:sp>
    </p:spTree>
    <p:extLst>
      <p:ext uri="{BB962C8B-B14F-4D97-AF65-F5344CB8AC3E}">
        <p14:creationId xmlns:p14="http://schemas.microsoft.com/office/powerpoint/2010/main" val="352608746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0FDFA64-66DD-4A61-BF3E-6F9D81EF3F1A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FBEA1-C32F-40FF-90BF-88E25CC95112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altLang="ja-JP" b="0" baseline="0" cap="none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5762DE8-B7F6-40EC-8A5B-45DA45E4AA93}"/>
              </a:ext>
            </a:extLst>
          </p:cNvPr>
          <p:cNvSpPr/>
          <p:nvPr/>
        </p:nvSpPr>
        <p:spPr>
          <a:xfrm>
            <a:off x="396000" y="5097114"/>
            <a:ext cx="849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※</a:t>
            </a:r>
            <a:r>
              <a:rPr altLang="en-US" b="0" baseline="0" cap="none" dirty="0" i="0" kern="1200" kumimoji="1" lang="ja-JP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希望する配慮事項によっては審査に時間がかかる場合もあるため，</a:t>
            </a:r>
            <a:endParaRPr altLang="ja-JP" b="0" baseline="0" cap="none" dirty="0" i="0" kern="1200" kumimoji="1" lang="en-US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dirty="0" lang="ja-JP" sz="2000">
                <a:solidFill>
                  <a:srgbClr val="000000"/>
                </a:solidFill>
              </a:rPr>
              <a:t>　</a:t>
            </a:r>
            <a:r>
              <a:rPr altLang="en-US" b="0" baseline="0" cap="none" dirty="0" i="0" kern="1200" kumimoji="1" lang="ja-JP" noProof="0" normalizeH="0" spc="0" strike="noStrike" sz="20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できるだけ</a:t>
            </a:r>
            <a:r>
              <a:rPr altLang="en-US" dirty="0" lang="ja-JP" sz="2000" u="sng">
                <a:solidFill>
                  <a:srgbClr val="FF0000"/>
                </a:solidFill>
              </a:rPr>
              <a:t>第１期</a:t>
            </a:r>
            <a:r>
              <a:rPr altLang="en-US" b="0" baseline="0" cap="none" dirty="0" i="0" kern="1200" kumimoji="1" lang="ja-JP" noProof="0" normalizeH="0" spc="0" strike="noStrike" sz="20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に申請してください。</a:t>
            </a:r>
            <a:endParaRPr altLang="en-US" b="0" baseline="0" cap="none" dirty="0" i="0" kern="1200" kumimoji="1" lang="ja-JP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8F26074-B749-4805-A41F-3FB0321C9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9834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lang="ja-JP" sz="3200">
                <a:latin typeface="+mn-ea"/>
                <a:ea typeface="+mn-ea"/>
              </a:rPr>
              <a:t>　</a:t>
            </a:r>
            <a:r>
              <a:rPr altLang="en-US" b="1" lang="ja-JP" sz="2800">
                <a:latin typeface="+mn-ea"/>
                <a:ea typeface="+mn-ea"/>
              </a:rPr>
              <a:t>申 請 時 期</a:t>
            </a:r>
            <a:endParaRPr altLang="en-US" b="1" dirty="0" lang="ja-JP" sz="3200">
              <a:latin typeface="+mn-ea"/>
              <a:ea typeface="+mn-ea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292641D9-AEAA-4AC2-A7D3-DC90D29A1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208821"/>
              </p:ext>
            </p:extLst>
          </p:nvPr>
        </p:nvGraphicFramePr>
        <p:xfrm>
          <a:off x="180000" y="1629000"/>
          <a:ext cx="8783999" cy="334872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1080000">
                  <a:extLst>
                    <a:ext uri="{9D8B030D-6E8A-4147-A177-3AD203B41FA5}">
                      <a16:colId xmlns:a16="http://schemas.microsoft.com/office/drawing/2014/main" val="2015094659"/>
                    </a:ext>
                  </a:extLst>
                </a:gridCol>
                <a:gridCol w="3096000">
                  <a:extLst>
                    <a:ext uri="{9D8B030D-6E8A-4147-A177-3AD203B41FA5}">
                      <a16:colId xmlns:a16="http://schemas.microsoft.com/office/drawing/2014/main" val="1397456457"/>
                    </a:ext>
                  </a:extLst>
                </a:gridCol>
                <a:gridCol w="2335217">
                  <a:extLst>
                    <a:ext uri="{9D8B030D-6E8A-4147-A177-3AD203B41FA5}">
                      <a16:colId xmlns:a16="http://schemas.microsoft.com/office/drawing/2014/main" val="365708861"/>
                    </a:ext>
                  </a:extLst>
                </a:gridCol>
                <a:gridCol w="2272782">
                  <a:extLst>
                    <a:ext uri="{9D8B030D-6E8A-4147-A177-3AD203B41FA5}">
                      <a16:colId xmlns:a16="http://schemas.microsoft.com/office/drawing/2014/main" val="2270099265"/>
                    </a:ext>
                  </a:extLst>
                </a:gridCol>
              </a:tblGrid>
              <a:tr h="828000">
                <a:tc gridSpan="2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申請時期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altLang="en-US" b="1" dirty="0" kumimoji="1" lang="ja-JP" spc="600" strike="noStrike" sz="1800"/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受験上の配慮事項</a:t>
                      </a:r>
                      <a:endParaRPr altLang="ja-JP" dirty="0" kumimoji="1" lang="en-US" sz="2000">
                        <a:solidFill>
                          <a:schemeClr val="bg1"/>
                        </a:solidFill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審査結果通知書</a:t>
                      </a:r>
                      <a:endParaRPr altLang="en-US" b="1" dirty="0" kumimoji="1" lang="ja-JP" spc="600" sz="2000"/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受験上の配慮事項</a:t>
                      </a:r>
                      <a:endParaRPr altLang="ja-JP" dirty="0" kumimoji="1" lang="en-US" sz="2000">
                        <a:solidFill>
                          <a:schemeClr val="bg1"/>
                        </a:solidFill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決定通知書</a:t>
                      </a:r>
                      <a:endParaRPr altLang="en-US" b="1" dirty="0" kumimoji="1" lang="ja-JP" spc="600" sz="2000"/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791374"/>
                  </a:ext>
                </a:extLst>
              </a:tr>
              <a:tr h="1332000">
                <a:tc>
                  <a:txBody>
                    <a:bodyPr/>
                    <a:lstStyle/>
                    <a:p>
                      <a:pPr algn="ctr"/>
                      <a:r>
                        <a:rPr altLang="en-US" b="0" dirty="0" kumimoji="1" lang="ja-JP" sz="2000" u="none">
                          <a:solidFill>
                            <a:schemeClr val="tx1"/>
                          </a:solidFill>
                        </a:rPr>
                        <a:t>第１期</a:t>
                      </a:r>
                      <a:endParaRPr altLang="ja-JP" b="0" dirty="0" kumimoji="1" lang="en-US" sz="2000" u="none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日（</a:t>
                      </a:r>
                      <a:r>
                        <a:rPr altLang="en-US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火） </a:t>
                      </a:r>
                      <a:endParaRPr altLang="ja-JP" dirty="0" kern="1200" kumimoji="1" lang="en-US" sz="18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altLang="en-US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～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日（金）（必着）</a:t>
                      </a:r>
                      <a:endParaRPr altLang="ja-JP" dirty="0" kern="1200" kumimoji="1" lang="en-US" sz="18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（または</a:t>
                      </a:r>
                      <a:endParaRPr altLang="ja-JP" dirty="0" kern="1200" kumimoji="1" lang="en-US" sz="18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日（水）消印有効）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en-US" b="0" dirty="0" kumimoji="1" lang="ja-JP" sz="2000" u="sng">
                          <a:solidFill>
                            <a:srgbClr val="FF0000"/>
                          </a:solidFill>
                        </a:rPr>
                        <a:t>出願期間中</a:t>
                      </a:r>
                      <a:endParaRPr altLang="ja-JP" b="0" dirty="0" kumimoji="1" lang="en-US" sz="2000" u="sng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altLang="en-US" b="0" dirty="0" kumimoji="1" lang="ja-JP" sz="2000" u="sng">
                          <a:solidFill>
                            <a:srgbClr val="FF0000"/>
                          </a:solidFill>
                        </a:rPr>
                        <a:t>（</a:t>
                      </a:r>
                      <a:r>
                        <a:rPr altLang="ja-JP" b="0" dirty="0" kumimoji="1" lang="en-US" sz="2000" u="sng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altLang="en-US" b="0" dirty="0" kumimoji="1" lang="ja-JP" sz="2000" u="sng">
                          <a:solidFill>
                            <a:srgbClr val="FF0000"/>
                          </a:solidFill>
                        </a:rPr>
                        <a:t>月</a:t>
                      </a:r>
                      <a:r>
                        <a:rPr altLang="ja-JP" b="0" dirty="0" kumimoji="1" lang="en-US" sz="2000" u="sng">
                          <a:solidFill>
                            <a:srgbClr val="FF0000"/>
                          </a:solidFill>
                        </a:rPr>
                        <a:t>22</a:t>
                      </a:r>
                      <a:r>
                        <a:rPr altLang="en-US" b="0" dirty="0" kumimoji="1" lang="ja-JP" sz="2000" u="sng">
                          <a:solidFill>
                            <a:srgbClr val="FF0000"/>
                          </a:solidFill>
                        </a:rPr>
                        <a:t>日（月）まで）に</a:t>
                      </a:r>
                      <a:r>
                        <a:rPr altLang="en-US" b="0" dirty="0" kumimoji="1" lang="ja-JP" sz="2000" u="none">
                          <a:solidFill>
                            <a:schemeClr val="tx1"/>
                          </a:solidFill>
                        </a:rPr>
                        <a:t>送付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z="200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</a:rPr>
                        <a:t>月上旬～中旬に送付</a:t>
                      </a:r>
                      <a:endParaRPr altLang="ja-JP" b="0" dirty="0" kumimoji="1" lang="en-US" sz="200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</a:rPr>
                        <a:t>（出願した者のみ）</a:t>
                      </a:r>
                      <a:endParaRPr altLang="en-US" b="0" dirty="0" kumimoji="1" lang="ja-JP" sz="1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789128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ctr"/>
                      <a:r>
                        <a:rPr altLang="en-US" b="0" dirty="0" kumimoji="1" lang="ja-JP" sz="2000" u="none">
                          <a:solidFill>
                            <a:schemeClr val="tx1"/>
                          </a:solidFill>
                        </a:rPr>
                        <a:t>第２期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日（</a:t>
                      </a:r>
                      <a:r>
                        <a:rPr altLang="en-US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月） </a:t>
                      </a:r>
                      <a:endParaRPr altLang="ja-JP" dirty="0" kern="1200" kumimoji="1" lang="en-US" sz="18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altLang="en-US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～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日（金）（必着）</a:t>
                      </a:r>
                      <a:endParaRPr altLang="ja-JP" dirty="0" kern="1200" kumimoji="1" lang="en-US" sz="18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（または</a:t>
                      </a:r>
                      <a:endParaRPr altLang="ja-JP" dirty="0" kern="1200" kumimoji="1" lang="en-US" sz="18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　　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altLang="en-US" dirty="0" kern="1200" kumimoji="1" lang="ja-JP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日（水）消印有効）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z="200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</a:rPr>
                        <a:t>月下旬に送付</a:t>
                      </a:r>
                      <a:endParaRPr altLang="ja-JP" b="0" dirty="0" kumimoji="1" lang="en-US" sz="200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</a:rPr>
                        <a:t>（出願した者のみ）</a:t>
                      </a:r>
                      <a:endParaRPr altLang="en-US" b="0" dirty="0" kumimoji="1" lang="ja-JP" sz="1800" u="none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altLang="en-US" b="0" dirty="0" kumimoji="1" lang="ja-JP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05536"/>
                  </a:ext>
                </a:extLst>
              </a:tr>
            </a:tbl>
          </a:graphicData>
        </a:graphic>
      </p:graphicFrame>
      <p:sp>
        <p:nvSpPr>
          <p:cNvPr id="9" name="Rectangle 15">
            <a:extLst>
              <a:ext uri="{FF2B5EF4-FFF2-40B4-BE49-F238E27FC236}">
                <a16:creationId xmlns:a16="http://schemas.microsoft.com/office/drawing/2014/main" id="{729CBF3F-F606-42FC-8CBB-6F65F82A26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【P</a:t>
            </a:r>
            <a:r>
              <a:rPr altLang="en-US" dirty="0" lang="ja-JP" sz="2400">
                <a:solidFill>
                  <a:srgbClr val="000000"/>
                </a:solidFill>
              </a:rPr>
              <a:t>２～３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1962642584"/>
      </p:ext>
    </p:extLst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15"/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【P35</a:t>
            </a: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～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70】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80000" y="836712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 lvl="0">
              <a:defRPr/>
            </a:pPr>
            <a:r>
              <a:rPr altLang="en-US" b="1" baseline="0" cap="none" dirty="0" i="0" kern="1200" kumimoji="1" lang="ja-JP" noProof="0" normalizeH="0" spc="0" strike="noStrike" sz="3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</a:t>
            </a:r>
            <a:r>
              <a:rPr altLang="en-US" b="1" baseline="0" cap="none" dirty="0" i="0" kern="1200" kumimoji="1" lang="ja-JP" noProof="0" normalizeH="0" spc="0" strike="noStrike" sz="2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申 請 書 類</a:t>
            </a:r>
            <a:endParaRPr altLang="en-US" b="1" baseline="0" cap="none" dirty="0" i="0" kern="1200" kumimoji="1" lang="ja-JP" noProof="0" normalizeH="0" spc="0" strike="noStrike" sz="3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3AF063D-F52A-41C5-BC4E-BF7740391E3A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B99C81-28D7-41D1-BE21-A12FAA09D35B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altLang="ja-JP" b="0" baseline="0" cap="none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309C13C-81D1-4DAE-B0C8-C829F85D9B63}"/>
              </a:ext>
            </a:extLst>
          </p:cNvPr>
          <p:cNvGrpSpPr/>
          <p:nvPr/>
        </p:nvGrpSpPr>
        <p:grpSpPr>
          <a:xfrm>
            <a:off x="180000" y="1629000"/>
            <a:ext cx="8662513" cy="648000"/>
            <a:chOff x="496888" y="2078069"/>
            <a:chExt cx="8411179" cy="3131393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AE81FF49-7874-4637-8A40-3B673EA5080F}"/>
                </a:ext>
              </a:extLst>
            </p:cNvPr>
            <p:cNvSpPr/>
            <p:nvPr/>
          </p:nvSpPr>
          <p:spPr bwMode="auto">
            <a:xfrm>
              <a:off x="496888" y="2078069"/>
              <a:ext cx="8411179" cy="3131393"/>
            </a:xfrm>
            <a:prstGeom prst="rect">
              <a:avLst/>
            </a:prstGeom>
            <a:solidFill>
              <a:srgbClr val="DAEDEF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l" defTabSz="914400" eaLnBrk="1" fontAlgn="base" hangingPunct="1" indent="-268288" latinLnBrk="0" lvl="0" marL="268288" marR="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altLang="en-US" b="0" baseline="0" cap="none" dirty="0" i="0" kern="1200" kumimoji="1" lang="ja-JP" noProof="0" normalizeH="0" spc="0" strike="noStrike" sz="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4852C70-9124-4DF5-B572-46D1CC15DE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889" y="2147656"/>
              <a:ext cx="8389319" cy="30618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0"/>
            <a:lstStyle>
              <a:lvl1pPr algn="l" eaLnBrk="0" fontAlgn="base" hangingPunct="0" indent="-342900" marL="3429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eaLnBrk="0" fontAlgn="base" hangingPunct="0" indent="-285750" marL="74295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algn="l" eaLnBrk="0" fontAlgn="base" hangingPunct="0" indent="-228600" marL="11430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algn="l" eaLnBrk="0" fontAlgn="base" hangingPunct="0" indent="-228600" marL="160020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algn="l" eaLnBrk="0" fontAlgn="base" hangingPunct="0" indent="-228600" marL="20574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algn="l" fontAlgn="base" indent="-228600" marL="25146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algn="l" fontAlgn="base" indent="-228600" marL="29718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algn="l" fontAlgn="base" indent="-228600" marL="34290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algn="l" fontAlgn="base" indent="-228600" marL="38862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algn="l" defTabSz="914400" eaLnBrk="1" fontAlgn="base" hangingPunct="1" indent="0" latinLnBrk="0" lvl="0" marL="0" marR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altLang="en-US" dirty="0" lang="ja-JP" sz="2400">
                  <a:solidFill>
                    <a:srgbClr val="000000"/>
                  </a:solidFill>
                  <a:latin typeface="Arial"/>
                  <a:ea typeface="ＭＳ Ｐゴシック"/>
                </a:rPr>
                <a:t>　</a:t>
              </a:r>
              <a:r>
                <a:rPr altLang="ja-JP" b="0" baseline="0" cap="none" dirty="0" i="0" kern="1200" kumimoji="1" lang="en-US" noProof="0" normalizeH="0" spc="0" strike="noStrike" sz="22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【A】</a:t>
              </a:r>
              <a:r>
                <a:rPr altLang="en-US" b="0" baseline="0" cap="none" dirty="0" i="0" kern="1200" kumimoji="1" lang="ja-JP" noProof="0" normalizeH="0" spc="0" strike="noStrike" sz="22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受験上の配慮申請書（必須）</a:t>
              </a:r>
              <a:endParaRPr altLang="ja-JP" b="0" baseline="0" cap="none" dirty="0" i="0" kern="1200" kumimoji="1" lang="en-US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D83EA88-23BD-4345-8FF4-5B128351ACC7}"/>
              </a:ext>
            </a:extLst>
          </p:cNvPr>
          <p:cNvSpPr/>
          <p:nvPr/>
        </p:nvSpPr>
        <p:spPr bwMode="auto">
          <a:xfrm>
            <a:off x="0" y="2421000"/>
            <a:ext cx="8964000" cy="86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志願者本人のマイページからダウンロードした申請書を使用してください。</a:t>
            </a:r>
            <a:endParaRPr altLang="ja-JP" dirty="0" lang="en-US" sz="200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</a:t>
            </a:r>
            <a:r>
              <a:rPr altLang="en-US" dirty="0" lang="ja-JP" sz="2000" u="sng">
                <a:solidFill>
                  <a:srgbClr val="FF0000"/>
                </a:solidFill>
              </a:rPr>
              <a:t>志願者，保護者，担当の教員（学級担任等）等で相談の上，</a:t>
            </a:r>
            <a:r>
              <a:rPr altLang="en-US" dirty="0" lang="ja-JP" sz="2000">
                <a:solidFill>
                  <a:schemeClr val="tx1"/>
                </a:solidFill>
              </a:rPr>
              <a:t>記入してください。</a:t>
            </a:r>
            <a:endParaRPr altLang="ja-JP" dirty="0" lang="en-US" sz="200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endParaRPr altLang="ja-JP" dirty="0" lang="en-US" sz="200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EDEAF03-8886-46FF-B89D-AB9B0B22A2EB}"/>
              </a:ext>
            </a:extLst>
          </p:cNvPr>
          <p:cNvGrpSpPr/>
          <p:nvPr/>
        </p:nvGrpSpPr>
        <p:grpSpPr>
          <a:xfrm>
            <a:off x="180000" y="3313126"/>
            <a:ext cx="8662513" cy="648000"/>
            <a:chOff x="496888" y="2078069"/>
            <a:chExt cx="8411179" cy="3131393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EB8C6957-DCE2-4050-897C-B89F35B77F19}"/>
                </a:ext>
              </a:extLst>
            </p:cNvPr>
            <p:cNvSpPr/>
            <p:nvPr/>
          </p:nvSpPr>
          <p:spPr bwMode="auto">
            <a:xfrm>
              <a:off x="496888" y="2078069"/>
              <a:ext cx="8411179" cy="3131393"/>
            </a:xfrm>
            <a:prstGeom prst="rect">
              <a:avLst/>
            </a:prstGeom>
            <a:solidFill>
              <a:srgbClr val="DAEDEF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l" defTabSz="914400" eaLnBrk="1" fontAlgn="base" hangingPunct="1" indent="-268288" latinLnBrk="0" lvl="0" marL="268288" marR="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altLang="en-US" b="0" baseline="0" cap="none" dirty="0" i="0" kern="1200" kumimoji="1" lang="ja-JP" noProof="0" normalizeH="0" spc="0" strike="noStrike" sz="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endParaRPr>
            </a:p>
          </p:txBody>
        </p:sp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id="{83A70D3A-786E-423D-A1DC-451BC5B85B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889" y="2147656"/>
              <a:ext cx="8389319" cy="30618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0"/>
            <a:lstStyle>
              <a:lvl1pPr algn="l" eaLnBrk="0" fontAlgn="base" hangingPunct="0" indent="-342900" marL="3429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eaLnBrk="0" fontAlgn="base" hangingPunct="0" indent="-285750" marL="74295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algn="l" eaLnBrk="0" fontAlgn="base" hangingPunct="0" indent="-228600" marL="11430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algn="l" eaLnBrk="0" fontAlgn="base" hangingPunct="0" indent="-228600" marL="160020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algn="l" eaLnBrk="0" fontAlgn="base" hangingPunct="0" indent="-228600" marL="20574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algn="l" fontAlgn="base" indent="-228600" marL="25146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algn="l" fontAlgn="base" indent="-228600" marL="29718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algn="l" fontAlgn="base" indent="-228600" marL="34290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algn="l" fontAlgn="base" indent="-228600" marL="38862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algn="l" defTabSz="914400" eaLnBrk="1" fontAlgn="base" hangingPunct="1" indent="0" latinLnBrk="0" lvl="0" marL="0" marR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　</a:t>
              </a:r>
              <a:r>
                <a:rPr altLang="ja-JP" b="0" baseline="0" cap="none" dirty="0" i="0" kern="1200" kumimoji="1" lang="en-US" noProof="0" normalizeH="0" spc="0" strike="noStrike" sz="22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【B】</a:t>
              </a:r>
              <a:r>
                <a:rPr altLang="en-US" b="0" baseline="0" cap="none" dirty="0" i="0" kern="1200" kumimoji="1" lang="ja-JP" noProof="0" normalizeH="0" spc="0" strike="noStrike" sz="22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診断書（</a:t>
              </a:r>
              <a:r>
                <a:rPr altLang="en-US" dirty="0" lang="ja-JP" sz="2200">
                  <a:solidFill>
                    <a:srgbClr val="000000"/>
                  </a:solidFill>
                  <a:latin typeface="Arial"/>
                  <a:ea typeface="ＭＳ Ｐゴシック"/>
                </a:rPr>
                <a:t>必須）</a:t>
              </a:r>
              <a:endParaRPr altLang="ja-JP" b="0" baseline="0" cap="none" dirty="0" i="0" kern="1200" kumimoji="1" lang="en-US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F3EEE27F-49CB-4B61-A346-08AD6D688B5C}"/>
              </a:ext>
            </a:extLst>
          </p:cNvPr>
          <p:cNvGrpSpPr/>
          <p:nvPr/>
        </p:nvGrpSpPr>
        <p:grpSpPr>
          <a:xfrm>
            <a:off x="189051" y="4703063"/>
            <a:ext cx="8662513" cy="648000"/>
            <a:chOff x="496888" y="2078069"/>
            <a:chExt cx="8411179" cy="3131393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9FEA61DE-A119-4AE9-AF22-C3664F6698A8}"/>
                </a:ext>
              </a:extLst>
            </p:cNvPr>
            <p:cNvSpPr/>
            <p:nvPr/>
          </p:nvSpPr>
          <p:spPr bwMode="auto">
            <a:xfrm>
              <a:off x="496888" y="2078069"/>
              <a:ext cx="8411179" cy="3131393"/>
            </a:xfrm>
            <a:prstGeom prst="rect">
              <a:avLst/>
            </a:prstGeom>
            <a:solidFill>
              <a:srgbClr val="DAEDEF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l" defTabSz="914400" eaLnBrk="1" fontAlgn="base" hangingPunct="1" indent="-268288" latinLnBrk="0" lvl="0" marL="268288" marR="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altLang="en-US" b="0" baseline="0" cap="none" dirty="0" i="0" kern="1200" kumimoji="1" lang="ja-JP" noProof="0" normalizeH="0" spc="0" strike="noStrike" sz="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endParaRPr>
            </a:p>
          </p:txBody>
        </p:sp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B3B9647D-7166-450F-B0A3-9189472AAE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889" y="2147655"/>
              <a:ext cx="8389319" cy="30618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0"/>
            <a:lstStyle>
              <a:lvl1pPr algn="l" eaLnBrk="0" fontAlgn="base" hangingPunct="0" indent="-342900" marL="3429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eaLnBrk="0" fontAlgn="base" hangingPunct="0" indent="-285750" marL="74295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algn="l" eaLnBrk="0" fontAlgn="base" hangingPunct="0" indent="-228600" marL="11430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algn="l" eaLnBrk="0" fontAlgn="base" hangingPunct="0" indent="-228600" marL="160020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algn="l" eaLnBrk="0" fontAlgn="base" hangingPunct="0" indent="-228600" marL="20574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algn="l" fontAlgn="base" indent="-228600" marL="25146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algn="l" fontAlgn="base" indent="-228600" marL="29718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algn="l" fontAlgn="base" indent="-228600" marL="34290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algn="l" fontAlgn="base" indent="-228600" marL="38862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eaLnBrk="1" hangingPunct="1" indent="0" lvl="0" marL="0">
                <a:spcBef>
                  <a:spcPts val="0"/>
                </a:spcBef>
                <a:spcAft>
                  <a:spcPts val="0"/>
                </a:spcAft>
                <a:buNone/>
                <a:defRPr/>
              </a:pPr>
              <a:r>
                <a:rPr altLang="en-US" b="0" baseline="0" cap="none" dirty="0" i="0" kern="1200" kumimoji="1" lang="ja-JP" noProof="0" normalizeH="0" spc="0" strike="noStrike" sz="22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　</a:t>
              </a:r>
              <a:r>
                <a:rPr altLang="ja-JP" b="0" baseline="0" cap="none" dirty="0" i="0" kern="1200" kumimoji="1" lang="en-US" noProof="0" normalizeH="0" spc="0" strike="noStrike" sz="22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【C】</a:t>
              </a:r>
              <a:r>
                <a:rPr altLang="en-US" b="0" baseline="0" cap="none" dirty="0" i="0" kern="1200" kumimoji="1" lang="ja-JP" noProof="0" normalizeH="0" spc="0" strike="noStrike" sz="22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状況</a:t>
              </a:r>
              <a:r>
                <a:rPr altLang="en-US" dirty="0" lang="ja-JP" sz="2200">
                  <a:solidFill>
                    <a:srgbClr val="000000"/>
                  </a:solidFill>
                </a:rPr>
                <a:t>報告書（該当する場合に提出）</a:t>
              </a:r>
              <a:endParaRPr altLang="ja-JP" b="0" baseline="0" cap="none" dirty="0" i="0" kern="1200" kumimoji="1" lang="en-US" noProof="0" normalizeH="0" spc="0" strike="noStrike" sz="2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7561B0E-A67C-4EF4-8F5F-1A3EEE28E55C}"/>
              </a:ext>
            </a:extLst>
          </p:cNvPr>
          <p:cNvSpPr/>
          <p:nvPr/>
        </p:nvSpPr>
        <p:spPr bwMode="auto">
          <a:xfrm>
            <a:off x="0" y="4091063"/>
            <a:ext cx="8748000" cy="50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障害の区分に対応した所定の様式を使用してください。</a:t>
            </a:r>
            <a:endParaRPr altLang="ja-JP" dirty="0" lang="en-US" sz="2000" u="sng">
              <a:solidFill>
                <a:srgbClr val="FF0000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59CB6BF-3534-49BF-8722-0B00DFE92388}"/>
              </a:ext>
            </a:extLst>
          </p:cNvPr>
          <p:cNvSpPr/>
          <p:nvPr/>
        </p:nvSpPr>
        <p:spPr bwMode="auto">
          <a:xfrm>
            <a:off x="0" y="5484094"/>
            <a:ext cx="8851564" cy="1329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</a:t>
            </a:r>
            <a:r>
              <a:rPr altLang="en-US" dirty="0" lang="ja-JP" sz="2000" u="sng">
                <a:solidFill>
                  <a:srgbClr val="FF0000"/>
                </a:solidFill>
              </a:rPr>
              <a:t>以下に該当する場合に提出してください。（ </a:t>
            </a:r>
            <a:r>
              <a:rPr altLang="ja-JP" dirty="0" lang="en-US" sz="2000" u="sng">
                <a:solidFill>
                  <a:srgbClr val="FF0000"/>
                </a:solidFill>
              </a:rPr>
              <a:t>P37</a:t>
            </a:r>
            <a:r>
              <a:rPr altLang="en-US" dirty="0" lang="ja-JP" sz="2000" u="sng">
                <a:solidFill>
                  <a:srgbClr val="FF0000"/>
                </a:solidFill>
              </a:rPr>
              <a:t> ）</a:t>
            </a:r>
            <a:endParaRPr altLang="ja-JP" dirty="0" lang="en-US" sz="2000" u="sng">
              <a:solidFill>
                <a:srgbClr val="FF0000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</a:pPr>
            <a:r>
              <a:rPr altLang="en-US" dirty="0" lang="ja-JP" sz="2000">
                <a:solidFill>
                  <a:srgbClr val="FF0000"/>
                </a:solidFill>
              </a:rPr>
              <a:t>       </a:t>
            </a:r>
            <a:r>
              <a:rPr altLang="en-US" dirty="0" lang="ja-JP" sz="1600">
                <a:solidFill>
                  <a:schemeClr val="tx1"/>
                </a:solidFill>
              </a:rPr>
              <a:t>・「試験時間延長（</a:t>
            </a:r>
            <a:r>
              <a:rPr altLang="ja-JP" dirty="0" lang="en-US" sz="1600">
                <a:solidFill>
                  <a:schemeClr val="tx1"/>
                </a:solidFill>
              </a:rPr>
              <a:t>1.3</a:t>
            </a:r>
            <a:r>
              <a:rPr altLang="en-US" dirty="0" lang="ja-JP" sz="1600">
                <a:solidFill>
                  <a:schemeClr val="tx1"/>
                </a:solidFill>
              </a:rPr>
              <a:t>倍）」「リスニングの免除」「代筆解答」「別室の設定」を申請する場合</a:t>
            </a:r>
            <a:endParaRPr altLang="ja-JP" dirty="0" lang="en-US" sz="180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</a:pPr>
            <a:r>
              <a:rPr altLang="en-US" dirty="0" lang="ja-JP" sz="1800">
                <a:solidFill>
                  <a:schemeClr val="tx1"/>
                </a:solidFill>
              </a:rPr>
              <a:t>　　　</a:t>
            </a:r>
            <a:r>
              <a:rPr altLang="en-US" dirty="0" lang="ja-JP" sz="1600">
                <a:solidFill>
                  <a:schemeClr val="tx1"/>
                </a:solidFill>
              </a:rPr>
              <a:t>・「発達障害」の区分により申請する場合</a:t>
            </a:r>
            <a:endParaRPr altLang="ja-JP" dirty="0" lang="en-US" sz="180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高校での状況を担当の教員（学級担任等）が記入してください。</a:t>
            </a:r>
            <a:endParaRPr altLang="ja-JP" dirty="0" lang="en-US" sz="2000" u="sng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5409D2-FC94-4292-9A2F-3FC3210A24E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6</a:t>
            </a:fld>
            <a:endParaRPr altLang="ja-JP" dirty="0"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5C8DF7D-5D51-43A9-A73C-CCB4AA429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00" y="1616138"/>
            <a:ext cx="8568000" cy="9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申請書類の様式（スライド５参照）は，共通テスト出願サイトのマイページ等から志願者が各自でダウンロード・印刷します。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000"/>
              <a:t>　</a:t>
            </a:r>
            <a:endParaRPr altLang="ja-JP" dirty="0" lang="en-US" sz="1200"/>
          </a:p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endParaRPr altLang="ja-JP" dirty="0" lang="en-US" sz="120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37775FC9-8266-4AB5-8C5C-5EE666793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934478"/>
              </p:ext>
            </p:extLst>
          </p:nvPr>
        </p:nvGraphicFramePr>
        <p:xfrm>
          <a:off x="756000" y="2519107"/>
          <a:ext cx="7632000" cy="2997893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2520000">
                  <a:extLst>
                    <a:ext uri="{9D8B030D-6E8A-4147-A177-3AD203B41FA5}">
                      <a16:colId xmlns:a16="http://schemas.microsoft.com/office/drawing/2014/main" val="2908479579"/>
                    </a:ext>
                  </a:extLst>
                </a:gridCol>
                <a:gridCol w="5112000">
                  <a:extLst>
                    <a:ext uri="{9D8B030D-6E8A-4147-A177-3AD203B41FA5}">
                      <a16:colId xmlns:a16="http://schemas.microsoft.com/office/drawing/2014/main" val="4197018795"/>
                    </a:ext>
                  </a:extLst>
                </a:gridCol>
              </a:tblGrid>
              <a:tr h="677705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1" dirty="0" kumimoji="1" lang="ja-JP" spc="600" sz="1800"/>
                        <a:t>申請書類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None/>
                        <a:tabLst/>
                        <a:defRPr/>
                      </a:pPr>
                      <a:r>
                        <a:rPr altLang="en-US" b="1" dirty="0" kern="100" kumimoji="1" lang="ja-JP" sz="180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入手方法</a:t>
                      </a:r>
                      <a:endParaRPr altLang="ja-JP" b="1" dirty="0" kern="100" kumimoji="1" lang="en-US" sz="180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None/>
                        <a:tabLst/>
                        <a:defRPr/>
                      </a:pPr>
                      <a:r>
                        <a:rPr altLang="en-US" b="0" dirty="0" kern="100" kumimoji="1" lang="ja-JP" sz="160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（ファイル形式）</a:t>
                      </a:r>
                      <a:endParaRPr altLang="ja-JP" b="1" dirty="0" kern="100" kumimoji="1" lang="ja-JP" sz="160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4991121"/>
                  </a:ext>
                </a:extLst>
              </a:tr>
              <a:tr h="912190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pc="600" sz="1800"/>
                        <a:t>【A】</a:t>
                      </a:r>
                      <a:r>
                        <a:rPr altLang="en-US" b="0" dirty="0" kumimoji="1" lang="ja-JP" spc="600" sz="1800"/>
                        <a:t>受験上の</a:t>
                      </a:r>
                      <a:br>
                        <a:rPr altLang="ja-JP" b="0" dirty="0" kumimoji="1" lang="en-US" spc="600" sz="1800"/>
                      </a:br>
                      <a:r>
                        <a:rPr altLang="en-US" b="0" dirty="0" kumimoji="1" lang="ja-JP" spc="600" sz="1800"/>
                        <a:t>配慮申請書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 eaLnBrk="1" fontAlgn="auto" hangingPunct="1" indent="-285750" latinLnBrk="0" lvl="0" marL="28575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tabLst/>
                        <a:defRPr/>
                      </a:pPr>
                      <a:r>
                        <a:rPr altLang="en-US" b="0" dirty="0" kern="100" kumimoji="1" lang="ja-JP" sz="180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マイページ（</a:t>
                      </a:r>
                      <a:r>
                        <a:rPr altLang="ja-JP" b="0" dirty="0" kumimoji="1" lang="en-US" sz="1800">
                          <a:solidFill>
                            <a:schemeClr val="tx1"/>
                          </a:solidFill>
                        </a:rPr>
                        <a:t>PDF</a:t>
                      </a:r>
                      <a:r>
                        <a:rPr altLang="en-US" b="0" dirty="0" kern="100" kumimoji="1" lang="ja-JP" sz="1800">
                          <a:solidFill>
                            <a:schemeClr val="dk1"/>
                          </a:solidFill>
                          <a:effectLst/>
                          <a:latin typeface="+mn-ea"/>
                          <a:ea typeface="+mn-ea"/>
                          <a:cs typeface="Times New Roman"/>
                        </a:rPr>
                        <a:t>）</a:t>
                      </a:r>
                      <a:endParaRPr altLang="ja-JP" b="0" dirty="0" kern="100" kumimoji="1" lang="ja-JP" sz="1800">
                        <a:solidFill>
                          <a:schemeClr val="dk1"/>
                        </a:solidFill>
                        <a:effectLst/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6438326"/>
                  </a:ext>
                </a:extLst>
              </a:tr>
              <a:tr h="714104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pc="600" sz="1800">
                          <a:solidFill>
                            <a:schemeClr val="tx1"/>
                          </a:solidFill>
                        </a:rPr>
                        <a:t>【B】</a:t>
                      </a:r>
                      <a:r>
                        <a:rPr altLang="en-US" b="0" dirty="0" kumimoji="1" lang="ja-JP" spc="600" sz="1800">
                          <a:solidFill>
                            <a:schemeClr val="tx1"/>
                          </a:solidFill>
                        </a:rPr>
                        <a:t>診断書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defTabSz="914400" eaLnBrk="1" fontAlgn="auto" hangingPunct="1" indent="-285750" latinLnBrk="0" lvl="0" marL="28575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tabLst/>
                        <a:defRPr/>
                      </a:pP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</a:rPr>
                        <a:t>マイページ（</a:t>
                      </a:r>
                      <a:r>
                        <a:rPr altLang="ja-JP" b="0" dirty="0" kumimoji="1" lang="en-US" sz="1800">
                          <a:solidFill>
                            <a:schemeClr val="tx1"/>
                          </a:solidFill>
                        </a:rPr>
                        <a:t>PDF</a:t>
                      </a: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</a:rPr>
                        <a:t>）</a:t>
                      </a:r>
                      <a:endParaRPr altLang="ja-JP" b="0" dirty="0" kumimoji="1" lang="en-US" sz="1800">
                        <a:solidFill>
                          <a:schemeClr val="tx1"/>
                        </a:solidFill>
                      </a:endParaRPr>
                    </a:p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None/>
                        <a:tabLst/>
                        <a:defRPr/>
                      </a:pP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</a:rPr>
                        <a:t>　　</a:t>
                      </a:r>
                      <a:r>
                        <a:rPr altLang="en-US" b="0" dirty="0" kumimoji="1" lang="ja-JP" sz="1400">
                          <a:solidFill>
                            <a:schemeClr val="tx1"/>
                          </a:solidFill>
                        </a:rPr>
                        <a:t>　</a:t>
                      </a:r>
                      <a:r>
                        <a:rPr altLang="en-US" b="0" dirty="0" kumimoji="1" lang="ja-JP" sz="1200">
                          <a:solidFill>
                            <a:schemeClr val="tx1"/>
                          </a:solidFill>
                        </a:rPr>
                        <a:t>または</a:t>
                      </a:r>
                      <a:endParaRPr altLang="ja-JP" b="0" dirty="0" kumimoji="1" lang="en-US" sz="1200">
                        <a:solidFill>
                          <a:schemeClr val="tx1"/>
                        </a:solidFill>
                      </a:endParaRPr>
                    </a:p>
                    <a:p>
                      <a:pPr algn="l" defTabSz="914400" eaLnBrk="1" fontAlgn="auto" hangingPunct="1" indent="-285750" latinLnBrk="0" lvl="0" marL="285750" marR="0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tabLst/>
                        <a:defRPr/>
                      </a:pP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</a:rPr>
                        <a:t>大学入試センターのウェブサイト（</a:t>
                      </a:r>
                      <a:r>
                        <a:rPr altLang="ja-JP" b="0" dirty="0" kumimoji="1" lang="en-US" sz="1800">
                          <a:solidFill>
                            <a:schemeClr val="tx1"/>
                          </a:solidFill>
                        </a:rPr>
                        <a:t>PDF</a:t>
                      </a: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</a:rPr>
                        <a:t>／</a:t>
                      </a:r>
                      <a:r>
                        <a:rPr altLang="ja-JP" b="0" dirty="0" kumimoji="1" lang="en-US" sz="1800">
                          <a:solidFill>
                            <a:schemeClr val="tx1"/>
                          </a:solidFill>
                        </a:rPr>
                        <a:t>Word</a:t>
                      </a:r>
                      <a:r>
                        <a:rPr altLang="en-US" b="0" dirty="0" kumimoji="1" lang="ja-JP" sz="1800">
                          <a:solidFill>
                            <a:schemeClr val="tx1"/>
                          </a:solidFill>
                        </a:rPr>
                        <a:t>）</a:t>
                      </a:r>
                      <a:endParaRPr altLang="ja-JP" b="0" dirty="0" kumimoji="1" lang="en-US" sz="1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81094"/>
                  </a:ext>
                </a:extLst>
              </a:tr>
              <a:tr h="693894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pc="600" sz="1800">
                          <a:solidFill>
                            <a:schemeClr val="tx1"/>
                          </a:solidFill>
                        </a:rPr>
                        <a:t>【C】</a:t>
                      </a:r>
                      <a:r>
                        <a:rPr altLang="en-US" b="0" dirty="0" kumimoji="1" lang="ja-JP" spc="600" sz="1800">
                          <a:solidFill>
                            <a:schemeClr val="tx1"/>
                          </a:solidFill>
                        </a:rPr>
                        <a:t>状況報告書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defTabSz="914400" eaLnBrk="1" fontAlgn="auto" hangingPunct="1" indent="-285750" latinLnBrk="0" lvl="0" marL="28575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charset="0" panose="020B0604020202020204" pitchFamily="34" typeface="Arial"/>
                        <a:buChar char="•"/>
                        <a:tabLst/>
                        <a:defRPr/>
                      </a:pPr>
                      <a:endParaRPr altLang="ja-JP" b="0" dirty="0" kumimoji="1" lang="en-US" sz="1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067672"/>
                  </a:ext>
                </a:extLst>
              </a:tr>
            </a:tbl>
          </a:graphicData>
        </a:graphic>
      </p:graphicFrame>
      <p:sp>
        <p:nvSpPr>
          <p:cNvPr id="10" name="Rectangle 15">
            <a:extLst>
              <a:ext uri="{FF2B5EF4-FFF2-40B4-BE49-F238E27FC236}">
                <a16:creationId xmlns:a16="http://schemas.microsoft.com/office/drawing/2014/main" id="{8BD36018-965A-43C3-8340-62F4D79B6F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【P</a:t>
            </a: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４～</a:t>
            </a:r>
            <a:r>
              <a:rPr altLang="en-US" b="0" baseline="0" cap="none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５</a:t>
            </a:r>
            <a:r>
              <a:rPr altLang="ja-JP" b="0" baseline="0" cap="none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AFE7331E-7EC1-4BF4-8EF5-399BBB2623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000" y="5813695"/>
            <a:ext cx="8568000" cy="7258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indent="0" marL="0">
              <a:spcBef>
                <a:spcPts val="0"/>
              </a:spcBef>
              <a:buNone/>
            </a:pPr>
            <a:r>
              <a:rPr altLang="ja-JP" dirty="0" lang="en-US" sz="2400"/>
              <a:t>※</a:t>
            </a:r>
            <a:r>
              <a:rPr altLang="en-US" dirty="0" lang="ja-JP" sz="2400"/>
              <a:t>　事前に</a:t>
            </a:r>
            <a:r>
              <a:rPr altLang="en-US" dirty="0" lang="ja-JP" sz="2400" u="sng">
                <a:solidFill>
                  <a:srgbClr val="FF0000"/>
                </a:solidFill>
              </a:rPr>
              <a:t>マイページの作成が必要</a:t>
            </a:r>
            <a:r>
              <a:rPr altLang="en-US" dirty="0" lang="ja-JP" sz="2400"/>
              <a:t>です。</a:t>
            </a:r>
            <a:endParaRPr altLang="ja-JP" dirty="0" lang="en-US" sz="1200"/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FD5FDF60-8697-4883-9B1E-9E56375FB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6712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 lvl="0">
              <a:defRPr/>
            </a:pPr>
            <a:r>
              <a:rPr altLang="en-US" b="1" baseline="0" cap="none" dirty="0" i="0" kern="1200" kumimoji="1" lang="ja-JP" noProof="0" normalizeH="0" spc="0" strike="noStrike" sz="3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</a:t>
            </a:r>
            <a:r>
              <a:rPr altLang="en-US" b="1" dirty="0" lang="ja-JP" sz="2800">
                <a:latin typeface="+mn-ea"/>
              </a:rPr>
              <a:t>申請書類の入手方法</a:t>
            </a:r>
            <a:endParaRPr altLang="en-US" b="1" baseline="0" cap="none" dirty="0" i="0" kern="1200" kumimoji="1" lang="ja-JP" noProof="0" normalizeH="0" spc="0" strike="noStrike" sz="3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223552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297430" y="1845000"/>
            <a:ext cx="8712000" cy="352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令和８</a:t>
            </a:r>
            <a:r>
              <a:rPr altLang="ja-JP" dirty="0" lang="ja-JP" sz="2400"/>
              <a:t>年度</a:t>
            </a:r>
            <a:r>
              <a:rPr altLang="en-US" dirty="0" lang="ja-JP" sz="2400"/>
              <a:t>試験</a:t>
            </a:r>
            <a:r>
              <a:rPr altLang="ja-JP" dirty="0" lang="ja-JP" sz="2400"/>
              <a:t>から</a:t>
            </a:r>
            <a:r>
              <a:rPr altLang="en-US" dirty="0" lang="ja-JP" sz="2400"/>
              <a:t>，志願者個人での</a:t>
            </a:r>
            <a:r>
              <a:rPr altLang="ja-JP" dirty="0" lang="en-US" sz="2400"/>
              <a:t>Web</a:t>
            </a:r>
            <a:r>
              <a:rPr altLang="ja-JP" dirty="0" lang="ja-JP" sz="2400"/>
              <a:t>出願となりますが，「受験上の配慮」</a:t>
            </a:r>
            <a:r>
              <a:rPr altLang="en-US" dirty="0" lang="ja-JP" sz="2400"/>
              <a:t>を希望する場合は，</a:t>
            </a:r>
            <a:r>
              <a:rPr altLang="en-US" dirty="0" lang="ja-JP" sz="2400" u="sng">
                <a:solidFill>
                  <a:srgbClr val="FF0000"/>
                </a:solidFill>
              </a:rPr>
              <a:t>申請書類を大学入試センターへ</a:t>
            </a:r>
            <a:r>
              <a:rPr altLang="ja-JP" dirty="0" lang="ja-JP" sz="2400" u="sng">
                <a:solidFill>
                  <a:srgbClr val="FF0000"/>
                </a:solidFill>
              </a:rPr>
              <a:t>郵送</a:t>
            </a:r>
            <a:r>
              <a:rPr altLang="en-US" dirty="0" lang="ja-JP" sz="2400" u="sng">
                <a:solidFill>
                  <a:srgbClr val="FF0000"/>
                </a:solidFill>
              </a:rPr>
              <a:t>する必要があり</a:t>
            </a:r>
            <a:r>
              <a:rPr altLang="ja-JP" dirty="0" lang="ja-JP" sz="2400" u="sng">
                <a:solidFill>
                  <a:srgbClr val="FF0000"/>
                </a:solidFill>
              </a:rPr>
              <a:t>ます</a:t>
            </a:r>
            <a:r>
              <a:rPr altLang="ja-JP" dirty="0" lang="ja-JP" sz="2400"/>
              <a:t>。</a:t>
            </a:r>
            <a:endParaRPr altLang="ja-JP" dirty="0" lang="en-US" sz="2400"/>
          </a:p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endParaRPr altLang="ja-JP" dirty="0" lang="en-US" sz="20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ja-JP" dirty="0" lang="en-US" sz="2400"/>
              <a:t>※</a:t>
            </a:r>
            <a:r>
              <a:rPr altLang="en-US" dirty="0" lang="ja-JP" sz="2400"/>
              <a:t>　共通テスト出願サイトからは，「受験上の配慮」の申請は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/>
              <a:t>　 できません。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endParaRPr altLang="en-US" dirty="0" lang="ja-JP" sz="12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ja-JP" dirty="0" lang="en-US" sz="2400"/>
              <a:t>※</a:t>
            </a:r>
            <a:r>
              <a:rPr altLang="en-US" dirty="0" lang="ja-JP" sz="2400"/>
              <a:t>　学校で取りまとめて郵送しても，申請者個人で郵送しても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/>
              <a:t>　 差し支えありません。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endParaRPr altLang="ja-JP" dirty="0" lang="en-US" sz="200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5409D2-FC94-4292-9A2F-3FC3210A24E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7</a:t>
            </a:fld>
            <a:endParaRPr altLang="ja-JP" dirty="0"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0A2D3A-AF84-47AE-BCFA-5B1E68C8DC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6712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baseline="0" cap="none" dirty="0" i="0" kern="1200" kumimoji="1" lang="ja-JP" noProof="0" normalizeH="0" spc="0" strike="noStrike" sz="3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</a:t>
            </a:r>
            <a:r>
              <a:rPr altLang="en-US" b="1" dirty="0" lang="ja-JP" sz="2800">
                <a:latin typeface="+mn-ea"/>
              </a:rPr>
              <a:t>申請書類の送付方法</a:t>
            </a:r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D150EB71-577F-4891-BFB1-F2B87B45E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【P</a:t>
            </a:r>
            <a:r>
              <a:rPr altLang="en-US" dirty="0" lang="ja-JP" sz="2400">
                <a:solidFill>
                  <a:srgbClr val="000000"/>
                </a:solidFill>
              </a:rPr>
              <a:t>３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2243473082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0000" y="836712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1" baseline="0" cap="none" dirty="0" i="0" kern="1200" kumimoji="1" lang="ja-JP" noProof="0" normalizeH="0" spc="0" strike="noStrike" sz="3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</a:t>
            </a:r>
            <a:r>
              <a:rPr altLang="en-US" b="1" baseline="0" cap="none" dirty="0" i="0" kern="1200" kumimoji="1" lang="ja-JP" noProof="0" normalizeH="0" spc="0" strike="noStrike" sz="2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受験上の配慮事項の決定</a:t>
            </a:r>
            <a:endParaRPr altLang="en-US" b="1" baseline="0" cap="none" dirty="0" i="0" kern="1200" kumimoji="1" lang="ja-JP" noProof="0" normalizeH="0" spc="0" strike="noStrike" sz="3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1DDD387-6ADA-4277-A939-D2BECFB56893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C593B7-9AB8-4606-9DB9-3538C20A544A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BCCAEE8-41AC-4E8E-BE1C-5346F018B9B5}"/>
              </a:ext>
            </a:extLst>
          </p:cNvPr>
          <p:cNvSpPr/>
          <p:nvPr/>
        </p:nvSpPr>
        <p:spPr>
          <a:xfrm>
            <a:off x="180000" y="1845000"/>
            <a:ext cx="871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 indent="-342900" marL="34290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配慮事項については，志願者からの申請に基づき，</a:t>
            </a:r>
            <a:r>
              <a:rPr altLang="en-US" dirty="0" lang="ja-JP" sz="2400" u="sng">
                <a:solidFill>
                  <a:srgbClr val="FF0000"/>
                </a:solidFill>
              </a:rPr>
              <a:t>大学入試センターで審査の上，決定</a:t>
            </a:r>
            <a:r>
              <a:rPr altLang="en-US" dirty="0" lang="ja-JP" sz="2400"/>
              <a:t>します。決定に当たっては，個々の症状や状態等を総合的に判断します。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endParaRPr altLang="ja-JP" dirty="0" lang="en-US" sz="2400"/>
          </a:p>
          <a:p>
            <a:pPr eaLnBrk="1" hangingPunct="1" indent="-342900" marL="34290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大学入試センターで審査の上，決定した配慮事項については</a:t>
            </a:r>
            <a:r>
              <a:rPr altLang="en-US" b="0" baseline="0" cap="none" dirty="0" i="0" kern="1200" kumimoji="1" lang="ja-JP" noProof="0" normalizeH="0" spc="0" strike="noStrike" sz="24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再審査は行いません。</a:t>
            </a:r>
            <a:endParaRPr altLang="ja-JP" b="0" baseline="0" cap="none" dirty="0" i="0" kern="1200" kumimoji="1" lang="en-US" noProof="0" normalizeH="0" spc="0" strike="noStrike" sz="2400" u="sng">
              <a:ln>
                <a:noFill/>
              </a:ln>
              <a:solidFill>
                <a:srgbClr val="FF0000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  <a:p>
            <a:pPr eaLnBrk="1" hangingPunct="1">
              <a:spcBef>
                <a:spcPts val="0"/>
              </a:spcBef>
            </a:pPr>
            <a:endParaRPr altLang="ja-JP" dirty="0" lang="en-US" sz="2400" u="sng">
              <a:solidFill>
                <a:srgbClr val="FF0000"/>
              </a:solidFill>
            </a:endParaRPr>
          </a:p>
          <a:p>
            <a:pPr eaLnBrk="1" hangingPunct="1" indent="-342900" marL="34290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>
                <a:solidFill>
                  <a:srgbClr val="000000"/>
                </a:solidFill>
              </a:rPr>
              <a:t>　審査結果等の</a:t>
            </a:r>
            <a:r>
              <a:rPr altLang="en-US" dirty="0" lang="ja-JP" sz="2400" u="sng">
                <a:solidFill>
                  <a:srgbClr val="FF0000"/>
                </a:solidFill>
              </a:rPr>
              <a:t>通知書は，在学している学校に送付</a:t>
            </a:r>
            <a:r>
              <a:rPr altLang="en-US" dirty="0" lang="ja-JP" sz="2400">
                <a:solidFill>
                  <a:srgbClr val="000000"/>
                </a:solidFill>
              </a:rPr>
              <a:t>します。（ </a:t>
            </a:r>
            <a:r>
              <a:rPr altLang="ja-JP" dirty="0" lang="en-US" sz="2400">
                <a:solidFill>
                  <a:srgbClr val="000000"/>
                </a:solidFill>
              </a:rPr>
              <a:t>P29</a:t>
            </a:r>
            <a:r>
              <a:rPr altLang="en-US" dirty="0" lang="ja-JP" sz="2400">
                <a:solidFill>
                  <a:srgbClr val="000000"/>
                </a:solidFill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</a:rPr>
              <a:t>32 </a:t>
            </a:r>
            <a:r>
              <a:rPr altLang="en-US" dirty="0" lang="ja-JP" sz="2400">
                <a:solidFill>
                  <a:srgbClr val="000000"/>
                </a:solidFill>
              </a:rPr>
              <a:t>）</a:t>
            </a:r>
            <a:endParaRPr altLang="ja-JP" b="0" baseline="0" cap="none" dirty="0" i="0" kern="1200" kumimoji="1" lang="en-US" noProof="0" normalizeH="0" spc="0" strike="noStrike" sz="24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7" name="Rectangle 15">
            <a:extLst>
              <a:ext uri="{FF2B5EF4-FFF2-40B4-BE49-F238E27FC236}">
                <a16:creationId xmlns:a16="http://schemas.microsoft.com/office/drawing/2014/main" id="{23F13462-4085-4A70-97E1-F10A81806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</a:t>
            </a:r>
            <a:r>
              <a:rPr altLang="ja-JP" dirty="0" lang="en-US" sz="2400">
                <a:solidFill>
                  <a:srgbClr val="000000"/>
                </a:solidFill>
              </a:rPr>
              <a:t>P29】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477852000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Rectangle 3"/>
          <p:cNvSpPr>
            <a:spLocks noChangeArrowheads="1" noGrp="1"/>
          </p:cNvSpPr>
          <p:nvPr>
            <p:ph idx="4294967295" type="body"/>
          </p:nvPr>
        </p:nvSpPr>
        <p:spPr>
          <a:xfrm>
            <a:off x="180000" y="1629000"/>
            <a:ext cx="8712000" cy="12960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lang="ja-JP" sz="2400"/>
              <a:t>　共通テスト出願後の不慮の事故等（交通事故，負傷，発病，症状の悪化等）のために受験上の配慮を希望する場合は，受験票に記載の</a:t>
            </a:r>
            <a:r>
              <a:rPr altLang="ja-JP" dirty="0" lang="en-US" sz="2400"/>
              <a:t>｢</a:t>
            </a:r>
            <a:r>
              <a:rPr altLang="en-US" dirty="0" lang="ja-JP" sz="2400"/>
              <a:t>問合せ大学</a:t>
            </a:r>
            <a:r>
              <a:rPr altLang="ja-JP" dirty="0" lang="en-US" sz="2400"/>
              <a:t>｣</a:t>
            </a:r>
            <a:r>
              <a:rPr altLang="en-US" dirty="0" lang="ja-JP" sz="2400"/>
              <a:t>に事前連絡の上，申請してください。</a:t>
            </a:r>
            <a:endParaRPr altLang="ja-JP" dirty="0" lang="en-US" sz="240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0000" y="837000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 anchorCtr="0"/>
          <a:lstStyle/>
          <a:p>
            <a:pPr eaLnBrk="1" hangingPunct="1">
              <a:defRPr/>
            </a:pPr>
            <a:r>
              <a:rPr altLang="en-US" b="1" dirty="0" lang="ja-JP" sz="3200">
                <a:solidFill>
                  <a:schemeClr val="tx2"/>
                </a:solidFill>
                <a:latin typeface="+mn-ea"/>
                <a:ea typeface="+mn-ea"/>
              </a:rPr>
              <a:t>　</a:t>
            </a:r>
            <a:r>
              <a:rPr altLang="en-US" b="1" dirty="0" lang="ja-JP" sz="2800">
                <a:solidFill>
                  <a:schemeClr val="tx2"/>
                </a:solidFill>
                <a:latin typeface="+mn-ea"/>
                <a:ea typeface="+mn-ea"/>
              </a:rPr>
              <a:t>出願後の不慮の事故等による受験上の配慮</a:t>
            </a:r>
            <a:endParaRPr altLang="en-US" b="1" dirty="0" lang="ja-JP" sz="3200">
              <a:solidFill>
                <a:schemeClr val="tx2"/>
              </a:solidFill>
              <a:latin typeface="+mn-ea"/>
              <a:ea typeface="+mn-ea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329453"/>
              </p:ext>
            </p:extLst>
          </p:nvPr>
        </p:nvGraphicFramePr>
        <p:xfrm>
          <a:off x="1691998" y="3156840"/>
          <a:ext cx="5904001" cy="142704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5904001">
                  <a:extLst>
                    <a:ext uri="{9D8B030D-6E8A-4147-A177-3AD203B41FA5}">
                      <a16:colId xmlns:a16="http://schemas.microsoft.com/office/drawing/2014/main" val="3160906983"/>
                    </a:ext>
                  </a:extLst>
                </a:gridCol>
              </a:tblGrid>
              <a:tr h="604080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ern="100" lang="ja-JP" sz="2400">
                          <a:effectLst/>
                        </a:rPr>
                        <a:t>申請受付期間</a:t>
                      </a:r>
                      <a:endParaRPr altLang="ja-JP" b="0" dirty="0" kern="100" lang="ja-JP" sz="2400">
                        <a:solidFill>
                          <a:schemeClr val="accent3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9796"/>
                  </a:ext>
                </a:extLst>
              </a:tr>
              <a:tr h="604080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ern="100" kumimoji="1" lang="en-US" sz="24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12</a:t>
                      </a:r>
                      <a:r>
                        <a:rPr altLang="en-US" b="0" dirty="0" kern="100" kumimoji="1" lang="ja-JP" sz="24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月</a:t>
                      </a:r>
                      <a:r>
                        <a:rPr altLang="ja-JP" b="0" dirty="0" kern="100" kumimoji="1" lang="en-US" sz="24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17</a:t>
                      </a:r>
                      <a:r>
                        <a:rPr altLang="en-US" b="0" dirty="0" kern="100" kumimoji="1" lang="ja-JP" sz="24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日（水）から</a:t>
                      </a:r>
                      <a:endParaRPr altLang="ja-JP" b="0" dirty="0" kern="100" kumimoji="1" lang="en-US" sz="240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Arial"/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令和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8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年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月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13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日（火）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17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時まで</a:t>
                      </a:r>
                      <a:endParaRPr altLang="ja-JP" b="0" dirty="0" kern="100" kumimoji="1" lang="en-US" sz="2400" u="sng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Arial"/>
                      </a:endParaRPr>
                    </a:p>
                  </a:txBody>
                  <a:tcPr anchor="ctr"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783164"/>
                  </a:ext>
                </a:extLst>
              </a:tr>
            </a:tbl>
          </a:graphicData>
        </a:graphic>
      </p:graphicFrame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D630D49C-4B31-43B2-8FF7-D8D16BF0668C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9EB99C81-28D7-41D1-BE21-A12FAA09D35B}" type="slidenum">
              <a:rPr altLang="ja-JP" lang="en-US" smtClean="0"/>
              <a:pPr>
                <a:defRPr/>
              </a:pPr>
              <a:t>9</a:t>
            </a:fld>
            <a:endParaRPr altLang="ja-JP" dirty="0" 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134E22D0-15AB-4352-B846-4F9B68403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00" y="4769999"/>
            <a:ext cx="8712000" cy="139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400"/>
              <a:t>　</a:t>
            </a:r>
            <a:r>
              <a:rPr altLang="en-US" dirty="0" kern="0" lang="ja-JP" sz="24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この申請は，申請する理由が出願後に発生した場合に限り</a:t>
            </a:r>
            <a:endParaRPr altLang="ja-JP" dirty="0" kern="0" lang="en-US" sz="24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kern="0" lang="ja-JP" sz="24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行うことができます。</a:t>
            </a:r>
            <a:r>
              <a:rPr altLang="en-US" dirty="0" kern="0" lang="ja-JP" sz="24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出願時までに申請すべき内容であった場合</a:t>
            </a:r>
            <a:br>
              <a:rPr altLang="ja-JP" dirty="0" kern="0" lang="en-US" sz="24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</a:br>
            <a:r>
              <a:rPr altLang="en-US" dirty="0" kern="0" lang="ja-JP" sz="2400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</a:t>
            </a:r>
            <a:r>
              <a:rPr altLang="en-US" dirty="0" kern="0" lang="ja-JP" sz="24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には対象となりません</a:t>
            </a:r>
            <a:r>
              <a:rPr altLang="en-US" dirty="0" kern="0" lang="ja-JP" sz="24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。</a:t>
            </a:r>
            <a:endParaRPr altLang="ja-JP" dirty="0" kern="0" lang="en-US" sz="2400"/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9042F6EC-32CD-445D-ABD6-5D9C84E7E4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lvl="0">
              <a:buNone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【P</a:t>
            </a:r>
            <a:r>
              <a:rPr altLang="ja-JP" dirty="0" lang="en-US" sz="2400"/>
              <a:t>33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1312</Words>
  <Application>Microsoft Office PowerPoint</Application>
  <PresentationFormat>画面に合わせる (4:3)</PresentationFormat>
  <Paragraphs>159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</vt:vector>
  </HeadingPairs>
  <TitlesOfParts>
    <vt:vector size="21" baseType="lpstr">
      <vt:lpstr>HGSｺﾞｼｯｸE</vt:lpstr>
      <vt:lpstr>ＭＳ Ｐゴシック</vt:lpstr>
      <vt:lpstr>ＭＳ Ｐ明朝</vt:lpstr>
      <vt:lpstr>ＭＳ 明朝</vt:lpstr>
      <vt:lpstr>Arial</vt:lpstr>
      <vt:lpstr>Century</vt:lpstr>
      <vt:lpstr>Times New Roman</vt:lpstr>
      <vt:lpstr>Verdana</vt:lpstr>
      <vt:lpstr>Wingdings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2025-06-19T01:48:16Z</dcterms:created>
  <dcterms:modified xsi:type="dcterms:W3CDTF">2025-06-19T01:48:49Z</dcterms:modified>
  <cp:revision>1</cp:revision>
  <dc:title>04_（資料４）R8受験上の配慮案内.pptx</dc:title>
</cp:coreProperties>
</file>