
<file path=[Content_Types].xml><?xml version="1.0" encoding="utf-8"?>
<Types xmlns="http://schemas.openxmlformats.org/package/2006/content-types">
  <Default ContentType="image/gif" Extension="gif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24"/>
  </p:notesMasterIdLst>
  <p:handoutMasterIdLst>
    <p:handoutMasterId r:id="rId25"/>
  </p:handoutMasterIdLst>
  <p:sldIdLst>
    <p:sldId id="510" r:id="rId2"/>
    <p:sldId id="487" r:id="rId3"/>
    <p:sldId id="527" r:id="rId4"/>
    <p:sldId id="9165" r:id="rId5"/>
    <p:sldId id="9155" r:id="rId6"/>
    <p:sldId id="9167" r:id="rId7"/>
    <p:sldId id="9145" r:id="rId8"/>
    <p:sldId id="9166" r:id="rId9"/>
    <p:sldId id="569" r:id="rId10"/>
    <p:sldId id="9168" r:id="rId11"/>
    <p:sldId id="9157" r:id="rId12"/>
    <p:sldId id="3090" r:id="rId13"/>
    <p:sldId id="570" r:id="rId14"/>
    <p:sldId id="3091" r:id="rId15"/>
    <p:sldId id="9159" r:id="rId16"/>
    <p:sldId id="603" r:id="rId17"/>
    <p:sldId id="604" r:id="rId18"/>
    <p:sldId id="9169" r:id="rId19"/>
    <p:sldId id="9170" r:id="rId20"/>
    <p:sldId id="3102" r:id="rId21"/>
    <p:sldId id="9154" r:id="rId22"/>
    <p:sldId id="9160" r:id="rId2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FFE5"/>
    <a:srgbClr val="DDF2FF"/>
    <a:srgbClr val="8064A2"/>
    <a:srgbClr val="9966FF"/>
    <a:srgbClr val="0000CC"/>
    <a:srgbClr val="0066FF"/>
    <a:srgbClr val="66FFFF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4" autoAdjust="0"/>
    <p:restoredTop sz="60773" autoAdjust="0"/>
  </p:normalViewPr>
  <p:slideViewPr>
    <p:cSldViewPr>
      <p:cViewPr varScale="1">
        <p:scale>
          <a:sx n="97" d="100"/>
          <a:sy n="97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0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notesMasters/notesMaster1.xml" Type="http://schemas.openxmlformats.org/officeDocument/2006/relationships/notesMaster"/><Relationship Id="rId25" Target="handoutMasters/handoutMaster1.xml" Type="http://schemas.openxmlformats.org/officeDocument/2006/relationships/handoutMaster"/><Relationship Id="rId26" Target="commentAuthors.xml" Type="http://schemas.openxmlformats.org/officeDocument/2006/relationships/commentAuthor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s/slide2.xml" Type="http://schemas.openxmlformats.org/officeDocument/2006/relationships/slide"/><Relationship Id="rId30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t" anchorCtr="0" compatLnSpc="1">
            <a:prstTxWarp prst="textNoShape">
              <a:avLst/>
            </a:prstTxWarp>
          </a:bodyPr>
          <a:lstStyle>
            <a:lvl1pPr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2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t" anchorCtr="0" compatLnSpc="1">
            <a:prstTxWarp prst="textNoShape">
              <a:avLst/>
            </a:prstTxWarp>
          </a:bodyPr>
          <a:lstStyle>
            <a:lvl1pPr algn="r"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b" anchorCtr="0" compatLnSpc="1">
            <a:prstTxWarp prst="textNoShape">
              <a:avLst/>
            </a:prstTxWarp>
          </a:bodyPr>
          <a:lstStyle>
            <a:lvl1pPr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2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b" anchorCtr="0" compatLnSpc="1">
            <a:prstTxWarp prst="textNoShape">
              <a:avLst/>
            </a:prstTxWarp>
          </a:bodyPr>
          <a:lstStyle>
            <a:lvl1pPr algn="r"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t" anchorCtr="0" compatLnSpc="1">
            <a:prstTxWarp prst="textNoShape">
              <a:avLst/>
            </a:prstTxWarp>
          </a:bodyPr>
          <a:lstStyle>
            <a:lvl1pPr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2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t" anchorCtr="0" compatLnSpc="1">
            <a:prstTxWarp prst="textNoShape">
              <a:avLst/>
            </a:prstTxWarp>
          </a:bodyPr>
          <a:lstStyle>
            <a:lvl1pPr algn="r"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b" anchorCtr="0" compatLnSpc="1">
            <a:prstTxWarp prst="textNoShape">
              <a:avLst/>
            </a:prstTxWarp>
          </a:bodyPr>
          <a:lstStyle>
            <a:lvl1pPr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2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7" tIns="45971" rIns="91937" bIns="45971" numCol="1" anchor="b" anchorCtr="0" compatLnSpc="1">
            <a:prstTxWarp prst="textNoShape">
              <a:avLst/>
            </a:prstTxWarp>
          </a:bodyPr>
          <a:lstStyle>
            <a:lvl1pPr algn="r" defTabSz="919564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CB0610-03D6-45D9-86A3-FA08350DF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496888"/>
            <a:ext cx="4006850" cy="3005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7" rIns="91393" bIns="45697" rtlCol="0" anchor="ctr"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34B9C5-3408-478E-9459-D621B3C2B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9" y="3998586"/>
            <a:ext cx="5904656" cy="5940752"/>
          </a:xfrm>
          <a:prstGeom prst="rect">
            <a:avLst/>
          </a:prstGeom>
        </p:spPr>
        <p:txBody>
          <a:bodyPr vert="horz" lIns="35981" tIns="35981" rIns="35981" bIns="35981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4427467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F82DBDB6-DFA4-4197-9982-F838B1857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0812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7F4A808-B6D1-4AC5-8D52-1E978139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77191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075539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12FA03D-E79E-4D7D-B5C4-95D87EBC8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71447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4427467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F733E790-86F1-4F28-BAE2-966314A7E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464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147547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1588839-453E-4440-BC7D-74E6A3198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2293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185B724D-4AAE-4330-A48D-0909DB7F2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048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76660" cy="5940752"/>
          </a:xfrm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D1C9657-F9DB-465D-974C-9BB339F98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289582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00353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A117619-9C0D-46F7-9841-7D13FBA2D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63843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723611"/>
          </a:xfrm>
        </p:spPr>
        <p:txBody>
          <a:bodyPr/>
          <a:lstStyle/>
          <a:p>
            <a:pPr eaLnBrk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7F95819-57C6-4A6A-9DBC-B527F2E71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29389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5" y="4033566"/>
            <a:ext cx="5904656" cy="4752527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95106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5" y="4033566"/>
            <a:ext cx="5904656" cy="518457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93981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6564" name="スライド番号プレースホルダー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8901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1054" indent="-285020" defTabSz="908901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0084" indent="-228017" defTabSz="908901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596116" indent="-228017" defTabSz="908901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2148" indent="-228017" defTabSz="908901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08183" indent="-228017" defTabSz="908901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64208" indent="-228017" defTabSz="908901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0252" indent="-228017" defTabSz="908901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76285" indent="-228017" defTabSz="908901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46B91756-E172-471A-81D4-A9D2280E46FB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56DAF9FF-B96E-416D-8334-E4FBC3510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F532D49A-035D-4283-B855-4FD7A8234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84492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1BB8C872-DBDA-4852-B144-AF1D07CFA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52883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EB3340-D484-4623-BFC9-C5AE9D238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284306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7C563BB9-71D3-4ED4-BFF3-80A91285C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6156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7C563BB9-71D3-4ED4-BFF3-80A91285C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08978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57959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2994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5" y="4033566"/>
            <a:ext cx="5904656" cy="568863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46547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8994" y="4105574"/>
            <a:ext cx="5904656" cy="583376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652E-268A-4EC0-A47D-2E67CC92168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378E3F4-7833-403D-AA36-2CA5D2FD3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66699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8994" y="4033566"/>
            <a:ext cx="5904656" cy="5040559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652E-268A-4EC0-A47D-2E67CC92168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378E3F4-7833-403D-AA36-2CA5D2FD3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7831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9" y="3998586"/>
            <a:ext cx="5904656" cy="5291563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7F4A808-B6D1-4AC5-8D52-1E978139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1916047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E901-5403-4C55-A8B9-AE2B95C2601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AE09-8F43-43F9-8550-6B0406AC58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9F1C-FFE6-40CB-B059-B9D6DD37B6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DA58-70FD-4AB5-A5EA-91210344DCA3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F412-63A2-4E67-85E3-7054DF92D321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641-F484-4EFB-8B78-EC0504C20F44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60F4-275A-4163-8728-C1DEFBF6B7F3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235C-59C4-46FF-881B-36E195A94D61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8A90-9DF7-4A26-A378-C940EE7B1BD8}" type="datetime1">
              <a:rPr lang="ja-JP" altLang="en-US" smtClean="0">
                <a:solidFill>
                  <a:srgbClr val="000000"/>
                </a:solidFill>
              </a:rPr>
              <a:t>2026/6/17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DB83-4907-40DC-9FC0-F709EBD6C2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99F4-2E4F-469F-8EC3-502C0532C4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6508-210B-4769-8948-75058EBF729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8063-0657-4726-9D60-1B7DC446B85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189C-46EF-4333-845A-F02432F5D4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94CD-7ACA-4690-AB38-2F48FCD7B1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399" y="6491747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7557-4FF7-4929-84C4-EF81BD32E5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6E8-50E8-4686-A9B1-280B0BAB8E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19" Target="../media/image1.gif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D6283486-762D-4DCE-9877-19E9FD8ADFD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2026/6/17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90BE3B4-E672-4945-BA56-6D4F56CF5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hdphoto1.wdp" Type="http://schemas.microsoft.com/office/2007/relationships/hdphoto"/><Relationship Id="rId5" Target="../media/image6.png" Type="http://schemas.openxmlformats.org/officeDocument/2006/relationships/image"/><Relationship Id="rId6" Target="../media/hdphoto4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png" Type="http://schemas.openxmlformats.org/officeDocument/2006/relationships/image"/><Relationship Id="rId4" Target="../media/hdphoto5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8.png" Type="http://schemas.openxmlformats.org/officeDocument/2006/relationships/image"/><Relationship Id="rId4" Target="../media/hdphoto6.wdp" Type="http://schemas.microsoft.com/office/2007/relationships/hdphoto"/><Relationship Id="rId5" Target="../media/image2.png" Type="http://schemas.openxmlformats.org/officeDocument/2006/relationships/image"/><Relationship Id="rId6" Target="../media/hdphoto1.wdp" Type="http://schemas.microsoft.com/office/2007/relationships/hdphoto"/><Relationship Id="rId7" Target="../media/image9.png" Type="http://schemas.openxmlformats.org/officeDocument/2006/relationships/image"/><Relationship Id="rId8" Target="../media/hdphoto4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png" Type="http://schemas.openxmlformats.org/officeDocument/2006/relationships/image"/><Relationship Id="rId4" Target="../media/hdphoto5.wdp" Type="http://schemas.microsoft.com/office/2007/relationships/hdphoto"/><Relationship Id="rId5" Target="../media/image10.png" Type="http://schemas.openxmlformats.org/officeDocument/2006/relationships/image"/><Relationship Id="rId6" Target="../media/hdphoto7.wdp" Type="http://schemas.microsoft.com/office/2007/relationships/hdphoto"/><Relationship Id="rId7" Target="../media/image11.png" Type="http://schemas.openxmlformats.org/officeDocument/2006/relationships/image"/><Relationship Id="rId8" Target="../media/hdphoto8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Relationship Id="rId4" Target="../media/hdphoto9.wdp" Type="http://schemas.microsoft.com/office/2007/relationships/hdphoto"/><Relationship Id="rId5" Target="../media/image4.png" Type="http://schemas.openxmlformats.org/officeDocument/2006/relationships/image"/><Relationship Id="rId6" Target="../media/hdphoto3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png" Type="http://schemas.openxmlformats.org/officeDocument/2006/relationships/image"/><Relationship Id="rId4" Target="../media/hdphoto10.wdp" Type="http://schemas.microsoft.com/office/2007/relationships/hdphoto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media/hdphoto11.wdp" Type="http://schemas.microsoft.com/office/2007/relationships/hdphoto"/><Relationship Id="rId5" Target="../media/image15.png" Type="http://schemas.openxmlformats.org/officeDocument/2006/relationships/image"/><Relationship Id="rId6" Target="../media/hdphoto9.wdp" Type="http://schemas.microsoft.com/office/2007/relationships/hdphoto"/><Relationship Id="rId7" Target="../media/image4.png" Type="http://schemas.openxmlformats.org/officeDocument/2006/relationships/image"/><Relationship Id="rId8" Target="../media/hdphoto3.wdp" Type="http://schemas.microsoft.com/office/2007/relationships/hdphoto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png" Type="http://schemas.openxmlformats.org/officeDocument/2006/relationships/image"/><Relationship Id="rId4" Target="../media/hdphoto10.wdp" Type="http://schemas.microsoft.com/office/2007/relationships/hdphoto"/><Relationship Id="rId5" Target="../media/image16.png" Type="http://schemas.openxmlformats.org/officeDocument/2006/relationships/image"/><Relationship Id="rId6" Target="../media/hdphoto12.wdp" Type="http://schemas.microsoft.com/office/2007/relationships/hdphoto"/><Relationship Id="rId7" Target="../media/image17.png" Type="http://schemas.openxmlformats.org/officeDocument/2006/relationships/image"/><Relationship Id="rId8" Target="../media/hdphoto13.wdp" Type="http://schemas.microsoft.com/office/2007/relationships/hdphoto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hdphoto1.wdp" Type="http://schemas.microsoft.com/office/2007/relationships/hdphoto"/><Relationship Id="rId5" Target="../media/image3.png" Type="http://schemas.openxmlformats.org/officeDocument/2006/relationships/image"/><Relationship Id="rId6" Target="../media/hdphoto2.wdp" Type="http://schemas.microsoft.com/office/2007/relationships/hdphoto"/><Relationship Id="rId7" Target="../media/image4.png" Type="http://schemas.openxmlformats.org/officeDocument/2006/relationships/image"/><Relationship Id="rId8" Target="../media/hdphoto3.wdp" Type="http://schemas.microsoft.com/office/2007/relationships/hdphoto"/><Relationship Id="rId9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59569" y="3007228"/>
            <a:ext cx="8424862" cy="843543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3600">
                <a:latin charset="-128" panose="020B0604030504040204" pitchFamily="50" typeface="メイリオ"/>
                <a:ea charset="-128" panose="020B0604030504040204" pitchFamily="50" typeface="メイリオ"/>
              </a:rPr>
              <a:t>令和９年度大学入学共通テストについて</a:t>
            </a:r>
            <a:endParaRPr altLang="ja-JP" dirty="0" lang="en-US" sz="3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B103AB-9B10-4E6B-80CA-D63D53B3059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E839867-81A3-4A80-BD58-EF0E818D160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0"/>
            <a:ext cx="3739821" cy="648072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altLang="en-US" dirty="0" lang="ja-JP" sz="1800">
                <a:solidFill>
                  <a:srgbClr val="0070C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令和９年度大学入学者選抜に係る大学入学共通テスト説明協議会</a:t>
            </a:r>
            <a:endParaRPr altLang="ja-JP" dirty="0" lang="en-US" sz="1800">
              <a:solidFill>
                <a:srgbClr val="0070C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D97FDA5-2F67-4F3E-AB1D-ACDCCE9BC21F}"/>
              </a:ext>
            </a:extLst>
          </p:cNvPr>
          <p:cNvSpPr txBox="1">
            <a:spLocks noChangeArrowheads="1"/>
          </p:cNvSpPr>
          <p:nvPr/>
        </p:nvSpPr>
        <p:spPr>
          <a:xfrm>
            <a:off x="7740352" y="753541"/>
            <a:ext cx="1323727" cy="6592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 anchorCtr="0"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b="0" dirty="0" lang="ja-JP" sz="2800">
                <a:latin charset="-128" panose="020B0604030504040204" pitchFamily="50" typeface="メイリオ"/>
                <a:ea charset="-128" panose="020B0604030504040204" pitchFamily="50" typeface="メイリオ"/>
              </a:rPr>
              <a:t>資料１</a:t>
            </a:r>
            <a:endParaRPr altLang="ja-JP" b="0" dirty="0" lang="en-US" sz="28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6259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FC67BCA-4CCF-4F92-A4DF-A269A9EAD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395537" y="2015705"/>
            <a:ext cx="5353333" cy="39496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27487" y="6445534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BF5D91-ECDE-43A5-870C-DB0750F35BF2}"/>
              </a:ext>
            </a:extLst>
          </p:cNvPr>
          <p:cNvSpPr/>
          <p:nvPr/>
        </p:nvSpPr>
        <p:spPr>
          <a:xfrm>
            <a:off x="446733" y="967070"/>
            <a:ext cx="622317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　「地理歴史，公民」の解答用紙の第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面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2DBA709-6364-4FAB-960E-597D0507BA76}"/>
              </a:ext>
            </a:extLst>
          </p:cNvPr>
          <p:cNvSpPr/>
          <p:nvPr/>
        </p:nvSpPr>
        <p:spPr>
          <a:xfrm>
            <a:off x="1597662" y="2749362"/>
            <a:ext cx="1055378" cy="1543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5C06D0B-26D1-42CF-BD67-34080D578BBB}"/>
              </a:ext>
            </a:extLst>
          </p:cNvPr>
          <p:cNvCxnSpPr>
            <a:cxnSpLocks/>
          </p:cNvCxnSpPr>
          <p:nvPr/>
        </p:nvCxnSpPr>
        <p:spPr>
          <a:xfrm>
            <a:off x="2653040" y="3502993"/>
            <a:ext cx="4212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7B16E555-7C30-4B74-A40F-24DEAA518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942" y="2042436"/>
            <a:ext cx="2133601" cy="30189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E2964D3-6CA1-4CF0-A285-E10FAB4A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7" y="5266749"/>
            <a:ext cx="4576656" cy="826547"/>
          </a:xfrm>
          <a:prstGeom prst="wedgeRoundRectCallout">
            <a:avLst>
              <a:gd fmla="val 23478" name="adj1"/>
              <a:gd fmla="val -89899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解答科目欄には</a:t>
            </a: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、</a:t>
            </a:r>
            <a:r>
              <a:rPr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解答する科目を</a:t>
            </a:r>
            <a:endParaRPr altLang="ja-JP" b="0" dirty="0" kern="100" lang="en-US" sz="18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dirty="0" kern="100" lang="en-US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</a:t>
            </a:r>
            <a:r>
              <a:rPr dirty="0" err="1" kern="100" lang="ja-JP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つだけ</a:t>
            </a:r>
            <a:r>
              <a:rPr dirty="0" kern="100" lang="ja-JP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マーク</a:t>
            </a: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（全受験者）</a:t>
            </a:r>
            <a:r>
              <a:rPr altLang="en-US" b="0" dirty="0" kern="100" lang="ja-JP" sz="11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　　　　　</a:t>
            </a:r>
            <a:r>
              <a:rPr altLang="en-US" b="0" dirty="0" kern="100" lang="ja-JP" sz="16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endParaRPr b="0" dirty="0" kern="100" lang="ja-JP" sz="16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7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E98B7C-4EB1-4698-A539-9966BA801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30" y="2343030"/>
            <a:ext cx="5606245" cy="41487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EFD49B-DAD7-452E-84B5-DD22E56B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5301208"/>
            <a:ext cx="6335918" cy="908875"/>
          </a:xfrm>
          <a:prstGeom prst="rect">
            <a:avLst/>
          </a:prstGeom>
          <a:solidFill>
            <a:srgbClr val="FFE1FF"/>
          </a:solidFill>
          <a:ln algn="ctr" w="9525">
            <a:noFill/>
            <a:miter lim="800000"/>
            <a:headEnd/>
            <a:tailEnd/>
          </a:ln>
          <a:effectLst/>
          <a:extLst/>
        </p:spPr>
        <p:txBody>
          <a:bodyPr anchor="t" anchorCtr="0" bIns="36000" lIns="72000" rIns="36000" rot="0" tIns="36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地理総合／歴史総合／公共</a:t>
            </a: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 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を選択解答する場合、必ず第１面の「解答科目欄」と、第２面の「出題範囲欄」の</a:t>
            </a:r>
            <a:r>
              <a:rPr altLang="en-US" dirty="0" kern="100" lang="ja-JP" spc="-150" sz="1800" u="sng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両方にマーク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（➡スライド</a:t>
            </a: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12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・</a:t>
            </a: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13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）</a:t>
            </a:r>
            <a:endParaRPr altLang="ja-JP" b="0" dirty="0" kern="100" lang="en-US" spc="-150" sz="18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06F3CF7-D8D7-44B2-83C8-618FA706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629366"/>
            <a:ext cx="6408712" cy="432000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  <a:effectLst/>
          <a:extLst/>
        </p:spPr>
        <p:txBody>
          <a:bodyPr anchor="ctr" anchorCtr="0" bIns="36000" lIns="36000" rIns="36000" rot="0" tIns="36000" upright="1" vert="horz" wrap="square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 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・　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地理総合／歴史総合／公共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を解答する場合のみ使用</a:t>
            </a:r>
            <a:endParaRPr altLang="ja-JP" b="0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0124E0-8BB8-4E08-9667-60BB1F16AB08}"/>
              </a:ext>
            </a:extLst>
          </p:cNvPr>
          <p:cNvSpPr/>
          <p:nvPr/>
        </p:nvSpPr>
        <p:spPr>
          <a:xfrm>
            <a:off x="468330" y="977132"/>
            <a:ext cx="634019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　「地理歴史，公民」の解答用紙の第２面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3BD7BBC-2689-4343-AB03-AB8389E01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5624748"/>
            <a:ext cx="8251802" cy="8963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4003485-F259-4C02-A91C-616DE2D5D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488722" y="1772816"/>
            <a:ext cx="4173216" cy="3078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2C08528-C350-425C-9063-D6679F227120}"/>
              </a:ext>
            </a:extLst>
          </p:cNvPr>
          <p:cNvSpPr/>
          <p:nvPr/>
        </p:nvSpPr>
        <p:spPr>
          <a:xfrm>
            <a:off x="1403648" y="2348880"/>
            <a:ext cx="856408" cy="1199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804BBFB-9131-4FB6-B09E-B053B86795AA}"/>
              </a:ext>
            </a:extLst>
          </p:cNvPr>
          <p:cNvCxnSpPr>
            <a:cxnSpLocks/>
          </p:cNvCxnSpPr>
          <p:nvPr/>
        </p:nvCxnSpPr>
        <p:spPr>
          <a:xfrm>
            <a:off x="2267744" y="2852936"/>
            <a:ext cx="454128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BEEC63-B033-4FCA-9453-5F032CDB0EB6}"/>
              </a:ext>
            </a:extLst>
          </p:cNvPr>
          <p:cNvSpPr/>
          <p:nvPr/>
        </p:nvSpPr>
        <p:spPr>
          <a:xfrm>
            <a:off x="2836192" y="2482183"/>
            <a:ext cx="1735808" cy="22673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01C618-C584-418F-B6CF-3175C9ED47D2}"/>
              </a:ext>
            </a:extLst>
          </p:cNvPr>
          <p:cNvSpPr/>
          <p:nvPr/>
        </p:nvSpPr>
        <p:spPr>
          <a:xfrm>
            <a:off x="205529" y="5232714"/>
            <a:ext cx="5688632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　解答欄が</a:t>
            </a:r>
            <a:r>
              <a:rPr altLang="en-US" dirty="0" lang="ja-JP" sz="1600" u="sng">
                <a:latin charset="-128" panose="020B0604030504040204" pitchFamily="50" typeface="メイリオ"/>
                <a:ea charset="-128" panose="020B0604030504040204" pitchFamily="50" typeface="メイリオ"/>
              </a:rPr>
              <a:t>第２面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にあることを解答科目欄の近くに明示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247980FD-60D4-4C86-A8A0-3D1FDF9F2CD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572000" y="2595552"/>
            <a:ext cx="1224136" cy="3299918"/>
          </a:xfrm>
          <a:prstGeom prst="bentConnector2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E5997-E57F-44E7-B902-600D087E15F7}"/>
              </a:ext>
            </a:extLst>
          </p:cNvPr>
          <p:cNvSpPr/>
          <p:nvPr/>
        </p:nvSpPr>
        <p:spPr>
          <a:xfrm>
            <a:off x="1555675" y="1268760"/>
            <a:ext cx="6212525" cy="362005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手順①</a:t>
            </a: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第１面で、解答科目欄に解答科目をマーク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9AD86DA-86B0-44A0-A427-8C7D3B2C0353}"/>
              </a:ext>
            </a:extLst>
          </p:cNvPr>
          <p:cNvSpPr/>
          <p:nvPr/>
        </p:nvSpPr>
        <p:spPr>
          <a:xfrm>
            <a:off x="395536" y="1265624"/>
            <a:ext cx="880080" cy="363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第１面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A4BAA2-96AC-46B3-A303-2C6509438683}"/>
              </a:ext>
            </a:extLst>
          </p:cNvPr>
          <p:cNvSpPr/>
          <p:nvPr/>
        </p:nvSpPr>
        <p:spPr>
          <a:xfrm>
            <a:off x="205529" y="692696"/>
            <a:ext cx="870260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 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地理総合／歴史総合／公共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を選択する場合の記入例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5CD351F-83C7-47F0-801C-213C14F21547}"/>
              </a:ext>
            </a:extLst>
          </p:cNvPr>
          <p:cNvSpPr/>
          <p:nvPr/>
        </p:nvSpPr>
        <p:spPr>
          <a:xfrm>
            <a:off x="2419460" y="6083538"/>
            <a:ext cx="90000" cy="137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A17A5A-93F2-461F-942B-11E783CB8D3A}"/>
              </a:ext>
            </a:extLst>
          </p:cNvPr>
          <p:cNvSpPr/>
          <p:nvPr/>
        </p:nvSpPr>
        <p:spPr>
          <a:xfrm>
            <a:off x="4175014" y="6001033"/>
            <a:ext cx="4480264" cy="5173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EEA3204-5DCA-495E-AD6D-FA92C2E9D58D}"/>
              </a:ext>
            </a:extLst>
          </p:cNvPr>
          <p:cNvGrpSpPr/>
          <p:nvPr/>
        </p:nvGrpSpPr>
        <p:grpSpPr>
          <a:xfrm>
            <a:off x="6841870" y="1772816"/>
            <a:ext cx="2066261" cy="2923630"/>
            <a:chOff x="6841870" y="2089546"/>
            <a:chExt cx="2066261" cy="292363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AB0F084-0F6D-489B-8FE1-54F43D837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41870" y="2089546"/>
              <a:ext cx="2066261" cy="292363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92A24BBC-D4CF-4183-A5A8-507A3576CA64}"/>
                </a:ext>
              </a:extLst>
            </p:cNvPr>
            <p:cNvSpPr/>
            <p:nvPr/>
          </p:nvSpPr>
          <p:spPr>
            <a:xfrm>
              <a:off x="8565278" y="2511967"/>
              <a:ext cx="90000" cy="1540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1608434A-4932-43B5-B8C7-0A37D055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558" y="4833936"/>
            <a:ext cx="2391914" cy="830173"/>
          </a:xfrm>
          <a:prstGeom prst="wedgeRoundRectCallout">
            <a:avLst>
              <a:gd fmla="val 23041" name="adj1"/>
              <a:gd fmla="val -90323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dirty="0" kern="100" lang="ja-JP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昨年度マーク誤り事例</a:t>
            </a: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・違う科目をマーク</a:t>
            </a:r>
            <a:endParaRPr altLang="ja-JP" b="0" dirty="0" kern="100" lang="en-US" sz="14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・複数科目をマーク</a:t>
            </a:r>
            <a:endParaRPr b="0" dirty="0" kern="100" lang="ja-JP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34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D22C9F5-4D02-4E32-8D57-8ECB244DA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37" y="1772816"/>
            <a:ext cx="4249671" cy="3144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3FD739-B76E-4E46-8F4E-D7FB16B648F6}"/>
              </a:ext>
            </a:extLst>
          </p:cNvPr>
          <p:cNvSpPr/>
          <p:nvPr/>
        </p:nvSpPr>
        <p:spPr>
          <a:xfrm>
            <a:off x="4714537" y="1916832"/>
            <a:ext cx="4429463" cy="355143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0" dirty="0" kumimoji="1" lang="ja-JP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（例）「地理総合」と「公共」を</a:t>
            </a:r>
            <a:r>
              <a:rPr altLang="en-US" b="0" dirty="0" lang="ja-JP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選択</a:t>
            </a:r>
            <a:r>
              <a:rPr altLang="en-US" b="0" dirty="0" kumimoji="1" lang="ja-JP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する場合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410400-13AF-4315-A3B3-325A2FA47C01}"/>
              </a:ext>
            </a:extLst>
          </p:cNvPr>
          <p:cNvSpPr/>
          <p:nvPr/>
        </p:nvSpPr>
        <p:spPr>
          <a:xfrm>
            <a:off x="917395" y="2974516"/>
            <a:ext cx="648000" cy="640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5A93E3C9-925F-43A1-B18E-25C15A83CA9E}"/>
              </a:ext>
            </a:extLst>
          </p:cNvPr>
          <p:cNvCxnSpPr>
            <a:cxnSpLocks/>
          </p:cNvCxnSpPr>
          <p:nvPr/>
        </p:nvCxnSpPr>
        <p:spPr>
          <a:xfrm flipH="1" flipV="1" rot="5400000">
            <a:off x="5489764" y="341929"/>
            <a:ext cx="399954" cy="4910092"/>
          </a:xfrm>
          <a:prstGeom prst="bentConnector3">
            <a:avLst>
              <a:gd fmla="val 149702" name="adj1"/>
            </a:avLst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A5C278-747C-444B-A10B-9D30D5A867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432AD6-A4F0-4C6E-87CF-F2EA842A0066}"/>
              </a:ext>
            </a:extLst>
          </p:cNvPr>
          <p:cNvSpPr/>
          <p:nvPr/>
        </p:nvSpPr>
        <p:spPr>
          <a:xfrm>
            <a:off x="117497" y="1268760"/>
            <a:ext cx="880080" cy="363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第２面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EC5DCC6-7F42-4728-92C4-8DDD1B39EFC6}"/>
              </a:ext>
            </a:extLst>
          </p:cNvPr>
          <p:cNvSpPr/>
          <p:nvPr/>
        </p:nvSpPr>
        <p:spPr>
          <a:xfrm>
            <a:off x="1683246" y="2725576"/>
            <a:ext cx="756000" cy="432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6578428-F8DD-47F6-902F-4F2FF2A8288A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flipH="1">
            <a:off x="2032778" y="3157576"/>
            <a:ext cx="28468" cy="22628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1CE4C202-4DDA-4A7D-AE42-CD16FEC4E318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 rot="5400000">
            <a:off x="3208829" y="753012"/>
            <a:ext cx="254071" cy="4188939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E21333-89DE-4949-A8BD-44E766F811BF}"/>
              </a:ext>
            </a:extLst>
          </p:cNvPr>
          <p:cNvSpPr/>
          <p:nvPr/>
        </p:nvSpPr>
        <p:spPr>
          <a:xfrm>
            <a:off x="2930573" y="2967135"/>
            <a:ext cx="648000" cy="6406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A47C2D-3564-488D-AEB9-07021679216F}"/>
              </a:ext>
            </a:extLst>
          </p:cNvPr>
          <p:cNvGrpSpPr/>
          <p:nvPr/>
        </p:nvGrpSpPr>
        <p:grpSpPr>
          <a:xfrm>
            <a:off x="5471545" y="2672410"/>
            <a:ext cx="1671129" cy="1630204"/>
            <a:chOff x="5410453" y="2939056"/>
            <a:chExt cx="1671129" cy="163020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4FC9C5A-5C4E-4BCB-863F-9030AC39A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b="29474" l="25013" r="62803" t="48583"/>
            <a:stretch/>
          </p:blipFill>
          <p:spPr>
            <a:xfrm>
              <a:off x="5410453" y="2939056"/>
              <a:ext cx="1671129" cy="163020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A9F31D51-4616-45E7-9A4E-32FF9D410BA5}"/>
                </a:ext>
              </a:extLst>
            </p:cNvPr>
            <p:cNvSpPr/>
            <p:nvPr/>
          </p:nvSpPr>
          <p:spPr>
            <a:xfrm>
              <a:off x="6738875" y="3382985"/>
              <a:ext cx="108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A4A987CD-C340-4DDF-918A-95BB247D3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415" y="5420444"/>
            <a:ext cx="1990725" cy="11049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F2BC9D-B72E-46A7-B602-BB00595058D9}"/>
              </a:ext>
            </a:extLst>
          </p:cNvPr>
          <p:cNvGrpSpPr/>
          <p:nvPr/>
        </p:nvGrpSpPr>
        <p:grpSpPr>
          <a:xfrm>
            <a:off x="7309222" y="2662892"/>
            <a:ext cx="1671129" cy="1630204"/>
            <a:chOff x="7309222" y="2931062"/>
            <a:chExt cx="1671129" cy="163020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398ECEB-0AC6-47F5-85AA-681B3EE26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b="29474" l="25013" r="62803" t="48583"/>
            <a:stretch/>
          </p:blipFill>
          <p:spPr>
            <a:xfrm>
              <a:off x="7309222" y="2931062"/>
              <a:ext cx="1671129" cy="1630204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39E0A038-6B33-41CC-BF99-41545B56E939}"/>
                </a:ext>
              </a:extLst>
            </p:cNvPr>
            <p:cNvSpPr/>
            <p:nvPr/>
          </p:nvSpPr>
          <p:spPr>
            <a:xfrm>
              <a:off x="8676456" y="4149080"/>
              <a:ext cx="108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F4E634-20D0-4845-ADF2-568C0B6A703D}"/>
              </a:ext>
            </a:extLst>
          </p:cNvPr>
          <p:cNvSpPr/>
          <p:nvPr/>
        </p:nvSpPr>
        <p:spPr>
          <a:xfrm>
            <a:off x="1089873" y="1268760"/>
            <a:ext cx="8054128" cy="369198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手順②</a:t>
            </a:r>
            <a:r>
              <a:rPr altLang="ja-JP" b="0" dirty="0" kern="100" lang="en-US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第２面で、それぞれの出題範囲欄に解答する出題範囲をマーク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DB042A-FADD-47EA-A05B-8B2EF61CEC06}"/>
              </a:ext>
            </a:extLst>
          </p:cNvPr>
          <p:cNvSpPr/>
          <p:nvPr/>
        </p:nvSpPr>
        <p:spPr>
          <a:xfrm>
            <a:off x="3234695" y="5445224"/>
            <a:ext cx="5045294" cy="1127616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手順③</a:t>
            </a: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対応した解答欄に解答をマーク</a:t>
            </a:r>
            <a:endParaRPr altLang="ja-JP" b="0" dirty="0" kern="10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  ※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第１面に解答する科目と区別するために</a:t>
            </a:r>
            <a:b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</a:b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   </a:t>
            </a:r>
            <a:r>
              <a:rPr altLang="en-US" dirty="0" kern="100" lang="ja-JP" sz="1800" u="heavy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第２面は解答番号が１０１から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始まる　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3B633C-95A9-447D-A9E1-C936E2CA19C5}"/>
              </a:ext>
            </a:extLst>
          </p:cNvPr>
          <p:cNvSpPr/>
          <p:nvPr/>
        </p:nvSpPr>
        <p:spPr>
          <a:xfrm>
            <a:off x="205530" y="692696"/>
            <a:ext cx="857892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 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地理総合／歴史総合／公共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を選択する場合の記入例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C8603FFE-6FBC-423A-82F9-916DAE76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20" y="4412467"/>
            <a:ext cx="2957140" cy="927152"/>
          </a:xfrm>
          <a:prstGeom prst="wedgeRoundRectCallout">
            <a:avLst>
              <a:gd fmla="val 20145" name="adj1"/>
              <a:gd fmla="val -79372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dirty="0" kern="100" lang="ja-JP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昨年度マーク誤り事例</a:t>
            </a: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・片方のみマーク</a:t>
            </a:r>
            <a:endParaRPr altLang="ja-JP" b="0" dirty="0" kern="100" lang="en-US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・両方に同じ出題範囲をマーク</a:t>
            </a:r>
            <a:endParaRPr b="0" dirty="0" kern="100" lang="ja-JP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9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A93CA7-744B-4A12-8324-FEC4459A5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2160555"/>
            <a:ext cx="2114845" cy="27340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8B392A-7DDA-4A77-AEEE-73755B7DB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717" y="1762832"/>
            <a:ext cx="5553551" cy="4114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5EEEBF0-D833-4A59-97A1-B6B50ACFDD7E}"/>
              </a:ext>
            </a:extLst>
          </p:cNvPr>
          <p:cNvCxnSpPr>
            <a:cxnSpLocks/>
          </p:cNvCxnSpPr>
          <p:nvPr/>
        </p:nvCxnSpPr>
        <p:spPr>
          <a:xfrm>
            <a:off x="2644510" y="3140968"/>
            <a:ext cx="41387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AF32F3-C0BF-446E-9472-172C9F884382}"/>
              </a:ext>
            </a:extLst>
          </p:cNvPr>
          <p:cNvSpPr/>
          <p:nvPr/>
        </p:nvSpPr>
        <p:spPr>
          <a:xfrm>
            <a:off x="1619672" y="2551495"/>
            <a:ext cx="102483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66A2995-0B61-480B-962B-BC8F29085328}"/>
              </a:ext>
            </a:extLst>
          </p:cNvPr>
          <p:cNvSpPr/>
          <p:nvPr/>
        </p:nvSpPr>
        <p:spPr>
          <a:xfrm>
            <a:off x="238920" y="895711"/>
            <a:ext cx="406874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　理科の解答用紙の第</a:t>
            </a:r>
            <a:r>
              <a:rPr altLang="ja-JP" dirty="0" kern="100" lang="en-US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</a:t>
            </a: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面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BFDFE34-694E-4110-A2DE-0666227E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011" y="4941168"/>
            <a:ext cx="4211999" cy="802072"/>
          </a:xfrm>
          <a:prstGeom prst="wedgeRoundRectCallout">
            <a:avLst>
              <a:gd fmla="val 25944" name="adj1"/>
              <a:gd fmla="val -97471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解答科目欄には</a:t>
            </a: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、</a:t>
            </a:r>
            <a:r>
              <a:rPr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解答する科目を</a:t>
            </a:r>
            <a:endParaRPr altLang="ja-JP" b="0" dirty="0" kern="100" lang="en-US" sz="18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dirty="0" kern="100" lang="en-US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</a:t>
            </a:r>
            <a:r>
              <a:rPr dirty="0" err="1" kern="100" lang="ja-JP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つだけ</a:t>
            </a:r>
            <a:r>
              <a:rPr dirty="0" kern="100" lang="ja-JP" sz="18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マーク</a:t>
            </a:r>
            <a:r>
              <a:rPr altLang="en-US" b="0" dirty="0" kern="100" lang="ja-JP" sz="18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（全受験者）</a:t>
            </a:r>
            <a:endParaRPr b="0" dirty="0" kern="100" lang="ja-JP" sz="18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4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516137-00FE-409D-AF7F-A6F23AAF0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700808"/>
            <a:ext cx="6145911" cy="4574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6C33123-9B90-476D-AFFA-CADA29B8A374}"/>
              </a:ext>
            </a:extLst>
          </p:cNvPr>
          <p:cNvSpPr/>
          <p:nvPr/>
        </p:nvSpPr>
        <p:spPr>
          <a:xfrm>
            <a:off x="982301" y="1181080"/>
            <a:ext cx="7568832" cy="43200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0"/>
              </a:spcBef>
              <a:spcAft>
                <a:spcPts val="600"/>
              </a:spcAft>
            </a:pPr>
            <a:r>
              <a:rPr altLang="zh-TW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zh-TW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物理基礎／化学基礎／生物基礎／地学基礎</a:t>
            </a:r>
            <a:r>
              <a:rPr altLang="zh-TW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を解答する場合のみ使用</a:t>
            </a:r>
            <a:endParaRPr altLang="ja-JP" b="0" dirty="0" kern="10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A5F7ED9-FC4C-4AD8-9F77-EA692733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982" y="5493895"/>
            <a:ext cx="6264696" cy="1005824"/>
          </a:xfrm>
          <a:prstGeom prst="rect">
            <a:avLst/>
          </a:prstGeom>
          <a:solidFill>
            <a:srgbClr val="FFE1FF"/>
          </a:solidFill>
          <a:ln algn="ctr" w="9525">
            <a:noFill/>
            <a:miter lim="800000"/>
            <a:headEnd/>
            <a:tailEnd/>
          </a:ln>
          <a:effectLst/>
          <a:extLst/>
        </p:spPr>
        <p:txBody>
          <a:bodyPr anchor="t" anchorCtr="0" bIns="36000" lIns="72000" rIns="36000" rot="0" tIns="36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zh-TW" b="0" dirty="0" lang="en-US" sz="1800">
                <a:latin charset="-128" panose="020B0600070205080204" pitchFamily="50" typeface="ＭＳ Ｐゴシック"/>
              </a:rPr>
              <a:t> </a:t>
            </a:r>
            <a:r>
              <a:rPr altLang="zh-TW" b="0" dirty="0" lang="en-US" spc="-150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zh-TW" spc="-150" sz="1800">
                <a:latin charset="-128" panose="020B0604030504040204" pitchFamily="50" typeface="メイリオ"/>
                <a:ea charset="-128" panose="020B0604030504040204" pitchFamily="50" typeface="メイリオ"/>
              </a:rPr>
              <a:t>物理基礎／化学基礎／生物基礎／地学基礎</a:t>
            </a:r>
            <a:r>
              <a:rPr altLang="zh-TW" b="0" dirty="0" lang="en-US" spc="-150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』 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を選択解答する場合、必ず第１面の「解答科目欄」と、第２面の「出題範囲欄」の</a:t>
            </a:r>
            <a:r>
              <a:rPr altLang="en-US" dirty="0" kern="100" lang="ja-JP" spc="-150" sz="1800" u="sng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両方にマーク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（➡スライド</a:t>
            </a: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16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・</a:t>
            </a:r>
            <a:r>
              <a:rPr altLang="ja-JP" b="0" dirty="0" kern="100" lang="en-US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17</a:t>
            </a:r>
            <a:r>
              <a:rPr altLang="en-US" b="0" dirty="0" kern="100" lang="ja-JP" spc="-150" sz="18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）</a:t>
            </a:r>
            <a:endParaRPr altLang="ja-JP" b="0" dirty="0" kern="100" lang="en-US" spc="-150" sz="18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60BE4F-9EB3-4CAE-8B1C-C8D5E03AF044}"/>
              </a:ext>
            </a:extLst>
          </p:cNvPr>
          <p:cNvSpPr/>
          <p:nvPr/>
        </p:nvSpPr>
        <p:spPr>
          <a:xfrm>
            <a:off x="251520" y="664015"/>
            <a:ext cx="41857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dirty="0" kern="100" lang="ja-JP" sz="2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　理科の解答用紙の第２面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1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18129B5-D63F-4262-83A6-510FA797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" y="5814366"/>
            <a:ext cx="8187118" cy="81316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E7FB8EC-789C-4DA1-915A-579A524B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6" y="2389988"/>
            <a:ext cx="1903361" cy="24606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4E3B16E-7C41-457E-892B-79251DD22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" y="1843745"/>
            <a:ext cx="4395294" cy="3256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7EB26A6-6264-4134-88BF-7332DE3104B7}"/>
              </a:ext>
            </a:extLst>
          </p:cNvPr>
          <p:cNvSpPr/>
          <p:nvPr/>
        </p:nvSpPr>
        <p:spPr>
          <a:xfrm>
            <a:off x="1496577" y="2468886"/>
            <a:ext cx="811096" cy="103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BEEC63-B033-4FCA-9453-5F032CDB0EB6}"/>
              </a:ext>
            </a:extLst>
          </p:cNvPr>
          <p:cNvSpPr/>
          <p:nvPr/>
        </p:nvSpPr>
        <p:spPr>
          <a:xfrm>
            <a:off x="2619144" y="2525412"/>
            <a:ext cx="2168880" cy="25675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01C618-C584-418F-B6CF-3175C9ED47D2}"/>
              </a:ext>
            </a:extLst>
          </p:cNvPr>
          <p:cNvSpPr/>
          <p:nvPr/>
        </p:nvSpPr>
        <p:spPr>
          <a:xfrm>
            <a:off x="395535" y="5489387"/>
            <a:ext cx="549330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　解答欄が</a:t>
            </a:r>
            <a:r>
              <a:rPr altLang="en-US" dirty="0" lang="ja-JP" sz="1600" u="sng">
                <a:latin charset="-128" panose="020B0604030504040204" pitchFamily="50" typeface="メイリオ"/>
                <a:ea charset="-128" panose="020B0604030504040204" pitchFamily="50" typeface="メイリオ"/>
              </a:rPr>
              <a:t>第２面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にあることを解答科目欄の近くに明示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247980FD-60D4-4C86-A8A0-3D1FDF9F2CD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788024" y="2653789"/>
            <a:ext cx="1100821" cy="3335613"/>
          </a:xfrm>
          <a:prstGeom prst="bentConnector2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2B91097-BF33-455D-811D-15734B16527E}"/>
              </a:ext>
            </a:extLst>
          </p:cNvPr>
          <p:cNvSpPr/>
          <p:nvPr/>
        </p:nvSpPr>
        <p:spPr>
          <a:xfrm>
            <a:off x="107504" y="749229"/>
            <a:ext cx="878505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dirty="0" kern="100" lang="ja-JP" sz="20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 </a:t>
            </a:r>
            <a:r>
              <a:rPr altLang="en-US" dirty="0" kern="100" lang="ja-JP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ja-JP" dirty="0" kern="100" lang="en-US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dirty="0" kern="100" lang="ja-JP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物理基礎／化学基礎／生物基礎／地学基礎</a:t>
            </a:r>
            <a:r>
              <a:rPr altLang="ja-JP" dirty="0" kern="100" lang="en-US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dirty="0" kern="100" lang="ja-JP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を選択する場合の記入例</a:t>
            </a:r>
            <a:endParaRPr altLang="ja-JP" dirty="0" lang="en-US" spc="-300" sz="22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595F1E1-2025-41B5-A33B-2F65A55D7C3E}"/>
              </a:ext>
            </a:extLst>
          </p:cNvPr>
          <p:cNvCxnSpPr>
            <a:cxnSpLocks/>
          </p:cNvCxnSpPr>
          <p:nvPr/>
        </p:nvCxnSpPr>
        <p:spPr>
          <a:xfrm>
            <a:off x="2307673" y="3068960"/>
            <a:ext cx="449657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3F8EAE3-1B06-42D6-8A52-97E68635BC7B}"/>
              </a:ext>
            </a:extLst>
          </p:cNvPr>
          <p:cNvSpPr/>
          <p:nvPr/>
        </p:nvSpPr>
        <p:spPr>
          <a:xfrm>
            <a:off x="1527827" y="1361345"/>
            <a:ext cx="6140517" cy="362005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手順①</a:t>
            </a: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第１面で、解答科目欄に解答科目をマーク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9316B14-AAFA-4137-91E9-6A6D80EE7927}"/>
              </a:ext>
            </a:extLst>
          </p:cNvPr>
          <p:cNvSpPr/>
          <p:nvPr/>
        </p:nvSpPr>
        <p:spPr>
          <a:xfrm>
            <a:off x="395536" y="1381385"/>
            <a:ext cx="880080" cy="363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第１面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0DF48DB-4A54-4DEA-9954-98865F1BAD9D}"/>
              </a:ext>
            </a:extLst>
          </p:cNvPr>
          <p:cNvSpPr/>
          <p:nvPr/>
        </p:nvSpPr>
        <p:spPr>
          <a:xfrm>
            <a:off x="8388424" y="2817947"/>
            <a:ext cx="90000" cy="155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E0010E8-2705-4FC5-8537-CDE40B6C52DA}"/>
              </a:ext>
            </a:extLst>
          </p:cNvPr>
          <p:cNvSpPr/>
          <p:nvPr/>
        </p:nvSpPr>
        <p:spPr>
          <a:xfrm>
            <a:off x="2262673" y="6289777"/>
            <a:ext cx="90000" cy="155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11695E-7B11-4F33-B1EF-973A7F1DB626}"/>
              </a:ext>
            </a:extLst>
          </p:cNvPr>
          <p:cNvSpPr/>
          <p:nvPr/>
        </p:nvSpPr>
        <p:spPr>
          <a:xfrm>
            <a:off x="3366113" y="6068533"/>
            <a:ext cx="5341494" cy="559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3424385-2D80-4C62-9101-678BFE63B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51" y="4935992"/>
            <a:ext cx="2391914" cy="830173"/>
          </a:xfrm>
          <a:prstGeom prst="wedgeRoundRectCallout">
            <a:avLst>
              <a:gd fmla="val 23041" name="adj1"/>
              <a:gd fmla="val -90323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dirty="0" kern="100" lang="ja-JP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昨年度マーク誤り事例</a:t>
            </a: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・違う科目をマーク</a:t>
            </a:r>
            <a:endParaRPr altLang="ja-JP" b="0" dirty="0" kern="100" lang="en-US" sz="14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・複数科目をマーク</a:t>
            </a:r>
            <a:endParaRPr b="0" dirty="0" kern="100" lang="ja-JP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6003B565-AF78-4A8B-B751-59162591F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62" y="2022748"/>
            <a:ext cx="4358010" cy="324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7285F2-5330-4DEB-99EA-5E6BDC1E7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58" y="5463877"/>
            <a:ext cx="2514600" cy="11334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0E4596C-CA4B-431F-892B-A8B58F031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688" y="2417441"/>
            <a:ext cx="1266825" cy="2133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879D38F-22D2-476C-9628-4B0498DD2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697" y="2392624"/>
            <a:ext cx="1266825" cy="21336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3FD739-B76E-4E46-8F4E-D7FB16B648F6}"/>
              </a:ext>
            </a:extLst>
          </p:cNvPr>
          <p:cNvSpPr/>
          <p:nvPr/>
        </p:nvSpPr>
        <p:spPr>
          <a:xfrm>
            <a:off x="4837972" y="1713301"/>
            <a:ext cx="5688632" cy="40938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0" dirty="0" kumimoji="1" lang="ja-JP" spc="-150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（例）「</a:t>
            </a:r>
            <a:r>
              <a:rPr altLang="en-US" b="0" dirty="0" lang="ja-JP" spc="-150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物理基礎</a:t>
            </a:r>
            <a:r>
              <a:rPr altLang="en-US" b="0" dirty="0" kumimoji="1" lang="ja-JP" spc="-150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」と「化学基礎」を</a:t>
            </a:r>
            <a:r>
              <a:rPr altLang="en-US" b="0" dirty="0" lang="ja-JP" spc="-150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選択</a:t>
            </a:r>
            <a:r>
              <a:rPr altLang="en-US" b="0" dirty="0" kumimoji="1" lang="ja-JP" spc="-150" sz="15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する場合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410400-13AF-4315-A3B3-325A2FA47C01}"/>
              </a:ext>
            </a:extLst>
          </p:cNvPr>
          <p:cNvSpPr/>
          <p:nvPr/>
        </p:nvSpPr>
        <p:spPr>
          <a:xfrm>
            <a:off x="840091" y="3208152"/>
            <a:ext cx="489123" cy="760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5A93E3C9-925F-43A1-B18E-25C15A83CA9E}"/>
              </a:ext>
            </a:extLst>
          </p:cNvPr>
          <p:cNvCxnSpPr>
            <a:cxnSpLocks/>
            <a:stCxn id="34" idx="0"/>
            <a:endCxn id="33" idx="0"/>
          </p:cNvCxnSpPr>
          <p:nvPr/>
        </p:nvCxnSpPr>
        <p:spPr>
          <a:xfrm flipH="1" flipV="1" rot="5400000">
            <a:off x="4878118" y="667158"/>
            <a:ext cx="815526" cy="4266458"/>
          </a:xfrm>
          <a:prstGeom prst="bentConnector3">
            <a:avLst>
              <a:gd fmla="val 128031" name="adj1"/>
            </a:avLst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A5C278-747C-444B-A10B-9D30D5A867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EC5DCC6-7F42-4728-92C4-8DDD1B39EFC6}"/>
              </a:ext>
            </a:extLst>
          </p:cNvPr>
          <p:cNvSpPr/>
          <p:nvPr/>
        </p:nvSpPr>
        <p:spPr>
          <a:xfrm>
            <a:off x="1520563" y="2996952"/>
            <a:ext cx="983107" cy="4416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6578428-F8DD-47F6-902F-4F2FF2A8288A}"/>
              </a:ext>
            </a:extLst>
          </p:cNvPr>
          <p:cNvCxnSpPr>
            <a:cxnSpLocks/>
            <a:stCxn id="24" idx="2"/>
            <a:endCxn id="5" idx="0"/>
          </p:cNvCxnSpPr>
          <p:nvPr/>
        </p:nvCxnSpPr>
        <p:spPr>
          <a:xfrm flipH="1">
            <a:off x="1989758" y="3438648"/>
            <a:ext cx="22359" cy="20252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C59DD58-ABD3-4508-A06E-E02FB9A9964D}"/>
              </a:ext>
            </a:extLst>
          </p:cNvPr>
          <p:cNvSpPr/>
          <p:nvPr/>
        </p:nvSpPr>
        <p:spPr>
          <a:xfrm>
            <a:off x="2908090" y="3208150"/>
            <a:ext cx="489123" cy="7602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5BDEC3D8-EEC8-4B0D-B444-E9391A7CCE52}"/>
              </a:ext>
            </a:extLst>
          </p:cNvPr>
          <p:cNvSpPr/>
          <p:nvPr/>
        </p:nvSpPr>
        <p:spPr>
          <a:xfrm>
            <a:off x="6234597" y="2852935"/>
            <a:ext cx="108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7E22970-2B5E-4E93-A0F2-09EF27431FA4}"/>
              </a:ext>
            </a:extLst>
          </p:cNvPr>
          <p:cNvSpPr/>
          <p:nvPr/>
        </p:nvSpPr>
        <p:spPr>
          <a:xfrm>
            <a:off x="7719470" y="3279424"/>
            <a:ext cx="108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161DDB3-164F-433F-808E-687AEE4A4E95}"/>
              </a:ext>
            </a:extLst>
          </p:cNvPr>
          <p:cNvSpPr/>
          <p:nvPr/>
        </p:nvSpPr>
        <p:spPr>
          <a:xfrm>
            <a:off x="3374915" y="5440636"/>
            <a:ext cx="5157525" cy="1127616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手順③</a:t>
            </a: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対応した解答欄に解答をマーク</a:t>
            </a:r>
            <a:endParaRPr altLang="ja-JP" b="0" dirty="0" kern="10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  ※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第１面に解答する科目と区別するために</a:t>
            </a:r>
            <a:br>
              <a:rPr altLang="ja-JP" b="0" dirty="0" kern="10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</a:b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   </a:t>
            </a:r>
            <a:r>
              <a:rPr altLang="en-US" dirty="0" kern="100" lang="ja-JP" sz="1800" u="heavy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第２面は解答番号が１０１から</a:t>
            </a: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始まる　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96FAC90-5B04-4C8F-8394-BC4F42ABC545}"/>
              </a:ext>
            </a:extLst>
          </p:cNvPr>
          <p:cNvSpPr/>
          <p:nvPr/>
        </p:nvSpPr>
        <p:spPr>
          <a:xfrm>
            <a:off x="219715" y="1350125"/>
            <a:ext cx="880080" cy="363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第２面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53E16B7-75E1-416B-AA70-3261C0803A15}"/>
              </a:ext>
            </a:extLst>
          </p:cNvPr>
          <p:cNvSpPr/>
          <p:nvPr/>
        </p:nvSpPr>
        <p:spPr>
          <a:xfrm>
            <a:off x="1338733" y="1335176"/>
            <a:ext cx="7825582" cy="369198"/>
          </a:xfrm>
          <a:prstGeom prst="rect">
            <a:avLst/>
          </a:prstGeom>
          <a:solidFill>
            <a:srgbClr val="FFFFE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手順②</a:t>
            </a:r>
            <a:r>
              <a:rPr altLang="ja-JP" b="0" dirty="0" kern="100" lang="en-US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pc="-150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第２面で、それぞれの出題範囲欄に解答する出題範囲をマーク</a:t>
            </a:r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26BBE0E6-FF19-4CE9-8351-5883F3B17292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 rot="5400000">
            <a:off x="2772734" y="729363"/>
            <a:ext cx="790708" cy="4166871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1E7ABBB-2E32-4422-9589-3BFF18AC3FCD}"/>
              </a:ext>
            </a:extLst>
          </p:cNvPr>
          <p:cNvSpPr/>
          <p:nvPr/>
        </p:nvSpPr>
        <p:spPr>
          <a:xfrm>
            <a:off x="179475" y="810151"/>
            <a:ext cx="878505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dirty="0" kern="100" lang="ja-JP" sz="20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 </a:t>
            </a:r>
            <a:r>
              <a:rPr altLang="en-US" dirty="0" kern="100" lang="ja-JP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ja-JP" dirty="0" kern="100" lang="en-US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dirty="0" kern="100" lang="ja-JP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物理基礎／化学基礎／生物基礎／地学基礎</a:t>
            </a:r>
            <a:r>
              <a:rPr altLang="ja-JP" dirty="0" kern="100" lang="en-US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dirty="0" kern="100" lang="ja-JP" spc="-300" sz="2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を選択する場合の記入例</a:t>
            </a:r>
            <a:endParaRPr altLang="ja-JP" dirty="0" lang="en-US" spc="-300" sz="22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836F2328-BC8E-4661-BC6F-0C89DF58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971" y="4488667"/>
            <a:ext cx="2957140" cy="927152"/>
          </a:xfrm>
          <a:prstGeom prst="wedgeRoundRectCallout">
            <a:avLst>
              <a:gd fmla="val 20145" name="adj1"/>
              <a:gd fmla="val -79372" name="adj2"/>
              <a:gd fmla="val 16667" name="adj3"/>
            </a:avLst>
          </a:prstGeom>
          <a:solidFill>
            <a:srgbClr val="FFE1FF"/>
          </a:solidFill>
          <a:ln algn="ctr" w="12700">
            <a:noFill/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dirty="0" kern="100" lang="ja-JP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昨年度マーク誤り事例</a:t>
            </a:r>
            <a:r>
              <a:rPr altLang="ja-JP" dirty="0" kern="100" lang="en-US" sz="1400" u="sng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effectLst/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・片方のみマーク</a:t>
            </a:r>
            <a:endParaRPr altLang="ja-JP" b="0" dirty="0" kern="100" lang="en-US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・両方に同じ出題範囲をマーク</a:t>
            </a:r>
            <a:endParaRPr b="0" dirty="0" kern="100" lang="ja-JP" sz="1400">
              <a:effectLst/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84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0904BB73-FA1E-4EE6-B6D0-562C4C2B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" y="764704"/>
            <a:ext cx="8644879" cy="463331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wrap="square">
            <a:spAutoFit/>
          </a:bodyPr>
          <a:lstStyle/>
          <a:p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５　不正行為について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B831CE-0285-4FA1-B165-4E492F1C4526}"/>
              </a:ext>
            </a:extLst>
          </p:cNvPr>
          <p:cNvSpPr/>
          <p:nvPr/>
        </p:nvSpPr>
        <p:spPr>
          <a:xfrm>
            <a:off x="409946" y="1887215"/>
            <a:ext cx="704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pc="-150" sz="2300">
                <a:latin charset="-128" panose="020B0604030504040204" pitchFamily="50" typeface="メイリオ"/>
                <a:ea charset="-128" panose="020B0604030504040204" pitchFamily="50" typeface="メイリオ"/>
              </a:rPr>
              <a:t>○　通信機能のある電子機器類の取扱いについて</a:t>
            </a:r>
            <a:endParaRPr altLang="ja-JP" dirty="0" lang="en-US" spc="-150" sz="23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9F241D-A8C5-4415-8BA3-281CBF9FC00F}"/>
              </a:ext>
            </a:extLst>
          </p:cNvPr>
          <p:cNvSpPr/>
          <p:nvPr/>
        </p:nvSpPr>
        <p:spPr>
          <a:xfrm>
            <a:off x="755576" y="2276872"/>
            <a:ext cx="8217026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900">
                <a:latin charset="-128" panose="020B0604030504040204" pitchFamily="50" typeface="メイリオ"/>
                <a:ea charset="-128" panose="020B0604030504040204" pitchFamily="50" typeface="メイリオ"/>
              </a:rPr>
              <a:t>　試験時間中は、</a:t>
            </a:r>
            <a:r>
              <a:rPr altLang="en-US" b="0" dirty="0" lang="ja-JP" spc="-300" sz="1900">
                <a:latin charset="-128" panose="020B0604030504040204" pitchFamily="50" typeface="メイリオ"/>
                <a:ea charset="-128" panose="020B0604030504040204" pitchFamily="50" typeface="メイリオ"/>
              </a:rPr>
              <a:t>電源が切られていても、</a:t>
            </a:r>
            <a:r>
              <a:rPr altLang="en-US" dirty="0" lang="ja-JP" spc="-300" sz="19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かばんの中にしまっていなければ、</a:t>
            </a:r>
            <a:endParaRPr altLang="ja-JP" dirty="0" lang="en-US" spc="-300" sz="19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pc="-300" sz="1900">
                <a:latin charset="-128" panose="020B0604030504040204" pitchFamily="50" typeface="メイリオ"/>
                <a:ea charset="-128" panose="020B0604030504040204" pitchFamily="50" typeface="メイリオ"/>
              </a:rPr>
              <a:t>使用しているものとして、</a:t>
            </a:r>
            <a:r>
              <a:rPr altLang="en-US" dirty="0" lang="ja-JP" spc="-300" sz="19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不正行為</a:t>
            </a:r>
            <a:r>
              <a:rPr altLang="en-US" b="0" dirty="0" lang="ja-JP" spc="-300" sz="1900">
                <a:latin charset="-128" panose="020B0604030504040204" pitchFamily="50" typeface="メイリオ"/>
                <a:ea charset="-128" panose="020B0604030504040204" pitchFamily="50" typeface="メイリオ"/>
              </a:rPr>
              <a:t>となる。</a:t>
            </a:r>
            <a:endParaRPr altLang="ja-JP" b="0" dirty="0" lang="en-US" spc="-300" sz="19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76EA753-6E5B-43F5-9D32-30A22364D12E}"/>
              </a:ext>
            </a:extLst>
          </p:cNvPr>
          <p:cNvGrpSpPr/>
          <p:nvPr/>
        </p:nvGrpSpPr>
        <p:grpSpPr>
          <a:xfrm>
            <a:off x="1475656" y="3008060"/>
            <a:ext cx="6624736" cy="1412709"/>
            <a:chOff x="1090215" y="5021971"/>
            <a:chExt cx="7920882" cy="1412709"/>
          </a:xfrm>
        </p:grpSpPr>
        <p:sp>
          <p:nvSpPr>
            <p:cNvPr id="16" name="乗算記号 15">
              <a:extLst>
                <a:ext uri="{FF2B5EF4-FFF2-40B4-BE49-F238E27FC236}">
                  <a16:creationId xmlns:a16="http://schemas.microsoft.com/office/drawing/2014/main" id="{77C8BCE5-77D2-4155-BA2D-929CDC09F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216" y="5021971"/>
              <a:ext cx="466702" cy="525040"/>
            </a:xfrm>
            <a:prstGeom prst="mathMultiply">
              <a:avLst/>
            </a:prstGeom>
            <a:solidFill>
              <a:srgbClr val="FF0000"/>
            </a:solidFill>
            <a:ln cmpd="sng"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kumimoji="1" lang="ja-JP" sz="1900"/>
            </a:p>
          </p:txBody>
        </p:sp>
        <p:sp>
          <p:nvSpPr>
            <p:cNvPr id="18" name="乗算記号 17">
              <a:extLst>
                <a:ext uri="{FF2B5EF4-FFF2-40B4-BE49-F238E27FC236}">
                  <a16:creationId xmlns:a16="http://schemas.microsoft.com/office/drawing/2014/main" id="{84DDA103-365C-4880-864D-BAFCA518B8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215" y="5467720"/>
              <a:ext cx="466703" cy="525040"/>
            </a:xfrm>
            <a:prstGeom prst="mathMultiply">
              <a:avLst/>
            </a:prstGeom>
            <a:solidFill>
              <a:srgbClr val="FF0000"/>
            </a:solidFill>
            <a:ln cmpd="sng"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kumimoji="1" lang="ja-JP" sz="190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7E3EDF8-474A-4973-A662-2854EEA9E9B4}"/>
                </a:ext>
              </a:extLst>
            </p:cNvPr>
            <p:cNvSpPr/>
            <p:nvPr/>
          </p:nvSpPr>
          <p:spPr>
            <a:xfrm>
              <a:off x="1613097" y="5102076"/>
              <a:ext cx="7398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57200" marL="252000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altLang="en-US" dirty="0" lang="ja-JP" sz="1900">
                  <a:latin charset="-128" panose="020B0604030504040204" pitchFamily="50" typeface="メイリオ"/>
                  <a:ea charset="-128" panose="020B0604030504040204" pitchFamily="50" typeface="メイリオ"/>
                </a:rPr>
                <a:t>衣類のポケット等にしまっている</a:t>
              </a:r>
              <a:endParaRPr altLang="ja-JP" dirty="0" lang="en-US" sz="19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altLang="en-US" dirty="0" lang="ja-JP" sz="1900">
                  <a:latin charset="-128" panose="020B0604030504040204" pitchFamily="50" typeface="メイリオ"/>
                  <a:ea charset="-128" panose="020B0604030504040204" pitchFamily="50" typeface="メイリオ"/>
                </a:rPr>
                <a:t>机やイスの上に置いている</a:t>
              </a:r>
              <a:endParaRPr altLang="ja-JP" dirty="0" lang="en-US" sz="19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altLang="en-US" dirty="0" lang="ja-JP" sz="1900">
                  <a:latin charset="-128" panose="020B0604030504040204" pitchFamily="50" typeface="メイリオ"/>
                  <a:ea charset="-128" panose="020B0604030504040204" pitchFamily="50" typeface="メイリオ"/>
                </a:rPr>
                <a:t>引き出しの中に入れている</a:t>
              </a:r>
              <a:endParaRPr altLang="ja-JP" dirty="0" lang="en-US" sz="19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</p:txBody>
        </p:sp>
        <p:sp>
          <p:nvSpPr>
            <p:cNvPr id="24" name="乗算記号 23">
              <a:extLst>
                <a:ext uri="{FF2B5EF4-FFF2-40B4-BE49-F238E27FC236}">
                  <a16:creationId xmlns:a16="http://schemas.microsoft.com/office/drawing/2014/main" id="{ED372DC7-B582-4511-B05D-0944C80F32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216" y="5909640"/>
              <a:ext cx="466702" cy="525040"/>
            </a:xfrm>
            <a:prstGeom prst="mathMultiply">
              <a:avLst/>
            </a:prstGeom>
            <a:solidFill>
              <a:srgbClr val="FF0000"/>
            </a:solidFill>
            <a:ln cmpd="sng"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kumimoji="1" lang="ja-JP" sz="1900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D224B1-143A-478D-ACEF-C3DC965E1B6C}"/>
              </a:ext>
            </a:extLst>
          </p:cNvPr>
          <p:cNvSpPr/>
          <p:nvPr/>
        </p:nvSpPr>
        <p:spPr>
          <a:xfrm>
            <a:off x="395536" y="4661555"/>
            <a:ext cx="864487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marL="252000">
              <a:spcBef>
                <a:spcPts val="600"/>
              </a:spcBef>
              <a:spcAft>
                <a:spcPts val="0"/>
              </a:spcAft>
              <a:defRPr/>
            </a:pPr>
            <a:r>
              <a:rPr altLang="ja-JP" b="0" dirty="0" lang="en-US" sz="17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700">
                <a:latin charset="-128" panose="020B0604030504040204" pitchFamily="50" typeface="メイリオ"/>
                <a:ea charset="-128" panose="020B0604030504040204" pitchFamily="50" typeface="メイリオ"/>
              </a:rPr>
              <a:t>　通信機能のある電子機器類とは、携帯電話、スマートフォン、ウェアラブル端末（スマートウォッチやスマートグラス等）、タブレット端末等を指す。　　</a:t>
            </a:r>
            <a:endParaRPr altLang="ja-JP" b="0" dirty="0" lang="en-US" sz="17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252000">
              <a:spcBef>
                <a:spcPts val="600"/>
              </a:spcBef>
              <a:spcAft>
                <a:spcPts val="0"/>
              </a:spcAft>
              <a:defRPr/>
            </a:pPr>
            <a:r>
              <a:rPr altLang="en-US" b="0" dirty="0" lang="ja-JP" sz="1700">
                <a:latin charset="-128" panose="020B0604030504040204" pitchFamily="50" typeface="メイリオ"/>
                <a:ea charset="-128" panose="020B0604030504040204" pitchFamily="50" typeface="メイリオ"/>
              </a:rPr>
              <a:t>　　</a:t>
            </a:r>
            <a:r>
              <a:rPr altLang="en-US" b="0" dirty="0" lang="ja-JP" sz="1700" u="sng">
                <a:latin charset="-128" panose="020B0604030504040204" pitchFamily="50" typeface="メイリオ"/>
                <a:ea charset="-128" panose="020B0604030504040204" pitchFamily="50" typeface="メイリオ"/>
              </a:rPr>
              <a:t>なお、電子辞書、</a:t>
            </a:r>
            <a:r>
              <a:rPr altLang="ja-JP" b="0" dirty="0" lang="en-US" sz="1700" u="sng">
                <a:latin charset="-128" panose="020B0604030504040204" pitchFamily="50" typeface="メイリオ"/>
                <a:ea charset="-128" panose="020B0604030504040204" pitchFamily="50" typeface="メイリオ"/>
              </a:rPr>
              <a:t>IC</a:t>
            </a:r>
            <a:r>
              <a:rPr altLang="en-US" b="0" dirty="0" lang="ja-JP" sz="1700" u="sng">
                <a:latin charset="-128" panose="020B0604030504040204" pitchFamily="50" typeface="メイリオ"/>
                <a:ea charset="-128" panose="020B0604030504040204" pitchFamily="50" typeface="メイリオ"/>
              </a:rPr>
              <a:t>レコーダー、ワイヤレスイヤホン、音楽プレーヤー等も、</a:t>
            </a:r>
            <a:endParaRPr altLang="ja-JP" b="0" dirty="0" lang="en-US" sz="1700" u="sng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7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en-US" b="0" dirty="0" lang="ja-JP" sz="1700" u="sng">
                <a:latin charset="-128" panose="020B0604030504040204" pitchFamily="50" typeface="メイリオ"/>
                <a:ea charset="-128" panose="020B0604030504040204" pitchFamily="50" typeface="メイリオ"/>
              </a:rPr>
              <a:t>通信機能があれば該当する。</a:t>
            </a:r>
            <a:endParaRPr altLang="ja-JP" b="0" dirty="0" lang="en-US" sz="1700" u="sng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0A79AE-3959-4531-A3D3-47285E26AB7C}"/>
              </a:ext>
            </a:extLst>
          </p:cNvPr>
          <p:cNvSpPr txBox="1"/>
          <p:nvPr/>
        </p:nvSpPr>
        <p:spPr>
          <a:xfrm>
            <a:off x="299481" y="1280373"/>
            <a:ext cx="1320191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dirty="0" kumimoji="1" lang="ja-JP" sz="2600" u="sng">
                <a:solidFill>
                  <a:srgbClr val="FF0000"/>
                </a:solidFill>
              </a:rPr>
              <a:t>変更点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31A7CFF-C419-435E-A4FB-6F9F84BC218D}"/>
              </a:ext>
            </a:extLst>
          </p:cNvPr>
          <p:cNvSpPr/>
          <p:nvPr/>
        </p:nvSpPr>
        <p:spPr>
          <a:xfrm>
            <a:off x="395536" y="5981799"/>
            <a:ext cx="86448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marL="252000">
              <a:spcBef>
                <a:spcPts val="600"/>
              </a:spcBef>
              <a:spcAft>
                <a:spcPts val="0"/>
              </a:spcAft>
              <a:defRPr/>
            </a:pPr>
            <a:r>
              <a:rPr altLang="ja-JP" b="0" dirty="0" lang="en-US" sz="17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700">
                <a:latin charset="-128" panose="020B0604030504040204" pitchFamily="50" typeface="メイリオ"/>
                <a:ea charset="-128" panose="020B0604030504040204" pitchFamily="50" typeface="メイリオ"/>
              </a:rPr>
              <a:t>　通信機能の有無が判別しづらい場合、試験時間中に監督者が預かった上で、機能の有無を確認することがある。</a:t>
            </a:r>
            <a:endParaRPr altLang="ja-JP" b="0" dirty="0" lang="en-US" sz="17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5593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649EDE-A31E-40CF-B294-51795E3A7007}"/>
              </a:ext>
            </a:extLst>
          </p:cNvPr>
          <p:cNvSpPr/>
          <p:nvPr/>
        </p:nvSpPr>
        <p:spPr>
          <a:xfrm>
            <a:off x="182554" y="1174838"/>
            <a:ext cx="862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pc="-150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通信機能のある電子機器類を使用した不正行為の事例</a:t>
            </a:r>
            <a:endParaRPr altLang="ja-JP" dirty="0" lang="en-US" spc="-150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CB00D9C-C9A2-49E9-A397-21E317A49731}"/>
              </a:ext>
            </a:extLst>
          </p:cNvPr>
          <p:cNvSpPr/>
          <p:nvPr/>
        </p:nvSpPr>
        <p:spPr>
          <a:xfrm>
            <a:off x="493912" y="4182267"/>
            <a:ext cx="84258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>
                <a:latin charset="-128" panose="020B0604030504040204" pitchFamily="50" typeface="メイリオ"/>
                <a:ea charset="-128" panose="020B0604030504040204" pitchFamily="50" typeface="メイリオ"/>
              </a:rPr>
              <a:t>　 </a:t>
            </a:r>
            <a:endParaRPr altLang="ja-JP" b="0" dirty="0" lang="en-US" spc="-300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70199F2-2136-4A27-978D-67178C85B7E3}"/>
              </a:ext>
            </a:extLst>
          </p:cNvPr>
          <p:cNvSpPr/>
          <p:nvPr/>
        </p:nvSpPr>
        <p:spPr>
          <a:xfrm>
            <a:off x="11765" y="1735143"/>
            <a:ext cx="84258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>
                <a:latin charset="-128" panose="020B0604030504040204" pitchFamily="50" typeface="メイリオ"/>
                <a:ea charset="-128" panose="020B0604030504040204" pitchFamily="50" typeface="メイリオ"/>
              </a:rPr>
              <a:t>　 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　洋服の袖にスマートフォンを隠して使用</a:t>
            </a:r>
            <a:endParaRPr altLang="ja-JP" b="0" dirty="0" lang="en-US" spc="-300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D506890-D008-42D2-BCD7-2E28CE856DAB}"/>
              </a:ext>
            </a:extLst>
          </p:cNvPr>
          <p:cNvSpPr/>
          <p:nvPr/>
        </p:nvSpPr>
        <p:spPr>
          <a:xfrm>
            <a:off x="20892" y="2412342"/>
            <a:ext cx="84258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>
                <a:latin charset="-128" panose="020B0604030504040204" pitchFamily="50" typeface="メイリオ"/>
                <a:ea charset="-128" panose="020B0604030504040204" pitchFamily="50" typeface="メイリオ"/>
              </a:rPr>
              <a:t>　 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　股の間にスマートフォンを隠して使用</a:t>
            </a:r>
            <a:endParaRPr altLang="ja-JP" b="0" dirty="0" lang="en-US" spc="-300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762453F-7C29-45A5-B580-5BB3434FDE60}"/>
              </a:ext>
            </a:extLst>
          </p:cNvPr>
          <p:cNvSpPr/>
          <p:nvPr/>
        </p:nvSpPr>
        <p:spPr>
          <a:xfrm>
            <a:off x="233004" y="3524163"/>
            <a:ext cx="84258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pc="-300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不正行為を行った場合の取扱い</a:t>
            </a:r>
            <a:endParaRPr altLang="ja-JP" b="0" dirty="0" lang="en-US" spc="-300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5A53268-20DB-4CEA-A37E-B2F4F9088DE4}"/>
              </a:ext>
            </a:extLst>
          </p:cNvPr>
          <p:cNvSpPr/>
          <p:nvPr/>
        </p:nvSpPr>
        <p:spPr>
          <a:xfrm>
            <a:off x="478294" y="4581583"/>
            <a:ext cx="84258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>
                <a:latin charset="-128" panose="020B0604030504040204" pitchFamily="50" typeface="メイリオ"/>
                <a:ea charset="-128" panose="020B0604030504040204" pitchFamily="50" typeface="メイリオ"/>
              </a:rPr>
              <a:t>　 </a:t>
            </a:r>
            <a:endParaRPr altLang="ja-JP" b="0" dirty="0" lang="en-US" spc="-300" sz="2000" u="sng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B33815B-91B9-4D41-82BE-FB64185C81A8}"/>
              </a:ext>
            </a:extLst>
          </p:cNvPr>
          <p:cNvSpPr/>
          <p:nvPr/>
        </p:nvSpPr>
        <p:spPr>
          <a:xfrm>
            <a:off x="714274" y="4614129"/>
            <a:ext cx="84258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>
                <a:latin charset="-128" panose="020B0604030504040204" pitchFamily="50" typeface="メイリオ"/>
                <a:ea charset="-128" panose="020B0604030504040204" pitchFamily="50" typeface="メイリオ"/>
              </a:rPr>
              <a:t>　 </a:t>
            </a:r>
            <a:endParaRPr altLang="ja-JP" b="0" dirty="0" lang="en-US" spc="-300" sz="2000" u="sng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AB7D29F6-8F53-4C37-BB4B-0FFD4704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85828"/>
            <a:ext cx="9102499" cy="42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altLang="en-US" b="0" dirty="0" lang="ja-JP" sz="2300">
                <a:latin typeface="+mn-ea"/>
              </a:rPr>
              <a:t>　</a:t>
            </a:r>
            <a:br>
              <a:rPr altLang="ja-JP" b="0" dirty="0" lang="en-US" sz="2300">
                <a:solidFill>
                  <a:srgbClr val="FF0000"/>
                </a:solidFill>
                <a:latin typeface="+mn-ea"/>
              </a:rPr>
            </a:br>
            <a:r>
              <a:rPr altLang="ja-JP" b="0" dirty="0" lang="en-US" sz="2300">
                <a:solidFill>
                  <a:srgbClr val="FF0000"/>
                </a:solidFill>
                <a:latin typeface="+mn-ea"/>
              </a:rPr>
              <a:t>   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≪不正行為を行った場合の取扱い≫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・　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その場で受験の中止と退室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を指示され、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それ以後の受験はできない。</a:t>
            </a:r>
            <a:endParaRPr altLang="ja-JP" dirty="0" lang="en-US" sz="20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altLang="en-US" b="0" dirty="0" lang="ja-JP" sz="20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　受験した共通テストの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全ての教科・科目の成績を無効とする。</a:t>
            </a:r>
            <a:endParaRPr altLang="ja-JP" dirty="0" lang="en-US" sz="20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altLang="en-US" b="0" dirty="0" lang="ja-JP" sz="20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　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状況により警察へ被害届を提出する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などの対応をとる場合がある。</a:t>
            </a:r>
            <a:endParaRPr altLang="ja-JP" b="0" dirty="0" lang="en-US" sz="200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80000"/>
              </a:lnSpc>
              <a:spcBef>
                <a:spcPts val="3000"/>
              </a:spcBef>
              <a:spcAft>
                <a:spcPts val="600"/>
              </a:spcAft>
            </a:pP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 </a:t>
            </a:r>
            <a:endParaRPr altLang="ja-JP" dirty="0" lang="en-US" sz="20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05AC938E-8841-49A7-9F05-95F5A399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80" y="4043475"/>
            <a:ext cx="8742213" cy="2448272"/>
          </a:xfrm>
          <a:prstGeom prst="rect">
            <a:avLst/>
          </a:prstGeom>
          <a:noFill/>
          <a:ln algn="ctr" cmpd="thickThin"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endParaRPr altLang="en-US" dirty="0" lang="ja-JP"/>
          </a:p>
        </p:txBody>
      </p:sp>
    </p:spTree>
    <p:extLst>
      <p:ext uri="{BB962C8B-B14F-4D97-AF65-F5344CB8AC3E}">
        <p14:creationId xmlns:p14="http://schemas.microsoft.com/office/powerpoint/2010/main" val="36669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79512" y="47743"/>
            <a:ext cx="3510845" cy="5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1pPr>
            <a:lvl2pPr eaLnBrk="0" hangingPunct="0" indent="-285750" marL="74295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2pPr>
            <a:lvl3pPr eaLnBrk="0" hangingPunct="0" indent="-228600" marL="11430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3pPr>
            <a:lvl4pPr eaLnBrk="0" hangingPunct="0" indent="-228600" marL="16002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4pPr>
            <a:lvl5pPr eaLnBrk="0" hangingPunct="0" indent="-228600" marL="20574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5pPr>
            <a:lvl6pPr eaLnBrk="0" fontAlgn="ctr" hangingPunct="0" indent="-228600" marL="25146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6pPr>
            <a:lvl7pPr eaLnBrk="0" fontAlgn="ctr" hangingPunct="0" indent="-228600" marL="29718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7pPr>
            <a:lvl8pPr eaLnBrk="0" fontAlgn="ctr" hangingPunct="0" indent="-228600" marL="34290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8pPr>
            <a:lvl9pPr eaLnBrk="0" fontAlgn="ctr" hangingPunct="0" indent="-228600" marL="38862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9pPr>
          </a:lstStyle>
          <a:p>
            <a:pPr eaLnBrk="1" hangingPunct="1"/>
            <a:r>
              <a:rPr altLang="en-US" dirty="0" lang="ja-JP" sz="2845" u="sng">
                <a:latin charset="-128" panose="020B0604030504040204" pitchFamily="50" typeface="メイリオ"/>
                <a:ea charset="-128" panose="020B0604030504040204" pitchFamily="50" typeface="メイリオ"/>
              </a:rPr>
              <a:t>本日の説明内容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A5FC43D3-E852-43EC-AE93-3E2D89435DA5}" type="slidenum">
              <a:rPr altLang="ja-JP" lang="en-US" smtClean="0"/>
              <a:pPr>
                <a:defRPr/>
              </a:pPr>
              <a:t>2</a:t>
            </a:fld>
            <a:endParaRPr altLang="ja-JP" dirty="0" lang="en-US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341689" y="1675951"/>
            <a:ext cx="8574363" cy="2153603"/>
          </a:xfrm>
          <a:prstGeom prst="rect">
            <a:avLst/>
          </a:prstGeom>
          <a:solidFill>
            <a:srgbClr val="DDF2FF"/>
          </a:solidFill>
          <a:ln w="38100">
            <a:noFill/>
            <a:miter lim="800000"/>
            <a:headEnd/>
            <a:tailEnd/>
          </a:ln>
          <a:extLst/>
        </p:spPr>
        <p:txBody>
          <a:bodyPr anchor="ctr" wrap="square">
            <a:spAutoFit/>
          </a:bodyPr>
          <a:lstStyle>
            <a:lvl1pPr eaLnBrk="0" hangingPunct="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1pPr>
            <a:lvl2pPr eaLnBrk="0" hangingPunct="0" indent="-285750" marL="74295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2pPr>
            <a:lvl3pPr eaLnBrk="0" hangingPunct="0" indent="-228600" marL="11430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3pPr>
            <a:lvl4pPr eaLnBrk="0" hangingPunct="0" indent="-228600" marL="16002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4pPr>
            <a:lvl5pPr eaLnBrk="0" hangingPunct="0" indent="-228600" marL="20574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5pPr>
            <a:lvl6pPr eaLnBrk="0" fontAlgn="ctr" hangingPunct="0" indent="-228600" marL="25146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6pPr>
            <a:lvl7pPr eaLnBrk="0" fontAlgn="ctr" hangingPunct="0" indent="-228600" marL="29718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7pPr>
            <a:lvl8pPr eaLnBrk="0" fontAlgn="ctr" hangingPunct="0" indent="-228600" marL="34290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8pPr>
            <a:lvl9pPr eaLnBrk="0" fontAlgn="ctr" hangingPunct="0" indent="-228600" marL="38862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9pPr>
          </a:lstStyle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１　主な日程　・・・・・・・・・・・・・・・・・・・・・・ スライド　３　</a:t>
            </a:r>
            <a:endParaRPr altLang="ja-JP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２　出題教科・科目等　・・・・・・・・・・・・・・・・・・ スライド　４</a:t>
            </a:r>
            <a:endParaRPr altLang="ja-JP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３　受験教科等の事前登録　・・・・・・・・・・・・・・・・ スライド　８</a:t>
            </a:r>
            <a:endParaRPr altLang="ja-JP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４　解答用紙</a:t>
            </a:r>
            <a:r>
              <a:rPr altLang="en-US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（「地理歴史，公民」及び「理科」）</a:t>
            </a: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　・・・・・・・ スライド　９</a:t>
            </a:r>
            <a:endParaRPr altLang="ja-JP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５　不正行為について ・・・・・・・・・・・・・・・・・・・   スライド １８</a:t>
            </a:r>
            <a:endParaRPr altLang="ja-JP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1" name="角丸四角形 4"/>
          <p:cNvSpPr>
            <a:spLocks noChangeArrowheads="1"/>
          </p:cNvSpPr>
          <p:nvPr/>
        </p:nvSpPr>
        <p:spPr bwMode="auto">
          <a:xfrm>
            <a:off x="331548" y="818631"/>
            <a:ext cx="8574362" cy="580880"/>
          </a:xfrm>
          <a:prstGeom prst="roundRect">
            <a:avLst>
              <a:gd fmla="val 14925" name="adj"/>
            </a:avLst>
          </a:prstGeom>
          <a:solidFill>
            <a:srgbClr val="FFFFCC"/>
          </a:solidFill>
          <a:ln algn="ctr" w="19050">
            <a:noFill/>
            <a:round/>
            <a:headEnd/>
            <a:tailEnd/>
          </a:ln>
        </p:spPr>
        <p:txBody>
          <a:bodyPr anchor="ctr" bIns="36000" tIns="36000" wrap="square">
            <a:spAutoFit/>
          </a:bodyPr>
          <a:lstStyle/>
          <a:p>
            <a:r>
              <a:rPr altLang="ja-JP" dirty="0" lang="en-US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Ⅰ</a:t>
            </a:r>
            <a:r>
              <a:rPr altLang="en-US" dirty="0" lang="ja-JP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令和</a:t>
            </a:r>
            <a:r>
              <a:rPr altLang="en-US" dirty="0" lang="ja-JP" sz="3000">
                <a:latin charset="-128" panose="020B0604030504040204" pitchFamily="50" typeface="メイリオ"/>
                <a:ea charset="-128" panose="020B0604030504040204" pitchFamily="50" typeface="メイリオ"/>
              </a:rPr>
              <a:t>９</a:t>
            </a:r>
            <a:r>
              <a:rPr altLang="en-US" dirty="0" lang="ja-JP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年度大学入学共通テストについて</a:t>
            </a:r>
            <a:r>
              <a:rPr altLang="en-US" dirty="0" lang="ja-JP" sz="2400">
                <a:solidFill>
                  <a:srgbClr val="000000"/>
                </a:solidFill>
              </a:rPr>
              <a:t>　　　</a:t>
            </a:r>
            <a:endParaRPr altLang="en-US" dirty="0" lang="ja-JP" sz="24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C53A50-3D3E-49E0-A3BF-DFB625B57B4A}"/>
              </a:ext>
            </a:extLst>
          </p:cNvPr>
          <p:cNvGrpSpPr/>
          <p:nvPr/>
        </p:nvGrpSpPr>
        <p:grpSpPr>
          <a:xfrm>
            <a:off x="284819" y="4221088"/>
            <a:ext cx="8859181" cy="534368"/>
            <a:chOff x="323528" y="5229961"/>
            <a:chExt cx="8859181" cy="534368"/>
          </a:xfrm>
        </p:grpSpPr>
        <p:sp>
          <p:nvSpPr>
            <p:cNvPr id="12" name="角丸四角形 4"/>
            <p:cNvSpPr>
              <a:spLocks noChangeArrowheads="1"/>
            </p:cNvSpPr>
            <p:nvPr/>
          </p:nvSpPr>
          <p:spPr bwMode="auto">
            <a:xfrm>
              <a:off x="323528" y="5229961"/>
              <a:ext cx="8574362" cy="534368"/>
            </a:xfrm>
            <a:prstGeom prst="rect">
              <a:avLst/>
            </a:prstGeom>
            <a:solidFill>
              <a:srgbClr val="FFFFCC"/>
            </a:solidFill>
            <a:ln algn="ctr" w="19050">
              <a:noFill/>
              <a:round/>
              <a:headEnd/>
              <a:tailEnd/>
            </a:ln>
          </p:spPr>
          <p:txBody>
            <a:bodyPr bIns="36000" tIns="36000" wrap="square">
              <a:spAutoFit/>
            </a:bodyPr>
            <a:lstStyle/>
            <a:p>
              <a:r>
                <a:rPr altLang="ja-JP" dirty="0" lang="en-US" sz="3000">
                  <a:solidFill>
                    <a:srgbClr val="000000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Ⅱ</a:t>
              </a:r>
              <a:r>
                <a:rPr altLang="en-US" dirty="0" lang="ja-JP" sz="3000">
                  <a:solidFill>
                    <a:srgbClr val="000000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　令和</a:t>
              </a:r>
              <a:r>
                <a:rPr altLang="en-US" dirty="0" lang="ja-JP" sz="3000">
                  <a:latin charset="-128" panose="020B0604030504040204" pitchFamily="50" typeface="メイリオ"/>
                  <a:ea charset="-128" panose="020B0604030504040204" pitchFamily="50" typeface="メイリオ"/>
                </a:rPr>
                <a:t>９</a:t>
              </a:r>
              <a:r>
                <a:rPr altLang="en-US" dirty="0" lang="ja-JP" sz="3000">
                  <a:solidFill>
                    <a:srgbClr val="000000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年度試験情報</a:t>
              </a:r>
              <a:endParaRPr altLang="en-US" dirty="0" lang="ja-JP" sz="30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610302B-32A3-4F47-A957-D7FE393F45CD}"/>
                </a:ext>
              </a:extLst>
            </p:cNvPr>
            <p:cNvSpPr txBox="1"/>
            <p:nvPr/>
          </p:nvSpPr>
          <p:spPr>
            <a:xfrm>
              <a:off x="7300283" y="5414627"/>
              <a:ext cx="1882426" cy="349702"/>
            </a:xfrm>
            <a:prstGeom prst="rect">
              <a:avLst/>
            </a:prstGeom>
            <a:noFill/>
            <a:ln>
              <a:noFill/>
            </a:ln>
          </p:spPr>
          <p:txBody>
            <a:bodyPr bIns="36000" rtlCol="0" tIns="36000" wrap="square">
              <a:spAutoFit/>
            </a:bodyPr>
            <a:lstStyle/>
            <a:p>
              <a:r>
                <a:rPr altLang="en-US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スライド ２０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3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1396" p14:dur="700" spd="med">
        <p:fade/>
      </p:transition>
    </mc:Choice>
    <mc:Fallback>
      <p:transition advTm="11396"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89E393-021A-4F06-B3BB-AF221614028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角丸四角形 4">
            <a:extLst>
              <a:ext uri="{FF2B5EF4-FFF2-40B4-BE49-F238E27FC236}">
                <a16:creationId xmlns:a16="http://schemas.microsoft.com/office/drawing/2014/main" id="{D4AD9405-EB13-4D7B-9E36-C3DCDF7A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74" y="772649"/>
            <a:ext cx="8635245" cy="498726"/>
          </a:xfrm>
          <a:prstGeom prst="rect">
            <a:avLst/>
          </a:prstGeom>
          <a:solidFill>
            <a:srgbClr val="FFFFCC"/>
          </a:solidFill>
          <a:ln algn="ctr" w="1905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altLang="ja-JP" dirty="0" lang="en-US" sz="2641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Ⅱ</a:t>
            </a:r>
            <a:r>
              <a:rPr altLang="en-US" dirty="0" lang="ja-JP" sz="2641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令和</a:t>
            </a:r>
            <a:r>
              <a:rPr altLang="en-US" dirty="0" lang="ja-JP" sz="2641">
                <a:latin charset="-128" panose="020B0604030504040204" pitchFamily="50" typeface="メイリオ"/>
                <a:ea charset="-128" panose="020B0604030504040204" pitchFamily="50" typeface="メイリオ"/>
              </a:rPr>
              <a:t>９</a:t>
            </a:r>
            <a:r>
              <a:rPr altLang="en-US" dirty="0" lang="ja-JP" sz="2641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年度試験情報</a:t>
            </a:r>
            <a:endParaRPr altLang="en-US" dirty="0" lang="ja-JP" sz="2438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12EB97-A79B-4878-B91C-A7EEE66CEB80}"/>
              </a:ext>
            </a:extLst>
          </p:cNvPr>
          <p:cNvSpPr/>
          <p:nvPr/>
        </p:nvSpPr>
        <p:spPr>
          <a:xfrm>
            <a:off x="463578" y="2330846"/>
            <a:ext cx="576460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＜説明動画（スライド資料）＞　</a:t>
            </a:r>
            <a:r>
              <a:rPr altLang="ja-JP" b="0" dirty="0" lang="en-US" sz="14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　イメージ</a:t>
            </a:r>
            <a:endParaRPr altLang="ja-JP" b="0" dirty="0" lang="en-US" sz="13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B0C67A-8C89-4A3F-9C1C-D495E96BC5E8}"/>
              </a:ext>
            </a:extLst>
          </p:cNvPr>
          <p:cNvSpPr txBox="1"/>
          <p:nvPr/>
        </p:nvSpPr>
        <p:spPr>
          <a:xfrm>
            <a:off x="1346526" y="6409621"/>
            <a:ext cx="6450939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0"/>
              </a:spcBef>
            </a:pPr>
            <a:r>
              <a:rPr altLang="en-US" dirty="0" kumimoji="1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志願者への周知、指導の際</a:t>
            </a: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に</a:t>
            </a:r>
            <a:r>
              <a:rPr altLang="en-US" dirty="0" kumimoji="1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ご活用ください。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2D3BAE3-5A68-443F-9DBD-0E643C63A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47897"/>
            <a:ext cx="8494083" cy="806925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lIns="36000" rIns="0" wrap="square"/>
          <a:lstStyle/>
          <a:p>
            <a:pPr>
              <a:spcBef>
                <a:spcPts val="600"/>
              </a:spcBef>
            </a:pPr>
            <a:r>
              <a:rPr altLang="en-US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○ 説明動画（スライド資料）</a:t>
            </a:r>
            <a:endParaRPr altLang="ja-JP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600"/>
              </a:spcBef>
            </a:pPr>
            <a:r>
              <a:rPr altLang="en-US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ja-JP" dirty="0" lang="en-US" spc="-10" sz="1800">
                <a:latin charset="-128" panose="020B0604030504040204" pitchFamily="50" typeface="メイリオ"/>
                <a:ea charset="-128" panose="020B0604030504040204" pitchFamily="50" typeface="メイリオ"/>
              </a:rPr>
              <a:t>Web</a:t>
            </a:r>
            <a:r>
              <a:rPr altLang="en-US" dirty="0" lang="ja-JP" spc="-10" sz="1800">
                <a:latin charset="-128" panose="020B0604030504040204" pitchFamily="50" typeface="メイリオ"/>
                <a:ea charset="-128" panose="020B0604030504040204" pitchFamily="50" typeface="メイリオ"/>
              </a:rPr>
              <a:t>出願の手続の流れや、出題教科・科目、出題範囲などについて説明</a:t>
            </a:r>
            <a:endParaRPr altLang="ja-JP" dirty="0" lang="en-US" spc="-10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1A646D-1171-4E37-B7CA-A70D12F8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4" y="4653136"/>
            <a:ext cx="3015417" cy="16961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CCB362-7D29-4BD8-9874-249CEBAC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64" y="4649832"/>
            <a:ext cx="3015417" cy="16961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97F97DB-C2F7-492E-A9A9-9C68EAFC9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664070"/>
            <a:ext cx="3168352" cy="17781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A610456-D3A9-457D-A17E-137B0FD6F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014" y="2648834"/>
            <a:ext cx="3107571" cy="17656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93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>
            <a:extLst>
              <a:ext uri="{FF2B5EF4-FFF2-40B4-BE49-F238E27FC236}">
                <a16:creationId xmlns:a16="http://schemas.microsoft.com/office/drawing/2014/main" id="{A0160403-5EC1-4C3E-B478-90F6B492833F}"/>
              </a:ext>
            </a:extLst>
          </p:cNvPr>
          <p:cNvSpPr>
            <a:spLocks noChangeAspect="1"/>
          </p:cNvSpPr>
          <p:nvPr/>
        </p:nvSpPr>
        <p:spPr bwMode="auto">
          <a:xfrm>
            <a:off x="267535" y="729274"/>
            <a:ext cx="2798239" cy="2637250"/>
          </a:xfrm>
          <a:prstGeom prst="ellipse">
            <a:avLst/>
          </a:prstGeom>
          <a:solidFill>
            <a:schemeClr val="bg1"/>
          </a:solidFill>
          <a:ln algn="ctr" cap="flat" cmpd="sng" w="5715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15" compatLnSpc="1" lIns="91429" numCol="1" rIns="91429" rtlCol="0" tIns="10799" vert="horz" wrap="non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令和９年度</a:t>
            </a:r>
            <a:br>
              <a:rPr altLang="ja-JP" baseline="0" cap="none" dirty="0" i="0" kumimoji="1" lang="en-US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</a:b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大学入学共通テスト</a:t>
            </a:r>
            <a:endParaRPr altLang="ja-JP" baseline="0" cap="none" dirty="0" i="0" kumimoji="1" lang="en-US" normalizeH="0" strike="noStrike" sz="2400" u="none">
              <a:ln>
                <a:noFill/>
              </a:ln>
              <a:solidFill>
                <a:schemeClr val="accent1"/>
              </a:solidFill>
              <a:effectLst/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試験情報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89E393-021A-4F06-B3BB-AF221614028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10399" y="6491747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644B1D-18DC-4E59-A843-7CE8B4874416}"/>
              </a:ext>
            </a:extLst>
          </p:cNvPr>
          <p:cNvSpPr txBox="1"/>
          <p:nvPr/>
        </p:nvSpPr>
        <p:spPr>
          <a:xfrm>
            <a:off x="-17361" y="3537902"/>
            <a:ext cx="23410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＜</a:t>
            </a:r>
            <a:r>
              <a:rPr altLang="ja-JP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スマートフォン版</a:t>
            </a:r>
            <a:r>
              <a:rPr altLang="en-US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＞</a:t>
            </a:r>
            <a:endParaRPr altLang="ja-JP" b="0" dirty="0" lang="ja-JP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E49249-BE66-4927-91E2-6581C190BF39}"/>
              </a:ext>
            </a:extLst>
          </p:cNvPr>
          <p:cNvSpPr txBox="1"/>
          <p:nvPr/>
        </p:nvSpPr>
        <p:spPr>
          <a:xfrm>
            <a:off x="2662410" y="3509743"/>
            <a:ext cx="118826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＜</a:t>
            </a:r>
            <a:r>
              <a:rPr altLang="ja-JP" b="0" dirty="0" lang="en-US" sz="1400">
                <a:latin charset="-128" panose="020B0604030504040204" pitchFamily="50" typeface="メイリオ"/>
                <a:ea charset="-128" panose="020B0604030504040204" pitchFamily="50" typeface="メイリオ"/>
              </a:rPr>
              <a:t>PC</a:t>
            </a:r>
            <a:r>
              <a:rPr altLang="ja-JP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版</a:t>
            </a:r>
            <a:r>
              <a:rPr altLang="en-US" b="0" dirty="0" lang="ja-JP" sz="1400">
                <a:latin charset="-128" panose="020B0604030504040204" pitchFamily="50" typeface="メイリオ"/>
                <a:ea charset="-128" panose="020B0604030504040204" pitchFamily="50" typeface="メイリオ"/>
              </a:rPr>
              <a:t>＞</a:t>
            </a:r>
            <a:endParaRPr altLang="ja-JP" b="0" dirty="0" lang="ja-JP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197D8F3-62F8-4C01-A22F-21E96D6B60B2}"/>
              </a:ext>
            </a:extLst>
          </p:cNvPr>
          <p:cNvSpPr/>
          <p:nvPr/>
        </p:nvSpPr>
        <p:spPr>
          <a:xfrm>
            <a:off x="6372200" y="3627492"/>
            <a:ext cx="2720539" cy="2969860"/>
          </a:xfrm>
          <a:prstGeom prst="roundRect">
            <a:avLst>
              <a:gd fmla="val 14456" name="adj"/>
            </a:avLst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36000" rIns="0" rtlCol="0" tIns="0"/>
          <a:lstStyle/>
          <a:p>
            <a:pPr algn="ctr"/>
            <a:r>
              <a:rPr altLang="en-US" b="0" dirty="0" lang="ja-JP" sz="14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＜６月１９日掲載＞</a:t>
            </a:r>
            <a:endParaRPr altLang="ja-JP" b="0" dirty="0" lang="en-US" sz="14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r>
              <a:rPr altLang="en-US" b="0" dirty="0" lang="ja-JP" sz="17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・受験案内</a:t>
            </a:r>
            <a:endParaRPr altLang="ja-JP" b="0" dirty="0" lang="en-US" sz="17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r>
              <a:rPr altLang="en-US" b="0" dirty="0" kumimoji="1" lang="ja-JP" sz="17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・説明動画</a:t>
            </a:r>
            <a:endParaRPr altLang="ja-JP" b="0" dirty="0" kumimoji="1" lang="en-US" sz="17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r>
              <a:rPr altLang="en-US" b="0" dirty="0" kumimoji="1" lang="ja-JP" sz="17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・受験上の配慮案内</a:t>
            </a:r>
            <a:endParaRPr altLang="ja-JP" b="0" dirty="0" lang="en-US" sz="1700">
              <a:solidFill>
                <a:schemeClr val="tx1"/>
              </a:solidFill>
              <a:highlight>
                <a:srgbClr val="DDF2FF"/>
              </a:highlight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ctr">
              <a:spcBef>
                <a:spcPts val="1200"/>
              </a:spcBef>
            </a:pPr>
            <a:r>
              <a:rPr altLang="en-US" b="0" dirty="0" lang="ja-JP" sz="14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＜７月１日～＞</a:t>
            </a:r>
            <a:endParaRPr altLang="ja-JP" b="0" dirty="0" lang="en-US" sz="14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ctr"/>
            <a:r>
              <a:rPr altLang="en-US" b="0" dirty="0" lang="ja-JP" sz="1700" u="sng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共通テスト出願サイト</a:t>
            </a:r>
            <a:br>
              <a:rPr altLang="ja-JP" b="0" dirty="0" lang="en-US" sz="1700" u="sng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</a:br>
            <a:r>
              <a:rPr altLang="en-US" b="0" dirty="0" lang="ja-JP" sz="1700" u="sng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公開</a:t>
            </a:r>
            <a:endParaRPr altLang="ja-JP" b="0" dirty="0" lang="en-US" sz="17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r>
              <a:rPr altLang="en-US" b="0" dirty="0" lang="ja-JP" sz="17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・操作マニュアル、操作　　</a:t>
            </a:r>
            <a:endParaRPr altLang="ja-JP" b="0" dirty="0" lang="en-US" sz="17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r>
              <a:rPr altLang="en-US" b="0" dirty="0" lang="ja-JP" sz="17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方法説明動画掲載</a:t>
            </a:r>
            <a:endParaRPr altLang="ja-JP" b="0" dirty="0" lang="en-US" sz="17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C571618-8FC6-489B-84EB-43369FA6CDC7}"/>
              </a:ext>
            </a:extLst>
          </p:cNvPr>
          <p:cNvGrpSpPr/>
          <p:nvPr/>
        </p:nvGrpSpPr>
        <p:grpSpPr>
          <a:xfrm>
            <a:off x="3275856" y="887490"/>
            <a:ext cx="5389050" cy="2289225"/>
            <a:chOff x="3491880" y="1109018"/>
            <a:chExt cx="5389050" cy="2289225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2233C53-8EDC-461E-9CA0-B96CC0A44079}"/>
                </a:ext>
              </a:extLst>
            </p:cNvPr>
            <p:cNvGrpSpPr/>
            <p:nvPr/>
          </p:nvGrpSpPr>
          <p:grpSpPr>
            <a:xfrm>
              <a:off x="3628510" y="2254125"/>
              <a:ext cx="4153725" cy="510988"/>
              <a:chOff x="5762696" y="5441142"/>
              <a:chExt cx="3906384" cy="446512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D1E7F4F-E1D2-4B6B-BF1C-46A0E81BA090}"/>
                  </a:ext>
                </a:extLst>
              </p:cNvPr>
              <p:cNvSpPr/>
              <p:nvPr/>
            </p:nvSpPr>
            <p:spPr bwMode="auto">
              <a:xfrm>
                <a:off x="5762696" y="5445227"/>
                <a:ext cx="3886926" cy="419291"/>
              </a:xfrm>
              <a:prstGeom prst="rect">
                <a:avLst/>
              </a:prstGeom>
              <a:solidFill>
                <a:schemeClr val="bg1"/>
              </a:solidFill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anchorCtr="0" bIns="45715" compatLnSpc="1" lIns="91429" numCol="1" rIns="91429" rtlCol="0" tIns="10799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altLang="en-US" b="1" dirty="0" lang="ja-JP" sz="2800">
                    <a:solidFill>
                      <a:prstClr val="black"/>
                    </a:solidFill>
                    <a:latin charset="-128" panose="020B0604030504040204" pitchFamily="50" typeface="メイリオ"/>
                    <a:ea charset="-128" panose="020B0604030504040204" pitchFamily="50" typeface="メイリオ"/>
                  </a:rPr>
                  <a:t>共通テスト　令和</a:t>
                </a:r>
                <a:r>
                  <a:rPr altLang="en-US" b="1" dirty="0" lang="ja-JP" sz="2800">
                    <a:latin charset="-128" panose="020B0604030504040204" pitchFamily="50" typeface="メイリオ"/>
                    <a:ea charset="-128" panose="020B0604030504040204" pitchFamily="50" typeface="メイリオ"/>
                  </a:rPr>
                  <a:t>９</a:t>
                </a: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A29F86-649C-4664-96E2-4650AC0A5A4D}"/>
                  </a:ext>
                </a:extLst>
              </p:cNvPr>
              <p:cNvSpPr/>
              <p:nvPr/>
            </p:nvSpPr>
            <p:spPr bwMode="auto">
              <a:xfrm>
                <a:off x="9093016" y="5441142"/>
                <a:ext cx="576064" cy="4192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t" anchorCtr="0" bIns="45715" compatLnSpc="1" lIns="91429" numCol="1" rIns="91429" rtlCol="0" tIns="10799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altLang="en-US" b="1" dirty="0" lang="ja-JP" sz="2800">
                  <a:solidFill>
                    <a:prstClr val="black"/>
                  </a:solidFill>
                  <a:latin charset="-128" panose="020B0600070205080204" pitchFamily="50" typeface="ＭＳ Ｐゴシック"/>
                  <a:ea charset="-128" pitchFamily="50" typeface="ＭＳ Ｐゴシック"/>
                </a:endParaRPr>
              </a:p>
            </p:txBody>
          </p:sp>
          <p:pic>
            <p:nvPicPr>
              <p:cNvPr descr="拡大鏡 単色塗りつぶし" id="33" name="グラフィックス 32">
                <a:extLst>
                  <a:ext uri="{FF2B5EF4-FFF2-40B4-BE49-F238E27FC236}">
                    <a16:creationId xmlns:a16="http://schemas.microsoft.com/office/drawing/2014/main" id="{4DAE716C-0DC7-42B1-A1F5-CA6866E9B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screen"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53161" y="5464173"/>
                <a:ext cx="455774" cy="423481"/>
              </a:xfrm>
              <a:prstGeom prst="rect">
                <a:avLst/>
              </a:prstGeom>
            </p:spPr>
          </p:pic>
        </p:grp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2A8C4C6-D29F-4EB5-99FC-A87BFAD3BA43}"/>
                </a:ext>
              </a:extLst>
            </p:cNvPr>
            <p:cNvSpPr/>
            <p:nvPr/>
          </p:nvSpPr>
          <p:spPr>
            <a:xfrm>
              <a:off x="3491880" y="2801156"/>
              <a:ext cx="5112568" cy="59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altLang="ja-JP" b="1" dirty="0" lang="en-US" sz="16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altLang="ja-JP" b="1" dirty="0" lang="en-US" sz="1400">
                  <a:solidFill>
                    <a:srgbClr val="4F81BD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https://www.dnc.ac.jp/kyotsu/shiken_jouhou/r9/</a:t>
              </a:r>
              <a:endParaRPr altLang="en-US" b="1" dirty="0" lang="ja-JP" sz="1400">
                <a:solidFill>
                  <a:srgbClr val="4F81BD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B80D666-0C5B-46A7-BB00-E86D8F1534C3}"/>
                </a:ext>
              </a:extLst>
            </p:cNvPr>
            <p:cNvSpPr txBox="1"/>
            <p:nvPr/>
          </p:nvSpPr>
          <p:spPr>
            <a:xfrm>
              <a:off x="3491880" y="1109018"/>
              <a:ext cx="5389050" cy="9048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altLang="en-US" b="1" dirty="0" lang="ja-JP" sz="2400">
                  <a:solidFill>
                    <a:prstClr val="black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大学入試センターウェブサイトで</a:t>
              </a:r>
              <a:endParaRPr altLang="ja-JP" b="1" dirty="0" lang="en-US" sz="24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fontAlgn="base">
                <a:spcAft>
                  <a:spcPct val="0"/>
                </a:spcAft>
              </a:pPr>
              <a:r>
                <a:rPr altLang="en-US" b="1" dirty="0" lang="ja-JP" sz="2400">
                  <a:solidFill>
                    <a:prstClr val="black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最新の情報を掲載していきます。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6B9E8EF3-5466-468B-93E3-35FB0B05C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992" y="1954463"/>
            <a:ext cx="799554" cy="79955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72DB0A0-5419-4824-B9B3-04F6BE0D5B2D}"/>
              </a:ext>
            </a:extLst>
          </p:cNvPr>
          <p:cNvPicPr/>
          <p:nvPr/>
        </p:nvPicPr>
        <p:blipFill rotWithShape="1">
          <a:blip r:embed="rId6"/>
          <a:srcRect b="4682" l="57011" r="5442" t="7438"/>
          <a:stretch/>
        </p:blipFill>
        <p:spPr bwMode="auto">
          <a:xfrm>
            <a:off x="2484096" y="3881249"/>
            <a:ext cx="3804884" cy="267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CF0A379-3AF4-44FC-BF8A-CCD1DE643006}"/>
              </a:ext>
            </a:extLst>
          </p:cNvPr>
          <p:cNvSpPr/>
          <p:nvPr/>
        </p:nvSpPr>
        <p:spPr>
          <a:xfrm>
            <a:off x="3053604" y="5327296"/>
            <a:ext cx="1533461" cy="130488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endParaRPr altLang="en-US" dirty="0" lang="ja-JP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B5819CD3-B7DD-49D8-A180-99878BC6EAFF}"/>
              </a:ext>
            </a:extLst>
          </p:cNvPr>
          <p:cNvSpPr>
            <a:spLocks noChangeArrowheads="1"/>
          </p:cNvSpPr>
          <p:nvPr/>
        </p:nvSpPr>
        <p:spPr bwMode="auto">
          <a:xfrm flipV="1" rot="10800000">
            <a:off x="4670285" y="5560203"/>
            <a:ext cx="2047176" cy="252933"/>
          </a:xfrm>
          <a:prstGeom prst="rightArrow">
            <a:avLst>
              <a:gd fmla="val 32065" name="adj1"/>
              <a:gd fmla="val 66040" name="adj2"/>
            </a:avLst>
          </a:prstGeom>
          <a:solidFill>
            <a:srgbClr val="00B050"/>
          </a:solidFill>
          <a:ln algn="ctr"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anchor="t" anchorCtr="0" bIns="8890" lIns="74295" rIns="74295" rot="0" tIns="8890" upright="1" vert="horz" wrap="square">
            <a:noAutofit/>
          </a:bodyPr>
          <a:lstStyle/>
          <a:p>
            <a:endParaRPr altLang="en-US" dirty="0" lang="ja-JP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0B9C42BE-16A8-48CF-ACA3-6D992B9548A8}"/>
              </a:ext>
            </a:extLst>
          </p:cNvPr>
          <p:cNvSpPr>
            <a:spLocks noChangeArrowheads="1"/>
          </p:cNvSpPr>
          <p:nvPr/>
        </p:nvSpPr>
        <p:spPr bwMode="auto">
          <a:xfrm flipV="1" rot="10800000">
            <a:off x="2291686" y="4965429"/>
            <a:ext cx="4464495" cy="252933"/>
          </a:xfrm>
          <a:prstGeom prst="rightArrow">
            <a:avLst>
              <a:gd fmla="val 32065" name="adj1"/>
              <a:gd fmla="val 66040" name="adj2"/>
            </a:avLst>
          </a:prstGeom>
          <a:solidFill>
            <a:srgbClr val="00B050"/>
          </a:solidFill>
          <a:ln algn="ctr"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anchor="t" anchorCtr="0" bIns="8890" lIns="74295" rIns="74295" rot="0" tIns="8890" upright="1" vert="horz" wrap="square">
            <a:noAutofit/>
          </a:bodyPr>
          <a:lstStyle/>
          <a:p>
            <a:endParaRPr altLang="en-US" dirty="0" lang="ja-JP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FD573DE-E921-4C0A-910C-1DA80651AD2E}"/>
              </a:ext>
            </a:extLst>
          </p:cNvPr>
          <p:cNvPicPr/>
          <p:nvPr/>
        </p:nvPicPr>
        <p:blipFill rotWithShape="1">
          <a:blip r:embed="rId7"/>
          <a:srcRect b="6991" l="76428" r="7743" t="9994"/>
          <a:stretch/>
        </p:blipFill>
        <p:spPr bwMode="auto">
          <a:xfrm>
            <a:off x="221503" y="3811032"/>
            <a:ext cx="2030681" cy="2969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6DAFBCF-B89F-4CD0-AE2B-0D3688811070}"/>
              </a:ext>
            </a:extLst>
          </p:cNvPr>
          <p:cNvSpPr/>
          <p:nvPr/>
        </p:nvSpPr>
        <p:spPr>
          <a:xfrm>
            <a:off x="207993" y="5009845"/>
            <a:ext cx="2030681" cy="550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endParaRPr altLang="en-US" dirty="0" lang="ja-JP"/>
          </a:p>
        </p:txBody>
      </p:sp>
    </p:spTree>
    <p:extLst>
      <p:ext uri="{BB962C8B-B14F-4D97-AF65-F5344CB8AC3E}">
        <p14:creationId xmlns:p14="http://schemas.microsoft.com/office/powerpoint/2010/main" val="21022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E1250CC-A40E-442F-9320-1551896A227F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37" y="1605619"/>
            <a:ext cx="1690665" cy="172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B648-9348-454B-AC62-660EC098CDC4}"/>
              </a:ext>
            </a:extLst>
          </p:cNvPr>
          <p:cNvSpPr txBox="1"/>
          <p:nvPr/>
        </p:nvSpPr>
        <p:spPr>
          <a:xfrm>
            <a:off x="85561" y="778926"/>
            <a:ext cx="8964488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大学入試</a:t>
            </a:r>
            <a:r>
              <a:rPr altLang="en-US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センター公式Ｘ（旧 </a:t>
            </a:r>
            <a:r>
              <a:rPr altLang="ja-JP" dirty="0" lang="en-US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Twitter</a:t>
            </a:r>
            <a:r>
              <a:rPr altLang="en-US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）でも</a:t>
            </a:r>
            <a:endParaRPr altLang="ja-JP" b="1" dirty="0" lang="en-US" sz="20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令和９年度大学入学共通テストに関する最新情報を発信しています。</a:t>
            </a:r>
            <a:r>
              <a:rPr altLang="ja-JP" b="1" baseline="30000" dirty="0" lang="en-US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※</a:t>
            </a:r>
            <a:endParaRPr altLang="en-US" b="1" baseline="30000" dirty="0" lang="ja-JP" sz="20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7C3321-BFDC-4B39-9E17-F812B21C61D0}"/>
              </a:ext>
            </a:extLst>
          </p:cNvPr>
          <p:cNvSpPr txBox="1"/>
          <p:nvPr/>
        </p:nvSpPr>
        <p:spPr>
          <a:xfrm>
            <a:off x="2285337" y="3494826"/>
            <a:ext cx="4564935" cy="6340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大学入試センター</a:t>
            </a:r>
            <a:endParaRPr altLang="ja-JP" b="1" dirty="0" lang="en-US" sz="1600">
              <a:solidFill>
                <a:prstClr val="black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ja-JP" b="1" dirty="0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@</a:t>
            </a:r>
            <a:r>
              <a:rPr altLang="ja-JP" b="1" dirty="0" err="1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DNC_Japan</a:t>
            </a: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（</a:t>
            </a:r>
            <a:r>
              <a:rPr altLang="ja-JP" b="1" dirty="0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https://x.com/DNC_Japan</a:t>
            </a: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D5258BF-1AA5-46BC-AB1F-B005F5CDE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72" y="4815305"/>
            <a:ext cx="1260000" cy="126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1FFEB8-A086-4186-9BA3-78C7F83903F7}"/>
              </a:ext>
            </a:extLst>
          </p:cNvPr>
          <p:cNvSpPr txBox="1"/>
          <p:nvPr/>
        </p:nvSpPr>
        <p:spPr>
          <a:xfrm>
            <a:off x="2278272" y="4186098"/>
            <a:ext cx="4572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ja-JP" b="1" dirty="0" lang="en-US" spc="-150" sz="4400">
                <a:solidFill>
                  <a:prstClr val="black"/>
                </a:solidFill>
                <a:latin charset="-128" panose="020B0700000000000000" pitchFamily="50" typeface="Yu Gothic UI Semibold"/>
                <a:ea charset="-128" panose="020B0700000000000000" pitchFamily="50" typeface="Yu Gothic UI Semibold"/>
              </a:rPr>
              <a:t>Follow us !</a:t>
            </a:r>
            <a:r>
              <a:rPr altLang="en-US" b="1" dirty="0" lang="ja-JP" sz="44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endParaRPr altLang="ja-JP" b="1" dirty="0" lang="en-US" sz="4400">
              <a:solidFill>
                <a:prstClr val="black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4E8AD7-B951-4E4D-8731-DCA63FFD4E54}"/>
              </a:ext>
            </a:extLst>
          </p:cNvPr>
          <p:cNvSpPr txBox="1"/>
          <p:nvPr/>
        </p:nvSpPr>
        <p:spPr>
          <a:xfrm>
            <a:off x="-7728" y="6181358"/>
            <a:ext cx="9144000" cy="676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 anchorCtr="0" rtlCol="0" tIns="144000" wrap="square">
            <a:spAutoFit/>
          </a:bodyPr>
          <a:lstStyle/>
          <a:p>
            <a:pPr fontAlgn="base">
              <a:lnSpc>
                <a:spcPts val="1800"/>
              </a:lnSpc>
              <a:spcAft>
                <a:spcPct val="0"/>
              </a:spcAft>
            </a:pPr>
            <a:r>
              <a:rPr altLang="ja-JP" b="1" baseline="30000" dirty="0" lang="en-US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※</a:t>
            </a: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　</a:t>
            </a:r>
            <a:r>
              <a:rPr altLang="en-US" b="1" baseline="30000" dirty="0" lang="ja-JP" spc="-150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公式</a:t>
            </a:r>
            <a:r>
              <a:rPr altLang="ja-JP" b="1" baseline="30000" dirty="0" lang="en-US" spc="-150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X</a:t>
            </a:r>
            <a:r>
              <a:rPr altLang="en-US" b="1" baseline="30000" dirty="0" lang="ja-JP" spc="-150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では、大学入試センターウェブサイト等における最新情報の掲載をご案内したり、その内容の一部を紹介する形で運用しています。　</a:t>
            </a:r>
            <a:endParaRPr altLang="ja-JP" b="1" baseline="30000" dirty="0" lang="en-US" spc="-150" sz="18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fontAlgn="base">
              <a:lnSpc>
                <a:spcPts val="1800"/>
              </a:lnSpc>
              <a:spcAft>
                <a:spcPct val="0"/>
              </a:spcAft>
            </a:pP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　フォロワー等に限定して特定の情報を発信することはありません。</a:t>
            </a:r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07451E43-49EB-4077-909D-9D3265BB7B37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20272" y="6493333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47ADC6A-630C-4EDF-90D8-9CBE0F20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17" y="1280453"/>
            <a:ext cx="8644879" cy="460386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１　主な日程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134E01-F002-4290-923A-7E8229BD6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04151"/>
              </p:ext>
            </p:extLst>
          </p:nvPr>
        </p:nvGraphicFramePr>
        <p:xfrm>
          <a:off x="188035" y="1817412"/>
          <a:ext cx="8704445" cy="4824000"/>
        </p:xfrm>
        <a:graphic>
          <a:graphicData uri="http://schemas.openxmlformats.org/drawingml/2006/table">
            <a:tbl>
              <a:tblPr bandRow="1" firstRow="1">
                <a:tableStyleId>{B301B821-A1FF-4177-AEE7-76D212191A09}</a:tableStyleId>
              </a:tblPr>
              <a:tblGrid>
                <a:gridCol w="2799789">
                  <a:extLst>
                    <a:ext uri="{9D8B030D-6E8A-4147-A177-3AD203B41FA5}">
                      <a16:colId xmlns:a16="http://schemas.microsoft.com/office/drawing/2014/main" val="1202414654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349642056"/>
                    </a:ext>
                  </a:extLst>
                </a:gridCol>
              </a:tblGrid>
              <a:tr h="385896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8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事項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8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日程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4349003"/>
                  </a:ext>
                </a:extLst>
              </a:tr>
              <a:tr h="739632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マイページの作成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令和８年</a:t>
                      </a:r>
                      <a:endParaRPr altLang="ja-JP" dirty="0" kumimoji="1" lang="en-US" sz="2000">
                        <a:solidFill>
                          <a:schemeClr val="tx1"/>
                        </a:solidFill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７月１日（水） ～ </a:t>
                      </a:r>
                      <a:r>
                        <a:rPr altLang="en-US" baseline="0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１０</a:t>
                      </a:r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月２日（金） 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8920419"/>
                  </a:ext>
                </a:extLst>
              </a:tr>
              <a:tr h="603035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受験上の配慮申請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７月１日（水） ～ </a:t>
                      </a:r>
                      <a:r>
                        <a:rPr altLang="en-US" baseline="0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１０</a:t>
                      </a:r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月２日（金）</a:t>
                      </a:r>
                      <a:r>
                        <a:rPr altLang="ja-JP" dirty="0" kumimoji="1" lang="en-US" spc="-300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【</a:t>
                      </a:r>
                      <a:r>
                        <a:rPr altLang="en-US" dirty="0" kumimoji="1" lang="ja-JP" spc="-300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郵送のみ</a:t>
                      </a:r>
                      <a:r>
                        <a:rPr altLang="ja-JP" dirty="0" kumimoji="1" lang="en-US" spc="-300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】</a:t>
                      </a:r>
                      <a:endParaRPr altLang="en-US" dirty="0" kumimoji="1" lang="ja-JP" spc="-300" sz="2000">
                        <a:solidFill>
                          <a:schemeClr val="tx1"/>
                        </a:solidFill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R="0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7159881"/>
                  </a:ext>
                </a:extLst>
              </a:tr>
              <a:tr h="932580"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出願</a:t>
                      </a:r>
                      <a:endParaRPr altLang="ja-JP" dirty="0" kumimoji="1" lang="en-US" sz="2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6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（出願内容の登録・ </a:t>
                      </a:r>
                      <a:endParaRPr altLang="ja-JP" dirty="0" kumimoji="1" lang="en-US" sz="16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6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検定料等の支払い）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　９月１５日（火） ～ </a:t>
                      </a:r>
                      <a:r>
                        <a:rPr altLang="en-US" baseline="0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１０</a:t>
                      </a:r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月２日（金）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5777961"/>
                  </a:ext>
                </a:extLst>
              </a:tr>
              <a:tr h="603035"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出願内容の確認・訂正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１０月９日（金）　～　１０月１６日（金）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2178"/>
                  </a:ext>
                </a:extLst>
              </a:tr>
              <a:tr h="535048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受験票の取得・印刷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１２月４日（金）～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1050204"/>
                  </a:ext>
                </a:extLst>
              </a:tr>
              <a:tr h="1024774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大学入学共通テスト</a:t>
                      </a:r>
                      <a:endParaRPr altLang="ja-JP" dirty="0" kumimoji="1" lang="en-US" sz="2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ctr"/>
                      <a:r>
                        <a:rPr altLang="en-US" dirty="0" kumimoji="1" lang="ja-JP" sz="2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本試験</a:t>
                      </a:r>
                      <a:endParaRPr altLang="ja-JP" dirty="0" kumimoji="1" lang="en-US" sz="2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ctr"/>
                      <a:r>
                        <a:rPr altLang="en-US" dirty="0" kumimoji="1" lang="ja-JP" sz="18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（追試験）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令和９年</a:t>
                      </a:r>
                      <a:endParaRPr altLang="ja-JP" dirty="0" kumimoji="1" lang="en-US" sz="2000">
                        <a:solidFill>
                          <a:schemeClr val="tx1"/>
                        </a:solidFill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l"/>
                      <a:r>
                        <a:rPr altLang="en-US" dirty="0" kumimoji="1" lang="ja-JP" sz="20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　１月１６日（土）・１７日（日）</a:t>
                      </a:r>
                      <a:endParaRPr altLang="ja-JP" dirty="0" kumimoji="1" lang="en-US" sz="2000">
                        <a:solidFill>
                          <a:schemeClr val="tx1"/>
                        </a:solidFill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800">
                          <a:solidFill>
                            <a:schemeClr val="tx1"/>
                          </a:solidFill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 　（１月２３日（土）・２４日（日））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2469244"/>
                  </a:ext>
                </a:extLst>
              </a:tr>
            </a:tbl>
          </a:graphicData>
        </a:graphic>
      </p:graphicFrame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C970EE7-8E24-4FFC-A8F7-DABDD951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35" y="752164"/>
            <a:ext cx="8767909" cy="461665"/>
          </a:xfrm>
          <a:prstGeom prst="rect">
            <a:avLst/>
          </a:prstGeom>
          <a:solidFill>
            <a:srgbClr val="FFFFCC"/>
          </a:solidFill>
          <a:ln algn="ctr" w="19050">
            <a:noFill/>
            <a:round/>
            <a:headEnd/>
            <a:tailEnd/>
          </a:ln>
        </p:spPr>
        <p:txBody>
          <a:bodyPr anchor="ctr" anchorCtr="0" bIns="0" lIns="36000" rIns="36000" tIns="0" wrap="square">
            <a:spAutoFit/>
          </a:bodyPr>
          <a:lstStyle/>
          <a:p>
            <a:r>
              <a:rPr altLang="ja-JP" dirty="0" lang="en-US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Ⅰ</a:t>
            </a:r>
            <a:r>
              <a:rPr altLang="en-US" dirty="0" lang="ja-JP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令和</a:t>
            </a:r>
            <a:r>
              <a:rPr altLang="en-US" dirty="0" lang="ja-JP" sz="3000">
                <a:latin charset="-128" panose="020B0604030504040204" pitchFamily="50" typeface="メイリオ"/>
                <a:ea charset="-128" panose="020B0604030504040204" pitchFamily="50" typeface="メイリオ"/>
              </a:rPr>
              <a:t>９</a:t>
            </a:r>
            <a:r>
              <a:rPr altLang="en-US" dirty="0" lang="ja-JP" sz="30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年度大学入学共通テストについて</a:t>
            </a:r>
            <a:endParaRPr altLang="en-US" dirty="0" lang="ja-JP" sz="3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E4381D-6019-4185-B490-E81943FEBCD3}"/>
              </a:ext>
            </a:extLst>
          </p:cNvPr>
          <p:cNvSpPr/>
          <p:nvPr/>
        </p:nvSpPr>
        <p:spPr>
          <a:xfrm>
            <a:off x="179922" y="3575755"/>
            <a:ext cx="8704445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94EEC3-7228-4BB1-9384-A9F05F55A039}"/>
              </a:ext>
            </a:extLst>
          </p:cNvPr>
          <p:cNvSpPr/>
          <p:nvPr/>
        </p:nvSpPr>
        <p:spPr>
          <a:xfrm>
            <a:off x="5796136" y="5163249"/>
            <a:ext cx="3166739" cy="338554"/>
          </a:xfrm>
          <a:prstGeom prst="rect">
            <a:avLst/>
          </a:prstGeom>
          <a:solidFill>
            <a:srgbClr val="FFE1FF"/>
          </a:solidFill>
          <a:ln w="12700">
            <a:noFill/>
            <a:prstDash val="solid"/>
          </a:ln>
        </p:spPr>
        <p:txBody>
          <a:bodyPr rIns="0" wrap="square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※｢</a:t>
            </a:r>
            <a:r>
              <a:rPr altLang="en-US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受験上の注意</a:t>
            </a:r>
            <a:r>
              <a:rPr altLang="ja-JP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｣</a:t>
            </a:r>
            <a:r>
              <a:rPr altLang="en-US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もダウンロード</a:t>
            </a:r>
            <a:endParaRPr altLang="ja-JP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7755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3BF2399-2FFF-4E0A-8C89-34C6D3E75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01272"/>
              </p:ext>
            </p:extLst>
          </p:nvPr>
        </p:nvGraphicFramePr>
        <p:xfrm>
          <a:off x="203745" y="1284463"/>
          <a:ext cx="8644879" cy="5472853"/>
        </p:xfrm>
        <a:graphic>
          <a:graphicData uri="http://schemas.openxmlformats.org/drawingml/2006/table">
            <a:tbl>
              <a:tblPr bandRow="1" firstRow="1">
                <a:tableStyleId>{69012ECD-51FC-41F1-AA8D-1B2483CD663E}</a:tableStyleId>
              </a:tblPr>
              <a:tblGrid>
                <a:gridCol w="839863">
                  <a:extLst>
                    <a:ext uri="{9D8B030D-6E8A-4147-A177-3AD203B41FA5}">
                      <a16:colId xmlns:a16="http://schemas.microsoft.com/office/drawing/2014/main" val="90488835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52333198"/>
                    </a:ext>
                  </a:extLst>
                </a:gridCol>
                <a:gridCol w="4371786">
                  <a:extLst>
                    <a:ext uri="{9D8B030D-6E8A-4147-A177-3AD203B41FA5}">
                      <a16:colId xmlns:a16="http://schemas.microsoft.com/office/drawing/2014/main" val="695610409"/>
                    </a:ext>
                  </a:extLst>
                </a:gridCol>
                <a:gridCol w="2857166">
                  <a:extLst>
                    <a:ext uri="{9D8B030D-6E8A-4147-A177-3AD203B41FA5}">
                      <a16:colId xmlns:a16="http://schemas.microsoft.com/office/drawing/2014/main" val="820449176"/>
                    </a:ext>
                  </a:extLst>
                </a:gridCol>
              </a:tblGrid>
              <a:tr h="401507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出題教科</a:t>
                      </a:r>
                      <a:endParaRPr altLang="en-US" b="1" dirty="0" kumimoji="1" lang="ja-JP" sz="12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0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グループ</a:t>
                      </a:r>
                      <a:endParaRPr altLang="en-US" b="1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0" marR="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出題科目</a:t>
                      </a:r>
                      <a:endParaRPr altLang="en-US" b="1" dirty="0" kumimoji="1" lang="ja-JP" sz="12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試験時間（配点）</a:t>
                      </a:r>
                      <a:endParaRPr altLang="en-US" b="1" dirty="0" kumimoji="1" lang="ja-JP" sz="12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707783"/>
                  </a:ext>
                </a:extLst>
              </a:tr>
              <a:tr h="308058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国語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国語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90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(200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44284"/>
                  </a:ext>
                </a:extLst>
              </a:tr>
              <a:tr h="693131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地理歴史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地理総合，地理探究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歴史総合，日本史探究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歴史総合，世界史探究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endParaRPr altLang="ja-JP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公共，倫理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公共，政治・経済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地理総合／歴史総合／公共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1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科目選択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60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2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科目選択</a:t>
                      </a:r>
                    </a:p>
                    <a:p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130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うち解答時間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120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  <a:p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 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(200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      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　　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1379"/>
                  </a:ext>
                </a:extLst>
              </a:tr>
              <a:tr h="693131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公民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200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67206"/>
                  </a:ext>
                </a:extLst>
              </a:tr>
              <a:tr h="308058">
                <a:tc rowSpan="2"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数学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①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zh-CN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zh-CN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数学</a:t>
                      </a:r>
                      <a:r>
                        <a:rPr altLang="zh-CN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Ⅰ</a:t>
                      </a:r>
                      <a:r>
                        <a:rPr altLang="en-US" dirty="0" kumimoji="1" lang="zh-CN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，数学Ａ</a:t>
                      </a:r>
                      <a:r>
                        <a:rPr altLang="zh-CN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zh-CN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zh-CN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数学</a:t>
                      </a:r>
                      <a:r>
                        <a:rPr altLang="zh-CN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Ⅰ』</a:t>
                      </a:r>
                      <a:endParaRPr altLang="zh-CN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70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59584"/>
                  </a:ext>
                </a:extLst>
              </a:tr>
              <a:tr h="308058">
                <a:tc vMerge="1">
                  <a:txBody>
                    <a:bodyPr/>
                    <a:lstStyle/>
                    <a:p>
                      <a:pPr algn="ctr"/>
                      <a:endParaRPr altLang="en-US" b="1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②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数学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Ⅱ</a:t>
                      </a:r>
                      <a:r>
                        <a:rPr altLang="en-US" dirty="0" err="1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，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数学Ｂ，数学Ｃ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70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161"/>
                  </a:ext>
                </a:extLst>
              </a:tr>
              <a:tr h="1200796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理科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物理基礎／化学基礎／生物基礎／地学基礎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物理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化学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生物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地学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1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科目選択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60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2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科目選択</a:t>
                      </a:r>
                    </a:p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   130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うち解答時間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120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 </a:t>
                      </a:r>
                    </a:p>
                    <a:p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(200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37825"/>
                  </a:ext>
                </a:extLst>
              </a:tr>
              <a:tr h="719692">
                <a:tc rowSpan="2"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外国語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英語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リーディング：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80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リスニング：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60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endParaRPr altLang="ja-JP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うち解答時間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30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   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03593"/>
                  </a:ext>
                </a:extLst>
              </a:tr>
              <a:tr h="308058">
                <a:tc vMerge="1">
                  <a:txBody>
                    <a:bodyPr/>
                    <a:lstStyle/>
                    <a:p>
                      <a:pPr algn="ctr"/>
                      <a:endParaRPr altLang="en-US" b="1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ドイツ語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フランス語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中国語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韓国語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筆記：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80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(200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31667"/>
                  </a:ext>
                </a:extLst>
              </a:tr>
              <a:tr h="308058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情報</a:t>
                      </a:r>
                      <a:endParaRPr altLang="en-US" b="1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情報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Ⅰ』</a:t>
                      </a:r>
                      <a:endParaRPr altLang="ja-JP" b="1" dirty="0" kumimoji="1" lang="en-US" sz="14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60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分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(100</a:t>
                      </a:r>
                      <a:r>
                        <a:rPr altLang="en-US" dirty="0" kumimoji="1" lang="ja-JP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点</a:t>
                      </a:r>
                      <a:r>
                        <a:rPr altLang="ja-JP" dirty="0" kumimoji="1" lang="en-US" sz="1400"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945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47ADC6A-630C-4EDF-90D8-9CBE0F20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2" y="764704"/>
            <a:ext cx="8644879" cy="426967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２　出題教科・科目等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5FD480B-9F52-4F47-97CC-0D805258A278}"/>
              </a:ext>
            </a:extLst>
          </p:cNvPr>
          <p:cNvSpPr/>
          <p:nvPr/>
        </p:nvSpPr>
        <p:spPr>
          <a:xfrm>
            <a:off x="1734519" y="3095969"/>
            <a:ext cx="2394571" cy="252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88B6E79-64DD-437D-94C4-48C705CAFEF2}"/>
              </a:ext>
            </a:extLst>
          </p:cNvPr>
          <p:cNvSpPr/>
          <p:nvPr/>
        </p:nvSpPr>
        <p:spPr>
          <a:xfrm>
            <a:off x="1762900" y="4026019"/>
            <a:ext cx="3680669" cy="252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63D53B1-6B04-4BA2-BC1F-263E7084C0DB}"/>
              </a:ext>
            </a:extLst>
          </p:cNvPr>
          <p:cNvSpPr/>
          <p:nvPr/>
        </p:nvSpPr>
        <p:spPr>
          <a:xfrm>
            <a:off x="3796295" y="2237795"/>
            <a:ext cx="2088232" cy="415498"/>
          </a:xfrm>
          <a:prstGeom prst="rect">
            <a:avLst/>
          </a:prstGeom>
          <a:solidFill>
            <a:srgbClr val="FFE1FF"/>
          </a:solidFill>
          <a:ln w="12700">
            <a:noFill/>
            <a:prstDash val="solid"/>
          </a:ln>
        </p:spPr>
        <p:txBody>
          <a:bodyPr rIns="0" wrap="square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05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05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ja-JP" b="0" dirty="0" lang="en-US" sz="105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105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ja-JP" b="0" dirty="0" lang="en-US" sz="1050"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b="0" dirty="0" lang="ja-JP" sz="1050">
                <a:latin charset="-128" panose="020B0604030504040204" pitchFamily="50" typeface="メイリオ"/>
                <a:ea charset="-128" panose="020B0604030504040204" pitchFamily="50" typeface="メイリオ"/>
              </a:rPr>
              <a:t>は出題科目を表す</a:t>
            </a:r>
            <a:endParaRPr altLang="ja-JP" b="0" dirty="0" lang="en-US" sz="105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05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05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ja-JP" b="0" dirty="0" lang="en-US" sz="1050">
                <a:latin charset="-128" panose="020B0604030504040204" pitchFamily="50" typeface="メイリオ"/>
                <a:ea charset="-128" panose="020B0604030504040204" pitchFamily="50" typeface="メイリオ"/>
              </a:rPr>
              <a:t>“/”</a:t>
            </a:r>
            <a:r>
              <a:rPr altLang="en-US" b="0" dirty="0" lang="ja-JP" sz="1050">
                <a:latin charset="-128" panose="020B0604030504040204" pitchFamily="50" typeface="メイリオ"/>
                <a:ea charset="-128" panose="020B0604030504040204" pitchFamily="50" typeface="メイリオ"/>
              </a:rPr>
              <a:t>区切りは出題範囲を表す</a:t>
            </a:r>
            <a:endParaRPr altLang="ja-JP" b="0" dirty="0" lang="en-US" sz="105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4985ECF-44D1-4235-BA6C-CC4403D4E137}"/>
              </a:ext>
            </a:extLst>
          </p:cNvPr>
          <p:cNvCxnSpPr>
            <a:cxnSpLocks/>
          </p:cNvCxnSpPr>
          <p:nvPr/>
        </p:nvCxnSpPr>
        <p:spPr>
          <a:xfrm flipV="1">
            <a:off x="4129090" y="2670809"/>
            <a:ext cx="598197" cy="546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8BB0040-1361-4F14-B1AD-5A6F75B4B0A3}"/>
              </a:ext>
            </a:extLst>
          </p:cNvPr>
          <p:cNvCxnSpPr>
            <a:cxnSpLocks/>
          </p:cNvCxnSpPr>
          <p:nvPr/>
        </p:nvCxnSpPr>
        <p:spPr>
          <a:xfrm flipV="1">
            <a:off x="4428188" y="2705250"/>
            <a:ext cx="412223" cy="1305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187C6B-236C-489D-82E5-A9134AABE31C}"/>
              </a:ext>
            </a:extLst>
          </p:cNvPr>
          <p:cNvSpPr/>
          <p:nvPr/>
        </p:nvSpPr>
        <p:spPr>
          <a:xfrm>
            <a:off x="475666" y="1756417"/>
            <a:ext cx="8496944" cy="2485296"/>
          </a:xfrm>
          <a:prstGeom prst="rect">
            <a:avLst/>
          </a:prstGeom>
        </p:spPr>
        <p:txBody>
          <a:bodyPr rIns="0" wrap="square">
            <a:spAutoFit/>
          </a:bodyPr>
          <a:lstStyle/>
          <a:p>
            <a:pPr indent="-457200" marL="252000">
              <a:spcBef>
                <a:spcPts val="18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</a:t>
            </a: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地理総合／歴史総合／公共</a:t>
            </a: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</a:p>
          <a:p>
            <a:pPr indent="-457200" marL="252000">
              <a:spcBef>
                <a:spcPts val="6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　「地理総合」「歴史総合」「公共」 の３つの出題範囲の中から２つを選択解答　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（➡解答手順：スライド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12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・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13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）</a:t>
            </a:r>
            <a:endParaRPr altLang="ja-JP" b="0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252000">
              <a:spcBef>
                <a:spcPts val="300"/>
              </a:spcBef>
              <a:spcAft>
                <a:spcPts val="0"/>
              </a:spcAft>
              <a:defRPr/>
            </a:pPr>
            <a:endParaRPr altLang="ja-JP" b="0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・</a:t>
            </a: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物理基礎／化学基礎／生物基礎／地学基礎</a:t>
            </a: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』 </a:t>
            </a:r>
          </a:p>
          <a:p>
            <a:pPr indent="-457200" marL="108000">
              <a:spcBef>
                <a:spcPts val="6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　「物理基礎」「化学基礎」「生物基礎」「地学基礎」 の４つの出題　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457200" marL="108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範囲の中から２つを選択解答</a:t>
            </a:r>
            <a:r>
              <a: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rPr>
              <a:t>  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（➡解答手順：スライド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16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・</a:t>
            </a: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17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）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5" name="角丸四角形 8">
            <a:extLst>
              <a:ext uri="{FF2B5EF4-FFF2-40B4-BE49-F238E27FC236}">
                <a16:creationId xmlns:a16="http://schemas.microsoft.com/office/drawing/2014/main" id="{A63C2B54-C98D-455A-81A6-FFBAFB4BA784}"/>
              </a:ext>
            </a:extLst>
          </p:cNvPr>
          <p:cNvSpPr/>
          <p:nvPr/>
        </p:nvSpPr>
        <p:spPr>
          <a:xfrm>
            <a:off x="543836" y="4441338"/>
            <a:ext cx="8360604" cy="2045870"/>
          </a:xfrm>
          <a:prstGeom prst="rect">
            <a:avLst/>
          </a:prstGeom>
          <a:solidFill>
            <a:srgbClr val="FFE1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72000" lIns="72000" rIns="0" tIns="3600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prstClr val="black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 </a:t>
            </a:r>
            <a:r>
              <a:rPr altLang="ja-JP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地理総合／歴史総合／公共</a:t>
            </a:r>
            <a:r>
              <a:rPr altLang="ja-JP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及び</a:t>
            </a:r>
            <a:r>
              <a:rPr altLang="ja-JP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物理基礎／化学基礎／生物基礎</a:t>
            </a:r>
            <a:endParaRPr altLang="ja-JP" b="0" dirty="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ja-JP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 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／地学基礎</a:t>
            </a:r>
            <a:r>
              <a:rPr altLang="ja-JP" b="0" dirty="0" lang="en-US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は，それぞれ</a:t>
            </a:r>
            <a:r>
              <a:rPr altLang="en-US" dirty="0" lang="ja-JP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科目数としては１科目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であることに注意</a:t>
            </a:r>
            <a:endParaRPr altLang="ja-JP" b="0" dirty="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altLang="en-US" b="0" dirty="0" kern="10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 解答する出題範囲の順序、時間配分は自由だが、</a:t>
            </a:r>
            <a:r>
              <a:rPr altLang="en-US" dirty="0" kern="100" lang="ja-JP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解答時間</a:t>
            </a:r>
            <a:r>
              <a:rPr altLang="ja-JP" dirty="0" kern="100" lang="en-US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60</a:t>
            </a:r>
            <a:r>
              <a:rPr altLang="en-US" dirty="0" kern="100" lang="ja-JP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分の中で</a:t>
            </a:r>
            <a:br>
              <a:rPr altLang="ja-JP" dirty="0" kern="100" lang="en-US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</a:br>
            <a:r>
              <a:rPr altLang="en-US" dirty="0" kern="100" lang="ja-JP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en-US" dirty="0" kern="100" lang="ja-JP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必ず２つの出題範囲を解答する</a:t>
            </a:r>
            <a:endParaRPr altLang="ja-JP" b="0" dirty="0" kern="100" lang="en-US" sz="1800">
              <a:solidFill>
                <a:prstClr val="black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D2111F8-2A1F-4CD1-ABC5-AA38EC6B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58" y="836712"/>
            <a:ext cx="8649082" cy="775851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地理歴史，公民の</a:t>
            </a:r>
            <a:r>
              <a:rPr altLang="ja-JP" dirty="0" lang="en-US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地理総合／歴史総合／公共</a:t>
            </a:r>
            <a:r>
              <a:rPr altLang="ja-JP" dirty="0" lang="en-US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及び</a:t>
            </a:r>
            <a:br>
              <a:rPr altLang="ja-JP" dirty="0" lang="en-US" sz="2400">
                <a:latin charset="-128" panose="020B0604030504040204" pitchFamily="50" typeface="メイリオ"/>
                <a:ea charset="-128" panose="020B0604030504040204" pitchFamily="50" typeface="メイリオ"/>
              </a:rPr>
            </a:b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　理科の</a:t>
            </a:r>
            <a:r>
              <a:rPr altLang="ja-JP" dirty="0" lang="en-US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物理基礎／化学基礎／生物基礎／地学基礎</a:t>
            </a:r>
            <a:r>
              <a:rPr altLang="ja-JP" dirty="0" lang="en-US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1764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3E8C96-59E6-4DE8-B78F-9BDCD431E4B0}"/>
              </a:ext>
            </a:extLst>
          </p:cNvPr>
          <p:cNvSpPr/>
          <p:nvPr/>
        </p:nvSpPr>
        <p:spPr>
          <a:xfrm>
            <a:off x="1403648" y="1192924"/>
            <a:ext cx="6020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ja-JP" sz="24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 科目選択を誤ると適切に採点されません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59820D-5805-4C90-8462-6409629B3D07}"/>
              </a:ext>
            </a:extLst>
          </p:cNvPr>
          <p:cNvSpPr/>
          <p:nvPr/>
        </p:nvSpPr>
        <p:spPr>
          <a:xfrm>
            <a:off x="437303" y="5339097"/>
            <a:ext cx="818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※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　解答用紙に正しくマークされていない場合の採点の取扱い等については、</a:t>
            </a:r>
            <a:r>
              <a: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rPr>
              <a:t>12</a:t>
            </a:r>
            <a:r>
              <a:rPr altLang="en-US" b="0" dirty="0" lang="ja-JP" sz="1600">
                <a:latin charset="-128" panose="020B0604030504040204" pitchFamily="50" typeface="メイリオ"/>
                <a:ea charset="-128" panose="020B0604030504040204" pitchFamily="50" typeface="メイリオ"/>
              </a:rPr>
              <a:t>月上旬に大学入試センターのウェブサイトに掲載する「受験上の注意」や「解答科目欄及び出題範囲欄の不適切なマーク例」を確認</a:t>
            </a:r>
            <a:endParaRPr altLang="ja-JP" b="0" dirty="0" lang="en-US" sz="16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D85E5D2-B9E0-48BF-B55A-BEACA2B52F09}"/>
              </a:ext>
            </a:extLst>
          </p:cNvPr>
          <p:cNvGrpSpPr/>
          <p:nvPr/>
        </p:nvGrpSpPr>
        <p:grpSpPr>
          <a:xfrm>
            <a:off x="304290" y="1935811"/>
            <a:ext cx="8535419" cy="3400931"/>
            <a:chOff x="374359" y="1896189"/>
            <a:chExt cx="8535419" cy="340093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0187C6B-236C-489D-82E5-A9134AABE31C}"/>
                </a:ext>
              </a:extLst>
            </p:cNvPr>
            <p:cNvSpPr/>
            <p:nvPr/>
          </p:nvSpPr>
          <p:spPr>
            <a:xfrm>
              <a:off x="374359" y="1896189"/>
              <a:ext cx="8535419" cy="340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ja-JP" b="0" dirty="0" lang="en-US" sz="20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【</a:t>
              </a:r>
              <a:r>
                <a:rPr altLang="en-US" b="0" dirty="0" lang="ja-JP" sz="2000">
                  <a:latin charset="-128" panose="020B0604030504040204" pitchFamily="50" typeface="メイリオ"/>
                  <a:ea charset="-128" panose="020B0604030504040204" pitchFamily="50" typeface="メイリオ"/>
                </a:rPr>
                <a:t>誤った科目選択の例：２科目登録で２科目とも同じ科目を選択</a:t>
              </a:r>
              <a:r>
                <a:rPr altLang="ja-JP" b="0" dirty="0" lang="en-US" sz="20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】</a:t>
              </a:r>
            </a:p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endParaRPr altLang="ja-JP" b="0" dirty="0" lang="en-US" sz="24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marL="360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 　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地理歴史，公民において、２科目とも</a:t>
              </a:r>
              <a:r>
                <a:rPr altLang="ja-JP" b="0" dirty="0" lang="en-US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『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地理総合／歴史総合／公共</a:t>
              </a:r>
              <a:r>
                <a:rPr altLang="ja-JP" b="0" dirty="0" lang="en-US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』 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を選択</a:t>
              </a:r>
              <a:endPara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　　　　　・　第１解答科目 → 「地理総合」のみ解答</a:t>
              </a:r>
              <a:endPara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　　　　　・　第２解答科目 → 「歴史総合」のみ解答</a:t>
              </a:r>
              <a:endPara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endParaRPr altLang="ja-JP" b="0" dirty="0" lang="en-US" sz="20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marL="360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 　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理科において，２科目とも</a:t>
              </a:r>
              <a:r>
                <a:rPr altLang="ja-JP" b="0" dirty="0" lang="en-US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『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物理基礎／化学基礎／生物基礎／地学基礎</a:t>
              </a:r>
              <a:r>
                <a:rPr altLang="ja-JP" b="0" dirty="0" lang="en-US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』</a:t>
              </a:r>
              <a:r>
                <a:rPr altLang="en-US" b="0" dirty="0" lang="ja-JP" sz="1600">
                  <a:latin charset="-128" panose="020B0604030504040204" pitchFamily="50" typeface="メイリオ"/>
                  <a:ea charset="-128" panose="020B0604030504040204" pitchFamily="50" typeface="メイリオ"/>
                </a:rPr>
                <a:t>を選択</a:t>
              </a:r>
              <a:endParaRPr altLang="ja-JP" b="0" dirty="0" lang="en-US" sz="16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　　　　　・　第１解答科目 → 「物理基礎」と「化学基礎」を解答</a:t>
              </a:r>
              <a:endPara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charset="-128" panose="020B0604030504040204" pitchFamily="50" typeface="メイリオ"/>
                  <a:ea charset="-128" panose="020B0604030504040204" pitchFamily="50" typeface="メイリオ"/>
                </a:rPr>
                <a:t>　　　　　・　第２解答科目 → 「生物基礎」と「地学基礎」を解答</a:t>
              </a:r>
              <a:endPara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　　　　　</a:t>
              </a:r>
              <a:endParaRPr altLang="ja-JP" b="0" dirty="0" lang="en-US" sz="1800">
                <a:latin typeface="+mn-ea"/>
              </a:endParaRPr>
            </a:p>
          </p:txBody>
        </p:sp>
        <p:sp>
          <p:nvSpPr>
            <p:cNvPr id="2" name="乗算記号 1">
              <a:extLst>
                <a:ext uri="{FF2B5EF4-FFF2-40B4-BE49-F238E27FC236}">
                  <a16:creationId xmlns:a16="http://schemas.microsoft.com/office/drawing/2014/main" id="{502AB6D1-DCC8-423D-9BF8-831E443BA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372" y="2419694"/>
              <a:ext cx="576064" cy="6480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E39F5439-E5DA-43B3-B06E-CB1C9D90A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372" y="3696389"/>
              <a:ext cx="576064" cy="6480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</p:spTree>
    <p:extLst>
      <p:ext uri="{BB962C8B-B14F-4D97-AF65-F5344CB8AC3E}">
        <p14:creationId xmlns:p14="http://schemas.microsoft.com/office/powerpoint/2010/main" val="41329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3A148B-CE35-4535-A1A8-C1F76B4F84FF}"/>
              </a:ext>
            </a:extLst>
          </p:cNvPr>
          <p:cNvSpPr txBox="1"/>
          <p:nvPr/>
        </p:nvSpPr>
        <p:spPr>
          <a:xfrm>
            <a:off x="5508124" y="2450860"/>
            <a:ext cx="3600400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2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○は選択可能な組合せ，</a:t>
            </a:r>
            <a:r>
              <a:rPr altLang="ja-JP" b="0" dirty="0" lang="en-US" sz="1200">
                <a:solidFill>
                  <a:srgbClr val="F04693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×</a:t>
            </a:r>
            <a:r>
              <a:rPr altLang="en-US" b="0" dirty="0" lang="ja-JP" sz="1200">
                <a:solidFill>
                  <a:srgbClr val="00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は選択不可な組合せ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1F7636-4E1E-4BD1-AE57-DC8952A8342E}"/>
              </a:ext>
            </a:extLst>
          </p:cNvPr>
          <p:cNvSpPr txBox="1"/>
          <p:nvPr/>
        </p:nvSpPr>
        <p:spPr>
          <a:xfrm>
            <a:off x="179512" y="2350674"/>
            <a:ext cx="503356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ja-JP" b="0" dirty="0" lang="en-US" sz="1800">
                <a:latin charset="-128" panose="020B0604030504040204" pitchFamily="50" typeface="メイリオ"/>
                <a:ea charset="-128" panose="020B0604030504040204" pitchFamily="50" typeface="メイリオ"/>
              </a:rPr>
              <a:t>【</a:t>
            </a: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２科目を選択する場合の</a:t>
            </a:r>
            <a:r>
              <a:rPr altLang="en-US" b="0" baseline="0" cap="none" dirty="0" i="0" kern="1200" kumimoji="1" lang="ja-JP" noProof="0" normalizeH="0" spc="0" strike="noStrike" sz="1800" u="none">
                <a:ln>
                  <a:noFill/>
                </a:ln>
                <a:effectLst/>
                <a:uLnTx/>
                <a:uFillTx/>
                <a:latin charset="-128" panose="020B0604030504040204" pitchFamily="50" typeface="メイリオ"/>
                <a:ea charset="-128" panose="020B0604030504040204" pitchFamily="50" typeface="メイリオ"/>
              </a:rPr>
              <a:t>組合せ一覧表</a:t>
            </a:r>
            <a:r>
              <a:rPr altLang="ja-JP" b="0" baseline="0" cap="none" dirty="0" i="0" kern="1200" kumimoji="1" lang="en-US" noProof="0" normalizeH="0" spc="0" strike="noStrike" sz="1800" u="none">
                <a:ln>
                  <a:noFill/>
                </a:ln>
                <a:effectLst/>
                <a:uLnTx/>
                <a:uFillTx/>
                <a:latin charset="-128" panose="020B0604030504040204" pitchFamily="50" typeface="メイリオ"/>
                <a:ea charset="-128" panose="020B0604030504040204" pitchFamily="50" typeface="メイリオ"/>
              </a:rPr>
              <a:t>】</a:t>
            </a:r>
            <a:endParaRPr altLang="en-US" b="0" baseline="0" cap="none" dirty="0" i="0" kern="1200" kumimoji="1" lang="ja-JP" noProof="0" normalizeH="0" spc="0" strike="noStrike" sz="1800" u="none">
              <a:ln>
                <a:noFill/>
              </a:ln>
              <a:effectLst/>
              <a:uLnTx/>
              <a:uFillTx/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662C774F-09E2-44B2-8F55-322E0313DAF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46911" y="6519131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3FEE005-1DD2-43FD-A98C-C595A1D4B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68770"/>
              </p:ext>
            </p:extLst>
          </p:nvPr>
        </p:nvGraphicFramePr>
        <p:xfrm>
          <a:off x="35476" y="2941828"/>
          <a:ext cx="9001020" cy="2815066"/>
        </p:xfrm>
        <a:graphic>
          <a:graphicData uri="http://schemas.openxmlformats.org/drawingml/2006/table">
            <a:tbl>
              <a:tblPr/>
              <a:tblGrid>
                <a:gridCol w="360060">
                  <a:extLst>
                    <a:ext uri="{9D8B030D-6E8A-4147-A177-3AD203B41FA5}">
                      <a16:colId xmlns:a16="http://schemas.microsoft.com/office/drawing/2014/main" val="11707674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0949383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24132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0838722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221789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033549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030952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7318372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493011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6862203"/>
                    </a:ext>
                  </a:extLst>
                </a:gridCol>
              </a:tblGrid>
              <a:tr h="262450">
                <a:tc gridSpan="2" row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b="0" baseline="0" cap="none" dirty="0" i="0" kern="1200" kumimoji="1" lang="ja-JP" noProof="0" normalizeH="0" spc="0" strike="noStrike" sz="11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charset="-128" panose="020B0604030504040204" pitchFamily="50" typeface="メイリオ"/>
                          <a:ea charset="-128" panose="020B0604030504040204" pitchFamily="50" typeface="メイリオ"/>
                          <a:cs typeface="+mn-cs"/>
                        </a:rPr>
                        <a:t>（解答順は順不同）</a:t>
                      </a:r>
                      <a:endParaRPr altLang="en-US" dirty="0" kumimoji="1" lang="ja-JP" sz="12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row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lang="ja-JP" sz="1050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E5"/>
                          </a:highlight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（ｂ）</a:t>
                      </a:r>
                      <a:r>
                        <a:rPr altLang="en-US" b="0" dirty="0" i="0" lang="ja-JP" strike="noStrike" sz="105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必履修科目と選択科目を組み合わせた出題科目</a:t>
                      </a:r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lang="ja-JP" sz="1100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DDF2FF"/>
                          </a:highlight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（ａ）</a:t>
                      </a:r>
                      <a:r>
                        <a:rPr altLang="en-US" b="0" dirty="0" i="0" lang="ja-JP" strike="noStrike" sz="105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必履修科目を組み合わせた出題科目</a:t>
                      </a:r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1738"/>
                  </a:ext>
                </a:extLst>
              </a:tr>
              <a:tr h="374928">
                <a:tc gridSpan="2" vMerge="1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地理総合，</a:t>
                      </a:r>
                      <a:b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地理探究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</a:t>
                      </a:r>
                      <a:b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日本史探究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</a:t>
                      </a:r>
                      <a:b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世界史探究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公共，倫理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</a:t>
                      </a:r>
                      <a:b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政治・経済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endParaRPr altLang="en-US" dirty="0" kumimoji="1" lang="ja-JP" sz="1000"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地理総合／歴史総合／公共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（３つのうち２つを解答）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37188"/>
                  </a:ext>
                </a:extLst>
              </a:tr>
              <a:tr h="238376">
                <a:tc gridSpan="2"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「地理総合」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「歴史総合」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「地理総合」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「公共」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「歴史総合」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「公共」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308"/>
                  </a:ext>
                </a:extLst>
              </a:tr>
              <a:tr h="303422">
                <a:tc rowSpan="5">
                  <a:txBody>
                    <a:bodyPr/>
                    <a:lstStyle/>
                    <a:p>
                      <a:pPr algn="ctr" fontAlgn="ctr"/>
                      <a:r>
                        <a:rPr altLang="ja-JP" dirty="0" lang="en-US" sz="1000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E5"/>
                          </a:highlight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(</a:t>
                      </a:r>
                      <a:r>
                        <a:rPr altLang="en-US" dirty="0" err="1" lang="ja-JP" sz="1000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E5"/>
                          </a:highlight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ｂ</a:t>
                      </a:r>
                      <a:r>
                        <a:rPr altLang="ja-JP" dirty="0" lang="en-US" sz="1000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E5"/>
                          </a:highlight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)</a:t>
                      </a:r>
                      <a:endParaRPr altLang="ja-JP" b="1" dirty="0" i="0" lang="en-US" strike="noStrike" sz="1000" u="none">
                        <a:solidFill>
                          <a:srgbClr val="0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地理総合，地理探究</a:t>
                      </a:r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99451"/>
                  </a:ext>
                </a:extLst>
              </a:tr>
              <a:tr h="349183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歴史総合，日本史探究</a:t>
                      </a:r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61672"/>
                  </a:ext>
                </a:extLst>
              </a:tr>
              <a:tr h="349183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歴史総合，世界史探究</a:t>
                      </a:r>
                      <a:r>
                        <a:rPr altLang="ja-JP" b="0" dirty="0" i="0" lang="en-US" strike="noStrike" sz="9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メイリオ"/>
                        <a:ea charset="-128" panose="020B0604030504040204" pitchFamily="50" typeface="メイリオ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96637"/>
                  </a:ext>
                </a:extLst>
              </a:tr>
              <a:tr h="336490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公共，倫理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20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84756"/>
                  </a:ext>
                </a:extLst>
              </a:tr>
              <a:tr h="336490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『</a:t>
                      </a:r>
                      <a:r>
                        <a:rPr altLang="en-US" b="0" dirty="0" i="0" lang="ja-JP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公共，政治・経済</a:t>
                      </a:r>
                      <a:r>
                        <a:rPr altLang="ja-JP" b="0" dirty="0" i="0" lang="en-US" strike="noStrike" sz="10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20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charset="-128" panose="020B0604030504040204" pitchFamily="50" typeface="メイリオ"/>
                          <a:ea charset="-128" panose="020B0604030504040204" pitchFamily="50" typeface="メイリオ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98015"/>
                  </a:ext>
                </a:extLst>
              </a:tr>
            </a:tbl>
          </a:graphicData>
        </a:graphic>
      </p:graphicFrame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A45603BB-C3D1-42D8-BAA2-FE0846220DB4}"/>
              </a:ext>
            </a:extLst>
          </p:cNvPr>
          <p:cNvSpPr/>
          <p:nvPr/>
        </p:nvSpPr>
        <p:spPr>
          <a:xfrm>
            <a:off x="383593" y="1283036"/>
            <a:ext cx="8211737" cy="865771"/>
          </a:xfrm>
          <a:prstGeom prst="rect">
            <a:avLst/>
          </a:prstGeom>
          <a:solidFill>
            <a:srgbClr val="FFE1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72000" rIns="0" tIns="3600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prstClr val="black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en-US" b="0" dirty="0" kern="100" lang="ja-JP" sz="18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en-US" b="0" dirty="0" lang="ja-JP" sz="18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６科目から最大２科目を選択解答するが、</a:t>
            </a:r>
            <a:r>
              <a:rPr altLang="en-US" dirty="0" kern="100" lang="ja-JP" sz="18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選択できない科目の組合せがある</a:t>
            </a:r>
            <a:endParaRPr altLang="ja-JP" b="0" dirty="0" kern="100" lang="en-US" sz="20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F33FD26-D439-4308-9CC1-1557FDAD9028}"/>
              </a:ext>
            </a:extLst>
          </p:cNvPr>
          <p:cNvSpPr/>
          <p:nvPr/>
        </p:nvSpPr>
        <p:spPr>
          <a:xfrm>
            <a:off x="35476" y="5884682"/>
            <a:ext cx="3960460" cy="714706"/>
          </a:xfrm>
          <a:prstGeom prst="roundRect">
            <a:avLst>
              <a:gd fmla="val 14054" name="adj"/>
            </a:avLst>
          </a:prstGeom>
          <a:solidFill>
            <a:schemeClr val="bg1"/>
          </a:solidFill>
          <a:ln w="28575">
            <a:solidFill>
              <a:srgbClr val="FFC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36000" lIns="72000" rIns="72000" tIns="36000" wrap="square">
            <a:spAutoFit/>
          </a:bodyPr>
          <a:lstStyle/>
          <a:p>
            <a:pPr algn="just"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4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</a:t>
            </a:r>
            <a:r>
              <a:rPr altLang="en-US" b="0" dirty="0" kern="100" lang="ja-JP" sz="14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</a:t>
            </a:r>
            <a:r>
              <a:rPr altLang="en-US" dirty="0" lang="ja-JP" sz="11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FFFFE5"/>
                </a:highlight>
                <a:latin charset="-128" panose="020B0604030504040204" pitchFamily="50" typeface="メイリオ"/>
                <a:ea charset="-128" panose="020B0604030504040204" pitchFamily="50" typeface="メイリオ"/>
              </a:rPr>
              <a:t> （ｂ）</a:t>
            </a: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の５科目から計２科目を受験する場合</a:t>
            </a:r>
            <a:endParaRPr altLang="ja-JP" b="0" dirty="0" kern="100" lang="en-US" sz="12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algn="just"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→　</a:t>
            </a:r>
            <a:r>
              <a:rPr altLang="ja-JP" b="0" dirty="0" kern="100" lang="en-US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公共，倫理</a:t>
            </a:r>
            <a:r>
              <a:rPr altLang="ja-JP" b="0" dirty="0" kern="100" lang="en-US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と</a:t>
            </a:r>
            <a:r>
              <a:rPr altLang="ja-JP" b="0" dirty="0" kern="100" lang="en-US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公共，政治・経済</a:t>
            </a:r>
            <a:r>
              <a:rPr altLang="ja-JP" b="0" dirty="0" kern="100" lang="en-US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の</a:t>
            </a:r>
            <a:br>
              <a:rPr altLang="ja-JP" b="0" dirty="0" kern="100" lang="en-US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</a:br>
            <a:r>
              <a:rPr altLang="en-US" b="0" dirty="0" kern="100" lang="ja-JP" sz="1200"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　 組合せは不可</a:t>
            </a:r>
            <a:endParaRPr altLang="ja-JP" b="0" dirty="0" kern="100" lang="en-US" sz="1200"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4B2ED29-411B-4A2C-8D4F-3E563A0F63B6}"/>
              </a:ext>
            </a:extLst>
          </p:cNvPr>
          <p:cNvSpPr/>
          <p:nvPr/>
        </p:nvSpPr>
        <p:spPr>
          <a:xfrm>
            <a:off x="4365754" y="5865065"/>
            <a:ext cx="4345114" cy="874142"/>
          </a:xfrm>
          <a:prstGeom prst="roundRect">
            <a:avLst>
              <a:gd fmla="val 13054" name="adj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36000" lIns="72000" rIns="72000" tIns="36000" wrap="square">
            <a:spAutoFit/>
          </a:bodyPr>
          <a:lstStyle/>
          <a:p>
            <a:pPr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○</a:t>
            </a:r>
            <a:r>
              <a:rPr altLang="en-US" b="0" dirty="0" kern="100" lang="ja-JP" sz="12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</a:t>
            </a:r>
            <a:r>
              <a:rPr altLang="en-US" dirty="0" lang="ja-JP" sz="11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DDF2FF"/>
                </a:highlight>
                <a:latin charset="-128" panose="020B0604030504040204" pitchFamily="50" typeface="メイリオ"/>
                <a:ea charset="-128" panose="020B0604030504040204" pitchFamily="50" typeface="メイリオ"/>
              </a:rPr>
              <a:t>（ａ）</a:t>
            </a:r>
            <a:r>
              <a:rPr altLang="en-US" b="0" dirty="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と</a:t>
            </a:r>
            <a:r>
              <a:rPr altLang="en-US" dirty="0" lang="ja-JP" sz="11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FFFFE5"/>
                </a:highlight>
                <a:latin charset="-128" panose="020B0604030504040204" pitchFamily="50" typeface="メイリオ"/>
                <a:ea charset="-128" panose="020B0604030504040204" pitchFamily="50" typeface="メイリオ"/>
              </a:rPr>
              <a:t>（ｂ）</a:t>
            </a:r>
            <a:r>
              <a:rPr altLang="en-US" b="0" dirty="0" kern="10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の５科目から１科目の計２科目を受験する場合</a:t>
            </a:r>
            <a:endParaRPr altLang="ja-JP" b="0" dirty="0" kern="100" lang="en-US" sz="12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　 →　</a:t>
            </a:r>
            <a:r>
              <a:rPr altLang="ja-JP" b="0" dirty="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『</a:t>
            </a:r>
            <a:r>
              <a:rPr altLang="en-US" b="0" dirty="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地理総合</a:t>
            </a:r>
            <a:r>
              <a:rPr altLang="ja-JP" b="0" dirty="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/</a:t>
            </a:r>
            <a:r>
              <a:rPr altLang="en-US" b="0" dirty="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歴史総合</a:t>
            </a:r>
            <a:r>
              <a:rPr altLang="ja-JP" b="0" dirty="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/</a:t>
            </a:r>
            <a:r>
              <a:rPr altLang="en-US" b="0" dirty="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公共</a:t>
            </a:r>
            <a:r>
              <a:rPr altLang="ja-JP" b="0" dirty="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』 </a:t>
            </a:r>
            <a:r>
              <a:rPr altLang="en-US" b="0" dirty="0" kern="10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の中で選択解答</a:t>
            </a:r>
            <a:br>
              <a:rPr altLang="ja-JP" b="0" dirty="0" kern="10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</a:br>
            <a:r>
              <a:rPr altLang="ja-JP" b="0" dirty="0" kern="100" lang="en-US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      </a:t>
            </a:r>
            <a:r>
              <a:rPr altLang="en-US" b="0" dirty="0" kern="100" lang="ja-JP" sz="12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するものと同じ名称を含む科目は選択不可</a:t>
            </a:r>
            <a:endParaRPr altLang="ja-JP" b="0" dirty="0" kern="100" lang="en-US" sz="12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5693448-8250-49A7-85C9-273FCFF12C33}"/>
              </a:ext>
            </a:extLst>
          </p:cNvPr>
          <p:cNvCxnSpPr>
            <a:cxnSpLocks/>
          </p:cNvCxnSpPr>
          <p:nvPr/>
        </p:nvCxnSpPr>
        <p:spPr>
          <a:xfrm rot="5400000">
            <a:off x="3760748" y="5994064"/>
            <a:ext cx="643329" cy="220745"/>
          </a:xfrm>
          <a:prstGeom prst="bentConnector3">
            <a:avLst>
              <a:gd fmla="val 99613" name="adj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22">
            <a:extLst>
              <a:ext uri="{FF2B5EF4-FFF2-40B4-BE49-F238E27FC236}">
                <a16:creationId xmlns:a16="http://schemas.microsoft.com/office/drawing/2014/main" id="{3BD978DF-9524-4B02-BBC6-8A9FFD0F82C3}"/>
              </a:ext>
            </a:extLst>
          </p:cNvPr>
          <p:cNvCxnSpPr>
            <a:cxnSpLocks/>
          </p:cNvCxnSpPr>
          <p:nvPr/>
        </p:nvCxnSpPr>
        <p:spPr>
          <a:xfrm rot="5400000">
            <a:off x="8479900" y="6009620"/>
            <a:ext cx="643329" cy="220745"/>
          </a:xfrm>
          <a:prstGeom prst="bentConnector3">
            <a:avLst>
              <a:gd fmla="val 99613" name="adj1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0220B77-92F2-4AE5-B016-34212086DA14}"/>
              </a:ext>
            </a:extLst>
          </p:cNvPr>
          <p:cNvSpPr/>
          <p:nvPr/>
        </p:nvSpPr>
        <p:spPr>
          <a:xfrm>
            <a:off x="1907220" y="4086774"/>
            <a:ext cx="4345114" cy="1673159"/>
          </a:xfrm>
          <a:prstGeom prst="roundRect">
            <a:avLst>
              <a:gd fmla="val 5317" name="adj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rIns="36000" rtlCol="0"/>
          <a:lstStyle/>
          <a:p>
            <a:endParaRPr altLang="en-US" b="0" dirty="0" kumimoji="1" lang="ja-JP" sz="16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07C08B9F-8024-4F64-BB0D-B0E23AE7BE90}"/>
              </a:ext>
            </a:extLst>
          </p:cNvPr>
          <p:cNvSpPr/>
          <p:nvPr/>
        </p:nvSpPr>
        <p:spPr>
          <a:xfrm>
            <a:off x="6282840" y="4086774"/>
            <a:ext cx="2732326" cy="1670120"/>
          </a:xfrm>
          <a:prstGeom prst="roundRect">
            <a:avLst>
              <a:gd fmla="val 2928" name="adj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rIns="36000" rtlCol="0"/>
          <a:lstStyle/>
          <a:p>
            <a:endParaRPr altLang="en-US" b="0" dirty="0" kumimoji="1" lang="ja-JP" sz="16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68E6AA57-C4C0-4E8E-AC18-CAD19CC4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1" y="773362"/>
            <a:ext cx="8318319" cy="388128"/>
          </a:xfrm>
          <a:prstGeom prst="rect">
            <a:avLst/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地理歴史，公民で２科目受験する場合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8690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662C774F-09E2-44B2-8F55-322E0313DAF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46911" y="6519131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5ED4527F-9028-4651-8A27-E11DADCC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" y="805429"/>
            <a:ext cx="8644879" cy="463331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３　受験教科等の事前登録</a:t>
            </a:r>
            <a:endParaRPr altLang="ja-JP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0AD3411-934B-4396-987E-73D247448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08" y="1661292"/>
            <a:ext cx="8183176" cy="253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r>
              <a:rPr altLang="en-US" b="0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下記の受験教科及び科目数等は、出願時に登録する必要がある</a:t>
            </a: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①　受験教科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②　「地理歴史，公民」の受験科目数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③　「理科」の受験科目数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④　「外国語」の別冊子試験問題の配付希望</a:t>
            </a: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A01F7A95-9630-491E-9189-5E8F36F08D75}"/>
              </a:ext>
            </a:extLst>
          </p:cNvPr>
          <p:cNvSpPr/>
          <p:nvPr/>
        </p:nvSpPr>
        <p:spPr>
          <a:xfrm>
            <a:off x="480411" y="4589696"/>
            <a:ext cx="8183176" cy="1582632"/>
          </a:xfrm>
          <a:prstGeom prst="rect">
            <a:avLst/>
          </a:prstGeom>
          <a:solidFill>
            <a:srgbClr val="FFE1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tIns="36000"/>
          <a:lstStyle/>
          <a:p>
            <a:pPr indent="-342867" marL="342867">
              <a:defRPr/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schemeClr val="tx1"/>
              </a:solidFill>
              <a:latin charset="-128" panose="020B0604030504040204" pitchFamily="50" typeface="メイリオ"/>
              <a:ea charset="-128" panose="020B0604030504040204" pitchFamily="50" typeface="メイリオ"/>
              <a:cs charset="0" panose="02020603050405020304" pitchFamily="18" typeface="Times New Roman"/>
            </a:endParaRPr>
          </a:p>
          <a:p>
            <a:pPr>
              <a:defRPr/>
            </a:pPr>
            <a:r>
              <a:rPr altLang="en-US" b="0" dirty="0" kern="100" lang="ja-JP" sz="2000">
                <a:solidFill>
                  <a:schemeClr val="tx1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「地理歴史，公民」及び「理科」は、あらかじめ登録した科目数により試験室を設定し、割り当てを行うため、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試験当日に</a:t>
            </a:r>
            <a:r>
              <a:rPr altLang="en-US" dirty="0" kern="10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  <a:cs charset="0" panose="02020603050405020304" pitchFamily="18" typeface="Times New Roman"/>
              </a:rPr>
              <a:t>登録した科目数</a:t>
            </a:r>
            <a:r>
              <a:rPr altLang="en-US" dirty="0" lang="ja-JP" sz="2000" u="sng">
                <a:solidFill>
                  <a:srgbClr val="FF0000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（１科目又は２科目）を変更することはできない</a:t>
            </a:r>
            <a:endParaRPr altLang="ja-JP" dirty="0" lang="en-US" sz="2000" u="sng">
              <a:solidFill>
                <a:srgbClr val="FF0000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19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A8A89B-5454-4A77-9B4B-99A91C11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191138" y="3068960"/>
            <a:ext cx="3441599" cy="2539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16AA9A-AB11-40F4-830E-C59D7A444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096777"/>
            <a:ext cx="3358031" cy="2483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10399" y="6491747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18A0E69F-FED4-4928-B995-30A4F3881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10" y="784519"/>
            <a:ext cx="8818486" cy="484241"/>
          </a:xfrm>
          <a:prstGeom prst="rect">
            <a:avLst/>
          </a:prstGeom>
          <a:solidFill>
            <a:srgbClr val="CCECFF"/>
          </a:solidFill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４　解答用紙</a:t>
            </a:r>
            <a:r>
              <a:rPr altLang="en-US" b="0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（「地理歴史，公民」及び「理科」）</a:t>
            </a: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D2AE4A5-078F-42F3-934B-B774AD945025}"/>
              </a:ext>
            </a:extLst>
          </p:cNvPr>
          <p:cNvSpPr txBox="1"/>
          <p:nvPr/>
        </p:nvSpPr>
        <p:spPr>
          <a:xfrm>
            <a:off x="231816" y="2539076"/>
            <a:ext cx="412625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kumimoji="1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＜第１解答科目＞</a:t>
            </a:r>
            <a:endParaRPr altLang="ja-JP" dirty="0" kumimoji="1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FA6A386-89B4-4B81-8994-F99B32CD13E6}"/>
              </a:ext>
            </a:extLst>
          </p:cNvPr>
          <p:cNvSpPr txBox="1"/>
          <p:nvPr/>
        </p:nvSpPr>
        <p:spPr>
          <a:xfrm>
            <a:off x="4777477" y="2581650"/>
            <a:ext cx="412416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kumimoji="1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＜第２解答科目＞</a:t>
            </a:r>
            <a:endParaRPr altLang="ja-JP" dirty="0" kumimoji="1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8FA97F-B0AF-47BC-863A-617DE3292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067" y="4221088"/>
            <a:ext cx="3363747" cy="2492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9137C3B-87B1-4824-AB09-3928903D7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298" y="4184629"/>
            <a:ext cx="3360889" cy="24892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02DDF50E-2ABF-46C8-86C7-296E67E6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6" y="1463903"/>
            <a:ext cx="8496944" cy="484242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○　解答用紙の様式</a:t>
            </a:r>
            <a:r>
              <a:rPr altLang="en-US" b="0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FF78484-12A0-48A8-A794-E53DFAF4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8" y="1923227"/>
            <a:ext cx="8496944" cy="775851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C67CC8BB-2079-42F1-AADB-975FB978A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8" y="1863808"/>
            <a:ext cx="8496944" cy="775851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C449FD9C-A27A-4651-8FFB-A2CFCE07A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17" y="1872330"/>
            <a:ext cx="8496944" cy="775851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endParaRPr altLang="ja-JP" b="0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87B8D372-1B5B-452D-81A1-1DF91E7B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39" y="1873307"/>
            <a:ext cx="8496944" cy="484242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C0443BE9-388F-491A-9154-A1086CB8E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4" y="1927073"/>
            <a:ext cx="8496944" cy="484242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endParaRPr altLang="ja-JP" b="0" dirty="0" lang="en-US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9983FA49-B7F1-44E7-A394-90F81A3A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17" y="1924577"/>
            <a:ext cx="8526799" cy="542055"/>
          </a:xfrm>
          <a:prstGeom prst="roundRect">
            <a:avLst>
              <a:gd fmla="val 13634" name="adj"/>
            </a:avLst>
          </a:prstGeom>
          <a:noFill/>
          <a:ln algn="ctr" w="38100">
            <a:noFill/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・　「地理歴史，公民」及び「理科」の解答にあたっては注意が必要</a:t>
            </a:r>
            <a:endParaRPr altLang="ja-JP" b="0" dirty="0" lang="en-US" sz="18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800">
                <a:latin charset="-128" panose="020B0604030504040204" pitchFamily="50" typeface="メイリオ"/>
                <a:ea charset="-128" panose="020B0604030504040204" pitchFamily="50" typeface="メイリオ"/>
              </a:rPr>
              <a:t>・　</a:t>
            </a:r>
            <a:r>
              <a:rPr altLang="en-US" b="0" dirty="0" lang="ja-JP" spc="-150" sz="1800">
                <a:latin charset="-128" panose="020B0604030504040204" pitchFamily="50" typeface="メイリオ"/>
                <a:ea charset="-128" panose="020B0604030504040204" pitchFamily="50" typeface="メイリオ"/>
              </a:rPr>
              <a:t>２科目受験する場合、「第１解答科目」用と「第２解答科目」用の２枚を配付</a:t>
            </a:r>
            <a:endParaRPr altLang="ja-JP" b="0" dirty="0" lang="en-US" spc="-150" sz="24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614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2716</Words>
  <Application>Microsoft Office PowerPoint</Application>
  <PresentationFormat>画面に合わせる (4:3)</PresentationFormat>
  <Paragraphs>335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HG丸ｺﾞｼｯｸM-PRO</vt:lpstr>
      <vt:lpstr>ＭＳ Ｐゴシック</vt:lpstr>
      <vt:lpstr>ＭＳ Ｐ明朝</vt:lpstr>
      <vt:lpstr>UD デジタル 教科書体 N-B</vt:lpstr>
      <vt:lpstr>Yu Gothic UI Semibold</vt:lpstr>
      <vt:lpstr>メイリオ</vt:lpstr>
      <vt:lpstr>Arial</vt:lpstr>
      <vt:lpstr>Calibri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2024-06-05T00:35:17Z</dcterms:created>
  <dcterms:modified xsi:type="dcterms:W3CDTF">2026-06-17T08:56:01Z</dcterms:modified>
  <cp:revision>1</cp:revision>
  <dc:title>01_（資料１）R9共通テストについて.pptx</dc:title>
</cp:coreProperties>
</file>