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png" Extension="png"/>
  <Default ContentType="application/vnd.openxmlformats-package.relationships+xml" Extension="rels"/>
  <Default ContentType="image/png" Extension="tm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</p:sldMasterIdLst>
  <p:notesMasterIdLst>
    <p:notesMasterId r:id="rId15"/>
  </p:notesMasterIdLst>
  <p:handoutMasterIdLst>
    <p:handoutMasterId r:id="rId16"/>
  </p:handoutMasterIdLst>
  <p:sldIdLst>
    <p:sldId id="514" r:id="rId2"/>
    <p:sldId id="513" r:id="rId3"/>
    <p:sldId id="521" r:id="rId4"/>
    <p:sldId id="457" r:id="rId5"/>
    <p:sldId id="455" r:id="rId6"/>
    <p:sldId id="452" r:id="rId7"/>
    <p:sldId id="453" r:id="rId8"/>
    <p:sldId id="483" r:id="rId9"/>
    <p:sldId id="522" r:id="rId10"/>
    <p:sldId id="451" r:id="rId11"/>
    <p:sldId id="523" r:id="rId12"/>
    <p:sldId id="450" r:id="rId13"/>
    <p:sldId id="504" r:id="rId14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8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3068" userDrawn="1">
          <p15:clr>
            <a:srgbClr val="A4A3A4"/>
          </p15:clr>
        </p15:guide>
        <p15:guide id="4" pos="2083" userDrawn="1">
          <p15:clr>
            <a:srgbClr val="A4A3A4"/>
          </p15:clr>
        </p15:guide>
        <p15:guide id="5" orient="horz" pos="3109" userDrawn="1">
          <p15:clr>
            <a:srgbClr val="A4A3A4"/>
          </p15:clr>
        </p15:guide>
        <p15:guide id="6" pos="2124" userDrawn="1">
          <p15:clr>
            <a:srgbClr val="A4A3A4"/>
          </p15:clr>
        </p15:guide>
        <p15:guide id="7" orient="horz" pos="3132" userDrawn="1">
          <p15:clr>
            <a:srgbClr val="A4A3A4"/>
          </p15:clr>
        </p15:guide>
        <p15:guide id="10" pos="2145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4" pos="2122" userDrawn="1">
          <p15:clr>
            <a:srgbClr val="A4A3A4"/>
          </p15:clr>
        </p15:guide>
        <p15:guide id="15" pos="216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FA"/>
    <a:srgbClr val="DAEDEF"/>
    <a:srgbClr val="FFCCFF"/>
    <a:srgbClr val="00FF00"/>
    <a:srgbClr val="0033CC"/>
    <a:srgbClr val="D9D9D9"/>
    <a:srgbClr val="FF6600"/>
    <a:srgbClr val="DDDDDD"/>
    <a:srgbClr val="D9FFEC"/>
    <a:srgbClr val="C5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76464" autoAdjust="0"/>
  </p:normalViewPr>
  <p:slideViewPr>
    <p:cSldViewPr>
      <p:cViewPr varScale="1">
        <p:scale>
          <a:sx n="65" d="100"/>
          <a:sy n="65" d="100"/>
        </p:scale>
        <p:origin x="8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870" y="72"/>
      </p:cViewPr>
      <p:guideLst>
        <p:guide orient="horz" pos="3088"/>
        <p:guide pos="2103"/>
        <p:guide orient="horz" pos="3068"/>
        <p:guide pos="2083"/>
        <p:guide orient="horz" pos="3109"/>
        <p:guide pos="2124"/>
        <p:guide orient="horz" pos="3132"/>
        <p:guide pos="2145"/>
        <p:guide orient="horz" pos="3152"/>
        <p:guide pos="2122"/>
        <p:guide pos="2164"/>
      </p:guideLst>
    </p:cSldViewPr>
  </p:notesViewPr>
  <p:gridSpacing cx="72008" cy="72008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notesMasters/notesMaster1.xml" Type="http://schemas.openxmlformats.org/officeDocument/2006/relationships/notesMaster"/><Relationship Id="rId16" Target="handoutMasters/handoutMaster1.xml" Type="http://schemas.openxmlformats.org/officeDocument/2006/relationships/handoutMaster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s/slide1.xml" Type="http://schemas.openxmlformats.org/officeDocument/2006/relationships/slide"/><Relationship Id="rId20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handoutMasters/_rels/handoutMaster1.xml.rels><?xml version="1.0" encoding="UTF-8" standalone="no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51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2EA768D-C707-428D-BFF9-8190FD5FE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053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51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36" y="4721254"/>
            <a:ext cx="544798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C87032C-F6F3-4901-A091-63F0C314FF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884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59" y="3601528"/>
            <a:ext cx="6311743" cy="5839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2246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48" y="3467334"/>
            <a:ext cx="6336704" cy="63268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7"/>
            <a:ext cx="6194280" cy="56213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3879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7"/>
            <a:ext cx="6194280" cy="56213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9176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343" indent="-278076" defTabSz="89176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1075" indent="-220543" defTabSz="89176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9741" indent="-220543" defTabSz="89176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61604" indent="-220543" defTabSz="89176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21869" indent="-220543" defTabSz="89176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82132" indent="-220543" defTabSz="89176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42399" indent="-220543" defTabSz="89176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02666" indent="-220543" defTabSz="89176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fld id="{FA3A0EC1-C6A9-48B9-A300-B1263BF3B29C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2204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59" y="3817541"/>
            <a:ext cx="6311743" cy="562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86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7" y="3819542"/>
            <a:ext cx="5880035" cy="42464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161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9" y="3819542"/>
            <a:ext cx="6312083" cy="38864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7"/>
            <a:ext cx="6194280" cy="59026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44"/>
            <a:ext cx="6194280" cy="52506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6"/>
            <a:ext cx="6194280" cy="56863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8" y="3819541"/>
            <a:ext cx="5952044" cy="51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456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8"/>
            <a:ext cx="6194280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6786588"/>
      </p:ext>
    </p:extLst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398" y="2130315"/>
            <a:ext cx="7773206" cy="1470052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2408" y="3885976"/>
            <a:ext cx="6400799" cy="1752301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50F-D042-4653-882E-087120DEC1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AE27-1846-4EC4-BC2B-AC7FA6125F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1416" y="273850"/>
            <a:ext cx="2056191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273850"/>
            <a:ext cx="6018590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2D89-FB0C-4661-AB42-DEC6AFCB8A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77CB-630C-4A93-A9B0-322BEC360690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4F1-0359-47E1-B8AC-53E83E0FEE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D0EDC-5132-4D64-9667-44C3C7A270A1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135A-B801-466B-8BFE-CEDA255ED7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9B9BD-41C3-4370-9E61-2595931C4F4E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8FF9-2686-40AF-95C1-3025D8545A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ABB08-534F-4B47-A1B0-2E08B9D26D5C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BE17-EC54-4CCC-ABCE-87D3D4C60B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2710-F62D-4E46-A9C3-F2D984AD9BA8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979F-F615-4602-8118-A533E6BD0D9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B0CE-912B-420A-A8CE-51B210A1A0EA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2C41-50EA-471B-AC43-296ADDF71DB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FD44-2A90-4E33-AFC7-2F68EC033B2E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B65E-796B-4153-9DA1-60FE29D177D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675" y="115889"/>
            <a:ext cx="8001001" cy="50482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566738" y="765178"/>
            <a:ext cx="8001001" cy="5254625"/>
          </a:xfr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620B-810F-4583-A088-C5DEDC79434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99C81-28D7-41D1-BE21-A12FAA09D3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872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F747-3499-456B-AB83-C7F6A30D4EE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795"/>
            <a:ext cx="7771594" cy="1362527"/>
          </a:xfrm>
          <a:prstGeom prst="rect">
            <a:avLst/>
          </a:prstGeom>
        </p:spPr>
        <p:txBody>
          <a:bodyPr lIns="94512" tIns="47256" rIns="94512" bIns="47256" anchor="t"/>
          <a:lstStyle>
            <a:lvl1pPr algn="l">
              <a:defRPr sz="41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502"/>
            <a:ext cx="7771594" cy="150029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7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0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2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5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7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0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D53A-BCB0-4B54-8424-84CDD5A2B3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8007" y="1599417"/>
            <a:ext cx="4036585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9410" y="1599417"/>
            <a:ext cx="4038197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FD3F-9CCA-428F-B8D0-D1AD789B76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8006" y="1535574"/>
            <a:ext cx="4039810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8006" y="2175677"/>
            <a:ext cx="4039810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572" y="1535574"/>
            <a:ext cx="4043035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572" y="2175677"/>
            <a:ext cx="4043035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0ED-0CCA-48AC-B5FA-308CB073E6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3A78-AA2D-49B8-AC52-61ED11BC5B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04A-C2CB-4DBB-89D8-B5875230E49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6" y="273850"/>
            <a:ext cx="3007683" cy="116092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353" y="273850"/>
            <a:ext cx="5112254" cy="5851644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8006" y="1434770"/>
            <a:ext cx="3007683" cy="4690724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CA34-85EE-4AD8-AD53-E721742A37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709" y="4799929"/>
            <a:ext cx="5486400" cy="56786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1709" y="613223"/>
            <a:ext cx="5486400" cy="4114463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3300"/>
            </a:lvl1pPr>
            <a:lvl2pPr marL="472562" indent="0">
              <a:buNone/>
              <a:defRPr sz="2900"/>
            </a:lvl2pPr>
            <a:lvl3pPr marL="945124" indent="0">
              <a:buNone/>
              <a:defRPr sz="2500"/>
            </a:lvl3pPr>
            <a:lvl4pPr marL="1417686" indent="0">
              <a:buNone/>
              <a:defRPr sz="2100"/>
            </a:lvl4pPr>
            <a:lvl5pPr marL="1890248" indent="0">
              <a:buNone/>
              <a:defRPr sz="2100"/>
            </a:lvl5pPr>
            <a:lvl6pPr marL="2362810" indent="0">
              <a:buNone/>
              <a:defRPr sz="2100"/>
            </a:lvl6pPr>
            <a:lvl7pPr marL="2835372" indent="0">
              <a:buNone/>
              <a:defRPr sz="2100"/>
            </a:lvl7pPr>
            <a:lvl8pPr marL="3307933" indent="0">
              <a:buNone/>
              <a:defRPr sz="2100"/>
            </a:lvl8pPr>
            <a:lvl9pPr marL="3780495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1709" y="5367788"/>
            <a:ext cx="5486400" cy="804748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7DB4-825E-4ACA-A819-CD1ED0BC111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theme/theme1.xml" Type="http://schemas.openxmlformats.org/officeDocument/2006/relationships/theme"/><Relationship Id="rId21" Target="../media/image1.gif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8007" y="6355663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A40B84E8-DC16-49B9-AEBA-3A8432BADD0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3798" y="6355663"/>
            <a:ext cx="2896406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fontAlgn="ctr">
                <a:spcBef>
                  <a:spcPct val="0"/>
                </a:spcBef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大学入試センター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9" y="50875"/>
            <a:ext cx="4509105" cy="5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1" y="661236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0000CC"/>
                </a:gs>
                <a:gs pos="6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  <p:hf hdr="0" ftr="0" dt="0"/>
  <p:txStyles>
    <p:titleStyle>
      <a:lvl1pPr algn="ctr" defTabSz="945124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421" indent="-35442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7913" indent="-29535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05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967" indent="-23628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529" indent="-236281" algn="l" defTabSz="945124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091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652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214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776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6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124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86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248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281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7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7933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0495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tmp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no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tmp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emf" Type="http://schemas.openxmlformats.org/officeDocument/2006/relationships/image"/><Relationship Id="rId4" Target="../media/image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emf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507450" y="2168860"/>
            <a:ext cx="4024990" cy="2952328"/>
          </a:xfrm>
          <a:prstGeom prst="roundRect">
            <a:avLst>
              <a:gd fmla="val 5382" name="adj"/>
            </a:avLst>
          </a:prstGeom>
          <a:solidFill>
            <a:srgbClr val="DAEDEF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0000" rtlCol="0"/>
          <a:lstStyle/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Ａ　試験概要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p.2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5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Ｂ　出願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p.6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26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black"/>
                </a:solidFill>
                <a:latin charset="0" typeface="Arial"/>
              </a:rPr>
              <a:t>Ｃ　出願後</a:t>
            </a:r>
            <a:r>
              <a:rPr altLang="en-US" dirty="0" lang="ja-JP" sz="1600">
                <a:solidFill>
                  <a:prstClr val="black"/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black"/>
                </a:solidFill>
                <a:latin charset="0" typeface="Arial"/>
              </a:rPr>
              <a:t>p.27</a:t>
            </a:r>
            <a:r>
              <a:rPr altLang="en-US" dirty="0" lang="ja-JP" sz="1600">
                <a:solidFill>
                  <a:prstClr val="black"/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black"/>
                </a:solidFill>
                <a:latin charset="0" typeface="Arial"/>
              </a:rPr>
              <a:t>39</a:t>
            </a:r>
            <a:r>
              <a:rPr altLang="en-US" dirty="0" lang="ja-JP" sz="1600">
                <a:solidFill>
                  <a:prstClr val="black"/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black"/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Ｄ　リスニング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p.40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45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Ｅ　試験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p.46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51 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Ｆ　試験実施後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p.52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</p:txBody>
      </p:sp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dirty="0" lang="ja-JP"/>
              <a:t>受 験 案 内</a:t>
            </a:r>
            <a:endParaRPr altLang="ja-JP" dirty="0" lang="en-US" sz="28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180082" y="5359426"/>
            <a:ext cx="4463926" cy="838450"/>
          </a:xfrm>
          <a:prstGeom prst="roundRect">
            <a:avLst/>
          </a:prstGeom>
          <a:solidFill>
            <a:srgbClr val="DAEDEF"/>
          </a:solidFill>
          <a:ln algn="ctr" cap="flat" cmpd="sng" w="19050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36000" compatLnSpc="1" lIns="36000" numCol="1" rIns="36000" rtlCol="0" tIns="36000" vert="horz" wrap="square">
            <a:prstTxWarp prst="textNoShape">
              <a:avLst/>
            </a:prstTxWarp>
          </a:bodyPr>
          <a:lstStyle/>
          <a:p>
            <a:pPr eaLnBrk="1" hangingPunct="1" indent="-457200" marL="457200">
              <a:spcBef>
                <a:spcPct val="20000"/>
              </a:spcBef>
              <a:buFont charset="2" panose="05000000000000000000" pitchFamily="2" typeface="Wingdings"/>
              <a:buChar char="Ø"/>
            </a:pPr>
            <a:r>
              <a:rPr altLang="en-US" dirty="0" lang="ja-JP" sz="1200">
                <a:latin typeface="+mj-ea"/>
                <a:ea typeface="+mj-ea"/>
              </a:rPr>
              <a:t>「大学入学共通テスト受験案内」をお手元にご準備ください。</a:t>
            </a:r>
            <a:endParaRPr altLang="ja-JP" dirty="0" lang="en-US" sz="1200">
              <a:latin typeface="+mj-ea"/>
              <a:ea typeface="+mj-ea"/>
            </a:endParaRPr>
          </a:p>
          <a:p>
            <a:pPr eaLnBrk="1" hangingPunct="1" indent="-457200" marL="457200">
              <a:spcBef>
                <a:spcPct val="20000"/>
              </a:spcBef>
              <a:buFont charset="2" panose="05000000000000000000" pitchFamily="2" typeface="Wingdings"/>
              <a:buChar char="Ø"/>
            </a:pPr>
            <a:r>
              <a:rPr altLang="en-US" dirty="0" lang="ja-JP" sz="1200">
                <a:latin typeface="+mj-ea"/>
                <a:ea typeface="+mj-ea"/>
              </a:rPr>
              <a:t>ナレーションでは，以下の名称について，適宜，省略します。</a:t>
            </a:r>
            <a:endParaRPr altLang="ja-JP" dirty="0" lang="en-US" sz="1200">
              <a:latin typeface="+mj-ea"/>
              <a:ea typeface="+mj-ea"/>
            </a:endParaRPr>
          </a:p>
          <a:p>
            <a:pPr eaLnBrk="1" hangingPunct="1" lvl="1" marL="455613">
              <a:spcBef>
                <a:spcPct val="20000"/>
              </a:spcBef>
            </a:pPr>
            <a:r>
              <a:rPr altLang="en-US" dirty="0" lang="ja-JP" sz="1200">
                <a:solidFill>
                  <a:schemeClr val="accent6"/>
                </a:solidFill>
                <a:latin typeface="+mj-ea"/>
                <a:ea typeface="+mj-ea"/>
              </a:rPr>
              <a:t>大学入学共通テスト　⇒共通テスト</a:t>
            </a:r>
            <a:endParaRPr altLang="en-US" dirty="0" lang="ja-JP" sz="1200">
              <a:latin typeface="+mj-ea"/>
              <a:ea typeface="+mj-ea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B907FE9-78DA-4C75-A49E-506D60445930}"/>
              </a:ext>
            </a:extLst>
          </p:cNvPr>
          <p:cNvSpPr/>
          <p:nvPr/>
        </p:nvSpPr>
        <p:spPr>
          <a:xfrm>
            <a:off x="3779912" y="1680078"/>
            <a:ext cx="509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altLang="ja-JP" dirty="0" lang="en-US" sz="1800"/>
              <a:t>※</a:t>
            </a:r>
            <a:r>
              <a:rPr altLang="en-US" dirty="0" lang="ja-JP" sz="1800"/>
              <a:t>このスライドでは以下の内容について説明します</a:t>
            </a:r>
            <a:endParaRPr altLang="ja-JP" dirty="0" lang="en-US" sz="18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AB4B297-C76D-4D27-B786-CAA6513A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29000"/>
            <a:ext cx="2555535" cy="36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43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7"/>
      <p:bldP grpId="0" spid="2"/>
      <p:bldP animBg="1" grpId="0" spid="9"/>
      <p:bldP grpId="0" spid="14"/>
    </p:bld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6F5590C-1595-47B6-895F-640B7FDA4F78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" l="337" r="337" t="877"/>
          <a:stretch/>
        </p:blipFill>
        <p:spPr>
          <a:xfrm>
            <a:off x="728177" y="2446533"/>
            <a:ext cx="7012175" cy="2566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2958" y="1567943"/>
            <a:ext cx="3673866" cy="4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altLang="en-US" dirty="0" lang="ja-JP" sz="2000">
                <a:latin typeface="+mn-ea"/>
                <a:ea typeface="+mn-ea"/>
              </a:rPr>
              <a:t>○　受験票の確認ポイント</a:t>
            </a: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4211960" y="1931090"/>
            <a:ext cx="3217744" cy="6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square"/>
          <a:lstStyle/>
          <a:p>
            <a:pPr indent="-342900" marL="342900"/>
            <a:r>
              <a:rPr altLang="en-US" b="0" dirty="0" lang="ja-JP" sz="1800"/>
              <a:t>①登録教科等に関わる部分</a:t>
            </a: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1257162" y="1992505"/>
            <a:ext cx="2810782" cy="4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 sz="1800"/>
              <a:t>②試験場に関わる部分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03E3F0B-81E1-4F7F-B963-1E9363FBEDFA}"/>
              </a:ext>
            </a:extLst>
          </p:cNvPr>
          <p:cNvGrpSpPr/>
          <p:nvPr/>
        </p:nvGrpSpPr>
        <p:grpSpPr>
          <a:xfrm>
            <a:off x="755576" y="2348880"/>
            <a:ext cx="3108688" cy="1346712"/>
            <a:chOff x="683569" y="2208461"/>
            <a:chExt cx="3260801" cy="1346712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683569" y="2613001"/>
              <a:ext cx="3260801" cy="942172"/>
            </a:xfrm>
            <a:prstGeom prst="rect">
              <a:avLst/>
            </a:prstGeom>
            <a:noFill/>
            <a:ln algn="ctr" w="508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lang="ja-JP"/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 rot="5400000">
              <a:off x="2306164" y="2480634"/>
              <a:ext cx="544348" cy="1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len="med" type="triangle" w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altLang="en-US" lang="ja-JP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6DA3D0A-1C2E-4E61-A668-B497ECCE2F38}"/>
              </a:ext>
            </a:extLst>
          </p:cNvPr>
          <p:cNvGrpSpPr/>
          <p:nvPr/>
        </p:nvGrpSpPr>
        <p:grpSpPr>
          <a:xfrm>
            <a:off x="4256564" y="2370318"/>
            <a:ext cx="2160234" cy="2282817"/>
            <a:chOff x="4339970" y="2219966"/>
            <a:chExt cx="2212030" cy="2327842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4339970" y="3143808"/>
              <a:ext cx="2212030" cy="1404000"/>
            </a:xfrm>
            <a:prstGeom prst="rect">
              <a:avLst/>
            </a:prstGeom>
            <a:noFill/>
            <a:ln algn="ctr" w="508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lang="ja-JP"/>
            </a:p>
          </p:txBody>
        </p:sp>
        <p:sp>
          <p:nvSpPr>
            <p:cNvPr id="20" name="Line 40"/>
            <p:cNvSpPr>
              <a:spLocks noChangeShapeType="1"/>
            </p:cNvSpPr>
            <p:nvPr/>
          </p:nvSpPr>
          <p:spPr bwMode="auto">
            <a:xfrm rot="5400000">
              <a:off x="4712624" y="2752474"/>
              <a:ext cx="1065018" cy="2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len="med" type="triangle" w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altLang="en-US" lang="ja-JP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200">
                <a:latin charset="-128" pitchFamily="50" typeface="ＤＦＧ極太丸ゴシック体"/>
                <a:ea charset="-128" pitchFamily="50" typeface="ＤＦＧ極太丸ゴシック体"/>
              </a:rPr>
              <a:t>Ｃ</a:t>
            </a:r>
            <a:endParaRPr altLang="en-US" dirty="0" kumimoji="1" lang="ja-JP" sz="32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187624" y="101337"/>
            <a:ext cx="2962916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出願後</a:t>
            </a:r>
            <a:r>
              <a:rPr altLang="en-US" dirty="0" lang="ja-JP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【P31</a:t>
            </a:r>
            <a:r>
              <a:rPr altLang="en-US" dirty="0" lang="ja-JP" sz="2600"/>
              <a:t>・</a:t>
            </a:r>
            <a:r>
              <a:rPr altLang="ja-JP" dirty="0" lang="en-US" sz="2600"/>
              <a:t>32】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93923" y="5006370"/>
            <a:ext cx="8713663" cy="780279"/>
          </a:xfrm>
          <a:prstGeom prst="roundRect">
            <a:avLst>
              <a:gd fmla="val 0" name="adj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7256" lIns="94512" rIns="94512" tIns="47256"/>
          <a:lstStyle/>
          <a:p>
            <a:pPr algn="l">
              <a:spcBef>
                <a:spcPts val="620"/>
              </a:spcBef>
            </a:pPr>
            <a:r>
              <a:rPr altLang="en-US" b="0" dirty="0" lang="ja-JP" sz="2000">
                <a:latin typeface="+mn-ea"/>
                <a:ea typeface="+mn-ea"/>
              </a:rPr>
              <a:t> </a:t>
            </a:r>
            <a:r>
              <a:rPr altLang="en-US" b="0" dirty="0" lang="ja-JP" sz="1800">
                <a:latin typeface="+mn-ea"/>
                <a:ea typeface="+mn-ea"/>
              </a:rPr>
              <a:t>　</a:t>
            </a:r>
            <a:r>
              <a:rPr altLang="en-US" b="0" dirty="0" lang="ja-JP" sz="1800" u="sng">
                <a:solidFill>
                  <a:srgbClr val="FF0000"/>
                </a:solidFill>
                <a:latin typeface="+mn-ea"/>
                <a:ea typeface="+mn-ea"/>
              </a:rPr>
              <a:t>訂正届を提出した場合は，訂正届のコピーと照らし合わせて訂正した内容のとおり</a:t>
            </a:r>
            <a:endParaRPr altLang="ja-JP" b="0" dirty="0" lang="en-US" sz="1800" u="sng">
              <a:solidFill>
                <a:srgbClr val="FF0000"/>
              </a:solidFill>
              <a:latin typeface="+mn-ea"/>
              <a:ea typeface="+mn-ea"/>
            </a:endParaRPr>
          </a:p>
          <a:p>
            <a:pPr algn="l">
              <a:spcBef>
                <a:spcPts val="620"/>
              </a:spcBef>
            </a:pPr>
            <a:r>
              <a:rPr altLang="ja-JP" b="0" dirty="0" lang="en-US" sz="180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altLang="en-US" b="0" dirty="0" lang="ja-JP" sz="1800" u="sng">
                <a:solidFill>
                  <a:srgbClr val="FF0000"/>
                </a:solidFill>
                <a:latin typeface="+mn-ea"/>
                <a:ea typeface="+mn-ea"/>
              </a:rPr>
              <a:t>表示されているか確認してください。</a:t>
            </a:r>
            <a:endParaRPr altLang="ja-JP" b="0" dirty="0" lang="en-US" sz="1000">
              <a:latin typeface="+mn-ea"/>
              <a:ea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10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51520" y="945257"/>
            <a:ext cx="8123387" cy="611535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受験票・写真票・成績請求票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2C191E-CD1B-430E-A0B4-004BC7559EDD}"/>
              </a:ext>
            </a:extLst>
          </p:cNvPr>
          <p:cNvSpPr/>
          <p:nvPr/>
        </p:nvSpPr>
        <p:spPr>
          <a:xfrm>
            <a:off x="264961" y="5673442"/>
            <a:ext cx="89155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altLang="en-US" b="0" dirty="0" lang="ja-JP" sz="2000">
                <a:latin typeface="+mn-ea"/>
              </a:rPr>
              <a:t>　</a:t>
            </a:r>
            <a:r>
              <a:rPr altLang="en-US" b="0" dirty="0" lang="ja-JP" sz="1800">
                <a:latin typeface="+mn-ea"/>
              </a:rPr>
              <a:t>・成績請求票は大学に出願するまで大切に保管</a:t>
            </a:r>
            <a:endParaRPr altLang="ja-JP" b="0" dirty="0" lang="en-US" sz="1800">
              <a:latin typeface="+mn-ea"/>
            </a:endParaRPr>
          </a:p>
          <a:p>
            <a:pPr>
              <a:spcBef>
                <a:spcPts val="0"/>
              </a:spcBef>
            </a:pPr>
            <a:r>
              <a:rPr altLang="en-US" b="0" dirty="0" lang="ja-JP" sz="1800">
                <a:latin typeface="+mn-ea"/>
              </a:rPr>
              <a:t>　・受験票は共通テスト終了後も大切に保管</a:t>
            </a:r>
            <a:endParaRPr altLang="ja-JP" b="0" dirty="0" lang="en-US" sz="18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98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  <p:bldP grpId="0" spid="15"/>
      <p:bldP grpId="0" spid="25"/>
      <p:bldP animBg="1" grpId="0" spid="21"/>
      <p:bldP grpId="0" spid="3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1031" y="2172996"/>
            <a:ext cx="8261449" cy="1136510"/>
          </a:xfrm>
          <a:prstGeom prst="rect">
            <a:avLst/>
          </a:prstGeom>
          <a:noFill/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Bef>
                <a:spcPts val="0"/>
              </a:spcBef>
              <a:spcAft>
                <a:spcPts val="0"/>
              </a:spcAft>
              <a:buNone/>
            </a:pPr>
            <a:r>
              <a:rPr altLang="en-US" b="0" dirty="0" lang="ja-JP" sz="2000"/>
              <a:t>〇　各志願者の試験場は，原則として都道府県を単位とする「試験地区</a:t>
            </a:r>
            <a:endParaRPr altLang="ja-JP" b="0" dirty="0" lang="en-US" sz="2000"/>
          </a:p>
          <a:p>
            <a:pPr fontAlgn="auto" indent="0" marL="0">
              <a:spcBef>
                <a:spcPts val="0"/>
              </a:spcBef>
              <a:spcAft>
                <a:spcPts val="0"/>
              </a:spcAft>
              <a:buNone/>
            </a:pPr>
            <a:r>
              <a:rPr altLang="ja-JP" b="0" dirty="0" lang="en-US" sz="2000"/>
              <a:t>    </a:t>
            </a:r>
            <a:r>
              <a:rPr altLang="en-US" b="0" dirty="0" lang="ja-JP" sz="2000"/>
              <a:t>区分表（</a:t>
            </a:r>
            <a:r>
              <a:rPr altLang="ja-JP" b="0" dirty="0" lang="en-US" sz="2000"/>
              <a:t>p.34</a:t>
            </a:r>
            <a:r>
              <a:rPr altLang="en-US" b="0" dirty="0" lang="ja-JP" sz="2000"/>
              <a:t>）」に基づき設定</a:t>
            </a:r>
            <a:endParaRPr altLang="ja-JP" b="0" dirty="0" lang="en-US" sz="2000"/>
          </a:p>
          <a:p>
            <a:pPr fontAlgn="auto" indent="0" marL="0">
              <a:spcBef>
                <a:spcPts val="0"/>
              </a:spcBef>
              <a:spcAft>
                <a:spcPts val="0"/>
              </a:spcAft>
              <a:buNone/>
            </a:pPr>
            <a:endParaRPr altLang="en-US" b="0" dirty="0" lang="ja-JP" sz="800"/>
          </a:p>
          <a:p>
            <a:pPr fontAlgn="auto" indent="0" marL="0">
              <a:spcBef>
                <a:spcPts val="0"/>
              </a:spcBef>
              <a:spcAft>
                <a:spcPts val="0"/>
              </a:spcAft>
              <a:buNone/>
            </a:pPr>
            <a:r>
              <a:rPr altLang="en-US" b="0" dirty="0" lang="ja-JP" sz="2000"/>
              <a:t>〇　下表のとおり出願資格によって指定する試験場は異なる</a:t>
            </a:r>
            <a:endParaRPr altLang="ja-JP" b="0" dirty="0" lang="en-US" sz="2000"/>
          </a:p>
          <a:p>
            <a:pPr fontAlgn="auto" indent="0" marL="0">
              <a:spcBef>
                <a:spcPts val="600"/>
              </a:spcBef>
              <a:spcAft>
                <a:spcPts val="0"/>
              </a:spcAft>
              <a:buNone/>
            </a:pPr>
            <a:r>
              <a:rPr altLang="en-US" b="0" dirty="0" lang="ja-JP" sz="2000"/>
              <a:t>　</a:t>
            </a:r>
            <a:endParaRPr altLang="ja-JP" b="0" dirty="0" lang="en-US" sz="20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5137" y="1052736"/>
            <a:ext cx="8123387" cy="611535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試験場の指定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200">
                <a:latin charset="-128" pitchFamily="50" typeface="ＤＦＧ極太丸ゴシック体"/>
                <a:ea charset="-128" pitchFamily="50" typeface="ＤＦＧ極太丸ゴシック体"/>
              </a:rPr>
              <a:t>Ｃ</a:t>
            </a:r>
            <a:endParaRPr altLang="en-US" dirty="0" kumimoji="1" lang="ja-JP" sz="32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87624" y="101337"/>
            <a:ext cx="2285255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出願後</a:t>
            </a:r>
            <a:r>
              <a:rPr altLang="en-US" dirty="0" lang="ja-JP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【P33】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11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259" y="1772816"/>
            <a:ext cx="859342" cy="360039"/>
          </a:xfrm>
          <a:prstGeom prst="rect">
            <a:avLst/>
          </a:prstGeom>
          <a:solidFill>
            <a:schemeClr val="tx1"/>
          </a:solidFill>
          <a:ln algn="ctr" w="76200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/>
          <a:p>
            <a:pPr algn="ctr" indent="-342900" marL="342900"/>
            <a:r>
              <a:rPr altLang="en-US" dirty="0" lang="ja-JP" sz="2000">
                <a:solidFill>
                  <a:schemeClr val="bg1"/>
                </a:solidFill>
                <a:latin typeface="+mn-ea"/>
                <a:ea typeface="+mn-ea"/>
              </a:rPr>
              <a:t>原 則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75275" y="5572348"/>
            <a:ext cx="7929173" cy="892035"/>
          </a:xfrm>
          <a:prstGeom prst="rect">
            <a:avLst/>
          </a:prstGeom>
          <a:noFill/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Bef>
                <a:spcPts val="0"/>
              </a:spcBef>
              <a:spcAft>
                <a:spcPts val="0"/>
              </a:spcAft>
              <a:buNone/>
            </a:pPr>
            <a:r>
              <a:rPr altLang="en-US" b="0" dirty="0" lang="ja-JP" sz="2000">
                <a:latin typeface="+mj-ea"/>
                <a:ea typeface="+mj-ea"/>
              </a:rPr>
              <a:t>⇒　学校の最寄り（通信制課程の場合，各志願者の現住所の最寄り）の</a:t>
            </a:r>
            <a:endParaRPr altLang="ja-JP" b="0" dirty="0" lang="en-US" sz="2000">
              <a:latin typeface="+mj-ea"/>
              <a:ea typeface="+mj-ea"/>
            </a:endParaRPr>
          </a:p>
          <a:p>
            <a:pPr fontAlgn="auto" indent="0" marL="0">
              <a:spcBef>
                <a:spcPts val="0"/>
              </a:spcBef>
              <a:spcAft>
                <a:spcPts val="0"/>
              </a:spcAft>
              <a:buNone/>
            </a:pPr>
            <a:r>
              <a:rPr altLang="en-US" b="0" dirty="0" lang="ja-JP" sz="2000">
                <a:latin typeface="+mj-ea"/>
                <a:ea typeface="+mj-ea"/>
              </a:rPr>
              <a:t>　試験場が指定されるとは限らない</a:t>
            </a:r>
            <a:endParaRPr altLang="ja-JP" b="0" dirty="0" lang="en-US" sz="2000">
              <a:latin typeface="+mj-ea"/>
              <a:ea typeface="+mj-ea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52500CE5-288E-47E0-9465-DD249D054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78428"/>
              </p:ext>
            </p:extLst>
          </p:nvPr>
        </p:nvGraphicFramePr>
        <p:xfrm>
          <a:off x="698239" y="3294433"/>
          <a:ext cx="7834201" cy="2282107"/>
        </p:xfrm>
        <a:graphic>
          <a:graphicData uri="http://schemas.openxmlformats.org/drawingml/2006/table">
            <a:tbl>
              <a:tblPr bandRow="1" firstRow="1">
                <a:tableStyleId>{5940675A-B579-460E-94D1-54222C63F5DA}</a:tableStyleId>
              </a:tblPr>
              <a:tblGrid>
                <a:gridCol w="4305809">
                  <a:extLst>
                    <a:ext uri="{9D8B030D-6E8A-4147-A177-3AD203B41FA5}">
                      <a16:colId xmlns:a16="http://schemas.microsoft.com/office/drawing/2014/main" val="3313435813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11640138"/>
                    </a:ext>
                  </a:extLst>
                </a:gridCol>
              </a:tblGrid>
              <a:tr h="24302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dirty="0" kern="0" lang="ja-JP" spc="825" sz="1600">
                          <a:effectLst/>
                        </a:rPr>
                        <a:t>出願資格</a:t>
                      </a:r>
                      <a:endParaRPr b="1" dirty="0" kern="100" lang="ja-JP" sz="1600">
                        <a:effectLst/>
                        <a:latin typeface="+mn-ea"/>
                        <a:ea typeface="+mn-ea"/>
                      </a:endParaRPr>
                    </a:p>
                  </a:txBody>
                  <a:tcPr anchor="b" marB="53975" marL="53975" marR="53975" marT="10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dirty="0" kern="0" lang="ja-JP" spc="75" sz="1600">
                          <a:effectLst/>
                        </a:rPr>
                        <a:t>指定する試験場</a:t>
                      </a:r>
                      <a:endParaRPr b="1" dirty="0" kern="100" lang="ja-JP" sz="1600">
                        <a:effectLst/>
                        <a:latin typeface="+mn-ea"/>
                        <a:ea typeface="+mn-ea"/>
                      </a:endParaRPr>
                    </a:p>
                  </a:txBody>
                  <a:tcPr anchor="b" marB="53975" marL="53975" marR="53975" marT="108000"/>
                </a:tc>
                <a:extLst>
                  <a:ext uri="{0D108BD9-81ED-4DB2-BD59-A6C34878D82A}">
                    <a16:rowId xmlns:a16="http://schemas.microsoft.com/office/drawing/2014/main" val="2099653084"/>
                  </a:ext>
                </a:extLst>
              </a:tr>
              <a:tr h="861803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pc="-5" sz="1600">
                          <a:effectLst/>
                        </a:rPr>
                        <a:t>高等学校</a:t>
                      </a:r>
                      <a:r>
                        <a:rPr dirty="0" kern="0" lang="ja-JP" sz="1600">
                          <a:effectLst/>
                        </a:rPr>
                        <a:t>（特別支援学校の高等部を含む。）</a:t>
                      </a:r>
                      <a:r>
                        <a:rPr dirty="0" kern="100" lang="ja-JP" spc="-5" sz="1600">
                          <a:effectLst/>
                        </a:rPr>
                        <a:t>又は中等教育学校を令和</a:t>
                      </a:r>
                      <a:r>
                        <a:rPr dirty="0" kern="100" lang="en-US" spc="-5" sz="1600">
                          <a:effectLst/>
                        </a:rPr>
                        <a:t>6</a:t>
                      </a:r>
                      <a:r>
                        <a:rPr dirty="0" kern="100" lang="ja-JP" spc="-5" sz="1600">
                          <a:effectLst/>
                        </a:rPr>
                        <a:t>年</a:t>
                      </a:r>
                      <a:r>
                        <a:rPr dirty="0" kern="100" lang="en-US" spc="-5" sz="1600">
                          <a:effectLst/>
                        </a:rPr>
                        <a:t>3</a:t>
                      </a:r>
                      <a:r>
                        <a:rPr dirty="0" kern="100" lang="ja-JP" spc="-5" sz="1600">
                          <a:effectLst/>
                        </a:rPr>
                        <a:t>月に卒業見込みの者</a:t>
                      </a:r>
                      <a:endParaRPr dirty="0" kern="100" lang="ja-JP" sz="1600">
                        <a:effectLst/>
                      </a:endParaRPr>
                    </a:p>
                    <a:p>
                      <a:pPr algn="l" marR="13335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dirty="0" kern="100" lang="ja-JP" spc="-5" sz="1600">
                          <a:effectLst/>
                        </a:rPr>
                        <a:t>＊ただし，下欄②を除く。</a:t>
                      </a:r>
                      <a:endParaRPr b="1" dirty="0" kern="100" lang="ja-JP" sz="1600">
                        <a:effectLst/>
                        <a:latin typeface="+mn-ea"/>
                        <a:ea typeface="+mn-ea"/>
                      </a:endParaRPr>
                    </a:p>
                  </a:txBody>
                  <a:tcPr marB="53975" marL="53975" marR="53975" marT="108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600">
                          <a:effectLst/>
                        </a:rPr>
                        <a:t>出願時に在学している学校が所在する試験地区内の試験場</a:t>
                      </a:r>
                      <a:endParaRPr b="1" dirty="0" kern="100" lang="ja-JP" sz="1600">
                        <a:effectLst/>
                        <a:latin typeface="+mn-ea"/>
                        <a:ea typeface="+mn-ea"/>
                      </a:endParaRPr>
                    </a:p>
                  </a:txBody>
                  <a:tcPr marB="53975" marL="53975" marR="53975" marT="108000"/>
                </a:tc>
                <a:extLst>
                  <a:ext uri="{0D108BD9-81ED-4DB2-BD59-A6C34878D82A}">
                    <a16:rowId xmlns:a16="http://schemas.microsoft.com/office/drawing/2014/main" val="2775323524"/>
                  </a:ext>
                </a:extLst>
              </a:tr>
              <a:tr h="967557">
                <a:tc>
                  <a:txBody>
                    <a:bodyPr/>
                    <a:lstStyle/>
                    <a:p>
                      <a:pPr algn="just" indent="-342900" lvl="0" marL="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dirty="0" kern="100" lang="ja-JP" spc="-5" sz="1600">
                          <a:effectLst/>
                        </a:rPr>
                        <a:t>上欄以外の者</a:t>
                      </a:r>
                      <a:endParaRPr dirty="0" kern="100" lang="ja-JP" sz="1600">
                        <a:effectLst/>
                      </a:endParaRPr>
                    </a:p>
                    <a:p>
                      <a:pPr algn="just" indent="-132080" marL="13208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dirty="0" kern="100" lang="ja-JP" spc="-5" sz="1600">
                          <a:effectLst/>
                        </a:rPr>
                        <a:t>②　高等学校の通信制課程を令和</a:t>
                      </a:r>
                      <a:r>
                        <a:rPr dirty="0" kern="100" lang="en-US" spc="-5" sz="1600">
                          <a:effectLst/>
                        </a:rPr>
                        <a:t>6</a:t>
                      </a:r>
                      <a:r>
                        <a:rPr dirty="0" kern="100" lang="ja-JP" spc="-5" sz="1600">
                          <a:effectLst/>
                        </a:rPr>
                        <a:t>年</a:t>
                      </a:r>
                      <a:r>
                        <a:rPr dirty="0" kern="100" lang="en-US" spc="-5" sz="1600">
                          <a:effectLst/>
                        </a:rPr>
                        <a:t>3</a:t>
                      </a:r>
                      <a:r>
                        <a:rPr dirty="0" kern="100" lang="ja-JP" spc="-5" sz="1600">
                          <a:effectLst/>
                        </a:rPr>
                        <a:t>月に卒業見込みの者</a:t>
                      </a:r>
                      <a:endParaRPr b="1" dirty="0" kern="100" lang="ja-JP" sz="1600">
                        <a:effectLst/>
                        <a:latin typeface="+mn-ea"/>
                        <a:ea typeface="+mn-ea"/>
                      </a:endParaRPr>
                    </a:p>
                  </a:txBody>
                  <a:tcPr marB="53975" marL="53975" marR="53975" marT="108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600">
                          <a:effectLst/>
                        </a:rPr>
                        <a:t>志願票に記入された現住所の試験地区内の試験場</a:t>
                      </a:r>
                      <a:endParaRPr b="1" dirty="0" kern="100" lang="ja-JP" sz="1600">
                        <a:effectLst/>
                        <a:latin typeface="+mn-ea"/>
                        <a:ea typeface="+mn-ea"/>
                      </a:endParaRPr>
                    </a:p>
                  </a:txBody>
                  <a:tcPr marB="53975" marL="53975" marR="53975" marT="108000"/>
                </a:tc>
                <a:extLst>
                  <a:ext uri="{0D108BD9-81ED-4DB2-BD59-A6C34878D82A}">
                    <a16:rowId xmlns:a16="http://schemas.microsoft.com/office/drawing/2014/main" val="1655166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3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animBg="1" grpId="0" spid="10"/>
      <p:bldP animBg="1" grpId="0" spid="8"/>
      <p:bldP grpId="0" spid="15"/>
    </p:bld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3923" y="1700808"/>
            <a:ext cx="8691137" cy="1976468"/>
          </a:xfrm>
          <a:prstGeom prst="rect">
            <a:avLst/>
          </a:prstGeom>
          <a:noFill/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Bef>
                <a:spcPts val="0"/>
              </a:spcBef>
              <a:spcAft>
                <a:spcPts val="1200"/>
              </a:spcAft>
              <a:buFont charset="0" pitchFamily="34" typeface="Arial"/>
              <a:buNone/>
            </a:pPr>
            <a:r>
              <a:rPr altLang="en-US" b="0" dirty="0" lang="ja-JP" sz="2000"/>
              <a:t>　同じ高等学校等の卒業見込者（通信制課程を除く）は同じ試験場に指定する</a:t>
            </a:r>
            <a:br>
              <a:rPr altLang="ja-JP" b="0" dirty="0" lang="en-US" sz="2000"/>
            </a:br>
            <a:r>
              <a:rPr altLang="en-US" b="0" dirty="0" lang="ja-JP" sz="2000"/>
              <a:t>よう考慮しますが，以下の理由により別々の試験場に指定されることがあります。</a:t>
            </a:r>
            <a:endParaRPr altLang="ja-JP" b="0" dirty="0" lang="en-US" sz="2000"/>
          </a:p>
          <a:p>
            <a:pPr fontAlgn="auto" indent="0" marL="0">
              <a:spcBef>
                <a:spcPts val="0"/>
              </a:spcBef>
              <a:spcAft>
                <a:spcPts val="1200"/>
              </a:spcAft>
              <a:buFont charset="0" pitchFamily="34" typeface="Arial"/>
              <a:buNone/>
            </a:pPr>
            <a:r>
              <a:rPr altLang="ja-JP" b="0" dirty="0" lang="en-US" sz="2000"/>
              <a:t> </a:t>
            </a:r>
            <a:r>
              <a:rPr altLang="en-US" b="0" dirty="0" lang="ja-JP" sz="2000"/>
              <a:t>  （１）　「地理歴史，公民」及び「理科②」の受験科目数の組合せ</a:t>
            </a:r>
            <a:br>
              <a:rPr altLang="ja-JP" b="0" dirty="0" lang="en-US" sz="2000"/>
            </a:br>
            <a:r>
              <a:rPr altLang="en-US" b="0" dirty="0" lang="ja-JP" sz="2000"/>
              <a:t>　（２）　 試験場のトイレ等の設備　</a:t>
            </a:r>
            <a:br>
              <a:rPr altLang="ja-JP" b="0" dirty="0" lang="en-US" sz="2000"/>
            </a:br>
            <a:r>
              <a:rPr altLang="en-US" b="0" dirty="0" lang="ja-JP" sz="2000"/>
              <a:t>　（３）　受験上の配慮を申請した志願者</a:t>
            </a:r>
            <a:endParaRPr altLang="en-US" b="0" dirty="0" lang="ja-JP" strike="sngStrike" sz="200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charset="0" pitchFamily="34" typeface="Arial"/>
              <a:buNone/>
            </a:pPr>
            <a:endParaRPr altLang="ja-JP" b="0" dirty="0" lang="en-US" sz="20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5137" y="945257"/>
            <a:ext cx="8123387" cy="611535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高等学校等の卒業見込者の試験場の指定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200">
                <a:latin charset="-128" pitchFamily="50" typeface="ＤＦＧ極太丸ゴシック体"/>
                <a:ea charset="-128" pitchFamily="50" typeface="ＤＦＧ極太丸ゴシック体"/>
              </a:rPr>
              <a:t>Ｃ</a:t>
            </a:r>
            <a:endParaRPr altLang="en-US" dirty="0" kumimoji="1" lang="ja-JP" sz="32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87624" y="101337"/>
            <a:ext cx="2285255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出願後</a:t>
            </a:r>
            <a:r>
              <a:rPr altLang="en-US" dirty="0" lang="ja-JP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【P33】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12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ED0470-A3A5-4169-AB02-EDB10691538D}"/>
              </a:ext>
            </a:extLst>
          </p:cNvPr>
          <p:cNvSpPr/>
          <p:nvPr/>
        </p:nvSpPr>
        <p:spPr>
          <a:xfrm>
            <a:off x="294572" y="3887757"/>
            <a:ext cx="8395930" cy="22775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altLang="en-US" b="0" dirty="0" lang="ja-JP" sz="2000"/>
              <a:t>　出願後に，</a:t>
            </a:r>
            <a:r>
              <a:rPr altLang="en-US" b="0" dirty="0" lang="ja-JP" sz="2000">
                <a:solidFill>
                  <a:srgbClr val="FF0000"/>
                </a:solidFill>
              </a:rPr>
              <a:t>志願者が転校等</a:t>
            </a:r>
            <a:r>
              <a:rPr altLang="en-US" b="0" dirty="0" lang="ja-JP" sz="2000"/>
              <a:t>により「出願した高等学校の卒業見込み者」で</a:t>
            </a:r>
            <a:endParaRPr altLang="ja-JP" b="0" dirty="0" lang="en-US" sz="2000"/>
          </a:p>
          <a:p>
            <a:r>
              <a:rPr altLang="en-US" b="0" dirty="0" lang="ja-JP" sz="2000"/>
              <a:t>なくなった場合はどうなるのか</a:t>
            </a:r>
            <a:endParaRPr altLang="ja-JP" b="0" dirty="0" lang="en-US" sz="2000"/>
          </a:p>
          <a:p>
            <a:pPr>
              <a:spcBef>
                <a:spcPts val="1200"/>
              </a:spcBef>
            </a:pPr>
            <a:r>
              <a:rPr altLang="en-US" b="0" dirty="0" lang="ja-JP" sz="2000"/>
              <a:t>　・出願時の出願資格で受理しているため，</a:t>
            </a:r>
            <a:r>
              <a:rPr altLang="en-US" b="0" dirty="0" lang="ja-JP" sz="2000" u="sng"/>
              <a:t>共通テストはこのまま受験可能</a:t>
            </a:r>
            <a:endParaRPr altLang="ja-JP" b="0" dirty="0" lang="en-US" sz="2000" u="sng"/>
          </a:p>
          <a:p>
            <a:r>
              <a:rPr altLang="en-US" b="0" dirty="0" lang="ja-JP" sz="2000"/>
              <a:t>　・</a:t>
            </a:r>
            <a:r>
              <a:rPr altLang="en-US" b="0" dirty="0" lang="ja-JP" sz="2000" u="sng">
                <a:solidFill>
                  <a:srgbClr val="FF0000"/>
                </a:solidFill>
              </a:rPr>
              <a:t>試験場は変更できない</a:t>
            </a:r>
            <a:endParaRPr altLang="ja-JP" b="0" dirty="0" lang="en-US" sz="2000" u="sng">
              <a:solidFill>
                <a:srgbClr val="FF0000"/>
              </a:solidFill>
            </a:endParaRPr>
          </a:p>
          <a:p>
            <a:r>
              <a:rPr altLang="en-US" b="0" dirty="0" lang="ja-JP" sz="2000"/>
              <a:t>　・確認はがき，受験票は出願時の高等学校へ送付</a:t>
            </a:r>
            <a:br>
              <a:rPr altLang="ja-JP" b="0" dirty="0" lang="en-US" sz="2000"/>
            </a:br>
            <a:r>
              <a:rPr altLang="en-US" b="0" dirty="0" lang="ja-JP" sz="2000"/>
              <a:t>　　（出願時の高等学校が通信制過程の場合を除く）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3144062-951F-4F57-A0AE-8E2732BA869C}"/>
              </a:ext>
            </a:extLst>
          </p:cNvPr>
          <p:cNvSpPr/>
          <p:nvPr/>
        </p:nvSpPr>
        <p:spPr>
          <a:xfrm>
            <a:off x="207715" y="3544857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0" dirty="0" lang="ja-JP" sz="2000"/>
              <a:t>≪よくある質問≫</a:t>
            </a:r>
          </a:p>
        </p:txBody>
      </p:sp>
    </p:spTree>
    <p:extLst>
      <p:ext uri="{BB962C8B-B14F-4D97-AF65-F5344CB8AC3E}">
        <p14:creationId xmlns:p14="http://schemas.microsoft.com/office/powerpoint/2010/main" val="27455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animBg="1" grpId="0" spid="10"/>
      <p:bldP animBg="1" grpId="0" spid="3"/>
      <p:bldP grpId="0" spid="13"/>
    </p:bld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500856" y="3390900"/>
            <a:ext cx="8142288" cy="1566949"/>
          </a:xfrm>
          <a:prstGeom prst="rect">
            <a:avLst/>
          </a:prstGeom>
          <a:noFill/>
          <a:ln algn="ctr" cap="flat" cmpd="dbl" w="57150">
            <a:solidFill>
              <a:srgbClr val="FF0000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tIns="180000"/>
          <a:lstStyle/>
          <a:p>
            <a:pPr>
              <a:spcBef>
                <a:spcPts val="600"/>
              </a:spcBef>
            </a:pPr>
            <a:r>
              <a:rPr altLang="en-US" dirty="0" lang="ja-JP" sz="2000">
                <a:solidFill>
                  <a:srgbClr val="FF0000"/>
                </a:solidFill>
              </a:rPr>
              <a:t> 注意 </a:t>
            </a:r>
            <a:r>
              <a:rPr altLang="ja-JP" dirty="0" lang="en-US" sz="2000">
                <a:solidFill>
                  <a:srgbClr val="FF0000"/>
                </a:solidFill>
              </a:rPr>
              <a:t>:</a:t>
            </a:r>
            <a:r>
              <a:rPr altLang="en-US" dirty="0" lang="ja-JP" sz="2000">
                <a:solidFill>
                  <a:srgbClr val="00B050"/>
                </a:solidFill>
              </a:rPr>
              <a:t>　</a:t>
            </a:r>
            <a:r>
              <a:rPr altLang="en-US" dirty="0" lang="ja-JP" sz="2000"/>
              <a:t>この申請は，申請する理由が出願後に発生したときに限り行う</a:t>
            </a:r>
            <a:endParaRPr altLang="ja-JP" dirty="0" lang="en-US" sz="2000"/>
          </a:p>
          <a:p>
            <a:pPr>
              <a:spcBef>
                <a:spcPts val="600"/>
              </a:spcBef>
            </a:pPr>
            <a:r>
              <a:rPr altLang="en-US" dirty="0" lang="ja-JP" sz="2000"/>
              <a:t>　　　　ことができるものです。</a:t>
            </a:r>
            <a:endParaRPr altLang="ja-JP" dirty="0" lang="en-US" sz="2000"/>
          </a:p>
          <a:p>
            <a:pPr>
              <a:spcBef>
                <a:spcPts val="600"/>
              </a:spcBef>
            </a:pPr>
            <a:r>
              <a:rPr altLang="ja-JP" dirty="0" lang="en-US" sz="2000">
                <a:solidFill>
                  <a:srgbClr val="FF0000"/>
                </a:solidFill>
              </a:rPr>
              <a:t>         </a:t>
            </a:r>
            <a:r>
              <a:rPr altLang="en-US" dirty="0" lang="ja-JP" sz="2000" u="sng">
                <a:solidFill>
                  <a:srgbClr val="FF0000"/>
                </a:solidFill>
              </a:rPr>
              <a:t>出願時までに申請すべき内容であった場合には対象となりません。</a:t>
            </a:r>
          </a:p>
        </p:txBody>
      </p:sp>
      <p:sp>
        <p:nvSpPr>
          <p:cNvPr id="28675" name="フッター プレースホルダー 4"/>
          <p:cNvSpPr>
            <a:spLocks noGrp="1"/>
          </p:cNvSpPr>
          <p:nvPr>
            <p:ph idx="11" sz="quarter" type="ftr"/>
          </p:nvPr>
        </p:nvSpPr>
        <p:spPr>
          <a:xfrm>
            <a:off x="6228184" y="6409038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B0604020202020204" pitchFamily="34" typeface="Arial"/>
                <a:ea charset="-128" panose="020B0600070205080204" pitchFamily="50" typeface="ＭＳ Ｐゴシック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B0604020202020204" pitchFamily="34" typeface="Arial"/>
                <a:ea charset="-128" panose="020B0600070205080204" pitchFamily="50" typeface="ＭＳ Ｐゴシック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8" panose="020B0600070205080204" pitchFamily="50" typeface="ＭＳ Ｐゴシック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B0604020202020204" pitchFamily="34" typeface="Arial"/>
                <a:ea charset="-128" panose="020B0600070205080204" pitchFamily="50" typeface="ＭＳ Ｐゴシック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B0604020202020204" pitchFamily="34" typeface="Arial"/>
                <a:ea charset="-128" panose="020B0600070205080204" pitchFamily="50" typeface="ＭＳ Ｐゴシック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B0604020202020204" pitchFamily="34" typeface="Arial"/>
                <a:ea charset="-128" panose="020B0600070205080204" pitchFamily="50" typeface="ＭＳ Ｐゴシック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B0604020202020204" pitchFamily="34" typeface="Arial"/>
                <a:ea charset="-128" panose="020B0600070205080204" pitchFamily="50" typeface="ＭＳ Ｐゴシック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B0604020202020204" pitchFamily="34" typeface="Arial"/>
                <a:ea charset="-128" panose="020B0600070205080204" pitchFamily="50" typeface="ＭＳ Ｐゴシック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B0604020202020204" pitchFamily="34" typeface="Arial"/>
                <a:ea charset="-128" panose="020B0600070205080204" pitchFamily="50" typeface="ＭＳ Ｐゴシック"/>
              </a:defRPr>
            </a:lvl9pPr>
          </a:lstStyle>
          <a:p>
            <a:pPr algn="r">
              <a:buFontTx/>
              <a:buNone/>
            </a:pPr>
            <a:r>
              <a:rPr altLang="ja-JP" dirty="0" lang="en-US" sz="1900">
                <a:solidFill>
                  <a:prstClr val="black">
                    <a:tint val="75000"/>
                  </a:prstClr>
                </a:solidFill>
                <a:latin charset="0" typeface="Arial"/>
              </a:rPr>
              <a:t>13</a:t>
            </a:r>
          </a:p>
        </p:txBody>
      </p:sp>
      <p:sp>
        <p:nvSpPr>
          <p:cNvPr id="8199" name="Rectangle 3"/>
          <p:cNvSpPr>
            <a:spLocks noChangeArrowheads="1" noGrp="1"/>
          </p:cNvSpPr>
          <p:nvPr>
            <p:ph idx="4294967295" type="body"/>
          </p:nvPr>
        </p:nvSpPr>
        <p:spPr>
          <a:xfrm>
            <a:off x="322348" y="1798216"/>
            <a:ext cx="8272475" cy="1440160"/>
          </a:xfrm>
        </p:spPr>
        <p:txBody>
          <a:bodyPr/>
          <a:lstStyle/>
          <a:p>
            <a:pPr eaLnBrk="1" hangingPunct="1" indent="-268288" marL="268288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altLang="ja-JP" dirty="0" lang="en-US" sz="2000"/>
              <a:t> </a:t>
            </a:r>
            <a:r>
              <a:rPr altLang="en-US" dirty="0" lang="ja-JP" sz="2000"/>
              <a:t>   出願後の不慮の事故等（交通事故，負傷，発病，症状の悪化等）のために受験上の配慮を希望する場合は，受験票に記載の</a:t>
            </a:r>
            <a:r>
              <a:rPr altLang="ja-JP" dirty="0" lang="en-US" sz="2000"/>
              <a:t>｢</a:t>
            </a:r>
            <a:r>
              <a:rPr altLang="en-US" dirty="0" lang="ja-JP" sz="2000"/>
              <a:t>問合せ大学</a:t>
            </a:r>
            <a:r>
              <a:rPr altLang="ja-JP" dirty="0" lang="en-US" sz="2000"/>
              <a:t>｣</a:t>
            </a:r>
            <a:r>
              <a:rPr altLang="en-US" dirty="0" lang="ja-JP" sz="2000"/>
              <a:t>に申請してください。</a:t>
            </a:r>
          </a:p>
        </p:txBody>
      </p:sp>
      <p:sp>
        <p:nvSpPr>
          <p:cNvPr id="3" name="正方形/長方形 2"/>
          <p:cNvSpPr/>
          <p:nvPr/>
        </p:nvSpPr>
        <p:spPr bwMode="auto">
          <a:xfrm>
            <a:off x="2813645" y="1898055"/>
            <a:ext cx="34563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268288" latinLnBrk="0" marL="268288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en-US" b="0" baseline="0" cap="none" i="0" kumimoji="1" lang="ja-JP" normalizeH="0" strike="noStrike" sz="400" u="none">
              <a:ln>
                <a:noFill/>
              </a:ln>
              <a:solidFill>
                <a:schemeClr val="tx1"/>
              </a:solidFill>
              <a:effectLst/>
              <a:latin charset="0" typeface="Arial"/>
              <a:ea charset="-128" pitchFamily="50" typeface="ＭＳ Ｐゴシック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5137" y="1052736"/>
            <a:ext cx="8123387" cy="611535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</a:rPr>
              <a:t>出願後の不慮の事故等による受験上の配慮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200">
                <a:latin charset="-128" pitchFamily="50" typeface="ＤＦＧ極太丸ゴシック体"/>
                <a:ea charset="-128" pitchFamily="50" typeface="ＤＦＧ極太丸ゴシック体"/>
              </a:rPr>
              <a:t>Ｃ</a:t>
            </a:r>
            <a:endParaRPr altLang="en-US" dirty="0" kumimoji="1" lang="ja-JP" sz="32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187624" y="101337"/>
            <a:ext cx="2285255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出願後</a:t>
            </a:r>
            <a:r>
              <a:rPr altLang="en-US" dirty="0" lang="ja-JP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lang="en-US" sz="2600"/>
              <a:t>【P39】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5" name="フローチャート: 代替処理 4"/>
          <p:cNvSpPr/>
          <p:nvPr/>
        </p:nvSpPr>
        <p:spPr>
          <a:xfrm>
            <a:off x="488848" y="5208995"/>
            <a:ext cx="8105975" cy="59626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 defTabSz="914400" fontAlgn="auto" indent="0" lvl="0" mar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altLang="en-US" dirty="0" lang="ja-JP" sz="2000">
                <a:solidFill>
                  <a:srgbClr val="FF0000"/>
                </a:solidFill>
              </a:rPr>
              <a:t>申請受付期間 ： </a:t>
            </a:r>
            <a:r>
              <a:rPr altLang="en-US" dirty="0" lang="ja-JP" sz="2000">
                <a:solidFill>
                  <a:schemeClr val="tx1"/>
                </a:solidFill>
              </a:rPr>
              <a:t>受験票の受領～</a:t>
            </a:r>
            <a:r>
              <a:rPr altLang="en-US" dirty="0" kern="100" lang="ja-JP" sz="2000" u="sng">
                <a:solidFill>
                  <a:schemeClr val="tx1"/>
                </a:solidFill>
                <a:ea charset="-128" panose="020B0609070205080204" pitchFamily="49" typeface="ＭＳ ゴシック"/>
                <a:cs typeface="Arial"/>
              </a:rPr>
              <a:t>令和</a:t>
            </a:r>
            <a:r>
              <a:rPr altLang="ja-JP" dirty="0" kern="100" lang="en-US" sz="2000" u="sng">
                <a:solidFill>
                  <a:schemeClr val="tx1"/>
                </a:solidFill>
                <a:ea charset="-128" panose="020B0609070205080204" pitchFamily="49" typeface="ＭＳ ゴシック"/>
                <a:cs typeface="Arial"/>
              </a:rPr>
              <a:t>6</a:t>
            </a:r>
            <a:r>
              <a:rPr altLang="en-US" dirty="0" kern="100" lang="ja-JP" sz="2000" u="sng">
                <a:solidFill>
                  <a:schemeClr val="tx1"/>
                </a:solidFill>
                <a:ea charset="-128" panose="020B0609070205080204" pitchFamily="49" typeface="ＭＳ ゴシック"/>
                <a:cs typeface="Arial"/>
              </a:rPr>
              <a:t>年</a:t>
            </a:r>
            <a:r>
              <a:rPr altLang="ja-JP" dirty="0" kern="100" lang="en-US" sz="2000" u="sng">
                <a:solidFill>
                  <a:schemeClr val="tx1"/>
                </a:solidFill>
                <a:ea charset="-128" panose="020B0609070205080204" pitchFamily="49" typeface="ＭＳ ゴシック"/>
                <a:cs typeface="Arial"/>
              </a:rPr>
              <a:t>1</a:t>
            </a:r>
            <a:r>
              <a:rPr altLang="en-US" dirty="0" kern="100" lang="ja-JP" sz="2000" u="sng">
                <a:solidFill>
                  <a:schemeClr val="tx1"/>
                </a:solidFill>
                <a:ea charset="-128" panose="020B0609070205080204" pitchFamily="49" typeface="ＭＳ ゴシック"/>
                <a:cs typeface="Arial"/>
              </a:rPr>
              <a:t>月</a:t>
            </a:r>
            <a:r>
              <a:rPr altLang="ja-JP" dirty="0" kern="100" lang="en-US" sz="2000" u="sng">
                <a:solidFill>
                  <a:schemeClr val="tx1"/>
                </a:solidFill>
                <a:ea charset="-128" panose="020B0609070205080204" pitchFamily="49" typeface="ＭＳ ゴシック"/>
                <a:cs typeface="Arial"/>
              </a:rPr>
              <a:t>10</a:t>
            </a:r>
            <a:r>
              <a:rPr altLang="en-US" dirty="0" kern="100" lang="ja-JP" sz="2000" u="sng">
                <a:solidFill>
                  <a:schemeClr val="tx1"/>
                </a:solidFill>
                <a:ea charset="-128" panose="020B0609070205080204" pitchFamily="49" typeface="ＭＳ ゴシック"/>
                <a:cs typeface="Arial"/>
              </a:rPr>
              <a:t>日（水）</a:t>
            </a:r>
            <a:r>
              <a:rPr altLang="ja-JP" dirty="0" kern="100" lang="en-US" sz="2000" u="sng">
                <a:solidFill>
                  <a:schemeClr val="tx1"/>
                </a:solidFill>
                <a:ea charset="-128" panose="020B0609070205080204" pitchFamily="49" typeface="ＭＳ ゴシック"/>
                <a:cs typeface="Arial"/>
              </a:rPr>
              <a:t>17</a:t>
            </a:r>
            <a:r>
              <a:rPr altLang="en-US" dirty="0" kern="100" lang="ja-JP" sz="2000" u="sng">
                <a:solidFill>
                  <a:schemeClr val="tx1"/>
                </a:solidFill>
                <a:ea charset="-128" panose="020B0609070205080204" pitchFamily="49" typeface="ＭＳ ゴシック"/>
                <a:cs typeface="Arial"/>
              </a:rPr>
              <a:t>時</a:t>
            </a:r>
            <a:endParaRPr altLang="ja-JP" dirty="0" kern="100" lang="en-US" sz="2000" u="sng">
              <a:solidFill>
                <a:schemeClr val="tx1"/>
              </a:solidFill>
              <a:ea charset="-128" panose="020B0609070205080204" pitchFamily="49" typeface="ＭＳ 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98216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"/>
      <p:bldP build="p" grpId="0" spid="8199"/>
      <p:bldP animBg="1" grpId="0" spid="11"/>
      <p:bldP animBg="1" grpId="0" spid="5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dirty="0" lang="ja-JP" sz="4000"/>
              <a:t>Ｃ　出願後</a:t>
            </a:r>
            <a:endParaRPr altLang="ja-JP" dirty="0" lang="en-US" sz="28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2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83568" y="2069535"/>
            <a:ext cx="8136830" cy="394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確認はがき（出願受理通知）～登録内容の確認</a:t>
            </a:r>
            <a:endParaRPr altLang="en-US" dirty="0" lang="ja-JP" strike="sngStrike" sz="2400">
              <a:solidFill>
                <a:srgbClr val="FF0000"/>
              </a:solidFill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登録教科の訂正により検定料が変更となる場合</a:t>
            </a: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登録教科等訂正届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住所等変更・訂正届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受験票・写真票・成績請求票</a:t>
            </a:r>
            <a:endParaRPr altLang="ja-JP" dirty="0" lang="en-US" strike="sngStrike" sz="2400">
              <a:solidFill>
                <a:srgbClr val="FF0000"/>
              </a:solidFill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試験場の指定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出願後の不慮の事故等による受験上の配慮</a:t>
            </a:r>
            <a:endParaRPr altLang="ja-JP" dirty="0" lang="en-US" sz="2400" u="sng">
              <a:latin charset="-128" panose="020B0600070205080204" pitchFamily="50"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93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</p:bld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4925" y="2329072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indent="-342900" marL="342900">
              <a:lnSpc>
                <a:spcPct val="95000"/>
              </a:lnSpc>
              <a:spcBef>
                <a:spcPct val="50000"/>
              </a:spcBef>
            </a:pPr>
            <a:endParaRPr altLang="ja-JP" lang="ja-JP" sz="320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925" y="1196819"/>
            <a:ext cx="8946232" cy="271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342900" marL="342900">
              <a:lnSpc>
                <a:spcPct val="95000"/>
              </a:lnSpc>
              <a:spcBef>
                <a:spcPts val="1800"/>
              </a:spcBef>
            </a:pPr>
            <a:endParaRPr altLang="ja-JP" dirty="0" lang="en-US" sz="2400">
              <a:solidFill>
                <a:srgbClr val="FF0000"/>
              </a:solidFill>
            </a:endParaRPr>
          </a:p>
          <a:p>
            <a:pPr indent="-342900" marL="342900">
              <a:lnSpc>
                <a:spcPct val="95000"/>
              </a:lnSpc>
              <a:spcBef>
                <a:spcPts val="1800"/>
              </a:spcBef>
            </a:pPr>
            <a:r>
              <a:rPr altLang="en-US" dirty="0" lang="ja-JP" sz="2400">
                <a:solidFill>
                  <a:srgbClr val="FF0000"/>
                </a:solidFill>
              </a:rPr>
              <a:t>　</a:t>
            </a:r>
            <a:r>
              <a:rPr altLang="en-US" b="0" dirty="0" lang="ja-JP" sz="2400"/>
              <a:t>○　確認はがき（出願受理通知）</a:t>
            </a:r>
          </a:p>
          <a:p>
            <a:pPr indent="-342900" marL="342900">
              <a:lnSpc>
                <a:spcPct val="95000"/>
              </a:lnSpc>
              <a:spcBef>
                <a:spcPts val="1800"/>
              </a:spcBef>
            </a:pPr>
            <a:r>
              <a:rPr altLang="en-US" b="0" dirty="0" lang="ja-JP" sz="2400"/>
              <a:t>　　　　</a:t>
            </a:r>
            <a:r>
              <a:rPr altLang="ja-JP" b="0" dirty="0" lang="en-US" sz="2400" u="sng"/>
              <a:t>10</a:t>
            </a:r>
            <a:r>
              <a:rPr altLang="en-US" b="0" dirty="0" lang="ja-JP" sz="2400" u="sng"/>
              <a:t>月</a:t>
            </a:r>
            <a:r>
              <a:rPr altLang="ja-JP" b="0" dirty="0" lang="en-US" sz="2400" u="sng"/>
              <a:t>25</a:t>
            </a:r>
            <a:r>
              <a:rPr altLang="en-US" b="0" dirty="0" lang="ja-JP" sz="2400" u="sng"/>
              <a:t>日（水）までに到着するように送付</a:t>
            </a:r>
            <a:endParaRPr altLang="ja-JP" b="0" dirty="0" lang="en-US" strike="sngStrike" sz="2400" u="sng">
              <a:solidFill>
                <a:srgbClr val="00B050"/>
              </a:solidFill>
            </a:endParaRPr>
          </a:p>
          <a:p>
            <a:pPr indent="-342900" marL="342900">
              <a:lnSpc>
                <a:spcPct val="95000"/>
              </a:lnSpc>
              <a:spcBef>
                <a:spcPts val="1800"/>
              </a:spcBef>
            </a:pPr>
            <a:r>
              <a:rPr altLang="en-US" b="0" dirty="0" lang="ja-JP" sz="2400"/>
              <a:t>　　　⇒　受領後は，志願票のコピーと照らし合わせて，出願時の</a:t>
            </a:r>
            <a:br>
              <a:rPr altLang="ja-JP" b="0" dirty="0" lang="en-US" sz="2400"/>
            </a:br>
            <a:r>
              <a:rPr altLang="en-US" b="0" dirty="0" lang="ja-JP" sz="2400"/>
              <a:t>　　 登録内容と確認はがきの表示内容に誤りがないかを必ず確認</a:t>
            </a:r>
            <a:endParaRPr altLang="ja-JP" b="0" dirty="0" lang="en-US" sz="2400"/>
          </a:p>
          <a:p>
            <a:pPr indent="-342900" marL="342900">
              <a:lnSpc>
                <a:spcPct val="95000"/>
              </a:lnSpc>
              <a:spcBef>
                <a:spcPts val="600"/>
              </a:spcBef>
            </a:pPr>
            <a:endParaRPr altLang="ja-JP" b="0" dirty="0" lang="en-US" sz="2400"/>
          </a:p>
          <a:p>
            <a:pPr indent="-255588" marL="342900">
              <a:lnSpc>
                <a:spcPct val="95000"/>
              </a:lnSpc>
              <a:spcBef>
                <a:spcPct val="50000"/>
              </a:spcBef>
            </a:pPr>
            <a:r>
              <a:rPr altLang="en-US" b="0" dirty="0" lang="ja-JP" sz="2400">
                <a:solidFill>
                  <a:srgbClr val="00B0F0"/>
                </a:solidFill>
              </a:rPr>
              <a:t>　</a:t>
            </a:r>
            <a:r>
              <a:rPr altLang="en-US" b="0" dirty="0" lang="ja-JP" sz="2400"/>
              <a:t>　　　　　　　　　　　　　</a:t>
            </a:r>
            <a:endParaRPr altLang="ja-JP" b="0" dirty="0" lang="en-US" sz="2400"/>
          </a:p>
          <a:p>
            <a:pPr indent="-342900" marL="342900">
              <a:lnSpc>
                <a:spcPct val="95000"/>
              </a:lnSpc>
              <a:spcBef>
                <a:spcPct val="50000"/>
              </a:spcBef>
            </a:pPr>
            <a:r>
              <a:rPr altLang="en-US" b="0" dirty="0" lang="ja-JP" sz="2400"/>
              <a:t>　　　　　　</a:t>
            </a:r>
            <a:endParaRPr altLang="ja-JP" b="0" dirty="0" lang="en-US" sz="2400"/>
          </a:p>
          <a:p>
            <a:pPr indent="-342900" marL="342900">
              <a:lnSpc>
                <a:spcPct val="95000"/>
              </a:lnSpc>
              <a:spcBef>
                <a:spcPts val="0"/>
              </a:spcBef>
            </a:pPr>
            <a:r>
              <a:rPr altLang="en-US" b="0" dirty="0" lang="ja-JP" sz="2400"/>
              <a:t>　　</a:t>
            </a:r>
            <a:endParaRPr altLang="ja-JP" dirty="0" lang="en-US" sz="240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3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9219" y="4131045"/>
            <a:ext cx="3268325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dirty="0" kumimoji="1" lang="ja-JP" sz="2400"/>
              <a:t>確認はがきの送付先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46781" y="4587770"/>
            <a:ext cx="8615971" cy="1332999"/>
            <a:chOff x="246781" y="4587770"/>
            <a:chExt cx="8615971" cy="1332999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409219" y="4587770"/>
              <a:ext cx="8395412" cy="1332999"/>
            </a:xfrm>
            <a:prstGeom prst="rect">
              <a:avLst/>
            </a:prstGeom>
            <a:noFill/>
            <a:ln algn="ctr" cmpd="sng" w="28575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dirty="0" lang="ja-JP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46781" y="4810195"/>
              <a:ext cx="8615971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marL="342900">
                <a:lnSpc>
                  <a:spcPct val="95000"/>
                </a:lnSpc>
                <a:spcBef>
                  <a:spcPts val="0"/>
                </a:spcBef>
              </a:pPr>
              <a:r>
                <a:rPr altLang="en-US" b="0" dirty="0" lang="ja-JP" sz="2000">
                  <a:latin charset="-128" panose="020B0600070205080204" pitchFamily="50" typeface="ＭＳ Ｐゴシック"/>
                </a:rPr>
                <a:t>　　・　高等学校卒業見込みの者：在学している学校に送付</a:t>
              </a:r>
              <a:endParaRPr altLang="ja-JP" b="0" dirty="0" lang="en-US" sz="2000">
                <a:latin charset="-128" panose="020B0600070205080204" pitchFamily="50" typeface="ＭＳ Ｐゴシック"/>
              </a:endParaRPr>
            </a:p>
            <a:p>
              <a:pPr indent="-342900" marL="342900">
                <a:lnSpc>
                  <a:spcPct val="200000"/>
                </a:lnSpc>
                <a:spcBef>
                  <a:spcPts val="0"/>
                </a:spcBef>
              </a:pPr>
              <a:r>
                <a:rPr altLang="en-US" b="0" dirty="0" lang="ja-JP" sz="2000">
                  <a:latin charset="-128" panose="020B0600070205080204" pitchFamily="50" typeface="ＭＳ Ｐゴシック"/>
                </a:rPr>
                <a:t>　　・　高等学校の通信制課程を卒業見込みの者：志願者本人に直接送付</a:t>
              </a:r>
              <a:endParaRPr altLang="ja-JP" b="0" dirty="0" lang="en-US" strike="sngStrike" sz="2000">
                <a:solidFill>
                  <a:srgbClr val="00B0F0"/>
                </a:solidFill>
                <a:latin charset="-128" panose="020B0600070205080204" pitchFamily="50" typeface="ＭＳ Ｐゴシック"/>
              </a:endParaRP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74862" y="908720"/>
            <a:ext cx="8123387" cy="576063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 sz="2400">
                <a:latin typeface="+mn-ea"/>
                <a:ea typeface="+mn-ea"/>
              </a:rPr>
              <a:t>確認はがき（出願受理通知）～登録内容の確認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200">
                <a:latin charset="-128" pitchFamily="50" typeface="ＤＦＧ極太丸ゴシック体"/>
                <a:ea charset="-128" pitchFamily="50" typeface="ＤＦＧ極太丸ゴシック体"/>
              </a:rPr>
              <a:t>Ｃ</a:t>
            </a:r>
            <a:endParaRPr altLang="en-US" dirty="0" kumimoji="1" lang="ja-JP" sz="32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187624" y="101337"/>
            <a:ext cx="2285255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出願後</a:t>
            </a:r>
            <a:r>
              <a:rPr altLang="en-US" dirty="0" lang="ja-JP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【P27】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0"/>
      <p:bldP animBg="1" grpId="0" spid="11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65423F99-D059-405C-93A7-039851E0C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71600"/>
            <a:ext cx="3638088" cy="4627647"/>
          </a:xfrm>
          <a:prstGeom prst="rect">
            <a:avLst/>
          </a:prstGeom>
        </p:spPr>
      </p:pic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35496" y="1734824"/>
            <a:ext cx="3840015" cy="80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 sz="2200">
                <a:solidFill>
                  <a:srgbClr val="FF0000"/>
                </a:solidFill>
              </a:rPr>
              <a:t>  ●</a:t>
            </a:r>
            <a:r>
              <a:rPr altLang="en-US" b="0" dirty="0" lang="ja-JP" sz="2200" u="sng">
                <a:solidFill>
                  <a:srgbClr val="FF0000"/>
                </a:solidFill>
              </a:rPr>
              <a:t>全ての登録内容を必ず確認</a:t>
            </a:r>
            <a:endParaRPr altLang="ja-JP" b="0" dirty="0" lang="en-US" sz="2200" u="sng">
              <a:solidFill>
                <a:srgbClr val="FF0000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187624" y="101337"/>
            <a:ext cx="2285255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出願後</a:t>
            </a:r>
            <a:r>
              <a:rPr altLang="en-US" dirty="0" lang="ja-JP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【P28】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93055" y="2923618"/>
            <a:ext cx="3840015" cy="1801935"/>
          </a:xfrm>
          <a:prstGeom prst="roundRect">
            <a:avLst>
              <a:gd fmla="val 0" name="adj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7256" lIns="94512" rIns="94512" tIns="47256"/>
          <a:lstStyle/>
          <a:p>
            <a:pPr>
              <a:spcBef>
                <a:spcPts val="620"/>
              </a:spcBef>
            </a:pPr>
            <a:r>
              <a:rPr altLang="en-US" b="0" dirty="0" lang="ja-JP" sz="2200">
                <a:solidFill>
                  <a:srgbClr val="FF0000"/>
                </a:solidFill>
              </a:rPr>
              <a:t>●</a:t>
            </a:r>
            <a:r>
              <a:rPr altLang="en-US" b="0" dirty="0" lang="ja-JP" sz="2200" u="sng">
                <a:solidFill>
                  <a:srgbClr val="FF0000"/>
                </a:solidFill>
                <a:latin typeface="+mn-ea"/>
                <a:ea typeface="+mn-ea"/>
              </a:rPr>
              <a:t>表示に誤りがある場合や</a:t>
            </a:r>
            <a:br>
              <a:rPr altLang="ja-JP" b="0" dirty="0" lang="en-US" sz="2200" u="sng">
                <a:solidFill>
                  <a:srgbClr val="FF0000"/>
                </a:solidFill>
                <a:latin typeface="+mn-ea"/>
                <a:ea typeface="+mn-ea"/>
              </a:rPr>
            </a:br>
            <a:r>
              <a:rPr altLang="en-US" b="0" dirty="0" lang="ja-JP" sz="2200">
                <a:solidFill>
                  <a:srgbClr val="FF0000"/>
                </a:solidFill>
                <a:latin typeface="+mn-ea"/>
                <a:ea typeface="+mn-ea"/>
              </a:rPr>
              <a:t>　 </a:t>
            </a:r>
            <a:r>
              <a:rPr altLang="en-US" b="0" dirty="0" lang="ja-JP" sz="2200" u="sng">
                <a:solidFill>
                  <a:srgbClr val="FF0000"/>
                </a:solidFill>
                <a:latin typeface="+mn-ea"/>
                <a:ea typeface="+mn-ea"/>
              </a:rPr>
              <a:t>受験教科等を訂正する場合，</a:t>
            </a:r>
            <a:endParaRPr altLang="ja-JP" b="0" dirty="0" lang="en-US" sz="2200" u="sng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altLang="en-US" b="0" dirty="0" lang="ja-JP" sz="2200">
                <a:solidFill>
                  <a:srgbClr val="FF0000"/>
                </a:solidFill>
                <a:latin typeface="+mn-ea"/>
                <a:ea typeface="+mn-ea"/>
              </a:rPr>
              <a:t>　 </a:t>
            </a:r>
            <a:r>
              <a:rPr altLang="en-US" b="0" dirty="0" lang="ja-JP" sz="2200" u="sng">
                <a:solidFill>
                  <a:srgbClr val="FF0000"/>
                </a:solidFill>
                <a:latin typeface="+mn-ea"/>
                <a:ea typeface="+mn-ea"/>
              </a:rPr>
              <a:t>各訂正届を提出</a:t>
            </a:r>
            <a:br>
              <a:rPr altLang="ja-JP" b="0" dirty="0" lang="en-US" sz="2400" u="sng">
                <a:solidFill>
                  <a:srgbClr val="FF0000"/>
                </a:solidFill>
                <a:latin typeface="+mn-ea"/>
                <a:ea typeface="+mn-ea"/>
              </a:rPr>
            </a:br>
            <a:r>
              <a:rPr altLang="en-US" b="0" dirty="0" lang="ja-JP" sz="240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endParaRPr altLang="ja-JP" b="0" dirty="0" lang="en-US" sz="2400" u="sng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200">
                <a:latin charset="-128" pitchFamily="50" typeface="ＤＦＧ極太丸ゴシック体"/>
                <a:ea charset="-128" pitchFamily="50" typeface="ＤＦＧ極太丸ゴシック体"/>
              </a:rPr>
              <a:t>Ｃ</a:t>
            </a:r>
            <a:endParaRPr altLang="en-US" dirty="0" kumimoji="1" lang="ja-JP" sz="32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4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F6CE3DD-E7EC-42BE-BD3F-5846EA337030}"/>
              </a:ext>
            </a:extLst>
          </p:cNvPr>
          <p:cNvGrpSpPr/>
          <p:nvPr/>
        </p:nvGrpSpPr>
        <p:grpSpPr>
          <a:xfrm>
            <a:off x="4067944" y="1397407"/>
            <a:ext cx="5139201" cy="4601840"/>
            <a:chOff x="3923928" y="1397407"/>
            <a:chExt cx="5139201" cy="4601840"/>
          </a:xfrm>
        </p:grpSpPr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7524328" y="2339505"/>
              <a:ext cx="1132389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algn="ctr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ctr" indent="-342900" marL="342900"/>
              <a:r>
                <a:rPr altLang="en-US" b="0" dirty="0" lang="ja-JP" sz="2000" u="sng">
                  <a:solidFill>
                    <a:srgbClr val="003CFA"/>
                  </a:solidFill>
                </a:rPr>
                <a:t>住所等</a:t>
              </a:r>
              <a:endParaRPr altLang="en-US" b="0" dirty="0" lang="ja-JP" sz="2000">
                <a:solidFill>
                  <a:srgbClr val="003CFA"/>
                </a:solidFill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923928" y="1397407"/>
              <a:ext cx="3617226" cy="2179360"/>
            </a:xfrm>
            <a:prstGeom prst="rect">
              <a:avLst/>
            </a:prstGeom>
            <a:noFill/>
            <a:ln algn="ctr" w="508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lang="ja-JP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923928" y="4026075"/>
              <a:ext cx="3617226" cy="1973172"/>
            </a:xfrm>
            <a:prstGeom prst="rect">
              <a:avLst/>
            </a:prstGeom>
            <a:noFill/>
            <a:ln algn="ctr" w="508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lang="ja-JP">
                <a:solidFill>
                  <a:srgbClr val="00B050"/>
                </a:solidFill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7452320" y="4509653"/>
              <a:ext cx="1610809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algn="ctr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ctr" indent="-342900" marL="342900"/>
              <a:r>
                <a:rPr altLang="en-US" b="0" dirty="0" lang="ja-JP" sz="2000" u="sng">
                  <a:solidFill>
                    <a:srgbClr val="00B050"/>
                  </a:solidFill>
                </a:rPr>
                <a:t>登録教科等</a:t>
              </a:r>
              <a:endParaRPr altLang="en-US" b="0" dirty="0" lang="ja-JP" sz="2000">
                <a:solidFill>
                  <a:srgbClr val="00B050"/>
                </a:solidFill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A680AC6-4085-43E7-B781-26371E9D60F2}"/>
              </a:ext>
            </a:extLst>
          </p:cNvPr>
          <p:cNvSpPr/>
          <p:nvPr/>
        </p:nvSpPr>
        <p:spPr>
          <a:xfrm>
            <a:off x="107504" y="836712"/>
            <a:ext cx="7704856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95000"/>
              </a:lnSpc>
              <a:spcBef>
                <a:spcPts val="1800"/>
              </a:spcBef>
            </a:pPr>
            <a:r>
              <a:rPr altLang="en-US" dirty="0" lang="ja-JP">
                <a:solidFill>
                  <a:srgbClr val="FF0000"/>
                </a:solidFill>
              </a:rPr>
              <a:t>　</a:t>
            </a:r>
            <a:r>
              <a:rPr altLang="en-US" b="0" dirty="0" lang="ja-JP"/>
              <a:t>○　確認はがき（出願受理通知）</a:t>
            </a:r>
          </a:p>
        </p:txBody>
      </p: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2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81373" y="3037302"/>
            <a:ext cx="2592289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2" lIns="91422" rIns="91422" rtlCol="0" tIns="45712"/>
          <a:lstStyle/>
          <a:p>
            <a:pPr algn="ctr"/>
            <a:endParaRPr altLang="en-US" kumimoji="1" lang="ja-JP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53766" y="1809591"/>
            <a:ext cx="3739845" cy="1113832"/>
          </a:xfrm>
          <a:prstGeom prst="roundRect">
            <a:avLst>
              <a:gd fmla="val 0" name="adj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7251" lIns="94503" rIns="94503" tIns="47251"/>
          <a:lstStyle/>
          <a:p>
            <a:pPr indent="85725">
              <a:spcBef>
                <a:spcPts val="620"/>
              </a:spcBef>
            </a:pPr>
            <a:r>
              <a:rPr altLang="en-US" b="0" dirty="0" lang="ja-JP" sz="2000" u="sng">
                <a:latin typeface="+mn-ea"/>
                <a:ea typeface="+mn-ea"/>
              </a:rPr>
              <a:t>検定料と登録教科数に相違が</a:t>
            </a:r>
            <a:endParaRPr altLang="ja-JP" b="0" dirty="0" lang="en-US" sz="2000" u="sng">
              <a:latin typeface="+mn-ea"/>
              <a:ea typeface="+mn-ea"/>
            </a:endParaRPr>
          </a:p>
          <a:p>
            <a:pPr indent="85725">
              <a:spcBef>
                <a:spcPts val="620"/>
              </a:spcBef>
            </a:pPr>
            <a:r>
              <a:rPr altLang="en-US" b="0" dirty="0" lang="ja-JP" sz="2000" u="sng">
                <a:latin typeface="+mn-ea"/>
                <a:ea typeface="+mn-ea"/>
              </a:rPr>
              <a:t>ある場合は，確認はがきに</a:t>
            </a:r>
            <a:endParaRPr altLang="ja-JP" b="0" dirty="0" lang="en-US" sz="2000" u="sng">
              <a:latin typeface="+mn-ea"/>
              <a:ea typeface="+mn-ea"/>
            </a:endParaRPr>
          </a:p>
          <a:p>
            <a:pPr indent="85725">
              <a:spcBef>
                <a:spcPts val="620"/>
              </a:spcBef>
            </a:pPr>
            <a:r>
              <a:rPr altLang="en-US" b="0" dirty="0" lang="ja-JP" sz="2000" u="sng">
                <a:latin typeface="+mn-ea"/>
                <a:ea typeface="+mn-ea"/>
              </a:rPr>
              <a:t>下表のア又はイが表示。</a:t>
            </a:r>
            <a:endParaRPr altLang="ja-JP" b="0" dirty="0" lang="en-US" sz="2000" u="sng">
              <a:latin typeface="+mn-ea"/>
              <a:ea typeface="+mn-ea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187624" y="101337"/>
            <a:ext cx="2285255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出願後</a:t>
            </a:r>
            <a:r>
              <a:rPr altLang="en-US" dirty="0" lang="ja-JP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【P29】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200">
                <a:latin charset="-128" pitchFamily="50" typeface="ＤＦＧ極太丸ゴシック体"/>
                <a:ea charset="-128" pitchFamily="50" typeface="ＤＦＧ極太丸ゴシック体"/>
              </a:rPr>
              <a:t>Ｃ</a:t>
            </a:r>
            <a:endParaRPr altLang="en-US" dirty="0" kumimoji="1" lang="ja-JP" sz="32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5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9333D65-B221-4C8C-8DE7-663F28792FD2}"/>
              </a:ext>
            </a:extLst>
          </p:cNvPr>
          <p:cNvGrpSpPr/>
          <p:nvPr/>
        </p:nvGrpSpPr>
        <p:grpSpPr>
          <a:xfrm>
            <a:off x="4763174" y="1566597"/>
            <a:ext cx="4069820" cy="1646379"/>
            <a:chOff x="4789678" y="1418686"/>
            <a:chExt cx="4069820" cy="1646379"/>
          </a:xfrm>
        </p:grpSpPr>
        <p:sp>
          <p:nvSpPr>
            <p:cNvPr id="5" name="正方形/長方形 4"/>
            <p:cNvSpPr/>
            <p:nvPr/>
          </p:nvSpPr>
          <p:spPr>
            <a:xfrm>
              <a:off x="4789678" y="1425177"/>
              <a:ext cx="4044709" cy="163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/>
            <a:srcRect t="68162"/>
            <a:stretch/>
          </p:blipFill>
          <p:spPr>
            <a:xfrm>
              <a:off x="4814848" y="1418686"/>
              <a:ext cx="4044650" cy="1646379"/>
            </a:xfrm>
            <a:prstGeom prst="rect">
              <a:avLst/>
            </a:prstGeom>
          </p:spPr>
        </p:pic>
      </p:grp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51520" y="954947"/>
            <a:ext cx="8708397" cy="730167"/>
          </a:xfrm>
          <a:prstGeom prst="roundRect">
            <a:avLst>
              <a:gd fmla="val 0" name="adj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7256" lIns="94512" rIns="94512" tIns="47256"/>
          <a:lstStyle/>
          <a:p>
            <a:pPr>
              <a:spcBef>
                <a:spcPts val="620"/>
              </a:spcBef>
            </a:pPr>
            <a:r>
              <a:rPr altLang="en-US" b="0" dirty="0" lang="ja-JP" sz="2400">
                <a:latin charset="-128" pitchFamily="50" typeface="ＤＦＧ平成丸ゴシック体W4"/>
                <a:ea charset="-128" pitchFamily="50" typeface="ＤＦＧ平成丸ゴシック体W4"/>
              </a:rPr>
              <a:t>○　</a:t>
            </a:r>
            <a:r>
              <a:rPr altLang="en-US" b="0" dirty="0" lang="ja-JP" sz="2400">
                <a:latin typeface="+mn-ea"/>
                <a:ea typeface="+mn-ea"/>
              </a:rPr>
              <a:t>検定料と登録教科数に相違がある場合の取扱い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98978"/>
            <a:ext cx="8576552" cy="2938334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B21009E-ACC0-42F2-810E-C6BCE5AA6DD3}"/>
              </a:ext>
            </a:extLst>
          </p:cNvPr>
          <p:cNvGrpSpPr/>
          <p:nvPr/>
        </p:nvGrpSpPr>
        <p:grpSpPr>
          <a:xfrm>
            <a:off x="3779912" y="2612066"/>
            <a:ext cx="5021336" cy="292782"/>
            <a:chOff x="3779912" y="2632162"/>
            <a:chExt cx="5021336" cy="292782"/>
          </a:xfrm>
        </p:grpSpPr>
        <p:cxnSp>
          <p:nvCxnSpPr>
            <p:cNvPr id="6" name="直線矢印コネクタ 5"/>
            <p:cNvCxnSpPr/>
            <p:nvPr/>
          </p:nvCxnSpPr>
          <p:spPr bwMode="auto">
            <a:xfrm>
              <a:off x="3779912" y="2776629"/>
              <a:ext cx="996973" cy="0"/>
            </a:xfrm>
            <a:prstGeom prst="straightConnector1">
              <a:avLst/>
            </a:prstGeom>
            <a:solidFill>
              <a:srgbClr val="333399"/>
            </a:solidFill>
            <a:ln algn="ctr" cap="flat" cmpd="sng" w="50800">
              <a:solidFill>
                <a:srgbClr val="0033CC"/>
              </a:solidFill>
              <a:prstDash val="solid"/>
              <a:round/>
              <a:headEnd len="med" type="none" w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53882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正方形/長方形 10"/>
            <p:cNvSpPr/>
            <p:nvPr/>
          </p:nvSpPr>
          <p:spPr>
            <a:xfrm>
              <a:off x="4788024" y="2632162"/>
              <a:ext cx="4013224" cy="292782"/>
            </a:xfrm>
            <a:prstGeom prst="rect">
              <a:avLst/>
            </a:prstGeom>
            <a:noFill/>
            <a:ln w="381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7251" lIns="94503" rIns="94503" rtlCol="0" tIns="47251"/>
            <a:lstStyle/>
            <a:p>
              <a:pPr algn="ctr"/>
              <a:endParaRPr altLang="en-US" kumimoji="1" lang="ja-JP"/>
            </a:p>
          </p:txBody>
        </p:sp>
      </p:grp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4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6372199" y="2996952"/>
            <a:ext cx="2592289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kumimoji="1" lang="ja-JP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79511" y="1628800"/>
            <a:ext cx="8784977" cy="4464496"/>
          </a:xfrm>
          <a:prstGeom prst="roundRect">
            <a:avLst>
              <a:gd fmla="val 0" name="adj"/>
            </a:avLst>
          </a:prstGeom>
          <a:noFill/>
          <a:ln>
            <a:noFill/>
          </a:ln>
          <a:extLst/>
        </p:spPr>
        <p:txBody>
          <a:bodyPr bIns="47256" lIns="94512" rIns="94512" tIns="47256"/>
          <a:lstStyle/>
          <a:p>
            <a:pPr algn="ctr">
              <a:spcBef>
                <a:spcPts val="620"/>
              </a:spcBef>
            </a:pPr>
            <a:r>
              <a:rPr altLang="en-US" b="0" dirty="0" lang="ja-JP" sz="2200">
                <a:latin typeface="+mn-ea"/>
                <a:ea typeface="+mn-ea"/>
              </a:rPr>
              <a:t>「</a:t>
            </a:r>
            <a:r>
              <a:rPr altLang="ja-JP" b="0" dirty="0" lang="en-US" sz="2200">
                <a:latin typeface="+mn-ea"/>
                <a:ea typeface="+mn-ea"/>
              </a:rPr>
              <a:t>2</a:t>
            </a:r>
            <a:r>
              <a:rPr altLang="en-US" b="0" dirty="0" lang="ja-JP" sz="2200">
                <a:latin typeface="+mn-ea"/>
                <a:ea typeface="+mn-ea"/>
              </a:rPr>
              <a:t>教科以下　→　</a:t>
            </a:r>
            <a:r>
              <a:rPr altLang="ja-JP" b="0" dirty="0" lang="en-US" sz="2200">
                <a:latin typeface="+mn-ea"/>
                <a:ea typeface="+mn-ea"/>
              </a:rPr>
              <a:t>3</a:t>
            </a:r>
            <a:r>
              <a:rPr altLang="en-US" b="0" dirty="0" lang="ja-JP" sz="2200">
                <a:latin typeface="+mn-ea"/>
                <a:ea typeface="+mn-ea"/>
              </a:rPr>
              <a:t>教科以上」，「</a:t>
            </a:r>
            <a:r>
              <a:rPr altLang="ja-JP" b="0" dirty="0" lang="en-US" sz="2200">
                <a:latin typeface="+mn-ea"/>
                <a:ea typeface="+mn-ea"/>
              </a:rPr>
              <a:t>3</a:t>
            </a:r>
            <a:r>
              <a:rPr altLang="en-US" b="0" dirty="0" lang="ja-JP" sz="2200">
                <a:latin typeface="+mn-ea"/>
                <a:ea typeface="+mn-ea"/>
              </a:rPr>
              <a:t>教科以上　→　</a:t>
            </a:r>
            <a:r>
              <a:rPr altLang="ja-JP" b="0" dirty="0" lang="en-US" sz="2200">
                <a:latin typeface="+mn-ea"/>
                <a:ea typeface="+mn-ea"/>
              </a:rPr>
              <a:t>2</a:t>
            </a:r>
            <a:r>
              <a:rPr altLang="en-US" b="0" dirty="0" lang="ja-JP" sz="2200">
                <a:latin typeface="+mn-ea"/>
                <a:ea typeface="+mn-ea"/>
              </a:rPr>
              <a:t>教科以下」</a:t>
            </a:r>
            <a:endParaRPr altLang="ja-JP" b="0" dirty="0" lang="en-US" sz="2200">
              <a:latin typeface="+mn-ea"/>
              <a:ea typeface="+mn-ea"/>
            </a:endParaRPr>
          </a:p>
          <a:p>
            <a:pPr algn="ctr">
              <a:spcBef>
                <a:spcPts val="620"/>
              </a:spcBef>
            </a:pPr>
            <a:endParaRPr altLang="ja-JP" b="0" dirty="0" lang="en-US" sz="1600">
              <a:latin typeface="+mn-ea"/>
              <a:ea typeface="+mn-ea"/>
            </a:endParaRPr>
          </a:p>
          <a:p>
            <a:pPr>
              <a:spcBef>
                <a:spcPts val="620"/>
              </a:spcBef>
            </a:pPr>
            <a:r>
              <a:rPr altLang="en-US" b="0" dirty="0" lang="ja-JP" sz="2200">
                <a:latin typeface="+mn-ea"/>
                <a:ea typeface="+mn-ea"/>
              </a:rPr>
              <a:t>  </a:t>
            </a:r>
            <a:r>
              <a:rPr altLang="en-US" b="0" dirty="0" lang="ja-JP" sz="2200">
                <a:solidFill>
                  <a:srgbClr val="FF0000"/>
                </a:solidFill>
                <a:latin typeface="+mn-ea"/>
                <a:ea typeface="+mn-ea"/>
              </a:rPr>
              <a:t>○</a:t>
            </a:r>
            <a:r>
              <a:rPr altLang="en-US" b="0" dirty="0" lang="ja-JP" sz="2200">
                <a:latin typeface="+mn-ea"/>
                <a:ea typeface="+mn-ea"/>
              </a:rPr>
              <a:t>　</a:t>
            </a:r>
            <a:r>
              <a:rPr altLang="en-US" b="0" dirty="0" lang="ja-JP" sz="2200" u="sng">
                <a:solidFill>
                  <a:srgbClr val="FF0000"/>
                </a:solidFill>
                <a:latin typeface="+mn-ea"/>
                <a:ea typeface="+mn-ea"/>
              </a:rPr>
              <a:t>改めて変更後の検定料を払い込み，最初に払い込んだ検定料は</a:t>
            </a:r>
            <a:endParaRPr altLang="ja-JP" b="0" dirty="0" lang="en-US" sz="2200" u="sng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ts val="620"/>
              </a:spcBef>
              <a:spcAft>
                <a:spcPts val="1200"/>
              </a:spcAft>
            </a:pPr>
            <a:r>
              <a:rPr altLang="en-US" b="0" dirty="0" lang="ja-JP" sz="2200">
                <a:solidFill>
                  <a:srgbClr val="FF0000"/>
                </a:solidFill>
                <a:latin typeface="+mn-ea"/>
                <a:ea typeface="+mn-ea"/>
              </a:rPr>
              <a:t>　　</a:t>
            </a:r>
            <a:r>
              <a:rPr altLang="en-US" b="0" dirty="0" lang="ja-JP" sz="2200" u="sng">
                <a:solidFill>
                  <a:srgbClr val="FF0000"/>
                </a:solidFill>
                <a:latin typeface="+mn-ea"/>
                <a:ea typeface="+mn-ea"/>
              </a:rPr>
              <a:t>別途返還請求</a:t>
            </a:r>
            <a:r>
              <a:rPr altLang="en-US" b="0" dirty="0" lang="ja-JP" strike="sngStrike" sz="2200">
                <a:solidFill>
                  <a:srgbClr val="00B050"/>
                </a:solidFill>
                <a:latin typeface="+mn-ea"/>
                <a:ea typeface="+mn-ea"/>
              </a:rPr>
              <a:t>　</a:t>
            </a:r>
            <a:r>
              <a:rPr altLang="en-US" b="0" dirty="0" lang="ja-JP" sz="220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endParaRPr altLang="ja-JP" b="0" dirty="0" lang="en-US" sz="220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altLang="en-US" b="0" dirty="0" lang="ja-JP" sz="2200">
                <a:latin typeface="+mn-ea"/>
                <a:ea typeface="+mn-ea"/>
              </a:rPr>
              <a:t>　○　返還請求は，「検定料等返還請求書」を大学入試センターのホー</a:t>
            </a:r>
            <a:endParaRPr altLang="ja-JP" b="0" dirty="0" lang="en-US" sz="2200">
              <a:latin typeface="+mn-ea"/>
              <a:ea typeface="+mn-ea"/>
            </a:endParaRPr>
          </a:p>
          <a:p>
            <a:pPr>
              <a:spcBef>
                <a:spcPts val="620"/>
              </a:spcBef>
            </a:pPr>
            <a:r>
              <a:rPr altLang="en-US" b="0" dirty="0" lang="ja-JP" sz="2200">
                <a:latin typeface="+mn-ea"/>
                <a:ea typeface="+mn-ea"/>
              </a:rPr>
              <a:t>　　ムページ （</a:t>
            </a:r>
            <a:r>
              <a:rPr altLang="ja-JP" b="0" dirty="0" lang="en-US" sz="2200">
                <a:latin typeface="+mn-ea"/>
                <a:ea typeface="+mn-ea"/>
              </a:rPr>
              <a:t>https://www.dnc.ac.jp/</a:t>
            </a:r>
            <a:r>
              <a:rPr altLang="en-US" b="0" dirty="0" lang="ja-JP" sz="2200">
                <a:latin typeface="+mn-ea"/>
                <a:ea typeface="+mn-ea"/>
              </a:rPr>
              <a:t>）からダウンロードして，必要事項</a:t>
            </a:r>
            <a:endParaRPr altLang="ja-JP" b="0" dirty="0" lang="en-US" sz="2200">
              <a:latin typeface="+mn-ea"/>
              <a:ea typeface="+mn-ea"/>
            </a:endParaRPr>
          </a:p>
          <a:p>
            <a:pPr>
              <a:spcBef>
                <a:spcPts val="620"/>
              </a:spcBef>
            </a:pPr>
            <a:r>
              <a:rPr altLang="en-US" b="0" dirty="0" lang="ja-JP" sz="2200">
                <a:latin typeface="+mn-ea"/>
                <a:ea typeface="+mn-ea"/>
              </a:rPr>
              <a:t>　　を記入のうえ，大学入試センターに志願者本人が提出　</a:t>
            </a:r>
            <a:endParaRPr altLang="ja-JP" b="0" dirty="0" lang="en-US" sz="2200">
              <a:latin typeface="+mn-ea"/>
              <a:ea typeface="+mn-ea"/>
            </a:endParaRPr>
          </a:p>
          <a:p>
            <a:pPr>
              <a:spcBef>
                <a:spcPts val="620"/>
              </a:spcBef>
              <a:spcAft>
                <a:spcPts val="1200"/>
              </a:spcAft>
            </a:pPr>
            <a:r>
              <a:rPr altLang="en-US" b="0" dirty="0" lang="ja-JP" sz="2200">
                <a:latin typeface="+mn-ea"/>
                <a:ea typeface="+mn-ea"/>
              </a:rPr>
              <a:t>　　（</a:t>
            </a:r>
            <a:r>
              <a:rPr altLang="ja-JP" b="0" dirty="0" lang="en-US" sz="2200">
                <a:latin typeface="+mn-ea"/>
                <a:ea typeface="+mn-ea"/>
              </a:rPr>
              <a:t>11</a:t>
            </a:r>
            <a:r>
              <a:rPr altLang="en-US" b="0" dirty="0" lang="ja-JP" sz="2200">
                <a:latin typeface="+mn-ea"/>
                <a:ea typeface="+mn-ea"/>
              </a:rPr>
              <a:t>月</a:t>
            </a:r>
            <a:r>
              <a:rPr altLang="ja-JP" b="0" dirty="0" lang="en-US" sz="2200">
                <a:latin typeface="+mn-ea"/>
                <a:ea typeface="+mn-ea"/>
              </a:rPr>
              <a:t>1</a:t>
            </a:r>
            <a:r>
              <a:rPr altLang="en-US" b="0" dirty="0" lang="ja-JP" sz="2200">
                <a:latin typeface="+mn-ea"/>
                <a:ea typeface="+mn-ea"/>
              </a:rPr>
              <a:t>日までは訂正届と同封いただいても構いません。）　</a:t>
            </a:r>
            <a:endParaRPr altLang="ja-JP" b="0" dirty="0" lang="en-US" sz="220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altLang="en-US" b="0" dirty="0" lang="ja-JP" sz="2200">
                <a:latin typeface="+mn-ea"/>
              </a:rPr>
              <a:t>　○　検定料の返還時期は，令和</a:t>
            </a:r>
            <a:r>
              <a:rPr altLang="ja-JP" b="0" dirty="0" lang="en-US" sz="2200">
                <a:latin typeface="+mn-ea"/>
              </a:rPr>
              <a:t>6</a:t>
            </a:r>
            <a:r>
              <a:rPr altLang="en-US" b="0" dirty="0" lang="ja-JP" sz="2200">
                <a:latin typeface="+mn-ea"/>
              </a:rPr>
              <a:t>年</a:t>
            </a:r>
            <a:r>
              <a:rPr altLang="ja-JP" b="0" dirty="0" lang="en-US" sz="2200">
                <a:latin typeface="+mn-ea"/>
              </a:rPr>
              <a:t>2</a:t>
            </a:r>
            <a:r>
              <a:rPr altLang="en-US" b="0" dirty="0" lang="ja-JP" sz="2200">
                <a:latin typeface="+mn-ea"/>
              </a:rPr>
              <a:t>月中旬以降を予定</a:t>
            </a:r>
            <a:endParaRPr altLang="ja-JP" b="0" dirty="0" lang="en-US" strike="sngStrike" sz="2200">
              <a:latin typeface="+mn-ea"/>
            </a:endParaRPr>
          </a:p>
          <a:p>
            <a:pPr>
              <a:spcBef>
                <a:spcPts val="620"/>
              </a:spcBef>
            </a:pPr>
            <a:endParaRPr altLang="ja-JP" b="0" dirty="0" lang="en-US" sz="2000">
              <a:latin typeface="+mn-ea"/>
              <a:ea typeface="+mn-ea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23528" y="1124797"/>
            <a:ext cx="716867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>
              <a:spcBef>
                <a:spcPct val="0"/>
              </a:spcBef>
            </a:pPr>
            <a:r>
              <a:rPr altLang="ja-JP" dirty="0" lang="en-US" sz="2400">
                <a:latin typeface="+mn-ea"/>
                <a:ea typeface="+mn-ea"/>
              </a:rPr>
              <a:t>※</a:t>
            </a:r>
            <a:r>
              <a:rPr altLang="en-US" dirty="0" lang="ja-JP" sz="2400">
                <a:latin typeface="+mn-ea"/>
                <a:ea typeface="+mn-ea"/>
              </a:rPr>
              <a:t>　登録教科の訂正により検定料が変更となる場合</a:t>
            </a:r>
            <a:endParaRPr altLang="ja-JP" dirty="0" lang="en-US" sz="2400">
              <a:latin typeface="+mn-ea"/>
              <a:ea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200">
                <a:latin charset="-128" pitchFamily="50" typeface="ＤＦＧ極太丸ゴシック体"/>
                <a:ea charset="-128" pitchFamily="50" typeface="ＤＦＧ極太丸ゴシック体"/>
              </a:rPr>
              <a:t>Ｃ</a:t>
            </a:r>
            <a:endParaRPr altLang="en-US" dirty="0" kumimoji="1" lang="ja-JP" sz="32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1187624" y="101337"/>
            <a:ext cx="316835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出願後</a:t>
            </a:r>
            <a:r>
              <a:rPr altLang="en-US" dirty="0" lang="ja-JP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【P25</a:t>
            </a:r>
            <a:r>
              <a:rPr altLang="en-US" dirty="0" lang="ja-JP" sz="2600"/>
              <a:t>・</a:t>
            </a:r>
            <a:r>
              <a:rPr altLang="ja-JP" dirty="0" lang="en-US" sz="2600"/>
              <a:t>26】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6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4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EE83226-ADA8-4747-9701-059829620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0"/>
          <a:stretch/>
        </p:blipFill>
        <p:spPr>
          <a:xfrm>
            <a:off x="5220072" y="904829"/>
            <a:ext cx="3172617" cy="514373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2433" y="1113906"/>
            <a:ext cx="4507600" cy="514894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 sz="2400">
                <a:latin typeface="+mn-ea"/>
              </a:rPr>
              <a:t>登録教科等訂正届</a:t>
            </a:r>
            <a:endParaRPr altLang="ja-JP" dirty="0" lang="en-US" sz="2400"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372199" y="2996952"/>
            <a:ext cx="2592289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kumimoji="1" lang="ja-JP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09623" y="2085481"/>
            <a:ext cx="3874346" cy="2755268"/>
          </a:xfrm>
          <a:prstGeom prst="roundRect">
            <a:avLst>
              <a:gd fmla="val 0" name="adj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7256" lIns="94512" rIns="94512" tIns="47256"/>
          <a:lstStyle/>
          <a:p>
            <a:pPr>
              <a:spcBef>
                <a:spcPts val="620"/>
              </a:spcBef>
            </a:pPr>
            <a:r>
              <a:rPr altLang="en-US" b="0" dirty="0" lang="ja-JP" sz="2000">
                <a:latin typeface="+mn-ea"/>
              </a:rPr>
              <a:t>○　「登録教科等訂正届」は</a:t>
            </a:r>
            <a:br>
              <a:rPr altLang="ja-JP" b="0" dirty="0" lang="en-US" sz="2000">
                <a:latin typeface="+mn-ea"/>
              </a:rPr>
            </a:br>
            <a:r>
              <a:rPr altLang="en-US" b="0" dirty="0" lang="ja-JP" sz="2000">
                <a:solidFill>
                  <a:srgbClr val="FF0000"/>
                </a:solidFill>
              </a:rPr>
              <a:t>　 </a:t>
            </a:r>
            <a:r>
              <a:rPr altLang="en-US" b="0" dirty="0" lang="ja-JP" sz="2000" u="sng">
                <a:solidFill>
                  <a:srgbClr val="FF0000"/>
                </a:solidFill>
              </a:rPr>
              <a:t>訂正する箇所のみ記入</a:t>
            </a:r>
            <a:endParaRPr altLang="ja-JP" b="0" dirty="0" lang="en-US" sz="2000" u="sng">
              <a:solidFill>
                <a:srgbClr val="FF0000"/>
              </a:solidFill>
            </a:endParaRPr>
          </a:p>
          <a:p>
            <a:pPr>
              <a:spcBef>
                <a:spcPts val="620"/>
              </a:spcBef>
            </a:pPr>
            <a:endParaRPr altLang="ja-JP" b="0" dirty="0" lang="en-US" sz="2000" u="sng">
              <a:solidFill>
                <a:srgbClr val="FF0000"/>
              </a:solidFill>
            </a:endParaRPr>
          </a:p>
          <a:p>
            <a:pPr>
              <a:spcBef>
                <a:spcPts val="620"/>
              </a:spcBef>
            </a:pPr>
            <a:r>
              <a:rPr altLang="en-US" b="0" dirty="0" lang="ja-JP" sz="2000">
                <a:latin typeface="+mn-ea"/>
                <a:ea typeface="+mn-ea"/>
              </a:rPr>
              <a:t>○　確認はがき貼り付け欄に</a:t>
            </a:r>
            <a:br>
              <a:rPr altLang="ja-JP" b="0" dirty="0" lang="en-US" sz="2000">
                <a:latin typeface="+mn-ea"/>
                <a:ea typeface="+mn-ea"/>
              </a:rPr>
            </a:br>
            <a:r>
              <a:rPr altLang="en-US" b="0" dirty="0" lang="ja-JP" sz="2000">
                <a:latin typeface="+mn-ea"/>
              </a:rPr>
              <a:t>　 </a:t>
            </a:r>
            <a:r>
              <a:rPr altLang="en-US" b="0" dirty="0" lang="ja-JP" sz="2000">
                <a:latin typeface="+mn-ea"/>
                <a:ea typeface="+mn-ea"/>
              </a:rPr>
              <a:t>「確認はがき</a:t>
            </a:r>
            <a:r>
              <a:rPr altLang="en-US" b="0" dirty="0" lang="ja-JP" sz="2000">
                <a:latin typeface="+mn-ea"/>
              </a:rPr>
              <a:t>」</a:t>
            </a:r>
            <a:r>
              <a:rPr altLang="en-US" b="0" dirty="0" lang="ja-JP" sz="2000">
                <a:latin typeface="+mn-ea"/>
                <a:ea typeface="+mn-ea"/>
              </a:rPr>
              <a:t>のコピーを貼る。</a:t>
            </a:r>
            <a:endParaRPr altLang="ja-JP" b="0" dirty="0" lang="en-US" sz="2000">
              <a:latin typeface="+mn-ea"/>
              <a:ea typeface="+mn-ea"/>
            </a:endParaRPr>
          </a:p>
          <a:p>
            <a:pPr>
              <a:spcBef>
                <a:spcPts val="620"/>
              </a:spcBef>
            </a:pPr>
            <a:endParaRPr altLang="ja-JP" b="0" dirty="0" lang="en-US" sz="2000">
              <a:latin typeface="+mn-ea"/>
              <a:ea typeface="+mn-ea"/>
            </a:endParaRPr>
          </a:p>
          <a:p>
            <a:pPr>
              <a:spcBef>
                <a:spcPts val="620"/>
              </a:spcBef>
            </a:pPr>
            <a:r>
              <a:rPr altLang="en-US" b="0" dirty="0" lang="ja-JP" sz="2000">
                <a:latin typeface="+mn-ea"/>
                <a:ea typeface="+mn-ea"/>
              </a:rPr>
              <a:t>○　必ずコピーを取って保管</a:t>
            </a:r>
            <a:endParaRPr altLang="ja-JP" b="0" dirty="0" lang="en-US" sz="2000">
              <a:latin typeface="+mn-ea"/>
              <a:ea typeface="+mn-ea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187624" y="101337"/>
            <a:ext cx="2285255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出願後</a:t>
            </a:r>
            <a:r>
              <a:rPr altLang="en-US" dirty="0" lang="ja-JP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【P30】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200">
                <a:latin charset="-128" pitchFamily="50" typeface="ＤＦＧ極太丸ゴシック体"/>
                <a:ea charset="-128" pitchFamily="50" typeface="ＤＦＧ極太丸ゴシック体"/>
              </a:rPr>
              <a:t>Ｃ</a:t>
            </a:r>
            <a:endParaRPr altLang="en-US" dirty="0" kumimoji="1" lang="ja-JP" sz="32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 bwMode="auto">
          <a:xfrm>
            <a:off x="7055296" y="6419428"/>
            <a:ext cx="1981200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ja-JP"/>
            </a:defPPr>
            <a:lvl1pPr algn="r" fontAlgn="base" rtl="0">
              <a:spcBef>
                <a:spcPct val="0"/>
              </a:spcBef>
              <a:spcAft>
                <a:spcPct val="0"/>
              </a:spcAft>
              <a:defRPr b="0" kern="1200" kumimoji="0" sz="1800">
                <a:solidFill>
                  <a:schemeClr val="tx1"/>
                </a:solidFill>
                <a:latin charset="0" pitchFamily="34" typeface="Verdana"/>
                <a:ea charset="-128" pitchFamily="50" typeface="ＭＳ Ｐゴシック"/>
                <a:cs typeface="+mn-cs"/>
              </a:defRPr>
            </a:lvl1pPr>
            <a:lvl2pPr algn="l" fontAlgn="base" marL="4572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2pPr>
            <a:lvl3pPr algn="l" fontAlgn="base" marL="9144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3pPr>
            <a:lvl4pPr algn="l" fontAlgn="base" marL="13716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4pPr>
            <a:lvl5pPr algn="l" fontAlgn="base" marL="18288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5pPr>
            <a:lvl6pPr algn="l" defTabSz="914400" eaLnBrk="1" hangingPunct="1" latinLnBrk="0" marL="22860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6pPr>
            <a:lvl7pPr algn="l" defTabSz="914400" eaLnBrk="1" hangingPunct="1" latinLnBrk="0" marL="27432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7pPr>
            <a:lvl8pPr algn="l" defTabSz="914400" eaLnBrk="1" hangingPunct="1" latinLnBrk="0" marL="32004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8pPr>
            <a:lvl9pPr algn="l" defTabSz="914400" eaLnBrk="1" hangingPunct="1" latinLnBrk="0" marL="36576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altLang="ja-JP" b="0" baseline="0" cap="none" dirty="0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itchFamily="34" typeface="Verdana"/>
              <a:ea charset="-128" pitchFamily="50" typeface="ＭＳ Ｐゴシック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7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直線矢印コネクタ 6"/>
          <p:cNvCxnSpPr>
            <a:cxnSpLocks/>
          </p:cNvCxnSpPr>
          <p:nvPr/>
        </p:nvCxnSpPr>
        <p:spPr bwMode="auto">
          <a:xfrm>
            <a:off x="4088199" y="3573016"/>
            <a:ext cx="1267171" cy="680145"/>
          </a:xfrm>
          <a:prstGeom prst="bentConnector3">
            <a:avLst>
              <a:gd fmla="val 50000" name="adj1"/>
            </a:avLst>
          </a:prstGeom>
          <a:solidFill>
            <a:srgbClr val="333399"/>
          </a:solidFill>
          <a:ln algn="ctr" cap="flat" cmpd="sng" w="50800">
            <a:solidFill>
              <a:srgbClr val="FF0000"/>
            </a:solidFill>
            <a:prstDash val="solid"/>
            <a:round/>
            <a:headEnd len="med" type="none" w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AutoShape 6">
            <a:extLst>
              <a:ext uri="{FF2B5EF4-FFF2-40B4-BE49-F238E27FC236}">
                <a16:creationId xmlns:a16="http://schemas.microsoft.com/office/drawing/2014/main" id="{AB84305D-AEAA-43DF-BC38-76F98B56D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7" y="5171245"/>
            <a:ext cx="4548295" cy="520948"/>
          </a:xfrm>
          <a:prstGeom prst="roundRect">
            <a:avLst>
              <a:gd fmla="val 0" name="adj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7256" lIns="94512" rIns="94512" tIns="47256"/>
          <a:lstStyle/>
          <a:p>
            <a:pPr>
              <a:spcBef>
                <a:spcPts val="620"/>
              </a:spcBef>
            </a:pPr>
            <a:r>
              <a:rPr altLang="en-US" b="0" dirty="0" lang="ja-JP" sz="2000" u="sng">
                <a:solidFill>
                  <a:srgbClr val="FF0000"/>
                </a:solidFill>
              </a:rPr>
              <a:t>提出締切：</a:t>
            </a:r>
            <a:r>
              <a:rPr altLang="ja-JP" b="0" dirty="0" lang="en-US" sz="2000" u="sng">
                <a:solidFill>
                  <a:srgbClr val="FF0000"/>
                </a:solidFill>
              </a:rPr>
              <a:t>11</a:t>
            </a:r>
            <a:r>
              <a:rPr altLang="en-US" b="0" dirty="0" lang="ja-JP" sz="2000" u="sng">
                <a:solidFill>
                  <a:srgbClr val="FF0000"/>
                </a:solidFill>
              </a:rPr>
              <a:t>月</a:t>
            </a:r>
            <a:r>
              <a:rPr altLang="ja-JP" b="0" dirty="0" lang="en-US" sz="2000" u="sng">
                <a:solidFill>
                  <a:srgbClr val="FF0000"/>
                </a:solidFill>
              </a:rPr>
              <a:t>1</a:t>
            </a:r>
            <a:r>
              <a:rPr altLang="en-US" b="0" dirty="0" lang="ja-JP" sz="2000" u="sng">
                <a:solidFill>
                  <a:srgbClr val="FF0000"/>
                </a:solidFill>
              </a:rPr>
              <a:t>日（水）消印有効</a:t>
            </a:r>
            <a:endParaRPr altLang="ja-JP" b="0" dirty="0" lang="en-US" sz="20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4"/>
      <p:bldP grpId="0" spid="9"/>
      <p:bldP grpId="0" spid="21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3026A0E-8D3A-48EB-8797-FEA87A99E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118" y="965070"/>
            <a:ext cx="3269338" cy="5056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2433" y="1141211"/>
            <a:ext cx="4507600" cy="487589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 sz="2400">
                <a:latin typeface="+mn-ea"/>
              </a:rPr>
              <a:t>住所等変更・訂正届</a:t>
            </a:r>
            <a:endParaRPr altLang="ja-JP" dirty="0" lang="en-US" sz="2400">
              <a:latin typeface="+mn-ea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29318" y="1916832"/>
            <a:ext cx="4314690" cy="4032448"/>
          </a:xfrm>
          <a:prstGeom prst="roundRect">
            <a:avLst>
              <a:gd fmla="val 0" name="adj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7256" lIns="94512" rIns="94512" tIns="47256"/>
          <a:lstStyle/>
          <a:p>
            <a:pPr>
              <a:spcBef>
                <a:spcPts val="2400"/>
              </a:spcBef>
            </a:pPr>
            <a:r>
              <a:rPr altLang="en-US" b="0" dirty="0" lang="ja-JP" sz="2000">
                <a:latin typeface="+mn-ea"/>
                <a:ea typeface="+mn-ea"/>
              </a:rPr>
              <a:t>○　</a:t>
            </a:r>
            <a:r>
              <a:rPr altLang="en-US" b="0" dirty="0" lang="ja-JP" sz="2000">
                <a:latin typeface="+mn-ea"/>
              </a:rPr>
              <a:t>確認はがき貼り付け欄に</a:t>
            </a:r>
            <a:br>
              <a:rPr altLang="ja-JP" b="0" dirty="0" lang="en-US" sz="2000">
                <a:latin typeface="+mn-ea"/>
              </a:rPr>
            </a:br>
            <a:r>
              <a:rPr altLang="en-US" b="0" dirty="0" lang="ja-JP" sz="2000">
                <a:latin typeface="+mn-ea"/>
              </a:rPr>
              <a:t>　 「確認はがき」のコピーを貼る。</a:t>
            </a:r>
            <a:endParaRPr altLang="ja-JP" b="0" dirty="0" lang="en-US" sz="2000">
              <a:latin typeface="+mn-ea"/>
            </a:endParaRPr>
          </a:p>
          <a:p>
            <a:pPr>
              <a:spcBef>
                <a:spcPts val="2400"/>
              </a:spcBef>
            </a:pPr>
            <a:r>
              <a:rPr altLang="en-US" b="0" dirty="0" lang="ja-JP" sz="2000">
                <a:latin typeface="+mn-ea"/>
              </a:rPr>
              <a:t>〇　必ずコピーを取って保管</a:t>
            </a:r>
            <a:endParaRPr altLang="ja-JP" b="0" dirty="0" lang="en-US" sz="2000">
              <a:latin typeface="+mn-ea"/>
            </a:endParaRPr>
          </a:p>
          <a:p>
            <a:pPr>
              <a:spcBef>
                <a:spcPts val="2400"/>
              </a:spcBef>
            </a:pPr>
            <a:r>
              <a:rPr altLang="en-US" b="0" dirty="0" lang="ja-JP" sz="2000">
                <a:latin typeface="+mn-ea"/>
              </a:rPr>
              <a:t>〇　成績通知の送付先の変更は</a:t>
            </a:r>
            <a:br>
              <a:rPr altLang="ja-JP" b="0" dirty="0" lang="en-US" sz="2000">
                <a:latin typeface="+mn-ea"/>
              </a:rPr>
            </a:br>
            <a:r>
              <a:rPr altLang="en-US" b="0" dirty="0" lang="ja-JP" sz="2000">
                <a:latin typeface="+mn-ea"/>
              </a:rPr>
              <a:t> 　志願者本人から</a:t>
            </a:r>
            <a:r>
              <a:rPr altLang="ja-JP" b="0" dirty="0" lang="en-US" sz="2000" u="sng"/>
              <a:t>3</a:t>
            </a:r>
            <a:r>
              <a:rPr altLang="en-US" b="0" dirty="0" lang="ja-JP" sz="2000" u="sng"/>
              <a:t>月</a:t>
            </a:r>
            <a:r>
              <a:rPr altLang="ja-JP" b="0" dirty="0" lang="en-US" sz="2000" u="sng"/>
              <a:t>1</a:t>
            </a:r>
            <a:r>
              <a:rPr altLang="en-US" b="0" dirty="0" lang="ja-JP" sz="2000" u="sng"/>
              <a:t>日（金）（必着）</a:t>
            </a:r>
            <a:br>
              <a:rPr altLang="ja-JP" b="0" dirty="0" lang="en-US" sz="2000" u="sng"/>
            </a:br>
            <a:r>
              <a:rPr altLang="en-US" b="0" dirty="0" lang="ja-JP" sz="2000"/>
              <a:t>　 </a:t>
            </a:r>
            <a:r>
              <a:rPr altLang="en-US" b="0" dirty="0" lang="ja-JP" sz="2000" u="sng"/>
              <a:t>まで</a:t>
            </a:r>
            <a:r>
              <a:rPr altLang="en-US" b="0" dirty="0" lang="ja-JP" sz="2000"/>
              <a:t>に提出</a:t>
            </a:r>
            <a:endParaRPr altLang="ja-JP" b="0" dirty="0" lang="en-US" sz="2000">
              <a:latin typeface="+mn-ea"/>
            </a:endParaRPr>
          </a:p>
          <a:p>
            <a:pPr>
              <a:spcBef>
                <a:spcPts val="2400"/>
              </a:spcBef>
            </a:pPr>
            <a:r>
              <a:rPr altLang="en-US" b="0" dirty="0" lang="ja-JP" sz="2000">
                <a:solidFill>
                  <a:srgbClr val="FF0000"/>
                </a:solidFill>
                <a:latin typeface="+mn-ea"/>
              </a:rPr>
              <a:t>〇　</a:t>
            </a:r>
            <a:r>
              <a:rPr altLang="en-US" b="0" dirty="0" lang="ja-JP" sz="2000" u="sng">
                <a:solidFill>
                  <a:srgbClr val="FF0000"/>
                </a:solidFill>
                <a:latin typeface="+mn-ea"/>
              </a:rPr>
              <a:t>性別欄の記載に誤りがある場合，</a:t>
            </a:r>
            <a:br>
              <a:rPr altLang="ja-JP" b="0" dirty="0" lang="en-US" sz="2000" u="sng">
                <a:solidFill>
                  <a:srgbClr val="FF0000"/>
                </a:solidFill>
                <a:latin typeface="+mn-ea"/>
              </a:rPr>
            </a:br>
            <a:r>
              <a:rPr altLang="ja-JP" b="0" dirty="0" lang="en-US" sz="2000">
                <a:solidFill>
                  <a:srgbClr val="FF0000"/>
                </a:solidFill>
                <a:latin typeface="+mn-ea"/>
              </a:rPr>
              <a:t> </a:t>
            </a:r>
            <a:r>
              <a:rPr altLang="en-US" b="0" dirty="0" lang="ja-JP" sz="2000">
                <a:solidFill>
                  <a:srgbClr val="FF0000"/>
                </a:solidFill>
                <a:latin typeface="+mn-ea"/>
              </a:rPr>
              <a:t>　</a:t>
            </a:r>
            <a:r>
              <a:rPr altLang="en-US" b="0" dirty="0" lang="ja-JP" sz="2000" u="sng">
                <a:solidFill>
                  <a:srgbClr val="FF0000"/>
                </a:solidFill>
                <a:latin typeface="+mn-ea"/>
              </a:rPr>
              <a:t>直ちに大学入試センター事業第１課</a:t>
            </a:r>
            <a:br>
              <a:rPr altLang="ja-JP" b="0" dirty="0" lang="en-US" sz="2000" u="sng">
                <a:solidFill>
                  <a:srgbClr val="FF0000"/>
                </a:solidFill>
                <a:latin typeface="+mn-ea"/>
              </a:rPr>
            </a:br>
            <a:r>
              <a:rPr altLang="en-US" b="0" dirty="0" lang="ja-JP" sz="2000">
                <a:solidFill>
                  <a:srgbClr val="FF0000"/>
                </a:solidFill>
                <a:latin typeface="+mn-ea"/>
              </a:rPr>
              <a:t>　 </a:t>
            </a:r>
            <a:r>
              <a:rPr altLang="en-US" b="0" dirty="0" lang="ja-JP" sz="2000" u="sng">
                <a:solidFill>
                  <a:srgbClr val="FF0000"/>
                </a:solidFill>
                <a:latin typeface="+mn-ea"/>
              </a:rPr>
              <a:t>（受験案内裏表紙記載） に連絡</a:t>
            </a:r>
            <a:endParaRPr altLang="ja-JP" b="0" dirty="0" lang="en-US" sz="2000" u="sng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187624" y="101337"/>
            <a:ext cx="2285255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出願後</a:t>
            </a:r>
            <a:r>
              <a:rPr altLang="en-US" dirty="0" lang="ja-JP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【P37】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200">
                <a:latin charset="-128" pitchFamily="50" typeface="ＤＦＧ極太丸ゴシック体"/>
                <a:ea charset="-128" pitchFamily="50" typeface="ＤＦＧ極太丸ゴシック体"/>
              </a:rPr>
              <a:t>Ｃ</a:t>
            </a:r>
            <a:endParaRPr altLang="en-US" dirty="0" kumimoji="1" lang="ja-JP" sz="32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8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直線矢印コネクタ 6"/>
          <p:cNvCxnSpPr>
            <a:cxnSpLocks/>
          </p:cNvCxnSpPr>
          <p:nvPr/>
        </p:nvCxnSpPr>
        <p:spPr bwMode="auto">
          <a:xfrm>
            <a:off x="3995936" y="2420888"/>
            <a:ext cx="1872208" cy="1485188"/>
          </a:xfrm>
          <a:prstGeom prst="bentConnector3">
            <a:avLst>
              <a:gd fmla="val 50000" name="adj1"/>
            </a:avLst>
          </a:prstGeom>
          <a:solidFill>
            <a:srgbClr val="333399"/>
          </a:solidFill>
          <a:ln algn="ctr" cap="flat" cmpd="sng" w="50800">
            <a:solidFill>
              <a:srgbClr val="FF0000"/>
            </a:solidFill>
            <a:prstDash val="solid"/>
            <a:round/>
            <a:headEnd len="med" type="none" w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78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0"/>
      <p:bldP grpId="0" spid="3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61019" y="1898520"/>
            <a:ext cx="8748464" cy="276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342900" marL="342900">
              <a:lnSpc>
                <a:spcPct val="95000"/>
              </a:lnSpc>
              <a:spcBef>
                <a:spcPct val="50000"/>
              </a:spcBef>
            </a:pPr>
            <a:r>
              <a:rPr altLang="en-US" b="0" dirty="0" lang="ja-JP" sz="2000"/>
              <a:t>       ○　</a:t>
            </a:r>
            <a:r>
              <a:rPr altLang="ja-JP" b="0" dirty="0" lang="en-US" sz="2000" u="sng"/>
              <a:t>12</a:t>
            </a:r>
            <a:r>
              <a:rPr altLang="en-US" b="0" dirty="0" lang="ja-JP" sz="2000" u="sng"/>
              <a:t>月</a:t>
            </a:r>
            <a:r>
              <a:rPr altLang="ja-JP" b="0" dirty="0" lang="en-US" sz="2000" u="sng"/>
              <a:t>14</a:t>
            </a:r>
            <a:r>
              <a:rPr altLang="en-US" b="0" dirty="0" lang="ja-JP" sz="2000" u="sng"/>
              <a:t>日（木）までに届くように送付</a:t>
            </a:r>
            <a:endParaRPr altLang="ja-JP" b="0" dirty="0" lang="en-US" sz="2000" u="sng"/>
          </a:p>
          <a:p>
            <a:pPr indent="-342900" marL="342900">
              <a:lnSpc>
                <a:spcPct val="95000"/>
              </a:lnSpc>
              <a:spcBef>
                <a:spcPct val="50000"/>
              </a:spcBef>
            </a:pPr>
            <a:r>
              <a:rPr altLang="en-US" b="0" dirty="0" lang="ja-JP" sz="2000"/>
              <a:t>　　　　    ⇒　試験場や登録教科等及び，同封の</a:t>
            </a:r>
            <a:r>
              <a:rPr altLang="en-US" b="0" dirty="0" lang="ja-JP" sz="2000" u="sng">
                <a:solidFill>
                  <a:srgbClr val="FF0000"/>
                </a:solidFill>
              </a:rPr>
              <a:t>「受験上の注意」を必ず確認。</a:t>
            </a:r>
            <a:endParaRPr altLang="ja-JP" b="0" dirty="0" lang="en-US" sz="2000" u="sng">
              <a:solidFill>
                <a:srgbClr val="FF0000"/>
              </a:solidFill>
            </a:endParaRPr>
          </a:p>
          <a:p>
            <a:pPr indent="-342900" marL="342900">
              <a:lnSpc>
                <a:spcPct val="95000"/>
              </a:lnSpc>
              <a:spcBef>
                <a:spcPts val="0"/>
              </a:spcBef>
            </a:pPr>
            <a:endParaRPr altLang="ja-JP" b="0" dirty="0" lang="en-US" sz="2000"/>
          </a:p>
          <a:p>
            <a:pPr indent="-342900" marL="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b="0" dirty="0" lang="ja-JP" sz="2000"/>
              <a:t>       ○　「受験上の注意」の主な内容</a:t>
            </a:r>
            <a:endParaRPr altLang="ja-JP" b="0" dirty="0" lang="en-US" sz="2000"/>
          </a:p>
          <a:p>
            <a:pPr indent="-342900" marL="342900">
              <a:lnSpc>
                <a:spcPct val="95000"/>
              </a:lnSpc>
              <a:spcBef>
                <a:spcPts val="0"/>
              </a:spcBef>
            </a:pPr>
            <a:r>
              <a:rPr altLang="en-US" b="0" dirty="0" lang="ja-JP" sz="2000"/>
              <a:t>　　　　 ・　試験当日，試験時間中の注意事項</a:t>
            </a:r>
            <a:endParaRPr altLang="ja-JP" b="0" dirty="0" lang="en-US" sz="2000"/>
          </a:p>
          <a:p>
            <a:pPr indent="-342900" marL="342900">
              <a:lnSpc>
                <a:spcPct val="95000"/>
              </a:lnSpc>
              <a:spcBef>
                <a:spcPts val="0"/>
              </a:spcBef>
            </a:pPr>
            <a:r>
              <a:rPr altLang="en-US" b="0" dirty="0" lang="ja-JP" sz="2000"/>
              <a:t>　　 　　・　追試験の受験申請方法　　　　　　　　　等</a:t>
            </a:r>
            <a:r>
              <a:rPr altLang="en-US" b="0" dirty="0" lang="ja-JP" sz="2000">
                <a:solidFill>
                  <a:srgbClr val="00B050"/>
                </a:solidFill>
              </a:rPr>
              <a:t>　</a:t>
            </a:r>
            <a:r>
              <a:rPr altLang="en-US" b="0" dirty="0" lang="ja-JP" sz="2000"/>
              <a:t>　</a:t>
            </a:r>
            <a:endParaRPr altLang="ja-JP" dirty="0" lang="en-US" sz="20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idx="12" sz="quarter" type="sldNum"/>
          </p:nvPr>
        </p:nvSpPr>
        <p:spPr>
          <a:xfrm>
            <a:off x="6975873" y="6457328"/>
            <a:ext cx="2133601" cy="366253"/>
          </a:xfrm>
        </p:spPr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9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671" y="4286334"/>
            <a:ext cx="3270313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0" dirty="0" lang="ja-JP" sz="2000"/>
              <a:t>　○　</a:t>
            </a:r>
            <a:r>
              <a:rPr altLang="en-US" b="0" dirty="0" kumimoji="1" lang="ja-JP" sz="2000"/>
              <a:t> 受験票の送付先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1520" y="945257"/>
            <a:ext cx="8123387" cy="611535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受験票・写真票・成績請求票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200">
                <a:latin charset="-128" pitchFamily="50" typeface="ＤＦＧ極太丸ゴシック体"/>
                <a:ea charset="-128" pitchFamily="50" typeface="ＤＦＧ極太丸ゴシック体"/>
              </a:rPr>
              <a:t>Ｃ</a:t>
            </a:r>
            <a:endParaRPr altLang="en-US" dirty="0" kumimoji="1" lang="ja-JP" sz="32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187624" y="101337"/>
            <a:ext cx="3096344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出願後</a:t>
            </a:r>
            <a:r>
              <a:rPr altLang="en-US" dirty="0" lang="ja-JP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【P31</a:t>
            </a:r>
            <a:r>
              <a:rPr altLang="en-US" dirty="0" lang="ja-JP" sz="2600"/>
              <a:t>・</a:t>
            </a:r>
            <a:r>
              <a:rPr altLang="ja-JP" dirty="0" lang="en-US" sz="2600"/>
              <a:t>32】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64014" y="4680654"/>
            <a:ext cx="8615971" cy="1019310"/>
            <a:chOff x="259275" y="4842406"/>
            <a:chExt cx="8615971" cy="1142773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34813" y="4842406"/>
              <a:ext cx="8269818" cy="1142773"/>
            </a:xfrm>
            <a:prstGeom prst="rect">
              <a:avLst/>
            </a:prstGeom>
            <a:noFill/>
            <a:ln algn="ctr" cmpd="sng" w="127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dirty="0" lang="ja-JP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59275" y="4895803"/>
              <a:ext cx="8615971" cy="997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marL="342900">
                <a:lnSpc>
                  <a:spcPct val="95000"/>
                </a:lnSpc>
                <a:spcBef>
                  <a:spcPts val="0"/>
                </a:spcBef>
              </a:pPr>
              <a:r>
                <a:rPr altLang="en-US" b="0" dirty="0" lang="ja-JP" sz="2000">
                  <a:latin charset="-128" panose="020B0600070205080204" pitchFamily="50" typeface="ＭＳ Ｐゴシック"/>
                </a:rPr>
                <a:t>　   ・　高等学校等卒業見込みの者：在学している学校に送付</a:t>
              </a:r>
              <a:endParaRPr altLang="ja-JP" b="0" dirty="0" lang="en-US" sz="2000">
                <a:latin charset="-128" panose="020B0600070205080204" pitchFamily="50" typeface="ＭＳ Ｐゴシック"/>
              </a:endParaRPr>
            </a:p>
            <a:p>
              <a:pPr indent="-342900" marL="342900">
                <a:lnSpc>
                  <a:spcPct val="200000"/>
                </a:lnSpc>
                <a:spcBef>
                  <a:spcPts val="0"/>
                </a:spcBef>
              </a:pPr>
              <a:r>
                <a:rPr altLang="en-US" b="0" dirty="0" lang="ja-JP" sz="2000">
                  <a:latin charset="-128" panose="020B0600070205080204" pitchFamily="50" typeface="ＭＳ Ｐゴシック"/>
                </a:rPr>
                <a:t>　　 ・　高等学校等の通信制課程を卒業見込みの者：志願者本人に直接送付</a:t>
              </a:r>
              <a:endParaRPr altLang="ja-JP" b="0" dirty="0" lang="en-US" strike="sngStrike" sz="2000">
                <a:solidFill>
                  <a:srgbClr val="00B0F0"/>
                </a:solidFill>
                <a:latin charset="-128" panose="020B0600070205080204" pitchFamily="50"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6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animBg="1" grpId="0" spid="12"/>
    </p:bld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1521</Words>
  <Application>Microsoft Office PowerPoint</Application>
  <PresentationFormat>画面に合わせる (4:3)</PresentationFormat>
  <Paragraphs>161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ＤＦＧ極太丸ゴシック体</vt:lpstr>
      <vt:lpstr>ＤＦＧ平成ゴシック体W9</vt:lpstr>
      <vt:lpstr>ＤＦＧ平成丸ゴシック体W4</vt:lpstr>
      <vt:lpstr>HG丸ｺﾞｼｯｸM-PRO</vt:lpstr>
      <vt:lpstr>ＭＳ Ｐゴシック</vt:lpstr>
      <vt:lpstr>ＭＳ Ｐ明朝</vt:lpstr>
      <vt:lpstr>ＭＳ ゴシック</vt:lpstr>
      <vt:lpstr>Arial</vt:lpstr>
      <vt:lpstr>Calibri</vt:lpstr>
      <vt:lpstr>Verdana</vt:lpstr>
      <vt:lpstr>Wingdings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2023-06-28T08:02:52Z</dcterms:created>
  <dcterms:modified xsi:type="dcterms:W3CDTF">2023-06-28T08:03:23Z</dcterms:modified>
  <cp:revision>1</cp:revision>
  <dc:title>R6受験案内Ｃ.pptx</dc:title>
</cp:coreProperties>
</file>