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0" r:id="rId1"/>
  </p:sldMasterIdLst>
  <p:notesMasterIdLst>
    <p:notesMasterId r:id="rId22"/>
  </p:notesMasterIdLst>
  <p:handoutMasterIdLst>
    <p:handoutMasterId r:id="rId23"/>
  </p:handoutMasterIdLst>
  <p:sldIdLst>
    <p:sldId id="3093" r:id="rId2"/>
    <p:sldId id="550" r:id="rId3"/>
    <p:sldId id="551" r:id="rId4"/>
    <p:sldId id="552" r:id="rId5"/>
    <p:sldId id="554" r:id="rId6"/>
    <p:sldId id="556" r:id="rId7"/>
    <p:sldId id="557" r:id="rId8"/>
    <p:sldId id="558" r:id="rId9"/>
    <p:sldId id="559" r:id="rId10"/>
    <p:sldId id="560" r:id="rId11"/>
    <p:sldId id="563" r:id="rId12"/>
    <p:sldId id="569" r:id="rId13"/>
    <p:sldId id="3090" r:id="rId14"/>
    <p:sldId id="570" r:id="rId15"/>
    <p:sldId id="572" r:id="rId16"/>
    <p:sldId id="3091" r:id="rId17"/>
    <p:sldId id="603" r:id="rId18"/>
    <p:sldId id="604" r:id="rId19"/>
    <p:sldId id="585" r:id="rId20"/>
    <p:sldId id="597" r:id="rId21"/>
  </p:sldIdLst>
  <p:sldSz cx="9144000" cy="6858000" type="screen4x3"/>
  <p:notesSz cx="6807200" cy="9939338"/>
  <p:defaultTextStyle>
    <a:defPPr>
      <a:defRPr lang="ja-JP"/>
    </a:defPPr>
    <a:lvl1pPr algn="l" rtl="0" fontAlgn="base">
      <a:spcBef>
        <a:spcPct val="20000"/>
      </a:spcBef>
      <a:spcAft>
        <a:spcPct val="0"/>
      </a:spcAft>
      <a:defRPr kumimoji="1" sz="28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kumimoji="1" sz="28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kumimoji="1" sz="28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kumimoji="1" sz="28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kumimoji="1" sz="28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8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8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8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8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8" userDrawn="1">
          <p15:clr>
            <a:srgbClr val="A4A3A4"/>
          </p15:clr>
        </p15:guide>
        <p15:guide id="2" pos="2103" userDrawn="1">
          <p15:clr>
            <a:srgbClr val="A4A3A4"/>
          </p15:clr>
        </p15:guide>
        <p15:guide id="3" orient="horz" pos="3068" userDrawn="1">
          <p15:clr>
            <a:srgbClr val="A4A3A4"/>
          </p15:clr>
        </p15:guide>
        <p15:guide id="4" pos="2083" userDrawn="1">
          <p15:clr>
            <a:srgbClr val="A4A3A4"/>
          </p15:clr>
        </p15:guide>
        <p15:guide id="5" orient="horz" pos="3109" userDrawn="1">
          <p15:clr>
            <a:srgbClr val="A4A3A4"/>
          </p15:clr>
        </p15:guide>
        <p15:guide id="6" pos="2124" userDrawn="1">
          <p15:clr>
            <a:srgbClr val="A4A3A4"/>
          </p15:clr>
        </p15:guide>
        <p15:guide id="7" orient="horz" pos="3132" userDrawn="1">
          <p15:clr>
            <a:srgbClr val="A4A3A4"/>
          </p15:clr>
        </p15:guide>
        <p15:guide id="10" pos="2145" userDrawn="1">
          <p15:clr>
            <a:srgbClr val="A4A3A4"/>
          </p15:clr>
        </p15:guide>
        <p15:guide id="12" orient="horz" pos="3152" userDrawn="1">
          <p15:clr>
            <a:srgbClr val="A4A3A4"/>
          </p15:clr>
        </p15:guide>
        <p15:guide id="14" pos="2122" userDrawn="1">
          <p15:clr>
            <a:srgbClr val="A4A3A4"/>
          </p15:clr>
        </p15:guide>
        <p15:guide id="15" pos="216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CCFF"/>
    <a:srgbClr val="9966FF"/>
    <a:srgbClr val="FFFFCC"/>
    <a:srgbClr val="FF3399"/>
    <a:srgbClr val="003399"/>
    <a:srgbClr val="0000FF"/>
    <a:srgbClr val="0033CC"/>
    <a:srgbClr val="CC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48712" autoAdjust="0"/>
  </p:normalViewPr>
  <p:slideViewPr>
    <p:cSldViewPr>
      <p:cViewPr varScale="1">
        <p:scale>
          <a:sx n="106" d="100"/>
          <a:sy n="106" d="100"/>
        </p:scale>
        <p:origin x="171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14" y="102"/>
      </p:cViewPr>
      <p:guideLst>
        <p:guide orient="horz" pos="3088"/>
        <p:guide pos="2103"/>
        <p:guide orient="horz" pos="3068"/>
        <p:guide pos="2083"/>
        <p:guide orient="horz" pos="3109"/>
        <p:guide pos="2124"/>
        <p:guide orient="horz" pos="3132"/>
        <p:guide pos="2145"/>
        <p:guide orient="horz" pos="3152"/>
        <p:guide pos="2122"/>
        <p:guide pos="216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33"/>
            <a:ext cx="2950263" cy="49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5" rIns="92025" bIns="46015" numCol="1" anchor="t" anchorCtr="0" compatLnSpc="1">
            <a:prstTxWarp prst="textNoShape">
              <a:avLst/>
            </a:prstTxWarp>
          </a:bodyPr>
          <a:lstStyle>
            <a:lvl1pPr defTabSz="920439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351" y="33"/>
            <a:ext cx="2950263" cy="49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5" rIns="92025" bIns="46015" numCol="1" anchor="t" anchorCtr="0" compatLnSpc="1">
            <a:prstTxWarp prst="textNoShape">
              <a:avLst/>
            </a:prstTxWarp>
          </a:bodyPr>
          <a:lstStyle>
            <a:lvl1pPr algn="r" defTabSz="920439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" y="9440869"/>
            <a:ext cx="29502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5" rIns="92025" bIns="46015" numCol="1" anchor="b" anchorCtr="0" compatLnSpc="1">
            <a:prstTxWarp prst="textNoShape">
              <a:avLst/>
            </a:prstTxWarp>
          </a:bodyPr>
          <a:lstStyle>
            <a:lvl1pPr defTabSz="920439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351" y="9440869"/>
            <a:ext cx="29502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5" rIns="92025" bIns="46015" numCol="1" anchor="b" anchorCtr="0" compatLnSpc="1">
            <a:prstTxWarp prst="textNoShape">
              <a:avLst/>
            </a:prstTxWarp>
          </a:bodyPr>
          <a:lstStyle>
            <a:lvl1pPr algn="r" defTabSz="920439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52EA768D-C707-428D-BFF9-8190FD5FED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0531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33"/>
            <a:ext cx="2950263" cy="49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5" rIns="92025" bIns="46015" numCol="1" anchor="t" anchorCtr="0" compatLnSpc="1">
            <a:prstTxWarp prst="textNoShape">
              <a:avLst/>
            </a:prstTxWarp>
          </a:bodyPr>
          <a:lstStyle>
            <a:lvl1pPr defTabSz="920439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351" y="33"/>
            <a:ext cx="2950263" cy="49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5" rIns="92025" bIns="46015" numCol="1" anchor="t" anchorCtr="0" compatLnSpc="1">
            <a:prstTxWarp prst="textNoShape">
              <a:avLst/>
            </a:prstTxWarp>
          </a:bodyPr>
          <a:lstStyle>
            <a:lvl1pPr algn="r" defTabSz="920439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36" y="4721254"/>
            <a:ext cx="544798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5" rIns="92025" bIns="460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9440869"/>
            <a:ext cx="29502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5" rIns="92025" bIns="46015" numCol="1" anchor="b" anchorCtr="0" compatLnSpc="1">
            <a:prstTxWarp prst="textNoShape">
              <a:avLst/>
            </a:prstTxWarp>
          </a:bodyPr>
          <a:lstStyle>
            <a:lvl1pPr defTabSz="920439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351" y="9440869"/>
            <a:ext cx="29502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5" rIns="92025" bIns="46015" numCol="1" anchor="b" anchorCtr="0" compatLnSpc="1">
            <a:prstTxWarp prst="textNoShape">
              <a:avLst/>
            </a:prstTxWarp>
          </a:bodyPr>
          <a:lstStyle>
            <a:lvl1pPr algn="r" defTabSz="920439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2C87032C-F6F3-4901-A091-63F0C314FFB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88467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b="1" kern="1200">
        <a:solidFill>
          <a:schemeClr val="tx1"/>
        </a:solidFill>
        <a:latin typeface="HG丸ｺﾞｼｯｸM-PRO" panose="020F0600000000000000" pitchFamily="50" charset="-128"/>
        <a:ea typeface="HG丸ｺﾞｼｯｸM-PRO" panose="020F0600000000000000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b="1" kern="1200">
        <a:solidFill>
          <a:schemeClr val="tx1"/>
        </a:solidFill>
        <a:latin typeface="HG丸ｺﾞｼｯｸM-PRO" panose="020F0600000000000000" pitchFamily="50" charset="-128"/>
        <a:ea typeface="HG丸ｺﾞｼｯｸM-PRO" panose="020F0600000000000000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b="1" kern="1200">
        <a:solidFill>
          <a:schemeClr val="tx1"/>
        </a:solidFill>
        <a:latin typeface="HG丸ｺﾞｼｯｸM-PRO" panose="020F0600000000000000" pitchFamily="50" charset="-128"/>
        <a:ea typeface="HG丸ｺﾞｼｯｸM-PRO" panose="020F0600000000000000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b="1" kern="1200">
        <a:solidFill>
          <a:schemeClr val="tx1"/>
        </a:solidFill>
        <a:latin typeface="HG丸ｺﾞｼｯｸM-PRO" panose="020F0600000000000000" pitchFamily="50" charset="-128"/>
        <a:ea typeface="HG丸ｺﾞｼｯｸM-PRO" panose="020F0600000000000000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b="1" kern="1200">
        <a:solidFill>
          <a:schemeClr val="tx1"/>
        </a:solidFill>
        <a:latin typeface="HG丸ｺﾞｼｯｸM-PRO" panose="020F0600000000000000" pitchFamily="50" charset="-128"/>
        <a:ea typeface="HG丸ｺﾞｼｯｸM-PRO" panose="020F0600000000000000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36213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8856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92920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91604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04649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22936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50243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30483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38431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93899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9134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47779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29105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4932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86919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35338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15102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9577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46361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433388"/>
            <a:ext cx="4029075" cy="30226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59" y="3601528"/>
            <a:ext cx="6311743" cy="58393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3800">
              <a:defRPr/>
            </a:pP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7032C-F6F3-4901-A091-63F0C314FFB3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894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398" y="2130315"/>
            <a:ext cx="7773206" cy="1470052"/>
          </a:xfrm>
          <a:prstGeom prst="rect">
            <a:avLst/>
          </a:prstGeom>
        </p:spPr>
        <p:txBody>
          <a:bodyPr lIns="94512" tIns="47256" rIns="94512" bIns="47256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2408" y="3885976"/>
            <a:ext cx="6400799" cy="1752301"/>
          </a:xfrm>
          <a:prstGeom prst="rect">
            <a:avLst/>
          </a:prstGeom>
        </p:spPr>
        <p:txBody>
          <a:bodyPr lIns="94512" tIns="47256" rIns="94512" bIns="4725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7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0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C94D-80BE-42B4-BB94-01908532C36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0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8007" y="273850"/>
            <a:ext cx="8229601" cy="1144120"/>
          </a:xfrm>
          <a:prstGeom prst="rect">
            <a:avLst/>
          </a:prstGeom>
        </p:spPr>
        <p:txBody>
          <a:bodyPr lIns="94512" tIns="47256" rIns="94512" bIns="47256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8007" y="1599417"/>
            <a:ext cx="8229601" cy="4526078"/>
          </a:xfrm>
          <a:prstGeom prst="rect">
            <a:avLst/>
          </a:prstGeom>
        </p:spPr>
        <p:txBody>
          <a:bodyPr vert="eaVert" lIns="94512" tIns="47256" rIns="94512" bIns="47256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F065-6855-4691-B506-627C7755D35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31416" y="273850"/>
            <a:ext cx="2056191" cy="5851644"/>
          </a:xfrm>
          <a:prstGeom prst="rect">
            <a:avLst/>
          </a:prstGeom>
        </p:spPr>
        <p:txBody>
          <a:bodyPr vert="eaVert" lIns="94512" tIns="47256" rIns="94512" bIns="47256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8007" y="273850"/>
            <a:ext cx="6018590" cy="5851644"/>
          </a:xfrm>
          <a:prstGeom prst="rect">
            <a:avLst/>
          </a:prstGeom>
        </p:spPr>
        <p:txBody>
          <a:bodyPr vert="eaVert" lIns="94512" tIns="47256" rIns="94512" bIns="47256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8F4-EB6D-44D4-97AC-5AE09CCD3B3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4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5735" y="115924"/>
            <a:ext cx="8000596" cy="504018"/>
          </a:xfrm>
          <a:prstGeom prst="rect">
            <a:avLst/>
          </a:prstGeom>
        </p:spPr>
        <p:txBody>
          <a:bodyPr lIns="94512" tIns="47256" rIns="94512" bIns="47256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02E25-6952-4B1E-86E3-652494A97121}" type="datetime1">
              <a:rPr lang="ja-JP" altLang="en-US" smtClean="0">
                <a:solidFill>
                  <a:srgbClr val="000000"/>
                </a:solidFill>
              </a:rPr>
              <a:t>2023/7/19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634F1-0359-47E1-B8AC-53E83E0FEE2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12E3D-3E19-4DA9-B094-59C06F6F8BE6}" type="datetime1">
              <a:rPr lang="ja-JP" altLang="en-US" smtClean="0">
                <a:solidFill>
                  <a:srgbClr val="000000"/>
                </a:solidFill>
              </a:rPr>
              <a:t>2023/7/19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2135A-B801-466B-8BFE-CEDA255ED77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6058" y="764427"/>
            <a:ext cx="8002210" cy="5255224"/>
          </a:xfrm>
          <a:prstGeom prst="rect">
            <a:avLst/>
          </a:prstGeom>
        </p:spPr>
        <p:txBody>
          <a:bodyPr lIns="94512" tIns="47256" rIns="94512" bIns="47256"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7BE5C-ED2F-42AE-876A-BA9362C6766B}" type="datetime1">
              <a:rPr lang="ja-JP" altLang="en-US" smtClean="0">
                <a:solidFill>
                  <a:srgbClr val="000000"/>
                </a:solidFill>
              </a:rPr>
              <a:t>2023/7/19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08FF9-2686-40AF-95C1-3025D8545AC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5735" y="115924"/>
            <a:ext cx="8000596" cy="504018"/>
          </a:xfrm>
          <a:prstGeom prst="rect">
            <a:avLst/>
          </a:prstGeom>
        </p:spPr>
        <p:txBody>
          <a:bodyPr lIns="94512" tIns="47256" rIns="94512" bIns="47256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85144-2A2D-4AE4-91C7-D4D03C8F062F}" type="datetime1">
              <a:rPr lang="ja-JP" altLang="en-US" smtClean="0">
                <a:solidFill>
                  <a:srgbClr val="000000"/>
                </a:solidFill>
              </a:rPr>
              <a:t>2023/7/19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2BE17-EC54-4CCC-ABCE-87D3D4C60B4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5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575735" y="115924"/>
            <a:ext cx="8000596" cy="504018"/>
          </a:xfrm>
          <a:prstGeom prst="rect">
            <a:avLst/>
          </a:prstGeom>
        </p:spPr>
        <p:txBody>
          <a:bodyPr lIns="94512" tIns="47256" rIns="94512" bIns="47256"/>
          <a:lstStyle/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9148E-79CB-4341-9486-FE8AD9E9E8E6}" type="datetime1">
              <a:rPr lang="ja-JP" altLang="en-US" smtClean="0">
                <a:solidFill>
                  <a:srgbClr val="000000"/>
                </a:solidFill>
              </a:rPr>
              <a:t>2023/7/19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9979F-F615-4602-8118-A533E6BD0D9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6058" y="764427"/>
            <a:ext cx="8002210" cy="5255224"/>
          </a:xfrm>
          <a:prstGeom prst="rect">
            <a:avLst/>
          </a:prstGeom>
        </p:spPr>
        <p:txBody>
          <a:bodyPr lIns="94512" tIns="47256" rIns="94512" bIns="47256"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A792E-EC5A-49A6-9CC2-0203C6429F63}" type="datetime1">
              <a:rPr lang="ja-JP" altLang="en-US" smtClean="0">
                <a:solidFill>
                  <a:srgbClr val="000000"/>
                </a:solidFill>
              </a:rPr>
              <a:t>2023/7/19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F2C41-50EA-471B-AC43-296ADDF71DB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6058" y="764427"/>
            <a:ext cx="8002210" cy="5255224"/>
          </a:xfrm>
          <a:prstGeom prst="rect">
            <a:avLst/>
          </a:prstGeom>
        </p:spPr>
        <p:txBody>
          <a:bodyPr lIns="94512" tIns="47256" rIns="94512" bIns="47256"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7C561-FAC5-4A60-A390-4C9E4709909C}" type="datetime1">
              <a:rPr lang="ja-JP" altLang="en-US" smtClean="0">
                <a:solidFill>
                  <a:srgbClr val="000000"/>
                </a:solidFill>
              </a:rPr>
              <a:t>2023/7/19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5B65E-796B-4153-9DA1-60FE29D177D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8007" y="273850"/>
            <a:ext cx="8229601" cy="1144120"/>
          </a:xfrm>
          <a:prstGeom prst="rect">
            <a:avLst/>
          </a:prstGeom>
        </p:spPr>
        <p:txBody>
          <a:bodyPr lIns="94512" tIns="47256" rIns="94512" bIns="47256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007" y="1599417"/>
            <a:ext cx="8229601" cy="4526078"/>
          </a:xfrm>
          <a:prstGeom prst="rect">
            <a:avLst/>
          </a:prstGeom>
        </p:spPr>
        <p:txBody>
          <a:bodyPr lIns="94512" tIns="47256" rIns="94512" bIns="47256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1BF4-2F99-4C2D-B262-2BDBADA589A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489" y="4406795"/>
            <a:ext cx="7771594" cy="1362527"/>
          </a:xfrm>
          <a:prstGeom prst="rect">
            <a:avLst/>
          </a:prstGeom>
        </p:spPr>
        <p:txBody>
          <a:bodyPr lIns="94512" tIns="47256" rIns="94512" bIns="47256" anchor="t"/>
          <a:lstStyle>
            <a:lvl1pPr algn="l">
              <a:defRPr sz="41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489" y="2906502"/>
            <a:ext cx="7771594" cy="1500293"/>
          </a:xfrm>
          <a:prstGeom prst="rect">
            <a:avLst/>
          </a:prstGeom>
        </p:spPr>
        <p:txBody>
          <a:bodyPr lIns="94512" tIns="47256" rIns="94512" bIns="47256"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25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512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17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902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628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35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07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80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8229-576B-4D94-A757-E53AD7C2583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8007" y="273850"/>
            <a:ext cx="8229601" cy="1144120"/>
          </a:xfrm>
          <a:prstGeom prst="rect">
            <a:avLst/>
          </a:prstGeom>
        </p:spPr>
        <p:txBody>
          <a:bodyPr lIns="94512" tIns="47256" rIns="94512" bIns="47256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8007" y="1599417"/>
            <a:ext cx="4036585" cy="4526078"/>
          </a:xfrm>
          <a:prstGeom prst="rect">
            <a:avLst/>
          </a:prstGeom>
        </p:spPr>
        <p:txBody>
          <a:bodyPr lIns="94512" tIns="47256" rIns="94512" bIns="47256"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9410" y="1599417"/>
            <a:ext cx="4038197" cy="4526078"/>
          </a:xfrm>
          <a:prstGeom prst="rect">
            <a:avLst/>
          </a:prstGeom>
        </p:spPr>
        <p:txBody>
          <a:bodyPr lIns="94512" tIns="47256" rIns="94512" bIns="47256"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348F-9ABE-48C7-AD61-03396AE8779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6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8007" y="273850"/>
            <a:ext cx="8229601" cy="1144120"/>
          </a:xfrm>
          <a:prstGeom prst="rect">
            <a:avLst/>
          </a:prstGeom>
        </p:spPr>
        <p:txBody>
          <a:bodyPr lIns="94512" tIns="47256" rIns="94512" bIns="47256"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8006" y="1535574"/>
            <a:ext cx="4039810" cy="640103"/>
          </a:xfrm>
          <a:prstGeom prst="rect">
            <a:avLst/>
          </a:prstGeom>
        </p:spPr>
        <p:txBody>
          <a:bodyPr lIns="94512" tIns="47256" rIns="94512" bIns="47256" anchor="b"/>
          <a:lstStyle>
            <a:lvl1pPr marL="0" indent="0">
              <a:buNone/>
              <a:defRPr sz="2500" b="1"/>
            </a:lvl1pPr>
            <a:lvl2pPr marL="472562" indent="0">
              <a:buNone/>
              <a:defRPr sz="2100" b="1"/>
            </a:lvl2pPr>
            <a:lvl3pPr marL="945124" indent="0">
              <a:buNone/>
              <a:defRPr sz="1900" b="1"/>
            </a:lvl3pPr>
            <a:lvl4pPr marL="1417686" indent="0">
              <a:buNone/>
              <a:defRPr sz="1700" b="1"/>
            </a:lvl4pPr>
            <a:lvl5pPr marL="1890248" indent="0">
              <a:buNone/>
              <a:defRPr sz="1700" b="1"/>
            </a:lvl5pPr>
            <a:lvl6pPr marL="2362810" indent="0">
              <a:buNone/>
              <a:defRPr sz="1700" b="1"/>
            </a:lvl6pPr>
            <a:lvl7pPr marL="2835372" indent="0">
              <a:buNone/>
              <a:defRPr sz="1700" b="1"/>
            </a:lvl7pPr>
            <a:lvl8pPr marL="3307933" indent="0">
              <a:buNone/>
              <a:defRPr sz="1700" b="1"/>
            </a:lvl8pPr>
            <a:lvl9pPr marL="3780495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8006" y="2175677"/>
            <a:ext cx="4039810" cy="3949818"/>
          </a:xfrm>
          <a:prstGeom prst="rect">
            <a:avLst/>
          </a:prstGeom>
        </p:spPr>
        <p:txBody>
          <a:bodyPr lIns="94512" tIns="47256" rIns="94512" bIns="47256"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572" y="1535574"/>
            <a:ext cx="4043035" cy="640103"/>
          </a:xfrm>
          <a:prstGeom prst="rect">
            <a:avLst/>
          </a:prstGeom>
        </p:spPr>
        <p:txBody>
          <a:bodyPr lIns="94512" tIns="47256" rIns="94512" bIns="47256" anchor="b"/>
          <a:lstStyle>
            <a:lvl1pPr marL="0" indent="0">
              <a:buNone/>
              <a:defRPr sz="2500" b="1"/>
            </a:lvl1pPr>
            <a:lvl2pPr marL="472562" indent="0">
              <a:buNone/>
              <a:defRPr sz="2100" b="1"/>
            </a:lvl2pPr>
            <a:lvl3pPr marL="945124" indent="0">
              <a:buNone/>
              <a:defRPr sz="1900" b="1"/>
            </a:lvl3pPr>
            <a:lvl4pPr marL="1417686" indent="0">
              <a:buNone/>
              <a:defRPr sz="1700" b="1"/>
            </a:lvl4pPr>
            <a:lvl5pPr marL="1890248" indent="0">
              <a:buNone/>
              <a:defRPr sz="1700" b="1"/>
            </a:lvl5pPr>
            <a:lvl6pPr marL="2362810" indent="0">
              <a:buNone/>
              <a:defRPr sz="1700" b="1"/>
            </a:lvl6pPr>
            <a:lvl7pPr marL="2835372" indent="0">
              <a:buNone/>
              <a:defRPr sz="1700" b="1"/>
            </a:lvl7pPr>
            <a:lvl8pPr marL="3307933" indent="0">
              <a:buNone/>
              <a:defRPr sz="1700" b="1"/>
            </a:lvl8pPr>
            <a:lvl9pPr marL="3780495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4572" y="2175677"/>
            <a:ext cx="4043035" cy="3949818"/>
          </a:xfrm>
          <a:prstGeom prst="rect">
            <a:avLst/>
          </a:prstGeom>
        </p:spPr>
        <p:txBody>
          <a:bodyPr lIns="94512" tIns="47256" rIns="94512" bIns="47256"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9A85-62CC-4C77-AC3B-3F2C7B25317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8007" y="273850"/>
            <a:ext cx="8229601" cy="1144120"/>
          </a:xfrm>
          <a:prstGeom prst="rect">
            <a:avLst/>
          </a:prstGeom>
        </p:spPr>
        <p:txBody>
          <a:bodyPr lIns="94512" tIns="47256" rIns="94512" bIns="47256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2A21-C97A-4C6D-97A3-2899468E971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3B11-981E-480E-A58D-F99E74BBF18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4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8006" y="273850"/>
            <a:ext cx="3007683" cy="1160920"/>
          </a:xfrm>
          <a:prstGeom prst="rect">
            <a:avLst/>
          </a:prstGeom>
        </p:spPr>
        <p:txBody>
          <a:bodyPr lIns="94512" tIns="47256" rIns="94512" bIns="47256"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353" y="273850"/>
            <a:ext cx="5112254" cy="5851644"/>
          </a:xfrm>
          <a:prstGeom prst="rect">
            <a:avLst/>
          </a:prstGeom>
        </p:spPr>
        <p:txBody>
          <a:bodyPr lIns="94512" tIns="47256" rIns="94512" bIns="47256"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8006" y="1434770"/>
            <a:ext cx="3007683" cy="4690724"/>
          </a:xfrm>
          <a:prstGeom prst="rect">
            <a:avLst/>
          </a:prstGeom>
        </p:spPr>
        <p:txBody>
          <a:bodyPr lIns="94512" tIns="47256" rIns="94512" bIns="47256"/>
          <a:lstStyle>
            <a:lvl1pPr marL="0" indent="0">
              <a:buNone/>
              <a:defRPr sz="1400"/>
            </a:lvl1pPr>
            <a:lvl2pPr marL="472562" indent="0">
              <a:buNone/>
              <a:defRPr sz="1200"/>
            </a:lvl2pPr>
            <a:lvl3pPr marL="945124" indent="0">
              <a:buNone/>
              <a:defRPr sz="1000"/>
            </a:lvl3pPr>
            <a:lvl4pPr marL="1417686" indent="0">
              <a:buNone/>
              <a:defRPr sz="900"/>
            </a:lvl4pPr>
            <a:lvl5pPr marL="1890248" indent="0">
              <a:buNone/>
              <a:defRPr sz="900"/>
            </a:lvl5pPr>
            <a:lvl6pPr marL="2362810" indent="0">
              <a:buNone/>
              <a:defRPr sz="900"/>
            </a:lvl6pPr>
            <a:lvl7pPr marL="2835372" indent="0">
              <a:buNone/>
              <a:defRPr sz="900"/>
            </a:lvl7pPr>
            <a:lvl8pPr marL="3307933" indent="0">
              <a:buNone/>
              <a:defRPr sz="900"/>
            </a:lvl8pPr>
            <a:lvl9pPr marL="3780495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70A7-9A5C-433B-9A08-49D275CBF6F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1709" y="4799929"/>
            <a:ext cx="5486400" cy="567860"/>
          </a:xfrm>
          <a:prstGeom prst="rect">
            <a:avLst/>
          </a:prstGeom>
        </p:spPr>
        <p:txBody>
          <a:bodyPr lIns="94512" tIns="47256" rIns="94512" bIns="47256"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1709" y="613223"/>
            <a:ext cx="5486400" cy="4114463"/>
          </a:xfrm>
          <a:prstGeom prst="rect">
            <a:avLst/>
          </a:prstGeom>
        </p:spPr>
        <p:txBody>
          <a:bodyPr lIns="94512" tIns="47256" rIns="94512" bIns="47256"/>
          <a:lstStyle>
            <a:lvl1pPr marL="0" indent="0">
              <a:buNone/>
              <a:defRPr sz="3300"/>
            </a:lvl1pPr>
            <a:lvl2pPr marL="472562" indent="0">
              <a:buNone/>
              <a:defRPr sz="2900"/>
            </a:lvl2pPr>
            <a:lvl3pPr marL="945124" indent="0">
              <a:buNone/>
              <a:defRPr sz="2500"/>
            </a:lvl3pPr>
            <a:lvl4pPr marL="1417686" indent="0">
              <a:buNone/>
              <a:defRPr sz="2100"/>
            </a:lvl4pPr>
            <a:lvl5pPr marL="1890248" indent="0">
              <a:buNone/>
              <a:defRPr sz="2100"/>
            </a:lvl5pPr>
            <a:lvl6pPr marL="2362810" indent="0">
              <a:buNone/>
              <a:defRPr sz="2100"/>
            </a:lvl6pPr>
            <a:lvl7pPr marL="2835372" indent="0">
              <a:buNone/>
              <a:defRPr sz="2100"/>
            </a:lvl7pPr>
            <a:lvl8pPr marL="3307933" indent="0">
              <a:buNone/>
              <a:defRPr sz="2100"/>
            </a:lvl8pPr>
            <a:lvl9pPr marL="3780495" indent="0">
              <a:buNone/>
              <a:defRPr sz="21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1709" y="5367788"/>
            <a:ext cx="5486400" cy="804748"/>
          </a:xfrm>
          <a:prstGeom prst="rect">
            <a:avLst/>
          </a:prstGeom>
        </p:spPr>
        <p:txBody>
          <a:bodyPr lIns="94512" tIns="47256" rIns="94512" bIns="47256"/>
          <a:lstStyle>
            <a:lvl1pPr marL="0" indent="0">
              <a:buNone/>
              <a:defRPr sz="1400"/>
            </a:lvl1pPr>
            <a:lvl2pPr marL="472562" indent="0">
              <a:buNone/>
              <a:defRPr sz="1200"/>
            </a:lvl2pPr>
            <a:lvl3pPr marL="945124" indent="0">
              <a:buNone/>
              <a:defRPr sz="1000"/>
            </a:lvl3pPr>
            <a:lvl4pPr marL="1417686" indent="0">
              <a:buNone/>
              <a:defRPr sz="900"/>
            </a:lvl4pPr>
            <a:lvl5pPr marL="1890248" indent="0">
              <a:buNone/>
              <a:defRPr sz="900"/>
            </a:lvl5pPr>
            <a:lvl6pPr marL="2362810" indent="0">
              <a:buNone/>
              <a:defRPr sz="900"/>
            </a:lvl6pPr>
            <a:lvl7pPr marL="2835372" indent="0">
              <a:buNone/>
              <a:defRPr sz="900"/>
            </a:lvl7pPr>
            <a:lvl8pPr marL="3307933" indent="0">
              <a:buNone/>
              <a:defRPr sz="900"/>
            </a:lvl8pPr>
            <a:lvl9pPr marL="3780495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C83-6E3C-46EA-A116-7A00B4CCCCE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dkHorz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8007" y="6355663"/>
            <a:ext cx="2133601" cy="366253"/>
          </a:xfrm>
          <a:prstGeom prst="rect">
            <a:avLst/>
          </a:prstGeom>
        </p:spPr>
        <p:txBody>
          <a:bodyPr vert="horz" lIns="94512" tIns="47256" rIns="94512" bIns="4725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ctr">
              <a:spcBef>
                <a:spcPct val="0"/>
              </a:spcBef>
            </a:pPr>
            <a:fld id="{8620BEC3-0B05-452E-AB85-BBFD86F595E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2023/7/19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3798" y="6355663"/>
            <a:ext cx="2896406" cy="366253"/>
          </a:xfrm>
          <a:prstGeom prst="rect">
            <a:avLst/>
          </a:prstGeom>
        </p:spPr>
        <p:txBody>
          <a:bodyPr vert="horz" lIns="94512" tIns="47256" rIns="94512" bIns="4725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ctr">
              <a:spcBef>
                <a:spcPct val="0"/>
              </a:spcBef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975873" y="6457328"/>
            <a:ext cx="2133601" cy="366253"/>
          </a:xfrm>
          <a:prstGeom prst="rect">
            <a:avLst/>
          </a:prstGeom>
        </p:spPr>
        <p:txBody>
          <a:bodyPr vert="horz" lIns="94512" tIns="47256" rIns="94512" bIns="4725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ctr">
              <a:spcBef>
                <a:spcPct val="0"/>
              </a:spcBef>
            </a:pPr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fontAlgn="ctr">
                <a:spcBef>
                  <a:spcPct val="0"/>
                </a:spcBef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大学入試センター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69" y="50875"/>
            <a:ext cx="4509105" cy="5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コネクタ 9"/>
          <p:cNvCxnSpPr/>
          <p:nvPr/>
        </p:nvCxnSpPr>
        <p:spPr>
          <a:xfrm>
            <a:off x="1" y="661236"/>
            <a:ext cx="9144000" cy="0"/>
          </a:xfrm>
          <a:prstGeom prst="line">
            <a:avLst/>
          </a:prstGeom>
          <a:ln w="63500">
            <a:gradFill flip="none" rotWithShape="1">
              <a:gsLst>
                <a:gs pos="0">
                  <a:srgbClr val="0000CC"/>
                </a:gs>
                <a:gs pos="62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13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945124" rtl="0" eaLnBrk="1" latinLnBrk="0" hangingPunct="1">
        <a:spcBef>
          <a:spcPct val="0"/>
        </a:spcBef>
        <a:buNone/>
        <a:defRPr kumimoji="1"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421" indent="-354421" algn="l" defTabSz="945124" rtl="0" eaLnBrk="1" latinLnBrk="0" hangingPunct="1">
        <a:spcBef>
          <a:spcPct val="20000"/>
        </a:spcBef>
        <a:buFont typeface="Arial" pitchFamily="34" charset="0"/>
        <a:buChar char="•"/>
        <a:defRPr kumimoji="1"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7913" indent="-295351" algn="l" defTabSz="945124" rtl="0" eaLnBrk="1" latinLnBrk="0" hangingPunct="1">
        <a:spcBef>
          <a:spcPct val="20000"/>
        </a:spcBef>
        <a:buFont typeface="Arial" pitchFamily="34" charset="0"/>
        <a:buChar char="–"/>
        <a:defRPr kumimoji="1"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05" indent="-236281" algn="l" defTabSz="945124" rtl="0" eaLnBrk="1" latinLnBrk="0" hangingPunct="1">
        <a:spcBef>
          <a:spcPct val="20000"/>
        </a:spcBef>
        <a:buFont typeface="Arial" pitchFamily="34" charset="0"/>
        <a:buChar char="•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53967" indent="-236281" algn="l" defTabSz="945124" rtl="0" eaLnBrk="1" latinLnBrk="0" hangingPunct="1"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26529" indent="-236281" algn="l" defTabSz="945124" rtl="0" eaLnBrk="1" latinLnBrk="0" hangingPunct="1">
        <a:spcBef>
          <a:spcPct val="20000"/>
        </a:spcBef>
        <a:buFont typeface="Arial" pitchFamily="34" charset="0"/>
        <a:buChar char="»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9091" indent="-236281" algn="l" defTabSz="945124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652" indent="-236281" algn="l" defTabSz="945124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44214" indent="-236281" algn="l" defTabSz="945124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16776" indent="-236281" algn="l" defTabSz="945124" rtl="0" eaLnBrk="1" latinLnBrk="0" hangingPunct="1"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4512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2562" algn="l" defTabSz="94512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5124" algn="l" defTabSz="94512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7686" algn="l" defTabSz="94512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0248" algn="l" defTabSz="94512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2810" algn="l" defTabSz="94512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5372" algn="l" defTabSz="94512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07933" algn="l" defTabSz="94512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0495" algn="l" defTabSz="945124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mp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mp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mp"/><Relationship Id="rId4" Type="http://schemas.openxmlformats.org/officeDocument/2006/relationships/image" Target="../media/image24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 txBox="1">
            <a:spLocks noChangeArrowheads="1"/>
          </p:cNvSpPr>
          <p:nvPr/>
        </p:nvSpPr>
        <p:spPr>
          <a:xfrm>
            <a:off x="395536" y="861050"/>
            <a:ext cx="8424862" cy="666555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ja-JP" altLang="en-US" sz="3200" dirty="0"/>
              <a:t>令和７年度大学入学共通テストについて</a:t>
            </a:r>
            <a:endParaRPr lang="en-US" altLang="ja-JP" sz="32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01FB74E-4ECD-4A71-89BC-D925DEE15BD5}"/>
              </a:ext>
            </a:extLst>
          </p:cNvPr>
          <p:cNvSpPr/>
          <p:nvPr/>
        </p:nvSpPr>
        <p:spPr>
          <a:xfrm>
            <a:off x="3879529" y="1988840"/>
            <a:ext cx="5229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altLang="ja-JP" sz="1800" b="0" dirty="0"/>
              <a:t>※ </a:t>
            </a:r>
            <a:r>
              <a:rPr lang="ja-JP" altLang="en-US" sz="1800" b="0" dirty="0"/>
              <a:t>このスライドでは以下の内容について説明します</a:t>
            </a:r>
            <a:endParaRPr lang="en-US" altLang="ja-JP" sz="1800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B103AB-9B10-4E6B-80CA-D63D53B30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角丸四角形 13">
            <a:extLst>
              <a:ext uri="{FF2B5EF4-FFF2-40B4-BE49-F238E27FC236}">
                <a16:creationId xmlns:a16="http://schemas.microsoft.com/office/drawing/2014/main" id="{ECD66473-549F-4E70-9C08-9DC1A67400FC}"/>
              </a:ext>
            </a:extLst>
          </p:cNvPr>
          <p:cNvSpPr/>
          <p:nvPr/>
        </p:nvSpPr>
        <p:spPr>
          <a:xfrm>
            <a:off x="4147723" y="2420180"/>
            <a:ext cx="4536504" cy="2079649"/>
          </a:xfrm>
          <a:prstGeom prst="roundRect">
            <a:avLst>
              <a:gd name="adj" fmla="val 5382"/>
            </a:avLst>
          </a:prstGeom>
          <a:solidFill>
            <a:srgbClr val="DAEDEF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Aft>
                <a:spcPts val="0"/>
              </a:spcAft>
            </a:pP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Ⅰ</a:t>
            </a:r>
            <a:r>
              <a:rPr lang="ja-JP" altLang="en-US" sz="2400" dirty="0">
                <a:solidFill>
                  <a:schemeClr val="bg1">
                    <a:lumMod val="75000"/>
                  </a:schemeClr>
                </a:solidFill>
              </a:rPr>
              <a:t>　はじめに</a:t>
            </a:r>
            <a:endParaRPr lang="en-US" altLang="ja-JP" sz="2400" dirty="0">
              <a:solidFill>
                <a:schemeClr val="bg1">
                  <a:lumMod val="75000"/>
                </a:schemeClr>
              </a:solidFill>
            </a:endParaRPr>
          </a:p>
          <a:p>
            <a:pPr marL="357188" indent="-357188" fontAlgn="auto">
              <a:spcBef>
                <a:spcPts val="1200"/>
              </a:spcBef>
              <a:spcAft>
                <a:spcPts val="0"/>
              </a:spcAft>
              <a:tabLst>
                <a:tab pos="92075" algn="l"/>
              </a:tabLst>
            </a:pP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Ⅱ</a:t>
            </a:r>
            <a:r>
              <a:rPr lang="ja-JP" altLang="en-US" sz="2400" dirty="0">
                <a:solidFill>
                  <a:schemeClr val="bg1">
                    <a:lumMod val="75000"/>
                  </a:schemeClr>
                </a:solidFill>
              </a:rPr>
              <a:t>　出題教科・科目等</a:t>
            </a:r>
            <a:endParaRPr lang="en-US" altLang="ja-JP" sz="2400" dirty="0">
              <a:solidFill>
                <a:schemeClr val="bg1">
                  <a:lumMod val="75000"/>
                </a:schemeClr>
              </a:solidFill>
            </a:endParaRPr>
          </a:p>
          <a:p>
            <a:pPr marL="357188" indent="-357188" fontAlgn="auto">
              <a:spcBef>
                <a:spcPts val="120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chemeClr val="tx1"/>
                </a:solidFill>
              </a:rPr>
              <a:t>Ⅲ</a:t>
            </a:r>
            <a:r>
              <a:rPr lang="ja-JP" altLang="en-US" sz="2400" dirty="0">
                <a:solidFill>
                  <a:schemeClr val="tx1"/>
                </a:solidFill>
              </a:rPr>
              <a:t>　問題冊子・解答用紙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marL="357188" indent="-357188" fontAlgn="auto">
              <a:spcBef>
                <a:spcPts val="120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Ⅳ</a:t>
            </a:r>
            <a:r>
              <a:rPr lang="ja-JP" altLang="en-US" sz="2400" dirty="0">
                <a:solidFill>
                  <a:schemeClr val="bg1">
                    <a:lumMod val="75000"/>
                  </a:schemeClr>
                </a:solidFill>
              </a:rPr>
              <a:t>　得点調整</a:t>
            </a:r>
            <a:endParaRPr lang="en-US" altLang="ja-JP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角丸四角形 21">
            <a:extLst>
              <a:ext uri="{FF2B5EF4-FFF2-40B4-BE49-F238E27FC236}">
                <a16:creationId xmlns:a16="http://schemas.microsoft.com/office/drawing/2014/main" id="{E88F61B3-95B2-4CD2-AF3D-D6BCDA543F97}"/>
              </a:ext>
            </a:extLst>
          </p:cNvPr>
          <p:cNvSpPr/>
          <p:nvPr/>
        </p:nvSpPr>
        <p:spPr bwMode="auto">
          <a:xfrm>
            <a:off x="395610" y="4993965"/>
            <a:ext cx="8352854" cy="1595669"/>
          </a:xfrm>
          <a:prstGeom prst="roundRect">
            <a:avLst>
              <a:gd name="adj" fmla="val 10818"/>
            </a:avLst>
          </a:prstGeom>
          <a:solidFill>
            <a:srgbClr val="DAEDEF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180000" indent="-360000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スライド及びナレーションでは，以下の名称について，適宜，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省略します。</a:t>
            </a:r>
            <a:endParaRPr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  <a:p>
            <a:pPr eaLnBrk="1" hangingPunct="1">
              <a:spcBef>
                <a:spcPts val="600"/>
              </a:spcBef>
            </a:pPr>
            <a:r>
              <a:rPr lang="ja-JP" altLang="en-US" sz="1400" b="0" dirty="0">
                <a:solidFill>
                  <a:schemeClr val="tx1"/>
                </a:solidFill>
                <a:latin typeface="+mj-ea"/>
                <a:ea typeface="+mj-ea"/>
              </a:rPr>
              <a:t>　</a:t>
            </a:r>
            <a:r>
              <a:rPr lang="ja-JP" altLang="en-US" sz="1200" b="0" dirty="0">
                <a:solidFill>
                  <a:schemeClr val="tx1"/>
                </a:solidFill>
                <a:latin typeface="+mj-ea"/>
                <a:ea typeface="+mj-ea"/>
              </a:rPr>
              <a:t>・</a:t>
            </a:r>
            <a:r>
              <a:rPr lang="ja-JP" altLang="en-US" sz="1200" b="0" dirty="0">
                <a:solidFill>
                  <a:schemeClr val="tx1"/>
                </a:solidFill>
              </a:rPr>
              <a:t>大学入学共通テスト・・・・・　共通テスト</a:t>
            </a:r>
            <a:endParaRPr lang="en-US" altLang="ja-JP" sz="1200" b="0" dirty="0">
              <a:solidFill>
                <a:schemeClr val="tx1"/>
              </a:solidFill>
            </a:endParaRPr>
          </a:p>
          <a:p>
            <a:pPr marL="342900" indent="-342900"/>
            <a:r>
              <a:rPr lang="ja-JP" altLang="en-US" sz="1200" b="0" dirty="0">
                <a:solidFill>
                  <a:schemeClr val="tx1"/>
                </a:solidFill>
              </a:rPr>
              <a:t>　・平成</a:t>
            </a:r>
            <a:r>
              <a:rPr lang="en-US" altLang="ja-JP" sz="1200" b="0" dirty="0">
                <a:solidFill>
                  <a:schemeClr val="tx1"/>
                </a:solidFill>
              </a:rPr>
              <a:t>30</a:t>
            </a:r>
            <a:r>
              <a:rPr lang="ja-JP" altLang="en-US" sz="1200" b="0" dirty="0">
                <a:solidFill>
                  <a:schemeClr val="tx1"/>
                </a:solidFill>
              </a:rPr>
              <a:t>年告示高等学校学習指導要領・・・・・　新指導要領</a:t>
            </a:r>
            <a:endParaRPr lang="en-US" altLang="ja-JP" sz="1200" b="0" dirty="0">
              <a:solidFill>
                <a:schemeClr val="tx1"/>
              </a:solidFill>
            </a:endParaRPr>
          </a:p>
          <a:p>
            <a:pPr marL="342900" indent="-342900"/>
            <a:r>
              <a:rPr lang="ja-JP" altLang="en-US" sz="1200" b="0" dirty="0">
                <a:solidFill>
                  <a:schemeClr val="tx1"/>
                </a:solidFill>
              </a:rPr>
              <a:t>　・平成</a:t>
            </a:r>
            <a:r>
              <a:rPr lang="en-US" altLang="ja-JP" sz="1200" b="0" dirty="0">
                <a:solidFill>
                  <a:schemeClr val="tx1"/>
                </a:solidFill>
              </a:rPr>
              <a:t>21</a:t>
            </a:r>
            <a:r>
              <a:rPr lang="ja-JP" altLang="en-US" sz="1200" b="0" dirty="0">
                <a:solidFill>
                  <a:schemeClr val="tx1"/>
                </a:solidFill>
              </a:rPr>
              <a:t>年告示高等学校学習指導要領・・・・・　旧指導要領</a:t>
            </a:r>
            <a:endParaRPr lang="en-US" altLang="ja-JP" sz="1200" b="0" dirty="0">
              <a:solidFill>
                <a:schemeClr val="tx1"/>
              </a:solidFill>
            </a:endParaRPr>
          </a:p>
          <a:p>
            <a:pPr marL="342900" indent="-342900"/>
            <a:r>
              <a:rPr lang="ja-JP" altLang="en-US" sz="1200" b="0" dirty="0">
                <a:solidFill>
                  <a:schemeClr val="tx1"/>
                </a:solidFill>
              </a:rPr>
              <a:t>　・平成</a:t>
            </a:r>
            <a:r>
              <a:rPr lang="en-US" altLang="ja-JP" sz="1200" b="0" dirty="0">
                <a:solidFill>
                  <a:schemeClr val="tx1"/>
                </a:solidFill>
              </a:rPr>
              <a:t>30</a:t>
            </a:r>
            <a:r>
              <a:rPr lang="ja-JP" altLang="en-US" sz="1200" b="0" dirty="0">
                <a:solidFill>
                  <a:schemeClr val="tx1"/>
                </a:solidFill>
              </a:rPr>
              <a:t>年告示高等学校学習指導要領に基づく教育課程・・・・・　新課程</a:t>
            </a:r>
            <a:endParaRPr lang="en-US" altLang="ja-JP" sz="1200" b="0" dirty="0">
              <a:solidFill>
                <a:schemeClr val="tx1"/>
              </a:solidFill>
            </a:endParaRPr>
          </a:p>
          <a:p>
            <a:pPr marL="342900" indent="-342900"/>
            <a:r>
              <a:rPr lang="ja-JP" altLang="en-US" sz="1200" b="0" dirty="0">
                <a:solidFill>
                  <a:schemeClr val="tx1"/>
                </a:solidFill>
              </a:rPr>
              <a:t>　・平成</a:t>
            </a:r>
            <a:r>
              <a:rPr lang="en-US" altLang="ja-JP" sz="1200" b="0" dirty="0">
                <a:solidFill>
                  <a:schemeClr val="tx1"/>
                </a:solidFill>
              </a:rPr>
              <a:t>21</a:t>
            </a:r>
            <a:r>
              <a:rPr lang="ja-JP" altLang="en-US" sz="1200" b="0" dirty="0">
                <a:solidFill>
                  <a:schemeClr val="tx1"/>
                </a:solidFill>
              </a:rPr>
              <a:t>年告示高等学校学習指導要領に基づく教育課程・・・・・　旧課程</a:t>
            </a:r>
            <a:endParaRPr lang="en-US" altLang="ja-JP" sz="1200" b="0" dirty="0">
              <a:solidFill>
                <a:schemeClr val="tx1"/>
              </a:solidFill>
            </a:endParaRPr>
          </a:p>
          <a:p>
            <a:pPr lvl="1" indent="0" eaLnBrk="1" hangingPunct="1">
              <a:spcBef>
                <a:spcPct val="20000"/>
              </a:spcBef>
            </a:pPr>
            <a:endParaRPr lang="ja-JP" altLang="en-US" sz="1400" dirty="0">
              <a:latin typeface="+mj-ea"/>
              <a:ea typeface="+mj-ea"/>
            </a:endParaRPr>
          </a:p>
        </p:txBody>
      </p:sp>
      <p:sp>
        <p:nvSpPr>
          <p:cNvPr id="3" name="AutoShape 2" descr="センター外観・秋（20221116）.JPG">
            <a:extLst>
              <a:ext uri="{FF2B5EF4-FFF2-40B4-BE49-F238E27FC236}">
                <a16:creationId xmlns:a16="http://schemas.microsoft.com/office/drawing/2014/main" id="{04E4AB36-0FD9-47B2-A5A5-FAA93C8F61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2644E21-3CD7-4953-B7B7-24C219783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3942"/>
          <a:stretch/>
        </p:blipFill>
        <p:spPr>
          <a:xfrm>
            <a:off x="459773" y="1988839"/>
            <a:ext cx="3320139" cy="25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1506AFC-1EAE-483D-92E3-26351FFF8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17186" r="3410"/>
          <a:stretch>
            <a:fillRect/>
          </a:stretch>
        </p:blipFill>
        <p:spPr bwMode="auto">
          <a:xfrm>
            <a:off x="1789129" y="2845892"/>
            <a:ext cx="5015119" cy="368064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79E4711-0245-4600-94EC-3BF6BE488D1E}"/>
              </a:ext>
            </a:extLst>
          </p:cNvPr>
          <p:cNvSpPr/>
          <p:nvPr/>
        </p:nvSpPr>
        <p:spPr>
          <a:xfrm>
            <a:off x="3834746" y="3856380"/>
            <a:ext cx="1097294" cy="26009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B7F6702D-AA91-4551-88A6-190CF6554FCF}"/>
              </a:ext>
            </a:extLst>
          </p:cNvPr>
          <p:cNvSpPr/>
          <p:nvPr/>
        </p:nvSpPr>
        <p:spPr>
          <a:xfrm>
            <a:off x="5118169" y="4322614"/>
            <a:ext cx="2046119" cy="107307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solidFill>
                  <a:schemeClr val="tx1"/>
                </a:solidFill>
              </a:rPr>
              <a:t>旧教育課程履修者等のみが選択可能な問題を明示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99CD1DC-4E99-4472-968E-242961253A0A}"/>
              </a:ext>
            </a:extLst>
          </p:cNvPr>
          <p:cNvSpPr/>
          <p:nvPr/>
        </p:nvSpPr>
        <p:spPr>
          <a:xfrm>
            <a:off x="240129" y="2367961"/>
            <a:ext cx="8663741" cy="33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600" b="0" dirty="0">
                <a:latin typeface="+mn-ea"/>
                <a:ea typeface="+mn-ea"/>
              </a:rPr>
              <a:t>＜該当する科目の先頭のページの表記＞　</a:t>
            </a:r>
            <a:r>
              <a:rPr lang="en-US" altLang="ja-JP" sz="1300" b="0" dirty="0">
                <a:latin typeface="+mn-ea"/>
                <a:ea typeface="+mn-ea"/>
              </a:rPr>
              <a:t>※</a:t>
            </a:r>
            <a:r>
              <a:rPr lang="ja-JP" altLang="en-US" sz="1300" b="0" dirty="0">
                <a:latin typeface="+mn-ea"/>
                <a:ea typeface="+mn-ea"/>
              </a:rPr>
              <a:t>イメージ</a:t>
            </a:r>
            <a:endParaRPr lang="en-US" altLang="ja-JP" sz="1300" b="0" dirty="0">
              <a:latin typeface="+mn-ea"/>
              <a:ea typeface="+mn-ea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1C8E1A7-42CA-4448-8F3A-FF7B16E702BB}"/>
              </a:ext>
            </a:extLst>
          </p:cNvPr>
          <p:cNvSpPr/>
          <p:nvPr/>
        </p:nvSpPr>
        <p:spPr>
          <a:xfrm>
            <a:off x="2682617" y="3856380"/>
            <a:ext cx="1097295" cy="26009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04A7BA3E-D906-4B0E-8072-A6DEABCBB0E2}"/>
              </a:ext>
            </a:extLst>
          </p:cNvPr>
          <p:cNvSpPr/>
          <p:nvPr/>
        </p:nvSpPr>
        <p:spPr>
          <a:xfrm>
            <a:off x="499000" y="4314067"/>
            <a:ext cx="1997488" cy="12009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solidFill>
                  <a:schemeClr val="tx1"/>
                </a:solidFill>
              </a:rPr>
              <a:t>新教育課程履修者が解答してはいけない問題を明示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779AFA-A0D1-4349-97A9-606D69132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BA5F2F6-73D6-4231-918A-7839AF929045}"/>
              </a:ext>
            </a:extLst>
          </p:cNvPr>
          <p:cNvSpPr/>
          <p:nvPr/>
        </p:nvSpPr>
        <p:spPr>
          <a:xfrm>
            <a:off x="208579" y="764704"/>
            <a:ext cx="1483101" cy="419282"/>
          </a:xfrm>
          <a:prstGeom prst="rect">
            <a:avLst/>
          </a:prstGeom>
          <a:solidFill>
            <a:srgbClr val="003399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2200" dirty="0">
                <a:solidFill>
                  <a:schemeClr val="bg1"/>
                </a:solidFill>
                <a:latin typeface="+mn-ea"/>
                <a:ea typeface="+mn-ea"/>
              </a:rPr>
              <a:t>理　科</a:t>
            </a:r>
            <a:endParaRPr lang="en-US" altLang="ja-JP" sz="2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A46F6AA-3C95-4054-9CA8-DB077E3CA88B}"/>
              </a:ext>
            </a:extLst>
          </p:cNvPr>
          <p:cNvSpPr/>
          <p:nvPr/>
        </p:nvSpPr>
        <p:spPr>
          <a:xfrm>
            <a:off x="327982" y="1268760"/>
            <a:ext cx="8492490" cy="940224"/>
          </a:xfrm>
          <a:prstGeom prst="roundRect">
            <a:avLst>
              <a:gd name="adj" fmla="val 84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/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「理科」は，旧課程科目は設定しないが，新課程科目において，必要に応じて，旧教育課程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>
              <a:spcBef>
                <a:spcPts val="0"/>
              </a:spcBef>
            </a:pP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履修者等が選択可能な問題を出題する</a:t>
            </a:r>
            <a:r>
              <a:rPr lang="ja-JP" altLang="en-US" sz="1600" b="0" u="sng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場合がある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この場合，受験者が問題の選択を誤らないよう，問題冊子中に注意書きを明示。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9980CA6-14A1-43A4-B9BC-FDC5A298074C}"/>
              </a:ext>
            </a:extLst>
          </p:cNvPr>
          <p:cNvCxnSpPr>
            <a:cxnSpLocks/>
          </p:cNvCxnSpPr>
          <p:nvPr/>
        </p:nvCxnSpPr>
        <p:spPr>
          <a:xfrm>
            <a:off x="2435169" y="5428880"/>
            <a:ext cx="580162" cy="5452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027E1D8-06F7-4CEA-AA2F-ABA5C6F0BB93}"/>
              </a:ext>
            </a:extLst>
          </p:cNvPr>
          <p:cNvCxnSpPr>
            <a:cxnSpLocks/>
          </p:cNvCxnSpPr>
          <p:nvPr/>
        </p:nvCxnSpPr>
        <p:spPr>
          <a:xfrm flipH="1">
            <a:off x="4789062" y="5333102"/>
            <a:ext cx="379021" cy="3683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4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 txBox="1">
            <a:spLocks noChangeArrowheads="1"/>
          </p:cNvSpPr>
          <p:nvPr/>
        </p:nvSpPr>
        <p:spPr>
          <a:xfrm>
            <a:off x="539626" y="3010332"/>
            <a:ext cx="8424862" cy="490676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725" indent="-720725" algn="l" fontAlgn="auto">
              <a:spcAft>
                <a:spcPts val="0"/>
              </a:spcAft>
            </a:pPr>
            <a:r>
              <a:rPr lang="ja-JP" altLang="en-US" sz="3600" dirty="0"/>
              <a:t>２　解答用紙の様式等</a:t>
            </a:r>
            <a:endParaRPr lang="en-US" altLang="ja-JP" sz="3600" dirty="0"/>
          </a:p>
        </p:txBody>
      </p:sp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395536" y="1599183"/>
            <a:ext cx="8424862" cy="749697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ja-JP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AA85331-91FA-43D3-A7CC-13D98B16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395536" y="1599183"/>
            <a:ext cx="8424862" cy="749697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ja-JP" sz="24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EFA9A24-70FF-41DB-938F-B8DD6243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A9BE5997-E57F-44E7-B902-600D087E15F7}"/>
              </a:ext>
            </a:extLst>
          </p:cNvPr>
          <p:cNvSpPr/>
          <p:nvPr/>
        </p:nvSpPr>
        <p:spPr>
          <a:xfrm>
            <a:off x="323602" y="1268760"/>
            <a:ext cx="8568952" cy="1368152"/>
          </a:xfrm>
          <a:prstGeom prst="roundRect">
            <a:avLst>
              <a:gd name="adj" fmla="val 84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解答用紙１枚につき，解答する科目を１科目だけマーク。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出願時に登録した教育課程以外の科目をマークし，解答してはいけない。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解答する科目によって，解答する面が異なる。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　　第１面　→　</a:t>
            </a:r>
            <a:r>
              <a:rPr lang="en-US" altLang="ja-JP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『</a:t>
            </a: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地理総合／歴史総合／公共</a:t>
            </a:r>
            <a:r>
              <a:rPr lang="en-US" altLang="ja-JP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』</a:t>
            </a:r>
            <a:r>
              <a:rPr lang="ja-JP" altLang="en-US" sz="1500" u="sng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以外</a:t>
            </a: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の科目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　　第２面　→　</a:t>
            </a:r>
            <a:r>
              <a:rPr lang="en-US" altLang="ja-JP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『</a:t>
            </a: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地理総合／歴史総合／公共</a:t>
            </a:r>
            <a:r>
              <a:rPr lang="en-US" altLang="ja-JP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』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CBF5D91-ECDE-43A5-870C-DB0750F35BF2}"/>
              </a:ext>
            </a:extLst>
          </p:cNvPr>
          <p:cNvSpPr/>
          <p:nvPr/>
        </p:nvSpPr>
        <p:spPr>
          <a:xfrm>
            <a:off x="179512" y="591330"/>
            <a:ext cx="3687228" cy="60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ja-JP" altLang="en-US" sz="2400" b="1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　</a:t>
            </a:r>
            <a:r>
              <a:rPr lang="ja-JP" altLang="en-US" sz="3200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地理歴史，公民</a:t>
            </a:r>
            <a:r>
              <a:rPr lang="ja-JP" altLang="en-US" sz="2400" b="1" kern="100" dirty="0">
                <a:solidFill>
                  <a:srgbClr val="000080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。</a:t>
            </a:r>
            <a:endParaRPr lang="en-US" altLang="ja-JP" sz="1100" dirty="0">
              <a:solidFill>
                <a:schemeClr val="tx1">
                  <a:lumMod val="65000"/>
                  <a:lumOff val="35000"/>
                </a:schemeClr>
              </a:solidFill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9AD86DA-86B0-44A0-A427-8C7D3B2C0353}"/>
              </a:ext>
            </a:extLst>
          </p:cNvPr>
          <p:cNvSpPr/>
          <p:nvPr/>
        </p:nvSpPr>
        <p:spPr>
          <a:xfrm>
            <a:off x="2137652" y="2852936"/>
            <a:ext cx="880080" cy="359778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800" b="0" dirty="0">
                <a:latin typeface="+mn-ea"/>
                <a:ea typeface="+mn-ea"/>
              </a:rPr>
              <a:t>第１面</a:t>
            </a:r>
            <a:endParaRPr lang="en-US" altLang="ja-JP" sz="1800" b="0" dirty="0">
              <a:latin typeface="+mn-ea"/>
              <a:ea typeface="+mn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54F9389-4724-4FAA-9936-3948295D7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284984"/>
            <a:ext cx="3458398" cy="287902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697250A-8899-4B34-951F-CFB310F3C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806" y="3284984"/>
            <a:ext cx="3088649" cy="2706720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C4D826A-6110-4C11-9304-7C4EA40ACC7A}"/>
              </a:ext>
            </a:extLst>
          </p:cNvPr>
          <p:cNvSpPr/>
          <p:nvPr/>
        </p:nvSpPr>
        <p:spPr>
          <a:xfrm>
            <a:off x="6717816" y="2852936"/>
            <a:ext cx="828630" cy="359778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800" b="0" dirty="0">
                <a:latin typeface="+mn-ea"/>
                <a:ea typeface="+mn-ea"/>
              </a:rPr>
              <a:t>第２面</a:t>
            </a:r>
            <a:endParaRPr lang="en-US" altLang="ja-JP" sz="1800" b="0" dirty="0">
              <a:latin typeface="+mn-ea"/>
              <a:ea typeface="+mn-ea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D608704D-0787-4710-AFDD-EDA58418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3717032"/>
            <a:ext cx="1512167" cy="2932096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3A8A70D-BCBD-4052-B7AE-AC38FD946831}"/>
              </a:ext>
            </a:extLst>
          </p:cNvPr>
          <p:cNvSpPr/>
          <p:nvPr/>
        </p:nvSpPr>
        <p:spPr>
          <a:xfrm>
            <a:off x="1187624" y="3789040"/>
            <a:ext cx="648072" cy="14027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05EEEBF0-D833-4A59-97A1-B6B50ACFDD7E}"/>
              </a:ext>
            </a:extLst>
          </p:cNvPr>
          <p:cNvCxnSpPr>
            <a:cxnSpLocks/>
          </p:cNvCxnSpPr>
          <p:nvPr/>
        </p:nvCxnSpPr>
        <p:spPr>
          <a:xfrm flipV="1">
            <a:off x="1824164" y="4321802"/>
            <a:ext cx="1667717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74D1613-AA32-4089-9C1D-78C324447A85}"/>
              </a:ext>
            </a:extLst>
          </p:cNvPr>
          <p:cNvSpPr/>
          <p:nvPr/>
        </p:nvSpPr>
        <p:spPr>
          <a:xfrm>
            <a:off x="5780591" y="5949280"/>
            <a:ext cx="3014725" cy="47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ja-JP" sz="1200" dirty="0">
                <a:latin typeface="+mn-ea"/>
                <a:ea typeface="+mn-ea"/>
              </a:rPr>
              <a:t>※『</a:t>
            </a:r>
            <a:r>
              <a:rPr lang="ja-JP" altLang="en-US" sz="1200" dirty="0">
                <a:latin typeface="+mn-ea"/>
                <a:ea typeface="+mn-ea"/>
              </a:rPr>
              <a:t>地理総合／歴史総合／公共</a:t>
            </a:r>
            <a:r>
              <a:rPr lang="en-US" altLang="ja-JP" sz="1200" dirty="0">
                <a:latin typeface="+mn-ea"/>
                <a:ea typeface="+mn-ea"/>
              </a:rPr>
              <a:t>』</a:t>
            </a:r>
            <a:r>
              <a:rPr lang="ja-JP" altLang="en-US" sz="1200" b="0" dirty="0">
                <a:latin typeface="+mn-ea"/>
                <a:ea typeface="+mn-ea"/>
              </a:rPr>
              <a:t>を解答する場合のみ使用</a:t>
            </a:r>
            <a:endParaRPr lang="en-US" altLang="ja-JP" sz="1200" b="0" dirty="0">
              <a:latin typeface="+mn-ea"/>
              <a:ea typeface="+mn-ea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F70E780-DA6F-4B21-A5A8-AE9A10791A8E}"/>
              </a:ext>
            </a:extLst>
          </p:cNvPr>
          <p:cNvSpPr/>
          <p:nvPr/>
        </p:nvSpPr>
        <p:spPr>
          <a:xfrm>
            <a:off x="3489960" y="3729540"/>
            <a:ext cx="1514087" cy="29320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8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76D0323E-C2B9-479B-9933-FF3E25D41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45" y="2566197"/>
            <a:ext cx="3727507" cy="3103053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395536" y="1599183"/>
            <a:ext cx="8424862" cy="749697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ja-JP" sz="24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B7C26B-9BAF-4B11-8529-9BD82C1D5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2849499"/>
            <a:ext cx="1584175" cy="3071720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FF5E1BC2-96B0-4E4E-9C37-E9247F699E98}"/>
              </a:ext>
            </a:extLst>
          </p:cNvPr>
          <p:cNvSpPr/>
          <p:nvPr/>
        </p:nvSpPr>
        <p:spPr>
          <a:xfrm>
            <a:off x="6893073" y="3178342"/>
            <a:ext cx="828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78BF34D-FEFA-449D-A743-B768D48BA5B3}"/>
              </a:ext>
            </a:extLst>
          </p:cNvPr>
          <p:cNvSpPr/>
          <p:nvPr/>
        </p:nvSpPr>
        <p:spPr>
          <a:xfrm>
            <a:off x="1227848" y="3119550"/>
            <a:ext cx="679855" cy="15335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305EE52-FC81-4F32-8145-9345620EA063}"/>
              </a:ext>
            </a:extLst>
          </p:cNvPr>
          <p:cNvSpPr/>
          <p:nvPr/>
        </p:nvSpPr>
        <p:spPr>
          <a:xfrm>
            <a:off x="5555643" y="2841543"/>
            <a:ext cx="1608646" cy="30796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A7C8746-11A1-4AB4-86F3-E2F92B40F259}"/>
              </a:ext>
            </a:extLst>
          </p:cNvPr>
          <p:cNvCxnSpPr>
            <a:cxnSpLocks/>
          </p:cNvCxnSpPr>
          <p:nvPr/>
        </p:nvCxnSpPr>
        <p:spPr>
          <a:xfrm>
            <a:off x="1932173" y="4043063"/>
            <a:ext cx="3623469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2BEEC63-B033-4FCA-9453-5F032CDB0EB6}"/>
              </a:ext>
            </a:extLst>
          </p:cNvPr>
          <p:cNvSpPr/>
          <p:nvPr/>
        </p:nvSpPr>
        <p:spPr>
          <a:xfrm>
            <a:off x="2065743" y="3242477"/>
            <a:ext cx="1944214" cy="142654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E4A44FA-BD1E-4F01-88D5-F1AD1D08B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7" y="5962769"/>
            <a:ext cx="2549408" cy="67768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E01B607-06F2-4517-8F51-0714D3C66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05" y="6165304"/>
            <a:ext cx="5673993" cy="483380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C01C618-C584-418F-B6CF-3175C9ED47D2}"/>
              </a:ext>
            </a:extLst>
          </p:cNvPr>
          <p:cNvSpPr/>
          <p:nvPr/>
        </p:nvSpPr>
        <p:spPr>
          <a:xfrm>
            <a:off x="457095" y="5652471"/>
            <a:ext cx="3528392" cy="255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en-US" altLang="ja-JP" sz="1100" b="0" dirty="0">
                <a:latin typeface="+mn-ea"/>
                <a:ea typeface="+mn-ea"/>
              </a:rPr>
              <a:t>※</a:t>
            </a:r>
            <a:r>
              <a:rPr lang="ja-JP" altLang="en-US" sz="1100" b="0" dirty="0">
                <a:latin typeface="+mn-ea"/>
                <a:ea typeface="+mn-ea"/>
              </a:rPr>
              <a:t>解答欄が</a:t>
            </a:r>
            <a:r>
              <a:rPr lang="ja-JP" altLang="en-US" sz="1100" u="sng" dirty="0">
                <a:latin typeface="+mn-ea"/>
                <a:ea typeface="+mn-ea"/>
              </a:rPr>
              <a:t>第２面</a:t>
            </a:r>
            <a:r>
              <a:rPr lang="ja-JP" altLang="en-US" sz="1100" b="0" dirty="0">
                <a:latin typeface="+mn-ea"/>
                <a:ea typeface="+mn-ea"/>
              </a:rPr>
              <a:t>にあることを解答科目欄の近くに明示</a:t>
            </a:r>
            <a:endParaRPr lang="en-US" altLang="ja-JP" sz="1100" b="0" dirty="0">
              <a:latin typeface="+mn-ea"/>
              <a:ea typeface="+mn-ea"/>
            </a:endParaRPr>
          </a:p>
        </p:txBody>
      </p:sp>
      <p:cxnSp>
        <p:nvCxnSpPr>
          <p:cNvPr id="22" name="コネクタ: カギ線 21">
            <a:extLst>
              <a:ext uri="{FF2B5EF4-FFF2-40B4-BE49-F238E27FC236}">
                <a16:creationId xmlns:a16="http://schemas.microsoft.com/office/drawing/2014/main" id="{247980FD-60D4-4C86-A8A0-3D1FDF9F2CD3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009957" y="3313804"/>
            <a:ext cx="558211" cy="2794967"/>
          </a:xfrm>
          <a:prstGeom prst="bentConnector2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6DB27FA-CB9B-489E-B0CE-BAF3B10A27F5}"/>
              </a:ext>
            </a:extLst>
          </p:cNvPr>
          <p:cNvSpPr/>
          <p:nvPr/>
        </p:nvSpPr>
        <p:spPr>
          <a:xfrm>
            <a:off x="3116924" y="6167063"/>
            <a:ext cx="5703473" cy="43028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DB697B1C-9DB1-47C9-A421-6ACE62D7A2A6}"/>
              </a:ext>
            </a:extLst>
          </p:cNvPr>
          <p:cNvSpPr/>
          <p:nvPr/>
        </p:nvSpPr>
        <p:spPr>
          <a:xfrm>
            <a:off x="2339754" y="6383322"/>
            <a:ext cx="828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EFA9A24-70FF-41DB-938F-B8DD6243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A9BE5997-E57F-44E7-B902-600D087E15F7}"/>
              </a:ext>
            </a:extLst>
          </p:cNvPr>
          <p:cNvSpPr/>
          <p:nvPr/>
        </p:nvSpPr>
        <p:spPr>
          <a:xfrm>
            <a:off x="395610" y="1264769"/>
            <a:ext cx="8280846" cy="724071"/>
          </a:xfrm>
          <a:prstGeom prst="roundRect">
            <a:avLst>
              <a:gd name="adj" fmla="val 8402"/>
            </a:avLst>
          </a:prstGeom>
          <a:solidFill>
            <a:srgbClr val="CCFFFF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>
              <a:spcBef>
                <a:spcPts val="600"/>
              </a:spcBef>
            </a:pP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手順①</a:t>
            </a: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】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第１面で，解答科目欄にマーク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>
              <a:spcBef>
                <a:spcPts val="600"/>
              </a:spcBef>
            </a:pP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手順②</a:t>
            </a: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】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第２面で，選択する出題範囲欄にマークの上，解答欄に解答をマーク　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9AD86DA-86B0-44A0-A427-8C7D3B2C0353}"/>
              </a:ext>
            </a:extLst>
          </p:cNvPr>
          <p:cNvSpPr/>
          <p:nvPr/>
        </p:nvSpPr>
        <p:spPr>
          <a:xfrm>
            <a:off x="326855" y="2132856"/>
            <a:ext cx="880080" cy="330090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600" b="0" dirty="0">
                <a:latin typeface="+mn-ea"/>
                <a:ea typeface="+mn-ea"/>
              </a:rPr>
              <a:t>第１面</a:t>
            </a:r>
            <a:endParaRPr lang="en-US" altLang="ja-JP" sz="1600" b="0" dirty="0">
              <a:latin typeface="+mn-ea"/>
              <a:ea typeface="+mn-ea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02DBEBB-7C7D-4935-999B-98CA7381A4E9}"/>
              </a:ext>
            </a:extLst>
          </p:cNvPr>
          <p:cNvSpPr/>
          <p:nvPr/>
        </p:nvSpPr>
        <p:spPr>
          <a:xfrm>
            <a:off x="1331640" y="2132856"/>
            <a:ext cx="5040559" cy="33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en-US" altLang="ja-JP" sz="1600" b="0" dirty="0">
                <a:latin typeface="+mn-ea"/>
                <a:ea typeface="+mn-ea"/>
              </a:rPr>
              <a:t>【</a:t>
            </a:r>
            <a:r>
              <a:rPr lang="ja-JP" altLang="en-US" sz="1600" b="0" dirty="0">
                <a:latin typeface="+mn-ea"/>
                <a:ea typeface="+mn-ea"/>
              </a:rPr>
              <a:t>手順①</a:t>
            </a:r>
            <a:r>
              <a:rPr lang="en-US" altLang="ja-JP" sz="1600" b="0" dirty="0">
                <a:latin typeface="+mn-ea"/>
                <a:ea typeface="+mn-ea"/>
              </a:rPr>
              <a:t>】</a:t>
            </a:r>
            <a:r>
              <a:rPr lang="ja-JP" altLang="en-US" sz="1600" b="0" dirty="0">
                <a:latin typeface="+mn-ea"/>
                <a:ea typeface="+mn-ea"/>
              </a:rPr>
              <a:t>解答科目欄にマーク</a:t>
            </a:r>
            <a:endParaRPr lang="en-US" altLang="ja-JP" sz="1600" b="0" dirty="0">
              <a:latin typeface="+mn-ea"/>
              <a:ea typeface="+mn-ea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BA4BAA2-96AC-46B3-A303-2C6509438683}"/>
              </a:ext>
            </a:extLst>
          </p:cNvPr>
          <p:cNvSpPr/>
          <p:nvPr/>
        </p:nvSpPr>
        <p:spPr>
          <a:xfrm>
            <a:off x="107504" y="749229"/>
            <a:ext cx="6624736" cy="41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2200" b="0" kern="100" dirty="0">
                <a:latin typeface="+mn-ea"/>
                <a:cs typeface="Times New Roman" panose="02020603050405020304" pitchFamily="18" charset="0"/>
              </a:rPr>
              <a:t>〇　</a:t>
            </a:r>
            <a:r>
              <a:rPr lang="en-US" altLang="ja-JP" sz="2200" b="0" kern="100" dirty="0">
                <a:latin typeface="+mn-ea"/>
                <a:cs typeface="Times New Roman" panose="02020603050405020304" pitchFamily="18" charset="0"/>
              </a:rPr>
              <a:t>『</a:t>
            </a:r>
            <a:r>
              <a:rPr lang="ja-JP" altLang="en-US" sz="2200" b="0" kern="100" dirty="0">
                <a:latin typeface="+mn-ea"/>
                <a:cs typeface="Times New Roman" panose="02020603050405020304" pitchFamily="18" charset="0"/>
              </a:rPr>
              <a:t>地理総合／歴史総合／公共</a:t>
            </a:r>
            <a:r>
              <a:rPr lang="en-US" altLang="ja-JP" sz="2200" b="0" kern="100" dirty="0">
                <a:latin typeface="+mn-ea"/>
                <a:cs typeface="Times New Roman" panose="02020603050405020304" pitchFamily="18" charset="0"/>
              </a:rPr>
              <a:t>』</a:t>
            </a:r>
            <a:r>
              <a:rPr lang="ja-JP" altLang="en-US" sz="2200" b="0" kern="100" dirty="0">
                <a:latin typeface="+mn-ea"/>
                <a:cs typeface="Times New Roman" panose="02020603050405020304" pitchFamily="18" charset="0"/>
              </a:rPr>
              <a:t>を選択する場合</a:t>
            </a:r>
            <a:endParaRPr lang="en-US" altLang="ja-JP" sz="22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345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FDB8E7A9-F20F-4B14-A951-D4824453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81" y="1867813"/>
            <a:ext cx="3900747" cy="3418397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C3FD739-B76E-4E46-8F4E-D7FB16B648F6}"/>
              </a:ext>
            </a:extLst>
          </p:cNvPr>
          <p:cNvSpPr/>
          <p:nvPr/>
        </p:nvSpPr>
        <p:spPr>
          <a:xfrm>
            <a:off x="434369" y="1433453"/>
            <a:ext cx="3849599" cy="483379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500" b="0" dirty="0">
                <a:solidFill>
                  <a:schemeClr val="tx1"/>
                </a:solidFill>
              </a:rPr>
              <a:t>（例）「地理総合」と「公共」を</a:t>
            </a:r>
            <a:r>
              <a:rPr lang="ja-JP" altLang="en-US" sz="1500" b="0" dirty="0">
                <a:solidFill>
                  <a:schemeClr val="tx1"/>
                </a:solidFill>
              </a:rPr>
              <a:t>選択</a:t>
            </a:r>
            <a:r>
              <a:rPr kumimoji="1" lang="ja-JP" altLang="en-US" sz="1500" b="0" dirty="0">
                <a:solidFill>
                  <a:schemeClr val="tx1"/>
                </a:solidFill>
              </a:rPr>
              <a:t>する場合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3A90FD3-060F-4350-8B59-161173E53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73" y="2630438"/>
            <a:ext cx="1809451" cy="23107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9957F71-F5FC-4E87-9FCD-26B6B43D7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16" y="2636912"/>
            <a:ext cx="1809451" cy="231073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78BF34D-FEFA-449D-A743-B768D48BA5B3}"/>
              </a:ext>
            </a:extLst>
          </p:cNvPr>
          <p:cNvSpPr/>
          <p:nvPr/>
        </p:nvSpPr>
        <p:spPr>
          <a:xfrm>
            <a:off x="4778773" y="2630438"/>
            <a:ext cx="1809451" cy="23107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2410400-13AF-4315-A3B3-325A2FA47C01}"/>
              </a:ext>
            </a:extLst>
          </p:cNvPr>
          <p:cNvSpPr/>
          <p:nvPr/>
        </p:nvSpPr>
        <p:spPr>
          <a:xfrm>
            <a:off x="827584" y="2996952"/>
            <a:ext cx="612069" cy="656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48C8C1D-C64C-4CEC-BCDB-6CAE94505D48}"/>
              </a:ext>
            </a:extLst>
          </p:cNvPr>
          <p:cNvSpPr/>
          <p:nvPr/>
        </p:nvSpPr>
        <p:spPr>
          <a:xfrm>
            <a:off x="2719209" y="2996951"/>
            <a:ext cx="576064" cy="64807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E5440A3-8579-42C1-8106-854891081D4F}"/>
              </a:ext>
            </a:extLst>
          </p:cNvPr>
          <p:cNvSpPr/>
          <p:nvPr/>
        </p:nvSpPr>
        <p:spPr>
          <a:xfrm>
            <a:off x="6963571" y="2630438"/>
            <a:ext cx="1809451" cy="231073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0" name="コネクタ: カギ線 19">
            <a:extLst>
              <a:ext uri="{FF2B5EF4-FFF2-40B4-BE49-F238E27FC236}">
                <a16:creationId xmlns:a16="http://schemas.microsoft.com/office/drawing/2014/main" id="{26BBE0E6-FF19-4CE9-8351-5883F3B17292}"/>
              </a:ext>
            </a:extLst>
          </p:cNvPr>
          <p:cNvCxnSpPr>
            <a:cxnSpLocks/>
          </p:cNvCxnSpPr>
          <p:nvPr/>
        </p:nvCxnSpPr>
        <p:spPr>
          <a:xfrm flipV="1">
            <a:off x="1162092" y="2686979"/>
            <a:ext cx="3591149" cy="288032"/>
          </a:xfrm>
          <a:prstGeom prst="bentConnector3">
            <a:avLst>
              <a:gd name="adj1" fmla="val -660"/>
            </a:avLst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コネクタ: カギ線 24">
            <a:extLst>
              <a:ext uri="{FF2B5EF4-FFF2-40B4-BE49-F238E27FC236}">
                <a16:creationId xmlns:a16="http://schemas.microsoft.com/office/drawing/2014/main" id="{5A93E3C9-925F-43A1-B18E-25C15A83CA9E}"/>
              </a:ext>
            </a:extLst>
          </p:cNvPr>
          <p:cNvCxnSpPr>
            <a:cxnSpLocks/>
          </p:cNvCxnSpPr>
          <p:nvPr/>
        </p:nvCxnSpPr>
        <p:spPr>
          <a:xfrm flipV="1">
            <a:off x="3058676" y="2534366"/>
            <a:ext cx="4808465" cy="441697"/>
          </a:xfrm>
          <a:prstGeom prst="bentConnector4">
            <a:avLst>
              <a:gd name="adj1" fmla="val -412"/>
              <a:gd name="adj2" fmla="val 151755"/>
            </a:avLst>
          </a:prstGeom>
          <a:ln w="3810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楕円 3">
            <a:extLst>
              <a:ext uri="{FF2B5EF4-FFF2-40B4-BE49-F238E27FC236}">
                <a16:creationId xmlns:a16="http://schemas.microsoft.com/office/drawing/2014/main" id="{FF5E1BC2-96B0-4E4E-9C37-E9247F699E98}"/>
              </a:ext>
            </a:extLst>
          </p:cNvPr>
          <p:cNvSpPr/>
          <p:nvPr/>
        </p:nvSpPr>
        <p:spPr>
          <a:xfrm>
            <a:off x="6189147" y="3320987"/>
            <a:ext cx="72008" cy="1800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FBCCE07-9349-4692-B945-4F8A72DFA773}"/>
              </a:ext>
            </a:extLst>
          </p:cNvPr>
          <p:cNvSpPr/>
          <p:nvPr/>
        </p:nvSpPr>
        <p:spPr>
          <a:xfrm>
            <a:off x="8353776" y="4297012"/>
            <a:ext cx="72008" cy="1800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3A5C278-747C-444B-A10B-9D30D5A8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9432AD6-A4F0-4C6E-87CF-F2EA842A0066}"/>
              </a:ext>
            </a:extLst>
          </p:cNvPr>
          <p:cNvSpPr/>
          <p:nvPr/>
        </p:nvSpPr>
        <p:spPr>
          <a:xfrm>
            <a:off x="251520" y="879230"/>
            <a:ext cx="880080" cy="330090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600" b="0" dirty="0">
                <a:latin typeface="+mn-ea"/>
                <a:ea typeface="+mn-ea"/>
              </a:rPr>
              <a:t>第２面</a:t>
            </a:r>
            <a:endParaRPr lang="en-US" altLang="ja-JP" sz="1600" b="0" dirty="0">
              <a:latin typeface="+mn-ea"/>
              <a:ea typeface="+mn-ea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2BFAF60-5080-431F-924D-01EB11FA4610}"/>
              </a:ext>
            </a:extLst>
          </p:cNvPr>
          <p:cNvSpPr/>
          <p:nvPr/>
        </p:nvSpPr>
        <p:spPr>
          <a:xfrm>
            <a:off x="1187624" y="900670"/>
            <a:ext cx="7823873" cy="33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en-US" altLang="ja-JP" sz="1600" b="0" dirty="0">
                <a:latin typeface="+mn-ea"/>
                <a:ea typeface="+mn-ea"/>
              </a:rPr>
              <a:t>【</a:t>
            </a:r>
            <a:r>
              <a:rPr lang="ja-JP" altLang="en-US" sz="1600" b="0" dirty="0">
                <a:latin typeface="+mn-ea"/>
                <a:ea typeface="+mn-ea"/>
              </a:rPr>
              <a:t>手順②</a:t>
            </a:r>
            <a:r>
              <a:rPr lang="en-US" altLang="ja-JP" sz="1600" b="0" dirty="0">
                <a:latin typeface="+mn-ea"/>
                <a:ea typeface="+mn-ea"/>
              </a:rPr>
              <a:t>】</a:t>
            </a:r>
            <a:r>
              <a:rPr lang="ja-JP" altLang="en-US" sz="1600" b="0" kern="100" dirty="0">
                <a:latin typeface="+mn-ea"/>
                <a:ea typeface="+mn-ea"/>
                <a:cs typeface="Times New Roman" panose="02020603050405020304" pitchFamily="18" charset="0"/>
              </a:rPr>
              <a:t>それぞれの</a:t>
            </a:r>
            <a:r>
              <a:rPr lang="ja-JP" altLang="en-US" sz="1600" b="0" kern="100" dirty="0">
                <a:latin typeface="+mn-ea"/>
                <a:cs typeface="Times New Roman" panose="02020603050405020304" pitchFamily="18" charset="0"/>
              </a:rPr>
              <a:t>出題範囲欄に１つずつマークの上，対応した解答欄に解答をマーク</a:t>
            </a:r>
            <a:endParaRPr lang="en-US" altLang="ja-JP" sz="1600" b="0" dirty="0">
              <a:latin typeface="+mn-ea"/>
              <a:ea typeface="+mn-ea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B048A00-F72B-4CFD-878B-4781EBF22B52}"/>
              </a:ext>
            </a:extLst>
          </p:cNvPr>
          <p:cNvSpPr/>
          <p:nvPr/>
        </p:nvSpPr>
        <p:spPr>
          <a:xfrm>
            <a:off x="3635896" y="5724813"/>
            <a:ext cx="3408314" cy="569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en-US" altLang="ja-JP" sz="1500" b="0" dirty="0">
                <a:latin typeface="+mn-ea"/>
                <a:ea typeface="+mn-ea"/>
              </a:rPr>
              <a:t>※</a:t>
            </a:r>
            <a:r>
              <a:rPr lang="ja-JP" altLang="en-US" sz="1500" u="sng" dirty="0">
                <a:latin typeface="+mn-ea"/>
                <a:ea typeface="+mn-ea"/>
              </a:rPr>
              <a:t>第１面</a:t>
            </a:r>
            <a:r>
              <a:rPr lang="ja-JP" altLang="en-US" sz="1500" b="0" dirty="0">
                <a:latin typeface="+mn-ea"/>
                <a:ea typeface="+mn-ea"/>
              </a:rPr>
              <a:t>に解答する科目と区別するために解答番号が１０１から始まる</a:t>
            </a:r>
            <a:endParaRPr lang="en-US" altLang="ja-JP" sz="1500" b="0" dirty="0">
              <a:latin typeface="+mn-ea"/>
              <a:ea typeface="+mn-ea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EC5DCC6-7F42-4728-92C4-8DDD1B39EFC6}"/>
              </a:ext>
            </a:extLst>
          </p:cNvPr>
          <p:cNvSpPr/>
          <p:nvPr/>
        </p:nvSpPr>
        <p:spPr>
          <a:xfrm>
            <a:off x="1481548" y="2806613"/>
            <a:ext cx="681248" cy="41423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6578428-F8DD-47F6-902F-4F2FF2A8288A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1822172" y="3220849"/>
            <a:ext cx="0" cy="216305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>
            <a:extLst>
              <a:ext uri="{FF2B5EF4-FFF2-40B4-BE49-F238E27FC236}">
                <a16:creationId xmlns:a16="http://schemas.microsoft.com/office/drawing/2014/main" id="{148BE0A3-A5AC-400E-9418-97C5DB834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36" y="5414463"/>
            <a:ext cx="2136303" cy="1147295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6EDD4A6-2B08-4C57-A4E4-B52C23F7B043}"/>
              </a:ext>
            </a:extLst>
          </p:cNvPr>
          <p:cNvSpPr/>
          <p:nvPr/>
        </p:nvSpPr>
        <p:spPr>
          <a:xfrm>
            <a:off x="1421237" y="5397684"/>
            <a:ext cx="2136302" cy="116407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B8BF30BA-FF9F-42F0-81FB-5A8215EBB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4" y="1747042"/>
            <a:ext cx="4115374" cy="3219899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395536" y="1599183"/>
            <a:ext cx="8424862" cy="749697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ja-JP" sz="24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4D9B23-ABD5-4740-AF92-109E17B9FC22}"/>
              </a:ext>
            </a:extLst>
          </p:cNvPr>
          <p:cNvSpPr/>
          <p:nvPr/>
        </p:nvSpPr>
        <p:spPr>
          <a:xfrm>
            <a:off x="229305" y="797212"/>
            <a:ext cx="2760692" cy="60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ja-JP" altLang="en-US" sz="2400" b="1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　　</a:t>
            </a:r>
            <a:r>
              <a:rPr lang="ja-JP" altLang="en-US" sz="3200" b="1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数　学　</a:t>
            </a:r>
            <a:r>
              <a:rPr lang="ja-JP" altLang="en-US" sz="2400" b="1" kern="100" dirty="0">
                <a:solidFill>
                  <a:srgbClr val="000080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。</a:t>
            </a:r>
            <a:endParaRPr lang="en-US" altLang="ja-JP" sz="1100" dirty="0">
              <a:solidFill>
                <a:schemeClr val="tx1">
                  <a:lumMod val="65000"/>
                  <a:lumOff val="35000"/>
                </a:schemeClr>
              </a:solidFill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899813-DBCD-4AC4-BB2B-CB1273DC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82825D2-E1FB-4AD1-AD69-C31BBBE20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80222"/>
            <a:ext cx="3240286" cy="18929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74D5D72-8372-4BC4-87A9-6ECDA09C7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77" y="1697279"/>
            <a:ext cx="3240286" cy="1616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F0466F2-58F6-4EC3-B53D-8803F2403E7C}"/>
              </a:ext>
            </a:extLst>
          </p:cNvPr>
          <p:cNvSpPr/>
          <p:nvPr/>
        </p:nvSpPr>
        <p:spPr>
          <a:xfrm>
            <a:off x="1575887" y="1817951"/>
            <a:ext cx="1080120" cy="5309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B71468C-945B-43A8-982C-6440F2DDC77D}"/>
              </a:ext>
            </a:extLst>
          </p:cNvPr>
          <p:cNvSpPr/>
          <p:nvPr/>
        </p:nvSpPr>
        <p:spPr>
          <a:xfrm>
            <a:off x="3275856" y="854473"/>
            <a:ext cx="5638839" cy="640306"/>
          </a:xfrm>
          <a:prstGeom prst="roundRect">
            <a:avLst>
              <a:gd name="adj" fmla="val 84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解答する科目を１科目だけマーク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新教育課程履修者は，旧課程科目をマークし，解答してはいけない。　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1CD5FC4-4162-4440-BDBD-33C7EAD23387}"/>
              </a:ext>
            </a:extLst>
          </p:cNvPr>
          <p:cNvCxnSpPr>
            <a:cxnSpLocks/>
          </p:cNvCxnSpPr>
          <p:nvPr/>
        </p:nvCxnSpPr>
        <p:spPr>
          <a:xfrm>
            <a:off x="2656007" y="2052793"/>
            <a:ext cx="206000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A120739-1250-4D6C-8D14-E61CC6C2229D}"/>
              </a:ext>
            </a:extLst>
          </p:cNvPr>
          <p:cNvSpPr/>
          <p:nvPr/>
        </p:nvSpPr>
        <p:spPr>
          <a:xfrm>
            <a:off x="229305" y="1673628"/>
            <a:ext cx="1008038" cy="3597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800" dirty="0">
                <a:latin typeface="+mn-ea"/>
                <a:ea typeface="+mn-ea"/>
              </a:rPr>
              <a:t>数学②</a:t>
            </a:r>
            <a:endParaRPr lang="en-US" altLang="ja-JP" sz="1800" dirty="0">
              <a:latin typeface="+mn-ea"/>
              <a:ea typeface="+mn-ea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7489CE1C-23D9-491B-994C-F88635A533EF}"/>
              </a:ext>
            </a:extLst>
          </p:cNvPr>
          <p:cNvSpPr/>
          <p:nvPr/>
        </p:nvSpPr>
        <p:spPr>
          <a:xfrm>
            <a:off x="4985528" y="5589240"/>
            <a:ext cx="3929167" cy="856330"/>
          </a:xfrm>
          <a:prstGeom prst="roundRect">
            <a:avLst>
              <a:gd name="adj" fmla="val 84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/>
            <a:r>
              <a:rPr lang="en-US" altLang="ja-JP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※</a:t>
            </a: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選択肢番号に変更あり。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数学①　→　「</a:t>
            </a:r>
            <a:r>
              <a:rPr lang="en-US" altLang="ja-JP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±</a:t>
            </a: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」は使用しない。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数学②　→　「ａ，</a:t>
            </a:r>
            <a:r>
              <a:rPr lang="ja-JP" altLang="en-US" sz="1400" b="0" kern="100" dirty="0" err="1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ｂ</a:t>
            </a: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，</a:t>
            </a:r>
            <a:r>
              <a:rPr lang="ja-JP" altLang="en-US" sz="1400" b="0" kern="100" dirty="0" err="1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ｃ</a:t>
            </a: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，ｄ」は使用しない。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68F839C-1DC3-4C94-9C45-C2158AC57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7" y="3501008"/>
            <a:ext cx="4105848" cy="3219899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F9E786F-AC07-4DBA-9F56-6413A26B4E80}"/>
              </a:ext>
            </a:extLst>
          </p:cNvPr>
          <p:cNvSpPr/>
          <p:nvPr/>
        </p:nvSpPr>
        <p:spPr>
          <a:xfrm>
            <a:off x="588880" y="3429000"/>
            <a:ext cx="1008038" cy="3597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800" dirty="0">
                <a:latin typeface="+mn-ea"/>
                <a:ea typeface="+mn-ea"/>
              </a:rPr>
              <a:t>数学①</a:t>
            </a:r>
            <a:endParaRPr lang="en-US" altLang="ja-JP" sz="1800" dirty="0">
              <a:latin typeface="+mn-ea"/>
              <a:ea typeface="+mn-ea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243420C-9DD0-4CC8-B0E9-3A0856627833}"/>
              </a:ext>
            </a:extLst>
          </p:cNvPr>
          <p:cNvSpPr/>
          <p:nvPr/>
        </p:nvSpPr>
        <p:spPr>
          <a:xfrm>
            <a:off x="1967489" y="3535444"/>
            <a:ext cx="938278" cy="53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C3422DEA-CFC3-4C61-A470-DB7A48E31851}"/>
              </a:ext>
            </a:extLst>
          </p:cNvPr>
          <p:cNvCxnSpPr>
            <a:cxnSpLocks/>
          </p:cNvCxnSpPr>
          <p:nvPr/>
        </p:nvCxnSpPr>
        <p:spPr>
          <a:xfrm>
            <a:off x="2915816" y="3789040"/>
            <a:ext cx="2304256" cy="130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2FC02FB-3CB4-4AC8-9B5B-F85793ADFF89}"/>
              </a:ext>
            </a:extLst>
          </p:cNvPr>
          <p:cNvSpPr/>
          <p:nvPr/>
        </p:nvSpPr>
        <p:spPr>
          <a:xfrm>
            <a:off x="4736218" y="1668634"/>
            <a:ext cx="3240285" cy="16133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20AA5C3E-65B2-4657-9AF4-2F7A2765B387}"/>
              </a:ext>
            </a:extLst>
          </p:cNvPr>
          <p:cNvSpPr/>
          <p:nvPr/>
        </p:nvSpPr>
        <p:spPr>
          <a:xfrm>
            <a:off x="5220072" y="3501008"/>
            <a:ext cx="3240285" cy="18209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8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734C4C0-ACB2-43BF-88AC-0EA1AADC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44" y="3324169"/>
            <a:ext cx="3771900" cy="3248025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395536" y="1599183"/>
            <a:ext cx="8424862" cy="749697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ja-JP" sz="24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EFA9A24-70FF-41DB-938F-B8DD6243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A9BE5997-E57F-44E7-B902-600D087E15F7}"/>
              </a:ext>
            </a:extLst>
          </p:cNvPr>
          <p:cNvSpPr/>
          <p:nvPr/>
        </p:nvSpPr>
        <p:spPr>
          <a:xfrm>
            <a:off x="323602" y="1268760"/>
            <a:ext cx="8568952" cy="1368152"/>
          </a:xfrm>
          <a:prstGeom prst="roundRect">
            <a:avLst>
              <a:gd name="adj" fmla="val 84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解答用紙１枚につき，解答する科目を１科目だけマーク。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>
              <a:spcBef>
                <a:spcPts val="600"/>
              </a:spcBef>
            </a:pP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解答する科目によって，解答欄が異なる。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　　第１面　→　</a:t>
            </a:r>
            <a:r>
              <a:rPr lang="en-US" altLang="ja-JP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『</a:t>
            </a: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物理基礎／化学基礎／生物基礎／地学基礎</a:t>
            </a:r>
            <a:r>
              <a:rPr lang="en-US" altLang="ja-JP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』</a:t>
            </a:r>
            <a:r>
              <a:rPr lang="ja-JP" altLang="en-US" sz="1500" u="sng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以外</a:t>
            </a: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の科目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　　第２面　→　</a:t>
            </a:r>
            <a:r>
              <a:rPr lang="en-US" altLang="ja-JP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『</a:t>
            </a:r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物理基礎／化学基礎／生物基礎／地学基礎</a:t>
            </a:r>
            <a:r>
              <a:rPr lang="en-US" altLang="ja-JP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』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9AD86DA-86B0-44A0-A427-8C7D3B2C0353}"/>
              </a:ext>
            </a:extLst>
          </p:cNvPr>
          <p:cNvSpPr/>
          <p:nvPr/>
        </p:nvSpPr>
        <p:spPr>
          <a:xfrm>
            <a:off x="2137652" y="2852936"/>
            <a:ext cx="880080" cy="359778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800" b="0" dirty="0">
                <a:latin typeface="+mn-ea"/>
                <a:ea typeface="+mn-ea"/>
              </a:rPr>
              <a:t>第１面</a:t>
            </a:r>
            <a:endParaRPr lang="en-US" altLang="ja-JP" sz="1800" b="0" dirty="0">
              <a:latin typeface="+mn-ea"/>
              <a:ea typeface="+mn-ea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C4D826A-6110-4C11-9304-7C4EA40ACC7A}"/>
              </a:ext>
            </a:extLst>
          </p:cNvPr>
          <p:cNvSpPr/>
          <p:nvPr/>
        </p:nvSpPr>
        <p:spPr>
          <a:xfrm>
            <a:off x="6717816" y="2852936"/>
            <a:ext cx="828630" cy="359778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800" b="0" dirty="0">
                <a:latin typeface="+mn-ea"/>
                <a:ea typeface="+mn-ea"/>
              </a:rPr>
              <a:t>第２面</a:t>
            </a:r>
            <a:endParaRPr lang="en-US" altLang="ja-JP" sz="1800" b="0" dirty="0">
              <a:latin typeface="+mn-ea"/>
              <a:ea typeface="+mn-ea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3A8A70D-BCBD-4052-B7AE-AC38FD946831}"/>
              </a:ext>
            </a:extLst>
          </p:cNvPr>
          <p:cNvSpPr/>
          <p:nvPr/>
        </p:nvSpPr>
        <p:spPr>
          <a:xfrm>
            <a:off x="1331640" y="3856031"/>
            <a:ext cx="648072" cy="10851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05EEEBF0-D833-4A59-97A1-B6B50ACFDD7E}"/>
              </a:ext>
            </a:extLst>
          </p:cNvPr>
          <p:cNvCxnSpPr>
            <a:cxnSpLocks/>
          </p:cNvCxnSpPr>
          <p:nvPr/>
        </p:nvCxnSpPr>
        <p:spPr>
          <a:xfrm>
            <a:off x="1979712" y="4321802"/>
            <a:ext cx="13681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74D1613-AA32-4089-9C1D-78C324447A85}"/>
              </a:ext>
            </a:extLst>
          </p:cNvPr>
          <p:cNvSpPr/>
          <p:nvPr/>
        </p:nvSpPr>
        <p:spPr>
          <a:xfrm>
            <a:off x="5780591" y="6123568"/>
            <a:ext cx="3014725" cy="47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ja-JP" sz="1200" dirty="0">
                <a:latin typeface="+mn-ea"/>
                <a:ea typeface="+mn-ea"/>
              </a:rPr>
              <a:t>※『</a:t>
            </a:r>
            <a:r>
              <a:rPr lang="ja-JP" altLang="en-US" sz="1200" dirty="0">
                <a:latin typeface="+mn-ea"/>
                <a:ea typeface="+mn-ea"/>
              </a:rPr>
              <a:t>物理基礎／化学基礎／生物基礎／地学基礎</a:t>
            </a:r>
            <a:r>
              <a:rPr lang="en-US" altLang="ja-JP" sz="1200" dirty="0">
                <a:latin typeface="+mn-ea"/>
                <a:ea typeface="+mn-ea"/>
              </a:rPr>
              <a:t>』</a:t>
            </a:r>
            <a:r>
              <a:rPr lang="ja-JP" altLang="en-US" sz="1200" b="0" dirty="0">
                <a:latin typeface="+mn-ea"/>
                <a:ea typeface="+mn-ea"/>
              </a:rPr>
              <a:t>を解答する場合のみ使用</a:t>
            </a:r>
            <a:endParaRPr lang="en-US" altLang="ja-JP" sz="1200" b="0" dirty="0">
              <a:latin typeface="+mn-ea"/>
              <a:ea typeface="+mn-ea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085EAA6-3A7C-4BD9-9A6D-6D29A9655DC4}"/>
              </a:ext>
            </a:extLst>
          </p:cNvPr>
          <p:cNvSpPr/>
          <p:nvPr/>
        </p:nvSpPr>
        <p:spPr>
          <a:xfrm>
            <a:off x="167319" y="582459"/>
            <a:ext cx="2760692" cy="60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ja-JP" altLang="en-US" sz="2400" b="1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　　</a:t>
            </a:r>
            <a:r>
              <a:rPr lang="ja-JP" altLang="en-US" sz="3200" b="1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理　科　</a:t>
            </a:r>
            <a:r>
              <a:rPr lang="ja-JP" altLang="en-US" sz="2400" b="1" kern="100" dirty="0">
                <a:solidFill>
                  <a:srgbClr val="000080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。</a:t>
            </a:r>
            <a:endParaRPr lang="en-US" altLang="ja-JP" sz="1100" dirty="0">
              <a:solidFill>
                <a:schemeClr val="tx1">
                  <a:lumMod val="65000"/>
                  <a:lumOff val="35000"/>
                </a:schemeClr>
              </a:solidFill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3AA1A19-B0B3-4622-97BE-0191D3132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71283"/>
            <a:ext cx="1674458" cy="26123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12438BD-3E26-4615-A87E-D7197E817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135" y="3257018"/>
            <a:ext cx="3536028" cy="291227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CAF1FFD-2739-4CE3-B710-235CED908B99}"/>
              </a:ext>
            </a:extLst>
          </p:cNvPr>
          <p:cNvSpPr/>
          <p:nvPr/>
        </p:nvSpPr>
        <p:spPr>
          <a:xfrm>
            <a:off x="3347864" y="4071283"/>
            <a:ext cx="1674458" cy="26123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0159122-E959-4513-9972-1F0835CD9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5" y="2715639"/>
            <a:ext cx="3762900" cy="293683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A15978ED-112E-4B18-8553-C134B31C8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29" y="6194733"/>
            <a:ext cx="4968476" cy="42139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C9F2E28B-F53F-479F-8A91-055AE4FB0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57341"/>
            <a:ext cx="2532475" cy="75088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39FAACD-3230-45BF-8F34-2FD9DD7C8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42" y="2777536"/>
            <a:ext cx="2006703" cy="3130711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395536" y="1599183"/>
            <a:ext cx="8424862" cy="749697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ja-JP" sz="2400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FF5E1BC2-96B0-4E4E-9C37-E9247F699E98}"/>
              </a:ext>
            </a:extLst>
          </p:cNvPr>
          <p:cNvSpPr/>
          <p:nvPr/>
        </p:nvSpPr>
        <p:spPr>
          <a:xfrm>
            <a:off x="7225504" y="3381096"/>
            <a:ext cx="82800" cy="1559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78BF34D-FEFA-449D-A743-B768D48BA5B3}"/>
              </a:ext>
            </a:extLst>
          </p:cNvPr>
          <p:cNvSpPr/>
          <p:nvPr/>
        </p:nvSpPr>
        <p:spPr>
          <a:xfrm>
            <a:off x="1476316" y="3196732"/>
            <a:ext cx="648072" cy="1008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305EE52-FC81-4F32-8145-9345620EA063}"/>
              </a:ext>
            </a:extLst>
          </p:cNvPr>
          <p:cNvSpPr/>
          <p:nvPr/>
        </p:nvSpPr>
        <p:spPr>
          <a:xfrm>
            <a:off x="5555642" y="2841543"/>
            <a:ext cx="1944213" cy="2963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A7C8746-11A1-4AB4-86F3-E2F92B40F259}"/>
              </a:ext>
            </a:extLst>
          </p:cNvPr>
          <p:cNvCxnSpPr>
            <a:cxnSpLocks/>
          </p:cNvCxnSpPr>
          <p:nvPr/>
        </p:nvCxnSpPr>
        <p:spPr>
          <a:xfrm flipV="1">
            <a:off x="2125133" y="3861050"/>
            <a:ext cx="3368019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2BEEC63-B033-4FCA-9453-5F032CDB0EB6}"/>
              </a:ext>
            </a:extLst>
          </p:cNvPr>
          <p:cNvSpPr/>
          <p:nvPr/>
        </p:nvSpPr>
        <p:spPr>
          <a:xfrm>
            <a:off x="2257578" y="3381096"/>
            <a:ext cx="1944214" cy="142654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C01C618-C584-418F-B6CF-3175C9ED47D2}"/>
              </a:ext>
            </a:extLst>
          </p:cNvPr>
          <p:cNvSpPr/>
          <p:nvPr/>
        </p:nvSpPr>
        <p:spPr>
          <a:xfrm>
            <a:off x="457095" y="5652471"/>
            <a:ext cx="3528392" cy="255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en-US" altLang="ja-JP" sz="1100" b="0" dirty="0">
                <a:latin typeface="+mn-ea"/>
                <a:ea typeface="+mn-ea"/>
              </a:rPr>
              <a:t>※</a:t>
            </a:r>
            <a:r>
              <a:rPr lang="ja-JP" altLang="en-US" sz="1100" b="0" dirty="0">
                <a:latin typeface="+mn-ea"/>
                <a:ea typeface="+mn-ea"/>
              </a:rPr>
              <a:t>解答欄が</a:t>
            </a:r>
            <a:r>
              <a:rPr lang="ja-JP" altLang="en-US" sz="1100" u="sng" dirty="0">
                <a:latin typeface="+mn-ea"/>
                <a:ea typeface="+mn-ea"/>
              </a:rPr>
              <a:t>第２面</a:t>
            </a:r>
            <a:r>
              <a:rPr lang="ja-JP" altLang="en-US" sz="1100" b="0" dirty="0">
                <a:latin typeface="+mn-ea"/>
                <a:ea typeface="+mn-ea"/>
              </a:rPr>
              <a:t>にあることを解答科目欄の近くに明示</a:t>
            </a:r>
            <a:endParaRPr lang="en-US" altLang="ja-JP" sz="1100" b="0" dirty="0">
              <a:latin typeface="+mn-ea"/>
              <a:ea typeface="+mn-ea"/>
            </a:endParaRPr>
          </a:p>
        </p:txBody>
      </p:sp>
      <p:cxnSp>
        <p:nvCxnSpPr>
          <p:cNvPr id="22" name="コネクタ: カギ線 21">
            <a:extLst>
              <a:ext uri="{FF2B5EF4-FFF2-40B4-BE49-F238E27FC236}">
                <a16:creationId xmlns:a16="http://schemas.microsoft.com/office/drawing/2014/main" id="{247980FD-60D4-4C86-A8A0-3D1FDF9F2CD3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201792" y="3452423"/>
            <a:ext cx="624924" cy="2632054"/>
          </a:xfrm>
          <a:prstGeom prst="bentConnector2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6DB27FA-CB9B-489E-B0CE-BAF3B10A27F5}"/>
              </a:ext>
            </a:extLst>
          </p:cNvPr>
          <p:cNvSpPr/>
          <p:nvPr/>
        </p:nvSpPr>
        <p:spPr>
          <a:xfrm>
            <a:off x="3116925" y="6167063"/>
            <a:ext cx="4968476" cy="43028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DB697B1C-9DB1-47C9-A421-6ACE62D7A2A6}"/>
              </a:ext>
            </a:extLst>
          </p:cNvPr>
          <p:cNvSpPr/>
          <p:nvPr/>
        </p:nvSpPr>
        <p:spPr>
          <a:xfrm>
            <a:off x="2112936" y="6417344"/>
            <a:ext cx="828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EFA9A24-70FF-41DB-938F-B8DD6243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A9BE5997-E57F-44E7-B902-600D087E15F7}"/>
              </a:ext>
            </a:extLst>
          </p:cNvPr>
          <p:cNvSpPr/>
          <p:nvPr/>
        </p:nvSpPr>
        <p:spPr>
          <a:xfrm>
            <a:off x="323602" y="1196752"/>
            <a:ext cx="8568952" cy="814829"/>
          </a:xfrm>
          <a:prstGeom prst="roundRect">
            <a:avLst>
              <a:gd name="adj" fmla="val 84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>
              <a:spcBef>
                <a:spcPts val="600"/>
              </a:spcBef>
            </a:pP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手順①</a:t>
            </a: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】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第１面で，解答科目欄にマーク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>
              <a:spcBef>
                <a:spcPts val="600"/>
              </a:spcBef>
            </a:pP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手順②</a:t>
            </a: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】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第２面で，選択する出題範囲欄にマークの上，解答欄に解答をマーク　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9AD86DA-86B0-44A0-A427-8C7D3B2C0353}"/>
              </a:ext>
            </a:extLst>
          </p:cNvPr>
          <p:cNvSpPr/>
          <p:nvPr/>
        </p:nvSpPr>
        <p:spPr>
          <a:xfrm>
            <a:off x="326855" y="2276872"/>
            <a:ext cx="880080" cy="330090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600" b="0" dirty="0">
                <a:latin typeface="+mn-ea"/>
                <a:ea typeface="+mn-ea"/>
              </a:rPr>
              <a:t>第１面</a:t>
            </a:r>
            <a:endParaRPr lang="en-US" altLang="ja-JP" sz="1600" b="0" dirty="0">
              <a:latin typeface="+mn-ea"/>
              <a:ea typeface="+mn-ea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02DBEBB-7C7D-4935-999B-98CA7381A4E9}"/>
              </a:ext>
            </a:extLst>
          </p:cNvPr>
          <p:cNvSpPr/>
          <p:nvPr/>
        </p:nvSpPr>
        <p:spPr>
          <a:xfrm>
            <a:off x="1288862" y="2285879"/>
            <a:ext cx="5040559" cy="33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en-US" altLang="ja-JP" sz="1600" b="0" dirty="0">
                <a:latin typeface="+mn-ea"/>
                <a:ea typeface="+mn-ea"/>
              </a:rPr>
              <a:t>【</a:t>
            </a:r>
            <a:r>
              <a:rPr lang="ja-JP" altLang="en-US" sz="1600" b="0" dirty="0">
                <a:latin typeface="+mn-ea"/>
                <a:ea typeface="+mn-ea"/>
              </a:rPr>
              <a:t>手順①</a:t>
            </a:r>
            <a:r>
              <a:rPr lang="en-US" altLang="ja-JP" sz="1600" b="0" dirty="0">
                <a:latin typeface="+mn-ea"/>
                <a:ea typeface="+mn-ea"/>
              </a:rPr>
              <a:t>】</a:t>
            </a:r>
            <a:r>
              <a:rPr lang="ja-JP" altLang="en-US" sz="1600" b="0" dirty="0">
                <a:latin typeface="+mn-ea"/>
                <a:ea typeface="+mn-ea"/>
              </a:rPr>
              <a:t>解答科目欄にマーク</a:t>
            </a:r>
            <a:endParaRPr lang="en-US" altLang="ja-JP" sz="1600" b="0" dirty="0">
              <a:latin typeface="+mn-ea"/>
              <a:ea typeface="+mn-ea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2B91097-BF33-455D-811D-15734B16527E}"/>
              </a:ext>
            </a:extLst>
          </p:cNvPr>
          <p:cNvSpPr/>
          <p:nvPr/>
        </p:nvSpPr>
        <p:spPr>
          <a:xfrm>
            <a:off x="107504" y="749229"/>
            <a:ext cx="8785050" cy="41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2200" b="0" kern="100" dirty="0">
                <a:latin typeface="+mn-ea"/>
                <a:cs typeface="Times New Roman" panose="02020603050405020304" pitchFamily="18" charset="0"/>
              </a:rPr>
              <a:t>〇　</a:t>
            </a:r>
            <a:r>
              <a:rPr lang="en-US" altLang="ja-JP" sz="2200" b="0" kern="100" dirty="0">
                <a:latin typeface="+mn-ea"/>
                <a:cs typeface="Times New Roman" panose="02020603050405020304" pitchFamily="18" charset="0"/>
              </a:rPr>
              <a:t>『</a:t>
            </a:r>
            <a:r>
              <a:rPr lang="ja-JP" altLang="en-US" sz="2200" b="0" kern="100" dirty="0">
                <a:latin typeface="+mn-ea"/>
                <a:cs typeface="Times New Roman" panose="02020603050405020304" pitchFamily="18" charset="0"/>
              </a:rPr>
              <a:t>物理基礎／化学基礎／生物基礎／地学基礎</a:t>
            </a:r>
            <a:r>
              <a:rPr lang="en-US" altLang="ja-JP" sz="2200" b="0" kern="100" dirty="0">
                <a:latin typeface="+mn-ea"/>
                <a:cs typeface="Times New Roman" panose="02020603050405020304" pitchFamily="18" charset="0"/>
              </a:rPr>
              <a:t>』</a:t>
            </a:r>
            <a:r>
              <a:rPr lang="ja-JP" altLang="en-US" sz="2200" b="0" kern="100" dirty="0">
                <a:latin typeface="+mn-ea"/>
                <a:cs typeface="Times New Roman" panose="02020603050405020304" pitchFamily="18" charset="0"/>
              </a:rPr>
              <a:t>を選択する場合</a:t>
            </a:r>
            <a:endParaRPr lang="en-US" altLang="ja-JP" sz="22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51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18D0C12-F1CB-4067-B23D-1D8A2F553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5" y="1821400"/>
            <a:ext cx="4040708" cy="344470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A061E14-8DC6-4889-A113-9094DF673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47" y="2348880"/>
            <a:ext cx="1790577" cy="228087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F43400EE-D0D3-43AC-8E60-2381B08B3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07" y="2564904"/>
            <a:ext cx="1790577" cy="2280870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C3FD739-B76E-4E46-8F4E-D7FB16B648F6}"/>
              </a:ext>
            </a:extLst>
          </p:cNvPr>
          <p:cNvSpPr/>
          <p:nvPr/>
        </p:nvSpPr>
        <p:spPr>
          <a:xfrm>
            <a:off x="434369" y="1433453"/>
            <a:ext cx="4209639" cy="483379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500" b="0" dirty="0">
                <a:solidFill>
                  <a:schemeClr val="tx1"/>
                </a:solidFill>
              </a:rPr>
              <a:t>（例）「</a:t>
            </a:r>
            <a:r>
              <a:rPr lang="ja-JP" altLang="en-US" sz="1500" b="0" dirty="0">
                <a:solidFill>
                  <a:schemeClr val="tx1"/>
                </a:solidFill>
              </a:rPr>
              <a:t>物理基礎</a:t>
            </a:r>
            <a:r>
              <a:rPr kumimoji="1" lang="ja-JP" altLang="en-US" sz="1500" b="0" dirty="0">
                <a:solidFill>
                  <a:schemeClr val="tx1"/>
                </a:solidFill>
              </a:rPr>
              <a:t>」と「化学基礎」を</a:t>
            </a:r>
            <a:r>
              <a:rPr lang="ja-JP" altLang="en-US" sz="1500" b="0" dirty="0">
                <a:solidFill>
                  <a:schemeClr val="tx1"/>
                </a:solidFill>
              </a:rPr>
              <a:t>選択</a:t>
            </a:r>
            <a:r>
              <a:rPr kumimoji="1" lang="ja-JP" altLang="en-US" sz="1500" b="0" dirty="0">
                <a:solidFill>
                  <a:schemeClr val="tx1"/>
                </a:solidFill>
              </a:rPr>
              <a:t>する場合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78BF34D-FEFA-449D-A743-B768D48BA5B3}"/>
              </a:ext>
            </a:extLst>
          </p:cNvPr>
          <p:cNvSpPr/>
          <p:nvPr/>
        </p:nvSpPr>
        <p:spPr>
          <a:xfrm>
            <a:off x="4778773" y="2348880"/>
            <a:ext cx="1809451" cy="23107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2410400-13AF-4315-A3B3-325A2FA47C01}"/>
              </a:ext>
            </a:extLst>
          </p:cNvPr>
          <p:cNvSpPr/>
          <p:nvPr/>
        </p:nvSpPr>
        <p:spPr>
          <a:xfrm>
            <a:off x="979567" y="2911997"/>
            <a:ext cx="532094" cy="8897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48C8C1D-C64C-4CEC-BCDB-6CAE94505D48}"/>
              </a:ext>
            </a:extLst>
          </p:cNvPr>
          <p:cNvSpPr/>
          <p:nvPr/>
        </p:nvSpPr>
        <p:spPr>
          <a:xfrm>
            <a:off x="2656683" y="2925987"/>
            <a:ext cx="576064" cy="87579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E5440A3-8579-42C1-8106-854891081D4F}"/>
              </a:ext>
            </a:extLst>
          </p:cNvPr>
          <p:cNvSpPr/>
          <p:nvPr/>
        </p:nvSpPr>
        <p:spPr>
          <a:xfrm>
            <a:off x="6963571" y="2558430"/>
            <a:ext cx="1809451" cy="231073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0" name="コネクタ: カギ線 19">
            <a:extLst>
              <a:ext uri="{FF2B5EF4-FFF2-40B4-BE49-F238E27FC236}">
                <a16:creationId xmlns:a16="http://schemas.microsoft.com/office/drawing/2014/main" id="{26BBE0E6-FF19-4CE9-8351-5883F3B17292}"/>
              </a:ext>
            </a:extLst>
          </p:cNvPr>
          <p:cNvCxnSpPr>
            <a:cxnSpLocks/>
          </p:cNvCxnSpPr>
          <p:nvPr/>
        </p:nvCxnSpPr>
        <p:spPr>
          <a:xfrm flipV="1">
            <a:off x="1187624" y="2596605"/>
            <a:ext cx="3591149" cy="288032"/>
          </a:xfrm>
          <a:prstGeom prst="bentConnector3">
            <a:avLst>
              <a:gd name="adj1" fmla="val -660"/>
            </a:avLst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コネクタ: カギ線 24">
            <a:extLst>
              <a:ext uri="{FF2B5EF4-FFF2-40B4-BE49-F238E27FC236}">
                <a16:creationId xmlns:a16="http://schemas.microsoft.com/office/drawing/2014/main" id="{5A93E3C9-925F-43A1-B18E-25C15A83CA9E}"/>
              </a:ext>
            </a:extLst>
          </p:cNvPr>
          <p:cNvCxnSpPr>
            <a:cxnSpLocks/>
          </p:cNvCxnSpPr>
          <p:nvPr/>
        </p:nvCxnSpPr>
        <p:spPr>
          <a:xfrm flipV="1">
            <a:off x="3059830" y="2482220"/>
            <a:ext cx="4808465" cy="441697"/>
          </a:xfrm>
          <a:prstGeom prst="bentConnector4">
            <a:avLst>
              <a:gd name="adj1" fmla="val -412"/>
              <a:gd name="adj2" fmla="val 151755"/>
            </a:avLst>
          </a:prstGeom>
          <a:ln w="3810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3A5C278-747C-444B-A10B-9D30D5A8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9432AD6-A4F0-4C6E-87CF-F2EA842A0066}"/>
              </a:ext>
            </a:extLst>
          </p:cNvPr>
          <p:cNvSpPr/>
          <p:nvPr/>
        </p:nvSpPr>
        <p:spPr>
          <a:xfrm>
            <a:off x="307544" y="836712"/>
            <a:ext cx="880080" cy="330090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600" b="0" dirty="0">
                <a:latin typeface="+mn-ea"/>
                <a:ea typeface="+mn-ea"/>
              </a:rPr>
              <a:t>第２面</a:t>
            </a:r>
            <a:endParaRPr lang="en-US" altLang="ja-JP" sz="1600" b="0" dirty="0">
              <a:latin typeface="+mn-ea"/>
              <a:ea typeface="+mn-ea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2BFAF60-5080-431F-924D-01EB11FA4610}"/>
              </a:ext>
            </a:extLst>
          </p:cNvPr>
          <p:cNvSpPr/>
          <p:nvPr/>
        </p:nvSpPr>
        <p:spPr>
          <a:xfrm>
            <a:off x="1288931" y="871648"/>
            <a:ext cx="7747565" cy="33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en-US" altLang="ja-JP" sz="1600" b="0" dirty="0">
                <a:latin typeface="+mn-ea"/>
                <a:ea typeface="+mn-ea"/>
              </a:rPr>
              <a:t>【</a:t>
            </a:r>
            <a:r>
              <a:rPr lang="ja-JP" altLang="en-US" sz="1600" b="0" dirty="0">
                <a:latin typeface="+mn-ea"/>
                <a:ea typeface="+mn-ea"/>
              </a:rPr>
              <a:t>手順②</a:t>
            </a:r>
            <a:r>
              <a:rPr lang="en-US" altLang="ja-JP" sz="1600" b="0" dirty="0">
                <a:latin typeface="+mn-ea"/>
                <a:ea typeface="+mn-ea"/>
              </a:rPr>
              <a:t>】</a:t>
            </a:r>
            <a:r>
              <a:rPr lang="ja-JP" altLang="en-US" sz="1600" b="0" kern="100" dirty="0">
                <a:latin typeface="+mn-ea"/>
                <a:cs typeface="Times New Roman" panose="02020603050405020304" pitchFamily="18" charset="0"/>
              </a:rPr>
              <a:t>それぞれの出題範囲欄に１つずつマークの上，対応した解答欄に解答をマーク</a:t>
            </a:r>
            <a:endParaRPr lang="en-US" altLang="ja-JP" sz="1600" b="0" dirty="0">
              <a:latin typeface="+mn-ea"/>
              <a:ea typeface="+mn-ea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B048A00-F72B-4CFD-878B-4781EBF22B52}"/>
              </a:ext>
            </a:extLst>
          </p:cNvPr>
          <p:cNvSpPr/>
          <p:nvPr/>
        </p:nvSpPr>
        <p:spPr>
          <a:xfrm>
            <a:off x="3635896" y="5724813"/>
            <a:ext cx="3408314" cy="569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en-US" altLang="ja-JP" sz="1500" b="0" dirty="0">
                <a:latin typeface="+mn-ea"/>
                <a:ea typeface="+mn-ea"/>
              </a:rPr>
              <a:t>※</a:t>
            </a:r>
            <a:r>
              <a:rPr lang="ja-JP" altLang="en-US" sz="1500" u="sng" dirty="0">
                <a:latin typeface="+mn-ea"/>
                <a:ea typeface="+mn-ea"/>
              </a:rPr>
              <a:t>第１面</a:t>
            </a:r>
            <a:r>
              <a:rPr lang="ja-JP" altLang="en-US" sz="1500" b="0" dirty="0">
                <a:latin typeface="+mn-ea"/>
                <a:ea typeface="+mn-ea"/>
              </a:rPr>
              <a:t>に解答する科目と区別するために解答番号が１０１から始まる</a:t>
            </a:r>
            <a:endParaRPr lang="en-US" altLang="ja-JP" sz="1500" b="0" dirty="0">
              <a:latin typeface="+mn-ea"/>
              <a:ea typeface="+mn-ea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EC5DCC6-7F42-4728-92C4-8DDD1B39EFC6}"/>
              </a:ext>
            </a:extLst>
          </p:cNvPr>
          <p:cNvSpPr/>
          <p:nvPr/>
        </p:nvSpPr>
        <p:spPr>
          <a:xfrm>
            <a:off x="1607439" y="2911996"/>
            <a:ext cx="861021" cy="41423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6578428-F8DD-47F6-902F-4F2FF2A8288A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2037950" y="3326232"/>
            <a:ext cx="0" cy="207145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>
            <a:extLst>
              <a:ext uri="{FF2B5EF4-FFF2-40B4-BE49-F238E27FC236}">
                <a16:creationId xmlns:a16="http://schemas.microsoft.com/office/drawing/2014/main" id="{148BE0A3-A5AC-400E-9418-97C5DB834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36" y="5414463"/>
            <a:ext cx="2136303" cy="1147295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6EDD4A6-2B08-4C57-A4E4-B52C23F7B043}"/>
              </a:ext>
            </a:extLst>
          </p:cNvPr>
          <p:cNvSpPr/>
          <p:nvPr/>
        </p:nvSpPr>
        <p:spPr>
          <a:xfrm>
            <a:off x="1421237" y="5397684"/>
            <a:ext cx="2136302" cy="116407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6FED2804-8A24-4DB2-93AE-403459A11213}"/>
              </a:ext>
            </a:extLst>
          </p:cNvPr>
          <p:cNvSpPr/>
          <p:nvPr/>
        </p:nvSpPr>
        <p:spPr>
          <a:xfrm>
            <a:off x="6196611" y="2892103"/>
            <a:ext cx="82800" cy="1559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5FE07F59-AFCA-4209-B78D-4BCA0FA9F099}"/>
              </a:ext>
            </a:extLst>
          </p:cNvPr>
          <p:cNvSpPr/>
          <p:nvPr/>
        </p:nvSpPr>
        <p:spPr>
          <a:xfrm>
            <a:off x="8349594" y="3501008"/>
            <a:ext cx="82800" cy="1559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84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959DC2-4037-401F-BC6A-5BE571119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6" y="2518626"/>
            <a:ext cx="5097046" cy="3955214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395536" y="1599183"/>
            <a:ext cx="8424862" cy="749697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ja-JP" sz="24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4D9B23-ABD5-4740-AF92-109E17B9FC22}"/>
              </a:ext>
            </a:extLst>
          </p:cNvPr>
          <p:cNvSpPr/>
          <p:nvPr/>
        </p:nvSpPr>
        <p:spPr>
          <a:xfrm>
            <a:off x="229305" y="797212"/>
            <a:ext cx="2760692" cy="60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ja-JP" altLang="en-US" sz="2400" b="1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　　</a:t>
            </a:r>
            <a:r>
              <a:rPr lang="ja-JP" altLang="en-US" sz="3200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情　報</a:t>
            </a:r>
            <a:r>
              <a:rPr lang="ja-JP" altLang="en-US" sz="3200" b="1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　</a:t>
            </a:r>
            <a:r>
              <a:rPr lang="ja-JP" altLang="en-US" sz="2400" b="1" kern="100" dirty="0">
                <a:solidFill>
                  <a:srgbClr val="000080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。</a:t>
            </a:r>
            <a:endParaRPr lang="en-US" altLang="ja-JP" sz="1100" dirty="0">
              <a:solidFill>
                <a:schemeClr val="tx1">
                  <a:lumMod val="65000"/>
                  <a:lumOff val="35000"/>
                </a:schemeClr>
              </a:solidFill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D59BF48-9CB2-4EFD-9929-CB51ACF69264}"/>
              </a:ext>
            </a:extLst>
          </p:cNvPr>
          <p:cNvSpPr/>
          <p:nvPr/>
        </p:nvSpPr>
        <p:spPr>
          <a:xfrm>
            <a:off x="539552" y="1959350"/>
            <a:ext cx="880080" cy="389530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2000" b="0" dirty="0">
                <a:latin typeface="+mn-ea"/>
                <a:ea typeface="+mn-ea"/>
              </a:rPr>
              <a:t>第１面</a:t>
            </a:r>
            <a:endParaRPr lang="en-US" altLang="ja-JP" sz="2000" b="0" dirty="0">
              <a:latin typeface="+mn-ea"/>
              <a:ea typeface="+mn-ea"/>
            </a:endParaRP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B826AA66-586F-492E-876B-70F6CBA4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E6DDD9D-33A8-4D37-8ACA-A0BB9EC79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83059"/>
            <a:ext cx="2305168" cy="2241665"/>
          </a:xfrm>
          <a:prstGeom prst="rect">
            <a:avLst/>
          </a:prstGeom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1F1DA3DF-4AAB-4B50-B5D4-FE479EB904CD}"/>
              </a:ext>
            </a:extLst>
          </p:cNvPr>
          <p:cNvSpPr/>
          <p:nvPr/>
        </p:nvSpPr>
        <p:spPr>
          <a:xfrm>
            <a:off x="2989997" y="1492313"/>
            <a:ext cx="5766782" cy="640306"/>
          </a:xfrm>
          <a:prstGeom prst="roundRect">
            <a:avLst>
              <a:gd name="adj" fmla="val 84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解答する科目を１科目だけマーク</a:t>
            </a:r>
            <a:endParaRPr lang="en-US" altLang="ja-JP" sz="14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/>
            <a:r>
              <a:rPr lang="ja-JP" altLang="en-US" sz="14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新教育課程履修者は，旧課程科目をマークし，解答してはいけない。　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44C712D-7EC2-4E88-8C31-6732A706D26A}"/>
              </a:ext>
            </a:extLst>
          </p:cNvPr>
          <p:cNvCxnSpPr>
            <a:cxnSpLocks/>
          </p:cNvCxnSpPr>
          <p:nvPr/>
        </p:nvCxnSpPr>
        <p:spPr>
          <a:xfrm>
            <a:off x="2855766" y="2871658"/>
            <a:ext cx="3300410" cy="149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E3F3AA4-6267-4DB1-A4C3-A725969DEFB1}"/>
              </a:ext>
            </a:extLst>
          </p:cNvPr>
          <p:cNvSpPr/>
          <p:nvPr/>
        </p:nvSpPr>
        <p:spPr>
          <a:xfrm>
            <a:off x="2195736" y="2552840"/>
            <a:ext cx="660030" cy="6675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9D10534-6844-4361-B25C-6E6C847B8DA7}"/>
              </a:ext>
            </a:extLst>
          </p:cNvPr>
          <p:cNvSpPr/>
          <p:nvPr/>
        </p:nvSpPr>
        <p:spPr>
          <a:xfrm>
            <a:off x="6155746" y="2583059"/>
            <a:ext cx="2305167" cy="224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 txBox="1">
            <a:spLocks noChangeArrowheads="1"/>
          </p:cNvSpPr>
          <p:nvPr/>
        </p:nvSpPr>
        <p:spPr>
          <a:xfrm>
            <a:off x="395536" y="1221090"/>
            <a:ext cx="8424862" cy="839758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2663" indent="-982663" algn="l" fontAlgn="auto">
              <a:spcAft>
                <a:spcPts val="0"/>
              </a:spcAft>
            </a:pPr>
            <a:r>
              <a:rPr lang="en-US" altLang="ja-JP" u="sng" dirty="0"/>
              <a:t>Ⅲ</a:t>
            </a:r>
            <a:r>
              <a:rPr lang="ja-JP" altLang="en-US" u="sng" dirty="0"/>
              <a:t>　問題冊子・解答用紙</a:t>
            </a:r>
            <a:endParaRPr lang="en-US" altLang="ja-JP" u="sng" dirty="0"/>
          </a:p>
        </p:txBody>
      </p:sp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395536" y="1599183"/>
            <a:ext cx="8424862" cy="749697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ja-JP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683568" y="2836626"/>
            <a:ext cx="8136830" cy="1343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spcAft>
                <a:spcPts val="1200"/>
              </a:spcAft>
            </a:pPr>
            <a:r>
              <a:rPr lang="ja-JP" altLang="en-US" sz="3600" dirty="0">
                <a:latin typeface="ＭＳ Ｐゴシック" panose="020B0600070205080204" pitchFamily="50" charset="-128"/>
              </a:rPr>
              <a:t>１　問題冊子の形態等</a:t>
            </a:r>
            <a:endParaRPr lang="en-US" altLang="ja-JP" sz="3600" dirty="0">
              <a:latin typeface="ＭＳ Ｐゴシック" panose="020B0600070205080204" pitchFamily="50" charset="-128"/>
            </a:endParaRPr>
          </a:p>
          <a:p>
            <a:pPr>
              <a:lnSpc>
                <a:spcPts val="3800"/>
              </a:lnSpc>
            </a:pPr>
            <a:r>
              <a:rPr lang="ja-JP" altLang="en-US" sz="3600" dirty="0">
                <a:latin typeface="ＭＳ Ｐゴシック" panose="020B0600070205080204" pitchFamily="50" charset="-128"/>
              </a:rPr>
              <a:t>２　解答用紙の様式等</a:t>
            </a:r>
            <a:endParaRPr lang="en-US" altLang="ja-JP" sz="3600" dirty="0">
              <a:latin typeface="ＭＳ Ｐゴシック" panose="020B060007020508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ACC8D84-993A-4D03-AFB0-D768E30C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楕円 6">
            <a:extLst>
              <a:ext uri="{FF2B5EF4-FFF2-40B4-BE49-F238E27FC236}">
                <a16:creationId xmlns:a16="http://schemas.microsoft.com/office/drawing/2014/main" id="{A0160403-5EC1-4C3E-B478-90F6B492833F}"/>
              </a:ext>
            </a:extLst>
          </p:cNvPr>
          <p:cNvSpPr/>
          <p:nvPr/>
        </p:nvSpPr>
        <p:spPr bwMode="auto">
          <a:xfrm>
            <a:off x="467544" y="1700808"/>
            <a:ext cx="3352642" cy="3238478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29" tIns="10799" rIns="91429" bIns="4571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8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令和７年度</a:t>
            </a:r>
            <a:br>
              <a:rPr kumimoji="1" lang="en-US" altLang="ja-JP" sz="28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28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大学入学共通テスト</a:t>
            </a:r>
            <a:endParaRPr kumimoji="1" lang="en-US" altLang="ja-JP" sz="28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8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試験情報ページ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88D14E0-4C38-4F04-B866-D43942B106DE}"/>
              </a:ext>
            </a:extLst>
          </p:cNvPr>
          <p:cNvGrpSpPr/>
          <p:nvPr/>
        </p:nvGrpSpPr>
        <p:grpSpPr>
          <a:xfrm>
            <a:off x="4211960" y="1988840"/>
            <a:ext cx="3751800" cy="523220"/>
            <a:chOff x="5701921" y="5424732"/>
            <a:chExt cx="3528392" cy="45720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3118ABF3-79D0-4084-9C82-3BAA6E0C3F63}"/>
                </a:ext>
              </a:extLst>
            </p:cNvPr>
            <p:cNvSpPr/>
            <p:nvPr/>
          </p:nvSpPr>
          <p:spPr bwMode="auto">
            <a:xfrm>
              <a:off x="5701921" y="5445224"/>
              <a:ext cx="3528392" cy="41929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9" tIns="10799" rIns="91429" bIns="45715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共通テスト　令和７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485CE16E-5CC7-4A8C-AE16-5B3DAF089010}"/>
                </a:ext>
              </a:extLst>
            </p:cNvPr>
            <p:cNvSpPr/>
            <p:nvPr/>
          </p:nvSpPr>
          <p:spPr bwMode="auto">
            <a:xfrm>
              <a:off x="8654249" y="5445224"/>
              <a:ext cx="576064" cy="41929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9" tIns="10799" rIns="91429" bIns="4571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12" name="グラフィックス 11" descr="拡大鏡 単色塗りつぶし">
              <a:extLst>
                <a:ext uri="{FF2B5EF4-FFF2-40B4-BE49-F238E27FC236}">
                  <a16:creationId xmlns:a16="http://schemas.microsoft.com/office/drawing/2014/main" id="{D768DAB5-346F-482C-95B1-AE249E050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6501" y="5424732"/>
              <a:ext cx="457200" cy="457200"/>
            </a:xfrm>
            <a:prstGeom prst="rect">
              <a:avLst/>
            </a:prstGeom>
          </p:spPr>
        </p:pic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D32AAB9-1FA1-4207-87C0-3984DFBC404B}"/>
              </a:ext>
            </a:extLst>
          </p:cNvPr>
          <p:cNvSpPr/>
          <p:nvPr/>
        </p:nvSpPr>
        <p:spPr>
          <a:xfrm>
            <a:off x="3851920" y="4005064"/>
            <a:ext cx="4392488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＜ホームページ＞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200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https://www.dnc.ac.jp/kyotsu/shiken_jouhou/r7/</a:t>
            </a:r>
            <a:endParaRPr lang="ja-JP" altLang="en-US" sz="1200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333D54D-D3F6-4170-83D3-79AC6ADD0EDC}"/>
              </a:ext>
            </a:extLst>
          </p:cNvPr>
          <p:cNvSpPr txBox="1"/>
          <p:nvPr/>
        </p:nvSpPr>
        <p:spPr>
          <a:xfrm>
            <a:off x="4211960" y="2636912"/>
            <a:ext cx="448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ホームページや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Twitter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0"/>
              </a:spcBef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最新の情報を掲載していきます。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589E393-021A-4F06-B3BB-AF2216140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71CC8CA-764C-4AAD-A3CA-A19816C86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3846515"/>
            <a:ext cx="712396" cy="712396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7D40E2D-1FE0-4BD9-BDC8-A05D2ACD6AF8}"/>
              </a:ext>
            </a:extLst>
          </p:cNvPr>
          <p:cNvSpPr/>
          <p:nvPr/>
        </p:nvSpPr>
        <p:spPr>
          <a:xfrm>
            <a:off x="3851920" y="4797152"/>
            <a:ext cx="4136161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＜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Twitter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＞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200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https://twitter.com/DNC_Japan</a:t>
            </a:r>
            <a:endParaRPr lang="ja-JP" altLang="en-US" sz="1200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7AAF2D7-F3E5-4E29-9FAC-70C4C7C09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82" y="4725144"/>
            <a:ext cx="712396" cy="71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6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 txBox="1">
            <a:spLocks noChangeArrowheads="1"/>
          </p:cNvSpPr>
          <p:nvPr/>
        </p:nvSpPr>
        <p:spPr>
          <a:xfrm>
            <a:off x="395536" y="3140968"/>
            <a:ext cx="8424862" cy="490676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725" indent="-720725" algn="l" fontAlgn="auto">
              <a:spcAft>
                <a:spcPts val="0"/>
              </a:spcAft>
            </a:pPr>
            <a:r>
              <a:rPr lang="ja-JP" altLang="en-US" sz="3600" dirty="0"/>
              <a:t>１　問題冊子の形態等</a:t>
            </a:r>
            <a:endParaRPr lang="en-US" altLang="ja-JP" sz="3600" dirty="0"/>
          </a:p>
        </p:txBody>
      </p:sp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395536" y="1599183"/>
            <a:ext cx="8424862" cy="749697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ja-JP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981D497-0988-4332-A8CA-F8CDAA0B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6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395536" y="1599183"/>
            <a:ext cx="8424862" cy="749697"/>
          </a:xfrm>
          <a:prstGeom prst="rect">
            <a:avLst/>
          </a:prstGeom>
        </p:spPr>
        <p:txBody>
          <a:bodyPr/>
          <a:lstStyle>
            <a:lvl1pPr algn="ctr" defTabSz="945124" rtl="0" eaLnBrk="1" latinLnBrk="0" hangingPunct="1"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ja-JP" sz="24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4D9B23-ABD5-4740-AF92-109E17B9FC22}"/>
              </a:ext>
            </a:extLst>
          </p:cNvPr>
          <p:cNvSpPr/>
          <p:nvPr/>
        </p:nvSpPr>
        <p:spPr>
          <a:xfrm>
            <a:off x="107504" y="644848"/>
            <a:ext cx="3687228" cy="60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ja-JP" altLang="en-US" sz="2400" b="1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　</a:t>
            </a:r>
            <a:r>
              <a:rPr lang="ja-JP" altLang="en-US" sz="3200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地理歴史，公民</a:t>
            </a:r>
            <a:r>
              <a:rPr lang="ja-JP" altLang="en-US" sz="2400" b="1" kern="100" dirty="0">
                <a:solidFill>
                  <a:srgbClr val="000080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。</a:t>
            </a:r>
            <a:endParaRPr lang="en-US" altLang="ja-JP" sz="1100" dirty="0">
              <a:solidFill>
                <a:schemeClr val="tx1">
                  <a:lumMod val="65000"/>
                  <a:lumOff val="35000"/>
                </a:schemeClr>
              </a:solidFill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604C4C-5411-467D-A48F-DF7DED5C4D09}"/>
              </a:ext>
            </a:extLst>
          </p:cNvPr>
          <p:cNvSpPr/>
          <p:nvPr/>
        </p:nvSpPr>
        <p:spPr>
          <a:xfrm>
            <a:off x="240129" y="1250270"/>
            <a:ext cx="8663741" cy="600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0" dirty="0">
                <a:latin typeface="+mn-ea"/>
                <a:ea typeface="+mn-ea"/>
              </a:rPr>
              <a:t>   </a:t>
            </a:r>
            <a:r>
              <a:rPr lang="ja-JP" altLang="en-US" sz="1600" b="0" dirty="0">
                <a:solidFill>
                  <a:schemeClr val="bg1"/>
                </a:solidFill>
                <a:highlight>
                  <a:srgbClr val="000000"/>
                </a:highlight>
                <a:latin typeface="+mn-ea"/>
                <a:ea typeface="+mn-ea"/>
              </a:rPr>
              <a:t>新課程科目</a:t>
            </a:r>
            <a:endParaRPr lang="en-US" altLang="ja-JP" sz="1600" b="0" dirty="0">
              <a:solidFill>
                <a:schemeClr val="bg1"/>
              </a:solidFill>
              <a:highlight>
                <a:srgbClr val="000000"/>
              </a:highlight>
              <a:latin typeface="+mn-ea"/>
              <a:ea typeface="+mn-ea"/>
            </a:endParaRPr>
          </a:p>
          <a:p>
            <a:pPr marL="182563" indent="-18256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0" dirty="0">
                <a:latin typeface="+mn-ea"/>
                <a:ea typeface="+mn-ea"/>
              </a:rPr>
              <a:t>　　　</a:t>
            </a:r>
            <a:r>
              <a:rPr lang="ja-JP" altLang="en-US" sz="1400" b="0" dirty="0">
                <a:latin typeface="+mn-ea"/>
                <a:ea typeface="+mn-ea"/>
              </a:rPr>
              <a:t>「地理歴史，公民①」と「地理歴史，公民②」の</a:t>
            </a:r>
            <a:r>
              <a:rPr lang="ja-JP" altLang="en-US" sz="1400" u="sng" dirty="0">
                <a:latin typeface="+mn-ea"/>
                <a:ea typeface="+mn-ea"/>
              </a:rPr>
              <a:t>問題冊子２冊をビニールでパッケージ化</a:t>
            </a:r>
            <a:r>
              <a:rPr lang="ja-JP" altLang="en-US" sz="1400" b="0" dirty="0">
                <a:latin typeface="+mn-ea"/>
                <a:ea typeface="+mn-ea"/>
              </a:rPr>
              <a:t>。</a:t>
            </a:r>
            <a:endParaRPr lang="en-US" altLang="ja-JP" sz="1400" b="0" dirty="0">
              <a:latin typeface="+mn-ea"/>
              <a:ea typeface="+mn-ea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2BB83BFF-AD63-48DB-B72C-50A412FFA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702960"/>
              </p:ext>
            </p:extLst>
          </p:nvPr>
        </p:nvGraphicFramePr>
        <p:xfrm>
          <a:off x="755612" y="1851204"/>
          <a:ext cx="7488795" cy="140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7240">
                  <a:extLst>
                    <a:ext uri="{9D8B030D-6E8A-4147-A177-3AD203B41FA5}">
                      <a16:colId xmlns:a16="http://schemas.microsoft.com/office/drawing/2014/main" val="1376859121"/>
                    </a:ext>
                  </a:extLst>
                </a:gridCol>
                <a:gridCol w="5361555">
                  <a:extLst>
                    <a:ext uri="{9D8B030D-6E8A-4147-A177-3AD203B41FA5}">
                      <a16:colId xmlns:a16="http://schemas.microsoft.com/office/drawing/2014/main" val="404044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問題冊子の名称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問題冊子に掲載される出題科目（白抜き数字は掲載順）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842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地理歴史，公民①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右の５科目を掲載）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地理総合，地理探究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❷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歴史総合，日本史探究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</a:p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❸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歴史総合，世界史探究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❹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公共，倫理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 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❺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公共，政治・経済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155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地理歴史，公民②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（右の１科目を掲載）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地理総合／歴史総合／公共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916073"/>
                  </a:ext>
                </a:extLst>
              </a:tr>
            </a:tbl>
          </a:graphicData>
        </a:graphic>
      </p:graphicFrame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824F4AF-570E-46FB-8E2B-9DD97972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9691AC54-FCA3-4835-94AF-D66C50FD5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066082"/>
              </p:ext>
            </p:extLst>
          </p:nvPr>
        </p:nvGraphicFramePr>
        <p:xfrm>
          <a:off x="755612" y="3966056"/>
          <a:ext cx="7488796" cy="140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022">
                  <a:extLst>
                    <a:ext uri="{9D8B030D-6E8A-4147-A177-3AD203B41FA5}">
                      <a16:colId xmlns:a16="http://schemas.microsoft.com/office/drawing/2014/main" val="1376859121"/>
                    </a:ext>
                  </a:extLst>
                </a:gridCol>
                <a:gridCol w="5431774">
                  <a:extLst>
                    <a:ext uri="{9D8B030D-6E8A-4147-A177-3AD203B41FA5}">
                      <a16:colId xmlns:a16="http://schemas.microsoft.com/office/drawing/2014/main" val="404044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問題冊子の名称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問題冊子に掲載される出題科目（白抜き数字は掲載順）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842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旧地理歴史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右の６科目を掲載）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旧世界史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A』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❷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旧世界史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B』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❸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旧日本史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A』 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❹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旧日本史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B』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❺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旧地理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A』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❻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旧地理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B』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155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旧公民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（右の４科目を掲載）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旧現代社会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❷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旧倫理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❸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旧政治・経済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</a:p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❹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旧倫理，旧政治・経済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916073"/>
                  </a:ext>
                </a:extLst>
              </a:tr>
            </a:tbl>
          </a:graphicData>
        </a:graphic>
      </p:graphicFrame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4AA5F9-820D-49F1-9656-730BA90CFB3A}"/>
              </a:ext>
            </a:extLst>
          </p:cNvPr>
          <p:cNvSpPr/>
          <p:nvPr/>
        </p:nvSpPr>
        <p:spPr>
          <a:xfrm>
            <a:off x="276096" y="3356992"/>
            <a:ext cx="8663741" cy="600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0" dirty="0">
                <a:solidFill>
                  <a:schemeClr val="bg1"/>
                </a:solidFill>
                <a:latin typeface="+mn-ea"/>
                <a:ea typeface="+mn-ea"/>
              </a:rPr>
              <a:t>  </a:t>
            </a:r>
            <a:r>
              <a:rPr lang="ja-JP" altLang="en-US" sz="1600" b="0" dirty="0">
                <a:solidFill>
                  <a:schemeClr val="bg1"/>
                </a:solidFill>
                <a:highlight>
                  <a:srgbClr val="000000"/>
                </a:highlight>
                <a:latin typeface="+mn-ea"/>
                <a:ea typeface="+mn-ea"/>
              </a:rPr>
              <a:t>旧課程科目</a:t>
            </a:r>
            <a:endParaRPr lang="en-US" altLang="ja-JP" sz="1600" b="0" dirty="0">
              <a:solidFill>
                <a:schemeClr val="bg1"/>
              </a:solidFill>
              <a:highlight>
                <a:srgbClr val="000000"/>
              </a:highlight>
              <a:latin typeface="+mn-ea"/>
              <a:ea typeface="+mn-ea"/>
            </a:endParaRPr>
          </a:p>
          <a:p>
            <a:pPr marL="182563" indent="-18256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0" dirty="0">
                <a:latin typeface="+mn-ea"/>
                <a:ea typeface="+mn-ea"/>
              </a:rPr>
              <a:t>　　　</a:t>
            </a:r>
            <a:r>
              <a:rPr lang="ja-JP" altLang="en-US" sz="1400" b="0" dirty="0">
                <a:latin typeface="+mn-ea"/>
                <a:ea typeface="+mn-ea"/>
              </a:rPr>
              <a:t>「旧地理歴史」と「旧公民」の</a:t>
            </a:r>
            <a:r>
              <a:rPr lang="ja-JP" altLang="en-US" sz="1400" u="sng" dirty="0">
                <a:latin typeface="+mn-ea"/>
                <a:ea typeface="+mn-ea"/>
              </a:rPr>
              <a:t>問題冊子２冊をビニールでパッケージ化</a:t>
            </a:r>
            <a:r>
              <a:rPr lang="ja-JP" altLang="en-US" sz="1400" b="0" dirty="0">
                <a:latin typeface="+mn-ea"/>
                <a:ea typeface="+mn-ea"/>
              </a:rPr>
              <a:t>。</a:t>
            </a:r>
            <a:endParaRPr lang="en-US" altLang="ja-JP" sz="1400" b="0" dirty="0">
              <a:latin typeface="+mn-ea"/>
              <a:ea typeface="+mn-ea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813770D0-008F-41D7-B12C-6E2D3BA67D5E}"/>
              </a:ext>
            </a:extLst>
          </p:cNvPr>
          <p:cNvSpPr/>
          <p:nvPr/>
        </p:nvSpPr>
        <p:spPr>
          <a:xfrm>
            <a:off x="438996" y="5517232"/>
            <a:ext cx="8266005" cy="1152128"/>
          </a:xfrm>
          <a:prstGeom prst="roundRect">
            <a:avLst>
              <a:gd name="adj" fmla="val 8402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>
              <a:spcBef>
                <a:spcPts val="0"/>
              </a:spcBef>
              <a:spcAft>
                <a:spcPts val="600"/>
              </a:spcAft>
            </a:pPr>
            <a:r>
              <a:rPr lang="en-US" altLang="ja-JP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en-US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留意点</a:t>
            </a:r>
            <a:r>
              <a:rPr lang="en-US" altLang="ja-JP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】</a:t>
            </a:r>
          </a:p>
          <a:p>
            <a:pPr marL="101599">
              <a:spcBef>
                <a:spcPts val="0"/>
              </a:spcBef>
              <a:spcAft>
                <a:spcPts val="0"/>
              </a:spcAft>
            </a:pP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〇　新課程科目用または旧課程科目用のいずれの問題冊子（パッケージ）の配付を</a:t>
            </a:r>
            <a:r>
              <a:rPr lang="ja-JP" altLang="en-US" sz="1600" b="0" kern="100" dirty="0" err="1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希望す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>
              <a:spcBef>
                <a:spcPts val="0"/>
              </a:spcBef>
              <a:spcAft>
                <a:spcPts val="0"/>
              </a:spcAft>
            </a:pP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</a:t>
            </a:r>
            <a:r>
              <a:rPr lang="ja-JP" altLang="en-US" sz="1600" b="0" kern="100" dirty="0" err="1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るかは</a:t>
            </a:r>
            <a:r>
              <a:rPr lang="ja-JP" altLang="en-US" sz="1600" u="sng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出願時に登録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する。（新教育課程履修者は，旧課程科目用の問題冊子（パッケー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>
              <a:spcBef>
                <a:spcPts val="0"/>
              </a:spcBef>
              <a:spcAft>
                <a:spcPts val="0"/>
              </a:spcAft>
            </a:pP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ジ）を登録できない。）</a:t>
            </a:r>
          </a:p>
        </p:txBody>
      </p:sp>
    </p:spTree>
    <p:extLst>
      <p:ext uri="{BB962C8B-B14F-4D97-AF65-F5344CB8AC3E}">
        <p14:creationId xmlns:p14="http://schemas.microsoft.com/office/powerpoint/2010/main" val="30409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4D9B23-ABD5-4740-AF92-109E17B9FC22}"/>
              </a:ext>
            </a:extLst>
          </p:cNvPr>
          <p:cNvSpPr/>
          <p:nvPr/>
        </p:nvSpPr>
        <p:spPr>
          <a:xfrm>
            <a:off x="229305" y="633263"/>
            <a:ext cx="2350323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ja-JP" altLang="en-US" sz="2400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　　数　学　</a:t>
            </a:r>
            <a:r>
              <a:rPr lang="ja-JP" altLang="en-US" sz="2400" b="1" kern="100" dirty="0">
                <a:solidFill>
                  <a:srgbClr val="000080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。</a:t>
            </a:r>
            <a:endParaRPr lang="en-US" altLang="ja-JP" sz="1100" dirty="0">
              <a:solidFill>
                <a:schemeClr val="tx1">
                  <a:lumMod val="65000"/>
                  <a:lumOff val="35000"/>
                </a:schemeClr>
              </a:solidFill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604C4C-5411-467D-A48F-DF7DED5C4D09}"/>
              </a:ext>
            </a:extLst>
          </p:cNvPr>
          <p:cNvSpPr/>
          <p:nvPr/>
        </p:nvSpPr>
        <p:spPr>
          <a:xfrm>
            <a:off x="323603" y="1184381"/>
            <a:ext cx="1008038" cy="3004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400" b="0" dirty="0">
                <a:latin typeface="+mn-ea"/>
                <a:ea typeface="+mn-ea"/>
              </a:rPr>
              <a:t>数学①</a:t>
            </a:r>
            <a:endParaRPr lang="en-US" altLang="ja-JP" sz="1400" b="0" dirty="0">
              <a:latin typeface="+mn-ea"/>
              <a:ea typeface="+mn-ea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2BB83BFF-AD63-48DB-B72C-50A412FFA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992663"/>
              </p:ext>
            </p:extLst>
          </p:nvPr>
        </p:nvGraphicFramePr>
        <p:xfrm>
          <a:off x="714777" y="1772816"/>
          <a:ext cx="7241599" cy="1060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990">
                  <a:extLst>
                    <a:ext uri="{9D8B030D-6E8A-4147-A177-3AD203B41FA5}">
                      <a16:colId xmlns:a16="http://schemas.microsoft.com/office/drawing/2014/main" val="1376859121"/>
                    </a:ext>
                  </a:extLst>
                </a:gridCol>
                <a:gridCol w="1449139">
                  <a:extLst>
                    <a:ext uri="{9D8B030D-6E8A-4147-A177-3AD203B41FA5}">
                      <a16:colId xmlns:a16="http://schemas.microsoft.com/office/drawing/2014/main" val="3094776548"/>
                    </a:ext>
                  </a:extLst>
                </a:gridCol>
                <a:gridCol w="4023470">
                  <a:extLst>
                    <a:ext uri="{9D8B030D-6E8A-4147-A177-3AD203B41FA5}">
                      <a16:colId xmlns:a16="http://schemas.microsoft.com/office/drawing/2014/main" val="404044794"/>
                    </a:ext>
                  </a:extLst>
                </a:gridCol>
              </a:tblGrid>
              <a:tr h="262507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問題冊子の名称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問題冊子に掲載される出題科目（白抜き数字は掲載順）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84215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数学①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（右の４科目を掲載）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新課程科目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Ⅰ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，数学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A』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❷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Ⅰ』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155669"/>
                  </a:ext>
                </a:extLst>
              </a:tr>
              <a:tr h="384923">
                <a:tc vMerge="1">
                  <a:txBody>
                    <a:bodyPr/>
                    <a:lstStyle/>
                    <a:p>
                      <a:endParaRPr kumimoji="1" lang="en-US" altLang="ja-JP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旧課程科目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❸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Ⅰ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・旧数学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A』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❹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Ⅰ』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738701"/>
                  </a:ext>
                </a:extLst>
              </a:tr>
            </a:tbl>
          </a:graphicData>
        </a:graphic>
      </p:graphicFrame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A17C745-8F54-4540-9936-019FEE49D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542B5530-346C-41B3-B154-8CEA7628D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305668"/>
              </p:ext>
            </p:extLst>
          </p:nvPr>
        </p:nvGraphicFramePr>
        <p:xfrm>
          <a:off x="714777" y="3820246"/>
          <a:ext cx="7241599" cy="1624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835">
                  <a:extLst>
                    <a:ext uri="{9D8B030D-6E8A-4147-A177-3AD203B41FA5}">
                      <a16:colId xmlns:a16="http://schemas.microsoft.com/office/drawing/2014/main" val="1376859121"/>
                    </a:ext>
                  </a:extLst>
                </a:gridCol>
                <a:gridCol w="1437109">
                  <a:extLst>
                    <a:ext uri="{9D8B030D-6E8A-4147-A177-3AD203B41FA5}">
                      <a16:colId xmlns:a16="http://schemas.microsoft.com/office/drawing/2014/main" val="3094776548"/>
                    </a:ext>
                  </a:extLst>
                </a:gridCol>
                <a:gridCol w="4037655">
                  <a:extLst>
                    <a:ext uri="{9D8B030D-6E8A-4147-A177-3AD203B41FA5}">
                      <a16:colId xmlns:a16="http://schemas.microsoft.com/office/drawing/2014/main" val="404044794"/>
                    </a:ext>
                  </a:extLst>
                </a:gridCol>
              </a:tblGrid>
              <a:tr h="250858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問題冊子の名称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問題冊子に掲載される出題科目（白抜き数字は掲載順）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84215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数学②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（右の３科目を掲載）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新課程科目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Ⅱ</a:t>
                      </a:r>
                      <a:r>
                        <a:rPr kumimoji="1" lang="ja-JP" altLang="en-US" sz="1400" dirty="0" err="1">
                          <a:latin typeface="+mn-ea"/>
                          <a:ea typeface="+mn-ea"/>
                        </a:rPr>
                        <a:t>，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B</a:t>
                      </a:r>
                      <a:r>
                        <a:rPr kumimoji="1" lang="ja-JP" altLang="en-US" sz="1400" dirty="0" err="1">
                          <a:latin typeface="+mn-ea"/>
                          <a:ea typeface="+mn-ea"/>
                        </a:rPr>
                        <a:t>，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C』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155669"/>
                  </a:ext>
                </a:extLst>
              </a:tr>
              <a:tr h="221780">
                <a:tc vMerge="1">
                  <a:txBody>
                    <a:bodyPr/>
                    <a:lstStyle/>
                    <a:p>
                      <a:endParaRPr kumimoji="1" lang="en-US" altLang="ja-JP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旧課程科目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❷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Ⅱ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・旧数学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B』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❸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旧数学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Ⅱ』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738701"/>
                  </a:ext>
                </a:extLst>
              </a:tr>
              <a:tr h="588658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数学②（別冊）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（右の２科目を掲載）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51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旧課程科目</a:t>
                      </a:r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旧簿記・会計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❷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旧情報関係基礎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』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406073"/>
                  </a:ext>
                </a:extLst>
              </a:tr>
            </a:tbl>
          </a:graphicData>
        </a:graphic>
      </p:graphicFrame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586926F-B4D3-42E2-816D-FF7CBE026A74}"/>
              </a:ext>
            </a:extLst>
          </p:cNvPr>
          <p:cNvSpPr/>
          <p:nvPr/>
        </p:nvSpPr>
        <p:spPr>
          <a:xfrm>
            <a:off x="467544" y="1484784"/>
            <a:ext cx="6408712" cy="300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400" b="0" dirty="0">
                <a:latin typeface="+mn-ea"/>
                <a:ea typeface="+mn-ea"/>
              </a:rPr>
              <a:t>新課程科目と旧課程科目を</a:t>
            </a:r>
            <a:r>
              <a:rPr lang="ja-JP" altLang="en-US" sz="1400" u="sng" dirty="0">
                <a:latin typeface="+mn-ea"/>
                <a:ea typeface="+mn-ea"/>
              </a:rPr>
              <a:t>同じ問題冊子に掲載</a:t>
            </a:r>
            <a:r>
              <a:rPr lang="ja-JP" altLang="en-US" sz="1400" b="0" dirty="0">
                <a:latin typeface="+mn-ea"/>
                <a:ea typeface="+mn-ea"/>
              </a:rPr>
              <a:t>。</a:t>
            </a:r>
            <a:endParaRPr lang="en-US" altLang="ja-JP" sz="1400" b="0" dirty="0">
              <a:latin typeface="+mn-ea"/>
              <a:ea typeface="+mn-ea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908318-9B1B-4B63-BB75-75707FAD0109}"/>
              </a:ext>
            </a:extLst>
          </p:cNvPr>
          <p:cNvSpPr/>
          <p:nvPr/>
        </p:nvSpPr>
        <p:spPr>
          <a:xfrm>
            <a:off x="396428" y="2996952"/>
            <a:ext cx="1008038" cy="3004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400" b="0" dirty="0">
                <a:latin typeface="+mn-ea"/>
                <a:ea typeface="+mn-ea"/>
              </a:rPr>
              <a:t>数学②</a:t>
            </a:r>
            <a:endParaRPr lang="en-US" altLang="ja-JP" sz="1400" b="0" dirty="0">
              <a:latin typeface="+mn-ea"/>
              <a:ea typeface="+mn-ea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279A994-3743-41C6-97D8-E55A84D3979E}"/>
              </a:ext>
            </a:extLst>
          </p:cNvPr>
          <p:cNvSpPr/>
          <p:nvPr/>
        </p:nvSpPr>
        <p:spPr>
          <a:xfrm>
            <a:off x="539552" y="3284984"/>
            <a:ext cx="7776864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0"/>
              </a:spcAft>
              <a:defRPr/>
            </a:pPr>
            <a:r>
              <a:rPr lang="ja-JP" altLang="en-US" sz="1400" b="0" dirty="0">
                <a:latin typeface="+mn-ea"/>
                <a:ea typeface="+mn-ea"/>
              </a:rPr>
              <a:t>・　新課程科目と旧課程科目を</a:t>
            </a:r>
            <a:r>
              <a:rPr lang="ja-JP" altLang="en-US" sz="1400" u="sng" dirty="0">
                <a:latin typeface="+mn-ea"/>
                <a:ea typeface="+mn-ea"/>
              </a:rPr>
              <a:t>同じ問題冊子に掲載</a:t>
            </a:r>
            <a:r>
              <a:rPr lang="ja-JP" altLang="en-US" sz="1400" b="0" dirty="0">
                <a:latin typeface="+mn-ea"/>
                <a:ea typeface="+mn-ea"/>
              </a:rPr>
              <a:t>。</a:t>
            </a:r>
            <a:endParaRPr lang="en-US" altLang="ja-JP" sz="1400" b="0" dirty="0">
              <a:latin typeface="+mn-ea"/>
              <a:ea typeface="+mn-ea"/>
            </a:endParaRPr>
          </a:p>
          <a:p>
            <a:pPr marL="182563" indent="-182563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ja-JP" altLang="en-US" sz="1400" b="0" dirty="0">
                <a:latin typeface="+mn-ea"/>
                <a:ea typeface="+mn-ea"/>
              </a:rPr>
              <a:t>・　</a:t>
            </a:r>
            <a:r>
              <a:rPr lang="ja-JP" altLang="en-US" sz="1400" b="0" dirty="0">
                <a:latin typeface="+mn-ea"/>
              </a:rPr>
              <a:t>数学②（別冊）については，</a:t>
            </a:r>
            <a:r>
              <a:rPr lang="ja-JP" altLang="en-US" sz="1400" u="sng" dirty="0">
                <a:latin typeface="+mn-ea"/>
              </a:rPr>
              <a:t>旧教育課程履修者等のうち，出願時に登録した者のみ</a:t>
            </a:r>
            <a:r>
              <a:rPr lang="ja-JP" altLang="en-US" sz="1400" b="0" dirty="0">
                <a:latin typeface="+mn-ea"/>
              </a:rPr>
              <a:t>に配付。</a:t>
            </a:r>
            <a:endParaRPr lang="en-US" altLang="ja-JP" sz="1400" b="0" dirty="0">
              <a:latin typeface="+mn-ea"/>
              <a:ea typeface="+mn-ea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3C1CE7ED-3F8E-4757-89AB-21FB5B2C522A}"/>
              </a:ext>
            </a:extLst>
          </p:cNvPr>
          <p:cNvSpPr/>
          <p:nvPr/>
        </p:nvSpPr>
        <p:spPr>
          <a:xfrm>
            <a:off x="395536" y="5661248"/>
            <a:ext cx="8208912" cy="910279"/>
          </a:xfrm>
          <a:prstGeom prst="roundRect">
            <a:avLst>
              <a:gd name="adj" fmla="val 8402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>
              <a:spcBef>
                <a:spcPts val="0"/>
              </a:spcBef>
              <a:spcAft>
                <a:spcPts val="600"/>
              </a:spcAft>
            </a:pPr>
            <a:r>
              <a:rPr lang="en-US" altLang="ja-JP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en-US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留意点</a:t>
            </a:r>
            <a:r>
              <a:rPr lang="en-US" altLang="ja-JP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】</a:t>
            </a:r>
          </a:p>
          <a:p>
            <a:pPr marL="101599">
              <a:spcBef>
                <a:spcPts val="0"/>
              </a:spcBef>
              <a:spcAft>
                <a:spcPts val="0"/>
              </a:spcAft>
            </a:pP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〇　旧教育課程履修者等は，</a:t>
            </a:r>
            <a:r>
              <a:rPr lang="ja-JP" altLang="en-US" sz="1600" u="sng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試験当日に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新・旧課程科目の中から１科目を選択し，解答。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>
              <a:spcBef>
                <a:spcPts val="0"/>
              </a:spcBef>
              <a:spcAft>
                <a:spcPts val="0"/>
              </a:spcAft>
            </a:pP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　　（新教育課程履修者は，旧課程科目を選択できない。）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0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4D9B23-ABD5-4740-AF92-109E17B9FC22}"/>
              </a:ext>
            </a:extLst>
          </p:cNvPr>
          <p:cNvSpPr/>
          <p:nvPr/>
        </p:nvSpPr>
        <p:spPr>
          <a:xfrm>
            <a:off x="229305" y="797212"/>
            <a:ext cx="2760692" cy="60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ja-JP" altLang="en-US" sz="2400" b="1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　　</a:t>
            </a:r>
            <a:r>
              <a:rPr lang="ja-JP" altLang="en-US" sz="3200" b="1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理　科　</a:t>
            </a:r>
            <a:r>
              <a:rPr lang="ja-JP" altLang="en-US" sz="2400" b="1" kern="100" dirty="0">
                <a:solidFill>
                  <a:srgbClr val="000080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。</a:t>
            </a:r>
            <a:endParaRPr lang="en-US" altLang="ja-JP" sz="1100" dirty="0">
              <a:solidFill>
                <a:schemeClr val="tx1">
                  <a:lumMod val="65000"/>
                  <a:lumOff val="35000"/>
                </a:schemeClr>
              </a:solidFill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2BB83BFF-AD63-48DB-B72C-50A412FFA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097060"/>
              </p:ext>
            </p:extLst>
          </p:nvPr>
        </p:nvGraphicFramePr>
        <p:xfrm>
          <a:off x="611560" y="1700808"/>
          <a:ext cx="7920880" cy="168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976">
                  <a:extLst>
                    <a:ext uri="{9D8B030D-6E8A-4147-A177-3AD203B41FA5}">
                      <a16:colId xmlns:a16="http://schemas.microsoft.com/office/drawing/2014/main" val="1376859121"/>
                    </a:ext>
                  </a:extLst>
                </a:gridCol>
                <a:gridCol w="5670904">
                  <a:extLst>
                    <a:ext uri="{9D8B030D-6E8A-4147-A177-3AD203B41FA5}">
                      <a16:colId xmlns:a16="http://schemas.microsoft.com/office/drawing/2014/main" val="404044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問題冊子の名称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問題冊子に掲載される出題科目（白抜き数字は掲載順）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842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理科</a:t>
                      </a:r>
                      <a:endParaRPr kumimoji="1" lang="en-US" altLang="ja-JP" sz="16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右の５科目を掲載）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物理基礎／化学基礎／生物基礎／地学基礎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』</a:t>
                      </a:r>
                    </a:p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❷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物理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』</a:t>
                      </a:r>
                    </a:p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❸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化学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』</a:t>
                      </a:r>
                    </a:p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❹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生物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』</a:t>
                      </a:r>
                    </a:p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❺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地学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』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155669"/>
                  </a:ext>
                </a:extLst>
              </a:tr>
            </a:tbl>
          </a:graphicData>
        </a:graphic>
      </p:graphicFrame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B766A18-53CF-4944-B608-913FD3D31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95C7B13-81FE-4A25-AD24-4B6D8A24ACAD}"/>
              </a:ext>
            </a:extLst>
          </p:cNvPr>
          <p:cNvSpPr/>
          <p:nvPr/>
        </p:nvSpPr>
        <p:spPr>
          <a:xfrm>
            <a:off x="611560" y="3717032"/>
            <a:ext cx="7920880" cy="864096"/>
          </a:xfrm>
          <a:prstGeom prst="roundRect">
            <a:avLst>
              <a:gd name="adj" fmla="val 8402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>
              <a:spcBef>
                <a:spcPts val="0"/>
              </a:spcBef>
              <a:spcAft>
                <a:spcPts val="600"/>
              </a:spcAft>
            </a:pPr>
            <a:r>
              <a:rPr lang="en-US" altLang="ja-JP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en-US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留意点</a:t>
            </a:r>
            <a:r>
              <a:rPr lang="en-US" altLang="ja-JP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】</a:t>
            </a:r>
          </a:p>
          <a:p>
            <a:pPr marL="101599">
              <a:spcBef>
                <a:spcPts val="0"/>
              </a:spcBef>
              <a:spcAft>
                <a:spcPts val="0"/>
              </a:spcAft>
            </a:pP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〇　１つの試験時間帯で実施。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0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4D9B23-ABD5-4740-AF92-109E17B9FC22}"/>
              </a:ext>
            </a:extLst>
          </p:cNvPr>
          <p:cNvSpPr/>
          <p:nvPr/>
        </p:nvSpPr>
        <p:spPr>
          <a:xfrm>
            <a:off x="229305" y="797212"/>
            <a:ext cx="3046551" cy="624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ja-JP" altLang="en-US" sz="3200" kern="100" dirty="0">
                <a:solidFill>
                  <a:schemeClr val="bg1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　　情　報　</a:t>
            </a:r>
            <a:r>
              <a:rPr lang="ja-JP" altLang="en-US" sz="3200" b="1" kern="100" dirty="0">
                <a:solidFill>
                  <a:srgbClr val="000080"/>
                </a:solidFill>
                <a:highlight>
                  <a:srgbClr val="000080"/>
                </a:highlight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。</a:t>
            </a:r>
            <a:endParaRPr lang="en-US" altLang="ja-JP" sz="3200" dirty="0">
              <a:solidFill>
                <a:schemeClr val="tx1">
                  <a:lumMod val="65000"/>
                  <a:lumOff val="35000"/>
                </a:schemeClr>
              </a:solidFill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2BB83BFF-AD63-48DB-B72C-50A412FFA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43768"/>
              </p:ext>
            </p:extLst>
          </p:nvPr>
        </p:nvGraphicFramePr>
        <p:xfrm>
          <a:off x="683568" y="2460496"/>
          <a:ext cx="72415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014">
                  <a:extLst>
                    <a:ext uri="{9D8B030D-6E8A-4147-A177-3AD203B41FA5}">
                      <a16:colId xmlns:a16="http://schemas.microsoft.com/office/drawing/2014/main" val="137685912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094776548"/>
                    </a:ext>
                  </a:extLst>
                </a:gridCol>
                <a:gridCol w="3744417">
                  <a:extLst>
                    <a:ext uri="{9D8B030D-6E8A-4147-A177-3AD203B41FA5}">
                      <a16:colId xmlns:a16="http://schemas.microsoft.com/office/drawing/2014/main" val="404044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問題冊子の名称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問題冊子に掲載される出題科目（白抜き数字は掲載順）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84215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情報</a:t>
                      </a:r>
                      <a:endParaRPr kumimoji="1" lang="en-US" altLang="ja-JP" sz="16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（右の２科目を掲載）</a:t>
                      </a:r>
                      <a:endParaRPr kumimoji="1" lang="en-US" altLang="ja-JP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新課程科目</a:t>
                      </a:r>
                      <a:endParaRPr kumimoji="1" lang="en-US" altLang="ja-JP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❶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情報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Ⅰ』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1556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en-US" altLang="ja-JP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旧課程科目</a:t>
                      </a:r>
                      <a:endParaRPr kumimoji="1" lang="en-US" altLang="ja-JP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❷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『</a:t>
                      </a:r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旧情報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』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738701"/>
                  </a:ext>
                </a:extLst>
              </a:tr>
            </a:tbl>
          </a:graphicData>
        </a:graphic>
      </p:graphicFrame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41EC0C-5952-4D79-9BA3-8BE29DE6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F56B1F5-3B8D-4ED7-81E2-3FB5350B97AB}"/>
              </a:ext>
            </a:extLst>
          </p:cNvPr>
          <p:cNvSpPr/>
          <p:nvPr/>
        </p:nvSpPr>
        <p:spPr>
          <a:xfrm>
            <a:off x="467544" y="3939581"/>
            <a:ext cx="8208912" cy="1577651"/>
          </a:xfrm>
          <a:prstGeom prst="roundRect">
            <a:avLst>
              <a:gd name="adj" fmla="val 8402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>
              <a:spcBef>
                <a:spcPts val="0"/>
              </a:spcBef>
              <a:spcAft>
                <a:spcPts val="600"/>
              </a:spcAft>
            </a:pPr>
            <a:r>
              <a:rPr lang="en-US" altLang="ja-JP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en-US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留意点</a:t>
            </a:r>
            <a:r>
              <a:rPr lang="en-US" altLang="ja-JP" sz="1600" b="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】</a:t>
            </a:r>
          </a:p>
          <a:p>
            <a:pPr marL="101599">
              <a:spcBef>
                <a:spcPts val="1200"/>
              </a:spcBef>
              <a:spcAft>
                <a:spcPts val="0"/>
              </a:spcAft>
            </a:pP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旧教育課程履修者等は，</a:t>
            </a:r>
            <a:r>
              <a:rPr lang="ja-JP" altLang="en-US" sz="1600" u="sng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試験当日に</a:t>
            </a: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『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情報</a:t>
            </a: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Ⅰ』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又は</a:t>
            </a: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『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旧情報</a:t>
            </a: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』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から１科目を選択し，解答。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>
              <a:spcBef>
                <a:spcPts val="0"/>
              </a:spcBef>
              <a:spcAft>
                <a:spcPts val="0"/>
              </a:spcAft>
            </a:pP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　　　　（新教育課程履修者は，</a:t>
            </a: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『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旧情報</a:t>
            </a:r>
            <a:r>
              <a:rPr lang="en-US" altLang="ja-JP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』</a:t>
            </a: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を選択できない。）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EA0568-0E01-4AD9-A606-F287EEBF0EE3}"/>
              </a:ext>
            </a:extLst>
          </p:cNvPr>
          <p:cNvSpPr/>
          <p:nvPr/>
        </p:nvSpPr>
        <p:spPr>
          <a:xfrm>
            <a:off x="585050" y="1658750"/>
            <a:ext cx="7457623" cy="33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1600" b="0" dirty="0">
                <a:latin typeface="+mn-ea"/>
                <a:ea typeface="+mn-ea"/>
              </a:rPr>
              <a:t>新課程科目と旧課程科目を</a:t>
            </a:r>
            <a:r>
              <a:rPr lang="ja-JP" altLang="en-US" sz="1600" u="sng" dirty="0">
                <a:latin typeface="+mn-ea"/>
                <a:ea typeface="+mn-ea"/>
              </a:rPr>
              <a:t>同じ問題冊子に掲載</a:t>
            </a:r>
            <a:r>
              <a:rPr lang="ja-JP" altLang="en-US" sz="1600" b="0" dirty="0">
                <a:latin typeface="+mn-ea"/>
                <a:ea typeface="+mn-ea"/>
              </a:rPr>
              <a:t>。</a:t>
            </a:r>
            <a:endParaRPr lang="en-US" altLang="ja-JP" sz="16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95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8AB91D-F0BE-4003-980E-3FCBB1451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t="4190" r="4204" b="37047"/>
          <a:stretch>
            <a:fillRect/>
          </a:stretch>
        </p:blipFill>
        <p:spPr bwMode="auto">
          <a:xfrm>
            <a:off x="1344215" y="3351534"/>
            <a:ext cx="3443809" cy="331782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79E4711-0245-4600-94EC-3BF6BE488D1E}"/>
              </a:ext>
            </a:extLst>
          </p:cNvPr>
          <p:cNvSpPr/>
          <p:nvPr/>
        </p:nvSpPr>
        <p:spPr>
          <a:xfrm>
            <a:off x="1607064" y="3456508"/>
            <a:ext cx="2880320" cy="404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40C778E-B2DD-4E37-9338-D4DBF7A05416}"/>
              </a:ext>
            </a:extLst>
          </p:cNvPr>
          <p:cNvCxnSpPr>
            <a:cxnSpLocks/>
            <a:endCxn id="2" idx="3"/>
          </p:cNvCxnSpPr>
          <p:nvPr/>
        </p:nvCxnSpPr>
        <p:spPr>
          <a:xfrm flipH="1" flipV="1">
            <a:off x="4487384" y="3658778"/>
            <a:ext cx="864096" cy="6149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B7F6702D-AA91-4551-88A6-190CF6554FCF}"/>
              </a:ext>
            </a:extLst>
          </p:cNvPr>
          <p:cNvSpPr/>
          <p:nvPr/>
        </p:nvSpPr>
        <p:spPr>
          <a:xfrm>
            <a:off x="5335477" y="3820249"/>
            <a:ext cx="2520280" cy="179315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800" dirty="0">
                <a:solidFill>
                  <a:schemeClr val="tx1"/>
                </a:solidFill>
              </a:rPr>
              <a:t>先頭ページの冒頭には，新教育課程履修者はこの科目を選択できない旨を明示</a:t>
            </a:r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99CD1DC-4E99-4472-968E-242961253A0A}"/>
              </a:ext>
            </a:extLst>
          </p:cNvPr>
          <p:cNvSpPr/>
          <p:nvPr/>
        </p:nvSpPr>
        <p:spPr>
          <a:xfrm>
            <a:off x="600170" y="2895454"/>
            <a:ext cx="7255588" cy="389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2000" b="0" dirty="0">
                <a:latin typeface="+mn-ea"/>
                <a:ea typeface="+mn-ea"/>
              </a:rPr>
              <a:t>＜先頭ページの表記＞　</a:t>
            </a:r>
            <a:r>
              <a:rPr lang="en-US" altLang="ja-JP" sz="1600" b="0" dirty="0">
                <a:latin typeface="+mn-ea"/>
                <a:ea typeface="+mn-ea"/>
              </a:rPr>
              <a:t>※『</a:t>
            </a:r>
            <a:r>
              <a:rPr lang="ja-JP" altLang="en-US" sz="1600" b="0" dirty="0">
                <a:latin typeface="+mn-ea"/>
                <a:ea typeface="+mn-ea"/>
              </a:rPr>
              <a:t>旧数学</a:t>
            </a:r>
            <a:r>
              <a:rPr lang="en-US" altLang="ja-JP" sz="1600" b="0" dirty="0">
                <a:latin typeface="+mn-ea"/>
                <a:ea typeface="+mn-ea"/>
              </a:rPr>
              <a:t>Ⅰ</a:t>
            </a:r>
            <a:r>
              <a:rPr lang="ja-JP" altLang="en-US" sz="1600" b="0" dirty="0">
                <a:latin typeface="+mn-ea"/>
                <a:ea typeface="+mn-ea"/>
              </a:rPr>
              <a:t>・旧数学</a:t>
            </a:r>
            <a:r>
              <a:rPr lang="en-US" altLang="ja-JP" sz="1600" b="0" dirty="0">
                <a:latin typeface="+mn-ea"/>
                <a:ea typeface="+mn-ea"/>
              </a:rPr>
              <a:t>A』</a:t>
            </a:r>
            <a:r>
              <a:rPr lang="ja-JP" altLang="en-US" sz="1600" b="0" dirty="0">
                <a:latin typeface="+mn-ea"/>
                <a:ea typeface="+mn-ea"/>
              </a:rPr>
              <a:t>の場合のイメージ</a:t>
            </a:r>
            <a:endParaRPr lang="en-US" altLang="ja-JP" sz="1600" b="0" dirty="0">
              <a:latin typeface="+mn-ea"/>
              <a:ea typeface="+mn-ea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16FBB33-B990-4821-89E1-BE22C964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D8ECBAC-9E8A-4FEB-84AC-C6E3CA406C73}"/>
              </a:ext>
            </a:extLst>
          </p:cNvPr>
          <p:cNvSpPr/>
          <p:nvPr/>
        </p:nvSpPr>
        <p:spPr>
          <a:xfrm>
            <a:off x="229305" y="764704"/>
            <a:ext cx="5880136" cy="5247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ja-JP" altLang="en-US" sz="2600" kern="100" dirty="0">
                <a:latin typeface="游ゴシック Light" panose="020B0300000000000000" pitchFamily="50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〇　旧課程に関する注意事項について</a:t>
            </a:r>
            <a:endParaRPr lang="en-US" altLang="ja-JP" sz="2600" dirty="0"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EC9C7677-14E0-44A7-9A7F-06AA2FB854CE}"/>
              </a:ext>
            </a:extLst>
          </p:cNvPr>
          <p:cNvSpPr/>
          <p:nvPr/>
        </p:nvSpPr>
        <p:spPr>
          <a:xfrm>
            <a:off x="395536" y="1916832"/>
            <a:ext cx="8568952" cy="906614"/>
          </a:xfrm>
          <a:prstGeom prst="roundRect">
            <a:avLst>
              <a:gd name="adj" fmla="val 84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599"/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「数学」と「情報」は，新課程科目と旧課程科目を同じ問題冊子に掲載。</a:t>
            </a:r>
            <a:endParaRPr lang="en-US" altLang="ja-JP" sz="1600" b="0" kern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marL="101599">
              <a:spcBef>
                <a:spcPts val="600"/>
              </a:spcBef>
            </a:pPr>
            <a:r>
              <a:rPr lang="ja-JP" altLang="en-US" sz="1600" b="0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〇　新教育課程履修者が誤って旧課程科目を選択しないよう，問題冊子中に注意書きを明示。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DF47449-FCDF-488F-A70C-1377FFCB7DC7}"/>
              </a:ext>
            </a:extLst>
          </p:cNvPr>
          <p:cNvSpPr/>
          <p:nvPr/>
        </p:nvSpPr>
        <p:spPr>
          <a:xfrm>
            <a:off x="302515" y="1412776"/>
            <a:ext cx="1173141" cy="419282"/>
          </a:xfrm>
          <a:prstGeom prst="rect">
            <a:avLst/>
          </a:prstGeom>
          <a:solidFill>
            <a:srgbClr val="003399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2200" dirty="0">
                <a:solidFill>
                  <a:schemeClr val="bg1"/>
                </a:solidFill>
                <a:latin typeface="+mn-ea"/>
                <a:ea typeface="+mn-ea"/>
              </a:rPr>
              <a:t>数　学</a:t>
            </a:r>
            <a:endParaRPr lang="en-US" altLang="ja-JP" sz="2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516B080-1DFA-46EF-81EF-CBB09E09F3C9}"/>
              </a:ext>
            </a:extLst>
          </p:cNvPr>
          <p:cNvSpPr/>
          <p:nvPr/>
        </p:nvSpPr>
        <p:spPr>
          <a:xfrm>
            <a:off x="1584616" y="1412776"/>
            <a:ext cx="1173141" cy="419282"/>
          </a:xfrm>
          <a:prstGeom prst="rect">
            <a:avLst/>
          </a:prstGeom>
          <a:solidFill>
            <a:srgbClr val="003399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182563" indent="-182563" algn="ctr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2200" dirty="0">
                <a:solidFill>
                  <a:schemeClr val="bg1"/>
                </a:solidFill>
                <a:latin typeface="+mn-ea"/>
                <a:ea typeface="+mn-ea"/>
              </a:rPr>
              <a:t>情　報</a:t>
            </a:r>
            <a:endParaRPr lang="en-US" altLang="ja-JP" sz="2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66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28D9D53-7805-44B7-8E31-B042DAEAD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9" y="1621652"/>
            <a:ext cx="5582426" cy="2527428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40C778E-B2DD-4E37-9338-D4DBF7A05416}"/>
              </a:ext>
            </a:extLst>
          </p:cNvPr>
          <p:cNvCxnSpPr>
            <a:cxnSpLocks/>
          </p:cNvCxnSpPr>
          <p:nvPr/>
        </p:nvCxnSpPr>
        <p:spPr>
          <a:xfrm flipH="1" flipV="1">
            <a:off x="6124205" y="1776286"/>
            <a:ext cx="1152128" cy="5796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B7F6702D-AA91-4551-88A6-190CF6554FCF}"/>
              </a:ext>
            </a:extLst>
          </p:cNvPr>
          <p:cNvSpPr/>
          <p:nvPr/>
        </p:nvSpPr>
        <p:spPr>
          <a:xfrm>
            <a:off x="6300192" y="2355924"/>
            <a:ext cx="2520280" cy="179315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800" dirty="0">
                <a:solidFill>
                  <a:schemeClr val="tx1"/>
                </a:solidFill>
              </a:rPr>
              <a:t>２ページ目以降，見開きの右ページの上部に，新教育課程履修者はこの科目を選択できない旨を明示</a:t>
            </a:r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99CD1DC-4E99-4472-968E-242961253A0A}"/>
              </a:ext>
            </a:extLst>
          </p:cNvPr>
          <p:cNvSpPr/>
          <p:nvPr/>
        </p:nvSpPr>
        <p:spPr>
          <a:xfrm>
            <a:off x="430865" y="979721"/>
            <a:ext cx="7381495" cy="389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900"/>
              </a:spcAft>
              <a:defRPr/>
            </a:pPr>
            <a:r>
              <a:rPr lang="ja-JP" altLang="en-US" sz="2000" b="0" dirty="0">
                <a:latin typeface="+mn-ea"/>
                <a:ea typeface="+mn-ea"/>
              </a:rPr>
              <a:t>＜２ページ目以降の表記＞</a:t>
            </a:r>
            <a:r>
              <a:rPr lang="en-US" altLang="ja-JP" sz="2000" b="0" dirty="0">
                <a:latin typeface="+mn-ea"/>
              </a:rPr>
              <a:t> </a:t>
            </a:r>
            <a:r>
              <a:rPr lang="ja-JP" altLang="en-US" sz="2000" b="0" dirty="0">
                <a:latin typeface="+mn-ea"/>
              </a:rPr>
              <a:t>　</a:t>
            </a:r>
            <a:r>
              <a:rPr lang="en-US" altLang="ja-JP" sz="1600" b="0" dirty="0">
                <a:latin typeface="+mn-ea"/>
              </a:rPr>
              <a:t>※『</a:t>
            </a:r>
            <a:r>
              <a:rPr lang="ja-JP" altLang="en-US" sz="1600" b="0" dirty="0">
                <a:latin typeface="+mn-ea"/>
              </a:rPr>
              <a:t>旧数学</a:t>
            </a:r>
            <a:r>
              <a:rPr lang="en-US" altLang="ja-JP" sz="1600" b="0" dirty="0">
                <a:latin typeface="+mn-ea"/>
              </a:rPr>
              <a:t>Ⅰ</a:t>
            </a:r>
            <a:r>
              <a:rPr lang="ja-JP" altLang="en-US" sz="1600" b="0" dirty="0">
                <a:latin typeface="+mn-ea"/>
              </a:rPr>
              <a:t>・旧数学</a:t>
            </a:r>
            <a:r>
              <a:rPr lang="en-US" altLang="ja-JP" sz="1600" b="0" dirty="0">
                <a:latin typeface="+mn-ea"/>
              </a:rPr>
              <a:t>A』</a:t>
            </a:r>
            <a:r>
              <a:rPr lang="ja-JP" altLang="en-US" sz="1600" b="0" dirty="0">
                <a:latin typeface="+mn-ea"/>
              </a:rPr>
              <a:t>の場合のイメージ</a:t>
            </a:r>
            <a:endParaRPr lang="en-US" altLang="ja-JP" sz="1600" b="0" dirty="0">
              <a:latin typeface="+mn-ea"/>
              <a:ea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79E4711-0245-4600-94EC-3BF6BE488D1E}"/>
              </a:ext>
            </a:extLst>
          </p:cNvPr>
          <p:cNvSpPr/>
          <p:nvPr/>
        </p:nvSpPr>
        <p:spPr>
          <a:xfrm>
            <a:off x="3107667" y="1695447"/>
            <a:ext cx="3016538" cy="437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A9FFEEB-382D-4F19-84B8-40B4C967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F66F-3B4F-4E8B-A9F2-F8EEB7F87A3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1854</Words>
  <Application>Microsoft Office PowerPoint</Application>
  <PresentationFormat>画面に合わせる (4:3)</PresentationFormat>
  <Paragraphs>212</Paragraphs>
  <Slides>20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31" baseType="lpstr">
      <vt:lpstr>HG丸ｺﾞｼｯｸM-PRO</vt:lpstr>
      <vt:lpstr>ＭＳ Ｐゴシック</vt:lpstr>
      <vt:lpstr>ＭＳ Ｐ明朝</vt:lpstr>
      <vt:lpstr>ＭＳ ゴシック</vt:lpstr>
      <vt:lpstr>メイリオ</vt:lpstr>
      <vt:lpstr>游ゴシック Light</vt:lpstr>
      <vt:lpstr>Arial</vt:lpstr>
      <vt:lpstr>Calibri</vt:lpstr>
      <vt:lpstr>Times New Roman</vt:lpstr>
      <vt:lpstr>Wingdings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2023-07-19T06:32:10Z</dcterms:created>
  <dcterms:modified xsi:type="dcterms:W3CDTF">2023-07-19T06:32:15Z</dcterms:modified>
</cp:coreProperties>
</file>