
<file path=[Content_Types].xml><?xml version="1.0" encoding="utf-8"?>
<Types xmlns="http://schemas.openxmlformats.org/package/2006/content-types">
  <Default ContentType="image/gif" Extension="gif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0" r:id="rId1"/>
  </p:sldMasterIdLst>
  <p:notesMasterIdLst>
    <p:notesMasterId r:id="rId14"/>
  </p:notesMasterIdLst>
  <p:handoutMasterIdLst>
    <p:handoutMasterId r:id="rId15"/>
  </p:handoutMasterIdLst>
  <p:sldIdLst>
    <p:sldId id="511" r:id="rId2"/>
    <p:sldId id="512" r:id="rId3"/>
    <p:sldId id="520" r:id="rId4"/>
    <p:sldId id="464" r:id="rId5"/>
    <p:sldId id="463" r:id="rId6"/>
    <p:sldId id="521" r:id="rId7"/>
    <p:sldId id="523" r:id="rId8"/>
    <p:sldId id="462" r:id="rId9"/>
    <p:sldId id="461" r:id="rId10"/>
    <p:sldId id="458" r:id="rId11"/>
    <p:sldId id="522" r:id="rId12"/>
    <p:sldId id="505" r:id="rId13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8" userDrawn="1">
          <p15:clr>
            <a:srgbClr val="A4A3A4"/>
          </p15:clr>
        </p15:guide>
        <p15:guide id="2" pos="2103" userDrawn="1">
          <p15:clr>
            <a:srgbClr val="A4A3A4"/>
          </p15:clr>
        </p15:guide>
        <p15:guide id="3" orient="horz" pos="3068" userDrawn="1">
          <p15:clr>
            <a:srgbClr val="A4A3A4"/>
          </p15:clr>
        </p15:guide>
        <p15:guide id="4" pos="2083" userDrawn="1">
          <p15:clr>
            <a:srgbClr val="A4A3A4"/>
          </p15:clr>
        </p15:guide>
        <p15:guide id="5" orient="horz" pos="3109" userDrawn="1">
          <p15:clr>
            <a:srgbClr val="A4A3A4"/>
          </p15:clr>
        </p15:guide>
        <p15:guide id="6" pos="2124" userDrawn="1">
          <p15:clr>
            <a:srgbClr val="A4A3A4"/>
          </p15:clr>
        </p15:guide>
        <p15:guide id="7" orient="horz" pos="3132" userDrawn="1">
          <p15:clr>
            <a:srgbClr val="A4A3A4"/>
          </p15:clr>
        </p15:guide>
        <p15:guide id="10" pos="2145" userDrawn="1">
          <p15:clr>
            <a:srgbClr val="A4A3A4"/>
          </p15:clr>
        </p15:guide>
        <p15:guide id="12" orient="horz" pos="3152" userDrawn="1">
          <p15:clr>
            <a:srgbClr val="A4A3A4"/>
          </p15:clr>
        </p15:guide>
        <p15:guide id="14" pos="2122" userDrawn="1">
          <p15:clr>
            <a:srgbClr val="A4A3A4"/>
          </p15:clr>
        </p15:guide>
        <p15:guide id="15" pos="216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DAEDEF"/>
    <a:srgbClr val="00FF00"/>
    <a:srgbClr val="0033CC"/>
    <a:srgbClr val="D9D9D9"/>
    <a:srgbClr val="FF6600"/>
    <a:srgbClr val="003CFA"/>
    <a:srgbClr val="DDDDDD"/>
    <a:srgbClr val="D9FFEC"/>
    <a:srgbClr val="C5F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54098" autoAdjust="0"/>
  </p:normalViewPr>
  <p:slideViewPr>
    <p:cSldViewPr>
      <p:cViewPr varScale="1">
        <p:scale>
          <a:sx n="54" d="100"/>
          <a:sy n="54" d="100"/>
        </p:scale>
        <p:origin x="4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870" y="72"/>
      </p:cViewPr>
      <p:guideLst>
        <p:guide orient="horz" pos="3088"/>
        <p:guide pos="2103"/>
        <p:guide orient="horz" pos="3068"/>
        <p:guide pos="2083"/>
        <p:guide orient="horz" pos="3109"/>
        <p:guide pos="2124"/>
        <p:guide orient="horz" pos="3132"/>
        <p:guide pos="2145"/>
        <p:guide orient="horz" pos="3152"/>
        <p:guide pos="2122"/>
        <p:guide pos="2164"/>
      </p:guideLst>
    </p:cSldViewPr>
  </p:notesViewPr>
  <p:gridSpacing cx="72008" cy="72008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notesMasters/notesMaster1.xml" Type="http://schemas.openxmlformats.org/officeDocument/2006/relationships/notesMaster"/><Relationship Id="rId15" Target="handoutMasters/handoutMaster1.xml" Type="http://schemas.openxmlformats.org/officeDocument/2006/relationships/handoutMaster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handoutMasters/_rels/handoutMaster1.xml.rels><?xml version="1.0" encoding="UTF-8" standalone="no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34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12" rIns="92019" bIns="46012" numCol="1" anchor="t" anchorCtr="0" compatLnSpc="1">
            <a:prstTxWarp prst="textNoShape">
              <a:avLst/>
            </a:prstTxWarp>
          </a:bodyPr>
          <a:lstStyle>
            <a:lvl1pPr defTabSz="920378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351" y="34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12" rIns="92019" bIns="46012" numCol="1" anchor="t" anchorCtr="0" compatLnSpc="1">
            <a:prstTxWarp prst="textNoShape">
              <a:avLst/>
            </a:prstTxWarp>
          </a:bodyPr>
          <a:lstStyle>
            <a:lvl1pPr algn="r" defTabSz="920378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12" rIns="92019" bIns="46012" numCol="1" anchor="b" anchorCtr="0" compatLnSpc="1">
            <a:prstTxWarp prst="textNoShape">
              <a:avLst/>
            </a:prstTxWarp>
          </a:bodyPr>
          <a:lstStyle>
            <a:lvl1pPr defTabSz="920378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351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12" rIns="92019" bIns="46012" numCol="1" anchor="b" anchorCtr="0" compatLnSpc="1">
            <a:prstTxWarp prst="textNoShape">
              <a:avLst/>
            </a:prstTxWarp>
          </a:bodyPr>
          <a:lstStyle>
            <a:lvl1pPr algn="r" defTabSz="920378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52EA768D-C707-428D-BFF9-8190FD5FED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0531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34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12" rIns="92019" bIns="46012" numCol="1" anchor="t" anchorCtr="0" compatLnSpc="1">
            <a:prstTxWarp prst="textNoShape">
              <a:avLst/>
            </a:prstTxWarp>
          </a:bodyPr>
          <a:lstStyle>
            <a:lvl1pPr defTabSz="920378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351" y="34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12" rIns="92019" bIns="46012" numCol="1" anchor="t" anchorCtr="0" compatLnSpc="1">
            <a:prstTxWarp prst="textNoShape">
              <a:avLst/>
            </a:prstTxWarp>
          </a:bodyPr>
          <a:lstStyle>
            <a:lvl1pPr algn="r" defTabSz="920378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37" y="4721255"/>
            <a:ext cx="544798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12" rIns="92019" bIns="460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12" rIns="92019" bIns="46012" numCol="1" anchor="b" anchorCtr="0" compatLnSpc="1">
            <a:prstTxWarp prst="textNoShape">
              <a:avLst/>
            </a:prstTxWarp>
          </a:bodyPr>
          <a:lstStyle>
            <a:lvl1pPr defTabSz="920378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351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12" rIns="92019" bIns="46012" numCol="1" anchor="b" anchorCtr="0" compatLnSpc="1">
            <a:prstTxWarp prst="textNoShape">
              <a:avLst/>
            </a:prstTxWarp>
          </a:bodyPr>
          <a:lstStyle>
            <a:lvl1pPr algn="r" defTabSz="920378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2C87032C-F6F3-4901-A091-63F0C314FF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8846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260" y="3601529"/>
            <a:ext cx="6311743" cy="58393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4796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8" y="3819547"/>
            <a:ext cx="5952044" cy="48225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3013" y="433388"/>
            <a:ext cx="4559300" cy="342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55843" y="4249588"/>
            <a:ext cx="5900085" cy="5400601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66AB34-58E4-4B2C-8715-869181C28D6A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3429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9663" y="504825"/>
            <a:ext cx="4587875" cy="3441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55843" y="4177581"/>
            <a:ext cx="6044101" cy="5472608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66AB34-58E4-4B2C-8715-869181C28D6A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282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260" y="3601529"/>
            <a:ext cx="6311743" cy="58393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579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59"/>
            <a:ext cx="6194280" cy="5776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942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436" y="3783173"/>
            <a:ext cx="5748328" cy="54003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3537373" y="9074125"/>
            <a:ext cx="2950263" cy="496887"/>
          </a:xfrm>
        </p:spPr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769" y="3745533"/>
            <a:ext cx="5973159" cy="57604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924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818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865" y="3601517"/>
            <a:ext cx="6237469" cy="6192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220" y="3673525"/>
            <a:ext cx="6178760" cy="5902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398" y="2130315"/>
            <a:ext cx="7773206" cy="1470052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2408" y="3885976"/>
            <a:ext cx="6400799" cy="1752301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50F-D042-4653-882E-087120DEC17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8007" y="1599417"/>
            <a:ext cx="8229601" cy="4526078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AE27-1846-4EC4-BC2B-AC7FA6125F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31416" y="273850"/>
            <a:ext cx="2056191" cy="5851644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8007" y="273850"/>
            <a:ext cx="6018590" cy="5851644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2D89-FB0C-4661-AB42-DEC6AFCB8A1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E77CB-630C-4A93-A9B0-322BEC360690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634F1-0359-47E1-B8AC-53E83E0FEE2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D0EDC-5132-4D64-9667-44C3C7A270A1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2135A-B801-466B-8BFE-CEDA255ED77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9B9BD-41C3-4370-9E61-2595931C4F4E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08FF9-2686-40AF-95C1-3025D8545A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ABB08-534F-4B47-A1B0-2E08B9D26D5C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BE17-EC54-4CCC-ABCE-87D3D4C60B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E2710-F62D-4E46-A9C3-F2D984AD9BA8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979F-F615-4602-8118-A533E6BD0D9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B0CE-912B-420A-A8CE-51B210A1A0EA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2C41-50EA-471B-AC43-296ADDF71DB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2FD44-2A90-4E33-AFC7-2F68EC033B2E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5B65E-796B-4153-9DA1-60FE29D177D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8007" y="1599417"/>
            <a:ext cx="8229601" cy="4526078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F747-3499-456B-AB83-C7F6A30D4EE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89" y="4406795"/>
            <a:ext cx="7771594" cy="1362527"/>
          </a:xfrm>
          <a:prstGeom prst="rect">
            <a:avLst/>
          </a:prstGeom>
        </p:spPr>
        <p:txBody>
          <a:bodyPr lIns="94512" tIns="47256" rIns="94512" bIns="47256" anchor="t"/>
          <a:lstStyle>
            <a:lvl1pPr algn="l">
              <a:defRPr sz="41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89" y="2906502"/>
            <a:ext cx="7771594" cy="150029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25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51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7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0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2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5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07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0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D53A-BCB0-4B54-8424-84CDD5A2B38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8007" y="1599417"/>
            <a:ext cx="4036585" cy="452607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9410" y="1599417"/>
            <a:ext cx="4038197" cy="452607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FD3F-9CCA-428F-B8D0-D1AD789B762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8006" y="1535574"/>
            <a:ext cx="4039810" cy="64010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500" b="1"/>
            </a:lvl1pPr>
            <a:lvl2pPr marL="472562" indent="0">
              <a:buNone/>
              <a:defRPr sz="2100" b="1"/>
            </a:lvl2pPr>
            <a:lvl3pPr marL="945124" indent="0">
              <a:buNone/>
              <a:defRPr sz="1900" b="1"/>
            </a:lvl3pPr>
            <a:lvl4pPr marL="1417686" indent="0">
              <a:buNone/>
              <a:defRPr sz="1700" b="1"/>
            </a:lvl4pPr>
            <a:lvl5pPr marL="1890248" indent="0">
              <a:buNone/>
              <a:defRPr sz="1700" b="1"/>
            </a:lvl5pPr>
            <a:lvl6pPr marL="2362810" indent="0">
              <a:buNone/>
              <a:defRPr sz="1700" b="1"/>
            </a:lvl6pPr>
            <a:lvl7pPr marL="2835372" indent="0">
              <a:buNone/>
              <a:defRPr sz="1700" b="1"/>
            </a:lvl7pPr>
            <a:lvl8pPr marL="3307933" indent="0">
              <a:buNone/>
              <a:defRPr sz="1700" b="1"/>
            </a:lvl8pPr>
            <a:lvl9pPr marL="3780495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8006" y="2175677"/>
            <a:ext cx="4039810" cy="394981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4572" y="1535574"/>
            <a:ext cx="4043035" cy="64010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500" b="1"/>
            </a:lvl1pPr>
            <a:lvl2pPr marL="472562" indent="0">
              <a:buNone/>
              <a:defRPr sz="2100" b="1"/>
            </a:lvl2pPr>
            <a:lvl3pPr marL="945124" indent="0">
              <a:buNone/>
              <a:defRPr sz="1900" b="1"/>
            </a:lvl3pPr>
            <a:lvl4pPr marL="1417686" indent="0">
              <a:buNone/>
              <a:defRPr sz="1700" b="1"/>
            </a:lvl4pPr>
            <a:lvl5pPr marL="1890248" indent="0">
              <a:buNone/>
              <a:defRPr sz="1700" b="1"/>
            </a:lvl5pPr>
            <a:lvl6pPr marL="2362810" indent="0">
              <a:buNone/>
              <a:defRPr sz="1700" b="1"/>
            </a:lvl6pPr>
            <a:lvl7pPr marL="2835372" indent="0">
              <a:buNone/>
              <a:defRPr sz="1700" b="1"/>
            </a:lvl7pPr>
            <a:lvl8pPr marL="3307933" indent="0">
              <a:buNone/>
              <a:defRPr sz="1700" b="1"/>
            </a:lvl8pPr>
            <a:lvl9pPr marL="3780495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4572" y="2175677"/>
            <a:ext cx="4043035" cy="394981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0ED-0CCA-48AC-B5FA-308CB073E6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3A78-AA2D-49B8-AC52-61ED11BC5B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04A-C2CB-4DBB-89D8-B5875230E49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6" y="273850"/>
            <a:ext cx="3007683" cy="1160920"/>
          </a:xfrm>
          <a:prstGeom prst="rect">
            <a:avLst/>
          </a:prstGeom>
        </p:spPr>
        <p:txBody>
          <a:bodyPr lIns="94512" tIns="47256" rIns="94512" bIns="47256"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353" y="273850"/>
            <a:ext cx="5112254" cy="5851644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8006" y="1434770"/>
            <a:ext cx="3007683" cy="4690724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1400"/>
            </a:lvl1pPr>
            <a:lvl2pPr marL="472562" indent="0">
              <a:buNone/>
              <a:defRPr sz="1200"/>
            </a:lvl2pPr>
            <a:lvl3pPr marL="945124" indent="0">
              <a:buNone/>
              <a:defRPr sz="1000"/>
            </a:lvl3pPr>
            <a:lvl4pPr marL="1417686" indent="0">
              <a:buNone/>
              <a:defRPr sz="900"/>
            </a:lvl4pPr>
            <a:lvl5pPr marL="1890248" indent="0">
              <a:buNone/>
              <a:defRPr sz="900"/>
            </a:lvl5pPr>
            <a:lvl6pPr marL="2362810" indent="0">
              <a:buNone/>
              <a:defRPr sz="900"/>
            </a:lvl6pPr>
            <a:lvl7pPr marL="2835372" indent="0">
              <a:buNone/>
              <a:defRPr sz="900"/>
            </a:lvl7pPr>
            <a:lvl8pPr marL="3307933" indent="0">
              <a:buNone/>
              <a:defRPr sz="900"/>
            </a:lvl8pPr>
            <a:lvl9pPr marL="3780495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CA34-85EE-4AD8-AD53-E721742A37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1709" y="4799929"/>
            <a:ext cx="5486400" cy="567860"/>
          </a:xfrm>
          <a:prstGeom prst="rect">
            <a:avLst/>
          </a:prstGeom>
        </p:spPr>
        <p:txBody>
          <a:bodyPr lIns="94512" tIns="47256" rIns="94512" bIns="47256"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1709" y="613223"/>
            <a:ext cx="5486400" cy="4114463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3300"/>
            </a:lvl1pPr>
            <a:lvl2pPr marL="472562" indent="0">
              <a:buNone/>
              <a:defRPr sz="2900"/>
            </a:lvl2pPr>
            <a:lvl3pPr marL="945124" indent="0">
              <a:buNone/>
              <a:defRPr sz="2500"/>
            </a:lvl3pPr>
            <a:lvl4pPr marL="1417686" indent="0">
              <a:buNone/>
              <a:defRPr sz="2100"/>
            </a:lvl4pPr>
            <a:lvl5pPr marL="1890248" indent="0">
              <a:buNone/>
              <a:defRPr sz="2100"/>
            </a:lvl5pPr>
            <a:lvl6pPr marL="2362810" indent="0">
              <a:buNone/>
              <a:defRPr sz="2100"/>
            </a:lvl6pPr>
            <a:lvl7pPr marL="2835372" indent="0">
              <a:buNone/>
              <a:defRPr sz="2100"/>
            </a:lvl7pPr>
            <a:lvl8pPr marL="3307933" indent="0">
              <a:buNone/>
              <a:defRPr sz="2100"/>
            </a:lvl8pPr>
            <a:lvl9pPr marL="3780495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1709" y="5367788"/>
            <a:ext cx="5486400" cy="804748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1400"/>
            </a:lvl1pPr>
            <a:lvl2pPr marL="472562" indent="0">
              <a:buNone/>
              <a:defRPr sz="1200"/>
            </a:lvl2pPr>
            <a:lvl3pPr marL="945124" indent="0">
              <a:buNone/>
              <a:defRPr sz="1000"/>
            </a:lvl3pPr>
            <a:lvl4pPr marL="1417686" indent="0">
              <a:buNone/>
              <a:defRPr sz="900"/>
            </a:lvl4pPr>
            <a:lvl5pPr marL="1890248" indent="0">
              <a:buNone/>
              <a:defRPr sz="900"/>
            </a:lvl5pPr>
            <a:lvl6pPr marL="2362810" indent="0">
              <a:buNone/>
              <a:defRPr sz="900"/>
            </a:lvl6pPr>
            <a:lvl7pPr marL="2835372" indent="0">
              <a:buNone/>
              <a:defRPr sz="900"/>
            </a:lvl7pPr>
            <a:lvl8pPr marL="3307933" indent="0">
              <a:buNone/>
              <a:defRPr sz="900"/>
            </a:lvl8pPr>
            <a:lvl9pPr marL="3780495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7DB4-825E-4ACA-A819-CD1ED0BC111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20" Target="../media/image1.gif" Type="http://schemas.openxmlformats.org/officeDocument/2006/relationships/imag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8007" y="6355663"/>
            <a:ext cx="2133601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fld id="{A40B84E8-DC16-49B9-AEBA-3A8432BADD0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3798" y="6355663"/>
            <a:ext cx="2896406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fontAlgn="ctr">
                <a:spcBef>
                  <a:spcPct val="0"/>
                </a:spcBef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大学入試センター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69" y="50875"/>
            <a:ext cx="4509105" cy="5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1" y="661236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0000CC"/>
                </a:gs>
                <a:gs pos="62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  <p:hf hdr="0" ftr="0" dt="0"/>
  <p:txStyles>
    <p:titleStyle>
      <a:lvl1pPr algn="ctr" defTabSz="945124" rtl="0" eaLnBrk="1" latinLnBrk="0" hangingPunct="1">
        <a:spcBef>
          <a:spcPct val="0"/>
        </a:spcBef>
        <a:buNone/>
        <a:defRPr kumimoji="1"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421" indent="-35442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7913" indent="-295351" algn="l" defTabSz="945124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05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3967" indent="-236281" algn="l" defTabSz="945124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6529" indent="-236281" algn="l" defTabSz="945124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091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652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4214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776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562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5124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686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248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2810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372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7933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0495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4549842" y="2168860"/>
            <a:ext cx="4024990" cy="2952328"/>
          </a:xfrm>
          <a:prstGeom prst="roundRect">
            <a:avLst>
              <a:gd fmla="val 5382" name="adj"/>
            </a:avLst>
          </a:prstGeom>
          <a:solidFill>
            <a:srgbClr val="DAEDEF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80000" rtlCol="0"/>
          <a:lstStyle/>
          <a:p>
            <a:pPr fontAlgn="auto" lvl="0">
              <a:spcAft>
                <a:spcPts val="0"/>
              </a:spcAft>
            </a:pPr>
            <a:r>
              <a:rPr altLang="en-US" dirty="0" lang="ja-JP" sz="24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Ａ　試験概要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（受験案内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p.2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～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5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）</a:t>
            </a:r>
            <a:endParaRPr altLang="ja-JP" dirty="0" lang="en-US" sz="1600">
              <a:solidFill>
                <a:prstClr val="white">
                  <a:lumMod val="65000"/>
                </a:prstClr>
              </a:solidFill>
              <a:latin charset="0" typeface="Arial"/>
            </a:endParaRPr>
          </a:p>
          <a:p>
            <a:pPr fontAlgn="auto" lvl="0">
              <a:spcAft>
                <a:spcPts val="0"/>
              </a:spcAft>
            </a:pPr>
            <a:r>
              <a:rPr altLang="en-US" dirty="0" lang="ja-JP" sz="2400">
                <a:solidFill>
                  <a:prstClr val="black"/>
                </a:solidFill>
                <a:latin charset="0" typeface="Arial"/>
              </a:rPr>
              <a:t>Ｂ　出願</a:t>
            </a:r>
            <a:r>
              <a:rPr altLang="en-US" dirty="0" lang="ja-JP" sz="1600">
                <a:solidFill>
                  <a:prstClr val="black"/>
                </a:solidFill>
                <a:latin charset="0" typeface="Arial"/>
              </a:rPr>
              <a:t>（受験案内</a:t>
            </a:r>
            <a:r>
              <a:rPr altLang="ja-JP" dirty="0" lang="en-US" sz="1600">
                <a:solidFill>
                  <a:prstClr val="black"/>
                </a:solidFill>
                <a:latin charset="0" typeface="Arial"/>
              </a:rPr>
              <a:t>p.6</a:t>
            </a:r>
            <a:r>
              <a:rPr altLang="en-US" dirty="0" lang="ja-JP" sz="1600">
                <a:solidFill>
                  <a:prstClr val="black"/>
                </a:solidFill>
                <a:latin charset="0" typeface="Arial"/>
              </a:rPr>
              <a:t>～</a:t>
            </a:r>
            <a:r>
              <a:rPr altLang="ja-JP" dirty="0" lang="en-US" sz="1600">
                <a:solidFill>
                  <a:prstClr val="black"/>
                </a:solidFill>
                <a:latin charset="0" typeface="Arial"/>
              </a:rPr>
              <a:t>26</a:t>
            </a:r>
            <a:r>
              <a:rPr altLang="en-US" dirty="0" lang="ja-JP" sz="1600">
                <a:solidFill>
                  <a:prstClr val="black"/>
                </a:solidFill>
                <a:latin charset="0" typeface="Arial"/>
              </a:rPr>
              <a:t>）</a:t>
            </a:r>
            <a:endParaRPr altLang="ja-JP" dirty="0" lang="en-US" sz="1600">
              <a:solidFill>
                <a:prstClr val="black"/>
              </a:solidFill>
              <a:latin charset="0" typeface="Arial"/>
            </a:endParaRPr>
          </a:p>
          <a:p>
            <a:pPr fontAlgn="auto" lvl="0">
              <a:spcAft>
                <a:spcPts val="0"/>
              </a:spcAft>
            </a:pPr>
            <a:r>
              <a:rPr altLang="en-US" dirty="0" lang="ja-JP" sz="24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Ｃ　出願後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（受験案内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p.27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～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39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）</a:t>
            </a:r>
            <a:endParaRPr altLang="ja-JP" dirty="0" lang="en-US" sz="1600">
              <a:solidFill>
                <a:prstClr val="white">
                  <a:lumMod val="65000"/>
                </a:prstClr>
              </a:solidFill>
              <a:latin charset="0" typeface="Arial"/>
            </a:endParaRPr>
          </a:p>
          <a:p>
            <a:pPr fontAlgn="auto" lvl="0">
              <a:spcAft>
                <a:spcPts val="0"/>
              </a:spcAft>
            </a:pPr>
            <a:r>
              <a:rPr altLang="en-US" dirty="0" lang="ja-JP" sz="24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Ｄ　リスニング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（受験案内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p.40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～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45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）</a:t>
            </a:r>
            <a:endParaRPr altLang="ja-JP" dirty="0" lang="en-US" sz="1600">
              <a:solidFill>
                <a:prstClr val="white">
                  <a:lumMod val="65000"/>
                </a:prstClr>
              </a:solidFill>
              <a:latin charset="0" typeface="Arial"/>
            </a:endParaRPr>
          </a:p>
          <a:p>
            <a:pPr fontAlgn="auto" lvl="0">
              <a:spcAft>
                <a:spcPts val="0"/>
              </a:spcAft>
            </a:pPr>
            <a:r>
              <a:rPr altLang="en-US" dirty="0" lang="ja-JP" sz="24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Ｅ　試験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（受験案内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p.46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～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51 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）</a:t>
            </a:r>
            <a:endParaRPr altLang="ja-JP" dirty="0" lang="en-US" sz="1600">
              <a:solidFill>
                <a:prstClr val="white">
                  <a:lumMod val="65000"/>
                </a:prstClr>
              </a:solidFill>
              <a:latin charset="0" typeface="Arial"/>
            </a:endParaRPr>
          </a:p>
          <a:p>
            <a:pPr fontAlgn="auto" lvl="0">
              <a:spcAft>
                <a:spcPts val="0"/>
              </a:spcAft>
            </a:pPr>
            <a:r>
              <a:rPr altLang="en-US" dirty="0" lang="ja-JP" sz="24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Ｆ　試験実施後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（受験案内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p.52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～）</a:t>
            </a:r>
            <a:endParaRPr altLang="ja-JP" dirty="0" lang="en-US" sz="1600">
              <a:solidFill>
                <a:prstClr val="white">
                  <a:lumMod val="65000"/>
                </a:prstClr>
              </a:solidFill>
              <a:latin charset="0" typeface="Arial"/>
            </a:endParaRPr>
          </a:p>
        </p:txBody>
      </p:sp>
      <p:sp>
        <p:nvSpPr>
          <p:cNvPr id="2" name="Rectangle 13"/>
          <p:cNvSpPr txBox="1">
            <a:spLocks noChangeArrowheads="1"/>
          </p:cNvSpPr>
          <p:nvPr/>
        </p:nvSpPr>
        <p:spPr>
          <a:xfrm>
            <a:off x="395536" y="861050"/>
            <a:ext cx="8424862" cy="666555"/>
          </a:xfrm>
          <a:prstGeom prst="rect">
            <a:avLst/>
          </a:prstGeom>
        </p:spPr>
        <p:txBody>
          <a:bodyPr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altLang="en-US" dirty="0" lang="ja-JP"/>
              <a:t>受 験 案 内</a:t>
            </a:r>
            <a:endParaRPr altLang="ja-JP" dirty="0" lang="en-US" sz="280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idx="12" sz="quarter" type="sldNum"/>
          </p:nvPr>
        </p:nvSpPr>
        <p:spPr>
          <a:xfrm>
            <a:off x="6975873" y="6457328"/>
            <a:ext cx="2133601" cy="366253"/>
          </a:xfrm>
        </p:spPr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180082" y="5359426"/>
            <a:ext cx="4463926" cy="838450"/>
          </a:xfrm>
          <a:prstGeom prst="roundRect">
            <a:avLst/>
          </a:prstGeom>
          <a:solidFill>
            <a:srgbClr val="DAEDEF"/>
          </a:solidFill>
          <a:ln algn="ctr" cap="flat" cmpd="sng" w="19050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36000" compatLnSpc="1" lIns="36000" numCol="1" rIns="36000" rtlCol="0" tIns="36000" vert="horz" wrap="square">
            <a:prstTxWarp prst="textNoShape">
              <a:avLst/>
            </a:prstTxWarp>
          </a:bodyPr>
          <a:lstStyle/>
          <a:p>
            <a:pPr eaLnBrk="1" hangingPunct="1" indent="-457200" marL="457200">
              <a:spcBef>
                <a:spcPct val="20000"/>
              </a:spcBef>
              <a:buFont charset="2" panose="05000000000000000000" pitchFamily="2" typeface="Wingdings"/>
              <a:buChar char="Ø"/>
            </a:pPr>
            <a:r>
              <a:rPr altLang="en-US" dirty="0" lang="ja-JP" sz="1200">
                <a:latin typeface="+mj-ea"/>
                <a:ea typeface="+mj-ea"/>
              </a:rPr>
              <a:t>「大学入学共通テスト受験案内」をお手元にご準備ください。</a:t>
            </a:r>
            <a:endParaRPr altLang="ja-JP" dirty="0" lang="en-US" sz="1200">
              <a:latin typeface="+mj-ea"/>
              <a:ea typeface="+mj-ea"/>
            </a:endParaRPr>
          </a:p>
          <a:p>
            <a:pPr eaLnBrk="1" hangingPunct="1" indent="-457200" marL="457200">
              <a:spcBef>
                <a:spcPct val="20000"/>
              </a:spcBef>
              <a:buFont charset="2" panose="05000000000000000000" pitchFamily="2" typeface="Wingdings"/>
              <a:buChar char="Ø"/>
            </a:pPr>
            <a:r>
              <a:rPr altLang="en-US" dirty="0" lang="ja-JP" sz="1200">
                <a:latin typeface="+mj-ea"/>
                <a:ea typeface="+mj-ea"/>
              </a:rPr>
              <a:t>ナレーションでは，以下の名称について，適宜，省略します。</a:t>
            </a:r>
            <a:endParaRPr altLang="ja-JP" dirty="0" lang="en-US" sz="1200">
              <a:latin typeface="+mj-ea"/>
              <a:ea typeface="+mj-ea"/>
            </a:endParaRPr>
          </a:p>
          <a:p>
            <a:pPr eaLnBrk="1" hangingPunct="1" lvl="1" marL="455613">
              <a:spcBef>
                <a:spcPct val="20000"/>
              </a:spcBef>
            </a:pPr>
            <a:r>
              <a:rPr altLang="en-US" dirty="0" lang="ja-JP" sz="1200">
                <a:solidFill>
                  <a:schemeClr val="accent6"/>
                </a:solidFill>
                <a:latin typeface="+mj-ea"/>
                <a:ea typeface="+mj-ea"/>
              </a:rPr>
              <a:t>大学入学共通テスト　⇒共通テスト</a:t>
            </a:r>
            <a:endParaRPr altLang="en-US" dirty="0" lang="ja-JP" sz="1200">
              <a:latin typeface="+mj-ea"/>
              <a:ea typeface="+mj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779912" y="1680078"/>
            <a:ext cx="5094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altLang="ja-JP" dirty="0" lang="en-US" sz="1800"/>
              <a:t>※</a:t>
            </a:r>
            <a:r>
              <a:rPr altLang="en-US" dirty="0" lang="ja-JP" sz="1800"/>
              <a:t>このスライドでは以下の内容について説明します</a:t>
            </a:r>
            <a:endParaRPr altLang="ja-JP" dirty="0" lang="en-US" sz="180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497426E-7377-4398-A275-EA7A161BB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29000"/>
            <a:ext cx="2555535" cy="360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224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7"/>
      <p:bldP grpId="0" spid="2"/>
      <p:bldP animBg="1" grpId="0" spid="9"/>
      <p:bldP grpId="0" spid="20"/>
    </p:bld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802EF3E4-B94A-47DA-8AD5-BCF50DA59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864" l="1080" r="954" t="5296"/>
          <a:stretch/>
        </p:blipFill>
        <p:spPr>
          <a:xfrm>
            <a:off x="1225724" y="1628800"/>
            <a:ext cx="6946676" cy="4614921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943600" y="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0"/>
              </a:spcBef>
            </a:pPr>
            <a:endParaRPr altLang="ja-JP" b="0" lang="ja-JP" sz="2000">
              <a:solidFill>
                <a:schemeClr val="tx2"/>
              </a:solidFill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2675" y="332656"/>
            <a:ext cx="9036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altLang="en-US" dirty="0" lang="ja-JP" sz="2400">
                <a:latin typeface="+mn-ea"/>
                <a:ea typeface="+mn-ea"/>
              </a:rPr>
              <a:t>検定料の計算方法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8CC2127-2019-4486-854A-1B2445E76932}"/>
              </a:ext>
            </a:extLst>
          </p:cNvPr>
          <p:cNvGrpSpPr/>
          <p:nvPr/>
        </p:nvGrpSpPr>
        <p:grpSpPr>
          <a:xfrm>
            <a:off x="5017541" y="2458255"/>
            <a:ext cx="778595" cy="3130985"/>
            <a:chOff x="5017541" y="2414345"/>
            <a:chExt cx="778595" cy="313098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5030362" y="2414345"/>
              <a:ext cx="70781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indent="-342900" marL="342900">
                <a:defRPr/>
              </a:pPr>
              <a:r>
                <a:rPr altLang="ja-JP" dirty="0" lang="en-US" sz="2400">
                  <a:latin charset="-128" pitchFamily="66" typeface="ＤＦＧフリー流葉"/>
                  <a:ea charset="-128" pitchFamily="66" typeface="ＤＦＧフリー流葉"/>
                  <a:cs charset="0" pitchFamily="66" typeface="Estrangelo Edessa"/>
                </a:rPr>
                <a:t>A</a:t>
              </a:r>
              <a:endParaRPr altLang="en-US" dirty="0" lang="ja-JP" sz="3200" u="sng">
                <a:effectLst>
                  <a:outerShdw algn="tl" blurRad="38100" dir="2700000" dist="38100">
                    <a:srgbClr val="000000"/>
                  </a:outerShdw>
                </a:effectLst>
                <a:latin charset="-128" pitchFamily="50" typeface="ＤＦＧ平成ゴシック体W7"/>
                <a:ea charset="-128" pitchFamily="50" typeface="ＤＦＧ平成ゴシック体W7"/>
              </a:endParaRPr>
            </a:p>
            <a:p>
              <a:pPr indent="-342900" marL="342900">
                <a:defRPr/>
              </a:pPr>
              <a:endParaRPr altLang="ja-JP" dirty="0"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017541" y="2991412"/>
              <a:ext cx="778595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indent="-342900" marL="342900">
                <a:defRPr/>
              </a:pPr>
              <a:r>
                <a:rPr altLang="ja-JP" dirty="0" lang="en-US" sz="2400">
                  <a:latin charset="-128" pitchFamily="66" typeface="ＤＦＧフリー流葉"/>
                  <a:ea charset="-128" pitchFamily="66" typeface="ＤＦＧフリー流葉"/>
                  <a:cs charset="0" pitchFamily="66" typeface="Estrangelo Edessa"/>
                </a:rPr>
                <a:t>B</a:t>
              </a:r>
              <a:endParaRPr altLang="en-US" dirty="0" lang="ja-JP" sz="3200" u="sng">
                <a:effectLst>
                  <a:outerShdw algn="tl" blurRad="38100" dir="2700000" dist="38100">
                    <a:srgbClr val="000000"/>
                  </a:outerShdw>
                </a:effectLst>
                <a:latin charset="-128" pitchFamily="50" typeface="ＤＦＧ平成ゴシック体W7"/>
                <a:ea charset="-128" pitchFamily="50" typeface="ＤＦＧ平成ゴシック体W7"/>
              </a:endParaRPr>
            </a:p>
            <a:p>
              <a:pPr indent="-342900" marL="342900">
                <a:defRPr/>
              </a:pPr>
              <a:endParaRPr altLang="ja-JP" dirty="0"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030362" y="3603804"/>
              <a:ext cx="70781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indent="-342900" marL="342900">
                <a:defRPr/>
              </a:pPr>
              <a:r>
                <a:rPr altLang="ja-JP" dirty="0" lang="en-US" sz="2400">
                  <a:latin charset="-128" pitchFamily="66" typeface="ＤＦＧフリー流葉"/>
                  <a:ea charset="-128" pitchFamily="66" typeface="ＤＦＧフリー流葉"/>
                  <a:cs charset="0" pitchFamily="66" typeface="Estrangelo Edessa"/>
                </a:rPr>
                <a:t>X</a:t>
              </a:r>
              <a:endParaRPr altLang="en-US" dirty="0" lang="ja-JP" sz="3200" u="sng">
                <a:effectLst>
                  <a:outerShdw algn="tl" blurRad="38100" dir="2700000" dist="38100">
                    <a:srgbClr val="000000"/>
                  </a:outerShdw>
                </a:effectLst>
                <a:latin charset="-128" pitchFamily="50" typeface="ＤＦＧ平成ゴシック体W7"/>
                <a:ea charset="-128" pitchFamily="50" typeface="ＤＦＧ平成ゴシック体W7"/>
              </a:endParaRPr>
            </a:p>
            <a:p>
              <a:pPr indent="-342900" marL="342900">
                <a:defRPr/>
              </a:pPr>
              <a:endParaRPr altLang="ja-JP" dirty="0"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017541" y="5185290"/>
              <a:ext cx="70781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indent="-342900" marL="342900">
                <a:defRPr/>
              </a:pPr>
              <a:r>
                <a:rPr altLang="ja-JP" dirty="0" lang="en-US" sz="2400">
                  <a:latin charset="-128" pitchFamily="66" typeface="ＤＦＧフリー流葉"/>
                  <a:ea charset="-128" pitchFamily="66" typeface="ＤＦＧフリー流葉"/>
                  <a:cs charset="0" pitchFamily="66" typeface="Estrangelo Edessa"/>
                </a:rPr>
                <a:t>X</a:t>
              </a:r>
              <a:endParaRPr altLang="en-US" dirty="0" lang="ja-JP" sz="3200" u="sng">
                <a:effectLst>
                  <a:outerShdw algn="tl" blurRad="38100" dir="2700000" dist="38100">
                    <a:srgbClr val="000000"/>
                  </a:outerShdw>
                </a:effectLst>
                <a:latin charset="-128" pitchFamily="50" typeface="ＤＦＧ平成ゴシック体W7"/>
                <a:ea charset="-128" pitchFamily="50" typeface="ＤＦＧ平成ゴシック体W7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043397" y="4404888"/>
              <a:ext cx="70781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indent="-342900" marL="342900">
                <a:defRPr/>
              </a:pPr>
              <a:r>
                <a:rPr altLang="ja-JP" dirty="0" lang="en-US" sz="2400">
                  <a:latin charset="-128" pitchFamily="66" typeface="ＤＦＧフリー流葉"/>
                  <a:ea charset="-128" pitchFamily="66" typeface="ＤＦＧフリー流葉"/>
                  <a:cs charset="0" pitchFamily="66" typeface="Estrangelo Edessa"/>
                </a:rPr>
                <a:t>D</a:t>
              </a:r>
              <a:endParaRPr altLang="en-US" dirty="0" lang="ja-JP" sz="3200" u="sng">
                <a:effectLst>
                  <a:outerShdw algn="tl" blurRad="38100" dir="2700000" dist="38100">
                    <a:srgbClr val="000000"/>
                  </a:outerShdw>
                </a:effectLst>
                <a:latin charset="-128" pitchFamily="50" typeface="ＤＦＧ平成ゴシック体W7"/>
                <a:ea charset="-128" pitchFamily="50" typeface="ＤＦＧ平成ゴシック体W7"/>
              </a:endParaRPr>
            </a:p>
            <a:p>
              <a:pPr indent="-342900" marL="342900">
                <a:defRPr/>
              </a:pPr>
              <a:endParaRPr altLang="ja-JP" dirty="0" lang="en-US"/>
            </a:p>
          </p:txBody>
        </p:sp>
      </p:grpSp>
      <p:sp>
        <p:nvSpPr>
          <p:cNvPr id="11" name="角丸四角形 10"/>
          <p:cNvSpPr/>
          <p:nvPr/>
        </p:nvSpPr>
        <p:spPr bwMode="auto">
          <a:xfrm>
            <a:off x="225555" y="3895816"/>
            <a:ext cx="4112531" cy="869112"/>
          </a:xfrm>
          <a:prstGeom prst="roundRect">
            <a:avLst>
              <a:gd fmla="val 27076" name="adj"/>
            </a:avLst>
          </a:prstGeom>
          <a:solidFill>
            <a:schemeClr val="accent5">
              <a:lumMod val="20000"/>
              <a:lumOff val="80000"/>
            </a:schemeClr>
          </a:solidFill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indent="-342900" marL="342900"/>
            <a:r>
              <a:rPr altLang="ja-JP" b="0" dirty="0" lang="en-US" sz="2000"/>
              <a:t>※</a:t>
            </a:r>
            <a:r>
              <a:rPr altLang="en-US" b="0" dirty="0" lang="ja-JP" sz="2000"/>
              <a:t>「地理歴史」と「公民」は合わせて</a:t>
            </a:r>
            <a:r>
              <a:rPr altLang="ja-JP" b="0" dirty="0" lang="en-US" sz="2000"/>
              <a:t>1</a:t>
            </a:r>
            <a:r>
              <a:rPr altLang="en-US" b="0" dirty="0" lang="ja-JP" sz="2000"/>
              <a:t>教科として数えます。</a:t>
            </a:r>
          </a:p>
        </p:txBody>
      </p:sp>
      <p:sp>
        <p:nvSpPr>
          <p:cNvPr id="14" name="角丸四角形 13"/>
          <p:cNvSpPr/>
          <p:nvPr/>
        </p:nvSpPr>
        <p:spPr bwMode="auto">
          <a:xfrm>
            <a:off x="112057" y="1184597"/>
            <a:ext cx="4793904" cy="1164298"/>
          </a:xfrm>
          <a:prstGeom prst="roundRect">
            <a:avLst>
              <a:gd fmla="val 11891" name="adj"/>
            </a:avLst>
          </a:prstGeom>
          <a:solidFill>
            <a:schemeClr val="accent5">
              <a:lumMod val="20000"/>
              <a:lumOff val="80000"/>
            </a:schemeClr>
          </a:solidFill>
          <a:ln algn="ctr" cap="flat" cmpd="sng" w="2857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ja-JP" b="0" baseline="0" cap="none" dirty="0" i="0" kumimoji="1" lang="en-US" normalizeH="0" strike="noStrike" sz="1800" u="sng">
                <a:ln>
                  <a:noFill/>
                </a:ln>
                <a:solidFill>
                  <a:srgbClr val="FF0000"/>
                </a:solidFill>
                <a:effectLst/>
                <a:latin charset="0" typeface="Arial"/>
                <a:ea charset="-128" pitchFamily="50" typeface="ＭＳ Ｐゴシック"/>
              </a:rPr>
              <a:t>【</a:t>
            </a:r>
            <a:r>
              <a:rPr altLang="en-US" b="0" baseline="0" cap="none" dirty="0" i="0" kumimoji="1" lang="ja-JP" normalizeH="0" strike="noStrike" sz="1800" u="sng">
                <a:ln>
                  <a:noFill/>
                </a:ln>
                <a:solidFill>
                  <a:srgbClr val="FF0000"/>
                </a:solidFill>
                <a:effectLst/>
                <a:latin charset="0" typeface="Arial"/>
                <a:ea charset="-128" pitchFamily="50" typeface="ＭＳ Ｐゴシック"/>
              </a:rPr>
              <a:t>受験教科数</a:t>
            </a:r>
            <a:r>
              <a:rPr altLang="ja-JP" b="0" baseline="0" cap="none" dirty="0" i="0" kumimoji="1" lang="en-US" normalizeH="0" strike="noStrike" sz="1800" u="sng">
                <a:ln>
                  <a:noFill/>
                </a:ln>
                <a:solidFill>
                  <a:srgbClr val="FF0000"/>
                </a:solidFill>
                <a:effectLst/>
                <a:latin charset="0" typeface="Arial"/>
                <a:ea charset="-128" pitchFamily="50" typeface="ＭＳ Ｐゴシック"/>
              </a:rPr>
              <a:t>】</a:t>
            </a:r>
          </a:p>
          <a:p>
            <a:pPr algn="l" defTabSz="914400" eaLnBrk="1" fontAlgn="base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en-US" b="0" dirty="0" lang="ja-JP" sz="1800"/>
              <a:t>「</a:t>
            </a:r>
            <a:r>
              <a:rPr altLang="ja-JP" b="0" dirty="0" lang="en-US" sz="1800"/>
              <a:t>X</a:t>
            </a:r>
            <a:r>
              <a:rPr altLang="en-US" b="0" dirty="0" lang="ja-JP" sz="1800"/>
              <a:t>」以外のアルファベットの数を足した合計</a:t>
            </a:r>
            <a:endParaRPr altLang="ja-JP" b="0" dirty="0" lang="en-US" sz="1800"/>
          </a:p>
          <a:p>
            <a:pPr algn="l" defTabSz="914400" eaLnBrk="1" fontAlgn="base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en-US" b="0" dirty="0" lang="ja-JP" sz="1800"/>
              <a:t>　　　　　　　記入例の場合は</a:t>
            </a:r>
            <a:r>
              <a:rPr altLang="ja-JP" b="0" dirty="0" lang="en-US" sz="1800"/>
              <a:t>3</a:t>
            </a:r>
            <a:r>
              <a:rPr altLang="en-US" b="0" dirty="0" lang="ja-JP" sz="1800"/>
              <a:t>教科</a:t>
            </a:r>
            <a:endParaRPr altLang="en-US" b="0" baseline="0" cap="none" dirty="0" i="0" kumimoji="1" lang="ja-JP" normalizeH="0" strike="noStrike" sz="1800" u="none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5985088" y="2822901"/>
            <a:ext cx="2872166" cy="894131"/>
          </a:xfrm>
          <a:prstGeom prst="roundRect">
            <a:avLst>
              <a:gd fmla="val 18640" name="adj"/>
            </a:avLst>
          </a:prstGeom>
          <a:solidFill>
            <a:schemeClr val="accent5">
              <a:lumMod val="20000"/>
              <a:lumOff val="80000"/>
            </a:schemeClr>
          </a:solidFill>
          <a:ln algn="ctr" cap="flat" cmpd="sng" w="2857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ja-JP" b="0" baseline="0" cap="none" dirty="0" i="0" kumimoji="1" lang="en-US" normalizeH="0" strike="noStrike" sz="1800" u="sng">
                <a:ln>
                  <a:noFill/>
                </a:ln>
                <a:solidFill>
                  <a:srgbClr val="FF0000"/>
                </a:solidFill>
                <a:effectLst/>
              </a:rPr>
              <a:t>【</a:t>
            </a:r>
            <a:r>
              <a:rPr altLang="en-US" b="0" dirty="0" lang="ja-JP" sz="1800" u="sng">
                <a:solidFill>
                  <a:srgbClr val="FF0000"/>
                </a:solidFill>
              </a:rPr>
              <a:t>成績通知</a:t>
            </a:r>
            <a:r>
              <a:rPr altLang="ja-JP" b="0" baseline="0" cap="none" dirty="0" i="0" kumimoji="1" lang="en-US" normalizeH="0" strike="noStrike" sz="1800" u="sng">
                <a:ln>
                  <a:noFill/>
                </a:ln>
                <a:solidFill>
                  <a:srgbClr val="FF0000"/>
                </a:solidFill>
                <a:effectLst/>
              </a:rPr>
              <a:t>】</a:t>
            </a:r>
            <a:r>
              <a:rPr altLang="en-US" b="1" baseline="0" cap="none" dirty="0" i="0" kumimoji="1" lang="ja-JP" normalizeH="0" strike="noStrike" sz="1800" u="none">
                <a:ln>
                  <a:noFill/>
                </a:ln>
                <a:solidFill>
                  <a:srgbClr val="FF0000"/>
                </a:solidFill>
                <a:effectLst/>
              </a:rPr>
              <a:t>　</a:t>
            </a:r>
            <a:r>
              <a:rPr altLang="en-US" b="0" baseline="0" cap="none" dirty="0" i="0" kumimoji="1" lang="ja-JP" normalizeH="0" strike="noStrike" sz="1800" u="none">
                <a:ln>
                  <a:noFill/>
                </a:ln>
                <a:effectLst/>
              </a:rPr>
              <a:t>希望の有無</a:t>
            </a:r>
            <a:endParaRPr altLang="ja-JP" b="0" baseline="0" cap="none" dirty="0" i="0" kumimoji="1" lang="en-US" normalizeH="0" strike="noStrike" sz="1800" u="none">
              <a:ln>
                <a:noFill/>
              </a:ln>
              <a:effectLst/>
            </a:endParaRPr>
          </a:p>
          <a:p>
            <a:pPr algn="l" defTabSz="914400" eaLnBrk="1" fontAlgn="base" hangingPunct="1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en-US" b="0" dirty="0" lang="ja-JP" sz="1800"/>
              <a:t>　　　</a:t>
            </a:r>
            <a:r>
              <a:rPr altLang="en-US" b="0" dirty="0" lang="ja-JP" sz="1400"/>
              <a:t>記入例の場合は希望する</a:t>
            </a:r>
            <a:endParaRPr altLang="ja-JP" b="0" baseline="0" cap="none" dirty="0" i="0" kumimoji="1" lang="en-US" normalizeH="0" strike="noStrike" sz="1400" u="none">
              <a:ln>
                <a:noFill/>
              </a:ln>
              <a:effectLst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4971118" y="2414345"/>
            <a:ext cx="542056" cy="3251490"/>
          </a:xfrm>
          <a:prstGeom prst="roundRect">
            <a:avLst>
              <a:gd fmla="val 26974" name="adj"/>
            </a:avLst>
          </a:prstGeom>
          <a:noFill/>
          <a:ln algn="ctr" cap="flat" cmpd="sng" w="31750">
            <a:solidFill>
              <a:srgbClr val="FF0000"/>
            </a:solidFill>
            <a:prstDash val="sysDash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en-US" b="1" baseline="0" cap="none" i="0" kumimoji="1" lang="ja-JP" normalizeH="0" strike="noStrike" sz="2800" u="none">
              <a:ln>
                <a:noFill/>
              </a:ln>
              <a:solidFill>
                <a:schemeClr val="tx1"/>
              </a:solidFill>
              <a:effectLst/>
              <a:latin charset="0" typeface="Arial"/>
              <a:ea charset="-128" pitchFamily="50" typeface="ＭＳ Ｐゴシック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2DF636F-32F7-42E0-9492-92D23EC041AA}"/>
              </a:ext>
            </a:extLst>
          </p:cNvPr>
          <p:cNvGrpSpPr/>
          <p:nvPr/>
        </p:nvGrpSpPr>
        <p:grpSpPr>
          <a:xfrm>
            <a:off x="6660232" y="4509120"/>
            <a:ext cx="864095" cy="1235410"/>
            <a:chOff x="6660232" y="4509120"/>
            <a:chExt cx="864095" cy="1235410"/>
          </a:xfrm>
        </p:grpSpPr>
        <p:sp>
          <p:nvSpPr>
            <p:cNvPr id="12" name="角丸四角形 11"/>
            <p:cNvSpPr/>
            <p:nvPr/>
          </p:nvSpPr>
          <p:spPr bwMode="auto">
            <a:xfrm>
              <a:off x="6660232" y="5464274"/>
              <a:ext cx="720080" cy="280256"/>
            </a:xfrm>
            <a:prstGeom prst="roundRect">
              <a:avLst>
                <a:gd fmla="val 11068" name="adj"/>
              </a:avLst>
            </a:prstGeom>
            <a:noFill/>
            <a:ln algn="ctr" cap="flat" cmpd="sng" w="57150">
              <a:solidFill>
                <a:srgbClr val="FF0000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-342900" latinLnBrk="0" marL="34290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altLang="en-US" b="1" baseline="0" cap="none" i="0" kumimoji="1" lang="ja-JP" normalizeH="0" strike="noStrike" sz="2800" u="none">
                <a:ln>
                  <a:noFill/>
                </a:ln>
                <a:solidFill>
                  <a:schemeClr val="tx1"/>
                </a:solidFill>
                <a:effectLst/>
                <a:latin charset="0" typeface="Arial"/>
                <a:ea charset="-128" pitchFamily="50" typeface="ＭＳ Ｐゴシック"/>
              </a:endParaRPr>
            </a:p>
          </p:txBody>
        </p:sp>
        <p:sp>
          <p:nvSpPr>
            <p:cNvPr id="15" name="右矢印 14"/>
            <p:cNvSpPr/>
            <p:nvPr/>
          </p:nvSpPr>
          <p:spPr bwMode="auto">
            <a:xfrm rot="5400000">
              <a:off x="6946026" y="4650898"/>
              <a:ext cx="720080" cy="436523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 algn="ctr" cap="flat" cmpd="sng" w="2857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-342900" latinLnBrk="0" marL="34290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altLang="en-US" b="1" baseline="0" cap="none" i="0" kumimoji="1" lang="ja-JP" normalizeH="0" strike="noStrike" sz="2800" u="none">
                <a:ln>
                  <a:noFill/>
                </a:ln>
                <a:solidFill>
                  <a:schemeClr val="tx1"/>
                </a:solidFill>
                <a:effectLst/>
                <a:latin charset="0" typeface="Arial"/>
                <a:ea charset="-128" pitchFamily="50" typeface="ＭＳ Ｐゴシック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69255F5C-CCBF-458E-8E2C-0CAFE2E7B47C}"/>
              </a:ext>
            </a:extLst>
          </p:cNvPr>
          <p:cNvGrpSpPr/>
          <p:nvPr/>
        </p:nvGrpSpPr>
        <p:grpSpPr>
          <a:xfrm>
            <a:off x="6660232" y="3840484"/>
            <a:ext cx="1620579" cy="668636"/>
            <a:chOff x="6660232" y="3840484"/>
            <a:chExt cx="1620579" cy="668636"/>
          </a:xfrm>
        </p:grpSpPr>
        <p:sp>
          <p:nvSpPr>
            <p:cNvPr id="10" name="円/楕円 9"/>
            <p:cNvSpPr>
              <a:spLocks noChangeAspect="1"/>
            </p:cNvSpPr>
            <p:nvPr/>
          </p:nvSpPr>
          <p:spPr bwMode="auto">
            <a:xfrm>
              <a:off x="6929158" y="3983692"/>
              <a:ext cx="557070" cy="381412"/>
            </a:xfrm>
            <a:prstGeom prst="ellipse">
              <a:avLst/>
            </a:prstGeom>
            <a:noFill/>
            <a:ln algn="ctr" cap="flat" cmpd="sng" w="25400">
              <a:solidFill>
                <a:schemeClr val="tx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-342900" latinLnBrk="0" marL="34290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altLang="en-US" b="1" baseline="0" cap="none" i="0" kumimoji="1" lang="ja-JP" normalizeH="0" strike="noStrike" sz="2800" u="none">
                <a:ln>
                  <a:noFill/>
                </a:ln>
                <a:solidFill>
                  <a:schemeClr val="tx1"/>
                </a:solidFill>
                <a:effectLst/>
                <a:latin charset="0" typeface="Arial"/>
                <a:ea charset="-128" pitchFamily="50" typeface="ＭＳ Ｐゴシック"/>
              </a:endParaRPr>
            </a:p>
          </p:txBody>
        </p:sp>
        <p:sp>
          <p:nvSpPr>
            <p:cNvPr id="18" name="角丸四角形 17"/>
            <p:cNvSpPr/>
            <p:nvPr/>
          </p:nvSpPr>
          <p:spPr bwMode="auto">
            <a:xfrm>
              <a:off x="6660232" y="3840484"/>
              <a:ext cx="1620579" cy="668636"/>
            </a:xfrm>
            <a:prstGeom prst="roundRect">
              <a:avLst>
                <a:gd fmla="val 21474" name="adj"/>
              </a:avLst>
            </a:prstGeom>
            <a:noFill/>
            <a:ln algn="ctr" cap="flat" cmpd="sng" w="31750">
              <a:solidFill>
                <a:srgbClr val="FF0000"/>
              </a:solidFill>
              <a:prstDash val="sysDash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-342900" latinLnBrk="0" marL="34290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altLang="en-US" b="1" baseline="0" cap="none" i="0" kumimoji="1" lang="ja-JP" normalizeH="0" strike="noStrike" sz="2800" u="none">
                <a:ln>
                  <a:noFill/>
                </a:ln>
                <a:solidFill>
                  <a:schemeClr val="tx1"/>
                </a:solidFill>
                <a:effectLst/>
                <a:latin charset="0" typeface="Arial"/>
                <a:ea charset="-128" pitchFamily="50" typeface="ＭＳ Ｐゴシック"/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【P22</a:t>
            </a:r>
            <a:r>
              <a:rPr altLang="en-US" dirty="0" lang="ja-JP" sz="2600"/>
              <a:t>・</a:t>
            </a:r>
            <a:r>
              <a:rPr altLang="ja-JP" dirty="0" lang="en-US" sz="2600"/>
              <a:t>25</a:t>
            </a:r>
            <a:r>
              <a:rPr altLang="en-US" dirty="0" lang="ja-JP" sz="2600"/>
              <a:t>・</a:t>
            </a:r>
            <a:r>
              <a:rPr altLang="ja-JP" dirty="0" lang="en-US" sz="2600"/>
              <a:t>26】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21" name="スライド番号プレースホルダー 1"/>
          <p:cNvSpPr txBox="1">
            <a:spLocks/>
          </p:cNvSpPr>
          <p:nvPr/>
        </p:nvSpPr>
        <p:spPr bwMode="auto">
          <a:xfrm>
            <a:off x="7055296" y="6419428"/>
            <a:ext cx="1981200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ja-JP"/>
            </a:defPPr>
            <a:lvl1pPr algn="r" fontAlgn="base" rtl="0">
              <a:spcBef>
                <a:spcPct val="0"/>
              </a:spcBef>
              <a:spcAft>
                <a:spcPct val="0"/>
              </a:spcAft>
              <a:defRPr b="0" kern="1200" kumimoji="0" sz="1800">
                <a:solidFill>
                  <a:schemeClr val="tx1"/>
                </a:solidFill>
                <a:latin charset="0" pitchFamily="34" typeface="Verdana"/>
                <a:ea charset="-128" pitchFamily="50" typeface="ＭＳ Ｐゴシック"/>
                <a:cs typeface="+mn-cs"/>
              </a:defRPr>
            </a:lvl1pPr>
            <a:lvl2pPr algn="l" fontAlgn="base" marL="4572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2pPr>
            <a:lvl3pPr algn="l" fontAlgn="base" marL="9144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3pPr>
            <a:lvl4pPr algn="l" fontAlgn="base" marL="13716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4pPr>
            <a:lvl5pPr algn="l" fontAlgn="base" marL="18288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5pPr>
            <a:lvl6pPr algn="l" defTabSz="914400" eaLnBrk="1" hangingPunct="1" latinLnBrk="0" marL="22860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6pPr>
            <a:lvl7pPr algn="l" defTabSz="914400" eaLnBrk="1" hangingPunct="1" latinLnBrk="0" marL="27432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7pPr>
            <a:lvl8pPr algn="l" defTabSz="914400" eaLnBrk="1" hangingPunct="1" latinLnBrk="0" marL="32004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8pPr>
            <a:lvl9pPr algn="l" defTabSz="914400" eaLnBrk="1" hangingPunct="1" latinLnBrk="0" marL="36576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9pPr>
          </a:lstStyle>
          <a:p>
            <a:pPr>
              <a:defRPr/>
            </a:pPr>
            <a:endParaRPr altLang="ja-JP" dirty="0" lang="en-US"/>
          </a:p>
        </p:txBody>
      </p:sp>
      <p:sp>
        <p:nvSpPr>
          <p:cNvPr id="22" name="右矢印 21"/>
          <p:cNvSpPr/>
          <p:nvPr/>
        </p:nvSpPr>
        <p:spPr bwMode="auto">
          <a:xfrm rot="2828311">
            <a:off x="4251036" y="2024711"/>
            <a:ext cx="879323" cy="430836"/>
          </a:xfrm>
          <a:prstGeom prst="rightArrow">
            <a:avLst>
              <a:gd fmla="val 50000" name="adj1"/>
              <a:gd fmla="val 77513" name="adj2"/>
            </a:avLst>
          </a:prstGeom>
          <a:solidFill>
            <a:schemeClr val="tx1">
              <a:lumMod val="65000"/>
              <a:lumOff val="35000"/>
            </a:schemeClr>
          </a:solidFill>
          <a:ln algn="ctr" cap="flat" cmpd="sng" w="2857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en-US" b="1" baseline="0" cap="none" i="0" kumimoji="1" lang="ja-JP" normalizeH="0" strike="noStrike" sz="2800" u="none">
              <a:ln>
                <a:noFill/>
              </a:ln>
              <a:solidFill>
                <a:schemeClr val="tx1"/>
              </a:solidFill>
              <a:effectLst/>
              <a:latin charset="0" typeface="Arial"/>
              <a:ea charset="-128" pitchFamily="50" typeface="ＭＳ Ｐゴシック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10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animBg="1" grpId="0" spid="11"/>
      <p:bldP animBg="1" grpId="0" spid="14"/>
      <p:bldP animBg="1" grpId="0" spid="16"/>
      <p:bldP animBg="1" grpId="0" spid="17"/>
      <p:bldP animBg="1" grpId="0" spid="22"/>
    </p:bld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23528" y="1015018"/>
            <a:ext cx="8345774" cy="547848"/>
          </a:xfrm>
          <a:prstGeom prst="roundRect">
            <a:avLst>
              <a:gd fmla="val 13634" name="adj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</p:spPr>
        <p:txBody>
          <a:bodyPr anchor="b"/>
          <a:lstStyle/>
          <a:p>
            <a:pPr>
              <a:spcBef>
                <a:spcPct val="0"/>
              </a:spcBef>
            </a:pPr>
            <a:r>
              <a:rPr altLang="en-US" dirty="0" lang="ja-JP">
                <a:latin typeface="+mn-ea"/>
                <a:ea typeface="+mn-ea"/>
              </a:rPr>
              <a:t>検定料をゆう</a:t>
            </a:r>
            <a:r>
              <a:rPr altLang="en-US" dirty="0" err="1" lang="ja-JP">
                <a:latin typeface="+mn-ea"/>
                <a:ea typeface="+mn-ea"/>
              </a:rPr>
              <a:t>ちょ</a:t>
            </a:r>
            <a:r>
              <a:rPr altLang="en-US" dirty="0" lang="ja-JP">
                <a:latin typeface="+mn-ea"/>
                <a:ea typeface="+mn-ea"/>
              </a:rPr>
              <a:t>銀行</a:t>
            </a:r>
            <a:r>
              <a:rPr altLang="en-US" dirty="0" lang="ja-JP">
                <a:latin typeface="+mn-ea"/>
              </a:rPr>
              <a:t>・郵便局</a:t>
            </a:r>
            <a:r>
              <a:rPr altLang="en-US" dirty="0" lang="ja-JP">
                <a:latin typeface="+mn-ea"/>
                <a:ea typeface="+mn-ea"/>
              </a:rPr>
              <a:t>で払い込む際の留意点</a:t>
            </a:r>
            <a:endParaRPr altLang="ja-JP" dirty="0" lang="en-US">
              <a:latin typeface="+mn-ea"/>
              <a:ea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【P25】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15" name="スライド番号プレースホルダー 22"/>
          <p:cNvSpPr>
            <a:spLocks noGrp="1"/>
          </p:cNvSpPr>
          <p:nvPr>
            <p:ph idx="12" sz="quarter" type="sldNum"/>
          </p:nvPr>
        </p:nvSpPr>
        <p:spPr>
          <a:xfrm>
            <a:off x="6975873" y="6457328"/>
            <a:ext cx="2133601" cy="366253"/>
          </a:xfrm>
        </p:spPr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11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36BC0DE-7F64-480C-A829-4D37754C5C0D}"/>
              </a:ext>
            </a:extLst>
          </p:cNvPr>
          <p:cNvGrpSpPr/>
          <p:nvPr/>
        </p:nvGrpSpPr>
        <p:grpSpPr>
          <a:xfrm>
            <a:off x="248366" y="1916832"/>
            <a:ext cx="8524161" cy="3706935"/>
            <a:chOff x="248366" y="1916832"/>
            <a:chExt cx="8524161" cy="3090441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37560" y="1916832"/>
              <a:ext cx="8345774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bIns="109714" lIns="109714" rIns="109714" spcCol="180000" tIns="109714"/>
            <a:lstStyle/>
            <a:p>
              <a:pPr defTabSz="862817" indent="-266700" marL="266700">
                <a:spcBef>
                  <a:spcPts val="0"/>
                </a:spcBef>
                <a:spcAft>
                  <a:spcPts val="1200"/>
                </a:spcAft>
              </a:pPr>
              <a:r>
                <a:rPr altLang="en-US" b="0" dirty="0" lang="ja-JP" sz="2400">
                  <a:solidFill>
                    <a:srgbClr val="000000"/>
                  </a:solidFill>
                  <a:ea charset="-128" pitchFamily="49" typeface="ＭＳ ゴシック"/>
                </a:rPr>
                <a:t>○</a:t>
              </a:r>
              <a:r>
                <a:rPr altLang="en-US" dirty="0" lang="ja-JP" sz="2400">
                  <a:solidFill>
                    <a:srgbClr val="000000"/>
                  </a:solidFill>
                  <a:ea charset="-128" pitchFamily="49" typeface="ＭＳ ゴシック"/>
                </a:rPr>
                <a:t>ゆう</a:t>
              </a:r>
              <a:r>
                <a:rPr altLang="en-US" dirty="0" err="1" lang="ja-JP" sz="2400">
                  <a:solidFill>
                    <a:srgbClr val="000000"/>
                  </a:solidFill>
                  <a:ea charset="-128" pitchFamily="49" typeface="ＭＳ ゴシック"/>
                </a:rPr>
                <a:t>ちょ</a:t>
              </a:r>
              <a:r>
                <a:rPr altLang="en-US" dirty="0" lang="ja-JP" sz="2400">
                  <a:solidFill>
                    <a:srgbClr val="000000"/>
                  </a:solidFill>
                  <a:ea charset="-128" pitchFamily="49" typeface="ＭＳ ゴシック"/>
                </a:rPr>
                <a:t>銀行・郵便局</a:t>
              </a:r>
              <a:r>
                <a:rPr altLang="en-US" b="0" dirty="0" lang="ja-JP" sz="2400">
                  <a:solidFill>
                    <a:srgbClr val="000000"/>
                  </a:solidFill>
                  <a:ea charset="-128" pitchFamily="49" typeface="ＭＳ ゴシック"/>
                </a:rPr>
                <a:t>では，各種払込みサービスの利用にあたって，</a:t>
              </a:r>
              <a:r>
                <a:rPr altLang="en-US" dirty="0" lang="ja-JP" sz="2400">
                  <a:ea charset="-128" pitchFamily="49" typeface="ＭＳ ゴシック"/>
                </a:rPr>
                <a:t>現金で支払う場合は１件につき</a:t>
              </a:r>
              <a:r>
                <a:rPr altLang="ja-JP" dirty="0" lang="en-US" sz="2400">
                  <a:ea charset="-128" pitchFamily="49" typeface="ＭＳ ゴシック"/>
                </a:rPr>
                <a:t>110</a:t>
              </a:r>
              <a:r>
                <a:rPr altLang="en-US" dirty="0" lang="ja-JP" sz="2400">
                  <a:ea charset="-128" pitchFamily="49" typeface="ＭＳ ゴシック"/>
                </a:rPr>
                <a:t>円の料金が加算</a:t>
              </a:r>
              <a:br>
                <a:rPr altLang="ja-JP" dirty="0" lang="en-US" sz="2400">
                  <a:ea charset="-128" pitchFamily="49" typeface="ＭＳ ゴシック"/>
                </a:rPr>
              </a:br>
              <a:endParaRPr altLang="ja-JP" dirty="0" lang="en-US" sz="2400">
                <a:ea charset="-128" pitchFamily="49" typeface="ＭＳ ゴシック"/>
              </a:endParaRPr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248366" y="4607163"/>
              <a:ext cx="85241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dirty="0" lang="ja-JP" sz="1800"/>
                <a:t>　</a:t>
              </a:r>
              <a:r>
                <a:rPr altLang="ja-JP" dirty="0" lang="en-US" sz="2000"/>
                <a:t>※</a:t>
              </a:r>
              <a:r>
                <a:rPr altLang="en-US" dirty="0" lang="ja-JP" sz="2000"/>
                <a:t>　詳細につきましては，ゆう</a:t>
              </a:r>
              <a:r>
                <a:rPr altLang="en-US" dirty="0" err="1" lang="ja-JP" sz="2000"/>
                <a:t>ちょ</a:t>
              </a:r>
              <a:r>
                <a:rPr altLang="en-US" dirty="0" lang="ja-JP" sz="2000"/>
                <a:t>銀行・郵便局のホームページをご覧ください。</a:t>
              </a:r>
              <a:endParaRPr altLang="en-US" dirty="0" lang="ja-JP" sz="180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8DBED8DE-D992-4B37-BAEA-2A6B46A55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84" y="3186307"/>
              <a:ext cx="8345774" cy="132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bIns="109714" lIns="109714" rIns="109714" spcCol="180000" tIns="109714"/>
            <a:lstStyle/>
            <a:p>
              <a:pPr defTabSz="862817" indent="-266700" marL="266700">
                <a:spcBef>
                  <a:spcPts val="0"/>
                </a:spcBef>
                <a:spcAft>
                  <a:spcPts val="1200"/>
                </a:spcAft>
              </a:pPr>
              <a:r>
                <a:rPr altLang="en-US" b="0" dirty="0" lang="ja-JP" sz="2400">
                  <a:solidFill>
                    <a:srgbClr val="000000"/>
                  </a:solidFill>
                  <a:ea charset="-128" pitchFamily="49" typeface="ＭＳ ゴシック"/>
                </a:rPr>
                <a:t>○受取人が振込手数料を負担する場合であっても</a:t>
              </a:r>
              <a:r>
                <a:rPr altLang="ja-JP" b="0" dirty="0" lang="en-US" sz="2400">
                  <a:solidFill>
                    <a:srgbClr val="000000"/>
                  </a:solidFill>
                  <a:ea charset="-128" pitchFamily="49" typeface="ＭＳ ゴシック"/>
                </a:rPr>
                <a:t>, </a:t>
              </a:r>
              <a:r>
                <a:rPr altLang="en-US" dirty="0" lang="ja-JP" sz="2400">
                  <a:ea charset="-128" pitchFamily="49" typeface="ＭＳ ゴシック"/>
                </a:rPr>
                <a:t>加算料金は払込人が支払う</a:t>
              </a:r>
              <a:r>
                <a:rPr altLang="en-US" b="0" dirty="0" lang="ja-JP" sz="2400">
                  <a:solidFill>
                    <a:srgbClr val="000000"/>
                  </a:solidFill>
                  <a:ea charset="-128" pitchFamily="49" typeface="ＭＳ ゴシック"/>
                </a:rPr>
                <a:t>ことになっているため，</a:t>
              </a:r>
              <a:r>
                <a:rPr altLang="en-US" dirty="0" lang="ja-JP" sz="2400" u="sng">
                  <a:solidFill>
                    <a:srgbClr val="FF0000"/>
                  </a:solidFill>
                  <a:latin charset="-128" panose="020B0609070205080204" pitchFamily="49" typeface="ＭＳ ゴシック"/>
                  <a:ea charset="-128" panose="020B0609070205080204" pitchFamily="49" typeface="ＭＳ ゴシック"/>
                </a:rPr>
                <a:t>加算料金</a:t>
              </a:r>
              <a:r>
                <a:rPr altLang="ja-JP" dirty="0" lang="en-US" sz="2400" u="sng">
                  <a:solidFill>
                    <a:srgbClr val="FF0000"/>
                  </a:solidFill>
                  <a:latin charset="-128" panose="020B0609070205080204" pitchFamily="49" typeface="ＭＳ ゴシック"/>
                  <a:ea charset="-128" panose="020B0609070205080204" pitchFamily="49" typeface="ＭＳ ゴシック"/>
                </a:rPr>
                <a:t>110</a:t>
              </a:r>
              <a:r>
                <a:rPr altLang="en-US" dirty="0" lang="ja-JP" sz="2400" u="sng">
                  <a:solidFill>
                    <a:srgbClr val="FF0000"/>
                  </a:solidFill>
                  <a:latin charset="-128" panose="020B0609070205080204" pitchFamily="49" typeface="ＭＳ ゴシック"/>
                  <a:ea charset="-128" panose="020B0609070205080204" pitchFamily="49" typeface="ＭＳ ゴシック"/>
                </a:rPr>
                <a:t>円については，志願者本人の負担</a:t>
              </a:r>
              <a:endParaRPr altLang="ja-JP" b="0" dirty="0" lang="en-US" sz="2400">
                <a:latin charset="-128" panose="020B0609070205080204" pitchFamily="49" typeface="ＭＳ ゴシック"/>
                <a:ea charset="-128" panose="020B0609070205080204" pitchFamily="49" typeface="ＭＳ 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6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0"/>
    </p:bld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26753" y="899047"/>
            <a:ext cx="8345774" cy="585737"/>
          </a:xfrm>
          <a:prstGeom prst="roundRect">
            <a:avLst>
              <a:gd fmla="val 13634" name="adj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</p:spPr>
        <p:txBody>
          <a:bodyPr anchor="b"/>
          <a:lstStyle/>
          <a:p>
            <a:pPr>
              <a:spcBef>
                <a:spcPct val="0"/>
              </a:spcBef>
            </a:pPr>
            <a:r>
              <a:rPr altLang="en-US" dirty="0" lang="ja-JP">
                <a:latin typeface="+mn-ea"/>
                <a:ea typeface="+mn-ea"/>
              </a:rPr>
              <a:t>障害等のある方への受験上の配慮</a:t>
            </a:r>
            <a:endParaRPr altLang="ja-JP" dirty="0" lang="en-US">
              <a:latin typeface="+mn-ea"/>
              <a:ea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【P15</a:t>
            </a:r>
            <a:r>
              <a:rPr altLang="en-US" dirty="0" lang="ja-JP" sz="2600"/>
              <a:t>～</a:t>
            </a:r>
            <a:r>
              <a:rPr altLang="ja-JP" dirty="0" lang="en-US" sz="2600"/>
              <a:t>17】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15" name="スライド番号プレースホルダー 22"/>
          <p:cNvSpPr>
            <a:spLocks noGrp="1"/>
          </p:cNvSpPr>
          <p:nvPr>
            <p:ph idx="12" sz="quarter" type="sldNum"/>
          </p:nvPr>
        </p:nvSpPr>
        <p:spPr>
          <a:xfrm>
            <a:off x="6975873" y="6457328"/>
            <a:ext cx="2133601" cy="366253"/>
          </a:xfrm>
        </p:spPr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12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9DBE9F7-F2B7-4F14-8B34-159FF937C8EA}"/>
              </a:ext>
            </a:extLst>
          </p:cNvPr>
          <p:cNvSpPr/>
          <p:nvPr/>
        </p:nvSpPr>
        <p:spPr>
          <a:xfrm>
            <a:off x="179512" y="1484784"/>
            <a:ext cx="8856984" cy="810478"/>
          </a:xfrm>
          <a:prstGeom prst="rect">
            <a:avLst/>
          </a:prstGeom>
        </p:spPr>
        <p:txBody>
          <a:bodyPr tIns="0" wrap="square">
            <a:spAutoFit/>
          </a:bodyPr>
          <a:lstStyle/>
          <a:p>
            <a:pPr>
              <a:lnSpc>
                <a:spcPts val="3800"/>
              </a:lnSpc>
            </a:pPr>
            <a:r>
              <a:rPr altLang="en-US" b="0" dirty="0" lang="ja-JP" sz="2400">
                <a:highlight>
                  <a:srgbClr val="FFFF00"/>
                </a:highlight>
                <a:latin charset="-128" panose="020B0600070205080204" pitchFamily="50" typeface="ＭＳ Ｐゴシック"/>
              </a:rPr>
              <a:t>　</a:t>
            </a:r>
            <a:r>
              <a:rPr altLang="en-US" b="0" dirty="0" lang="ja-JP" sz="1800">
                <a:highlight>
                  <a:srgbClr val="FFFF00"/>
                </a:highlight>
                <a:latin charset="-128" panose="020B0600070205080204" pitchFamily="50" typeface="ＭＳ Ｐゴシック"/>
              </a:rPr>
              <a:t>　</a:t>
            </a:r>
            <a:endParaRPr altLang="ja-JP" b="0" dirty="0" lang="en-US" sz="1800">
              <a:highlight>
                <a:srgbClr val="FFFF00"/>
              </a:highlight>
              <a:latin charset="-128" panose="020B0600070205080204" pitchFamily="50" typeface="ＭＳ Ｐゴシック"/>
            </a:endParaRPr>
          </a:p>
          <a:p>
            <a:pPr>
              <a:spcBef>
                <a:spcPts val="0"/>
              </a:spcBef>
            </a:pPr>
            <a:r>
              <a:rPr altLang="en-US" b="0" dirty="0" lang="ja-JP" sz="1800">
                <a:highlight>
                  <a:srgbClr val="FFFF00"/>
                </a:highlight>
                <a:latin charset="-128" panose="020B0600070205080204" pitchFamily="50" typeface="ＭＳ Ｐゴシック"/>
              </a:rPr>
              <a:t>　　　　</a:t>
            </a:r>
            <a:endParaRPr altLang="ja-JP" b="0" dirty="0" lang="en-US" sz="1800">
              <a:highlight>
                <a:srgbClr val="FFFF00"/>
              </a:highlight>
              <a:latin charset="-128" panose="020B0600070205080204" pitchFamily="50" typeface="ＭＳ Ｐゴシック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307608D-93FF-4FA8-BB6E-F4C049470759}"/>
              </a:ext>
            </a:extLst>
          </p:cNvPr>
          <p:cNvSpPr/>
          <p:nvPr/>
        </p:nvSpPr>
        <p:spPr>
          <a:xfrm>
            <a:off x="323528" y="1040795"/>
            <a:ext cx="8928992" cy="5398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3000"/>
              </a:spcBef>
            </a:pPr>
            <a:endParaRPr altLang="ja-JP" b="0" dirty="0" lang="en-US" sz="2000">
              <a:latin charset="-128" panose="020B0600070205080204" pitchFamily="50" typeface="ＭＳ Ｐゴシック"/>
            </a:endParaRPr>
          </a:p>
          <a:p>
            <a:pPr>
              <a:lnSpc>
                <a:spcPts val="3000"/>
              </a:lnSpc>
              <a:spcBef>
                <a:spcPts val="3000"/>
              </a:spcBef>
            </a:pPr>
            <a:r>
              <a:rPr altLang="en-US" b="0" dirty="0" lang="ja-JP" sz="2000">
                <a:latin charset="-128" panose="020B0600070205080204" pitchFamily="50" typeface="ＭＳ Ｐゴシック"/>
              </a:rPr>
              <a:t>　　　病気・負傷や障害等のために，解答方法，試験室，座席及び所持品等に   </a:t>
            </a:r>
            <a:br>
              <a:rPr altLang="ja-JP" b="0" dirty="0" lang="en-US" sz="2000">
                <a:latin charset="-128" panose="020B0600070205080204" pitchFamily="50" typeface="ＭＳ Ｐゴシック"/>
              </a:rPr>
            </a:br>
            <a:r>
              <a:rPr altLang="ja-JP" b="0" dirty="0" lang="en-US" sz="2000">
                <a:latin charset="-128" panose="020B0600070205080204" pitchFamily="50" typeface="ＭＳ Ｐゴシック"/>
              </a:rPr>
              <a:t>    </a:t>
            </a:r>
            <a:r>
              <a:rPr altLang="en-US" b="0" dirty="0" lang="ja-JP" sz="2000">
                <a:latin charset="-128" panose="020B0600070205080204" pitchFamily="50" typeface="ＭＳ Ｐゴシック"/>
              </a:rPr>
              <a:t>ついて配慮を希望する場合は，受験上の配慮の申請が必要です。</a:t>
            </a:r>
            <a:endParaRPr altLang="ja-JP" b="0" dirty="0" lang="en-US" sz="2000">
              <a:latin charset="-128" panose="020B0600070205080204" pitchFamily="50" typeface="ＭＳ Ｐゴシック"/>
            </a:endParaRPr>
          </a:p>
          <a:p>
            <a:pPr>
              <a:lnSpc>
                <a:spcPts val="2500"/>
              </a:lnSpc>
              <a:spcBef>
                <a:spcPts val="2400"/>
              </a:spcBef>
            </a:pPr>
            <a:r>
              <a:rPr altLang="en-US" b="0" dirty="0" lang="ja-JP" sz="2000">
                <a:latin charset="-128" panose="020B0600070205080204" pitchFamily="50" typeface="ＭＳ Ｐゴシック"/>
              </a:rPr>
              <a:t>　　（以下の場合も受験上の配慮の申請が必要です。）</a:t>
            </a:r>
            <a:endParaRPr altLang="ja-JP" b="0" dirty="0" lang="en-US" sz="2000">
              <a:latin charset="-128" panose="020B0600070205080204" pitchFamily="50" typeface="ＭＳ Ｐゴシック"/>
            </a:endParaRPr>
          </a:p>
          <a:p>
            <a:pPr>
              <a:lnSpc>
                <a:spcPts val="2500"/>
              </a:lnSpc>
              <a:spcBef>
                <a:spcPts val="300"/>
              </a:spcBef>
            </a:pPr>
            <a:r>
              <a:rPr altLang="en-US" b="0" dirty="0" lang="ja-JP" sz="2000">
                <a:latin charset="-128" panose="020B0600070205080204" pitchFamily="50" typeface="ＭＳ Ｐゴシック"/>
              </a:rPr>
              <a:t>　　　・　日常生活で使用している</a:t>
            </a:r>
            <a:r>
              <a:rPr altLang="en-US" b="0" dirty="0" lang="ja-JP" sz="2000" u="sng">
                <a:latin charset="-128" panose="020B0600070205080204" pitchFamily="50" typeface="ＭＳ Ｐゴシック"/>
              </a:rPr>
              <a:t>補聴器</a:t>
            </a:r>
            <a:r>
              <a:rPr altLang="en-US" b="0" dirty="0" lang="ja-JP" sz="2000">
                <a:latin charset="-128" panose="020B0600070205080204" pitchFamily="50" typeface="ＭＳ Ｐゴシック"/>
              </a:rPr>
              <a:t>，</a:t>
            </a:r>
            <a:r>
              <a:rPr altLang="en-US" b="0" dirty="0" lang="ja-JP" sz="2000" u="sng">
                <a:latin charset="-128" panose="020B0600070205080204" pitchFamily="50" typeface="ＭＳ Ｐゴシック"/>
              </a:rPr>
              <a:t>松葉杖</a:t>
            </a:r>
            <a:r>
              <a:rPr altLang="en-US" b="0" dirty="0" lang="ja-JP" sz="2000">
                <a:latin charset="-128" panose="020B0600070205080204" pitchFamily="50" typeface="ＭＳ Ｐゴシック"/>
              </a:rPr>
              <a:t>，</a:t>
            </a:r>
            <a:r>
              <a:rPr altLang="en-US" b="0" dirty="0" lang="ja-JP" sz="2000" u="sng">
                <a:latin charset="-128" panose="020B0600070205080204" pitchFamily="50" typeface="ＭＳ Ｐゴシック"/>
              </a:rPr>
              <a:t>車椅子</a:t>
            </a:r>
            <a:r>
              <a:rPr altLang="en-US" b="0" dirty="0" lang="ja-JP" sz="2000">
                <a:latin charset="-128" panose="020B0600070205080204" pitchFamily="50" typeface="ＭＳ Ｐゴシック"/>
              </a:rPr>
              <a:t>等を試験室等で使用</a:t>
            </a:r>
            <a:endParaRPr altLang="ja-JP" b="0" dirty="0" lang="en-US" sz="2000">
              <a:latin charset="-128" panose="020B0600070205080204" pitchFamily="50" typeface="ＭＳ Ｐゴシック"/>
            </a:endParaRPr>
          </a:p>
          <a:p>
            <a:pPr>
              <a:lnSpc>
                <a:spcPts val="2200"/>
              </a:lnSpc>
              <a:spcBef>
                <a:spcPts val="300"/>
              </a:spcBef>
            </a:pPr>
            <a:r>
              <a:rPr altLang="en-US" b="0" dirty="0" lang="ja-JP" sz="2000">
                <a:latin charset="-128" panose="020B0600070205080204" pitchFamily="50" typeface="ＭＳ Ｐゴシック"/>
              </a:rPr>
              <a:t>　　　・　トランスジェンダー等に</a:t>
            </a:r>
            <a:r>
              <a:rPr altLang="en-US" b="0" lang="ja-JP" sz="2000">
                <a:latin charset="-128" panose="020B0600070205080204" pitchFamily="50" typeface="ＭＳ Ｐゴシック"/>
              </a:rPr>
              <a:t>よりバリアフリートイレの使用　</a:t>
            </a:r>
            <a:r>
              <a:rPr altLang="en-US" b="0" dirty="0" lang="ja-JP" sz="2000">
                <a:latin charset="-128" panose="020B0600070205080204" pitchFamily="50" typeface="ＭＳ Ｐゴシック"/>
              </a:rPr>
              <a:t>　等</a:t>
            </a:r>
            <a:endParaRPr altLang="ja-JP" b="0" dirty="0" lang="en-US" sz="2000">
              <a:latin charset="-128" panose="020B0600070205080204" pitchFamily="50" typeface="ＭＳ Ｐゴシック"/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endParaRPr altLang="en-US" b="0" dirty="0" lang="ja-JP" sz="2000">
              <a:latin charset="-128" panose="020B0600070205080204" pitchFamily="50" typeface="ＭＳ Ｐゴシック"/>
            </a:endParaRPr>
          </a:p>
          <a:p>
            <a:pPr>
              <a:lnSpc>
                <a:spcPts val="2500"/>
              </a:lnSpc>
              <a:spcBef>
                <a:spcPts val="3000"/>
              </a:spcBef>
            </a:pPr>
            <a:r>
              <a:rPr altLang="en-US" b="0" dirty="0" lang="ja-JP" sz="2000">
                <a:latin charset="-128" panose="020B0600070205080204" pitchFamily="50" typeface="ＭＳ Ｐゴシック"/>
              </a:rPr>
              <a:t>　　</a:t>
            </a:r>
            <a:r>
              <a:rPr altLang="ja-JP" dirty="0" lang="en-US" sz="2000">
                <a:latin charset="-128" panose="020B0600070205080204" pitchFamily="50" typeface="ＭＳ Ｐゴシック"/>
              </a:rPr>
              <a:t>【</a:t>
            </a:r>
            <a:r>
              <a:rPr altLang="en-US" dirty="0" lang="ja-JP" sz="2000">
                <a:latin charset="-128" panose="020B0600070205080204" pitchFamily="50" typeface="ＭＳ Ｐゴシック"/>
              </a:rPr>
              <a:t>受験上の配慮の申請期間</a:t>
            </a:r>
            <a:r>
              <a:rPr altLang="ja-JP" dirty="0" lang="en-US" sz="2000">
                <a:latin charset="-128" panose="020B0600070205080204" pitchFamily="50" typeface="ＭＳ Ｐゴシック"/>
              </a:rPr>
              <a:t>】 </a:t>
            </a:r>
            <a:r>
              <a:rPr altLang="en-US" dirty="0" lang="ja-JP" sz="2000">
                <a:latin charset="-128" panose="020B0600070205080204" pitchFamily="50" typeface="ＭＳ Ｐゴシック"/>
              </a:rPr>
              <a:t>　８月１日（火）～</a:t>
            </a:r>
            <a:r>
              <a:rPr altLang="ja-JP" dirty="0" lang="en-US" sz="2000">
                <a:latin charset="-128" panose="020B0600070205080204" pitchFamily="50" typeface="ＭＳ Ｐゴシック"/>
              </a:rPr>
              <a:t>10</a:t>
            </a:r>
            <a:r>
              <a:rPr altLang="en-US" dirty="0" lang="ja-JP" sz="2000">
                <a:latin charset="-128" panose="020B0600070205080204" pitchFamily="50" typeface="ＭＳ Ｐゴシック"/>
              </a:rPr>
              <a:t>月５日（木）（消印有効）</a:t>
            </a:r>
            <a:endParaRPr altLang="ja-JP" dirty="0" lang="en-US" sz="2000">
              <a:latin charset="-128" panose="020B0600070205080204" pitchFamily="50" typeface="ＭＳ Ｐゴシック"/>
            </a:endParaRPr>
          </a:p>
          <a:p>
            <a:pPr>
              <a:spcBef>
                <a:spcPts val="1200"/>
              </a:spcBef>
            </a:pPr>
            <a:r>
              <a:rPr altLang="en-US" b="0" dirty="0" lang="ja-JP" sz="2000">
                <a:latin charset="-128" panose="020B0600070205080204" pitchFamily="50" typeface="ＭＳ Ｐゴシック"/>
              </a:rPr>
              <a:t>　　　　　　　　（出願前申請期間　   </a:t>
            </a:r>
            <a:r>
              <a:rPr altLang="en-US" dirty="0" lang="ja-JP" sz="2000">
                <a:latin charset="-128" panose="020B0600070205080204" pitchFamily="50" typeface="ＭＳ Ｐゴシック"/>
              </a:rPr>
              <a:t>８月１日（火）～９月</a:t>
            </a:r>
            <a:r>
              <a:rPr altLang="ja-JP" dirty="0" lang="en-US" sz="2000">
                <a:latin charset="-128" panose="020B0600070205080204" pitchFamily="50" typeface="ＭＳ Ｐゴシック"/>
              </a:rPr>
              <a:t>22</a:t>
            </a:r>
            <a:r>
              <a:rPr altLang="en-US" dirty="0" lang="ja-JP" sz="2000">
                <a:latin charset="-128" panose="020B0600070205080204" pitchFamily="50" typeface="ＭＳ Ｐゴシック"/>
              </a:rPr>
              <a:t>日（金）（消印有効）</a:t>
            </a:r>
            <a:r>
              <a:rPr altLang="en-US" b="0" dirty="0" lang="ja-JP" sz="2000">
                <a:latin charset="-128" panose="020B0600070205080204" pitchFamily="50" typeface="ＭＳ Ｐゴシック"/>
              </a:rPr>
              <a:t>）</a:t>
            </a:r>
            <a:endParaRPr altLang="ja-JP" b="0" dirty="0" lang="en-US" sz="2000">
              <a:latin charset="-128" panose="020B0600070205080204" pitchFamily="50" typeface="ＭＳ Ｐゴシック"/>
            </a:endParaRPr>
          </a:p>
          <a:p>
            <a:pPr>
              <a:spcBef>
                <a:spcPts val="0"/>
              </a:spcBef>
            </a:pPr>
            <a:endParaRPr altLang="ja-JP" b="0" dirty="0" lang="en-US" sz="1800">
              <a:latin charset="-128" panose="020B0600070205080204" pitchFamily="50" typeface="ＭＳ Ｐゴシック"/>
            </a:endParaRPr>
          </a:p>
          <a:p>
            <a:pPr>
              <a:spcBef>
                <a:spcPts val="1200"/>
              </a:spcBef>
            </a:pPr>
            <a:r>
              <a:rPr altLang="ja-JP" b="0" dirty="0" lang="en-US" sz="1800">
                <a:latin charset="-128" panose="020B0600070205080204" pitchFamily="50" typeface="ＭＳ Ｐゴシック"/>
              </a:rPr>
              <a:t>※  </a:t>
            </a:r>
            <a:r>
              <a:rPr altLang="en-US" b="0" dirty="0" lang="ja-JP" sz="1800">
                <a:latin charset="-128" panose="020B0600070205080204" pitchFamily="50" typeface="ＭＳ Ｐゴシック"/>
              </a:rPr>
              <a:t>具体的な配慮事項や申請方法は「受験上の配慮案内」の説明スライドをご覧ください。</a:t>
            </a:r>
            <a:r>
              <a:rPr altLang="en-US" b="0" dirty="0" lang="ja-JP" sz="1800">
                <a:highlight>
                  <a:srgbClr val="FFFF00"/>
                </a:highlight>
                <a:latin charset="-128" panose="020B0600070205080204" pitchFamily="50" typeface="ＭＳ Ｐゴシック"/>
              </a:rPr>
              <a:t>　</a:t>
            </a:r>
            <a:endParaRPr altLang="ja-JP" b="0" dirty="0" lang="en-US" sz="1800">
              <a:highlight>
                <a:srgbClr val="FFFF00"/>
              </a:highlight>
              <a:latin charset="-128" panose="020B0600070205080204" pitchFamily="50" typeface="ＭＳ Ｐゴシック"/>
            </a:endParaRPr>
          </a:p>
          <a:p>
            <a:pPr>
              <a:spcBef>
                <a:spcPts val="0"/>
              </a:spcBef>
            </a:pPr>
            <a:r>
              <a:rPr altLang="en-US" b="0" dirty="0" lang="ja-JP" sz="1800">
                <a:latin charset="-128" panose="020B0600070205080204" pitchFamily="50" typeface="ＭＳ Ｐゴシック"/>
              </a:rPr>
              <a:t>　　　　</a:t>
            </a:r>
            <a:endParaRPr altLang="ja-JP" b="0" dirty="0" lang="en-US" sz="1800">
              <a:latin charset="-128" panose="020B0600070205080204" pitchFamily="50" typeface="ＭＳ Ｐゴシック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8C750EA-4735-4B7A-A1E8-036C9DBDC7E7}"/>
              </a:ext>
            </a:extLst>
          </p:cNvPr>
          <p:cNvSpPr/>
          <p:nvPr/>
        </p:nvSpPr>
        <p:spPr>
          <a:xfrm>
            <a:off x="474698" y="4293095"/>
            <a:ext cx="8345774" cy="136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</p:spTree>
    <p:extLst>
      <p:ext uri="{BB962C8B-B14F-4D97-AF65-F5344CB8AC3E}">
        <p14:creationId xmlns:p14="http://schemas.microsoft.com/office/powerpoint/2010/main" val="41779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0"/>
      <p:bldP grpId="0" spid="8"/>
      <p:bldP animBg="1" grpId="0" spid="3"/>
    </p:bld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 txBox="1">
            <a:spLocks noChangeArrowheads="1"/>
          </p:cNvSpPr>
          <p:nvPr/>
        </p:nvSpPr>
        <p:spPr>
          <a:xfrm>
            <a:off x="395536" y="861050"/>
            <a:ext cx="8424862" cy="666555"/>
          </a:xfrm>
          <a:prstGeom prst="rect">
            <a:avLst/>
          </a:prstGeom>
        </p:spPr>
        <p:txBody>
          <a:bodyPr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altLang="en-US" dirty="0" lang="ja-JP" sz="4000"/>
              <a:t>Ｂ　出願</a:t>
            </a:r>
            <a:endParaRPr altLang="ja-JP" dirty="0" lang="en-US" sz="280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2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395536" y="1599183"/>
            <a:ext cx="8424862" cy="749697"/>
          </a:xfrm>
          <a:prstGeom prst="rect">
            <a:avLst/>
          </a:prstGeom>
        </p:spPr>
        <p:txBody>
          <a:bodyPr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altLang="ja-JP" dirty="0" lang="en-US" sz="2400"/>
          </a:p>
        </p:txBody>
      </p:sp>
      <p:sp>
        <p:nvSpPr>
          <p:cNvPr id="6" name="正方形/長方形 5"/>
          <p:cNvSpPr/>
          <p:nvPr/>
        </p:nvSpPr>
        <p:spPr>
          <a:xfrm>
            <a:off x="683568" y="2069535"/>
            <a:ext cx="8136830" cy="2706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○　出願期間と出願方法 </a:t>
            </a:r>
            <a:endParaRPr altLang="ja-JP" dirty="0" lang="en-US" strike="sngStrike" sz="2400">
              <a:latin charset="-128" panose="020B0600070205080204" pitchFamily="50" typeface="ＭＳ Ｐゴシック"/>
            </a:endParaRPr>
          </a:p>
          <a:p>
            <a:pPr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○　志願票の記入方法</a:t>
            </a:r>
            <a:endParaRPr altLang="ja-JP" dirty="0" lang="en-US" sz="2400">
              <a:latin charset="-128" panose="020B0600070205080204" pitchFamily="50" typeface="ＭＳ Ｐゴシック"/>
            </a:endParaRPr>
          </a:p>
          <a:p>
            <a:pPr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○　検定料の計算方法</a:t>
            </a:r>
            <a:endParaRPr altLang="ja-JP" dirty="0" lang="en-US" sz="2400">
              <a:latin charset="-128" panose="020B0600070205080204" pitchFamily="50" typeface="ＭＳ Ｐゴシック"/>
            </a:endParaRPr>
          </a:p>
          <a:p>
            <a:pPr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○  検定料をゆう</a:t>
            </a:r>
            <a:r>
              <a:rPr altLang="en-US" dirty="0" err="1" lang="ja-JP" sz="2400">
                <a:latin charset="-128" panose="020B0600070205080204" pitchFamily="50" typeface="ＭＳ Ｐゴシック"/>
              </a:rPr>
              <a:t>ちょ</a:t>
            </a:r>
            <a:r>
              <a:rPr altLang="en-US" dirty="0" lang="ja-JP" sz="2400">
                <a:latin charset="-128" panose="020B0600070205080204" pitchFamily="50" typeface="ＭＳ Ｐゴシック"/>
              </a:rPr>
              <a:t>銀行・郵便局で払い込む際の留意点</a:t>
            </a:r>
            <a:endParaRPr altLang="ja-JP" dirty="0" lang="en-US" sz="2400">
              <a:latin charset="-128" panose="020B0600070205080204" pitchFamily="50" typeface="ＭＳ Ｐゴシック"/>
            </a:endParaRPr>
          </a:p>
          <a:p>
            <a:r>
              <a:rPr altLang="en-US" dirty="0" lang="ja-JP" sz="2400">
                <a:latin charset="-128" panose="020B0600070205080204" pitchFamily="50" typeface="ＭＳ Ｐゴシック"/>
              </a:rPr>
              <a:t>○　</a:t>
            </a:r>
            <a:r>
              <a:rPr altLang="en-US" dirty="0" lang="ja-JP" sz="2400">
                <a:latin typeface="+mn-ea"/>
              </a:rPr>
              <a:t>障害等のある方への受験上の配慮</a:t>
            </a:r>
            <a:endParaRPr altLang="ja-JP" dirty="0" lang="en-US" sz="24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733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</p:bld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10306" y="957640"/>
            <a:ext cx="8123387" cy="611535"/>
          </a:xfrm>
          <a:prstGeom prst="roundRect">
            <a:avLst>
              <a:gd fmla="val 24537" name="adj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altLang="en-US" dirty="0" lang="ja-JP">
                <a:latin typeface="+mn-ea"/>
                <a:ea typeface="+mn-ea"/>
              </a:rPr>
              <a:t>出願期間と出願方法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9020" y="1917186"/>
            <a:ext cx="8526190" cy="278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342900" marL="342900">
              <a:lnSpc>
                <a:spcPct val="95000"/>
              </a:lnSpc>
              <a:spcBef>
                <a:spcPts val="600"/>
              </a:spcBef>
            </a:pPr>
            <a:r>
              <a:rPr altLang="en-US" dirty="0" lang="ja-JP" sz="2000"/>
              <a:t>　</a:t>
            </a:r>
            <a:r>
              <a:rPr altLang="en-US" dirty="0" lang="ja-JP" sz="2400"/>
              <a:t>○　出願期間</a:t>
            </a:r>
          </a:p>
          <a:p>
            <a:pPr indent="-342900" marL="342900">
              <a:lnSpc>
                <a:spcPts val="3000"/>
              </a:lnSpc>
              <a:spcBef>
                <a:spcPts val="600"/>
              </a:spcBef>
            </a:pPr>
            <a:r>
              <a:rPr altLang="en-US" dirty="0" lang="ja-JP" sz="2400"/>
              <a:t>　　 </a:t>
            </a:r>
            <a:r>
              <a:rPr altLang="ja-JP" dirty="0" lang="en-US" sz="2400"/>
              <a:t>9</a:t>
            </a:r>
            <a:r>
              <a:rPr altLang="en-US" dirty="0" lang="ja-JP" sz="2400"/>
              <a:t>月</a:t>
            </a:r>
            <a:r>
              <a:rPr altLang="ja-JP" dirty="0" lang="en-US" sz="2400"/>
              <a:t>25</a:t>
            </a:r>
            <a:r>
              <a:rPr altLang="en-US" dirty="0" lang="ja-JP" sz="2400"/>
              <a:t>日（月）～</a:t>
            </a:r>
            <a:r>
              <a:rPr altLang="ja-JP" dirty="0" lang="en-US" sz="2400"/>
              <a:t>10</a:t>
            </a:r>
            <a:r>
              <a:rPr altLang="en-US" dirty="0" lang="ja-JP" sz="2400"/>
              <a:t>月</a:t>
            </a:r>
            <a:r>
              <a:rPr altLang="ja-JP" dirty="0" lang="en-US" sz="2400"/>
              <a:t>5</a:t>
            </a:r>
            <a:r>
              <a:rPr altLang="en-US" dirty="0" lang="ja-JP" sz="2400"/>
              <a:t>日（木）（消印有効）</a:t>
            </a:r>
            <a:endParaRPr altLang="ja-JP" dirty="0" lang="en-US" sz="2400"/>
          </a:p>
          <a:p>
            <a:pPr indent="-342900" marL="342900">
              <a:lnSpc>
                <a:spcPts val="3000"/>
              </a:lnSpc>
              <a:spcBef>
                <a:spcPts val="600"/>
              </a:spcBef>
            </a:pPr>
            <a:endParaRPr altLang="ja-JP" dirty="0" lang="en-US" sz="2400"/>
          </a:p>
          <a:p>
            <a:pPr indent="-342900" marL="342900">
              <a:lnSpc>
                <a:spcPts val="3000"/>
              </a:lnSpc>
              <a:spcBef>
                <a:spcPts val="600"/>
              </a:spcBef>
            </a:pPr>
            <a:r>
              <a:rPr altLang="en-US" dirty="0" lang="ja-JP" sz="2400"/>
              <a:t>　○　出願方法</a:t>
            </a:r>
            <a:endParaRPr altLang="ja-JP" dirty="0" lang="en-US" sz="2400"/>
          </a:p>
          <a:p>
            <a:pPr indent="-342900" marL="342900">
              <a:lnSpc>
                <a:spcPts val="3000"/>
              </a:lnSpc>
              <a:spcBef>
                <a:spcPts val="600"/>
              </a:spcBef>
            </a:pPr>
            <a:r>
              <a:rPr altLang="en-US" dirty="0" lang="ja-JP" sz="2400"/>
              <a:t>　　 高等学校等の卒業見込み者の志願票</a:t>
            </a:r>
            <a:endParaRPr altLang="ja-JP" dirty="0" lang="en-US" sz="2400"/>
          </a:p>
          <a:p>
            <a:pPr indent="-342900" marL="342900">
              <a:lnSpc>
                <a:spcPts val="3000"/>
              </a:lnSpc>
              <a:spcBef>
                <a:spcPts val="600"/>
              </a:spcBef>
            </a:pPr>
            <a:r>
              <a:rPr altLang="en-US" dirty="0" lang="ja-JP" sz="2400"/>
              <a:t>　　 →在学する高等学校で取りまとめ，大学入試センターに提出</a:t>
            </a:r>
            <a:endParaRPr altLang="ja-JP" dirty="0" lang="en-US" strike="sngStrike" sz="240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3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【P11】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89020" y="4962043"/>
            <a:ext cx="7948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dirty="0" lang="ja-JP" sz="2400"/>
              <a:t>　</a:t>
            </a:r>
            <a:r>
              <a:rPr altLang="ja-JP" dirty="0" lang="en-US" sz="2400"/>
              <a:t>※</a:t>
            </a:r>
            <a:r>
              <a:rPr altLang="en-US" dirty="0" lang="ja-JP" sz="2400"/>
              <a:t>　志願票の取りまとめについては「志願票及び訂正届の</a:t>
            </a:r>
            <a:br>
              <a:rPr altLang="ja-JP" dirty="0" lang="en-US" sz="2400"/>
            </a:br>
            <a:r>
              <a:rPr altLang="en-US" dirty="0" lang="ja-JP" sz="2400"/>
              <a:t>　　　 取りまとめ方法」のスライドをご覧ください。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1913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"/>
      <p:bldP grpId="0" spid="6"/>
      <p:bldP grpId="0" spid="19"/>
    </p:bld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4" y="980728"/>
            <a:ext cx="8123387" cy="611535"/>
          </a:xfrm>
          <a:prstGeom prst="roundRect">
            <a:avLst>
              <a:gd fmla="val 24537" name="adj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altLang="en-US" dirty="0" lang="ja-JP">
                <a:latin typeface="+mn-ea"/>
                <a:ea typeface="+mn-ea"/>
              </a:rPr>
              <a:t>志願票の記入方法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【P19</a:t>
            </a:r>
            <a:r>
              <a:rPr altLang="en-US" dirty="0" lang="ja-JP" sz="2600"/>
              <a:t>～</a:t>
            </a:r>
            <a:r>
              <a:rPr altLang="ja-JP" dirty="0" lang="en-US" sz="2600"/>
              <a:t>22】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4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11560" y="1988641"/>
            <a:ext cx="1080120" cy="576263"/>
          </a:xfrm>
          <a:prstGeom prst="rect">
            <a:avLst/>
          </a:prstGeom>
          <a:noFill/>
          <a:ln algn="ctr" w="2857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/>
          <a:lstStyle/>
          <a:p>
            <a:pPr algn="ctr" indent="-342900" marL="342900"/>
            <a:r>
              <a:rPr altLang="en-US" dirty="0" lang="ja-JP" sz="2000">
                <a:latin typeface="+mn-ea"/>
                <a:ea typeface="+mn-ea"/>
              </a:rPr>
              <a:t>留意点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5506F08-D780-4E27-9221-B96F39BB58B9}"/>
              </a:ext>
            </a:extLst>
          </p:cNvPr>
          <p:cNvSpPr/>
          <p:nvPr/>
        </p:nvSpPr>
        <p:spPr>
          <a:xfrm>
            <a:off x="683568" y="2706203"/>
            <a:ext cx="8123387" cy="261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altLang="en-US" dirty="0" lang="ja-JP" spc="-50" sz="2400" u="sng">
                <a:latin charset="-128" panose="020B0600070205080204" pitchFamily="50" typeface="ＭＳ Ｐゴシック"/>
              </a:rPr>
              <a:t>●志願票は必ず志願者本人が記入</a:t>
            </a:r>
            <a:endParaRPr altLang="ja-JP" dirty="0" lang="en-US" spc="-50" sz="2400" u="sng">
              <a:latin charset="-128" panose="020B0600070205080204" pitchFamily="50" typeface="ＭＳ Ｐゴシック"/>
            </a:endParaRPr>
          </a:p>
          <a:p>
            <a:pPr fontAlgn="auto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altLang="en-US" dirty="0" lang="ja-JP" spc="-50" sz="2400" u="sng">
                <a:latin charset="-128" panose="020B0600070205080204" pitchFamily="50" typeface="ＭＳ Ｐゴシック"/>
              </a:rPr>
              <a:t>●志望大学の募集要項等をよく確認し，受験教科を正しく記入</a:t>
            </a:r>
            <a:endParaRPr altLang="ja-JP" dirty="0" lang="en-US" spc="-50" strike="sngStrike" sz="2400" u="sng">
              <a:latin charset="-128" panose="020B0600070205080204" pitchFamily="50" typeface="ＭＳ Ｐゴシック"/>
            </a:endParaRPr>
          </a:p>
          <a:p>
            <a:pPr fontAlgn="auto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altLang="en-US" dirty="0" lang="ja-JP" spc="-50" sz="2400" u="sng">
                <a:latin charset="-128" panose="020B0600070205080204" pitchFamily="50" typeface="ＭＳ Ｐゴシック"/>
              </a:rPr>
              <a:t>●記入済の志願票は， コピーを取って保管</a:t>
            </a:r>
            <a:endParaRPr altLang="ja-JP" dirty="0" lang="en-US" spc="-50" sz="2400" u="sng">
              <a:latin charset="-128" panose="020B0600070205080204" pitchFamily="50" typeface="ＭＳ Ｐゴシック"/>
            </a:endParaRPr>
          </a:p>
          <a:p>
            <a:pPr fontAlgn="auto" lvl="0">
              <a:lnSpc>
                <a:spcPct val="150000"/>
              </a:lnSpc>
              <a:spcAft>
                <a:spcPts val="0"/>
              </a:spcAft>
            </a:pPr>
            <a:r>
              <a:rPr altLang="en-US" dirty="0" lang="ja-JP" sz="2400"/>
              <a:t>　⇒ 「確認はがき」到着後，登録内容を確認する際に必要</a:t>
            </a:r>
            <a:endParaRPr altLang="ja-JP" dirty="0" lang="en-US" sz="2400"/>
          </a:p>
        </p:txBody>
      </p:sp>
    </p:spTree>
    <p:extLst>
      <p:ext uri="{BB962C8B-B14F-4D97-AF65-F5344CB8AC3E}">
        <p14:creationId xmlns:p14="http://schemas.microsoft.com/office/powerpoint/2010/main" val="4644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"/>
      <p:bldP animBg="1" grpId="0" spid="3"/>
      <p:bldP grpId="0" spid="2"/>
    </p:bld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77A2CA6-7DA9-428A-9B4E-39B1A36E3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656" y="924939"/>
            <a:ext cx="3857175" cy="542892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9633" y="3936920"/>
            <a:ext cx="2624496" cy="2228384"/>
          </a:xfrm>
          <a:prstGeom prst="rect">
            <a:avLst/>
          </a:prstGeom>
        </p:spPr>
        <p:txBody>
          <a:bodyPr/>
          <a:lstStyle>
            <a:lvl1pPr algn="l" defTabSz="945124" eaLnBrk="1" hangingPunct="1" indent="-354421" latinLnBrk="0" marL="354421" rtl="0">
              <a:spcBef>
                <a:spcPct val="20000"/>
              </a:spcBef>
              <a:buFont charset="0" pitchFamily="34" typeface="Arial"/>
              <a:buChar char="•"/>
              <a:defRPr kern="1200" kumimoji="1"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45124" eaLnBrk="1" hangingPunct="1" indent="-295351" latinLnBrk="0" marL="767913" rtl="0">
              <a:spcBef>
                <a:spcPct val="20000"/>
              </a:spcBef>
              <a:buFont charset="0" pitchFamily="34" typeface="Arial"/>
              <a:buChar char="–"/>
              <a:defRPr kern="1200"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45124" eaLnBrk="1" hangingPunct="1" indent="-236281" latinLnBrk="0" marL="1181405" rtl="0">
              <a:spcBef>
                <a:spcPct val="20000"/>
              </a:spcBef>
              <a:buFont charset="0" pitchFamily="34" typeface="Arial"/>
              <a:buChar char="•"/>
              <a:defRPr kern="1200" kumimoji="1"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45124" eaLnBrk="1" hangingPunct="1" indent="-236281" latinLnBrk="0" marL="1653967" rtl="0">
              <a:spcBef>
                <a:spcPct val="20000"/>
              </a:spcBef>
              <a:buFont charset="0" pitchFamily="34" typeface="Arial"/>
              <a:buChar char="–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45124" eaLnBrk="1" hangingPunct="1" indent="-236281" latinLnBrk="0" marL="2126529" rtl="0">
              <a:spcBef>
                <a:spcPct val="20000"/>
              </a:spcBef>
              <a:buFont charset="0" pitchFamily="34" typeface="Arial"/>
              <a:buChar char="»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45124" eaLnBrk="1" hangingPunct="1" indent="-236281" latinLnBrk="0" marL="2599091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45124" eaLnBrk="1" hangingPunct="1" indent="-236281" latinLnBrk="0" marL="3071652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45124" eaLnBrk="1" hangingPunct="1" indent="-236281" latinLnBrk="0" marL="3544214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45124" eaLnBrk="1" hangingPunct="1" indent="-236281" latinLnBrk="0" marL="4016776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800"/>
              </a:spcBef>
              <a:spcAft>
                <a:spcPts val="0"/>
              </a:spcAft>
              <a:buFontTx/>
              <a:buNone/>
              <a:defRPr/>
            </a:pPr>
            <a:r>
              <a:rPr altLang="en-US" b="0" dirty="0" lang="ja-JP" sz="2000"/>
              <a:t>⑪「性別」欄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Tx/>
              <a:buNone/>
              <a:defRPr/>
            </a:pPr>
            <a:r>
              <a:rPr altLang="en-US" b="0" dirty="0" lang="ja-JP" sz="2000"/>
              <a:t>⑫「生年月日」欄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Tx/>
              <a:buNone/>
              <a:defRPr/>
            </a:pPr>
            <a:r>
              <a:rPr altLang="en-US" b="0" dirty="0" lang="ja-JP" sz="2000"/>
              <a:t>⑬⑭「電話番号」欄</a:t>
            </a:r>
            <a:endParaRPr altLang="ja-JP" b="0" dirty="0" lang="en-US" sz="2000"/>
          </a:p>
          <a:p>
            <a:pPr fontAlgn="auto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altLang="en-US" b="0" dirty="0" lang="ja-JP" sz="2000"/>
              <a:t>「現住所」欄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altLang="ja-JP" b="0" dirty="0" lang="en-US" sz="2400"/>
          </a:p>
        </p:txBody>
      </p:sp>
      <p:sp>
        <p:nvSpPr>
          <p:cNvPr id="5" name="Rectangle 439"/>
          <p:cNvSpPr>
            <a:spLocks noChangeArrowheads="1"/>
          </p:cNvSpPr>
          <p:nvPr/>
        </p:nvSpPr>
        <p:spPr bwMode="auto">
          <a:xfrm>
            <a:off x="539552" y="3068960"/>
            <a:ext cx="3889541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pPr algn="l"/>
            <a:r>
              <a:rPr altLang="en-US" b="0" dirty="0" lang="ja-JP" sz="2000" u="sng">
                <a:solidFill>
                  <a:srgbClr val="FF0000"/>
                </a:solidFill>
                <a:latin typeface="+mn-ea"/>
                <a:ea typeface="+mn-ea"/>
              </a:rPr>
              <a:t>記入漏れ，記入間違いが多い項目</a:t>
            </a:r>
            <a:endParaRPr altLang="ja-JP" b="0" dirty="0" lang="en-US" sz="2000" u="sng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【P19</a:t>
            </a:r>
            <a:r>
              <a:rPr altLang="en-US" dirty="0" lang="ja-JP" sz="2600"/>
              <a:t>・</a:t>
            </a:r>
            <a:r>
              <a:rPr altLang="ja-JP" dirty="0" lang="en-US" sz="2600"/>
              <a:t>20】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1187624" y="3813081"/>
            <a:ext cx="2478561" cy="2208207"/>
          </a:xfrm>
          <a:prstGeom prst="rect">
            <a:avLst/>
          </a:prstGeom>
          <a:noFill/>
          <a:ln algn="ctr" cap="flat" cmpd="sng" w="63500">
            <a:solidFill>
              <a:schemeClr val="tx1"/>
            </a:solidFill>
            <a:prstDash val="sysDash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en-US" b="1" baseline="0" cap="none" i="0" kumimoji="1" lang="ja-JP" normalizeH="0" strike="noStrike" sz="2400" u="none">
              <a:ln>
                <a:noFill/>
              </a:ln>
              <a:solidFill>
                <a:schemeClr val="tx1"/>
              </a:solidFill>
              <a:effectLst/>
              <a:latin charset="0" typeface="Arial"/>
              <a:ea charset="-128" pitchFamily="50" typeface="ＭＳ Ｐゴシック"/>
            </a:endParaRPr>
          </a:p>
        </p:txBody>
      </p:sp>
      <p:sp>
        <p:nvSpPr>
          <p:cNvPr id="16" name="スライド番号プレースホルダー 1"/>
          <p:cNvSpPr txBox="1">
            <a:spLocks/>
          </p:cNvSpPr>
          <p:nvPr/>
        </p:nvSpPr>
        <p:spPr bwMode="auto">
          <a:xfrm>
            <a:off x="7055296" y="6419428"/>
            <a:ext cx="1981200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ja-JP"/>
            </a:defPPr>
            <a:lvl1pPr algn="r" fontAlgn="base" rtl="0">
              <a:spcBef>
                <a:spcPct val="0"/>
              </a:spcBef>
              <a:spcAft>
                <a:spcPct val="0"/>
              </a:spcAft>
              <a:defRPr b="0" kern="1200" kumimoji="0" sz="1800">
                <a:solidFill>
                  <a:schemeClr val="tx1"/>
                </a:solidFill>
                <a:latin charset="0" pitchFamily="34" typeface="Verdana"/>
                <a:ea charset="-128" pitchFamily="50" typeface="ＭＳ Ｐゴシック"/>
                <a:cs typeface="+mn-cs"/>
              </a:defRPr>
            </a:lvl1pPr>
            <a:lvl2pPr algn="l" fontAlgn="base" marL="4572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2pPr>
            <a:lvl3pPr algn="l" fontAlgn="base" marL="9144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3pPr>
            <a:lvl4pPr algn="l" fontAlgn="base" marL="13716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4pPr>
            <a:lvl5pPr algn="l" fontAlgn="base" marL="18288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5pPr>
            <a:lvl6pPr algn="l" defTabSz="914400" eaLnBrk="1" hangingPunct="1" latinLnBrk="0" marL="22860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6pPr>
            <a:lvl7pPr algn="l" defTabSz="914400" eaLnBrk="1" hangingPunct="1" latinLnBrk="0" marL="27432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7pPr>
            <a:lvl8pPr algn="l" defTabSz="914400" eaLnBrk="1" hangingPunct="1" latinLnBrk="0" marL="32004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8pPr>
            <a:lvl9pPr algn="l" defTabSz="914400" eaLnBrk="1" hangingPunct="1" latinLnBrk="0" marL="36576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altLang="ja-JP" b="0" baseline="0" cap="none" dirty="0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pitchFamily="34" typeface="Verdana"/>
              <a:ea charset="-128" pitchFamily="50" typeface="ＭＳ Ｐゴシック"/>
              <a:cs typeface="+mn-cs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5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878AD73-EF45-4464-961C-B320693244C3}"/>
              </a:ext>
            </a:extLst>
          </p:cNvPr>
          <p:cNvGrpSpPr/>
          <p:nvPr/>
        </p:nvGrpSpPr>
        <p:grpSpPr>
          <a:xfrm>
            <a:off x="3165574" y="3844830"/>
            <a:ext cx="5432523" cy="2317209"/>
            <a:chOff x="3165574" y="3844830"/>
            <a:chExt cx="5432523" cy="2317209"/>
          </a:xfrm>
        </p:grpSpPr>
        <p:sp>
          <p:nvSpPr>
            <p:cNvPr id="6" name="Line 430"/>
            <p:cNvSpPr>
              <a:spLocks noChangeShapeType="1"/>
            </p:cNvSpPr>
            <p:nvPr/>
          </p:nvSpPr>
          <p:spPr bwMode="auto">
            <a:xfrm flipV="1">
              <a:off x="3165574" y="3933593"/>
              <a:ext cx="1692486" cy="2667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len="med" type="triangle" w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ja-JP"/>
            </a:p>
          </p:txBody>
        </p:sp>
        <p:sp>
          <p:nvSpPr>
            <p:cNvPr id="7" name="Line 433"/>
            <p:cNvSpPr>
              <a:spLocks noChangeShapeType="1"/>
            </p:cNvSpPr>
            <p:nvPr/>
          </p:nvSpPr>
          <p:spPr bwMode="auto">
            <a:xfrm flipV="1">
              <a:off x="3335570" y="5517231"/>
              <a:ext cx="1439903" cy="19532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len="med" type="triangle" w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ja-JP"/>
            </a:p>
          </p:txBody>
        </p:sp>
        <p:sp>
          <p:nvSpPr>
            <p:cNvPr id="8" name="Line 430"/>
            <p:cNvSpPr>
              <a:spLocks noChangeShapeType="1"/>
            </p:cNvSpPr>
            <p:nvPr/>
          </p:nvSpPr>
          <p:spPr bwMode="auto">
            <a:xfrm flipV="1">
              <a:off x="3420130" y="4605242"/>
              <a:ext cx="1403016" cy="5519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len="med" type="triangle" w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ja-JP"/>
            </a:p>
          </p:txBody>
        </p:sp>
        <p:sp>
          <p:nvSpPr>
            <p:cNvPr id="13" name="Line 430"/>
            <p:cNvSpPr>
              <a:spLocks noChangeShapeType="1"/>
            </p:cNvSpPr>
            <p:nvPr/>
          </p:nvSpPr>
          <p:spPr bwMode="auto">
            <a:xfrm flipV="1">
              <a:off x="3185981" y="4218220"/>
              <a:ext cx="1589493" cy="43105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len="med" type="triangle" w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ja-JP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4823145" y="4759500"/>
              <a:ext cx="3774952" cy="1402539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ja-JP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4823146" y="4471500"/>
              <a:ext cx="2918158" cy="288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ja-JP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823145" y="3844830"/>
              <a:ext cx="1231116" cy="221479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ja-JP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4823146" y="4066309"/>
              <a:ext cx="1231115" cy="408564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ja-JP"/>
            </a:p>
          </p:txBody>
        </p:sp>
      </p:grp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3853" y="1484784"/>
            <a:ext cx="6102323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45716" lIns="91431" rIns="91431" tIns="45716"/>
          <a:lstStyle/>
          <a:p>
            <a:pPr indent="-342867" marL="342867">
              <a:defRPr/>
            </a:pPr>
            <a:r>
              <a:rPr altLang="en-US" dirty="0" lang="ja-JP" sz="2000"/>
              <a:t>②</a:t>
            </a:r>
            <a:r>
              <a:rPr altLang="en-US" b="0" dirty="0" lang="ja-JP" sz="2000"/>
              <a:t>「障害等のある方への受験上の配慮」欄</a:t>
            </a:r>
            <a:endParaRPr altLang="ja-JP" b="0" dirty="0" lang="en-US" sz="2000"/>
          </a:p>
          <a:p>
            <a:pPr indent="-342867" marL="342867">
              <a:defRPr/>
            </a:pPr>
            <a:r>
              <a:rPr altLang="en-US" dirty="0" lang="ja-JP" sz="2000"/>
              <a:t>　　　　　</a:t>
            </a:r>
            <a:endParaRPr altLang="ja-JP" dirty="0" lang="en-US" sz="2000"/>
          </a:p>
          <a:p>
            <a:pPr>
              <a:spcBef>
                <a:spcPts val="1200"/>
              </a:spcBef>
              <a:defRPr/>
            </a:pPr>
            <a:r>
              <a:rPr altLang="en-US" b="0" dirty="0" lang="ja-JP" sz="2000" u="sng"/>
              <a:t>受験上の配慮を希望する志願者のみ記入</a:t>
            </a:r>
          </a:p>
        </p:txBody>
      </p:sp>
      <p:sp>
        <p:nvSpPr>
          <p:cNvPr id="26" name="下矢印 25"/>
          <p:cNvSpPr/>
          <p:nvPr/>
        </p:nvSpPr>
        <p:spPr bwMode="auto">
          <a:xfrm>
            <a:off x="2118089" y="1916832"/>
            <a:ext cx="684000" cy="288000"/>
          </a:xfrm>
          <a:prstGeom prst="downArrow">
            <a:avLst/>
          </a:prstGeom>
          <a:solidFill>
            <a:schemeClr val="tx1"/>
          </a:solidFill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7256" compatLnSpc="1" lIns="94512" numCol="1" rIns="94512" rtlCol="0" tIns="47256" vert="horz" wrap="square">
            <a:prstTxWarp prst="textNoShape">
              <a:avLst/>
            </a:prstTxWarp>
            <a:spAutoFit/>
          </a:bodyPr>
          <a:lstStyle/>
          <a:p>
            <a:pPr defTabSz="849955" fontAlgn="ctr">
              <a:spcBef>
                <a:spcPct val="0"/>
              </a:spcBef>
            </a:pPr>
            <a:endParaRPr altLang="en-US" dirty="0" lang="ja-JP" sz="1300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71134" y="691481"/>
            <a:ext cx="3201584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>
              <a:spcBef>
                <a:spcPct val="0"/>
              </a:spcBef>
            </a:pPr>
            <a:r>
              <a:rPr altLang="en-US" dirty="0" lang="ja-JP" sz="2400">
                <a:latin typeface="+mn-ea"/>
                <a:ea typeface="+mn-ea"/>
              </a:rPr>
              <a:t>志願票</a:t>
            </a:r>
            <a:r>
              <a:rPr altLang="ja-JP" dirty="0" lang="en-US" sz="2400">
                <a:latin typeface="+mn-ea"/>
                <a:ea typeface="+mn-ea"/>
              </a:rPr>
              <a:t>【</a:t>
            </a:r>
            <a:r>
              <a:rPr altLang="en-US" dirty="0" lang="ja-JP" sz="2400">
                <a:latin typeface="+mn-ea"/>
              </a:rPr>
              <a:t>第</a:t>
            </a:r>
            <a:r>
              <a:rPr altLang="ja-JP" dirty="0" lang="en-US" sz="2400">
                <a:latin typeface="+mn-ea"/>
              </a:rPr>
              <a:t>Ⅰ</a:t>
            </a:r>
            <a:r>
              <a:rPr altLang="en-US" dirty="0" lang="ja-JP" sz="2400">
                <a:latin typeface="+mn-ea"/>
              </a:rPr>
              <a:t>面</a:t>
            </a:r>
            <a:r>
              <a:rPr altLang="ja-JP" dirty="0" lang="en-US" sz="2400">
                <a:latin typeface="+mn-ea"/>
                <a:ea typeface="+mn-ea"/>
              </a:rPr>
              <a:t>】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25FFC14-8D62-4E6A-A96E-2B1B410E5BE1}"/>
              </a:ext>
            </a:extLst>
          </p:cNvPr>
          <p:cNvGrpSpPr/>
          <p:nvPr/>
        </p:nvGrpSpPr>
        <p:grpSpPr>
          <a:xfrm>
            <a:off x="4775474" y="1309471"/>
            <a:ext cx="2739329" cy="525828"/>
            <a:chOff x="4775474" y="1309471"/>
            <a:chExt cx="2739329" cy="525828"/>
          </a:xfrm>
        </p:grpSpPr>
        <p:sp>
          <p:nvSpPr>
            <p:cNvPr id="23" name="正方形/長方形 22"/>
            <p:cNvSpPr/>
            <p:nvPr/>
          </p:nvSpPr>
          <p:spPr>
            <a:xfrm>
              <a:off x="6794723" y="1309471"/>
              <a:ext cx="720080" cy="525828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ja-JP"/>
            </a:p>
          </p:txBody>
        </p:sp>
        <p:sp>
          <p:nvSpPr>
            <p:cNvPr id="28" name="Line 430"/>
            <p:cNvSpPr>
              <a:spLocks noChangeShapeType="1"/>
            </p:cNvSpPr>
            <p:nvPr/>
          </p:nvSpPr>
          <p:spPr bwMode="auto">
            <a:xfrm flipV="1">
              <a:off x="4775474" y="1700808"/>
              <a:ext cx="2052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len="med" type="triangle" w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ja-JP"/>
            </a:p>
          </p:txBody>
        </p:sp>
      </p:grpSp>
    </p:spTree>
    <p:extLst>
      <p:ext uri="{BB962C8B-B14F-4D97-AF65-F5344CB8AC3E}">
        <p14:creationId xmlns:p14="http://schemas.microsoft.com/office/powerpoint/2010/main" val="4644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animBg="1" grpId="0" spid="14"/>
      <p:bldP grpId="0" spid="25"/>
      <p:bldP animBg="1" grpId="0" spid="26"/>
      <p:bldP grpId="0" spid="27"/>
    </p:bld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【P19</a:t>
            </a:r>
            <a:r>
              <a:rPr altLang="en-US" dirty="0" lang="ja-JP" sz="2600"/>
              <a:t>・</a:t>
            </a:r>
            <a:r>
              <a:rPr altLang="ja-JP" dirty="0" lang="en-US" sz="2600"/>
              <a:t>20】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8236" y="1672968"/>
            <a:ext cx="8920454" cy="1468000"/>
          </a:xfrm>
          <a:prstGeom prst="rect">
            <a:avLst/>
          </a:prstGeom>
        </p:spPr>
        <p:txBody>
          <a:bodyPr/>
          <a:lstStyle>
            <a:lvl1pPr algn="l" defTabSz="945124" eaLnBrk="1" hangingPunct="1" indent="-354421" latinLnBrk="0" marL="354421" rtl="0">
              <a:spcBef>
                <a:spcPct val="20000"/>
              </a:spcBef>
              <a:buFont charset="0" pitchFamily="34" typeface="Arial"/>
              <a:buChar char="•"/>
              <a:defRPr kern="1200" kumimoji="1"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45124" eaLnBrk="1" hangingPunct="1" indent="-295351" latinLnBrk="0" marL="767913" rtl="0">
              <a:spcBef>
                <a:spcPct val="20000"/>
              </a:spcBef>
              <a:buFont charset="0" pitchFamily="34" typeface="Arial"/>
              <a:buChar char="–"/>
              <a:defRPr kern="1200"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45124" eaLnBrk="1" hangingPunct="1" indent="-236281" latinLnBrk="0" marL="1181405" rtl="0">
              <a:spcBef>
                <a:spcPct val="20000"/>
              </a:spcBef>
              <a:buFont charset="0" pitchFamily="34" typeface="Arial"/>
              <a:buChar char="•"/>
              <a:defRPr kern="1200" kumimoji="1"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45124" eaLnBrk="1" hangingPunct="1" indent="-236281" latinLnBrk="0" marL="1653967" rtl="0">
              <a:spcBef>
                <a:spcPct val="20000"/>
              </a:spcBef>
              <a:buFont charset="0" pitchFamily="34" typeface="Arial"/>
              <a:buChar char="–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45124" eaLnBrk="1" hangingPunct="1" indent="-236281" latinLnBrk="0" marL="2126529" rtl="0">
              <a:spcBef>
                <a:spcPct val="20000"/>
              </a:spcBef>
              <a:buFont charset="0" pitchFamily="34" typeface="Arial"/>
              <a:buChar char="»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45124" eaLnBrk="1" hangingPunct="1" indent="-236281" latinLnBrk="0" marL="2599091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45124" eaLnBrk="1" hangingPunct="1" indent="-236281" latinLnBrk="0" marL="3071652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45124" eaLnBrk="1" hangingPunct="1" indent="-236281" latinLnBrk="0" marL="3544214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45124" eaLnBrk="1" hangingPunct="1" indent="-236281" latinLnBrk="0" marL="4016776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  <a:ea typeface="+mj-ea"/>
              </a:rPr>
              <a:t>【Q</a:t>
            </a:r>
            <a:r>
              <a:rPr altLang="en-US" dirty="0" lang="ja-JP" sz="2400">
                <a:latin typeface="+mj-ea"/>
                <a:ea typeface="+mj-ea"/>
              </a:rPr>
              <a:t>１</a:t>
            </a:r>
            <a:r>
              <a:rPr altLang="ja-JP" dirty="0" lang="en-US" sz="2400">
                <a:latin typeface="+mj-ea"/>
                <a:ea typeface="+mj-ea"/>
              </a:rPr>
              <a:t>】</a:t>
            </a:r>
            <a:r>
              <a:rPr altLang="en-US" dirty="0" lang="ja-JP" sz="2400">
                <a:latin typeface="+mj-ea"/>
                <a:ea typeface="+mj-ea"/>
              </a:rPr>
              <a:t>氏名欄に本名と通称のどちらを記入すればよいか</a:t>
            </a:r>
            <a:endParaRPr altLang="ja-JP" dirty="0" lang="en-US" sz="2400">
              <a:latin typeface="+mj-ea"/>
              <a:ea typeface="+mj-ea"/>
            </a:endParaRPr>
          </a:p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  <a:ea typeface="+mj-ea"/>
              </a:rPr>
              <a:t>【A</a:t>
            </a:r>
            <a:r>
              <a:rPr altLang="en-US" dirty="0" lang="ja-JP" sz="2400">
                <a:latin typeface="+mj-ea"/>
                <a:ea typeface="+mj-ea"/>
              </a:rPr>
              <a:t>１</a:t>
            </a:r>
            <a:r>
              <a:rPr altLang="ja-JP" dirty="0" lang="en-US" sz="2400">
                <a:latin typeface="+mj-ea"/>
                <a:ea typeface="+mj-ea"/>
              </a:rPr>
              <a:t>】</a:t>
            </a:r>
            <a:r>
              <a:rPr altLang="en-US" dirty="0" lang="ja-JP" sz="2400">
                <a:latin typeface="+mj-ea"/>
                <a:ea typeface="+mj-ea"/>
              </a:rPr>
              <a:t>どちらを記入しても構わない </a:t>
            </a:r>
            <a:endParaRPr altLang="ja-JP" dirty="0" lang="en-US" sz="2400">
              <a:latin typeface="+mj-ea"/>
              <a:ea typeface="+mj-ea"/>
            </a:endParaRPr>
          </a:p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en-US" dirty="0" lang="ja-JP" sz="2400">
                <a:latin typeface="+mj-ea"/>
                <a:ea typeface="+mj-ea"/>
              </a:rPr>
              <a:t>　　　　</a:t>
            </a:r>
            <a:r>
              <a:rPr altLang="ja-JP" dirty="0" lang="en-US" sz="2400">
                <a:latin typeface="+mj-ea"/>
                <a:ea typeface="+mj-ea"/>
              </a:rPr>
              <a:t>※</a:t>
            </a:r>
            <a:r>
              <a:rPr altLang="en-US" dirty="0" lang="ja-JP" sz="2400">
                <a:latin typeface="+mj-ea"/>
                <a:ea typeface="+mj-ea"/>
              </a:rPr>
              <a:t>大学の個別試験の受験に際しては志望大学へ確認</a:t>
            </a:r>
            <a:endParaRPr altLang="ja-JP" dirty="0" lang="en-US" sz="2400">
              <a:latin typeface="+mj-ea"/>
              <a:ea typeface="+mj-ea"/>
            </a:endParaRPr>
          </a:p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en-US" dirty="0" lang="ja-JP" sz="2000"/>
              <a:t>　　　　　　　　　　　　</a:t>
            </a:r>
            <a:endParaRPr altLang="en-US" b="1" dirty="0" lang="ja-JP" sz="2000"/>
          </a:p>
          <a:p>
            <a:pPr fontAlgn="auto">
              <a:spcAft>
                <a:spcPts val="0"/>
              </a:spcAft>
              <a:buFontTx/>
              <a:buNone/>
            </a:pPr>
            <a:endParaRPr altLang="en-US" b="1" dirty="0" lang="ja-JP" sz="2000"/>
          </a:p>
          <a:p>
            <a:pPr fontAlgn="auto">
              <a:spcAft>
                <a:spcPts val="0"/>
              </a:spcAft>
              <a:buFontTx/>
              <a:buNone/>
            </a:pPr>
            <a:endParaRPr altLang="ja-JP" b="0" dirty="0" lang="en-US" sz="2000"/>
          </a:p>
        </p:txBody>
      </p:sp>
      <p:sp>
        <p:nvSpPr>
          <p:cNvPr id="6" name="Rectangle 438"/>
          <p:cNvSpPr>
            <a:spLocks noChangeArrowheads="1"/>
          </p:cNvSpPr>
          <p:nvPr/>
        </p:nvSpPr>
        <p:spPr bwMode="auto">
          <a:xfrm>
            <a:off x="1467421" y="835496"/>
            <a:ext cx="6209159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pPr algn="ctr"/>
            <a:r>
              <a:rPr altLang="en-US" b="1" dirty="0" lang="ja-JP" sz="2400">
                <a:latin typeface="+mn-ea"/>
                <a:ea typeface="+mn-ea"/>
              </a:rPr>
              <a:t>志願票</a:t>
            </a:r>
            <a:r>
              <a:rPr altLang="ja-JP" b="1" dirty="0" lang="en-US" sz="2400">
                <a:latin typeface="+mn-ea"/>
                <a:ea typeface="+mn-ea"/>
              </a:rPr>
              <a:t>【</a:t>
            </a:r>
            <a:r>
              <a:rPr altLang="en-US" b="1" dirty="0" lang="ja-JP" sz="2400">
                <a:latin typeface="+mn-ea"/>
                <a:ea typeface="+mn-ea"/>
              </a:rPr>
              <a:t>第</a:t>
            </a:r>
            <a:r>
              <a:rPr altLang="ja-JP" b="1" dirty="0" lang="en-US" sz="2400">
                <a:latin typeface="+mn-ea"/>
                <a:ea typeface="+mn-ea"/>
              </a:rPr>
              <a:t>Ⅰ</a:t>
            </a:r>
            <a:r>
              <a:rPr altLang="en-US" b="1" dirty="0" lang="ja-JP" sz="2400">
                <a:latin typeface="+mn-ea"/>
                <a:ea typeface="+mn-ea"/>
              </a:rPr>
              <a:t>面</a:t>
            </a:r>
            <a:r>
              <a:rPr altLang="ja-JP" b="1" dirty="0" lang="en-US" sz="2400">
                <a:latin typeface="+mn-ea"/>
                <a:ea typeface="+mn-ea"/>
              </a:rPr>
              <a:t>】</a:t>
            </a:r>
            <a:r>
              <a:rPr altLang="en-US" b="1" dirty="0" lang="ja-JP" sz="2400">
                <a:latin typeface="+mn-ea"/>
                <a:ea typeface="+mn-ea"/>
              </a:rPr>
              <a:t>について多い質問</a:t>
            </a:r>
            <a:endParaRPr altLang="ja-JP" b="1" dirty="0" lang="en-US" sz="2400">
              <a:latin typeface="+mn-ea"/>
              <a:ea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8236" y="3401160"/>
            <a:ext cx="8920454" cy="1468000"/>
          </a:xfrm>
          <a:prstGeom prst="rect">
            <a:avLst/>
          </a:prstGeom>
        </p:spPr>
        <p:txBody>
          <a:bodyPr/>
          <a:lstStyle>
            <a:lvl1pPr algn="l" defTabSz="945124" eaLnBrk="1" hangingPunct="1" indent="-354421" latinLnBrk="0" marL="354421" rtl="0">
              <a:spcBef>
                <a:spcPct val="20000"/>
              </a:spcBef>
              <a:buFont charset="0" pitchFamily="34" typeface="Arial"/>
              <a:buChar char="•"/>
              <a:defRPr kern="1200" kumimoji="1"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45124" eaLnBrk="1" hangingPunct="1" indent="-295351" latinLnBrk="0" marL="767913" rtl="0">
              <a:spcBef>
                <a:spcPct val="20000"/>
              </a:spcBef>
              <a:buFont charset="0" pitchFamily="34" typeface="Arial"/>
              <a:buChar char="–"/>
              <a:defRPr kern="1200"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45124" eaLnBrk="1" hangingPunct="1" indent="-236281" latinLnBrk="0" marL="1181405" rtl="0">
              <a:spcBef>
                <a:spcPct val="20000"/>
              </a:spcBef>
              <a:buFont charset="0" pitchFamily="34" typeface="Arial"/>
              <a:buChar char="•"/>
              <a:defRPr kern="1200" kumimoji="1"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45124" eaLnBrk="1" hangingPunct="1" indent="-236281" latinLnBrk="0" marL="1653967" rtl="0">
              <a:spcBef>
                <a:spcPct val="20000"/>
              </a:spcBef>
              <a:buFont charset="0" pitchFamily="34" typeface="Arial"/>
              <a:buChar char="–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45124" eaLnBrk="1" hangingPunct="1" indent="-236281" latinLnBrk="0" marL="2126529" rtl="0">
              <a:spcBef>
                <a:spcPct val="20000"/>
              </a:spcBef>
              <a:buFont charset="0" pitchFamily="34" typeface="Arial"/>
              <a:buChar char="»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45124" eaLnBrk="1" hangingPunct="1" indent="-236281" latinLnBrk="0" marL="2599091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45124" eaLnBrk="1" hangingPunct="1" indent="-236281" latinLnBrk="0" marL="3071652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45124" eaLnBrk="1" hangingPunct="1" indent="-236281" latinLnBrk="0" marL="3544214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45124" eaLnBrk="1" hangingPunct="1" indent="-236281" latinLnBrk="0" marL="4016776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  <a:ea typeface="+mj-ea"/>
              </a:rPr>
              <a:t>【Q</a:t>
            </a:r>
            <a:r>
              <a:rPr altLang="en-US" dirty="0" lang="ja-JP" sz="2400">
                <a:latin typeface="+mj-ea"/>
                <a:ea typeface="+mj-ea"/>
              </a:rPr>
              <a:t>２</a:t>
            </a:r>
            <a:r>
              <a:rPr altLang="ja-JP" dirty="0" lang="en-US" sz="2400">
                <a:latin typeface="+mj-ea"/>
                <a:ea typeface="+mj-ea"/>
              </a:rPr>
              <a:t>】</a:t>
            </a:r>
            <a:r>
              <a:rPr altLang="en-US" dirty="0" lang="ja-JP" sz="2400">
                <a:latin typeface="+mj-ea"/>
              </a:rPr>
              <a:t>氏名欄に</a:t>
            </a:r>
            <a:r>
              <a:rPr altLang="en-US" dirty="0" lang="ja-JP" sz="2400">
                <a:latin typeface="+mj-ea"/>
                <a:ea typeface="+mj-ea"/>
              </a:rPr>
              <a:t>氏名が入りきらない場合はどうすればよいか</a:t>
            </a:r>
            <a:endParaRPr altLang="ja-JP" dirty="0" lang="en-US" sz="2400">
              <a:latin typeface="+mj-ea"/>
              <a:ea typeface="+mj-ea"/>
            </a:endParaRPr>
          </a:p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  <a:ea typeface="+mj-ea"/>
              </a:rPr>
              <a:t>【A</a:t>
            </a:r>
            <a:r>
              <a:rPr altLang="en-US" dirty="0" lang="ja-JP" sz="2400">
                <a:latin typeface="+mj-ea"/>
                <a:ea typeface="+mj-ea"/>
              </a:rPr>
              <a:t>２</a:t>
            </a:r>
            <a:r>
              <a:rPr altLang="ja-JP" dirty="0" lang="en-US" sz="2400">
                <a:latin typeface="+mj-ea"/>
                <a:ea typeface="+mj-ea"/>
              </a:rPr>
              <a:t>】</a:t>
            </a:r>
            <a:r>
              <a:rPr altLang="en-US" dirty="0" lang="ja-JP" sz="2400">
                <a:latin typeface="+mj-ea"/>
                <a:ea typeface="+mj-ea"/>
              </a:rPr>
              <a:t>記入欄に入るところまで記入 </a:t>
            </a:r>
            <a:endParaRPr altLang="ja-JP" dirty="0" lang="en-US" sz="2400">
              <a:latin typeface="+mj-ea"/>
              <a:ea typeface="+mj-ea"/>
            </a:endParaRPr>
          </a:p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en-US" dirty="0" lang="ja-JP" sz="2400">
                <a:latin typeface="+mj-ea"/>
                <a:ea typeface="+mj-ea"/>
              </a:rPr>
              <a:t>　　　 ミドルネームは記入しなくてもよい　</a:t>
            </a:r>
            <a:r>
              <a:rPr altLang="en-US" dirty="0" lang="ja-JP" sz="2000"/>
              <a:t>　　　　　　　　</a:t>
            </a:r>
            <a:endParaRPr altLang="en-US" b="1" dirty="0" lang="ja-JP" sz="2000"/>
          </a:p>
          <a:p>
            <a:pPr fontAlgn="auto">
              <a:spcAft>
                <a:spcPts val="0"/>
              </a:spcAft>
              <a:buFontTx/>
              <a:buNone/>
            </a:pPr>
            <a:endParaRPr altLang="en-US" b="1" dirty="0" lang="ja-JP" sz="2000"/>
          </a:p>
          <a:p>
            <a:pPr fontAlgn="auto">
              <a:spcAft>
                <a:spcPts val="0"/>
              </a:spcAft>
              <a:buFontTx/>
              <a:buNone/>
            </a:pPr>
            <a:endParaRPr altLang="ja-JP" b="0" dirty="0" lang="en-US" sz="20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84585" y="5138511"/>
            <a:ext cx="8920454" cy="1026793"/>
          </a:xfrm>
          <a:prstGeom prst="rect">
            <a:avLst/>
          </a:prstGeom>
        </p:spPr>
        <p:txBody>
          <a:bodyPr/>
          <a:lstStyle>
            <a:lvl1pPr algn="l" defTabSz="945124" eaLnBrk="1" hangingPunct="1" indent="-354421" latinLnBrk="0" marL="354421" rtl="0">
              <a:spcBef>
                <a:spcPct val="20000"/>
              </a:spcBef>
              <a:buFont charset="0" pitchFamily="34" typeface="Arial"/>
              <a:buChar char="•"/>
              <a:defRPr kern="1200" kumimoji="1"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45124" eaLnBrk="1" hangingPunct="1" indent="-295351" latinLnBrk="0" marL="767913" rtl="0">
              <a:spcBef>
                <a:spcPct val="20000"/>
              </a:spcBef>
              <a:buFont charset="0" pitchFamily="34" typeface="Arial"/>
              <a:buChar char="–"/>
              <a:defRPr kern="1200"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45124" eaLnBrk="1" hangingPunct="1" indent="-236281" latinLnBrk="0" marL="1181405" rtl="0">
              <a:spcBef>
                <a:spcPct val="20000"/>
              </a:spcBef>
              <a:buFont charset="0" pitchFamily="34" typeface="Arial"/>
              <a:buChar char="•"/>
              <a:defRPr kern="1200" kumimoji="1"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45124" eaLnBrk="1" hangingPunct="1" indent="-236281" latinLnBrk="0" marL="1653967" rtl="0">
              <a:spcBef>
                <a:spcPct val="20000"/>
              </a:spcBef>
              <a:buFont charset="0" pitchFamily="34" typeface="Arial"/>
              <a:buChar char="–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45124" eaLnBrk="1" hangingPunct="1" indent="-236281" latinLnBrk="0" marL="2126529" rtl="0">
              <a:spcBef>
                <a:spcPct val="20000"/>
              </a:spcBef>
              <a:buFont charset="0" pitchFamily="34" typeface="Arial"/>
              <a:buChar char="»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45124" eaLnBrk="1" hangingPunct="1" indent="-236281" latinLnBrk="0" marL="2599091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45124" eaLnBrk="1" hangingPunct="1" indent="-236281" latinLnBrk="0" marL="3071652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45124" eaLnBrk="1" hangingPunct="1" indent="-236281" latinLnBrk="0" marL="3544214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45124" eaLnBrk="1" hangingPunct="1" indent="-236281" latinLnBrk="0" marL="4016776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  <a:ea typeface="+mj-ea"/>
              </a:rPr>
              <a:t>【Q</a:t>
            </a:r>
            <a:r>
              <a:rPr altLang="en-US" dirty="0" lang="ja-JP" sz="2400">
                <a:latin typeface="+mj-ea"/>
                <a:ea typeface="+mj-ea"/>
              </a:rPr>
              <a:t>３</a:t>
            </a:r>
            <a:r>
              <a:rPr altLang="ja-JP" dirty="0" lang="en-US" sz="2400">
                <a:latin typeface="+mj-ea"/>
                <a:ea typeface="+mj-ea"/>
              </a:rPr>
              <a:t>】</a:t>
            </a:r>
            <a:r>
              <a:rPr altLang="en-US" dirty="0" lang="ja-JP" sz="2400">
                <a:latin typeface="+mj-ea"/>
                <a:ea typeface="+mj-ea"/>
              </a:rPr>
              <a:t>氏名（漢字記入）欄にアルファベットを使用してもよいか</a:t>
            </a:r>
            <a:endParaRPr altLang="ja-JP" dirty="0" lang="en-US" sz="2400">
              <a:latin typeface="+mj-ea"/>
              <a:ea typeface="+mj-ea"/>
            </a:endParaRPr>
          </a:p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  <a:ea typeface="+mj-ea"/>
              </a:rPr>
              <a:t>【A</a:t>
            </a:r>
            <a:r>
              <a:rPr altLang="en-US" dirty="0" lang="ja-JP" sz="2400">
                <a:latin typeface="+mj-ea"/>
                <a:ea typeface="+mj-ea"/>
              </a:rPr>
              <a:t>３</a:t>
            </a:r>
            <a:r>
              <a:rPr altLang="ja-JP" dirty="0" lang="en-US" sz="2400">
                <a:latin typeface="+mj-ea"/>
                <a:ea typeface="+mj-ea"/>
              </a:rPr>
              <a:t>】</a:t>
            </a:r>
            <a:r>
              <a:rPr altLang="en-US" dirty="0" lang="ja-JP" sz="2400">
                <a:latin typeface="+mj-ea"/>
                <a:ea typeface="+mj-ea"/>
              </a:rPr>
              <a:t>アルファベットではなくカタカナで記入</a:t>
            </a:r>
            <a:endParaRPr altLang="ja-JP" dirty="0" lang="en-US" sz="24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606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8"/>
      <p:bldP grpId="0" spid="9"/>
    </p:bld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【P19</a:t>
            </a:r>
            <a:r>
              <a:rPr altLang="en-US" dirty="0" lang="ja-JP" sz="2600"/>
              <a:t>・</a:t>
            </a:r>
            <a:r>
              <a:rPr altLang="ja-JP" dirty="0" lang="en-US" sz="2600"/>
              <a:t>20】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6" name="Rectangle 438"/>
          <p:cNvSpPr>
            <a:spLocks noChangeArrowheads="1"/>
          </p:cNvSpPr>
          <p:nvPr/>
        </p:nvSpPr>
        <p:spPr bwMode="auto">
          <a:xfrm>
            <a:off x="1467421" y="907504"/>
            <a:ext cx="6209159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pPr algn="ctr"/>
            <a:r>
              <a:rPr altLang="en-US" b="1" dirty="0" lang="ja-JP" sz="2400">
                <a:latin typeface="+mn-ea"/>
                <a:ea typeface="+mn-ea"/>
              </a:rPr>
              <a:t>志願票</a:t>
            </a:r>
            <a:r>
              <a:rPr altLang="ja-JP" b="1" dirty="0" lang="en-US" sz="2400">
                <a:latin typeface="+mn-ea"/>
                <a:ea typeface="+mn-ea"/>
              </a:rPr>
              <a:t>【</a:t>
            </a:r>
            <a:r>
              <a:rPr altLang="en-US" b="1" dirty="0" lang="ja-JP" sz="2400">
                <a:latin typeface="+mn-ea"/>
                <a:ea typeface="+mn-ea"/>
              </a:rPr>
              <a:t>第</a:t>
            </a:r>
            <a:r>
              <a:rPr altLang="ja-JP" b="1" dirty="0" lang="en-US" sz="2400">
                <a:latin typeface="+mn-ea"/>
                <a:ea typeface="+mn-ea"/>
              </a:rPr>
              <a:t>Ⅰ</a:t>
            </a:r>
            <a:r>
              <a:rPr altLang="en-US" b="1" dirty="0" lang="ja-JP" sz="2400">
                <a:latin typeface="+mn-ea"/>
                <a:ea typeface="+mn-ea"/>
              </a:rPr>
              <a:t>面</a:t>
            </a:r>
            <a:r>
              <a:rPr altLang="ja-JP" b="1" dirty="0" lang="en-US" sz="2400">
                <a:latin typeface="+mn-ea"/>
                <a:ea typeface="+mn-ea"/>
              </a:rPr>
              <a:t>】</a:t>
            </a:r>
            <a:r>
              <a:rPr altLang="en-US" b="1" dirty="0" lang="ja-JP" sz="2400">
                <a:latin typeface="+mn-ea"/>
                <a:ea typeface="+mn-ea"/>
              </a:rPr>
              <a:t>について多い質問</a:t>
            </a:r>
            <a:endParaRPr altLang="ja-JP" b="1" dirty="0" lang="en-US" sz="2400">
              <a:latin typeface="+mn-ea"/>
              <a:ea typeface="+mn-ea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9512" y="2006767"/>
            <a:ext cx="8920454" cy="882777"/>
          </a:xfrm>
          <a:prstGeom prst="rect">
            <a:avLst/>
          </a:prstGeom>
        </p:spPr>
        <p:txBody>
          <a:bodyPr/>
          <a:lstStyle>
            <a:lvl1pPr algn="l" defTabSz="945124" eaLnBrk="1" hangingPunct="1" indent="-354421" latinLnBrk="0" marL="354421" rtl="0">
              <a:spcBef>
                <a:spcPct val="20000"/>
              </a:spcBef>
              <a:buFont charset="0" pitchFamily="34" typeface="Arial"/>
              <a:buChar char="•"/>
              <a:defRPr kern="1200" kumimoji="1"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45124" eaLnBrk="1" hangingPunct="1" indent="-295351" latinLnBrk="0" marL="767913" rtl="0">
              <a:spcBef>
                <a:spcPct val="20000"/>
              </a:spcBef>
              <a:buFont charset="0" pitchFamily="34" typeface="Arial"/>
              <a:buChar char="–"/>
              <a:defRPr kern="1200"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45124" eaLnBrk="1" hangingPunct="1" indent="-236281" latinLnBrk="0" marL="1181405" rtl="0">
              <a:spcBef>
                <a:spcPct val="20000"/>
              </a:spcBef>
              <a:buFont charset="0" pitchFamily="34" typeface="Arial"/>
              <a:buChar char="•"/>
              <a:defRPr kern="1200" kumimoji="1"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45124" eaLnBrk="1" hangingPunct="1" indent="-236281" latinLnBrk="0" marL="1653967" rtl="0">
              <a:spcBef>
                <a:spcPct val="20000"/>
              </a:spcBef>
              <a:buFont charset="0" pitchFamily="34" typeface="Arial"/>
              <a:buChar char="–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45124" eaLnBrk="1" hangingPunct="1" indent="-236281" latinLnBrk="0" marL="2126529" rtl="0">
              <a:spcBef>
                <a:spcPct val="20000"/>
              </a:spcBef>
              <a:buFont charset="0" pitchFamily="34" typeface="Arial"/>
              <a:buChar char="»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45124" eaLnBrk="1" hangingPunct="1" indent="-236281" latinLnBrk="0" marL="2599091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45124" eaLnBrk="1" hangingPunct="1" indent="-236281" latinLnBrk="0" marL="3071652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45124" eaLnBrk="1" hangingPunct="1" indent="-236281" latinLnBrk="0" marL="3544214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45124" eaLnBrk="1" hangingPunct="1" indent="-236281" latinLnBrk="0" marL="4016776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  <a:ea typeface="+mj-ea"/>
              </a:rPr>
              <a:t>【Q</a:t>
            </a:r>
            <a:r>
              <a:rPr altLang="en-US" dirty="0" lang="ja-JP" sz="2400">
                <a:latin typeface="+mj-ea"/>
                <a:ea typeface="+mj-ea"/>
              </a:rPr>
              <a:t>４</a:t>
            </a:r>
            <a:r>
              <a:rPr altLang="ja-JP" dirty="0" lang="en-US" sz="2400">
                <a:latin typeface="+mj-ea"/>
                <a:ea typeface="+mj-ea"/>
              </a:rPr>
              <a:t>】</a:t>
            </a:r>
            <a:r>
              <a:rPr altLang="en-US" dirty="0" lang="ja-JP" sz="2400">
                <a:latin typeface="+mj-ea"/>
                <a:ea typeface="+mj-ea"/>
              </a:rPr>
              <a:t>現住所欄に「大字</a:t>
            </a:r>
            <a:r>
              <a:rPr altLang="ja-JP" dirty="0" lang="en-US" sz="1600">
                <a:latin typeface="+mj-ea"/>
                <a:ea typeface="+mj-ea"/>
              </a:rPr>
              <a:t>(</a:t>
            </a:r>
            <a:r>
              <a:rPr altLang="en-US" dirty="0" lang="ja-JP" sz="1600">
                <a:latin typeface="+mj-ea"/>
                <a:ea typeface="+mj-ea"/>
              </a:rPr>
              <a:t>おおあざ</a:t>
            </a:r>
            <a:r>
              <a:rPr altLang="ja-JP" dirty="0" lang="en-US" sz="1600">
                <a:latin typeface="+mj-ea"/>
                <a:ea typeface="+mj-ea"/>
              </a:rPr>
              <a:t>)</a:t>
            </a:r>
            <a:r>
              <a:rPr altLang="en-US" dirty="0" lang="ja-JP" sz="2400">
                <a:latin typeface="+mj-ea"/>
                <a:ea typeface="+mj-ea"/>
              </a:rPr>
              <a:t>」や「字</a:t>
            </a:r>
            <a:r>
              <a:rPr altLang="ja-JP" dirty="0" lang="en-US" sz="1600">
                <a:latin typeface="+mj-ea"/>
                <a:ea typeface="+mj-ea"/>
              </a:rPr>
              <a:t>(</a:t>
            </a:r>
            <a:r>
              <a:rPr altLang="en-US" dirty="0" lang="ja-JP" sz="1600">
                <a:latin typeface="+mj-ea"/>
                <a:ea typeface="+mj-ea"/>
              </a:rPr>
              <a:t>あざ</a:t>
            </a:r>
            <a:r>
              <a:rPr altLang="ja-JP" dirty="0" lang="en-US" sz="1600">
                <a:latin typeface="+mj-ea"/>
                <a:ea typeface="+mj-ea"/>
              </a:rPr>
              <a:t>)</a:t>
            </a:r>
            <a:r>
              <a:rPr altLang="en-US" dirty="0" lang="ja-JP" sz="2400">
                <a:latin typeface="+mj-ea"/>
                <a:ea typeface="+mj-ea"/>
              </a:rPr>
              <a:t>」を記入する必要はあるか</a:t>
            </a:r>
            <a:endParaRPr altLang="ja-JP" dirty="0" lang="en-US" sz="2400">
              <a:latin typeface="+mj-ea"/>
              <a:ea typeface="+mj-ea"/>
            </a:endParaRPr>
          </a:p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  <a:ea typeface="+mj-ea"/>
              </a:rPr>
              <a:t>【A</a:t>
            </a:r>
            <a:r>
              <a:rPr altLang="en-US" dirty="0" lang="ja-JP" sz="2400">
                <a:latin typeface="+mj-ea"/>
                <a:ea typeface="+mj-ea"/>
              </a:rPr>
              <a:t>４</a:t>
            </a:r>
            <a:r>
              <a:rPr altLang="ja-JP" dirty="0" lang="en-US" sz="2400">
                <a:latin typeface="+mj-ea"/>
                <a:ea typeface="+mj-ea"/>
              </a:rPr>
              <a:t>】</a:t>
            </a:r>
            <a:r>
              <a:rPr altLang="en-US" dirty="0" lang="ja-JP" sz="2400">
                <a:latin typeface="+mj-ea"/>
                <a:ea typeface="+mj-ea"/>
              </a:rPr>
              <a:t>記入は不要</a:t>
            </a:r>
            <a:endParaRPr altLang="ja-JP" dirty="0" lang="en-US" sz="2400">
              <a:latin typeface="+mj-ea"/>
              <a:ea typeface="+mj-ea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6CA7492-9648-4366-97DF-8362BFBEAD23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3413596"/>
            <a:ext cx="8920454" cy="1743596"/>
          </a:xfrm>
          <a:prstGeom prst="rect">
            <a:avLst/>
          </a:prstGeom>
        </p:spPr>
        <p:txBody>
          <a:bodyPr/>
          <a:lstStyle>
            <a:lvl1pPr algn="l" defTabSz="945124" eaLnBrk="1" hangingPunct="1" indent="-354421" latinLnBrk="0" marL="354421" rtl="0">
              <a:spcBef>
                <a:spcPct val="20000"/>
              </a:spcBef>
              <a:buFont charset="0" pitchFamily="34" typeface="Arial"/>
              <a:buChar char="•"/>
              <a:defRPr kern="1200" kumimoji="1"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45124" eaLnBrk="1" hangingPunct="1" indent="-295351" latinLnBrk="0" marL="767913" rtl="0">
              <a:spcBef>
                <a:spcPct val="20000"/>
              </a:spcBef>
              <a:buFont charset="0" pitchFamily="34" typeface="Arial"/>
              <a:buChar char="–"/>
              <a:defRPr kern="1200"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45124" eaLnBrk="1" hangingPunct="1" indent="-236281" latinLnBrk="0" marL="1181405" rtl="0">
              <a:spcBef>
                <a:spcPct val="20000"/>
              </a:spcBef>
              <a:buFont charset="0" pitchFamily="34" typeface="Arial"/>
              <a:buChar char="•"/>
              <a:defRPr kern="1200" kumimoji="1"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45124" eaLnBrk="1" hangingPunct="1" indent="-236281" latinLnBrk="0" marL="1653967" rtl="0">
              <a:spcBef>
                <a:spcPct val="20000"/>
              </a:spcBef>
              <a:buFont charset="0" pitchFamily="34" typeface="Arial"/>
              <a:buChar char="–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45124" eaLnBrk="1" hangingPunct="1" indent="-236281" latinLnBrk="0" marL="2126529" rtl="0">
              <a:spcBef>
                <a:spcPct val="20000"/>
              </a:spcBef>
              <a:buFont charset="0" pitchFamily="34" typeface="Arial"/>
              <a:buChar char="»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45124" eaLnBrk="1" hangingPunct="1" indent="-236281" latinLnBrk="0" marL="2599091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45124" eaLnBrk="1" hangingPunct="1" indent="-236281" latinLnBrk="0" marL="3071652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45124" eaLnBrk="1" hangingPunct="1" indent="-236281" latinLnBrk="0" marL="3544214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45124" eaLnBrk="1" hangingPunct="1" indent="-236281" latinLnBrk="0" marL="4016776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</a:rPr>
              <a:t>【Q</a:t>
            </a:r>
            <a:r>
              <a:rPr altLang="en-US" dirty="0" lang="ja-JP" sz="2400">
                <a:latin typeface="+mj-ea"/>
              </a:rPr>
              <a:t>５</a:t>
            </a:r>
            <a:r>
              <a:rPr altLang="ja-JP" dirty="0" lang="en-US" sz="2400">
                <a:latin typeface="+mj-ea"/>
              </a:rPr>
              <a:t>】</a:t>
            </a:r>
            <a:r>
              <a:rPr altLang="en-US" dirty="0" lang="ja-JP" sz="2400">
                <a:latin typeface="+mj-ea"/>
                <a:ea typeface="+mj-ea"/>
              </a:rPr>
              <a:t>小文字を含む場合の氏名欄・現住所欄の記入方法について</a:t>
            </a:r>
            <a:r>
              <a:rPr altLang="en-US" dirty="0" lang="ja-JP" sz="2000">
                <a:latin typeface="+mj-ea"/>
                <a:ea typeface="+mj-ea"/>
              </a:rPr>
              <a:t>　</a:t>
            </a:r>
            <a:endParaRPr altLang="ja-JP" dirty="0" lang="en-US" sz="2000">
              <a:latin typeface="+mj-ea"/>
              <a:ea typeface="+mj-ea"/>
            </a:endParaRPr>
          </a:p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</a:rPr>
              <a:t>【A</a:t>
            </a:r>
            <a:r>
              <a:rPr altLang="en-US" dirty="0" lang="ja-JP" sz="2400">
                <a:latin typeface="+mj-ea"/>
              </a:rPr>
              <a:t>５</a:t>
            </a:r>
            <a:r>
              <a:rPr altLang="ja-JP" dirty="0" lang="en-US" sz="2400">
                <a:latin typeface="+mj-ea"/>
              </a:rPr>
              <a:t>】 </a:t>
            </a:r>
            <a:r>
              <a:rPr altLang="en-US" dirty="0" lang="ja-JP" sz="2400">
                <a:latin typeface="+mj-ea"/>
                <a:ea typeface="+mj-ea"/>
              </a:rPr>
              <a:t>⑨「カタカナ氏名欄」は大文字で記入</a:t>
            </a:r>
            <a:endParaRPr altLang="ja-JP" dirty="0" lang="en-US" sz="2400">
              <a:latin typeface="+mj-ea"/>
              <a:ea typeface="+mj-ea"/>
            </a:endParaRPr>
          </a:p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en-US" dirty="0" lang="ja-JP" sz="2400">
                <a:latin typeface="+mj-ea"/>
                <a:ea typeface="+mj-ea"/>
              </a:rPr>
              <a:t>　　　  ⑩「漢字氏名欄」及び「現住所欄」は小文字で記入</a:t>
            </a:r>
            <a:endParaRPr altLang="ja-JP" b="0" dirty="0" lang="en-US" sz="2400"/>
          </a:p>
        </p:txBody>
      </p:sp>
    </p:spTree>
    <p:extLst>
      <p:ext uri="{BB962C8B-B14F-4D97-AF65-F5344CB8AC3E}">
        <p14:creationId xmlns:p14="http://schemas.microsoft.com/office/powerpoint/2010/main" val="40494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</p:bld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EC7CE23-7E33-493D-AF58-896F74FED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635"/>
          <a:stretch/>
        </p:blipFill>
        <p:spPr>
          <a:xfrm>
            <a:off x="5004048" y="825302"/>
            <a:ext cx="3719167" cy="5432699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7504" y="980728"/>
            <a:ext cx="4815722" cy="20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45716" lIns="91431" rIns="91431" tIns="45716"/>
          <a:lstStyle/>
          <a:p>
            <a:pPr indent="-342867" marL="342867">
              <a:defRPr/>
            </a:pPr>
            <a:endParaRPr altLang="ja-JP" dirty="0" lang="en-US" sz="2000"/>
          </a:p>
          <a:p>
            <a:pPr indent="-342867" marL="342867">
              <a:defRPr/>
            </a:pPr>
            <a:r>
              <a:rPr altLang="en-US" b="0" dirty="0" lang="ja-JP" sz="2000"/>
              <a:t>⑱ 「別冊子試験問題配付希望」欄</a:t>
            </a:r>
            <a:endParaRPr altLang="ja-JP" b="0" dirty="0" lang="en-US" sz="2000"/>
          </a:p>
          <a:p>
            <a:pPr indent="-342867" marL="342867">
              <a:defRPr/>
            </a:pPr>
            <a:r>
              <a:rPr altLang="en-US" dirty="0" lang="ja-JP" sz="2000"/>
              <a:t>　　　　　</a:t>
            </a:r>
            <a:endParaRPr altLang="ja-JP" dirty="0" lang="en-US" sz="2000"/>
          </a:p>
          <a:p>
            <a:pPr>
              <a:spcBef>
                <a:spcPts val="1200"/>
              </a:spcBef>
              <a:defRPr/>
            </a:pPr>
            <a:r>
              <a:rPr altLang="en-US" b="0" dirty="0" lang="ja-JP" sz="2000" u="sng">
                <a:solidFill>
                  <a:srgbClr val="FF0000"/>
                </a:solidFill>
              </a:rPr>
              <a:t>別冊子試験問題の配付希望の者のみ記入</a:t>
            </a:r>
          </a:p>
          <a:p>
            <a:pPr indent="-342867" marL="342867">
              <a:defRPr/>
            </a:pPr>
            <a:endParaRPr altLang="ja-JP" b="0" dirty="0" lang="en-US" sz="2000">
              <a:solidFill>
                <a:srgbClr val="0033CC"/>
              </a:solidFill>
            </a:endParaRPr>
          </a:p>
          <a:p>
            <a:pPr indent="-342867" marL="342867">
              <a:defRPr/>
            </a:pPr>
            <a:endParaRPr altLang="ja-JP" b="0" dirty="0" lang="en-US" sz="2000">
              <a:solidFill>
                <a:srgbClr val="0033CC"/>
              </a:solidFill>
            </a:endParaRPr>
          </a:p>
          <a:p>
            <a:pPr indent="-342867" marL="342867">
              <a:defRPr/>
            </a:pPr>
            <a:endParaRPr altLang="ja-JP" b="0" dirty="0" lang="en-US" sz="2000">
              <a:solidFill>
                <a:srgbClr val="0033CC"/>
              </a:solidFill>
            </a:endParaRPr>
          </a:p>
          <a:p>
            <a:pPr indent="-342867" marL="342867">
              <a:defRPr/>
            </a:pPr>
            <a:endParaRPr altLang="ja-JP" b="0" dirty="0" lang="en-US" sz="2000">
              <a:solidFill>
                <a:srgbClr val="0033CC"/>
              </a:solidFill>
            </a:endParaRPr>
          </a:p>
          <a:p>
            <a:pPr indent="-342867" marL="342867">
              <a:defRPr/>
            </a:pPr>
            <a:endParaRPr altLang="ja-JP" b="0" dirty="0" lang="en-US" sz="200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【P21</a:t>
            </a:r>
            <a:r>
              <a:rPr altLang="en-US" dirty="0" lang="ja-JP" sz="2600"/>
              <a:t>・</a:t>
            </a:r>
            <a:r>
              <a:rPr altLang="ja-JP" dirty="0" lang="en-US" sz="2600"/>
              <a:t>22】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6862" y="3076570"/>
            <a:ext cx="5111954" cy="156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algn="l" fontAlgn="base" indent="-228600" marL="25146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algn="l" fontAlgn="base" indent="-228600" marL="29718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algn="l" fontAlgn="base" indent="-228600" marL="34290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algn="l" fontAlgn="base" indent="-228600" marL="38862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 indent="0" marL="0">
              <a:buFontTx/>
              <a:buNone/>
            </a:pPr>
            <a:r>
              <a:rPr altLang="en-US" b="0" dirty="0" kern="0" lang="ja-JP" sz="2000"/>
              <a:t>○「</a:t>
            </a:r>
            <a:r>
              <a:rPr altLang="ja-JP" b="0" dirty="0" kern="0" lang="en-US" sz="2000">
                <a:latin charset="0" panose="020B0604020202020204" pitchFamily="34" typeface="Arial"/>
                <a:cs charset="0" panose="020B0604020202020204" pitchFamily="34" typeface="Arial"/>
              </a:rPr>
              <a:t>E</a:t>
            </a:r>
            <a:r>
              <a:rPr altLang="en-US" b="0" dirty="0" kern="0" lang="ja-JP" sz="20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en-US" b="0" dirty="0" kern="0" lang="ja-JP" sz="2000"/>
              <a:t>検定料受付証明書貼り付け」欄</a:t>
            </a:r>
            <a:endParaRPr altLang="ja-JP" b="0" dirty="0" kern="0" lang="en-US" sz="2000"/>
          </a:p>
          <a:p>
            <a:pPr eaLnBrk="1" hangingPunct="1" indent="0" marL="0">
              <a:buFontTx/>
              <a:buNone/>
            </a:pPr>
            <a:endParaRPr altLang="ja-JP" b="0" dirty="0" kern="0" lang="en-US" sz="2000"/>
          </a:p>
          <a:p>
            <a:pPr eaLnBrk="1" hangingPunct="1" indent="0" marL="0">
              <a:buNone/>
            </a:pPr>
            <a:r>
              <a:rPr altLang="en-US" b="0" dirty="0" kern="0" lang="ja-JP" sz="2000" u="sng">
                <a:solidFill>
                  <a:srgbClr val="FF0000"/>
                </a:solidFill>
              </a:rPr>
              <a:t>「日附印」が押されている「検定料受付証明書」を貼付</a:t>
            </a:r>
            <a:endParaRPr altLang="ja-JP" b="0" dirty="0" kern="0" lang="en-US" strike="sngStrike" sz="2000" u="sng">
              <a:solidFill>
                <a:srgbClr val="FF0000"/>
              </a:solidFill>
            </a:endParaRPr>
          </a:p>
          <a:p>
            <a:pPr eaLnBrk="1" hangingPunct="1" indent="0" marL="0">
              <a:buFontTx/>
              <a:buNone/>
            </a:pPr>
            <a:endParaRPr altLang="en-US" b="0" dirty="0" kern="0" lang="ja-JP" sz="200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8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29DB715-A573-4A62-A813-8BD6DB1D27A4}"/>
              </a:ext>
            </a:extLst>
          </p:cNvPr>
          <p:cNvGrpSpPr/>
          <p:nvPr/>
        </p:nvGrpSpPr>
        <p:grpSpPr>
          <a:xfrm>
            <a:off x="4731158" y="1113379"/>
            <a:ext cx="3957847" cy="1163493"/>
            <a:chOff x="4731158" y="1113379"/>
            <a:chExt cx="3957847" cy="1163493"/>
          </a:xfrm>
        </p:grpSpPr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4731158" y="1857448"/>
              <a:ext cx="2576466" cy="41942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len="med" type="triangle" w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bIns="45716" lIns="91431" rIns="91431" tIns="45716" wrap="none"/>
            <a:lstStyle/>
            <a:p>
              <a:endParaRPr altLang="en-US" lang="ja-JP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7307623" y="1113379"/>
              <a:ext cx="1381382" cy="1019477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ja-JP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6CA8BB0-F77E-409F-AC77-2A66C1A73CC8}"/>
              </a:ext>
            </a:extLst>
          </p:cNvPr>
          <p:cNvGrpSpPr/>
          <p:nvPr/>
        </p:nvGrpSpPr>
        <p:grpSpPr>
          <a:xfrm>
            <a:off x="4731158" y="3588160"/>
            <a:ext cx="3957847" cy="2444538"/>
            <a:chOff x="4731158" y="3588160"/>
            <a:chExt cx="3957847" cy="2444538"/>
          </a:xfrm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731158" y="3820639"/>
              <a:ext cx="3247872" cy="90450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len="med" type="triangle" w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bIns="45716" lIns="91431" rIns="91431" tIns="45716" wrap="none"/>
            <a:lstStyle/>
            <a:p>
              <a:endParaRPr altLang="en-US" lang="ja-JP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7979031" y="3588160"/>
              <a:ext cx="709974" cy="2444538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ja-JP"/>
            </a:p>
          </p:txBody>
        </p:sp>
      </p:grp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71134" y="691481"/>
            <a:ext cx="3192754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>
              <a:spcBef>
                <a:spcPct val="0"/>
              </a:spcBef>
            </a:pPr>
            <a:r>
              <a:rPr altLang="en-US" dirty="0" lang="ja-JP" sz="2400">
                <a:latin typeface="+mn-ea"/>
                <a:ea typeface="+mn-ea"/>
              </a:rPr>
              <a:t>志願票</a:t>
            </a:r>
            <a:r>
              <a:rPr altLang="ja-JP" dirty="0" lang="en-US" sz="2400">
                <a:latin typeface="+mn-ea"/>
                <a:ea typeface="+mn-ea"/>
              </a:rPr>
              <a:t>【</a:t>
            </a:r>
            <a:r>
              <a:rPr altLang="en-US" dirty="0" lang="ja-JP" sz="2400">
                <a:latin typeface="+mn-ea"/>
              </a:rPr>
              <a:t>第</a:t>
            </a:r>
            <a:r>
              <a:rPr altLang="ja-JP" dirty="0" lang="en-US" sz="2400">
                <a:latin typeface="+mn-ea"/>
              </a:rPr>
              <a:t>Ⅱ</a:t>
            </a:r>
            <a:r>
              <a:rPr altLang="en-US" dirty="0" lang="ja-JP" sz="2400">
                <a:latin typeface="+mn-ea"/>
              </a:rPr>
              <a:t>面</a:t>
            </a:r>
            <a:r>
              <a:rPr altLang="ja-JP" dirty="0" lang="en-US" sz="2400">
                <a:latin typeface="+mn-ea"/>
                <a:ea typeface="+mn-ea"/>
              </a:rPr>
              <a:t>】</a:t>
            </a:r>
            <a:r>
              <a:rPr altLang="en-US" dirty="0" lang="ja-JP" sz="2400">
                <a:latin typeface="+mn-ea"/>
                <a:ea typeface="+mn-ea"/>
              </a:rPr>
              <a:t>①</a:t>
            </a:r>
            <a:endParaRPr altLang="ja-JP" dirty="0" lang="en-US" sz="2400">
              <a:latin typeface="+mn-ea"/>
              <a:ea typeface="+mn-ea"/>
            </a:endParaRPr>
          </a:p>
        </p:txBody>
      </p:sp>
      <p:sp>
        <p:nvSpPr>
          <p:cNvPr id="18" name="下矢印 17"/>
          <p:cNvSpPr/>
          <p:nvPr/>
        </p:nvSpPr>
        <p:spPr bwMode="auto">
          <a:xfrm>
            <a:off x="2118089" y="1844824"/>
            <a:ext cx="684000" cy="288000"/>
          </a:xfrm>
          <a:prstGeom prst="downArrow">
            <a:avLst/>
          </a:prstGeom>
          <a:solidFill>
            <a:schemeClr val="tx1"/>
          </a:solidFill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7256" compatLnSpc="1" lIns="94512" numCol="1" rIns="94512" rtlCol="0" tIns="47256" vert="horz" wrap="square">
            <a:prstTxWarp prst="textNoShape">
              <a:avLst/>
            </a:prstTxWarp>
            <a:spAutoFit/>
          </a:bodyPr>
          <a:lstStyle/>
          <a:p>
            <a:pPr defTabSz="849955" fontAlgn="ctr">
              <a:spcBef>
                <a:spcPct val="0"/>
              </a:spcBef>
            </a:pPr>
            <a:endParaRPr altLang="en-US" dirty="0" lang="ja-JP" sz="1300"/>
          </a:p>
        </p:txBody>
      </p:sp>
      <p:sp>
        <p:nvSpPr>
          <p:cNvPr id="20" name="下矢印 19"/>
          <p:cNvSpPr/>
          <p:nvPr/>
        </p:nvSpPr>
        <p:spPr bwMode="auto">
          <a:xfrm>
            <a:off x="2118089" y="3573016"/>
            <a:ext cx="684000" cy="288000"/>
          </a:xfrm>
          <a:prstGeom prst="downArrow">
            <a:avLst/>
          </a:prstGeom>
          <a:solidFill>
            <a:schemeClr val="tx1"/>
          </a:solidFill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7256" compatLnSpc="1" lIns="94512" numCol="1" rIns="94512" rtlCol="0" tIns="47256" vert="horz" wrap="square">
            <a:prstTxWarp prst="textNoShape">
              <a:avLst/>
            </a:prstTxWarp>
            <a:spAutoFit/>
          </a:bodyPr>
          <a:lstStyle/>
          <a:p>
            <a:pPr defTabSz="849955" fontAlgn="ctr">
              <a:spcBef>
                <a:spcPct val="0"/>
              </a:spcBef>
            </a:pPr>
            <a:endParaRPr altLang="en-US" dirty="0" lang="ja-JP" sz="130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9BEABE1-AEFD-4012-AF6A-6E6BAC150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0" y="4725144"/>
            <a:ext cx="4811426" cy="157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algn="l" fontAlgn="base" indent="-228600" marL="25146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algn="l" fontAlgn="base" indent="-228600" marL="29718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algn="l" fontAlgn="base" indent="-228600" marL="34290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algn="l" fontAlgn="base" indent="-228600" marL="38862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 indent="0" marL="0">
              <a:buFontTx/>
              <a:buNone/>
            </a:pPr>
            <a:r>
              <a:rPr altLang="ja-JP" dirty="0" kern="0" lang="en-US" sz="2000" u="sng"/>
              <a:t>※</a:t>
            </a:r>
            <a:r>
              <a:rPr altLang="en-US" dirty="0" kern="0" lang="ja-JP" sz="2000" u="sng"/>
              <a:t>出願時に使用しなかった払込書</a:t>
            </a:r>
            <a:endParaRPr altLang="ja-JP" dirty="0" kern="0" lang="en-US" strike="sngStrike" sz="2000" u="sng"/>
          </a:p>
          <a:p>
            <a:pPr eaLnBrk="1" hangingPunct="1" indent="0" marL="0">
              <a:buFontTx/>
              <a:buNone/>
            </a:pPr>
            <a:r>
              <a:rPr altLang="en-US" dirty="0" kern="0" lang="ja-JP" sz="2000">
                <a:solidFill>
                  <a:srgbClr val="FF0000"/>
                </a:solidFill>
              </a:rPr>
              <a:t>⇒</a:t>
            </a:r>
            <a:r>
              <a:rPr altLang="en-US" dirty="0" kern="0" lang="ja-JP" sz="2000" u="sng">
                <a:solidFill>
                  <a:srgbClr val="FF0000"/>
                </a:solidFill>
              </a:rPr>
              <a:t>登録教科等を訂正し払込金額が変更に</a:t>
            </a:r>
            <a:br>
              <a:rPr altLang="ja-JP" dirty="0" kern="0" lang="en-US" sz="2000" u="sng">
                <a:solidFill>
                  <a:srgbClr val="FF0000"/>
                </a:solidFill>
              </a:rPr>
            </a:br>
            <a:r>
              <a:rPr altLang="en-US" dirty="0" kern="0" lang="ja-JP" sz="2000">
                <a:solidFill>
                  <a:srgbClr val="FF0000"/>
                </a:solidFill>
              </a:rPr>
              <a:t>　  </a:t>
            </a:r>
            <a:r>
              <a:rPr altLang="en-US" dirty="0" kern="0" lang="ja-JP" sz="2000" u="sng">
                <a:solidFill>
                  <a:srgbClr val="FF0000"/>
                </a:solidFill>
              </a:rPr>
              <a:t>なった場合に使用するため，登録教科</a:t>
            </a:r>
            <a:br>
              <a:rPr altLang="ja-JP" dirty="0" kern="0" lang="en-US" sz="2000" u="sng">
                <a:solidFill>
                  <a:srgbClr val="FF0000"/>
                </a:solidFill>
              </a:rPr>
            </a:br>
            <a:r>
              <a:rPr altLang="en-US" dirty="0" kern="0" lang="ja-JP" sz="2000">
                <a:solidFill>
                  <a:srgbClr val="FF0000"/>
                </a:solidFill>
              </a:rPr>
              <a:t>　  </a:t>
            </a:r>
            <a:r>
              <a:rPr altLang="en-US" dirty="0" kern="0" lang="ja-JP" sz="2000" u="sng">
                <a:solidFill>
                  <a:srgbClr val="FF0000"/>
                </a:solidFill>
              </a:rPr>
              <a:t>訂正期間までは廃棄せず保管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937C624-79C1-4328-B5B2-EA24FD7AB50B}"/>
              </a:ext>
            </a:extLst>
          </p:cNvPr>
          <p:cNvSpPr/>
          <p:nvPr/>
        </p:nvSpPr>
        <p:spPr>
          <a:xfrm>
            <a:off x="7307623" y="2132824"/>
            <a:ext cx="1381381" cy="5040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</p:spTree>
    <p:extLst>
      <p:ext uri="{BB962C8B-B14F-4D97-AF65-F5344CB8AC3E}">
        <p14:creationId xmlns:p14="http://schemas.microsoft.com/office/powerpoint/2010/main" val="4644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0"/>
      <p:bldP grpId="0" spid="19"/>
      <p:bldP animBg="1" grpId="0" spid="18"/>
      <p:bldP animBg="1" grpId="0" spid="20"/>
      <p:bldP grpId="0" spid="22"/>
      <p:bldP animBg="1" grpId="0" spid="21"/>
    </p:bld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9CDE82B1-7F85-4B0F-A6DB-325E9EAF6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002" l="1081" r="39526" t="10369"/>
          <a:stretch/>
        </p:blipFill>
        <p:spPr>
          <a:xfrm>
            <a:off x="421453" y="1417208"/>
            <a:ext cx="4663441" cy="3946483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1134" y="691481"/>
            <a:ext cx="3192754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>
              <a:spcBef>
                <a:spcPct val="0"/>
              </a:spcBef>
            </a:pPr>
            <a:r>
              <a:rPr altLang="en-US" dirty="0" lang="ja-JP" sz="2400">
                <a:latin typeface="+mn-ea"/>
                <a:ea typeface="+mn-ea"/>
              </a:rPr>
              <a:t>志願票</a:t>
            </a:r>
            <a:r>
              <a:rPr altLang="ja-JP" dirty="0" lang="en-US" sz="2400">
                <a:latin typeface="+mn-ea"/>
                <a:ea typeface="+mn-ea"/>
              </a:rPr>
              <a:t>【</a:t>
            </a:r>
            <a:r>
              <a:rPr altLang="en-US" dirty="0" lang="ja-JP" sz="2400">
                <a:latin typeface="+mn-ea"/>
              </a:rPr>
              <a:t>第</a:t>
            </a:r>
            <a:r>
              <a:rPr altLang="ja-JP" dirty="0" lang="en-US" sz="2400">
                <a:latin typeface="+mn-ea"/>
              </a:rPr>
              <a:t>Ⅱ</a:t>
            </a:r>
            <a:r>
              <a:rPr altLang="en-US" dirty="0" lang="ja-JP" sz="2400">
                <a:latin typeface="+mn-ea"/>
              </a:rPr>
              <a:t>面</a:t>
            </a:r>
            <a:r>
              <a:rPr altLang="ja-JP" dirty="0" lang="en-US" sz="2400">
                <a:latin typeface="+mn-ea"/>
                <a:ea typeface="+mn-ea"/>
              </a:rPr>
              <a:t>】</a:t>
            </a:r>
            <a:r>
              <a:rPr altLang="en-US" dirty="0" lang="ja-JP" sz="2400">
                <a:latin typeface="+mn-ea"/>
                <a:ea typeface="+mn-ea"/>
              </a:rPr>
              <a:t>②</a:t>
            </a:r>
            <a:endParaRPr altLang="ja-JP" dirty="0" lang="en-US" sz="2400">
              <a:latin typeface="+mn-ea"/>
              <a:ea typeface="+mn-ea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6D4DB02-28D9-4A98-B129-19342792BD62}"/>
              </a:ext>
            </a:extLst>
          </p:cNvPr>
          <p:cNvGrpSpPr/>
          <p:nvPr/>
        </p:nvGrpSpPr>
        <p:grpSpPr>
          <a:xfrm>
            <a:off x="4618841" y="1769610"/>
            <a:ext cx="783371" cy="3531598"/>
            <a:chOff x="4618841" y="1724898"/>
            <a:chExt cx="783371" cy="3531598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618841" y="4752440"/>
              <a:ext cx="755508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indent="-342900" marL="342900">
                <a:defRPr/>
              </a:pPr>
              <a:r>
                <a:rPr altLang="ja-JP" dirty="0" lang="en-US">
                  <a:latin charset="-128" pitchFamily="66" typeface="ＤＦＧフリー流葉"/>
                  <a:ea charset="-128" pitchFamily="66" typeface="ＤＦＧフリー流葉"/>
                  <a:cs charset="0" pitchFamily="66" typeface="Estrangelo Edessa"/>
                </a:rPr>
                <a:t>A</a:t>
              </a:r>
              <a:endParaRPr altLang="en-US" dirty="0" lang="ja-JP">
                <a:latin charset="-128" pitchFamily="66" typeface="ＤＦＧフリー流葉"/>
                <a:ea charset="-128" pitchFamily="66" typeface="ＤＦＧフリー流葉"/>
                <a:cs charset="0" pitchFamily="66" typeface="Estrangelo Edessa"/>
              </a:endParaRPr>
            </a:p>
            <a:p>
              <a:pPr indent="-342900" marL="342900">
                <a:defRPr/>
              </a:pPr>
              <a:endParaRPr altLang="en-US" b="0" dirty="0" lang="ja-JP" sz="3200" u="sng">
                <a:solidFill>
                  <a:srgbClr val="FF000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8" pitchFamily="50" typeface="ＤＦＧ平成ゴシック体W7"/>
                <a:ea charset="-128" pitchFamily="50" typeface="ＤＦＧ平成ゴシック体W7"/>
              </a:endParaRPr>
            </a:p>
            <a:p>
              <a:pPr indent="-342900" marL="342900">
                <a:defRPr/>
              </a:pPr>
              <a:endParaRPr altLang="ja-JP" b="0" dirty="0"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633053" y="3013699"/>
              <a:ext cx="699785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indent="-342900" marL="342900">
                <a:defRPr/>
              </a:pPr>
              <a:r>
                <a:rPr altLang="ja-JP" dirty="0" lang="en-US" sz="2400">
                  <a:latin charset="-128" pitchFamily="66" typeface="ＤＦＧフリー流葉"/>
                  <a:ea charset="-128" pitchFamily="66" typeface="ＤＦＧフリー流葉"/>
                  <a:cs charset="0" pitchFamily="66" typeface="Estrangelo Edessa"/>
                </a:rPr>
                <a:t>A</a:t>
              </a:r>
              <a:endParaRPr altLang="en-US" dirty="0" lang="ja-JP" sz="2400">
                <a:latin charset="-128" pitchFamily="66" typeface="ＤＦＧフリー流葉"/>
                <a:ea charset="-128" pitchFamily="66" typeface="ＤＦＧフリー流葉"/>
                <a:cs charset="0" pitchFamily="66" typeface="Estrangelo Edessa"/>
              </a:endParaRPr>
            </a:p>
            <a:p>
              <a:pPr indent="-342900" marL="342900">
                <a:defRPr/>
              </a:pPr>
              <a:endParaRPr altLang="en-US" b="0" dirty="0" lang="ja-JP" sz="2400" u="sng">
                <a:solidFill>
                  <a:srgbClr val="FF000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8" pitchFamily="50" typeface="ＤＦＧ平成ゴシック体W7"/>
                <a:ea charset="-128" pitchFamily="50" typeface="ＤＦＧ平成ゴシック体W7"/>
              </a:endParaRPr>
            </a:p>
            <a:p>
              <a:pPr indent="-342900" marL="342900">
                <a:defRPr/>
              </a:pPr>
              <a:endParaRPr altLang="ja-JP" b="0" dirty="0" lang="en-US" sz="24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646704" y="2360033"/>
              <a:ext cx="755508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indent="-342900" marL="342900">
                <a:defRPr/>
              </a:pPr>
              <a:r>
                <a:rPr altLang="ja-JP" dirty="0" lang="en-US" sz="2400">
                  <a:latin charset="-128" pitchFamily="66" typeface="ＤＦＧフリー流葉"/>
                  <a:ea charset="-128" pitchFamily="66" typeface="ＤＦＧフリー流葉"/>
                  <a:cs charset="0" pitchFamily="66" typeface="Estrangelo Edessa"/>
                </a:rPr>
                <a:t>B</a:t>
              </a:r>
              <a:endParaRPr altLang="en-US" b="0" dirty="0" lang="ja-JP" sz="2400" u="sng">
                <a:solidFill>
                  <a:srgbClr val="FF000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8" pitchFamily="50" typeface="ＤＦＧ平成ゴシック体W7"/>
                <a:ea charset="-128" pitchFamily="50" typeface="ＤＦＧ平成ゴシック体W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626292" y="1724898"/>
              <a:ext cx="755508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indent="-342900" marL="342900">
                <a:defRPr/>
              </a:pPr>
              <a:r>
                <a:rPr altLang="ja-JP" dirty="0" lang="en-US" sz="2400">
                  <a:latin charset="-128" pitchFamily="66" typeface="ＤＦＧフリー流葉"/>
                  <a:ea charset="-128" pitchFamily="66" typeface="ＤＦＧフリー流葉"/>
                  <a:cs charset="0" pitchFamily="66" typeface="Estrangelo Edessa"/>
                </a:rPr>
                <a:t>A</a:t>
              </a:r>
              <a:endParaRPr altLang="en-US" dirty="0" lang="ja-JP" sz="2400">
                <a:latin charset="-128" pitchFamily="66" typeface="ＤＦＧフリー流葉"/>
                <a:ea charset="-128" pitchFamily="66" typeface="ＤＦＧフリー流葉"/>
                <a:cs charset="0" pitchFamily="66" typeface="Estrangelo Edessa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646704" y="3933056"/>
              <a:ext cx="755508" cy="522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indent="-342900" marL="342900">
                <a:defRPr/>
              </a:pPr>
              <a:r>
                <a:rPr altLang="ja-JP" dirty="0" lang="en-US" sz="2400">
                  <a:latin charset="-128" pitchFamily="66" typeface="ＤＦＧフリー流葉"/>
                  <a:ea charset="-128" pitchFamily="66" typeface="ＤＦＧフリー流葉"/>
                  <a:cs charset="0" pitchFamily="66" typeface="Estrangelo Edessa"/>
                </a:rPr>
                <a:t>D</a:t>
              </a:r>
              <a:endParaRPr altLang="en-US" dirty="0" lang="ja-JP" sz="2400">
                <a:latin charset="-128" pitchFamily="66" typeface="ＤＦＧフリー流葉"/>
                <a:ea charset="-128" pitchFamily="66" typeface="ＤＦＧフリー流葉"/>
                <a:cs charset="0" pitchFamily="66" typeface="Estrangelo Edessa"/>
              </a:endParaRPr>
            </a:p>
          </p:txBody>
        </p:sp>
      </p:grpSp>
      <p:sp>
        <p:nvSpPr>
          <p:cNvPr id="10" name="AutoShape 14"/>
          <p:cNvSpPr>
            <a:spLocks/>
          </p:cNvSpPr>
          <p:nvPr/>
        </p:nvSpPr>
        <p:spPr bwMode="auto">
          <a:xfrm flipH="1" rot="10800000">
            <a:off x="5004048" y="1782294"/>
            <a:ext cx="656455" cy="3506343"/>
          </a:xfrm>
          <a:prstGeom prst="rightBrace">
            <a:avLst>
              <a:gd fmla="val 41915" name="adj1"/>
              <a:gd fmla="val 84103" name="adj2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wrap="none"/>
          <a:lstStyle/>
          <a:p>
            <a:endParaRPr altLang="en-US" lang="ja-JP">
              <a:solidFill>
                <a:srgbClr val="FF0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5700773" y="3428999"/>
            <a:ext cx="3191707" cy="1026523"/>
          </a:xfrm>
          <a:prstGeom prst="roundRect">
            <a:avLst>
              <a:gd fmla="val 6032" name="adj"/>
            </a:avLst>
          </a:prstGeom>
          <a:solidFill>
            <a:schemeClr val="accent5">
              <a:lumMod val="20000"/>
              <a:lumOff val="80000"/>
            </a:schemeClr>
          </a:solidFill>
          <a:ln algn="ctr" cap="flat" cmpd="sng" w="2857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indent="7938"/>
            <a:r>
              <a:rPr altLang="en-US" b="0" dirty="0" lang="ja-JP" sz="2400" u="sng">
                <a:solidFill>
                  <a:srgbClr val="FF0000"/>
                </a:solidFill>
                <a:latin typeface="+mj-ea"/>
              </a:rPr>
              <a:t>「理科」</a:t>
            </a:r>
            <a:r>
              <a:rPr altLang="en-US" b="0" dirty="0" lang="ja-JP" sz="2400" u="sng">
                <a:latin typeface="+mj-ea"/>
              </a:rPr>
              <a:t>は科目選択の</a:t>
            </a:r>
            <a:endParaRPr altLang="ja-JP" b="0" dirty="0" lang="en-US" sz="2400" u="sng">
              <a:latin typeface="+mj-ea"/>
            </a:endParaRPr>
          </a:p>
          <a:p>
            <a:pPr indent="7938"/>
            <a:r>
              <a:rPr altLang="en-US" b="0" dirty="0" lang="ja-JP" sz="2400" u="sng">
                <a:latin typeface="+mj-ea"/>
              </a:rPr>
              <a:t>方法を記入</a:t>
            </a:r>
            <a:endParaRPr altLang="ja-JP" b="0" dirty="0" lang="en-US" sz="2400" u="sng">
              <a:latin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【P21</a:t>
            </a:r>
            <a:r>
              <a:rPr altLang="en-US" dirty="0" lang="ja-JP" sz="2600"/>
              <a:t>・</a:t>
            </a:r>
            <a:r>
              <a:rPr altLang="ja-JP" dirty="0" lang="en-US" sz="2600"/>
              <a:t>22】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22" name="角丸四角形 21"/>
          <p:cNvSpPr/>
          <p:nvPr/>
        </p:nvSpPr>
        <p:spPr bwMode="auto">
          <a:xfrm>
            <a:off x="5660504" y="1601808"/>
            <a:ext cx="3231976" cy="1411889"/>
          </a:xfrm>
          <a:prstGeom prst="roundRect">
            <a:avLst>
              <a:gd fmla="val 6032" name="adj"/>
            </a:avLst>
          </a:prstGeom>
          <a:solidFill>
            <a:schemeClr val="accent5">
              <a:lumMod val="20000"/>
              <a:lumOff val="80000"/>
            </a:schemeClr>
          </a:solidFill>
          <a:ln algn="ctr" cap="flat" cmpd="sng" w="2857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indent="7938"/>
            <a:r>
              <a:rPr altLang="en-US" b="0" dirty="0" lang="ja-JP" sz="2400">
                <a:solidFill>
                  <a:srgbClr val="FF0000"/>
                </a:solidFill>
                <a:latin typeface="+mj-ea"/>
              </a:rPr>
              <a:t>「受験教科欄」は，</a:t>
            </a:r>
            <a:endParaRPr altLang="ja-JP" b="0" dirty="0" lang="en-US" sz="2400">
              <a:solidFill>
                <a:srgbClr val="FF0000"/>
              </a:solidFill>
              <a:latin typeface="+mj-ea"/>
            </a:endParaRPr>
          </a:p>
          <a:p>
            <a:pPr indent="7938"/>
            <a:r>
              <a:rPr altLang="en-US" b="0" dirty="0" lang="ja-JP" sz="2400" u="sng">
                <a:latin typeface="+mj-ea"/>
              </a:rPr>
              <a:t>受験する・しない</a:t>
            </a:r>
            <a:r>
              <a:rPr altLang="en-US" b="0" dirty="0" lang="ja-JP" sz="2400">
                <a:latin typeface="+mj-ea"/>
              </a:rPr>
              <a:t>に</a:t>
            </a:r>
            <a:endParaRPr altLang="ja-JP" b="0" dirty="0" lang="en-US" sz="2400">
              <a:latin typeface="+mj-ea"/>
            </a:endParaRPr>
          </a:p>
          <a:p>
            <a:pPr indent="7938"/>
            <a:r>
              <a:rPr altLang="en-US" b="0" dirty="0" lang="ja-JP" sz="2400">
                <a:latin typeface="+mj-ea"/>
              </a:rPr>
              <a:t>かかわらず全て記入</a:t>
            </a:r>
            <a:endParaRPr altLang="ja-JP" b="0" dirty="0" lang="en-US" sz="2400">
              <a:latin typeface="+mj-ea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F226632-DC8A-4BA8-BD64-7E34C16F49E7}"/>
              </a:ext>
            </a:extLst>
          </p:cNvPr>
          <p:cNvGrpSpPr/>
          <p:nvPr/>
        </p:nvGrpSpPr>
        <p:grpSpPr>
          <a:xfrm>
            <a:off x="1316393" y="3575151"/>
            <a:ext cx="4479743" cy="1215263"/>
            <a:chOff x="1316393" y="3575151"/>
            <a:chExt cx="4479743" cy="1215263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 flipV="1">
              <a:off x="5096352" y="3858003"/>
              <a:ext cx="6997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len="med" type="triangle" w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wrap="none"/>
            <a:lstStyle/>
            <a:p>
              <a:endParaRPr altLang="en-US" lang="ja-JP"/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1316393" y="3575151"/>
              <a:ext cx="3730277" cy="1215263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ja-JP"/>
            </a:p>
          </p:txBody>
        </p:sp>
      </p:grpSp>
      <p:sp>
        <p:nvSpPr>
          <p:cNvPr id="11" name="スライド番号プレースホルダー 10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9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3142" y="5589240"/>
            <a:ext cx="7441226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ja-JP" dirty="0" lang="en-US" sz="2000" u="sng"/>
              <a:t>※</a:t>
            </a:r>
            <a:r>
              <a:rPr altLang="en-US" dirty="0" lang="ja-JP" sz="2000" u="sng"/>
              <a:t>　志望大学の指定する教科を必ず確認のうえ，記入してください。</a:t>
            </a:r>
            <a:endParaRPr altLang="en-US" dirty="0" kumimoji="1" lang="ja-JP" sz="2000" u="sng"/>
          </a:p>
        </p:txBody>
      </p:sp>
    </p:spTree>
    <p:extLst>
      <p:ext uri="{BB962C8B-B14F-4D97-AF65-F5344CB8AC3E}">
        <p14:creationId xmlns:p14="http://schemas.microsoft.com/office/powerpoint/2010/main" val="4644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animBg="1" grpId="0" spid="10"/>
      <p:bldP animBg="1" grpId="0" spid="14"/>
      <p:bldP animBg="1" grpId="0" spid="22"/>
      <p:bldP grpId="0" spid="21"/>
    </p:bld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1232</Words>
  <Application>Microsoft Office PowerPoint</Application>
  <PresentationFormat>画面に合わせる (4:3)</PresentationFormat>
  <Paragraphs>155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5" baseType="lpstr">
      <vt:lpstr>ＤＦＧフリー流葉</vt:lpstr>
      <vt:lpstr>ＤＦＧ極太丸ゴシック体</vt:lpstr>
      <vt:lpstr>ＤＦＧ平成ゴシック体W7</vt:lpstr>
      <vt:lpstr>ＤＦＧ平成ゴシック体W9</vt:lpstr>
      <vt:lpstr>Estrangelo Edessa</vt:lpstr>
      <vt:lpstr>HG丸ｺﾞｼｯｸM-PRO</vt:lpstr>
      <vt:lpstr>ＭＳ Ｐゴシック</vt:lpstr>
      <vt:lpstr>ＭＳ ゴシック</vt:lpstr>
      <vt:lpstr>Arial</vt:lpstr>
      <vt:lpstr>Calibri</vt:lpstr>
      <vt:lpstr>Verdana</vt:lpstr>
      <vt:lpstr>Wingdings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2023-06-28T08:01:52Z</dcterms:created>
  <dcterms:modified xsi:type="dcterms:W3CDTF">2023-06-28T08:02:31Z</dcterms:modified>
  <cp:revision>1</cp:revision>
  <dc:title>R6受験案内Ｂ.pptx</dc:title>
</cp:coreProperties>
</file>