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0" r:id="rId1"/>
  </p:sldMasterIdLst>
  <p:notesMasterIdLst>
    <p:notesMasterId r:id="rId10"/>
  </p:notesMasterIdLst>
  <p:handoutMasterIdLst>
    <p:handoutMasterId r:id="rId11"/>
  </p:handoutMasterIdLst>
  <p:sldIdLst>
    <p:sldId id="515" r:id="rId2"/>
    <p:sldId id="516" r:id="rId3"/>
    <p:sldId id="488" r:id="rId4"/>
    <p:sldId id="446" r:id="rId5"/>
    <p:sldId id="445" r:id="rId6"/>
    <p:sldId id="444" r:id="rId7"/>
    <p:sldId id="443" r:id="rId8"/>
    <p:sldId id="520" r:id="rId9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DAEDEF"/>
    <a:srgbClr val="00FF00"/>
    <a:srgbClr val="0033CC"/>
    <a:srgbClr val="D9D9D9"/>
    <a:srgbClr val="FF6600"/>
    <a:srgbClr val="003CFA"/>
    <a:srgbClr val="DDDDDD"/>
    <a:srgbClr val="D9FFEC"/>
    <a:srgbClr val="C5F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58899" autoAdjust="0"/>
  </p:normalViewPr>
  <p:slideViewPr>
    <p:cSldViewPr>
      <p:cViewPr varScale="1">
        <p:scale>
          <a:sx n="67" d="100"/>
          <a:sy n="67" d="100"/>
        </p:scale>
        <p:origin x="274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3354" y="84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6" y="4721254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044292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76790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503855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0088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59746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6460" y="3961556"/>
            <a:ext cx="6194280" cy="56344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3560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50F-D042-4653-882E-087120DEC1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AE27-1846-4EC4-BC2B-AC7FA6125F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2D89-FB0C-4661-AB42-DEC6AFCB8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E77CB-630C-4A93-A9B0-322BEC360690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0EDC-5132-4D64-9667-44C3C7A270A1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B9BD-41C3-4370-9E61-2595931C4F4E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ABB08-534F-4B47-A1B0-2E08B9D26D5C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2710-F62D-4E46-A9C3-F2D984AD9BA8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B0CE-912B-420A-A8CE-51B210A1A0EA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FD44-2A90-4E33-AFC7-2F68EC033B2E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F747-3499-456B-AB83-C7F6A30D4EE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D53A-BCB0-4B54-8424-84CDD5A2B38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FD3F-9CCA-428F-B8D0-D1AD789B76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30ED-0CCA-48AC-B5FA-308CB073E6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3A78-AA2D-49B8-AC52-61ED11BC5B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B04A-C2CB-4DBB-89D8-B5875230E4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CA34-85EE-4AD8-AD53-E721742A37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7DB4-825E-4ACA-A819-CD1ED0BC111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A40B84E8-DC16-49B9-AEBA-3A8432BADD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4860032" y="2132857"/>
            <a:ext cx="4024990" cy="2952328"/>
          </a:xfrm>
          <a:prstGeom prst="roundRect">
            <a:avLst>
              <a:gd name="adj" fmla="val 5382"/>
            </a:avLst>
          </a:prstGeom>
          <a:solidFill>
            <a:srgbClr val="DAEDEF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dirty="0"/>
              <a:t>受 験 案 内</a:t>
            </a:r>
            <a:endParaRPr lang="en-US" altLang="ja-JP" sz="28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80082" y="5359426"/>
            <a:ext cx="4463926" cy="838450"/>
          </a:xfrm>
          <a:prstGeom prst="roundRect">
            <a:avLst/>
          </a:prstGeom>
          <a:solidFill>
            <a:srgbClr val="DAEDEF"/>
          </a:solidFill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>
                <a:latin typeface="+mj-ea"/>
                <a:ea typeface="+mj-ea"/>
              </a:rPr>
              <a:t>「大学入学共通テスト受験案内」をお手元にご準備ください。</a:t>
            </a:r>
            <a:endParaRPr lang="en-US" altLang="ja-JP" sz="1200" dirty="0">
              <a:latin typeface="+mj-ea"/>
              <a:ea typeface="+mj-ea"/>
            </a:endParaRPr>
          </a:p>
          <a:p>
            <a:pPr marL="457200" indent="-4572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>
                <a:latin typeface="+mj-ea"/>
                <a:ea typeface="+mj-ea"/>
              </a:rPr>
              <a:t>ナレーションでは，以下の名称について，適宜，省略します。</a:t>
            </a:r>
            <a:endParaRPr lang="en-US" altLang="ja-JP" sz="1200" dirty="0">
              <a:latin typeface="+mj-ea"/>
              <a:ea typeface="+mj-ea"/>
            </a:endParaRPr>
          </a:p>
          <a:p>
            <a:pPr marL="455613" lvl="1" eaLnBrk="1" hangingPunct="1">
              <a:spcBef>
                <a:spcPct val="20000"/>
              </a:spcBef>
            </a:pPr>
            <a:r>
              <a:rPr lang="ja-JP" altLang="en-US" sz="1200" dirty="0">
                <a:solidFill>
                  <a:schemeClr val="accent6"/>
                </a:solidFill>
                <a:latin typeface="+mj-ea"/>
                <a:ea typeface="+mj-ea"/>
              </a:rPr>
              <a:t>大学入学共通テスト　⇒共通テスト</a:t>
            </a:r>
            <a:endParaRPr lang="ja-JP" altLang="en-US" sz="1200" dirty="0">
              <a:latin typeface="+mj-ea"/>
              <a:ea typeface="+mj-ea"/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/>
          </a:p>
        </p:txBody>
      </p:sp>
      <p:sp>
        <p:nvSpPr>
          <p:cNvPr id="10" name="正方形/長方形 9"/>
          <p:cNvSpPr/>
          <p:nvPr/>
        </p:nvSpPr>
        <p:spPr>
          <a:xfrm>
            <a:off x="5004048" y="2236802"/>
            <a:ext cx="3855543" cy="2973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Ａ　試験概要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>
                <a:solidFill>
                  <a:schemeClr val="bg1">
                    <a:lumMod val="65000"/>
                  </a:schemeClr>
                </a:solidFill>
              </a:rPr>
              <a:t>p.2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>
                <a:solidFill>
                  <a:schemeClr val="bg1">
                    <a:lumMod val="65000"/>
                  </a:schemeClr>
                </a:solidFill>
              </a:rPr>
              <a:t>5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Ｂ　出願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>
                <a:solidFill>
                  <a:schemeClr val="bg1">
                    <a:lumMod val="65000"/>
                  </a:schemeClr>
                </a:solidFill>
              </a:rPr>
              <a:t>p.6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>
                <a:solidFill>
                  <a:schemeClr val="bg1">
                    <a:lumMod val="65000"/>
                  </a:schemeClr>
                </a:solidFill>
              </a:rPr>
              <a:t>26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Ｃ　出願後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>
                <a:solidFill>
                  <a:schemeClr val="bg1">
                    <a:lumMod val="65000"/>
                  </a:schemeClr>
                </a:solidFill>
              </a:rPr>
              <a:t>p.27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>
                <a:solidFill>
                  <a:schemeClr val="bg1">
                    <a:lumMod val="65000"/>
                  </a:schemeClr>
                </a:solidFill>
              </a:rPr>
              <a:t>39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/>
              <a:t>Ｄ　リスニング</a:t>
            </a:r>
            <a:r>
              <a:rPr lang="ja-JP" altLang="en-US" sz="1600" dirty="0"/>
              <a:t>（受験案内</a:t>
            </a:r>
            <a:r>
              <a:rPr lang="en-US" altLang="ja-JP" sz="1600" dirty="0"/>
              <a:t>p.40</a:t>
            </a:r>
            <a:r>
              <a:rPr lang="ja-JP" altLang="en-US" sz="1600" dirty="0"/>
              <a:t>～</a:t>
            </a:r>
            <a:r>
              <a:rPr lang="en-US" altLang="ja-JP" sz="1600" dirty="0"/>
              <a:t>45</a:t>
            </a:r>
            <a:r>
              <a:rPr lang="ja-JP" altLang="en-US" sz="1600" dirty="0"/>
              <a:t>）</a:t>
            </a:r>
            <a:endParaRPr lang="en-US" altLang="ja-JP" sz="1600" dirty="0"/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Ｅ　試験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>
                <a:solidFill>
                  <a:schemeClr val="bg1">
                    <a:lumMod val="65000"/>
                  </a:schemeClr>
                </a:solidFill>
              </a:rPr>
              <a:t>p.46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>
                <a:solidFill>
                  <a:schemeClr val="bg1">
                    <a:lumMod val="65000"/>
                  </a:schemeClr>
                </a:solidFill>
              </a:rPr>
              <a:t>51 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Ｆ　試験実施後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>
                <a:solidFill>
                  <a:schemeClr val="bg1">
                    <a:lumMod val="65000"/>
                  </a:schemeClr>
                </a:solidFill>
              </a:rPr>
              <a:t>p.52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～）</a:t>
            </a:r>
            <a:endParaRPr lang="en-US" altLang="ja-JP" sz="1600" dirty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endParaRPr lang="en-US" altLang="ja-JP" sz="1600" dirty="0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8A9D435-02C2-45B5-A47E-E9304194F4CD}"/>
              </a:ext>
            </a:extLst>
          </p:cNvPr>
          <p:cNvSpPr/>
          <p:nvPr/>
        </p:nvSpPr>
        <p:spPr>
          <a:xfrm>
            <a:off x="4015201" y="1680078"/>
            <a:ext cx="5094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800" dirty="0"/>
              <a:t>※</a:t>
            </a:r>
            <a:r>
              <a:rPr lang="ja-JP" altLang="en-US" sz="1800" dirty="0"/>
              <a:t>このスライドでは以下の内容について説明します</a:t>
            </a:r>
            <a:endParaRPr lang="en-US" altLang="ja-JP" sz="1800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0104F9DE-1AF5-45D3-8E18-4C1779DBF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554352"/>
            <a:ext cx="2552731" cy="363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23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sz="4000" dirty="0"/>
              <a:t>Ｄ　リスニング</a:t>
            </a:r>
            <a:endParaRPr lang="en-US" altLang="ja-JP" sz="28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2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/>
          </a:p>
        </p:txBody>
      </p:sp>
      <p:sp>
        <p:nvSpPr>
          <p:cNvPr id="6" name="正方形/長方形 5"/>
          <p:cNvSpPr/>
          <p:nvPr/>
        </p:nvSpPr>
        <p:spPr>
          <a:xfrm>
            <a:off x="683568" y="2069535"/>
            <a:ext cx="8136830" cy="2754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ja-JP" altLang="en-US" sz="2400" dirty="0">
                <a:latin typeface="ＭＳ Ｐゴシック" panose="020B0600070205080204" pitchFamily="50" charset="-128"/>
              </a:rPr>
              <a:t>○　リスニングの概要</a:t>
            </a:r>
            <a:endParaRPr lang="ja-JP" altLang="en-US" sz="2400" dirty="0">
              <a:solidFill>
                <a:srgbClr val="FF0000"/>
              </a:solidFill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>
                <a:latin typeface="ＭＳ Ｐゴシック" panose="020B0600070205080204" pitchFamily="50" charset="-128"/>
              </a:rPr>
              <a:t>○　リスニングの進行</a:t>
            </a:r>
          </a:p>
          <a:p>
            <a:pPr>
              <a:lnSpc>
                <a:spcPts val="3800"/>
              </a:lnSpc>
            </a:pPr>
            <a:r>
              <a:rPr lang="ja-JP" altLang="en-US" sz="2400" dirty="0">
                <a:latin typeface="ＭＳ Ｐゴシック" panose="020B0600070205080204" pitchFamily="50" charset="-128"/>
              </a:rPr>
              <a:t>○　</a:t>
            </a:r>
            <a:r>
              <a:rPr lang="en-US" altLang="ja-JP" sz="2400" dirty="0">
                <a:latin typeface="ＭＳ Ｐゴシック" panose="020B0600070205080204" pitchFamily="50" charset="-128"/>
              </a:rPr>
              <a:t>IC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プレーヤーの操作体験</a:t>
            </a:r>
            <a:endParaRPr lang="en-US" altLang="ja-JP" sz="2400" dirty="0"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>
                <a:latin typeface="ＭＳ Ｐゴシック" panose="020B0600070205080204" pitchFamily="50" charset="-128"/>
              </a:rPr>
              <a:t>○　イヤホンが装着できない場合</a:t>
            </a:r>
            <a:endParaRPr lang="en-US" altLang="ja-JP" sz="2400" strike="sngStrike" dirty="0">
              <a:solidFill>
                <a:srgbClr val="FF0000"/>
              </a:solidFill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>
                <a:latin typeface="ＭＳ Ｐゴシック" panose="020B0600070205080204" pitchFamily="50" charset="-128"/>
              </a:rPr>
              <a:t>○　リスニング解答時間中の注意事項</a:t>
            </a:r>
          </a:p>
        </p:txBody>
      </p:sp>
    </p:spTree>
    <p:extLst>
      <p:ext uri="{BB962C8B-B14F-4D97-AF65-F5344CB8AC3E}">
        <p14:creationId xmlns:p14="http://schemas.microsoft.com/office/powerpoint/2010/main" val="194689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09053" y="984406"/>
            <a:ext cx="8267403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>
                <a:latin typeface="+mn-ea"/>
                <a:ea typeface="+mn-ea"/>
              </a:rPr>
              <a:t>リスニングの概要</a:t>
            </a:r>
          </a:p>
        </p:txBody>
      </p:sp>
      <p:sp>
        <p:nvSpPr>
          <p:cNvPr id="33" name="正方形/長方形 32"/>
          <p:cNvSpPr/>
          <p:nvPr/>
        </p:nvSpPr>
        <p:spPr>
          <a:xfrm>
            <a:off x="409053" y="1858513"/>
            <a:ext cx="802287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ja-JP" altLang="en-US" sz="2400" dirty="0">
                <a:latin typeface="ＭＳ Ｐゴシック" pitchFamily="50" charset="-128"/>
              </a:rPr>
              <a:t>○　聞き取る英語音声の流れる回数</a:t>
            </a:r>
            <a:endParaRPr lang="en-US" altLang="ja-JP" sz="2400" dirty="0">
              <a:latin typeface="ＭＳ Ｐゴシック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2400" b="0" dirty="0">
                <a:latin typeface="ＭＳ Ｐゴシック" pitchFamily="50" charset="-128"/>
              </a:rPr>
              <a:t>　　</a:t>
            </a:r>
            <a:r>
              <a:rPr lang="ja-JP" altLang="en-US" sz="2000" b="0" dirty="0">
                <a:solidFill>
                  <a:srgbClr val="FF0000"/>
                </a:solidFill>
                <a:latin typeface="ＭＳ Ｐゴシック" pitchFamily="50" charset="-128"/>
              </a:rPr>
              <a:t>聞き取る英語の音声を２回流す問題と，１回流す問題があります。</a:t>
            </a:r>
            <a:endParaRPr lang="en-US" altLang="ja-JP" sz="2000" b="0" dirty="0">
              <a:solidFill>
                <a:srgbClr val="FF0000"/>
              </a:solidFill>
              <a:latin typeface="ＭＳ Ｐゴシック" pitchFamily="50" charset="-128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36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/>
              <a:t>【P40】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3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712033"/>
              </p:ext>
            </p:extLst>
          </p:nvPr>
        </p:nvGraphicFramePr>
        <p:xfrm>
          <a:off x="582315" y="3206852"/>
          <a:ext cx="7920878" cy="1680914"/>
        </p:xfrm>
        <a:graphic>
          <a:graphicData uri="http://schemas.openxmlformats.org/drawingml/2006/table">
            <a:tbl>
              <a:tblPr/>
              <a:tblGrid>
                <a:gridCol w="1131554">
                  <a:extLst>
                    <a:ext uri="{9D8B030D-6E8A-4147-A177-3AD203B41FA5}">
                      <a16:colId xmlns:a16="http://schemas.microsoft.com/office/drawing/2014/main" val="4005501514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192053164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1014081473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3333739539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3976417075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2340908416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1173602396"/>
                    </a:ext>
                  </a:extLst>
                </a:gridCol>
              </a:tblGrid>
              <a:tr h="84045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問題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第１問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第２問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第３問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第４問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第５問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第６問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897115"/>
                  </a:ext>
                </a:extLst>
              </a:tr>
              <a:tr h="84045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流す回数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２回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２回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１回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１回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１回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１回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528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60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495613"/>
            <a:ext cx="7050024" cy="3745692"/>
          </a:xfrm>
          <a:prstGeom prst="rect">
            <a:avLst/>
          </a:prstGeom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65037" y="984406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>
                <a:latin typeface="+mn-ea"/>
                <a:ea typeface="+mn-ea"/>
              </a:rPr>
              <a:t>リスニングの進行</a:t>
            </a:r>
          </a:p>
        </p:txBody>
      </p:sp>
      <p:sp>
        <p:nvSpPr>
          <p:cNvPr id="32" name="正方形/長方形 31"/>
          <p:cNvSpPr/>
          <p:nvPr/>
        </p:nvSpPr>
        <p:spPr bwMode="auto">
          <a:xfrm>
            <a:off x="1259632" y="2924943"/>
            <a:ext cx="7045200" cy="1620000"/>
          </a:xfrm>
          <a:prstGeom prst="rect">
            <a:avLst/>
          </a:prstGeom>
          <a:noFill/>
          <a:ln w="47625" cap="flat" cmpd="sng" algn="ctr">
            <a:solidFill>
              <a:srgbClr val="003CF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365545" y="1592330"/>
            <a:ext cx="8513417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ja-JP" altLang="en-US" sz="2400" dirty="0">
                <a:latin typeface="ＭＳ Ｐゴシック" pitchFamily="50" charset="-128"/>
              </a:rPr>
              <a:t>○　</a:t>
            </a:r>
            <a:r>
              <a:rPr lang="en-US" altLang="ja-JP" sz="2400" dirty="0">
                <a:latin typeface="ＭＳ Ｐゴシック" pitchFamily="50" charset="-128"/>
              </a:rPr>
              <a:t>IC</a:t>
            </a:r>
            <a:r>
              <a:rPr lang="ja-JP" altLang="en-US" sz="2400" dirty="0">
                <a:latin typeface="ＭＳ Ｐゴシック" pitchFamily="50" charset="-128"/>
              </a:rPr>
              <a:t>プレーヤーの操作</a:t>
            </a:r>
            <a:endParaRPr lang="en-US" altLang="ja-JP" sz="2400" dirty="0">
              <a:latin typeface="ＭＳ Ｐゴシック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2400" dirty="0">
                <a:latin typeface="ＭＳ Ｐゴシック" pitchFamily="50" charset="-128"/>
              </a:rPr>
              <a:t>　＜</a:t>
            </a:r>
            <a:r>
              <a:rPr lang="en-US" altLang="ja-JP" sz="2400" dirty="0">
                <a:latin typeface="ＭＳ Ｐゴシック" pitchFamily="50" charset="-128"/>
              </a:rPr>
              <a:t>IC</a:t>
            </a:r>
            <a:r>
              <a:rPr lang="ja-JP" altLang="en-US" sz="2400" dirty="0">
                <a:latin typeface="ＭＳ Ｐゴシック" pitchFamily="50" charset="-128"/>
              </a:rPr>
              <a:t>プレーヤーの準備方法＞</a:t>
            </a:r>
            <a:r>
              <a:rPr lang="en-US" altLang="ja-JP" sz="2400" b="0" dirty="0">
                <a:latin typeface="ＭＳ Ｐゴシック" pitchFamily="50" charset="-128"/>
              </a:rPr>
              <a:t>【</a:t>
            </a:r>
            <a:r>
              <a:rPr lang="ja-JP" altLang="en-US" sz="2400" b="0" dirty="0">
                <a:latin typeface="ＭＳ Ｐゴシック" pitchFamily="50" charset="-128"/>
              </a:rPr>
              <a:t>リスニングの解答用紙裏面</a:t>
            </a:r>
            <a:r>
              <a:rPr lang="en-US" altLang="ja-JP" sz="2400" b="0" dirty="0">
                <a:latin typeface="ＭＳ Ｐゴシック" pitchFamily="50" charset="-128"/>
              </a:rPr>
              <a:t>】</a:t>
            </a:r>
          </a:p>
        </p:txBody>
      </p:sp>
      <p:sp>
        <p:nvSpPr>
          <p:cNvPr id="34" name="正方形/長方形 33"/>
          <p:cNvSpPr/>
          <p:nvPr/>
        </p:nvSpPr>
        <p:spPr bwMode="auto">
          <a:xfrm>
            <a:off x="1261056" y="4585121"/>
            <a:ext cx="7045200" cy="1656184"/>
          </a:xfrm>
          <a:prstGeom prst="rect">
            <a:avLst/>
          </a:prstGeom>
          <a:noFill/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36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/>
              <a:t>【P42】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4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34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365546" y="875832"/>
            <a:ext cx="8743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ja-JP" altLang="en-US" sz="2400" dirty="0">
                <a:latin typeface="ＭＳ Ｐゴシック" pitchFamily="50" charset="-128"/>
              </a:rPr>
              <a:t>＜解答開始時の操作手順＞ </a:t>
            </a:r>
            <a:r>
              <a:rPr lang="en-US" altLang="ja-JP" sz="2400" dirty="0">
                <a:latin typeface="ＭＳ Ｐゴシック" pitchFamily="50" charset="-128"/>
              </a:rPr>
              <a:t>【</a:t>
            </a:r>
            <a:r>
              <a:rPr lang="ja-JP" altLang="en-US" sz="2400" dirty="0">
                <a:latin typeface="ＭＳ Ｐゴシック" pitchFamily="50" charset="-128"/>
              </a:rPr>
              <a:t>リスニングの解答用紙表面（抜粋）</a:t>
            </a:r>
            <a:r>
              <a:rPr lang="en-US" altLang="ja-JP" sz="2400" dirty="0">
                <a:latin typeface="ＭＳ Ｐゴシック" pitchFamily="50" charset="-128"/>
              </a:rPr>
              <a:t>】</a:t>
            </a:r>
          </a:p>
        </p:txBody>
      </p:sp>
      <p:sp>
        <p:nvSpPr>
          <p:cNvPr id="17" name="角丸四角形 16"/>
          <p:cNvSpPr>
            <a:spLocks noChangeAspect="1"/>
          </p:cNvSpPr>
          <p:nvPr/>
        </p:nvSpPr>
        <p:spPr>
          <a:xfrm>
            <a:off x="1691680" y="1517607"/>
            <a:ext cx="5400600" cy="4722438"/>
          </a:xfrm>
          <a:prstGeom prst="roundRect">
            <a:avLst>
              <a:gd name="adj" fmla="val 8395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pic>
        <p:nvPicPr>
          <p:cNvPr id="18" name="図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060" y="1610639"/>
            <a:ext cx="5093051" cy="45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テキスト ボックス 19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/>
              <a:t>【P42】</a:t>
            </a:r>
            <a:endParaRPr lang="ja-JP" altLang="en-US" sz="26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5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73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5943600" y="53975"/>
            <a:ext cx="32004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lang="ja-JP" altLang="ja-JP" sz="2000" b="0">
              <a:solidFill>
                <a:schemeClr val="tx2"/>
              </a:solidFill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341414" y="1085921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en-US" altLang="ja-JP" dirty="0">
                <a:latin typeface="+mn-ea"/>
                <a:ea typeface="+mn-ea"/>
              </a:rPr>
              <a:t>IC</a:t>
            </a:r>
            <a:r>
              <a:rPr lang="ja-JP" altLang="en-US" dirty="0">
                <a:latin typeface="+mn-ea"/>
                <a:ea typeface="+mn-ea"/>
              </a:rPr>
              <a:t>プレーヤーの操作体験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/>
              <a:t>【P43】</a:t>
            </a:r>
            <a:endParaRPr lang="ja-JP" altLang="en-US" sz="2600" dirty="0"/>
          </a:p>
        </p:txBody>
      </p:sp>
      <p:sp>
        <p:nvSpPr>
          <p:cNvPr id="33" name="テキスト ボックス 3"/>
          <p:cNvSpPr txBox="1">
            <a:spLocks noChangeArrowheads="1"/>
          </p:cNvSpPr>
          <p:nvPr/>
        </p:nvSpPr>
        <p:spPr bwMode="auto">
          <a:xfrm>
            <a:off x="260146" y="2204864"/>
            <a:ext cx="8551066" cy="2291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273050" indent="-273050" eaLnBrk="1" hangingPunct="1"/>
            <a:r>
              <a:rPr lang="ja-JP" altLang="en-US" b="0" dirty="0">
                <a:solidFill>
                  <a:srgbClr val="000000"/>
                </a:solidFill>
              </a:rPr>
              <a:t>○　大学入試センターのホームページにある「</a:t>
            </a:r>
            <a:r>
              <a:rPr lang="en-US" altLang="ja-JP" b="0" dirty="0">
                <a:solidFill>
                  <a:srgbClr val="000000"/>
                </a:solidFill>
              </a:rPr>
              <a:t>IC</a:t>
            </a:r>
            <a:r>
              <a:rPr lang="ja-JP" altLang="en-US" b="0" dirty="0">
                <a:solidFill>
                  <a:srgbClr val="000000"/>
                </a:solidFill>
              </a:rPr>
              <a:t>プレーヤー操作　ガイド」 （</a:t>
            </a:r>
            <a:r>
              <a:rPr lang="en-US" altLang="ja-JP" b="0" dirty="0"/>
              <a:t>https://www.dnc.ac.jp/kyotsu/listening.html</a:t>
            </a:r>
            <a:r>
              <a:rPr lang="ja-JP" altLang="en-US" b="0" dirty="0">
                <a:solidFill>
                  <a:srgbClr val="000000"/>
                </a:solidFill>
              </a:rPr>
              <a:t>）で，</a:t>
            </a:r>
            <a:r>
              <a:rPr lang="en-US" altLang="ja-JP" b="0" dirty="0">
                <a:solidFill>
                  <a:srgbClr val="000000"/>
                </a:solidFill>
              </a:rPr>
              <a:t>IC</a:t>
            </a:r>
            <a:r>
              <a:rPr lang="ja-JP" altLang="en-US" b="0" dirty="0">
                <a:solidFill>
                  <a:srgbClr val="000000"/>
                </a:solidFill>
              </a:rPr>
              <a:t>プレーヤーの操作を体験することができます。</a:t>
            </a:r>
            <a:endParaRPr lang="en-US" altLang="ja-JP" b="0" dirty="0">
              <a:solidFill>
                <a:srgbClr val="000000"/>
              </a:solidFill>
            </a:endParaRPr>
          </a:p>
          <a:p>
            <a:pPr eaLnBrk="1" hangingPunct="1">
              <a:lnSpc>
                <a:spcPts val="800"/>
              </a:lnSpc>
            </a:pPr>
            <a:endParaRPr lang="en-US" altLang="ja-JP" b="0" dirty="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</a:pPr>
            <a:r>
              <a:rPr lang="ja-JP" altLang="en-US" b="0" dirty="0">
                <a:solidFill>
                  <a:srgbClr val="000000"/>
                </a:solidFill>
              </a:rPr>
              <a:t>○  </a:t>
            </a:r>
            <a:r>
              <a:rPr lang="en-US" altLang="ja-JP" b="0" dirty="0">
                <a:solidFill>
                  <a:srgbClr val="000000"/>
                </a:solidFill>
              </a:rPr>
              <a:t>IC</a:t>
            </a:r>
            <a:r>
              <a:rPr lang="ja-JP" altLang="en-US" b="0" dirty="0">
                <a:solidFill>
                  <a:srgbClr val="000000"/>
                </a:solidFill>
              </a:rPr>
              <a:t>プレーヤーの３つのボタンの長押しの方法や操作上の注意</a:t>
            </a:r>
            <a:endParaRPr lang="en-US" altLang="ja-JP" b="0" dirty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b="0" dirty="0">
                <a:solidFill>
                  <a:srgbClr val="000000"/>
                </a:solidFill>
              </a:rPr>
              <a:t>　事項，リスニングの流れが分かるようになっています。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6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45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943600" y="53975"/>
            <a:ext cx="32004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lang="ja-JP" altLang="ja-JP" sz="2000" b="0">
              <a:solidFill>
                <a:schemeClr val="tx2"/>
              </a:solidFill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62976" y="4015979"/>
            <a:ext cx="8401825" cy="1717277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>
              <a:spcBef>
                <a:spcPts val="620"/>
              </a:spcBef>
            </a:pPr>
            <a:r>
              <a:rPr lang="ja-JP" altLang="en-US" sz="2000" b="0" dirty="0">
                <a:latin typeface="+mn-ea"/>
                <a:ea typeface="+mn-ea"/>
              </a:rPr>
              <a:t>　　・</a:t>
            </a:r>
            <a:r>
              <a:rPr lang="ja-JP" altLang="en-US" sz="2000" dirty="0">
                <a:latin typeface="+mn-ea"/>
                <a:ea typeface="+mn-ea"/>
              </a:rPr>
              <a:t>　</a:t>
            </a:r>
            <a:r>
              <a:rPr lang="ja-JP" altLang="en-US" sz="2000" b="0" u="sng" dirty="0">
                <a:solidFill>
                  <a:srgbClr val="FF0000"/>
                </a:solidFill>
                <a:latin typeface="ＭＳ Ｐゴシック" panose="020B0600070205080204" pitchFamily="50" charset="-128"/>
              </a:rPr>
              <a:t>志願者本人</a:t>
            </a:r>
            <a:r>
              <a:rPr lang="ja-JP" altLang="en-US" sz="2000" b="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が</a:t>
            </a:r>
            <a:r>
              <a:rPr lang="ja-JP" altLang="en-US" sz="2000" b="0" dirty="0">
                <a:latin typeface="+mn-ea"/>
              </a:rPr>
              <a:t>共通テスト利用大学の入試担当窓口に電話連絡の上，</a:t>
            </a:r>
            <a:r>
              <a:rPr lang="ja-JP" altLang="en-US" sz="2000" b="0" dirty="0">
                <a:latin typeface="+mn-ea"/>
                <a:ea typeface="+mn-ea"/>
              </a:rPr>
              <a:t>　　　</a:t>
            </a:r>
            <a:endParaRPr lang="en-US" altLang="ja-JP" sz="2000" b="0" dirty="0">
              <a:latin typeface="+mn-ea"/>
              <a:ea typeface="+mn-ea"/>
            </a:endParaRPr>
          </a:p>
          <a:p>
            <a:pPr lvl="0">
              <a:spcBef>
                <a:spcPts val="620"/>
              </a:spcBef>
            </a:pPr>
            <a:r>
              <a:rPr lang="en-US" altLang="ja-JP" sz="2000" b="0" dirty="0">
                <a:latin typeface="+mn-ea"/>
                <a:ea typeface="+mn-ea"/>
              </a:rPr>
              <a:t>       </a:t>
            </a:r>
            <a:r>
              <a:rPr lang="ja-JP" altLang="en-US" sz="2000" b="0" dirty="0">
                <a:latin typeface="+mn-ea"/>
                <a:ea typeface="+mn-ea"/>
              </a:rPr>
              <a:t>直接，「イヤホン不適合措置申請書」に確認の署名をしてもらいに行く。</a:t>
            </a:r>
            <a:endParaRPr lang="en-US" altLang="ja-JP" sz="2000" b="0" dirty="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r>
              <a:rPr lang="ja-JP" altLang="en-US" sz="2000" b="0" dirty="0">
                <a:latin typeface="+mn-ea"/>
                <a:ea typeface="+mn-ea"/>
              </a:rPr>
              <a:t>　　・　必要事項が記入された「イヤホン不適合措置申請書」を志願票の所定</a:t>
            </a:r>
            <a:endParaRPr lang="en-US" altLang="ja-JP" sz="2000" b="0" dirty="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r>
              <a:rPr lang="ja-JP" altLang="en-US" sz="2000" b="0" dirty="0">
                <a:latin typeface="+mn-ea"/>
                <a:ea typeface="+mn-ea"/>
              </a:rPr>
              <a:t>　　　の欄に貼り付けて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出願時に</a:t>
            </a:r>
            <a:r>
              <a:rPr lang="ja-JP" altLang="en-US" sz="2000" b="0" dirty="0">
                <a:latin typeface="+mn-ea"/>
                <a:ea typeface="+mn-ea"/>
              </a:rPr>
              <a:t>申請する。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41414" y="945257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>
                <a:latin typeface="+mn-ea"/>
                <a:ea typeface="+mn-ea"/>
              </a:rPr>
              <a:t>イヤホンが装着できない場合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/>
              <a:t>【P44】</a:t>
            </a:r>
            <a:endParaRPr lang="ja-JP" altLang="en-US" sz="2600" dirty="0"/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341414" y="1613321"/>
            <a:ext cx="8407049" cy="1239615"/>
          </a:xfrm>
          <a:prstGeom prst="roundRect">
            <a:avLst>
              <a:gd name="adj" fmla="val 0"/>
            </a:avLst>
          </a:prstGeom>
          <a:noFill/>
          <a:ln w="38100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4512" tIns="47256" rIns="94512" bIns="47256"/>
          <a:lstStyle/>
          <a:p>
            <a:pPr>
              <a:spcBef>
                <a:spcPts val="620"/>
              </a:spcBef>
            </a:pPr>
            <a:r>
              <a:rPr lang="ja-JP" altLang="en-US" sz="2000" b="0" dirty="0">
                <a:solidFill>
                  <a:srgbClr val="FF0000"/>
                </a:solidFill>
                <a:latin typeface="+mn-ea"/>
                <a:ea typeface="+mn-ea"/>
              </a:rPr>
              <a:t>　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イヤホンが装着できない</a:t>
            </a:r>
            <a:r>
              <a:rPr lang="ja-JP" altLang="en-US" sz="2000" b="0" dirty="0">
                <a:latin typeface="+mn-ea"/>
                <a:ea typeface="+mn-ea"/>
              </a:rPr>
              <a:t>場合は，試験当日にヘッドホンを貸与します。　  </a:t>
            </a:r>
            <a:endParaRPr lang="en-US" altLang="ja-JP" sz="2000" b="0" dirty="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r>
              <a:rPr lang="en-US" altLang="ja-JP" sz="2000" b="0" dirty="0">
                <a:latin typeface="+mn-ea"/>
                <a:ea typeface="+mn-ea"/>
              </a:rPr>
              <a:t>  </a:t>
            </a:r>
            <a:r>
              <a:rPr lang="ja-JP" altLang="en-US" sz="2000" b="0" dirty="0">
                <a:latin typeface="+mn-ea"/>
                <a:ea typeface="+mn-ea"/>
              </a:rPr>
              <a:t>貸与を希望する場合は，必ず出願時に申請してください。</a:t>
            </a:r>
            <a:endParaRPr lang="en-US" altLang="ja-JP" sz="2000" b="0" dirty="0">
              <a:latin typeface="+mn-ea"/>
              <a:ea typeface="+mn-ea"/>
            </a:endParaRPr>
          </a:p>
        </p:txBody>
      </p:sp>
      <p:sp>
        <p:nvSpPr>
          <p:cNvPr id="24" name="正方形/長方形 23"/>
          <p:cNvSpPr/>
          <p:nvPr/>
        </p:nvSpPr>
        <p:spPr bwMode="auto">
          <a:xfrm>
            <a:off x="341414" y="3976722"/>
            <a:ext cx="8136164" cy="168452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auto">
          <a:xfrm>
            <a:off x="341414" y="3422623"/>
            <a:ext cx="2574402" cy="510433"/>
          </a:xfrm>
          <a:prstGeom prst="roundRect">
            <a:avLst>
              <a:gd name="adj" fmla="val 0"/>
            </a:avLst>
          </a:prstGeom>
          <a:ln>
            <a:noFill/>
          </a:ln>
          <a:extLst/>
        </p:spPr>
        <p:txBody>
          <a:bodyPr lIns="94512" tIns="47256" rIns="94512" bIns="47256"/>
          <a:lstStyle/>
          <a:p>
            <a:pPr>
              <a:spcBef>
                <a:spcPts val="620"/>
              </a:spcBef>
            </a:pPr>
            <a:r>
              <a:rPr lang="en-US" altLang="ja-JP" sz="2000" b="0" dirty="0">
                <a:latin typeface="+mn-ea"/>
                <a:ea typeface="+mn-ea"/>
              </a:rPr>
              <a:t>【</a:t>
            </a:r>
            <a:r>
              <a:rPr lang="ja-JP" altLang="en-US" sz="2000" b="0" dirty="0">
                <a:latin typeface="+mn-ea"/>
                <a:ea typeface="+mn-ea"/>
              </a:rPr>
              <a:t>申請時の注意点</a:t>
            </a:r>
            <a:r>
              <a:rPr lang="en-US" altLang="ja-JP" sz="2000" b="0" dirty="0">
                <a:latin typeface="+mn-ea"/>
                <a:ea typeface="+mn-ea"/>
              </a:rPr>
              <a:t>】</a:t>
            </a:r>
            <a:endParaRPr lang="ja-JP" altLang="en-US" sz="2000" b="0" dirty="0">
              <a:latin typeface="+mn-ea"/>
              <a:ea typeface="+mn-ea"/>
            </a:endParaRPr>
          </a:p>
        </p:txBody>
      </p:sp>
      <p:sp>
        <p:nvSpPr>
          <p:cNvPr id="26" name="AutoShape 6"/>
          <p:cNvSpPr>
            <a:spLocks noChangeArrowheads="1"/>
          </p:cNvSpPr>
          <p:nvPr/>
        </p:nvSpPr>
        <p:spPr bwMode="auto">
          <a:xfrm>
            <a:off x="520069" y="2443323"/>
            <a:ext cx="8589405" cy="908199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 algn="l">
              <a:spcBef>
                <a:spcPts val="620"/>
              </a:spcBef>
            </a:pPr>
            <a:r>
              <a:rPr lang="ja-JP" altLang="en-US" sz="2000" b="0" dirty="0">
                <a:solidFill>
                  <a:srgbClr val="00B050"/>
                </a:solidFill>
                <a:latin typeface="+mn-ea"/>
                <a:ea typeface="+mn-ea"/>
              </a:rPr>
              <a:t>　　　　</a:t>
            </a:r>
            <a:r>
              <a:rPr lang="ja-JP" altLang="en-US" sz="2000" b="0" dirty="0">
                <a:solidFill>
                  <a:srgbClr val="FF0000"/>
                </a:solidFill>
                <a:latin typeface="+mn-ea"/>
                <a:ea typeface="+mn-ea"/>
              </a:rPr>
              <a:t>　・申請は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イヤホンがどうしても装着できない場合に限る</a:t>
            </a:r>
            <a:endParaRPr lang="en-US" altLang="ja-JP" sz="2000" b="0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spcBef>
                <a:spcPts val="620"/>
              </a:spcBef>
            </a:pPr>
            <a:r>
              <a:rPr lang="ja-JP" altLang="en-US" sz="2000" b="0" dirty="0">
                <a:solidFill>
                  <a:srgbClr val="00B050"/>
                </a:solidFill>
                <a:latin typeface="+mn-ea"/>
                <a:ea typeface="+mn-ea"/>
              </a:rPr>
              <a:t>　　　　　</a:t>
            </a:r>
            <a:r>
              <a:rPr lang="ja-JP" altLang="en-US" sz="2000" b="0" dirty="0">
                <a:latin typeface="+mn-ea"/>
                <a:ea typeface="+mn-ea"/>
              </a:rPr>
              <a:t>・出願時に申請がない場合，</a:t>
            </a:r>
            <a:r>
              <a:rPr lang="ja-JP" altLang="en-US" sz="2000" b="0" u="sng" dirty="0">
                <a:latin typeface="+mn-ea"/>
                <a:ea typeface="+mn-ea"/>
              </a:rPr>
              <a:t>試験当日に申し出てもヘッドホン貸与不可</a:t>
            </a:r>
            <a:endParaRPr lang="en-US" altLang="ja-JP" sz="2000" b="0" u="sng" dirty="0">
              <a:latin typeface="+mn-ea"/>
              <a:ea typeface="+mn-ea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7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639738" y="2516522"/>
            <a:ext cx="667364" cy="253651"/>
          </a:xfrm>
          <a:prstGeom prst="rect">
            <a:avLst/>
          </a:prstGeom>
          <a:solidFill>
            <a:srgbClr val="FF0000"/>
          </a:solidFill>
          <a:ln w="762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ja-JP" altLang="en-US" sz="2000" dirty="0">
                <a:solidFill>
                  <a:schemeClr val="bg1"/>
                </a:solidFill>
                <a:latin typeface="+mn-ea"/>
                <a:ea typeface="+mn-ea"/>
              </a:rPr>
              <a:t>重 要</a:t>
            </a:r>
          </a:p>
        </p:txBody>
      </p:sp>
    </p:spTree>
    <p:extLst>
      <p:ext uri="{BB962C8B-B14F-4D97-AF65-F5344CB8AC3E}">
        <p14:creationId xmlns:p14="http://schemas.microsoft.com/office/powerpoint/2010/main" val="250593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5943600" y="53975"/>
            <a:ext cx="32004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lang="ja-JP" altLang="ja-JP" sz="2000" b="0">
              <a:solidFill>
                <a:schemeClr val="tx2"/>
              </a:solidFill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341414" y="1085921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>
                <a:latin typeface="+mn-ea"/>
                <a:ea typeface="+mn-ea"/>
              </a:rPr>
              <a:t>リスニング解答時間中の注意事項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/>
              <a:t>【P45】</a:t>
            </a:r>
            <a:endParaRPr lang="ja-JP" altLang="en-US" sz="2600" dirty="0"/>
          </a:p>
        </p:txBody>
      </p:sp>
      <p:sp>
        <p:nvSpPr>
          <p:cNvPr id="33" name="テキスト ボックス 3"/>
          <p:cNvSpPr txBox="1">
            <a:spLocks noChangeArrowheads="1"/>
          </p:cNvSpPr>
          <p:nvPr/>
        </p:nvSpPr>
        <p:spPr bwMode="auto">
          <a:xfrm>
            <a:off x="193923" y="1844824"/>
            <a:ext cx="8770566" cy="2055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200" b="0" dirty="0">
                <a:solidFill>
                  <a:srgbClr val="000000"/>
                </a:solidFill>
              </a:rPr>
              <a:t>　　</a:t>
            </a:r>
            <a:r>
              <a:rPr lang="ja-JP" altLang="en-US" sz="2200" dirty="0">
                <a:solidFill>
                  <a:srgbClr val="000000"/>
                </a:solidFill>
              </a:rPr>
              <a:t>リスニング解答時間中に解答に支障がある場合は，ためらわずに</a:t>
            </a:r>
            <a:endParaRPr lang="en-US" altLang="ja-JP" sz="2200" dirty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200" dirty="0">
                <a:solidFill>
                  <a:srgbClr val="000000"/>
                </a:solidFill>
              </a:rPr>
              <a:t>　黙って手を高く挙げて，監督者に知らせてください。</a:t>
            </a:r>
            <a:endParaRPr lang="en-US" altLang="ja-JP" sz="2200" dirty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200" dirty="0">
                <a:solidFill>
                  <a:srgbClr val="000000"/>
                </a:solidFill>
              </a:rPr>
              <a:t>　⇒</a:t>
            </a:r>
            <a:r>
              <a:rPr lang="ja-JP" altLang="en-US" sz="2200" u="sng" dirty="0">
                <a:solidFill>
                  <a:srgbClr val="000000"/>
                </a:solidFill>
              </a:rPr>
              <a:t>試験が終わってから申し出ても，救済措置（再開テスト）はありません。</a:t>
            </a:r>
            <a:endParaRPr lang="en-US" altLang="ja-JP" sz="2200" u="sng" dirty="0">
              <a:solidFill>
                <a:srgbClr val="000000"/>
              </a:solidFill>
            </a:endParaRPr>
          </a:p>
          <a:p>
            <a:pPr eaLnBrk="1" hangingPunct="1"/>
            <a:endParaRPr lang="en-US" altLang="ja-JP" sz="2200" b="0" dirty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200" b="0" dirty="0">
                <a:solidFill>
                  <a:srgbClr val="000000"/>
                </a:solidFill>
              </a:rPr>
              <a:t>  　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8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404918" y="3212976"/>
            <a:ext cx="8370676" cy="259473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35D2EE-29B8-499F-90F9-BA7B0CF00EA9}"/>
              </a:ext>
            </a:extLst>
          </p:cNvPr>
          <p:cNvSpPr txBox="1"/>
          <p:nvPr/>
        </p:nvSpPr>
        <p:spPr>
          <a:xfrm>
            <a:off x="359980" y="3152423"/>
            <a:ext cx="9036556" cy="2724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ja-JP" altLang="en-US" b="0" dirty="0">
                <a:solidFill>
                  <a:srgbClr val="000000"/>
                </a:solidFill>
              </a:rPr>
              <a:t> </a:t>
            </a:r>
            <a:r>
              <a:rPr lang="ja-JP" altLang="en-US" sz="2200" dirty="0">
                <a:solidFill>
                  <a:srgbClr val="000000"/>
                </a:solidFill>
                <a:ea typeface="ＭＳ Ｐゴシック" charset="-128"/>
              </a:rPr>
              <a:t>以下の日常的な生活騒音等は，</a:t>
            </a:r>
            <a:r>
              <a:rPr lang="ja-JP" altLang="en-US" sz="2200" u="sng" dirty="0">
                <a:solidFill>
                  <a:srgbClr val="000000"/>
                </a:solidFill>
                <a:ea typeface="ＭＳ Ｐゴシック" charset="-128"/>
              </a:rPr>
              <a:t>再開テストの対象にはなりません。</a:t>
            </a:r>
            <a:endParaRPr lang="en-US" altLang="ja-JP" sz="2200" u="sng" dirty="0">
              <a:solidFill>
                <a:srgbClr val="000000"/>
              </a:solidFill>
              <a:ea typeface="ＭＳ Ｐゴシック" charset="-128"/>
            </a:endParaRPr>
          </a:p>
          <a:p>
            <a:pPr eaLnBrk="1" hangingPunct="1">
              <a:lnSpc>
                <a:spcPts val="800"/>
              </a:lnSpc>
            </a:pPr>
            <a:r>
              <a:rPr lang="ja-JP" altLang="en-US" sz="2200" dirty="0">
                <a:solidFill>
                  <a:srgbClr val="000000"/>
                </a:solidFill>
                <a:ea typeface="ＭＳ Ｐゴシック" charset="-128"/>
              </a:rPr>
              <a:t>　　</a:t>
            </a:r>
            <a:endParaRPr lang="en-US" altLang="ja-JP" sz="2200" dirty="0">
              <a:solidFill>
                <a:srgbClr val="000000"/>
              </a:solidFill>
              <a:ea typeface="ＭＳ Ｐゴシック" charset="-128"/>
            </a:endParaRPr>
          </a:p>
          <a:p>
            <a:pPr eaLnBrk="1" hangingPunct="1"/>
            <a:r>
              <a:rPr lang="ja-JP" altLang="en-US" sz="2200" dirty="0">
                <a:solidFill>
                  <a:srgbClr val="000000"/>
                </a:solidFill>
                <a:ea typeface="ＭＳ Ｐゴシック" charset="-128"/>
              </a:rPr>
              <a:t>　　〇監督者の足音・監督業務上必要な打合せなど</a:t>
            </a:r>
            <a:endParaRPr lang="en-US" altLang="ja-JP" sz="2200" dirty="0">
              <a:solidFill>
                <a:srgbClr val="000000"/>
              </a:solidFill>
              <a:ea typeface="ＭＳ Ｐゴシック" charset="-128"/>
            </a:endParaRPr>
          </a:p>
          <a:p>
            <a:pPr eaLnBrk="1" hangingPunct="1"/>
            <a:r>
              <a:rPr lang="ja-JP" altLang="en-US" sz="2200" dirty="0">
                <a:solidFill>
                  <a:srgbClr val="000000"/>
                </a:solidFill>
                <a:ea typeface="ＭＳ Ｐゴシック" charset="-128"/>
              </a:rPr>
              <a:t>　　〇航空機・自動車・風雨・空調の音など</a:t>
            </a:r>
            <a:endParaRPr lang="en-US" altLang="ja-JP" sz="2200" dirty="0">
              <a:solidFill>
                <a:srgbClr val="000000"/>
              </a:solidFill>
              <a:ea typeface="ＭＳ Ｐゴシック" charset="-128"/>
            </a:endParaRPr>
          </a:p>
          <a:p>
            <a:pPr eaLnBrk="1" hangingPunct="1"/>
            <a:r>
              <a:rPr lang="ja-JP" altLang="en-US" sz="2200" dirty="0">
                <a:solidFill>
                  <a:srgbClr val="000000"/>
                </a:solidFill>
                <a:ea typeface="ＭＳ Ｐゴシック" charset="-128"/>
              </a:rPr>
              <a:t>　　〇周囲の受験者の咳・くしゃみ・鼻をすする音など</a:t>
            </a:r>
            <a:endParaRPr lang="en-US" altLang="ja-JP" sz="2200" dirty="0">
              <a:solidFill>
                <a:srgbClr val="000000"/>
              </a:solidFill>
              <a:ea typeface="ＭＳ Ｐゴシック" charset="-128"/>
            </a:endParaRPr>
          </a:p>
          <a:p>
            <a:pPr eaLnBrk="1" hangingPunct="1"/>
            <a:r>
              <a:rPr lang="ja-JP" altLang="en-US" sz="2200" dirty="0">
                <a:solidFill>
                  <a:srgbClr val="000000"/>
                </a:solidFill>
                <a:ea typeface="ＭＳ Ｐゴシック" charset="-128"/>
              </a:rPr>
              <a:t>　　〇携帯電話や時計等の短時間の鳴動，イヤホンやヘッドホンから</a:t>
            </a:r>
            <a:endParaRPr lang="en-US" altLang="ja-JP" sz="2200" dirty="0">
              <a:solidFill>
                <a:srgbClr val="000000"/>
              </a:solidFill>
              <a:ea typeface="ＭＳ Ｐゴシック" charset="-128"/>
            </a:endParaRPr>
          </a:p>
          <a:p>
            <a:pPr eaLnBrk="1" hangingPunct="1"/>
            <a:r>
              <a:rPr lang="ja-JP" altLang="en-US" sz="2200" dirty="0">
                <a:solidFill>
                  <a:srgbClr val="000000"/>
                </a:solidFill>
                <a:ea typeface="ＭＳ Ｐゴシック" charset="-128"/>
              </a:rPr>
              <a:t>　　　の音漏れ，周囲の建物のチャイム音など</a:t>
            </a:r>
          </a:p>
        </p:txBody>
      </p:sp>
      <p:sp>
        <p:nvSpPr>
          <p:cNvPr id="10" name="AutoShape 6">
            <a:extLst>
              <a:ext uri="{FF2B5EF4-FFF2-40B4-BE49-F238E27FC236}">
                <a16:creationId xmlns:a16="http://schemas.microsoft.com/office/drawing/2014/main" id="{38F05288-413A-4F1A-9F02-21F64FA6A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973" y="5949280"/>
            <a:ext cx="8314565" cy="908199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>
              <a:spcBef>
                <a:spcPts val="620"/>
              </a:spcBef>
            </a:pPr>
            <a:r>
              <a:rPr lang="ja-JP" altLang="en-US" sz="2000" b="0" dirty="0">
                <a:solidFill>
                  <a:srgbClr val="FF0000"/>
                </a:solidFill>
                <a:latin typeface="+mn-ea"/>
                <a:ea typeface="+mn-ea"/>
              </a:rPr>
              <a:t>　　　　　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電子機器類は，アラームの設定を解除し電源を切って入室</a:t>
            </a:r>
            <a:endParaRPr lang="en-US" altLang="ja-JP" sz="2000" b="0" u="sng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0052A130-C995-4905-B809-2B63C0260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26" y="6021288"/>
            <a:ext cx="667364" cy="253651"/>
          </a:xfrm>
          <a:prstGeom prst="rect">
            <a:avLst/>
          </a:prstGeom>
          <a:solidFill>
            <a:srgbClr val="FF0000"/>
          </a:solidFill>
          <a:ln w="762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ja-JP" altLang="en-US" sz="2000" dirty="0">
                <a:solidFill>
                  <a:schemeClr val="bg1"/>
                </a:solidFill>
                <a:latin typeface="+mn-ea"/>
                <a:ea typeface="+mn-ea"/>
              </a:rPr>
              <a:t>重 要</a:t>
            </a:r>
          </a:p>
        </p:txBody>
      </p:sp>
    </p:spTree>
    <p:extLst>
      <p:ext uri="{BB962C8B-B14F-4D97-AF65-F5344CB8AC3E}">
        <p14:creationId xmlns:p14="http://schemas.microsoft.com/office/powerpoint/2010/main" val="96511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715</Words>
  <Application>Microsoft Office PowerPoint</Application>
  <PresentationFormat>画面に合わせる (4:3)</PresentationFormat>
  <Paragraphs>97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6" baseType="lpstr">
      <vt:lpstr>ＤＦＧ極太丸ゴシック体</vt:lpstr>
      <vt:lpstr>ＤＦＧ平成ゴシック体W9</vt:lpstr>
      <vt:lpstr>HG丸ｺﾞｼｯｸM-PRO</vt:lpstr>
      <vt:lpstr>ＭＳ Ｐゴシック</vt:lpstr>
      <vt:lpstr>Arial</vt:lpstr>
      <vt:lpstr>Calibri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2022-07-06T01:46:32Z</dcterms:created>
  <dcterms:modified xsi:type="dcterms:W3CDTF">2022-07-06T01:46:36Z</dcterms:modified>
</cp:coreProperties>
</file>