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09" r:id="rId1"/>
  </p:sldMasterIdLst>
  <p:notesMasterIdLst>
    <p:notesMasterId r:id="rId31"/>
  </p:notesMasterIdLst>
  <p:handoutMasterIdLst>
    <p:handoutMasterId r:id="rId32"/>
  </p:handoutMasterIdLst>
  <p:sldIdLst>
    <p:sldId id="256" r:id="rId2"/>
    <p:sldId id="9156" r:id="rId3"/>
    <p:sldId id="9190" r:id="rId4"/>
    <p:sldId id="9215" r:id="rId5"/>
    <p:sldId id="3116" r:id="rId6"/>
    <p:sldId id="9187" r:id="rId7"/>
    <p:sldId id="9192" r:id="rId8"/>
    <p:sldId id="9205" r:id="rId9"/>
    <p:sldId id="9211" r:id="rId10"/>
    <p:sldId id="9188" r:id="rId11"/>
    <p:sldId id="9193" r:id="rId12"/>
    <p:sldId id="9189" r:id="rId13"/>
    <p:sldId id="9195" r:id="rId14"/>
    <p:sldId id="9194" r:id="rId15"/>
    <p:sldId id="9207" r:id="rId16"/>
    <p:sldId id="9209" r:id="rId17"/>
    <p:sldId id="9216" r:id="rId18"/>
    <p:sldId id="9197" r:id="rId19"/>
    <p:sldId id="9196" r:id="rId20"/>
    <p:sldId id="9198" r:id="rId21"/>
    <p:sldId id="9199" r:id="rId22"/>
    <p:sldId id="9169" r:id="rId23"/>
    <p:sldId id="267" r:id="rId24"/>
    <p:sldId id="9201" r:id="rId25"/>
    <p:sldId id="9217" r:id="rId26"/>
    <p:sldId id="9213" r:id="rId27"/>
    <p:sldId id="9214" r:id="rId28"/>
    <p:sldId id="9212" r:id="rId29"/>
    <p:sldId id="9155" r:id="rId30"/>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FFCC"/>
    <a:srgbClr val="FFCCFF"/>
    <a:srgbClr val="8A50AE"/>
    <a:srgbClr val="FFCF37"/>
    <a:srgbClr val="8064A2"/>
    <a:srgbClr val="FF99FF"/>
    <a:srgbClr val="FF9966"/>
    <a:srgbClr val="EFF0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41340" autoAdjust="0"/>
  </p:normalViewPr>
  <p:slideViewPr>
    <p:cSldViewPr snapToGrid="0">
      <p:cViewPr varScale="1">
        <p:scale>
          <a:sx n="47" d="100"/>
          <a:sy n="47" d="100"/>
        </p:scale>
        <p:origin x="564" y="36"/>
      </p:cViewPr>
      <p:guideLst/>
    </p:cSldViewPr>
  </p:slideViewPr>
  <p:outlineViewPr>
    <p:cViewPr>
      <p:scale>
        <a:sx n="33" d="100"/>
        <a:sy n="33" d="100"/>
      </p:scale>
      <p:origin x="0" y="-708"/>
    </p:cViewPr>
  </p:outlineViewPr>
  <p:notesTextViewPr>
    <p:cViewPr>
      <p:scale>
        <a:sx n="1" d="1"/>
        <a:sy n="1" d="1"/>
      </p:scale>
      <p:origin x="0" y="0"/>
    </p:cViewPr>
  </p:notesTextViewPr>
  <p:notesViewPr>
    <p:cSldViewPr snapToGrid="0">
      <p:cViewPr varScale="1">
        <p:scale>
          <a:sx n="78" d="100"/>
          <a:sy n="78" d="100"/>
        </p:scale>
        <p:origin x="109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9520EA0-01C2-4B74-9806-11AAC0E2AC96}"/>
              </a:ext>
            </a:extLst>
          </p:cNvPr>
          <p:cNvSpPr>
            <a:spLocks noGrp="1"/>
          </p:cNvSpPr>
          <p:nvPr>
            <p:ph type="hdr" sz="quarter"/>
          </p:nvPr>
        </p:nvSpPr>
        <p:spPr>
          <a:xfrm>
            <a:off x="1" y="0"/>
            <a:ext cx="3076143" cy="513284"/>
          </a:xfrm>
          <a:prstGeom prst="rect">
            <a:avLst/>
          </a:prstGeom>
        </p:spPr>
        <p:txBody>
          <a:bodyPr vert="horz" lIns="94632" tIns="47316" rIns="94632" bIns="4731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5EE0CF7-B753-4DFB-8B89-375F2E536464}"/>
              </a:ext>
            </a:extLst>
          </p:cNvPr>
          <p:cNvSpPr>
            <a:spLocks noGrp="1"/>
          </p:cNvSpPr>
          <p:nvPr>
            <p:ph type="dt" sz="quarter" idx="1"/>
          </p:nvPr>
        </p:nvSpPr>
        <p:spPr>
          <a:xfrm>
            <a:off x="4021504" y="0"/>
            <a:ext cx="3076143" cy="513284"/>
          </a:xfrm>
          <a:prstGeom prst="rect">
            <a:avLst/>
          </a:prstGeom>
        </p:spPr>
        <p:txBody>
          <a:bodyPr vert="horz" lIns="94632" tIns="47316" rIns="94632" bIns="47316" rtlCol="0"/>
          <a:lstStyle>
            <a:lvl1pPr algn="r">
              <a:defRPr sz="1200"/>
            </a:lvl1pPr>
          </a:lstStyle>
          <a:p>
            <a:fld id="{6919C909-8BE6-49DA-B58C-32B9F96F0FD8}" type="datetimeFigureOut">
              <a:rPr kumimoji="1" lang="ja-JP" altLang="en-US" smtClean="0"/>
              <a:t>2026/6/18</a:t>
            </a:fld>
            <a:endParaRPr kumimoji="1" lang="ja-JP" altLang="en-US"/>
          </a:p>
        </p:txBody>
      </p:sp>
      <p:sp>
        <p:nvSpPr>
          <p:cNvPr id="4" name="フッター プレースホルダー 3">
            <a:extLst>
              <a:ext uri="{FF2B5EF4-FFF2-40B4-BE49-F238E27FC236}">
                <a16:creationId xmlns:a16="http://schemas.microsoft.com/office/drawing/2014/main" id="{E6D1DA07-3D57-455D-8731-E410CEF92C52}"/>
              </a:ext>
            </a:extLst>
          </p:cNvPr>
          <p:cNvSpPr>
            <a:spLocks noGrp="1"/>
          </p:cNvSpPr>
          <p:nvPr>
            <p:ph type="ftr" sz="quarter" idx="2"/>
          </p:nvPr>
        </p:nvSpPr>
        <p:spPr>
          <a:xfrm>
            <a:off x="1" y="9721331"/>
            <a:ext cx="3076143" cy="513284"/>
          </a:xfrm>
          <a:prstGeom prst="rect">
            <a:avLst/>
          </a:prstGeom>
        </p:spPr>
        <p:txBody>
          <a:bodyPr vert="horz" lIns="94632" tIns="47316" rIns="94632" bIns="4731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CCE227F-9CF1-4053-AB36-068D2895F992}"/>
              </a:ext>
            </a:extLst>
          </p:cNvPr>
          <p:cNvSpPr>
            <a:spLocks noGrp="1"/>
          </p:cNvSpPr>
          <p:nvPr>
            <p:ph type="sldNum" sz="quarter" idx="3"/>
          </p:nvPr>
        </p:nvSpPr>
        <p:spPr>
          <a:xfrm>
            <a:off x="4021504" y="9721331"/>
            <a:ext cx="3076143" cy="513284"/>
          </a:xfrm>
          <a:prstGeom prst="rect">
            <a:avLst/>
          </a:prstGeom>
        </p:spPr>
        <p:txBody>
          <a:bodyPr vert="horz" lIns="94632" tIns="47316" rIns="94632" bIns="47316" rtlCol="0" anchor="b"/>
          <a:lstStyle>
            <a:lvl1pPr algn="r">
              <a:defRPr sz="1200"/>
            </a:lvl1pPr>
          </a:lstStyle>
          <a:p>
            <a:fld id="{60B28D55-8087-43D9-B410-9C8D7C3D0BFC}" type="slidenum">
              <a:rPr kumimoji="1" lang="ja-JP" altLang="en-US" smtClean="0"/>
              <a:t>‹#›</a:t>
            </a:fld>
            <a:endParaRPr kumimoji="1" lang="ja-JP" altLang="en-US"/>
          </a:p>
        </p:txBody>
      </p:sp>
    </p:spTree>
    <p:extLst>
      <p:ext uri="{BB962C8B-B14F-4D97-AF65-F5344CB8AC3E}">
        <p14:creationId xmlns:p14="http://schemas.microsoft.com/office/powerpoint/2010/main" val="17247285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idx="1"/>
          </p:nvPr>
        </p:nvSpPr>
        <p:spPr>
          <a:xfrm>
            <a:off x="4021294" y="2"/>
            <a:ext cx="3076364" cy="513508"/>
          </a:xfrm>
          <a:prstGeom prst="rect">
            <a:avLst/>
          </a:prstGeom>
        </p:spPr>
        <p:txBody>
          <a:bodyPr vert="horz" lIns="94632" tIns="47316" rIns="94632" bIns="47316" rtlCol="0"/>
          <a:lstStyle>
            <a:lvl1pPr algn="r">
              <a:defRPr sz="1200"/>
            </a:lvl1pPr>
          </a:lstStyle>
          <a:p>
            <a:fld id="{31E58693-7EA7-4D43-B124-B173908ADE79}" type="datetimeFigureOut">
              <a:rPr kumimoji="1" lang="ja-JP" altLang="en-US" smtClean="0"/>
              <a:t>2026/6/18</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632" tIns="47316" rIns="94632" bIns="47316" rtlCol="0" anchor="ctr"/>
          <a:lstStyle/>
          <a:p>
            <a:endParaRPr lang="ja-JP" altLang="en-US"/>
          </a:p>
        </p:txBody>
      </p:sp>
      <p:sp>
        <p:nvSpPr>
          <p:cNvPr id="5" name="ノート プレースホルダー 4"/>
          <p:cNvSpPr>
            <a:spLocks noGrp="1"/>
          </p:cNvSpPr>
          <p:nvPr>
            <p:ph type="body" sz="quarter" idx="3"/>
          </p:nvPr>
        </p:nvSpPr>
        <p:spPr>
          <a:xfrm>
            <a:off x="709930" y="4925409"/>
            <a:ext cx="5679440" cy="4029879"/>
          </a:xfrm>
          <a:prstGeom prst="rect">
            <a:avLst/>
          </a:prstGeom>
        </p:spPr>
        <p:txBody>
          <a:bodyPr vert="horz" lIns="94632" tIns="47316" rIns="94632" bIns="473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4" cy="513507"/>
          </a:xfrm>
          <a:prstGeom prst="rect">
            <a:avLst/>
          </a:prstGeom>
        </p:spPr>
        <p:txBody>
          <a:bodyPr vert="horz" lIns="94632" tIns="47316" rIns="94632" bIns="473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4" cy="513507"/>
          </a:xfrm>
          <a:prstGeom prst="rect">
            <a:avLst/>
          </a:prstGeom>
        </p:spPr>
        <p:txBody>
          <a:bodyPr vert="horz" lIns="94632" tIns="47316" rIns="94632" bIns="47316" rtlCol="0" anchor="b"/>
          <a:lstStyle>
            <a:lvl1pPr algn="r">
              <a:defRPr sz="1200"/>
            </a:lvl1pPr>
          </a:lstStyle>
          <a:p>
            <a:fld id="{E591CE2B-89D4-4498-B1F4-E1378FD13B78}" type="slidenum">
              <a:rPr kumimoji="1" lang="ja-JP" altLang="en-US" smtClean="0"/>
              <a:t>‹#›</a:t>
            </a:fld>
            <a:endParaRPr kumimoji="1" lang="ja-JP" altLang="en-US"/>
          </a:p>
        </p:txBody>
      </p:sp>
    </p:spTree>
    <p:extLst>
      <p:ext uri="{BB962C8B-B14F-4D97-AF65-F5344CB8AC3E}">
        <p14:creationId xmlns:p14="http://schemas.microsoft.com/office/powerpoint/2010/main" val="26449079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a:t>この動画では，令和９年度共通テストについて説明します。</a:t>
            </a:r>
            <a:endParaRPr lang="en-US" altLang="ja-JP" dirty="0"/>
          </a:p>
        </p:txBody>
      </p:sp>
      <p:sp>
        <p:nvSpPr>
          <p:cNvPr id="4" name="スライド番号プレースホルダー 3"/>
          <p:cNvSpPr>
            <a:spLocks noGrp="1"/>
          </p:cNvSpPr>
          <p:nvPr>
            <p:ph type="sldNum" sz="quarter" idx="5"/>
          </p:nvPr>
        </p:nvSpPr>
        <p:spPr/>
        <p:txBody>
          <a:bodyPr/>
          <a:lstStyle/>
          <a:p>
            <a:fld id="{E591CE2B-89D4-4498-B1F4-E1378FD13B78}" type="slidenum">
              <a:rPr lang="ja-JP" altLang="en-US" smtClean="0"/>
              <a:pPr/>
              <a:t>1</a:t>
            </a:fld>
            <a:endParaRPr lang="ja-JP" altLang="en-US"/>
          </a:p>
        </p:txBody>
      </p:sp>
      <p:sp>
        <p:nvSpPr>
          <p:cNvPr id="7" name="スライド イメージ プレースホルダー 6">
            <a:extLst>
              <a:ext uri="{FF2B5EF4-FFF2-40B4-BE49-F238E27FC236}">
                <a16:creationId xmlns:a16="http://schemas.microsoft.com/office/drawing/2014/main" id="{6C2D2C42-D99D-4E27-85F5-AC318CDB99C1}"/>
              </a:ext>
            </a:extLst>
          </p:cNvPr>
          <p:cNvSpPr>
            <a:spLocks noGrp="1" noRot="1" noChangeAspect="1"/>
          </p:cNvSpPr>
          <p:nvPr>
            <p:ph type="sldImg"/>
          </p:nvPr>
        </p:nvSpPr>
        <p:spPr/>
      </p:sp>
    </p:spTree>
    <p:extLst>
      <p:ext uri="{BB962C8B-B14F-4D97-AF65-F5344CB8AC3E}">
        <p14:creationId xmlns:p14="http://schemas.microsoft.com/office/powerpoint/2010/main" val="373625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ステップ４　出願内容の登録</a:t>
            </a:r>
            <a:endParaRPr kumimoji="1" lang="en-US" altLang="ja-JP" dirty="0"/>
          </a:p>
          <a:p>
            <a:endParaRPr kumimoji="1" lang="en-US" altLang="ja-JP" dirty="0"/>
          </a:p>
          <a:p>
            <a:r>
              <a:rPr kumimoji="1" lang="ja-JP" altLang="en-US" dirty="0"/>
              <a:t>出願内容の登録期間は，９月１５日の午前10時から１０月２日の午後５時までです。
この登録期間内にマイページの「出願」から，出願内容の登録を行ってください。
主な登録内容は，志願者情報，受験する教科，検定料の支払方法等です。
高等学校等の卒業見込みの志願者は，「在学する学校への出願情報の提供」に同意するかしないかについても，併せて登録してください。</a:t>
            </a:r>
            <a:endParaRPr kumimoji="1" lang="en-US" altLang="ja-JP" dirty="0"/>
          </a:p>
          <a:p>
            <a:r>
              <a:rPr kumimoji="1" lang="ja-JP" altLang="en-US" dirty="0"/>
              <a:t>
登録内容に誤りがないか，よく確認して登録してください。
なお，出願内容の登録だけでは，出願完了にはなりません。
次のステップ５の検定料等の支払いを必ず済ませてください。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E591CE2B-89D4-4498-B1F4-E1378FD13B78}" type="slidenum">
              <a:rPr kumimoji="1" lang="ja-JP" altLang="en-US" smtClean="0"/>
              <a:t>10</a:t>
            </a:fld>
            <a:endParaRPr kumimoji="1" lang="ja-JP" altLang="en-US"/>
          </a:p>
        </p:txBody>
      </p:sp>
    </p:spTree>
    <p:extLst>
      <p:ext uri="{BB962C8B-B14F-4D97-AF65-F5344CB8AC3E}">
        <p14:creationId xmlns:p14="http://schemas.microsoft.com/office/powerpoint/2010/main" val="2389151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ステップ５　検定料等の支払い</a:t>
            </a:r>
            <a:endParaRPr kumimoji="1" lang="en-US" altLang="ja-JP" dirty="0"/>
          </a:p>
          <a:p>
            <a:r>
              <a:rPr kumimoji="1" lang="ja-JP" altLang="en-US" dirty="0"/>
              <a:t>
検定料等の支払期間は，９月１５日の午前10時から１０月２日の午後11時59分までです。
出願内容の登録時に選択した支払方法により，検定料等の支払いを行ってください。
検定料等の支払方法は，クレジットカード，コンビニエンスストア，ペイジーの三つです。
なお，検定料等の支払いには，支払方法を問わず一律188円の手数料が発生します。
支払金額は，画面に示す表のとおり４種類あります。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E591CE2B-89D4-4498-B1F4-E1378FD13B78}" type="slidenum">
              <a:rPr kumimoji="1" lang="ja-JP" altLang="en-US" smtClean="0"/>
              <a:t>11</a:t>
            </a:fld>
            <a:endParaRPr kumimoji="1" lang="ja-JP" altLang="en-US"/>
          </a:p>
        </p:txBody>
      </p:sp>
    </p:spTree>
    <p:extLst>
      <p:ext uri="{BB962C8B-B14F-4D97-AF65-F5344CB8AC3E}">
        <p14:creationId xmlns:p14="http://schemas.microsoft.com/office/powerpoint/2010/main" val="1067824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「出願内容の登録」及び「検定料等の支払い」を行うことにより，出願完了となります。
出願完了後，メールおよびマイページのお知らせで出願が完了したことを通知するとともに，「現在のあなたの手続状況」に「出願完了」と表示されます。
出願内容の登録をしても，出願期間内に検定料が支払われなかった場合は，出願は受理されず，共通テストは受験できません。
</a:t>
            </a:r>
            <a:endParaRPr kumimoji="1" lang="en-US" altLang="ja-JP" dirty="0"/>
          </a:p>
          <a:p>
            <a:r>
              <a:rPr kumimoji="1" lang="ja-JP" altLang="en-US" dirty="0"/>
              <a:t>必ず出願完了のメールやお知らせが届いていることを確認してください。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E591CE2B-89D4-4498-B1F4-E1378FD13B78}" type="slidenum">
              <a:rPr kumimoji="1" lang="ja-JP" altLang="en-US" smtClean="0"/>
              <a:t>12</a:t>
            </a:fld>
            <a:endParaRPr kumimoji="1" lang="ja-JP" altLang="en-US"/>
          </a:p>
        </p:txBody>
      </p:sp>
    </p:spTree>
    <p:extLst>
      <p:ext uri="{BB962C8B-B14F-4D97-AF65-F5344CB8AC3E}">
        <p14:creationId xmlns:p14="http://schemas.microsoft.com/office/powerpoint/2010/main" val="16852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次に，出願内容の確認・訂正について説明します。
出願内容の確認・訂正期間は，10月９日の午前10時から10月</a:t>
            </a:r>
            <a:r>
              <a:rPr kumimoji="1" lang="en-US" altLang="ja-JP" dirty="0"/>
              <a:t>16</a:t>
            </a:r>
            <a:r>
              <a:rPr kumimoji="1" lang="ja-JP" altLang="en-US" dirty="0"/>
              <a:t>日の午後５時までです。
この期間内に，出願内容に誤りがないか，マイページの「出願内容の確認・訂正」から確認してください。
出願内容の確認・訂正は，出願内容の登録期間中も行うことができます。
確認した結果，出願内容の訂正の必要があれば，確認・訂正期間内に志願者が訂正を行ってください。
</a:t>
            </a:r>
            <a:endParaRPr kumimoji="1" lang="en-US" altLang="ja-JP" dirty="0"/>
          </a:p>
          <a:p>
            <a:r>
              <a:rPr kumimoji="1" lang="ja-JP" altLang="en-US" dirty="0"/>
              <a:t>出願内容の訂正により，検定料等の追加支払いが生じた場合は，10月</a:t>
            </a:r>
            <a:r>
              <a:rPr kumimoji="1" lang="en-US" altLang="ja-JP" dirty="0"/>
              <a:t>16</a:t>
            </a:r>
            <a:r>
              <a:rPr kumimoji="1" lang="ja-JP" altLang="en-US" dirty="0"/>
              <a:t>日の午後11時59分までに，追加分の検定料等の支払いを行ってください。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E591CE2B-89D4-4498-B1F4-E1378FD13B78}" type="slidenum">
              <a:rPr kumimoji="1" lang="ja-JP" altLang="en-US" smtClean="0"/>
              <a:t>13</a:t>
            </a:fld>
            <a:endParaRPr kumimoji="1" lang="ja-JP" altLang="en-US"/>
          </a:p>
        </p:txBody>
      </p:sp>
    </p:spTree>
    <p:extLst>
      <p:ext uri="{BB962C8B-B14F-4D97-AF65-F5344CB8AC3E}">
        <p14:creationId xmlns:p14="http://schemas.microsoft.com/office/powerpoint/2010/main" val="1864597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次に，受験票の取得・印刷について説明します。
受験票の取得期間は，12月４日の午前10時から令和９年４月30日の午後５時までです。
受験票は，マイページから各自で取得・印刷し，試験当日に持参してください。
</a:t>
            </a:r>
            <a:endParaRPr kumimoji="1" lang="en-US" altLang="ja-JP" dirty="0"/>
          </a:p>
          <a:p>
            <a:r>
              <a:rPr kumimoji="1" lang="ja-JP" altLang="en-US" dirty="0"/>
              <a:t>受験票の郵送は行いません。
</a:t>
            </a:r>
            <a:endParaRPr kumimoji="1" lang="en-US" altLang="ja-JP" dirty="0"/>
          </a:p>
          <a:p>
            <a:r>
              <a:rPr kumimoji="1" lang="ja-JP" altLang="en-US" dirty="0"/>
              <a:t>また，受験票は，拡大や縮小はせずに，A４サイズの白色の用紙に印刷してください。
</a:t>
            </a:r>
            <a:endParaRPr kumimoji="1" lang="en-US" altLang="ja-JP" dirty="0"/>
          </a:p>
          <a:p>
            <a:r>
              <a:rPr kumimoji="1" lang="ja-JP" altLang="en-US" dirty="0"/>
              <a:t>印刷はカラー・白黒は問いませんが，用紙の余白や裏面に何らかの記載がある受験票は使用できません。
受験票には，出願時に登録した顔写真の画像が表示されます。
試験当日は，受験票の点線部で山折りにして，机上に置いてください。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E591CE2B-89D4-4498-B1F4-E1378FD13B78}" type="slidenum">
              <a:rPr kumimoji="1" lang="ja-JP" altLang="en-US" smtClean="0"/>
              <a:t>14</a:t>
            </a:fld>
            <a:endParaRPr kumimoji="1" lang="ja-JP" altLang="en-US"/>
          </a:p>
        </p:txBody>
      </p:sp>
    </p:spTree>
    <p:extLst>
      <p:ext uri="{BB962C8B-B14F-4D97-AF65-F5344CB8AC3E}">
        <p14:creationId xmlns:p14="http://schemas.microsoft.com/office/powerpoint/2010/main" val="1676238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次に，成績の閲覧についてです。
成績の閲覧期間は，令和</a:t>
            </a:r>
            <a:r>
              <a:rPr kumimoji="1" lang="en-US" altLang="ja-JP" dirty="0"/>
              <a:t>9</a:t>
            </a:r>
            <a:r>
              <a:rPr kumimoji="1" lang="ja-JP" altLang="en-US" dirty="0"/>
              <a:t>年４月１日の午前10時から４月30日の午後５時までです。
出願時に，成績の閲覧を希望した志願者は，マイページ上で自身の成績を閲覧することができます。
</a:t>
            </a:r>
            <a:endParaRPr kumimoji="1" lang="en-US" altLang="ja-JP" dirty="0"/>
          </a:p>
          <a:p>
            <a:r>
              <a:rPr kumimoji="1" lang="ja-JP" altLang="en-US" dirty="0"/>
              <a:t>成績の閲覧を希望する志願者は，出願内容の登録の際に，成績の閲覧を「希望する」と登録し，成績閲覧手数料を検定料と併せて支払ってください。</a:t>
            </a:r>
            <a:endParaRPr kumimoji="1" lang="en-US" altLang="ja-JP" dirty="0"/>
          </a:p>
          <a:p>
            <a:r>
              <a:rPr kumimoji="1" lang="ja-JP" altLang="en-US" dirty="0"/>
              <a:t>令和９年４月30日の午後５時以降は，マイページ上で成績の閲覧ができなくなりますので，注意してください。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E591CE2B-89D4-4498-B1F4-E1378FD13B78}" type="slidenum">
              <a:rPr kumimoji="1" lang="ja-JP" altLang="en-US" smtClean="0"/>
              <a:t>15</a:t>
            </a:fld>
            <a:endParaRPr kumimoji="1" lang="ja-JP" altLang="en-US"/>
          </a:p>
        </p:txBody>
      </p:sp>
    </p:spTree>
    <p:extLst>
      <p:ext uri="{BB962C8B-B14F-4D97-AF65-F5344CB8AC3E}">
        <p14:creationId xmlns:p14="http://schemas.microsoft.com/office/powerpoint/2010/main" val="77816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この画面では，出願手続の他，共通テストに係る手続やスケジュールをまとめています。</a:t>
            </a:r>
            <a:endParaRPr kumimoji="1" lang="en-US" altLang="ja-JP" dirty="0"/>
          </a:p>
          <a:p>
            <a:r>
              <a:rPr kumimoji="1" lang="ja-JP" altLang="en-US" dirty="0"/>
              <a:t>
これらの手続の詳細については，受験案内を確認してください。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E591CE2B-89D4-4498-B1F4-E1378FD13B78}" type="slidenum">
              <a:rPr kumimoji="1" lang="ja-JP" altLang="en-US" smtClean="0"/>
              <a:t>16</a:t>
            </a:fld>
            <a:endParaRPr kumimoji="1" lang="ja-JP" altLang="en-US"/>
          </a:p>
        </p:txBody>
      </p:sp>
    </p:spTree>
    <p:extLst>
      <p:ext uri="{BB962C8B-B14F-4D97-AF65-F5344CB8AC3E}">
        <p14:creationId xmlns:p14="http://schemas.microsoft.com/office/powerpoint/2010/main" val="3183837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ここからは，受験するに当たって注意していただきたいことについて説明します。
</a:t>
            </a:r>
            <a:endParaRPr kumimoji="1" lang="en-US" altLang="ja-JP" dirty="0"/>
          </a:p>
        </p:txBody>
      </p:sp>
      <p:sp>
        <p:nvSpPr>
          <p:cNvPr id="4" name="スライド番号プレースホルダー 3"/>
          <p:cNvSpPr>
            <a:spLocks noGrp="1"/>
          </p:cNvSpPr>
          <p:nvPr>
            <p:ph type="sldNum" sz="quarter" idx="5"/>
          </p:nvPr>
        </p:nvSpPr>
        <p:spPr/>
        <p:txBody>
          <a:bodyPr/>
          <a:lstStyle/>
          <a:p>
            <a:fld id="{E591CE2B-89D4-4498-B1F4-E1378FD13B78}" type="slidenum">
              <a:rPr kumimoji="1" lang="ja-JP" altLang="en-US" smtClean="0"/>
              <a:t>17</a:t>
            </a:fld>
            <a:endParaRPr kumimoji="1" lang="ja-JP" altLang="en-US"/>
          </a:p>
        </p:txBody>
      </p:sp>
    </p:spTree>
    <p:extLst>
      <p:ext uri="{BB962C8B-B14F-4D97-AF65-F5344CB8AC3E}">
        <p14:creationId xmlns:p14="http://schemas.microsoft.com/office/powerpoint/2010/main" val="2620684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a:t>はじめに，試験時間割についてです。</a:t>
            </a:r>
            <a:endParaRPr lang="en-US" altLang="ja-JP"/>
          </a:p>
          <a:p>
            <a:r>
              <a:rPr lang="ja-JP" altLang="en-US"/>
              <a:t>
試験実施期日は，令和９年１月16日と17日の二日間です。</a:t>
            </a:r>
            <a:endParaRPr lang="en-US" altLang="ja-JP"/>
          </a:p>
          <a:p>
            <a:r>
              <a:rPr lang="ja-JP" altLang="en-US"/>
              <a:t>
試験時間割は，令和８年度共通テストから変更はありません。
</a:t>
            </a:r>
            <a:endParaRPr lang="en-US" altLang="ja-JP" dirty="0"/>
          </a:p>
        </p:txBody>
      </p:sp>
      <p:sp>
        <p:nvSpPr>
          <p:cNvPr id="6" name="スライド番号プレースホルダー 5">
            <a:extLst>
              <a:ext uri="{FF2B5EF4-FFF2-40B4-BE49-F238E27FC236}">
                <a16:creationId xmlns:a16="http://schemas.microsoft.com/office/drawing/2014/main" id="{6B97925C-47D7-4BE4-9059-CFB45D6C0690}"/>
              </a:ext>
            </a:extLst>
          </p:cNvPr>
          <p:cNvSpPr>
            <a:spLocks noGrp="1"/>
          </p:cNvSpPr>
          <p:nvPr>
            <p:ph type="sldNum" sz="quarter" idx="5"/>
          </p:nvPr>
        </p:nvSpPr>
        <p:spPr/>
        <p:txBody>
          <a:bodyPr/>
          <a:lstStyle/>
          <a:p>
            <a:fld id="{E591CE2B-89D4-4498-B1F4-E1378FD13B78}" type="slidenum">
              <a:rPr lang="ja-JP" altLang="en-US" smtClean="0"/>
              <a:pPr/>
              <a:t>18</a:t>
            </a:fld>
            <a:endParaRPr lang="ja-JP" altLang="en-US"/>
          </a:p>
        </p:txBody>
      </p:sp>
      <p:sp>
        <p:nvSpPr>
          <p:cNvPr id="7" name="スライド イメージ プレースホルダー 6">
            <a:extLst>
              <a:ext uri="{FF2B5EF4-FFF2-40B4-BE49-F238E27FC236}">
                <a16:creationId xmlns:a16="http://schemas.microsoft.com/office/drawing/2014/main" id="{8D1A350C-E780-4EC5-885B-27EDDCFB3E60}"/>
              </a:ext>
            </a:extLst>
          </p:cNvPr>
          <p:cNvSpPr>
            <a:spLocks noGrp="1" noRot="1" noChangeAspect="1"/>
          </p:cNvSpPr>
          <p:nvPr>
            <p:ph type="sldImg"/>
          </p:nvPr>
        </p:nvSpPr>
        <p:spPr/>
      </p:sp>
    </p:spTree>
    <p:extLst>
      <p:ext uri="{BB962C8B-B14F-4D97-AF65-F5344CB8AC3E}">
        <p14:creationId xmlns:p14="http://schemas.microsoft.com/office/powerpoint/2010/main" val="1740365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次に，受験教科等の事前登録について説明します。
受験する教科及び科目数等については，出願時に登録する必要があります。
出願時に登録が必要な事項は，
①受験教科②「地理歴史，公民」の受験科目数③「理科」の受験科目数④「外国語」の別冊子試験問題の配付希望の４つです。
共通テストで受験が必要な教科・科目については，志望大学の募集要項等で必ず確認してから登録してください。
試験当日，受験科目について監督者に質問しても，答えることはできませんので，注意してください。
また，「地理歴史，公民」及び「理科」については，あらかじめ登録した科目数により試験室の割り当てを行うことから，試験当日に，登録した科目数を変更することはできません。
次の画面からは，「地理歴史，公民」と「理科」の受験に当たってのポイントについて，詳しく説明していきます。</a:t>
            </a:r>
            <a:endParaRPr lang="en-US" altLang="ja-JP" dirty="0"/>
          </a:p>
        </p:txBody>
      </p:sp>
      <p:sp>
        <p:nvSpPr>
          <p:cNvPr id="6" name="スライド番号プレースホルダー 5">
            <a:extLst>
              <a:ext uri="{FF2B5EF4-FFF2-40B4-BE49-F238E27FC236}">
                <a16:creationId xmlns:a16="http://schemas.microsoft.com/office/drawing/2014/main" id="{6B97925C-47D7-4BE4-9059-CFB45D6C0690}"/>
              </a:ext>
            </a:extLst>
          </p:cNvPr>
          <p:cNvSpPr>
            <a:spLocks noGrp="1"/>
          </p:cNvSpPr>
          <p:nvPr>
            <p:ph type="sldNum" sz="quarter" idx="5"/>
          </p:nvPr>
        </p:nvSpPr>
        <p:spPr/>
        <p:txBody>
          <a:bodyPr/>
          <a:lstStyle/>
          <a:p>
            <a:fld id="{E591CE2B-89D4-4498-B1F4-E1378FD13B78}" type="slidenum">
              <a:rPr lang="ja-JP" altLang="en-US" smtClean="0"/>
              <a:pPr/>
              <a:t>19</a:t>
            </a:fld>
            <a:endParaRPr lang="ja-JP" altLang="en-US"/>
          </a:p>
        </p:txBody>
      </p:sp>
      <p:sp>
        <p:nvSpPr>
          <p:cNvPr id="7" name="スライド イメージ プレースホルダー 6">
            <a:extLst>
              <a:ext uri="{FF2B5EF4-FFF2-40B4-BE49-F238E27FC236}">
                <a16:creationId xmlns:a16="http://schemas.microsoft.com/office/drawing/2014/main" id="{ADA44C36-89FD-4770-B1AC-35554D87E1E0}"/>
              </a:ext>
            </a:extLst>
          </p:cNvPr>
          <p:cNvSpPr>
            <a:spLocks noGrp="1" noRot="1" noChangeAspect="1"/>
          </p:cNvSpPr>
          <p:nvPr>
            <p:ph type="sldImg"/>
          </p:nvPr>
        </p:nvSpPr>
        <p:spPr/>
      </p:sp>
    </p:spTree>
    <p:extLst>
      <p:ext uri="{BB962C8B-B14F-4D97-AF65-F5344CB8AC3E}">
        <p14:creationId xmlns:p14="http://schemas.microsoft.com/office/powerpoint/2010/main" val="221761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大学入学共通テストの出願は，Web出願です。
出願内容の登録や訂正をはじめとする，出願等に係る全ての手続は，全ての志願者が，個人で大学入学共通テスト出願サイトのマイページで行います。
この動画では，Web出願の手続の流れや，出題教科・科目，出題範囲などについて説明します。
最後まで視聴して，Web出願の手続の流れや，出題教科・科目の注意点などをよく確認してください。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E591CE2B-89D4-4498-B1F4-E1378FD13B78}" type="slidenum">
              <a:rPr kumimoji="1" lang="ja-JP" altLang="en-US" smtClean="0"/>
              <a:t>2</a:t>
            </a:fld>
            <a:endParaRPr kumimoji="1" lang="ja-JP" altLang="en-US"/>
          </a:p>
        </p:txBody>
      </p:sp>
    </p:spTree>
    <p:extLst>
      <p:ext uri="{BB962C8B-B14F-4D97-AF65-F5344CB8AC3E}">
        <p14:creationId xmlns:p14="http://schemas.microsoft.com/office/powerpoint/2010/main" val="2694471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まずは，「地理歴史，公民」です。
出題科目は，『地理総合，地理探究』 『歴史総合，日本史探究』 『歴史総合，世界史探究』 『公共，倫理』 『公共，政治・経済』 『地理総合／歴史総合／公共』の合計６科目です。</a:t>
            </a:r>
            <a:endParaRPr lang="en-US" altLang="ja-JP" dirty="0"/>
          </a:p>
          <a:p>
            <a:r>
              <a:rPr lang="ja-JP" altLang="en-US" dirty="0"/>
              <a:t>
「地理歴史，公民」は，６科目の中から最大２科目を受験することができます。</a:t>
            </a:r>
            <a:endParaRPr lang="en-US" altLang="ja-JP" dirty="0"/>
          </a:p>
          <a:p>
            <a:r>
              <a:rPr lang="ja-JP" altLang="en-US" dirty="0"/>
              <a:t>
受験する科目数は出願時に登録します。</a:t>
            </a:r>
            <a:endParaRPr lang="en-US" altLang="ja-JP" dirty="0"/>
          </a:p>
          <a:p>
            <a:r>
              <a:rPr lang="ja-JP" altLang="en-US" dirty="0"/>
              <a:t>あらかじめ登録した受験科目数は，試験当日に変更することはできません。
なお，科目名にスラッシュのある『地理総合／歴史総合／公共』は，これで１つの出題科目です。
スラッシュで区切られた「地理総合」 ，「歴史総合」， 「公共」の３つは出題範囲です。
60分の試験時間の中で，３つの出題範囲の中から必ず２つの出題範囲を選択解答します。</a:t>
            </a:r>
            <a:endParaRPr lang="en-US" altLang="ja-JP" dirty="0"/>
          </a:p>
        </p:txBody>
      </p:sp>
      <p:sp>
        <p:nvSpPr>
          <p:cNvPr id="6" name="スライド番号プレースホルダー 5">
            <a:extLst>
              <a:ext uri="{FF2B5EF4-FFF2-40B4-BE49-F238E27FC236}">
                <a16:creationId xmlns:a16="http://schemas.microsoft.com/office/drawing/2014/main" id="{6B97925C-47D7-4BE4-9059-CFB45D6C0690}"/>
              </a:ext>
            </a:extLst>
          </p:cNvPr>
          <p:cNvSpPr>
            <a:spLocks noGrp="1"/>
          </p:cNvSpPr>
          <p:nvPr>
            <p:ph type="sldNum" sz="quarter" idx="5"/>
          </p:nvPr>
        </p:nvSpPr>
        <p:spPr/>
        <p:txBody>
          <a:bodyPr/>
          <a:lstStyle/>
          <a:p>
            <a:fld id="{E591CE2B-89D4-4498-B1F4-E1378FD13B78}" type="slidenum">
              <a:rPr lang="ja-JP" altLang="en-US" smtClean="0"/>
              <a:pPr/>
              <a:t>20</a:t>
            </a:fld>
            <a:endParaRPr lang="ja-JP" altLang="en-US"/>
          </a:p>
        </p:txBody>
      </p:sp>
      <p:sp>
        <p:nvSpPr>
          <p:cNvPr id="7" name="スライド イメージ プレースホルダー 6">
            <a:extLst>
              <a:ext uri="{FF2B5EF4-FFF2-40B4-BE49-F238E27FC236}">
                <a16:creationId xmlns:a16="http://schemas.microsoft.com/office/drawing/2014/main" id="{4EA20939-AFD3-4958-8F31-4D4642988DD3}"/>
              </a:ext>
            </a:extLst>
          </p:cNvPr>
          <p:cNvSpPr>
            <a:spLocks noGrp="1" noRot="1" noChangeAspect="1"/>
          </p:cNvSpPr>
          <p:nvPr>
            <p:ph type="sldImg"/>
          </p:nvPr>
        </p:nvSpPr>
        <p:spPr/>
      </p:sp>
    </p:spTree>
    <p:extLst>
      <p:ext uri="{BB962C8B-B14F-4D97-AF65-F5344CB8AC3E}">
        <p14:creationId xmlns:p14="http://schemas.microsoft.com/office/powerpoint/2010/main" val="2943510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次に，「地理歴史，公民」の問題冊子についてです。</a:t>
            </a:r>
            <a:endParaRPr lang="en-US" altLang="ja-JP" dirty="0"/>
          </a:p>
          <a:p>
            <a:r>
              <a:rPr lang="ja-JP" altLang="en-US" dirty="0"/>
              <a:t>
「地理歴史，公民」では，「地理歴史，公民①」という名称の問題冊子と「地理歴史，公民②」という名称の問題冊子の２冊を，ビニールでパッケージした状態で配付します。
「地理歴史，公民①」の問題冊子には，掲載順に『地理総合，地理探究』 『歴史総合，日本史探究』 『歴史総合，世界史探究』 『公共，倫理』 『公共，政治・経済』 を掲載しています。</a:t>
            </a:r>
            <a:endParaRPr lang="en-US" altLang="ja-JP" dirty="0"/>
          </a:p>
          <a:p>
            <a:r>
              <a:rPr lang="ja-JP" altLang="en-US" dirty="0"/>
              <a:t>
一方，「地理歴史，公民②」の問題冊子には『地理総合／歴史総合／公共』の１科目のみを掲載しています。</a:t>
            </a:r>
            <a:endParaRPr lang="en-US" altLang="ja-JP" dirty="0"/>
          </a:p>
        </p:txBody>
      </p:sp>
      <p:sp>
        <p:nvSpPr>
          <p:cNvPr id="6" name="スライド番号プレースホルダー 5">
            <a:extLst>
              <a:ext uri="{FF2B5EF4-FFF2-40B4-BE49-F238E27FC236}">
                <a16:creationId xmlns:a16="http://schemas.microsoft.com/office/drawing/2014/main" id="{6B97925C-47D7-4BE4-9059-CFB45D6C0690}"/>
              </a:ext>
            </a:extLst>
          </p:cNvPr>
          <p:cNvSpPr>
            <a:spLocks noGrp="1"/>
          </p:cNvSpPr>
          <p:nvPr>
            <p:ph type="sldNum" sz="quarter" idx="5"/>
          </p:nvPr>
        </p:nvSpPr>
        <p:spPr/>
        <p:txBody>
          <a:bodyPr/>
          <a:lstStyle/>
          <a:p>
            <a:fld id="{E591CE2B-89D4-4498-B1F4-E1378FD13B78}" type="slidenum">
              <a:rPr lang="ja-JP" altLang="en-US" smtClean="0"/>
              <a:pPr/>
              <a:t>21</a:t>
            </a:fld>
            <a:endParaRPr lang="ja-JP" altLang="en-US"/>
          </a:p>
        </p:txBody>
      </p:sp>
      <p:sp>
        <p:nvSpPr>
          <p:cNvPr id="7" name="スライド イメージ プレースホルダー 6">
            <a:extLst>
              <a:ext uri="{FF2B5EF4-FFF2-40B4-BE49-F238E27FC236}">
                <a16:creationId xmlns:a16="http://schemas.microsoft.com/office/drawing/2014/main" id="{1238CBAC-9246-48FF-8678-6C95B88BCB65}"/>
              </a:ext>
            </a:extLst>
          </p:cNvPr>
          <p:cNvSpPr>
            <a:spLocks noGrp="1" noRot="1" noChangeAspect="1"/>
          </p:cNvSpPr>
          <p:nvPr>
            <p:ph type="sldImg"/>
          </p:nvPr>
        </p:nvSpPr>
        <p:spPr/>
      </p:sp>
    </p:spTree>
    <p:extLst>
      <p:ext uri="{BB962C8B-B14F-4D97-AF65-F5344CB8AC3E}">
        <p14:creationId xmlns:p14="http://schemas.microsoft.com/office/powerpoint/2010/main" val="2727995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ここで，「地理歴史，公民」において２科目を選択する場合の組合せについて，説明します。</a:t>
            </a:r>
            <a:endParaRPr lang="en-US" altLang="ja-JP" dirty="0"/>
          </a:p>
          <a:p>
            <a:r>
              <a:rPr lang="ja-JP" altLang="en-US" dirty="0"/>
              <a:t>
「地理歴史，公民」において２科目を選択する場合の組合せについては，少し複雑ですので，説明をよく聞いてください。
まず，「地理歴史，公民①」の問題冊子に掲載されている科目の中から２科目を選択する場合です。
この表では，２科目を選択する場合に選択可能な組合せを「○」で，選択不可能な組合せを「×」で示しています。
</a:t>
            </a:r>
            <a:endParaRPr lang="en-US" altLang="ja-JP" dirty="0"/>
          </a:p>
          <a:p>
            <a:r>
              <a:rPr lang="ja-JP" altLang="en-US" dirty="0"/>
              <a:t>この場合，選択できない組合せは『公共，倫理』と『公共，政治・経済』の1つのみです。
この他の組合せについては，選択することができます。
</a:t>
            </a:r>
            <a:endParaRPr lang="en-US" altLang="ja-JP" dirty="0"/>
          </a:p>
        </p:txBody>
      </p:sp>
      <p:sp>
        <p:nvSpPr>
          <p:cNvPr id="6" name="スライド番号プレースホルダー 5">
            <a:extLst>
              <a:ext uri="{FF2B5EF4-FFF2-40B4-BE49-F238E27FC236}">
                <a16:creationId xmlns:a16="http://schemas.microsoft.com/office/drawing/2014/main" id="{FCC30A21-D518-4960-AFB9-C0D0C4F81F29}"/>
              </a:ext>
            </a:extLst>
          </p:cNvPr>
          <p:cNvSpPr>
            <a:spLocks noGrp="1"/>
          </p:cNvSpPr>
          <p:nvPr>
            <p:ph type="sldNum" sz="quarter" idx="5"/>
          </p:nvPr>
        </p:nvSpPr>
        <p:spPr/>
        <p:txBody>
          <a:bodyPr/>
          <a:lstStyle/>
          <a:p>
            <a:fld id="{E591CE2B-89D4-4498-B1F4-E1378FD13B78}" type="slidenum">
              <a:rPr lang="ja-JP" altLang="en-US" smtClean="0"/>
              <a:pPr/>
              <a:t>22</a:t>
            </a:fld>
            <a:endParaRPr lang="ja-JP" altLang="en-US"/>
          </a:p>
        </p:txBody>
      </p:sp>
      <p:sp>
        <p:nvSpPr>
          <p:cNvPr id="7" name="スライド イメージ プレースホルダー 6">
            <a:extLst>
              <a:ext uri="{FF2B5EF4-FFF2-40B4-BE49-F238E27FC236}">
                <a16:creationId xmlns:a16="http://schemas.microsoft.com/office/drawing/2014/main" id="{E6DDDFCA-F318-4D4E-827F-DCB021DA93B5}"/>
              </a:ext>
            </a:extLst>
          </p:cNvPr>
          <p:cNvSpPr>
            <a:spLocks noGrp="1" noRot="1" noChangeAspect="1"/>
          </p:cNvSpPr>
          <p:nvPr>
            <p:ph type="sldImg"/>
          </p:nvPr>
        </p:nvSpPr>
        <p:spPr/>
      </p:sp>
    </p:spTree>
    <p:extLst>
      <p:ext uri="{BB962C8B-B14F-4D97-AF65-F5344CB8AC3E}">
        <p14:creationId xmlns:p14="http://schemas.microsoft.com/office/powerpoint/2010/main" val="3263975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次に，「地理歴史，公民①」に掲載されている科目と「地理歴史，公民②」の問題冊子に掲載されている科目を組み合わせて２科目選択する場合です。
この場合，同じ名称を含む科目と出題範囲の組合せで選択することはできません。
</a:t>
            </a:r>
            <a:endParaRPr lang="en-US" altLang="ja-JP" dirty="0"/>
          </a:p>
          <a:p>
            <a:r>
              <a:rPr lang="ja-JP" altLang="en-US" dirty="0"/>
              <a:t>例えば，スライドの表の左上の「×」をご覧ください。
</a:t>
            </a:r>
            <a:endParaRPr lang="en-US" altLang="ja-JP" dirty="0"/>
          </a:p>
          <a:p>
            <a:r>
              <a:rPr lang="ja-JP" altLang="en-US" dirty="0"/>
              <a:t>「地理歴史，公民②」の問題冊子に掲載されている『地理総合／歴史総合／公共』の中から「地理総合」と「歴史総合」を選択する場合，「地理歴史，公民①」の問題冊子に掲載されている『地理総合，地理探究』『歴史総合，日本史探究』『歴史総合，世界史探究』を選択することはできません。
</a:t>
            </a:r>
            <a:endParaRPr lang="en-US" altLang="ja-JP" dirty="0"/>
          </a:p>
          <a:p>
            <a:r>
              <a:rPr lang="ja-JP" altLang="en-US" dirty="0"/>
              <a:t>この点は少し複雑ですので，事前に十分確認しておいてください。
</a:t>
            </a:r>
            <a:endParaRPr lang="en-US" altLang="ja-JP" dirty="0"/>
          </a:p>
        </p:txBody>
      </p:sp>
      <p:sp>
        <p:nvSpPr>
          <p:cNvPr id="4" name="スライド番号プレースホルダー 3"/>
          <p:cNvSpPr>
            <a:spLocks noGrp="1"/>
          </p:cNvSpPr>
          <p:nvPr>
            <p:ph type="sldNum" sz="quarter" idx="5"/>
          </p:nvPr>
        </p:nvSpPr>
        <p:spPr/>
        <p:txBody>
          <a:bodyPr/>
          <a:lstStyle/>
          <a:p>
            <a:fld id="{E591CE2B-89D4-4498-B1F4-E1378FD13B78}" type="slidenum">
              <a:rPr lang="ja-JP" altLang="en-US" smtClean="0"/>
              <a:pPr/>
              <a:t>23</a:t>
            </a:fld>
            <a:endParaRPr lang="ja-JP" altLang="en-US"/>
          </a:p>
        </p:txBody>
      </p:sp>
      <p:sp>
        <p:nvSpPr>
          <p:cNvPr id="7" name="スライド イメージ プレースホルダー 6">
            <a:extLst>
              <a:ext uri="{FF2B5EF4-FFF2-40B4-BE49-F238E27FC236}">
                <a16:creationId xmlns:a16="http://schemas.microsoft.com/office/drawing/2014/main" id="{F6DCC7EE-01E0-4317-BD1C-B03E15E72E19}"/>
              </a:ext>
            </a:extLst>
          </p:cNvPr>
          <p:cNvSpPr>
            <a:spLocks noGrp="1" noRot="1" noChangeAspect="1"/>
          </p:cNvSpPr>
          <p:nvPr>
            <p:ph type="sldImg"/>
          </p:nvPr>
        </p:nvSpPr>
        <p:spPr/>
      </p:sp>
    </p:spTree>
    <p:extLst>
      <p:ext uri="{BB962C8B-B14F-4D97-AF65-F5344CB8AC3E}">
        <p14:creationId xmlns:p14="http://schemas.microsoft.com/office/powerpoint/2010/main" val="1598317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次に，「理科」です。</a:t>
            </a:r>
            <a:endParaRPr lang="en-US" altLang="ja-JP" dirty="0"/>
          </a:p>
          <a:p>
            <a:r>
              <a:rPr lang="ja-JP" altLang="en-US" dirty="0"/>
              <a:t>
「理科」の出題科目は，『物理基礎／化学基礎／生物基礎／地学基礎』『物理』『化学』『生物』『地学』の合計５科目です。
</a:t>
            </a:r>
            <a:endParaRPr lang="en-US" altLang="ja-JP" dirty="0"/>
          </a:p>
          <a:p>
            <a:r>
              <a:rPr lang="ja-JP" altLang="en-US" dirty="0"/>
              <a:t>「理科」では，これら５科目から最大２科目を選択し，解答します。</a:t>
            </a:r>
            <a:endParaRPr lang="en-US" altLang="ja-JP" dirty="0"/>
          </a:p>
          <a:p>
            <a:r>
              <a:rPr lang="ja-JP" altLang="en-US" dirty="0"/>
              <a:t>
受験する科目数は，出願時に登録します。</a:t>
            </a:r>
            <a:endParaRPr lang="en-US" altLang="ja-JP" dirty="0"/>
          </a:p>
          <a:p>
            <a:r>
              <a:rPr lang="ja-JP" altLang="en-US" dirty="0"/>
              <a:t>あらかじめ登録した受験科目数は，試験当日に変更することはできません。
なお，科目名にスラッシュのある『物理基礎／化学基礎／生物基礎／地学基礎』は，これで１つの出題科目です。</a:t>
            </a:r>
            <a:endParaRPr lang="en-US" altLang="ja-JP" dirty="0"/>
          </a:p>
          <a:p>
            <a:r>
              <a:rPr lang="ja-JP" altLang="en-US" dirty="0"/>
              <a:t>スラッシュで区切られた「物理基礎」， 「化学基礎」， 「生物基礎」，「地学基礎」の４つは出題範囲です。</a:t>
            </a:r>
            <a:endParaRPr lang="en-US" altLang="ja-JP" dirty="0"/>
          </a:p>
          <a:p>
            <a:r>
              <a:rPr lang="ja-JP" altLang="en-US" dirty="0"/>
              <a:t>60分の試験時間の中で，４つの出題範囲の中から必ず２つの出題範囲を選択解答します。</a:t>
            </a:r>
            <a:endParaRPr lang="en-US" altLang="ja-JP" dirty="0"/>
          </a:p>
        </p:txBody>
      </p:sp>
      <p:sp>
        <p:nvSpPr>
          <p:cNvPr id="6" name="スライド番号プレースホルダー 5">
            <a:extLst>
              <a:ext uri="{FF2B5EF4-FFF2-40B4-BE49-F238E27FC236}">
                <a16:creationId xmlns:a16="http://schemas.microsoft.com/office/drawing/2014/main" id="{6B97925C-47D7-4BE4-9059-CFB45D6C0690}"/>
              </a:ext>
            </a:extLst>
          </p:cNvPr>
          <p:cNvSpPr>
            <a:spLocks noGrp="1"/>
          </p:cNvSpPr>
          <p:nvPr>
            <p:ph type="sldNum" sz="quarter" idx="5"/>
          </p:nvPr>
        </p:nvSpPr>
        <p:spPr/>
        <p:txBody>
          <a:bodyPr/>
          <a:lstStyle/>
          <a:p>
            <a:fld id="{E591CE2B-89D4-4498-B1F4-E1378FD13B78}" type="slidenum">
              <a:rPr lang="ja-JP" altLang="en-US" smtClean="0"/>
              <a:pPr/>
              <a:t>24</a:t>
            </a:fld>
            <a:endParaRPr lang="ja-JP" altLang="en-US"/>
          </a:p>
        </p:txBody>
      </p:sp>
      <p:sp>
        <p:nvSpPr>
          <p:cNvPr id="7" name="スライド イメージ プレースホルダー 6">
            <a:extLst>
              <a:ext uri="{FF2B5EF4-FFF2-40B4-BE49-F238E27FC236}">
                <a16:creationId xmlns:a16="http://schemas.microsoft.com/office/drawing/2014/main" id="{35F84F7E-D38C-44F8-AAF6-16711D4186AD}"/>
              </a:ext>
            </a:extLst>
          </p:cNvPr>
          <p:cNvSpPr>
            <a:spLocks noGrp="1" noRot="1" noChangeAspect="1"/>
          </p:cNvSpPr>
          <p:nvPr>
            <p:ph type="sldImg"/>
          </p:nvPr>
        </p:nvSpPr>
        <p:spPr/>
      </p:sp>
    </p:spTree>
    <p:extLst>
      <p:ext uri="{BB962C8B-B14F-4D97-AF65-F5344CB8AC3E}">
        <p14:creationId xmlns:p14="http://schemas.microsoft.com/office/powerpoint/2010/main" val="914721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最後に，不正行為を行った場合の取扱いについてです。
不正行為を行った場合は，その場で受験の中止と退室を指示され，それ以後の受験はできなくなります。
また，受験した大学入学共通テストの全ての教科・科目の成績を無効とします。
さらに，状況により警察へ被害届を提出するなどの対応をとる場合があります。</a:t>
            </a:r>
            <a:endParaRPr lang="en-US" altLang="ja-JP" dirty="0"/>
          </a:p>
          <a:p>
            <a:r>
              <a:rPr lang="ja-JP" altLang="en-US" dirty="0"/>
              <a:t>
不正行為は絶対に行わないでください。
詳しくは，受験案内の該当ページを確認してください。</a:t>
            </a:r>
            <a:endParaRPr lang="en-US" altLang="ja-JP" dirty="0"/>
          </a:p>
        </p:txBody>
      </p:sp>
      <p:sp>
        <p:nvSpPr>
          <p:cNvPr id="6" name="スライド番号プレースホルダー 5">
            <a:extLst>
              <a:ext uri="{FF2B5EF4-FFF2-40B4-BE49-F238E27FC236}">
                <a16:creationId xmlns:a16="http://schemas.microsoft.com/office/drawing/2014/main" id="{6B97925C-47D7-4BE4-9059-CFB45D6C0690}"/>
              </a:ext>
            </a:extLst>
          </p:cNvPr>
          <p:cNvSpPr>
            <a:spLocks noGrp="1"/>
          </p:cNvSpPr>
          <p:nvPr>
            <p:ph type="sldNum" sz="quarter" idx="5"/>
          </p:nvPr>
        </p:nvSpPr>
        <p:spPr/>
        <p:txBody>
          <a:bodyPr/>
          <a:lstStyle/>
          <a:p>
            <a:fld id="{E591CE2B-89D4-4498-B1F4-E1378FD13B78}" type="slidenum">
              <a:rPr lang="ja-JP" altLang="en-US" smtClean="0"/>
              <a:pPr/>
              <a:t>25</a:t>
            </a:fld>
            <a:endParaRPr lang="ja-JP" altLang="en-US"/>
          </a:p>
        </p:txBody>
      </p:sp>
      <p:sp>
        <p:nvSpPr>
          <p:cNvPr id="7" name="スライド イメージ プレースホルダー 6">
            <a:extLst>
              <a:ext uri="{FF2B5EF4-FFF2-40B4-BE49-F238E27FC236}">
                <a16:creationId xmlns:a16="http://schemas.microsoft.com/office/drawing/2014/main" id="{EE10A024-405F-47DC-9AD5-65393CEB9E63}"/>
              </a:ext>
            </a:extLst>
          </p:cNvPr>
          <p:cNvSpPr>
            <a:spLocks noGrp="1" noRot="1" noChangeAspect="1"/>
          </p:cNvSpPr>
          <p:nvPr>
            <p:ph type="sldImg"/>
          </p:nvPr>
        </p:nvSpPr>
        <p:spPr/>
      </p:sp>
    </p:spTree>
    <p:extLst>
      <p:ext uri="{BB962C8B-B14F-4D97-AF65-F5344CB8AC3E}">
        <p14:creationId xmlns:p14="http://schemas.microsoft.com/office/powerpoint/2010/main" val="4075153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また，今年度より通信機能のある電子機器類の取扱いに変更があります。</a:t>
            </a:r>
            <a:endParaRPr lang="en-US" altLang="ja-JP" dirty="0"/>
          </a:p>
          <a:p>
            <a:endParaRPr lang="en-US" altLang="ja-JP" dirty="0"/>
          </a:p>
          <a:p>
            <a:r>
              <a:rPr lang="ja-JP" altLang="en-US" dirty="0"/>
              <a:t>通信機能のある電子機器類は，電源が切られていても，かばんの中にしまっていなければ，使用しているものとして不正行為となります。</a:t>
            </a:r>
            <a:endParaRPr lang="en-US" altLang="ja-JP" dirty="0"/>
          </a:p>
          <a:p>
            <a:r>
              <a:rPr lang="ja-JP" altLang="en-US" dirty="0"/>
              <a:t>衣類のポケット等にしまっていたり，机やイスの上に置いていたり，机等の引き出しの中に入れていたりした場合も，使用しているものとし，不正行為となります。</a:t>
            </a:r>
            <a:endParaRPr lang="en-US" altLang="ja-JP" dirty="0"/>
          </a:p>
          <a:p>
            <a:endParaRPr lang="en-US" altLang="ja-JP" dirty="0"/>
          </a:p>
          <a:p>
            <a:r>
              <a:rPr lang="ja-JP" altLang="en-US" dirty="0"/>
              <a:t>なお，「通信機能のある電子機器類」が対象になるので，携帯電話，スマートフォン，ウェアラブル端末，タブレット端末等が対象になるほか，電子辞書，</a:t>
            </a:r>
            <a:r>
              <a:rPr lang="en-US" altLang="ja-JP" dirty="0"/>
              <a:t>IC</a:t>
            </a:r>
            <a:r>
              <a:rPr lang="ja-JP" altLang="en-US" dirty="0"/>
              <a:t>レコーダー，ワイヤレスイヤホン，音楽プレーヤー等も「</a:t>
            </a:r>
            <a:r>
              <a:rPr lang="en-US" altLang="ja-JP" dirty="0"/>
              <a:t>Wi-Fi</a:t>
            </a:r>
            <a:r>
              <a:rPr lang="ja-JP" altLang="en-US" dirty="0"/>
              <a:t>」や「</a:t>
            </a:r>
            <a:r>
              <a:rPr lang="en-US" altLang="ja-JP" dirty="0"/>
              <a:t>Bluetooth</a:t>
            </a:r>
            <a:r>
              <a:rPr lang="ja-JP" altLang="en-US" dirty="0"/>
              <a:t>」などの通信機能があれば該当します。</a:t>
            </a:r>
            <a:endParaRPr lang="en-US" altLang="ja-JP" dirty="0"/>
          </a:p>
          <a:p>
            <a:endParaRPr lang="en-US" altLang="ja-JP" dirty="0"/>
          </a:p>
          <a:p>
            <a:r>
              <a:rPr lang="ja-JP" altLang="en-US" dirty="0"/>
              <a:t>また，かばんにしまっていない電子機器の通信機能の有無が判別しづらい場合，試験時間中に監督者が預かった上で機能の有無を確認することがあります。</a:t>
            </a:r>
            <a:endParaRPr lang="en-US" altLang="ja-JP" dirty="0"/>
          </a:p>
          <a:p>
            <a:endParaRPr lang="en-US" altLang="ja-JP" dirty="0"/>
          </a:p>
          <a:p>
            <a:r>
              <a:rPr lang="ja-JP" altLang="en-US" dirty="0"/>
              <a:t>試験時間中はこれらを必ずかばんの中にしまうとともに，通信機能の有無が判別しづらいような紛らわしいものは使用しないでください。</a:t>
            </a:r>
            <a:endParaRPr lang="en-US" altLang="ja-JP" dirty="0"/>
          </a:p>
        </p:txBody>
      </p:sp>
      <p:sp>
        <p:nvSpPr>
          <p:cNvPr id="6" name="スライド番号プレースホルダー 5">
            <a:extLst>
              <a:ext uri="{FF2B5EF4-FFF2-40B4-BE49-F238E27FC236}">
                <a16:creationId xmlns:a16="http://schemas.microsoft.com/office/drawing/2014/main" id="{6B97925C-47D7-4BE4-9059-CFB45D6C0690}"/>
              </a:ext>
            </a:extLst>
          </p:cNvPr>
          <p:cNvSpPr>
            <a:spLocks noGrp="1"/>
          </p:cNvSpPr>
          <p:nvPr>
            <p:ph type="sldNum" sz="quarter" idx="5"/>
          </p:nvPr>
        </p:nvSpPr>
        <p:spPr/>
        <p:txBody>
          <a:bodyPr/>
          <a:lstStyle/>
          <a:p>
            <a:fld id="{E591CE2B-89D4-4498-B1F4-E1378FD13B78}" type="slidenum">
              <a:rPr lang="ja-JP" altLang="en-US" smtClean="0"/>
              <a:pPr/>
              <a:t>26</a:t>
            </a:fld>
            <a:endParaRPr lang="ja-JP" altLang="en-US"/>
          </a:p>
        </p:txBody>
      </p:sp>
      <p:sp>
        <p:nvSpPr>
          <p:cNvPr id="7" name="スライド イメージ プレースホルダー 6">
            <a:extLst>
              <a:ext uri="{FF2B5EF4-FFF2-40B4-BE49-F238E27FC236}">
                <a16:creationId xmlns:a16="http://schemas.microsoft.com/office/drawing/2014/main" id="{6AD3B78D-BEAD-4BCC-AC1D-2DB0390375E4}"/>
              </a:ext>
            </a:extLst>
          </p:cNvPr>
          <p:cNvSpPr>
            <a:spLocks noGrp="1" noRot="1" noChangeAspect="1"/>
          </p:cNvSpPr>
          <p:nvPr>
            <p:ph type="sldImg"/>
          </p:nvPr>
        </p:nvSpPr>
        <p:spPr/>
      </p:sp>
    </p:spTree>
    <p:extLst>
      <p:ext uri="{BB962C8B-B14F-4D97-AF65-F5344CB8AC3E}">
        <p14:creationId xmlns:p14="http://schemas.microsoft.com/office/powerpoint/2010/main" val="4075153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この動画での説明は以上です。
共通テストに関するよくある質問と回答については，大学入試センターのウェブサイトに掲載していますので，不明な点がありましたら問い合わせる前に確認してください。
また，受験案内や共通テストQ&amp;Aなどを確認しても分からない点があった場合は，志願者問合せ専用電話までお問い合わせください。</a:t>
            </a:r>
            <a:endParaRPr lang="en-US" altLang="ja-JP" dirty="0"/>
          </a:p>
        </p:txBody>
      </p:sp>
      <p:sp>
        <p:nvSpPr>
          <p:cNvPr id="6" name="スライド番号プレースホルダー 5">
            <a:extLst>
              <a:ext uri="{FF2B5EF4-FFF2-40B4-BE49-F238E27FC236}">
                <a16:creationId xmlns:a16="http://schemas.microsoft.com/office/drawing/2014/main" id="{6B97925C-47D7-4BE4-9059-CFB45D6C0690}"/>
              </a:ext>
            </a:extLst>
          </p:cNvPr>
          <p:cNvSpPr>
            <a:spLocks noGrp="1"/>
          </p:cNvSpPr>
          <p:nvPr>
            <p:ph type="sldNum" sz="quarter" idx="5"/>
          </p:nvPr>
        </p:nvSpPr>
        <p:spPr/>
        <p:txBody>
          <a:bodyPr/>
          <a:lstStyle/>
          <a:p>
            <a:fld id="{E591CE2B-89D4-4498-B1F4-E1378FD13B78}" type="slidenum">
              <a:rPr lang="ja-JP" altLang="en-US" smtClean="0"/>
              <a:pPr/>
              <a:t>27</a:t>
            </a:fld>
            <a:endParaRPr lang="ja-JP" altLang="en-US"/>
          </a:p>
        </p:txBody>
      </p:sp>
      <p:sp>
        <p:nvSpPr>
          <p:cNvPr id="7" name="スライド イメージ プレースホルダー 6">
            <a:extLst>
              <a:ext uri="{FF2B5EF4-FFF2-40B4-BE49-F238E27FC236}">
                <a16:creationId xmlns:a16="http://schemas.microsoft.com/office/drawing/2014/main" id="{E6A5C242-4C93-4A4C-9F13-82C36FA64239}"/>
              </a:ext>
            </a:extLst>
          </p:cNvPr>
          <p:cNvSpPr>
            <a:spLocks noGrp="1" noRot="1" noChangeAspect="1"/>
          </p:cNvSpPr>
          <p:nvPr>
            <p:ph type="sldImg"/>
          </p:nvPr>
        </p:nvSpPr>
        <p:spPr/>
      </p:sp>
    </p:spTree>
    <p:extLst>
      <p:ext uri="{BB962C8B-B14F-4D97-AF65-F5344CB8AC3E}">
        <p14:creationId xmlns:p14="http://schemas.microsoft.com/office/powerpoint/2010/main" val="993904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p:txBody>
          <a:bodyPr/>
          <a:lstStyle/>
          <a:p>
            <a:r>
              <a:rPr lang="ja-JP" altLang="en-US" dirty="0"/>
              <a:t>おわりに，令和９年度共通テストの試験情報についてです。</a:t>
            </a:r>
            <a:endParaRPr lang="en-US" altLang="ja-JP" dirty="0"/>
          </a:p>
          <a:p>
            <a:r>
              <a:rPr lang="ja-JP" altLang="en-US" dirty="0"/>
              <a:t>
大学入試センターのウェブサイトに最新の情報を掲載していますので，是非ご確認ください。
</a:t>
            </a:r>
            <a:endParaRPr lang="en-US" altLang="ja-JP" dirty="0"/>
          </a:p>
          <a:p>
            <a:r>
              <a:rPr lang="ja-JP" altLang="en-US" dirty="0"/>
              <a:t>７月１日に公開する共通テスト出願サイトでは，マイページ作成期間開始に合わせて操作マニュアルや操作方法説明動画も公開予定です。</a:t>
            </a:r>
            <a:endParaRPr lang="en-US" altLang="ja-JP" dirty="0"/>
          </a:p>
        </p:txBody>
      </p:sp>
      <p:sp>
        <p:nvSpPr>
          <p:cNvPr id="2" name="スライド番号プレースホルダー 1"/>
          <p:cNvSpPr>
            <a:spLocks noGrp="1"/>
          </p:cNvSpPr>
          <p:nvPr>
            <p:ph type="sldNum" sz="quarter" idx="10"/>
          </p:nvPr>
        </p:nvSpPr>
        <p:spPr/>
        <p:txBody>
          <a:bodyPr/>
          <a:lstStyle/>
          <a:p>
            <a:fld id="{2C87032C-F6F3-4901-A091-63F0C314FFB3}" type="slidenum">
              <a:rPr lang="en-US" altLang="ja-JP" smtClean="0"/>
              <a:pPr/>
              <a:t>28</a:t>
            </a:fld>
            <a:endParaRPr lang="en-US" altLang="ja-JP" dirty="0"/>
          </a:p>
        </p:txBody>
      </p:sp>
      <p:sp>
        <p:nvSpPr>
          <p:cNvPr id="5" name="スライド イメージ プレースホルダー 4">
            <a:extLst>
              <a:ext uri="{FF2B5EF4-FFF2-40B4-BE49-F238E27FC236}">
                <a16:creationId xmlns:a16="http://schemas.microsoft.com/office/drawing/2014/main" id="{973EFA4C-90FE-4090-84A2-3681014B6A16}"/>
              </a:ext>
            </a:extLst>
          </p:cNvPr>
          <p:cNvSpPr>
            <a:spLocks noGrp="1" noRot="1" noChangeAspect="1"/>
          </p:cNvSpPr>
          <p:nvPr>
            <p:ph type="sldImg"/>
          </p:nvPr>
        </p:nvSpPr>
        <p:spPr/>
      </p:sp>
    </p:spTree>
    <p:extLst>
      <p:ext uri="{BB962C8B-B14F-4D97-AF65-F5344CB8AC3E}">
        <p14:creationId xmlns:p14="http://schemas.microsoft.com/office/powerpoint/2010/main" val="2789129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a:t>また，公式Xでも令和９年度共通テストに関する最新情報を発信しています。</a:t>
            </a:r>
            <a:endParaRPr lang="en-US" altLang="ja-JP"/>
          </a:p>
          <a:p>
            <a:r>
              <a:rPr lang="ja-JP" altLang="en-US"/>
              <a:t>
是非フォローして，最新の情報を確認してください。</a:t>
            </a:r>
            <a:endParaRPr lang="en-US" altLang="ja-JP" dirty="0"/>
          </a:p>
        </p:txBody>
      </p:sp>
      <p:sp>
        <p:nvSpPr>
          <p:cNvPr id="4" name="スライド番号プレースホルダー 3"/>
          <p:cNvSpPr>
            <a:spLocks noGrp="1"/>
          </p:cNvSpPr>
          <p:nvPr>
            <p:ph type="sldNum" sz="quarter" idx="5"/>
          </p:nvPr>
        </p:nvSpPr>
        <p:spPr/>
        <p:txBody>
          <a:bodyPr/>
          <a:lstStyle/>
          <a:p>
            <a:fld id="{2C87032C-F6F3-4901-A091-63F0C314FFB3}" type="slidenum">
              <a:rPr lang="en-US" altLang="ja-JP" smtClean="0"/>
              <a:pPr/>
              <a:t>29</a:t>
            </a:fld>
            <a:endParaRPr lang="en-US" altLang="ja-JP"/>
          </a:p>
        </p:txBody>
      </p:sp>
      <p:sp>
        <p:nvSpPr>
          <p:cNvPr id="7" name="スライド イメージ プレースホルダー 6">
            <a:extLst>
              <a:ext uri="{FF2B5EF4-FFF2-40B4-BE49-F238E27FC236}">
                <a16:creationId xmlns:a16="http://schemas.microsoft.com/office/drawing/2014/main" id="{1DA3B25C-FB33-4FEB-A481-F55F7D01DD26}"/>
              </a:ext>
            </a:extLst>
          </p:cNvPr>
          <p:cNvSpPr>
            <a:spLocks noGrp="1" noRot="1" noChangeAspect="1"/>
          </p:cNvSpPr>
          <p:nvPr>
            <p:ph type="sldImg"/>
          </p:nvPr>
        </p:nvSpPr>
        <p:spPr/>
      </p:sp>
    </p:spTree>
    <p:extLst>
      <p:ext uri="{BB962C8B-B14F-4D97-AF65-F5344CB8AC3E}">
        <p14:creationId xmlns:p14="http://schemas.microsoft.com/office/powerpoint/2010/main" val="284306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この説明動画では，画面にある項目のとおり，大きく分けて，1．Web出願について，2．受験するに当たっての２点について説明します。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E591CE2B-89D4-4498-B1F4-E1378FD13B78}" type="slidenum">
              <a:rPr kumimoji="1" lang="ja-JP" altLang="en-US" smtClean="0"/>
              <a:t>3</a:t>
            </a:fld>
            <a:endParaRPr kumimoji="1" lang="ja-JP" altLang="en-US"/>
          </a:p>
        </p:txBody>
      </p:sp>
    </p:spTree>
    <p:extLst>
      <p:ext uri="{BB962C8B-B14F-4D97-AF65-F5344CB8AC3E}">
        <p14:creationId xmlns:p14="http://schemas.microsoft.com/office/powerpoint/2010/main" val="142586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はじめに，Web出願について説明します。</a:t>
            </a:r>
            <a:endParaRPr kumimoji="1" lang="en-US" altLang="ja-JP" dirty="0"/>
          </a:p>
        </p:txBody>
      </p:sp>
      <p:sp>
        <p:nvSpPr>
          <p:cNvPr id="4" name="スライド番号プレースホルダー 3"/>
          <p:cNvSpPr>
            <a:spLocks noGrp="1"/>
          </p:cNvSpPr>
          <p:nvPr>
            <p:ph type="sldNum" sz="quarter" idx="5"/>
          </p:nvPr>
        </p:nvSpPr>
        <p:spPr/>
        <p:txBody>
          <a:bodyPr/>
          <a:lstStyle/>
          <a:p>
            <a:fld id="{E591CE2B-89D4-4498-B1F4-E1378FD13B78}" type="slidenum">
              <a:rPr kumimoji="1" lang="ja-JP" altLang="en-US" smtClean="0"/>
              <a:t>4</a:t>
            </a:fld>
            <a:endParaRPr kumimoji="1" lang="ja-JP" altLang="en-US"/>
          </a:p>
        </p:txBody>
      </p:sp>
    </p:spTree>
    <p:extLst>
      <p:ext uri="{BB962C8B-B14F-4D97-AF65-F5344CB8AC3E}">
        <p14:creationId xmlns:p14="http://schemas.microsoft.com/office/powerpoint/2010/main" val="516319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令和９年度共通テストの主なスケジュールは，画面のとおりです。
７月１日から，共通テスト出願サイトでマイページが作成できます。
また，９月１５日から出願内容の登録期間と検定料等の支払期間が始まりますが，期間の終了時刻が異なりますので，注意してください。
なお，これら２つの期間を合わせて出願期間としています。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E591CE2B-89D4-4498-B1F4-E1378FD13B78}" type="slidenum">
              <a:rPr kumimoji="1" lang="ja-JP" altLang="en-US" smtClean="0"/>
              <a:t>5</a:t>
            </a:fld>
            <a:endParaRPr kumimoji="1" lang="ja-JP" altLang="en-US"/>
          </a:p>
        </p:txBody>
      </p:sp>
    </p:spTree>
    <p:extLst>
      <p:ext uri="{BB962C8B-B14F-4D97-AF65-F5344CB8AC3E}">
        <p14:creationId xmlns:p14="http://schemas.microsoft.com/office/powerpoint/2010/main" val="1102696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90616" y="4925408"/>
            <a:ext cx="5718069" cy="5309205"/>
          </a:xfrm>
        </p:spPr>
        <p:txBody>
          <a:bodyPr/>
          <a:lstStyle/>
          <a:p>
            <a:r>
              <a:rPr kumimoji="1" lang="ja-JP" altLang="en-US" dirty="0"/>
              <a:t>次に，出願について説明します。
はじめに，出願完了までの流れですが，大きく分けて５つのステップに分かれます。
共通テスト出願サイトへのアクセスとマイページの作成は，７月1日の午前10時から可能です。
出願内容の登録と検定料等の支払いは，９月1５日の午前10時から可能です。
</a:t>
            </a:r>
            <a:endParaRPr kumimoji="1" lang="en-US" altLang="ja-JP" dirty="0"/>
          </a:p>
          <a:p>
            <a:r>
              <a:rPr kumimoji="1" lang="ja-JP" altLang="en-US" dirty="0"/>
              <a:t>５つのステップすべてが完了していないと，出願は完了しません。
ここからは，出願完了までの流れをステップごとに説明していきます。
ステップ１　事前準備</a:t>
            </a:r>
            <a:endParaRPr kumimoji="1" lang="en-US" altLang="ja-JP" dirty="0"/>
          </a:p>
          <a:p>
            <a:r>
              <a:rPr kumimoji="1" lang="ja-JP" altLang="en-US" dirty="0"/>
              <a:t>まずはじめに，『受験案内』を大学入試センターのウェブサイトから入手し，確認してください。
テレメール進学サイトのサービスを利用し，冊子を入手することも可能です。
詳細は，大学入試センターウェブサイトを確認してください。
続いて，出願に当たって必要なものは，インターネットに接続されたパソコン，スマートフォン，タブレット等の端末，メールアドレス，顔写真のデータです。
顔写真のデータは，令和８年７月１日以降に撮影したものを準備してください。
プリントアウトされた写真は不要です。
</a:t>
            </a:r>
            <a:endParaRPr kumimoji="1" lang="en-US" altLang="ja-JP" dirty="0"/>
          </a:p>
          <a:p>
            <a:r>
              <a:rPr kumimoji="1" lang="ja-JP" altLang="en-US" dirty="0"/>
              <a:t>なお，出願時に登録された顔写真は受験票に表示されるほか，試験場の大学に提供され，試験当日に監督者が本人確認のために使用します。
</a:t>
            </a:r>
            <a:endParaRPr kumimoji="1" lang="en-US" altLang="ja-JP" dirty="0"/>
          </a:p>
          <a:p>
            <a:r>
              <a:rPr kumimoji="1" lang="ja-JP" altLang="en-US" dirty="0"/>
              <a:t>また，志願者が各大学の共通テストを利用した選抜に出願する場合，出願した大学にも顔写真が提供されます。</a:t>
            </a:r>
            <a:endParaRPr kumimoji="1" lang="en-US" altLang="ja-JP" dirty="0"/>
          </a:p>
        </p:txBody>
      </p:sp>
      <p:sp>
        <p:nvSpPr>
          <p:cNvPr id="4" name="スライド番号プレースホルダー 3"/>
          <p:cNvSpPr>
            <a:spLocks noGrp="1"/>
          </p:cNvSpPr>
          <p:nvPr>
            <p:ph type="sldNum" sz="quarter" idx="5"/>
          </p:nvPr>
        </p:nvSpPr>
        <p:spPr/>
        <p:txBody>
          <a:bodyPr/>
          <a:lstStyle/>
          <a:p>
            <a:fld id="{E591CE2B-89D4-4498-B1F4-E1378FD13B78}" type="slidenum">
              <a:rPr kumimoji="1" lang="ja-JP" altLang="en-US" smtClean="0"/>
              <a:t>6</a:t>
            </a:fld>
            <a:endParaRPr kumimoji="1" lang="ja-JP" altLang="en-US"/>
          </a:p>
        </p:txBody>
      </p:sp>
    </p:spTree>
    <p:extLst>
      <p:ext uri="{BB962C8B-B14F-4D97-AF65-F5344CB8AC3E}">
        <p14:creationId xmlns:p14="http://schemas.microsoft.com/office/powerpoint/2010/main" val="31427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ステップ２　共通テスト出願サイトにアクセス</a:t>
            </a:r>
            <a:endParaRPr kumimoji="1" lang="en-US" altLang="ja-JP" dirty="0"/>
          </a:p>
          <a:p>
            <a:r>
              <a:rPr kumimoji="1" lang="ja-JP" altLang="en-US" dirty="0"/>
              <a:t>
７月１日の午前10時以降に大学入試センターのウェブサイトの「令和９年度試験」のページからリンクされている先の「大学入学共通テスト出願サイト（Web出願）について」のページにある画像から共通テスト出願サイトにアクセスしてください。</a:t>
            </a:r>
            <a:endParaRPr kumimoji="1" lang="en-US" altLang="ja-JP" dirty="0"/>
          </a:p>
          <a:p>
            <a:endParaRPr kumimoji="1" lang="en-US" altLang="ja-JP" dirty="0"/>
          </a:p>
          <a:p>
            <a:r>
              <a:rPr kumimoji="1" lang="ja-JP" altLang="en-US" dirty="0"/>
              <a:t>なお，『受験案内』の表紙や２ページなどに掲載している，二次元バーコードからもアクセスが可能です。</a:t>
            </a:r>
            <a:endParaRPr kumimoji="1" lang="en-US" altLang="ja-JP" dirty="0"/>
          </a:p>
        </p:txBody>
      </p:sp>
      <p:sp>
        <p:nvSpPr>
          <p:cNvPr id="4" name="スライド番号プレースホルダー 3"/>
          <p:cNvSpPr>
            <a:spLocks noGrp="1"/>
          </p:cNvSpPr>
          <p:nvPr>
            <p:ph type="sldNum" sz="quarter" idx="5"/>
          </p:nvPr>
        </p:nvSpPr>
        <p:spPr/>
        <p:txBody>
          <a:bodyPr/>
          <a:lstStyle/>
          <a:p>
            <a:fld id="{E591CE2B-89D4-4498-B1F4-E1378FD13B78}" type="slidenum">
              <a:rPr kumimoji="1" lang="ja-JP" altLang="en-US" smtClean="0"/>
              <a:t>7</a:t>
            </a:fld>
            <a:endParaRPr kumimoji="1" lang="ja-JP" altLang="en-US"/>
          </a:p>
        </p:txBody>
      </p:sp>
    </p:spTree>
    <p:extLst>
      <p:ext uri="{BB962C8B-B14F-4D97-AF65-F5344CB8AC3E}">
        <p14:creationId xmlns:p14="http://schemas.microsoft.com/office/powerpoint/2010/main" val="210061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ステップ３　マイページの作成</a:t>
            </a:r>
            <a:endParaRPr kumimoji="1" lang="en-US" altLang="ja-JP" dirty="0"/>
          </a:p>
          <a:p>
            <a:r>
              <a:rPr kumimoji="1" lang="ja-JP" altLang="en-US" dirty="0"/>
              <a:t>
共通テストの出願に当たっては，必ずマイページを作成してください。
マイページ作成期間は，７月１日の午前10時から10月２日の午後５時までです。
マイページ作成期間に，共通テスト出願サイトの「マイページを作成」から，マイページを作成してください。
マイページ作成時に入力する事項は，氏名，生年月日，メールアドレス等です。
メールアドレス入力後，「テストメール送信」を行い，共通テスト出願サイトからのメールが受信できることを確認してください。
必要事項入力後，入力したメールアドレス宛にアカウント仮登録受付のお知らせメールが送信されます。
メールに記載のURLにアクセスすると，マイページ作成完了画面が表示されます。</a:t>
            </a:r>
            <a:endParaRPr kumimoji="1" lang="en-US" altLang="ja-JP" dirty="0"/>
          </a:p>
          <a:p>
            <a:r>
              <a:rPr kumimoji="1" lang="ja-JP" altLang="en-US" dirty="0"/>
              <a:t>
これで，マイページ作成完了です。</a:t>
            </a:r>
            <a:endParaRPr kumimoji="1" lang="en-US" altLang="ja-JP" dirty="0"/>
          </a:p>
        </p:txBody>
      </p:sp>
      <p:sp>
        <p:nvSpPr>
          <p:cNvPr id="4" name="スライド番号プレースホルダー 3"/>
          <p:cNvSpPr>
            <a:spLocks noGrp="1"/>
          </p:cNvSpPr>
          <p:nvPr>
            <p:ph type="sldNum" sz="quarter" idx="5"/>
          </p:nvPr>
        </p:nvSpPr>
        <p:spPr/>
        <p:txBody>
          <a:bodyPr/>
          <a:lstStyle/>
          <a:p>
            <a:fld id="{E591CE2B-89D4-4498-B1F4-E1378FD13B78}" type="slidenum">
              <a:rPr kumimoji="1" lang="ja-JP" altLang="en-US" smtClean="0"/>
              <a:t>8</a:t>
            </a:fld>
            <a:endParaRPr kumimoji="1" lang="ja-JP" altLang="en-US"/>
          </a:p>
        </p:txBody>
      </p:sp>
    </p:spTree>
    <p:extLst>
      <p:ext uri="{BB962C8B-B14F-4D97-AF65-F5344CB8AC3E}">
        <p14:creationId xmlns:p14="http://schemas.microsoft.com/office/powerpoint/2010/main" val="372707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ここでは，マイページ作成時に入力したメールアドレスに，共通テスト出願サイトからのメールが届かない場合の対処法等について説明します。
メールが届かない場合，共通テスト出願サイトからのメールが，迷惑メールフォルダに振り分けられていないかを確認してください。
迷惑メールフォルダに振り分けられてしまっている場合は，メール受信設定を変更し，画面に表示の三つのアドレスからのメールを受け取れるようにしてください。
また，メールの受信に必要なストレージ容量が不足している場合もありますので，ストレージの確認も行ってください。
これらを確認した後も受信できない場合は，別のメールサービスを利用して登録を行ってください。
メールアドレスによっては，メールサービスの運営会社の迷惑メール対策上，共通テスト出願サイトからのメールが迷惑メール等と判断され，受信できない場合があります。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E591CE2B-89D4-4498-B1F4-E1378FD13B78}" type="slidenum">
              <a:rPr kumimoji="1" lang="ja-JP" altLang="en-US" smtClean="0"/>
              <a:t>9</a:t>
            </a:fld>
            <a:endParaRPr kumimoji="1" lang="ja-JP" altLang="en-US"/>
          </a:p>
        </p:txBody>
      </p:sp>
    </p:spTree>
    <p:extLst>
      <p:ext uri="{BB962C8B-B14F-4D97-AF65-F5344CB8AC3E}">
        <p14:creationId xmlns:p14="http://schemas.microsoft.com/office/powerpoint/2010/main" val="303955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1">
            <a:lumMod val="95000"/>
          </a:schemeClr>
        </a:solidFill>
        <a:effectLst/>
      </p:bgPr>
    </p:bg>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E745610-1207-49BE-AA7E-BCC5176090C0}" type="datetime1">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1016766" y="6147687"/>
            <a:ext cx="683339" cy="365125"/>
          </a:xfrm>
        </p:spPr>
        <p:txBody>
          <a:bodyPr/>
          <a:lstStyle>
            <a:lvl1pPr>
              <a:defRPr sz="2000" b="1">
                <a:solidFill>
                  <a:schemeClr val="tx1"/>
                </a:solidFill>
              </a:defRPr>
            </a:lvl1pPr>
          </a:lstStyle>
          <a:p>
            <a:fld id="{E0DD81A2-EA14-4A6D-B084-F67E3CF249F6}" type="slidenum">
              <a:rPr kumimoji="1" lang="ja-JP" altLang="en-US" smtClean="0"/>
              <a:pPr/>
              <a:t>‹#›</a:t>
            </a:fld>
            <a:endParaRPr kumimoji="1" lang="ja-JP" altLang="en-US"/>
          </a:p>
        </p:txBody>
      </p:sp>
    </p:spTree>
    <p:extLst>
      <p:ext uri="{BB962C8B-B14F-4D97-AF65-F5344CB8AC3E}">
        <p14:creationId xmlns:p14="http://schemas.microsoft.com/office/powerpoint/2010/main" val="284280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5ABA006-00CB-4026-B5C0-E60F6C9DCD37}" type="datetime1">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41712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91D2F86-4BFD-4A20-8BA2-B129797EC24B}" type="datetime1">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3296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052A661-1E87-40FA-AF7C-7B2ACB670E46}" type="datetime1">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815474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8AB9C3A-04DA-4E24-938F-4D452FD15203}" type="datetime1">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70389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660705-4F19-49DD-ABBA-188E8A4C4429}" type="datetime1">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3802091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C4274BE-1235-44D8-8CEC-73A5BBFB7846}" type="datetime1">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4127545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4DC5825-B9E0-4668-8E87-B76068F821E3}" type="datetime1">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47922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3BEFAC-5211-47E3-A5B3-8C0218F9EFE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6621E78-965B-49A6-A14F-CDF4BAE8B491}"/>
              </a:ext>
            </a:extLst>
          </p:cNvPr>
          <p:cNvSpPr>
            <a:spLocks noGrp="1"/>
          </p:cNvSpPr>
          <p:nvPr>
            <p:ph type="dt" sz="half" idx="10"/>
          </p:nvPr>
        </p:nvSpPr>
        <p:spPr/>
        <p:txBody>
          <a:bodyPr/>
          <a:lstStyle/>
          <a:p>
            <a:fld id="{FB33B3E3-965F-47B2-84F0-41707849DFC8}" type="datetime1">
              <a:rPr kumimoji="1" lang="ja-JP" altLang="en-US" smtClean="0"/>
              <a:t>2026/6/18</a:t>
            </a:fld>
            <a:endParaRPr kumimoji="1" lang="ja-JP" altLang="en-US"/>
          </a:p>
        </p:txBody>
      </p:sp>
      <p:sp>
        <p:nvSpPr>
          <p:cNvPr id="4" name="フッター プレースホルダー 3">
            <a:extLst>
              <a:ext uri="{FF2B5EF4-FFF2-40B4-BE49-F238E27FC236}">
                <a16:creationId xmlns:a16="http://schemas.microsoft.com/office/drawing/2014/main" id="{C24EB0DC-3416-4EEA-8750-7988202BFF6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0E42859-E235-4F1A-B127-7EF89FF00E57}"/>
              </a:ext>
            </a:extLst>
          </p:cNvPr>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15432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06400" y="129308"/>
            <a:ext cx="8596668" cy="563414"/>
          </a:xfrm>
        </p:spPr>
        <p:txBody>
          <a:bodyPr>
            <a:normAutofit/>
          </a:bodyPr>
          <a:lstStyle>
            <a:lvl1pPr>
              <a:defRPr sz="2400" b="1">
                <a:solidFill>
                  <a:schemeClr val="accent2"/>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4419B2-B326-4FBB-98BA-A3651DAA3130}" type="datetime1">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1172996" y="6223924"/>
            <a:ext cx="683339" cy="365125"/>
          </a:xfrm>
        </p:spPr>
        <p:txBody>
          <a:bodyPr/>
          <a:lstStyle>
            <a:lvl1pPr>
              <a:defRPr sz="2000" b="1">
                <a:solidFill>
                  <a:schemeClr val="tx1"/>
                </a:solidFill>
              </a:defRPr>
            </a:lvl1pPr>
          </a:lstStyle>
          <a:p>
            <a:fld id="{E0DD81A2-EA14-4A6D-B084-F67E3CF249F6}" type="slidenum">
              <a:rPr kumimoji="1" lang="ja-JP" altLang="en-US" smtClean="0"/>
              <a:pPr/>
              <a:t>‹#›</a:t>
            </a:fld>
            <a:endParaRPr kumimoji="1" lang="ja-JP" altLang="en-US"/>
          </a:p>
        </p:txBody>
      </p:sp>
      <p:cxnSp>
        <p:nvCxnSpPr>
          <p:cNvPr id="10" name="直線コネクタ 9">
            <a:extLst>
              <a:ext uri="{FF2B5EF4-FFF2-40B4-BE49-F238E27FC236}">
                <a16:creationId xmlns:a16="http://schemas.microsoft.com/office/drawing/2014/main" id="{30E1FAE8-1124-4BCB-8C72-0C1F8961830C}"/>
              </a:ext>
            </a:extLst>
          </p:cNvPr>
          <p:cNvCxnSpPr>
            <a:cxnSpLocks/>
          </p:cNvCxnSpPr>
          <p:nvPr userDrawn="1"/>
        </p:nvCxnSpPr>
        <p:spPr>
          <a:xfrm>
            <a:off x="406400" y="563424"/>
            <a:ext cx="90146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99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5617230-2B3C-4795-8BB6-17D55D13E618}" type="datetime1">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18255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580B60F-FF38-4040-A4DB-0261B676C2B6}" type="datetime1">
              <a:rPr kumimoji="1" lang="ja-JP" altLang="en-US" smtClean="0"/>
              <a:t>2026/6/18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93116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3E341F2-7ABB-4EBF-BC1B-89B3F2C86096}" type="datetime1">
              <a:rPr kumimoji="1" lang="ja-JP" altLang="en-US" smtClean="0"/>
              <a:t>2026/6/18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5590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707EF1B-868B-4D3B-96AA-0C895C1FFB2A}" type="datetime1">
              <a:rPr kumimoji="1" lang="ja-JP" altLang="en-US" smtClean="0"/>
              <a:t>2026/6/18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396009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38AB9-1327-46AF-A70C-8D5DC1F7B1C9}" type="datetime1">
              <a:rPr kumimoji="1" lang="ja-JP" altLang="en-US" smtClean="0"/>
              <a:t>2026/6/18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3144591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8F4774-67B5-44EE-9512-857488D5BCAC}" type="datetime1">
              <a:rPr kumimoji="1" lang="ja-JP" altLang="en-US" smtClean="0"/>
              <a:t>2026/6/18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16504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70DDED0E-D9CF-4663-8933-606E9C96C0D7}" type="datetime1">
              <a:rPr kumimoji="1" lang="ja-JP" altLang="en-US" smtClean="0"/>
              <a:t>2026/6/18</a:t>
            </a:fld>
            <a:endParaRPr kumimoji="1" lang="ja-JP" altLang="en-US"/>
          </a:p>
        </p:txBody>
      </p:sp>
    </p:spTree>
    <p:extLst>
      <p:ext uri="{BB962C8B-B14F-4D97-AF65-F5344CB8AC3E}">
        <p14:creationId xmlns:p14="http://schemas.microsoft.com/office/powerpoint/2010/main" val="2100741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C75E71-B123-466F-B1E6-880D9E5512D7}" type="datetime1">
              <a:rPr kumimoji="1" lang="ja-JP" altLang="en-US" smtClean="0"/>
              <a:t>2026/6/18</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611937522"/>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dnc.ac.jp/kyotsu/faq.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581DE2-5262-4E37-968B-85110DEF4954}"/>
              </a:ext>
            </a:extLst>
          </p:cNvPr>
          <p:cNvSpPr>
            <a:spLocks noGrp="1"/>
          </p:cNvSpPr>
          <p:nvPr>
            <p:ph type="ctrTitle"/>
          </p:nvPr>
        </p:nvSpPr>
        <p:spPr>
          <a:xfrm>
            <a:off x="2212532" y="2298514"/>
            <a:ext cx="7766936" cy="1646302"/>
          </a:xfrm>
        </p:spPr>
        <p:txBody>
          <a:bodyPr/>
          <a:lstStyle/>
          <a:p>
            <a:pPr algn="ctr"/>
            <a:r>
              <a:rPr kumimoji="1" lang="ja-JP" altLang="en-US" sz="4400" dirty="0">
                <a:solidFill>
                  <a:schemeClr val="tx1"/>
                </a:solidFill>
              </a:rPr>
              <a:t>令和９年度</a:t>
            </a:r>
            <a:br>
              <a:rPr kumimoji="1" lang="en-US" altLang="ja-JP" sz="4400" dirty="0">
                <a:solidFill>
                  <a:schemeClr val="tx1"/>
                </a:solidFill>
              </a:rPr>
            </a:br>
            <a:r>
              <a:rPr kumimoji="1" lang="ja-JP" altLang="en-US" sz="4400" dirty="0">
                <a:solidFill>
                  <a:schemeClr val="tx1"/>
                </a:solidFill>
              </a:rPr>
              <a:t>大学入学共通テストについて</a:t>
            </a:r>
          </a:p>
        </p:txBody>
      </p:sp>
      <p:pic>
        <p:nvPicPr>
          <p:cNvPr id="5" name="Picture 9">
            <a:extLst>
              <a:ext uri="{FF2B5EF4-FFF2-40B4-BE49-F238E27FC236}">
                <a16:creationId xmlns:a16="http://schemas.microsoft.com/office/drawing/2014/main" id="{963A97BA-E7DF-43E0-BE98-ABA0AB7873C9}"/>
              </a:ext>
            </a:extLst>
          </p:cNvPr>
          <p:cNvPicPr>
            <a:picLocks noChangeAspect="1" noChangeArrowheads="1"/>
          </p:cNvPicPr>
          <p:nvPr/>
        </p:nvPicPr>
        <p:blipFill>
          <a:blip r:embed="rId3" cstate="print"/>
          <a:srcRect/>
          <a:stretch>
            <a:fillRect/>
          </a:stretch>
        </p:blipFill>
        <p:spPr bwMode="auto">
          <a:xfrm>
            <a:off x="877994" y="212829"/>
            <a:ext cx="5641564" cy="605318"/>
          </a:xfrm>
          <a:prstGeom prst="rect">
            <a:avLst/>
          </a:prstGeom>
          <a:noFill/>
          <a:ln w="9525" algn="ctr">
            <a:noFill/>
            <a:miter lim="800000"/>
            <a:headEnd/>
            <a:tailEnd/>
          </a:ln>
          <a:effectLst/>
        </p:spPr>
      </p:pic>
      <p:sp>
        <p:nvSpPr>
          <p:cNvPr id="7" name="タイトル 1">
            <a:extLst>
              <a:ext uri="{FF2B5EF4-FFF2-40B4-BE49-F238E27FC236}">
                <a16:creationId xmlns:a16="http://schemas.microsoft.com/office/drawing/2014/main" id="{B62BE4B6-1FD5-4252-B47C-127862617F4A}"/>
              </a:ext>
            </a:extLst>
          </p:cNvPr>
          <p:cNvSpPr txBox="1">
            <a:spLocks/>
          </p:cNvSpPr>
          <p:nvPr/>
        </p:nvSpPr>
        <p:spPr>
          <a:xfrm>
            <a:off x="7401827" y="303352"/>
            <a:ext cx="4231907" cy="771454"/>
          </a:xfrm>
          <a:prstGeom prst="rect">
            <a:avLst/>
          </a:prstGeom>
        </p:spPr>
        <p:txBody>
          <a:bodyPr vert="horz" lIns="91440" tIns="45720" rIns="91440" bIns="45720" rtlCol="0" anchor="b">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000" b="1" dirty="0">
                <a:solidFill>
                  <a:schemeClr val="tx1"/>
                </a:solidFill>
              </a:rPr>
              <a:t>＜ 志願者の皆さんへ ＞</a:t>
            </a:r>
          </a:p>
        </p:txBody>
      </p:sp>
    </p:spTree>
    <p:extLst>
      <p:ext uri="{BB962C8B-B14F-4D97-AF65-F5344CB8AC3E}">
        <p14:creationId xmlns:p14="http://schemas.microsoft.com/office/powerpoint/2010/main" val="113646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8" name="四角形: 角を丸くする 27">
            <a:extLst>
              <a:ext uri="{FF2B5EF4-FFF2-40B4-BE49-F238E27FC236}">
                <a16:creationId xmlns:a16="http://schemas.microsoft.com/office/drawing/2014/main" id="{F9210886-D092-4598-82A7-164A3E850AF9}"/>
              </a:ext>
            </a:extLst>
          </p:cNvPr>
          <p:cNvSpPr/>
          <p:nvPr/>
        </p:nvSpPr>
        <p:spPr>
          <a:xfrm>
            <a:off x="406400" y="2095669"/>
            <a:ext cx="7272000" cy="4323636"/>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sz="2400" b="1" dirty="0">
                <a:solidFill>
                  <a:schemeClr val="tx1"/>
                </a:solidFill>
                <a:latin typeface="+mn-ea"/>
              </a:rPr>
              <a:t>STEP 4</a:t>
            </a:r>
            <a:r>
              <a:rPr lang="ja-JP" altLang="en-US" sz="2400" b="1" dirty="0">
                <a:solidFill>
                  <a:schemeClr val="tx1"/>
                </a:solidFill>
                <a:latin typeface="+mn-ea"/>
              </a:rPr>
              <a:t>　出願内容の登録</a:t>
            </a:r>
            <a:endParaRPr lang="en-US" altLang="ja-JP" sz="2400" b="1" dirty="0">
              <a:solidFill>
                <a:schemeClr val="tx1"/>
              </a:solidFill>
              <a:latin typeface="+mn-ea"/>
            </a:endParaRPr>
          </a:p>
          <a:p>
            <a:endParaRPr lang="en-US" altLang="ja-JP" sz="1400" dirty="0">
              <a:solidFill>
                <a:schemeClr val="tx1"/>
              </a:solidFill>
              <a:latin typeface="+mn-ea"/>
            </a:endParaRPr>
          </a:p>
          <a:p>
            <a:r>
              <a:rPr lang="ja-JP" altLang="en-US" sz="2000" dirty="0">
                <a:solidFill>
                  <a:schemeClr val="tx1"/>
                </a:solidFill>
                <a:latin typeface="+mn-ea"/>
              </a:rPr>
              <a:t>　○　出願内容の登録期間</a:t>
            </a:r>
            <a:endParaRPr lang="en-US" altLang="ja-JP" sz="2000" dirty="0">
              <a:solidFill>
                <a:schemeClr val="tx1"/>
              </a:solidFill>
              <a:latin typeface="+mn-ea"/>
            </a:endParaRPr>
          </a:p>
          <a:p>
            <a:r>
              <a:rPr lang="ja-JP" altLang="en-US" sz="2000" dirty="0">
                <a:solidFill>
                  <a:schemeClr val="tx1"/>
                </a:solidFill>
                <a:latin typeface="+mn-ea"/>
              </a:rPr>
              <a:t>　　　令和８年</a:t>
            </a:r>
            <a:r>
              <a:rPr lang="ja-JP" altLang="en-US" sz="2000" u="sng" dirty="0">
                <a:solidFill>
                  <a:srgbClr val="FF0000"/>
                </a:solidFill>
                <a:latin typeface="+mn-ea"/>
              </a:rPr>
              <a:t>９月</a:t>
            </a:r>
            <a:r>
              <a:rPr lang="en-US" altLang="ja-JP" sz="2000" u="sng" dirty="0">
                <a:solidFill>
                  <a:srgbClr val="FF0000"/>
                </a:solidFill>
                <a:latin typeface="+mn-ea"/>
              </a:rPr>
              <a:t>1</a:t>
            </a:r>
            <a:r>
              <a:rPr lang="ja-JP" altLang="en-US" sz="2000" u="sng" dirty="0">
                <a:solidFill>
                  <a:srgbClr val="FF0000"/>
                </a:solidFill>
                <a:latin typeface="+mn-ea"/>
              </a:rPr>
              <a:t>５日（火）</a:t>
            </a:r>
            <a:r>
              <a:rPr lang="en-US" altLang="ja-JP" sz="2000" u="sng" dirty="0">
                <a:solidFill>
                  <a:srgbClr val="FF0000"/>
                </a:solidFill>
                <a:latin typeface="+mn-ea"/>
              </a:rPr>
              <a:t>10</a:t>
            </a:r>
            <a:r>
              <a:rPr lang="ja-JP" altLang="en-US" sz="2000" u="sng" dirty="0">
                <a:solidFill>
                  <a:srgbClr val="FF0000"/>
                </a:solidFill>
                <a:latin typeface="+mn-ea"/>
              </a:rPr>
              <a:t>：</a:t>
            </a:r>
            <a:r>
              <a:rPr lang="en-US" altLang="ja-JP" sz="2000" u="sng" dirty="0">
                <a:solidFill>
                  <a:srgbClr val="FF0000"/>
                </a:solidFill>
                <a:latin typeface="+mn-ea"/>
              </a:rPr>
              <a:t>00</a:t>
            </a:r>
          </a:p>
          <a:p>
            <a:r>
              <a:rPr lang="ja-JP" altLang="en-US" sz="2000" dirty="0">
                <a:solidFill>
                  <a:srgbClr val="FF0000"/>
                </a:solidFill>
                <a:latin typeface="+mn-ea"/>
              </a:rPr>
              <a:t>　　　　　　　　　　　　</a:t>
            </a:r>
            <a:r>
              <a:rPr lang="ja-JP" altLang="en-US" sz="2000" u="sng" dirty="0">
                <a:solidFill>
                  <a:srgbClr val="FF0000"/>
                </a:solidFill>
                <a:latin typeface="+mn-ea"/>
              </a:rPr>
              <a:t>～</a:t>
            </a:r>
            <a:r>
              <a:rPr lang="en-US" altLang="ja-JP" sz="2000" u="sng" dirty="0">
                <a:solidFill>
                  <a:srgbClr val="FF0000"/>
                </a:solidFill>
                <a:latin typeface="+mn-ea"/>
              </a:rPr>
              <a:t>10</a:t>
            </a:r>
            <a:r>
              <a:rPr lang="ja-JP" altLang="en-US" sz="2000" u="sng" dirty="0">
                <a:solidFill>
                  <a:srgbClr val="FF0000"/>
                </a:solidFill>
                <a:latin typeface="+mn-ea"/>
              </a:rPr>
              <a:t>月２日（金）</a:t>
            </a:r>
            <a:r>
              <a:rPr lang="en-US" altLang="ja-JP" sz="2000" u="sng" dirty="0">
                <a:solidFill>
                  <a:srgbClr val="FF0000"/>
                </a:solidFill>
                <a:latin typeface="+mn-ea"/>
              </a:rPr>
              <a:t>17</a:t>
            </a:r>
            <a:r>
              <a:rPr lang="ja-JP" altLang="en-US" sz="2000" u="sng" dirty="0">
                <a:solidFill>
                  <a:srgbClr val="FF0000"/>
                </a:solidFill>
                <a:latin typeface="+mn-ea"/>
              </a:rPr>
              <a:t>：</a:t>
            </a:r>
            <a:r>
              <a:rPr lang="en-US" altLang="ja-JP" sz="2000" u="sng" dirty="0">
                <a:solidFill>
                  <a:srgbClr val="FF0000"/>
                </a:solidFill>
                <a:latin typeface="+mn-ea"/>
              </a:rPr>
              <a:t>00</a:t>
            </a:r>
          </a:p>
          <a:p>
            <a:endParaRPr lang="en-US" altLang="ja-JP" sz="1400" dirty="0">
              <a:solidFill>
                <a:schemeClr val="tx1"/>
              </a:solidFill>
              <a:latin typeface="+mn-ea"/>
            </a:endParaRPr>
          </a:p>
          <a:p>
            <a:r>
              <a:rPr lang="ja-JP" altLang="en-US" sz="2000" dirty="0">
                <a:solidFill>
                  <a:schemeClr val="tx1"/>
                </a:solidFill>
                <a:latin typeface="+mn-ea"/>
              </a:rPr>
              <a:t>　○　主な登録内容</a:t>
            </a:r>
            <a:endParaRPr lang="en-US" altLang="ja-JP" sz="2000" dirty="0">
              <a:solidFill>
                <a:schemeClr val="tx1"/>
              </a:solidFill>
              <a:latin typeface="+mn-ea"/>
            </a:endParaRPr>
          </a:p>
          <a:p>
            <a:r>
              <a:rPr lang="ja-JP" altLang="en-US" sz="2000" dirty="0">
                <a:solidFill>
                  <a:schemeClr val="tx1"/>
                </a:solidFill>
                <a:latin typeface="+mn-ea"/>
              </a:rPr>
              <a:t>　　・志願者情報（氏名，現住所，連絡先電話番号，</a:t>
            </a:r>
            <a:br>
              <a:rPr lang="en-US" altLang="ja-JP" sz="2000" dirty="0">
                <a:solidFill>
                  <a:schemeClr val="tx1"/>
                </a:solidFill>
                <a:latin typeface="+mn-ea"/>
              </a:rPr>
            </a:br>
            <a:r>
              <a:rPr lang="ja-JP" altLang="en-US" sz="2000" dirty="0">
                <a:solidFill>
                  <a:schemeClr val="tx1"/>
                </a:solidFill>
                <a:latin typeface="+mn-ea"/>
              </a:rPr>
              <a:t>　　　出願資格，顔写真等）</a:t>
            </a:r>
            <a:endParaRPr lang="en-US" altLang="ja-JP" sz="2000" dirty="0">
              <a:solidFill>
                <a:schemeClr val="tx1"/>
              </a:solidFill>
              <a:latin typeface="+mn-ea"/>
            </a:endParaRPr>
          </a:p>
          <a:p>
            <a:r>
              <a:rPr lang="ja-JP" altLang="en-US" sz="2000" dirty="0">
                <a:solidFill>
                  <a:schemeClr val="tx1"/>
                </a:solidFill>
                <a:latin typeface="+mn-ea"/>
              </a:rPr>
              <a:t>　　・受験する教科</a:t>
            </a:r>
            <a:endParaRPr lang="en-US" altLang="ja-JP" sz="2000" dirty="0">
              <a:solidFill>
                <a:schemeClr val="tx1"/>
              </a:solidFill>
              <a:latin typeface="+mn-ea"/>
            </a:endParaRPr>
          </a:p>
          <a:p>
            <a:r>
              <a:rPr lang="ja-JP" altLang="en-US" sz="2000" dirty="0">
                <a:solidFill>
                  <a:schemeClr val="tx1"/>
                </a:solidFill>
                <a:latin typeface="+mn-ea"/>
              </a:rPr>
              <a:t>　　・検定料の支払方法</a:t>
            </a:r>
            <a:br>
              <a:rPr lang="en-US" altLang="ja-JP" sz="2000" dirty="0">
                <a:solidFill>
                  <a:schemeClr val="tx1"/>
                </a:solidFill>
                <a:latin typeface="+mn-ea"/>
              </a:rPr>
            </a:br>
            <a:r>
              <a:rPr lang="ja-JP" altLang="en-US" sz="2000" dirty="0">
                <a:solidFill>
                  <a:schemeClr val="tx1"/>
                </a:solidFill>
                <a:latin typeface="+mn-ea"/>
              </a:rPr>
              <a:t>　（・「在学する学校への出願情報の提供」の同意の有無）</a:t>
            </a:r>
            <a:endParaRPr lang="en-US" altLang="ja-JP" sz="800" dirty="0">
              <a:solidFill>
                <a:schemeClr val="tx1"/>
              </a:solidFill>
              <a:latin typeface="+mn-ea"/>
            </a:endParaRPr>
          </a:p>
          <a:p>
            <a:pPr>
              <a:spcBef>
                <a:spcPts val="1200"/>
              </a:spcBef>
            </a:pPr>
            <a:r>
              <a:rPr lang="ja-JP" altLang="en-US" sz="2000" dirty="0">
                <a:solidFill>
                  <a:schemeClr val="tx1"/>
                </a:solidFill>
                <a:latin typeface="+mn-ea"/>
              </a:rPr>
              <a:t>　　</a:t>
            </a:r>
            <a:r>
              <a:rPr lang="en-US" altLang="ja-JP" dirty="0">
                <a:solidFill>
                  <a:schemeClr val="tx1"/>
                </a:solidFill>
                <a:latin typeface="+mn-ea"/>
              </a:rPr>
              <a:t>※</a:t>
            </a:r>
            <a:r>
              <a:rPr lang="ja-JP" altLang="en-US" dirty="0">
                <a:solidFill>
                  <a:schemeClr val="tx1"/>
                </a:solidFill>
                <a:latin typeface="+mn-ea"/>
              </a:rPr>
              <a:t>　</a:t>
            </a:r>
            <a:r>
              <a:rPr lang="ja-JP" altLang="en-US" u="sng" dirty="0">
                <a:solidFill>
                  <a:srgbClr val="FF0000"/>
                </a:solidFill>
              </a:rPr>
              <a:t>出願内容の登録だけでは出願完了にはならない</a:t>
            </a:r>
            <a:endParaRPr lang="en-US" altLang="ja-JP" dirty="0">
              <a:solidFill>
                <a:schemeClr val="tx1"/>
              </a:solidFill>
            </a:endParaRPr>
          </a:p>
        </p:txBody>
      </p:sp>
      <p:grpSp>
        <p:nvGrpSpPr>
          <p:cNvPr id="48" name="グループ化 47">
            <a:extLst>
              <a:ext uri="{FF2B5EF4-FFF2-40B4-BE49-F238E27FC236}">
                <a16:creationId xmlns:a16="http://schemas.microsoft.com/office/drawing/2014/main" id="{783EF21D-E5E3-4CA3-9C05-CD66B8A6D110}"/>
              </a:ext>
            </a:extLst>
          </p:cNvPr>
          <p:cNvGrpSpPr>
            <a:grpSpLocks noChangeAspect="1"/>
          </p:cNvGrpSpPr>
          <p:nvPr/>
        </p:nvGrpSpPr>
        <p:grpSpPr>
          <a:xfrm>
            <a:off x="7506261" y="2533281"/>
            <a:ext cx="4496990" cy="3427333"/>
            <a:chOff x="1445662" y="198322"/>
            <a:chExt cx="7118061" cy="5367854"/>
          </a:xfrm>
        </p:grpSpPr>
        <p:pic>
          <p:nvPicPr>
            <p:cNvPr id="51" name="図 50">
              <a:extLst>
                <a:ext uri="{FF2B5EF4-FFF2-40B4-BE49-F238E27FC236}">
                  <a16:creationId xmlns:a16="http://schemas.microsoft.com/office/drawing/2014/main" id="{425635A0-39C7-495D-AC60-27B4D5EC5946}"/>
                </a:ext>
              </a:extLst>
            </p:cNvPr>
            <p:cNvPicPr>
              <a:picLocks noChangeAspect="1"/>
            </p:cNvPicPr>
            <p:nvPr/>
          </p:nvPicPr>
          <p:blipFill rotWithShape="1">
            <a:blip r:embed="rId3"/>
            <a:srcRect l="18939"/>
            <a:stretch/>
          </p:blipFill>
          <p:spPr>
            <a:xfrm>
              <a:off x="1445662" y="198322"/>
              <a:ext cx="7118061" cy="5367854"/>
            </a:xfrm>
            <a:prstGeom prst="rect">
              <a:avLst/>
            </a:prstGeom>
            <a:ln>
              <a:solidFill>
                <a:sysClr val="windowText" lastClr="000000"/>
              </a:solidFill>
            </a:ln>
          </p:spPr>
        </p:pic>
        <p:pic>
          <p:nvPicPr>
            <p:cNvPr id="52" name="図 51">
              <a:extLst>
                <a:ext uri="{FF2B5EF4-FFF2-40B4-BE49-F238E27FC236}">
                  <a16:creationId xmlns:a16="http://schemas.microsoft.com/office/drawing/2014/main" id="{A99F223A-5069-4320-ACB8-CA5BA32B889D}"/>
                </a:ext>
              </a:extLst>
            </p:cNvPr>
            <p:cNvPicPr>
              <a:picLocks noChangeAspect="1"/>
            </p:cNvPicPr>
            <p:nvPr/>
          </p:nvPicPr>
          <p:blipFill>
            <a:blip r:embed="rId4"/>
            <a:stretch>
              <a:fillRect/>
            </a:stretch>
          </p:blipFill>
          <p:spPr>
            <a:xfrm>
              <a:off x="5165667" y="287574"/>
              <a:ext cx="2601864" cy="237434"/>
            </a:xfrm>
            <a:prstGeom prst="rect">
              <a:avLst/>
            </a:prstGeom>
          </p:spPr>
        </p:pic>
      </p:grpSp>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type="sldNum" sz="quarter" idx="12"/>
          </p:nvPr>
        </p:nvSpPr>
        <p:spPr/>
        <p:txBody>
          <a:bodyPr/>
          <a:lstStyle/>
          <a:p>
            <a:fld id="{E0DD81A2-EA14-4A6D-B084-F67E3CF249F6}" type="slidenum">
              <a:rPr kumimoji="1" lang="ja-JP" altLang="en-US" smtClean="0"/>
              <a:t>10</a:t>
            </a:fld>
            <a:endParaRPr kumimoji="1" lang="ja-JP" altLang="en-US"/>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lang="ja-JP" altLang="en-US" dirty="0">
                <a:solidFill>
                  <a:srgbClr val="002060"/>
                </a:solidFill>
              </a:rPr>
              <a:t>②　出願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P.35</a:t>
            </a:r>
            <a:r>
              <a:rPr lang="ja-JP" altLang="en-US" dirty="0">
                <a:solidFill>
                  <a:srgbClr val="002060"/>
                </a:solidFill>
              </a:rPr>
              <a:t>～</a:t>
            </a:r>
            <a:r>
              <a:rPr lang="en-US" altLang="ja-JP" dirty="0">
                <a:solidFill>
                  <a:srgbClr val="002060"/>
                </a:solidFill>
              </a:rPr>
              <a:t>37】</a:t>
            </a:r>
            <a:endParaRPr lang="ja-JP" altLang="en-US" dirty="0">
              <a:solidFill>
                <a:srgbClr val="002060"/>
              </a:solidFill>
            </a:endParaRPr>
          </a:p>
        </p:txBody>
      </p:sp>
      <p:sp>
        <p:nvSpPr>
          <p:cNvPr id="73" name="矢印: 山形 72">
            <a:extLst>
              <a:ext uri="{FF2B5EF4-FFF2-40B4-BE49-F238E27FC236}">
                <a16:creationId xmlns:a16="http://schemas.microsoft.com/office/drawing/2014/main" id="{9B422E00-37CB-41E7-A90F-A54A493E5DC4}"/>
              </a:ext>
            </a:extLst>
          </p:cNvPr>
          <p:cNvSpPr/>
          <p:nvPr/>
        </p:nvSpPr>
        <p:spPr>
          <a:xfrm>
            <a:off x="7680623" y="1138530"/>
            <a:ext cx="1331999" cy="756001"/>
          </a:xfrm>
          <a:prstGeom prst="chevron">
            <a:avLst>
              <a:gd name="adj" fmla="val 51649"/>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dirty="0">
              <a:latin typeface="HG丸ｺﾞｼｯｸM-PRO" panose="020F0600000000000000" pitchFamily="50" charset="-128"/>
              <a:ea typeface="HG丸ｺﾞｼｯｸM-PRO" panose="020F0600000000000000" pitchFamily="50" charset="-128"/>
            </a:endParaRPr>
          </a:p>
        </p:txBody>
      </p:sp>
      <p:sp>
        <p:nvSpPr>
          <p:cNvPr id="74" name="テキスト ボックス 2">
            <a:extLst>
              <a:ext uri="{FF2B5EF4-FFF2-40B4-BE49-F238E27FC236}">
                <a16:creationId xmlns:a16="http://schemas.microsoft.com/office/drawing/2014/main" id="{A6EF2026-559E-450C-BB78-00F8F9BADB02}"/>
              </a:ext>
            </a:extLst>
          </p:cNvPr>
          <p:cNvSpPr txBox="1">
            <a:spLocks noChangeArrowheads="1"/>
          </p:cNvSpPr>
          <p:nvPr/>
        </p:nvSpPr>
        <p:spPr bwMode="auto">
          <a:xfrm>
            <a:off x="8017864" y="1141256"/>
            <a:ext cx="812500" cy="707888"/>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2000" b="1" kern="100" dirty="0">
                <a:solidFill>
                  <a:schemeClr val="bg2">
                    <a:lumMod val="50000"/>
                  </a:schemeClr>
                </a:solidFill>
                <a:latin typeface="HG丸ｺﾞｼｯｸM-PRO" panose="020F0600000000000000" pitchFamily="50" charset="-128"/>
                <a:ea typeface="HG丸ｺﾞｼｯｸM-PRO" panose="020F0600000000000000" pitchFamily="50" charset="-128"/>
              </a:rPr>
              <a:t>出願</a:t>
            </a:r>
          </a:p>
          <a:p>
            <a:pPr algn="just"/>
            <a:r>
              <a:rPr lang="ja-JP" altLang="en-US" sz="2000" b="1" kern="100" dirty="0">
                <a:solidFill>
                  <a:schemeClr val="bg2">
                    <a:lumMod val="50000"/>
                  </a:schemeClr>
                </a:solidFill>
                <a:latin typeface="HG丸ｺﾞｼｯｸM-PRO" panose="020F0600000000000000" pitchFamily="50" charset="-128"/>
                <a:ea typeface="HG丸ｺﾞｼｯｸM-PRO" panose="020F0600000000000000" pitchFamily="50" charset="-128"/>
              </a:rPr>
              <a:t>完了</a:t>
            </a:r>
          </a:p>
        </p:txBody>
      </p:sp>
      <p:grpSp>
        <p:nvGrpSpPr>
          <p:cNvPr id="33" name="グループ化 32">
            <a:extLst>
              <a:ext uri="{FF2B5EF4-FFF2-40B4-BE49-F238E27FC236}">
                <a16:creationId xmlns:a16="http://schemas.microsoft.com/office/drawing/2014/main" id="{D7A41476-A10E-4067-A8CF-538488204F59}"/>
              </a:ext>
            </a:extLst>
          </p:cNvPr>
          <p:cNvGrpSpPr/>
          <p:nvPr/>
        </p:nvGrpSpPr>
        <p:grpSpPr>
          <a:xfrm>
            <a:off x="406400" y="1140198"/>
            <a:ext cx="1440000" cy="756001"/>
            <a:chOff x="23155" y="-1"/>
            <a:chExt cx="809029" cy="470314"/>
          </a:xfrm>
        </p:grpSpPr>
        <p:sp>
          <p:nvSpPr>
            <p:cNvPr id="71" name="矢印: 五方向 70">
              <a:extLst>
                <a:ext uri="{FF2B5EF4-FFF2-40B4-BE49-F238E27FC236}">
                  <a16:creationId xmlns:a16="http://schemas.microsoft.com/office/drawing/2014/main" id="{1AE61641-2317-4F9F-841B-E62D9367E0AA}"/>
                </a:ext>
              </a:extLst>
            </p:cNvPr>
            <p:cNvSpPr/>
            <p:nvPr/>
          </p:nvSpPr>
          <p:spPr>
            <a:xfrm>
              <a:off x="23155" y="-1"/>
              <a:ext cx="809029" cy="470314"/>
            </a:xfrm>
            <a:prstGeom prst="homePlat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72" name="テキスト ボックス 2">
              <a:extLst>
                <a:ext uri="{FF2B5EF4-FFF2-40B4-BE49-F238E27FC236}">
                  <a16:creationId xmlns:a16="http://schemas.microsoft.com/office/drawing/2014/main" id="{4E8CC3A0-15B7-4D23-832B-1D3998737E52}"/>
                </a:ext>
              </a:extLst>
            </p:cNvPr>
            <p:cNvSpPr txBox="1">
              <a:spLocks noChangeArrowheads="1"/>
            </p:cNvSpPr>
            <p:nvPr/>
          </p:nvSpPr>
          <p:spPr bwMode="auto">
            <a:xfrm>
              <a:off x="30966" y="90865"/>
              <a:ext cx="683698" cy="310045"/>
            </a:xfrm>
            <a:prstGeom prst="rect">
              <a:avLst/>
            </a:prstGeom>
            <a:noFill/>
            <a:ln w="9525">
              <a:noFill/>
              <a:miter lim="800000"/>
              <a:headEnd/>
              <a:tailEnd/>
            </a:ln>
          </p:spPr>
          <p:txBody>
            <a:bodyPr rot="0" vert="horz" wrap="square" lIns="91440" tIns="45720" rIns="91440" bIns="45720" anchor="ctr" anchorCtr="0">
              <a:noAutofit/>
            </a:bodyPr>
            <a:lstStyle/>
            <a:p>
              <a:pPr>
                <a:lnSpc>
                  <a:spcPts val="1360"/>
                </a:lnSpc>
              </a:pPr>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事前準備</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34" name="グループ化 33">
            <a:extLst>
              <a:ext uri="{FF2B5EF4-FFF2-40B4-BE49-F238E27FC236}">
                <a16:creationId xmlns:a16="http://schemas.microsoft.com/office/drawing/2014/main" id="{6F9BAC07-CACE-435D-852B-0FC5CE23F749}"/>
              </a:ext>
            </a:extLst>
          </p:cNvPr>
          <p:cNvGrpSpPr/>
          <p:nvPr/>
        </p:nvGrpSpPr>
        <p:grpSpPr>
          <a:xfrm>
            <a:off x="1575743" y="1160833"/>
            <a:ext cx="1799998" cy="720000"/>
            <a:chOff x="-17358" y="6919"/>
            <a:chExt cx="1207061" cy="448424"/>
          </a:xfrm>
        </p:grpSpPr>
        <p:sp>
          <p:nvSpPr>
            <p:cNvPr id="69" name="矢印: 山形 68">
              <a:extLst>
                <a:ext uri="{FF2B5EF4-FFF2-40B4-BE49-F238E27FC236}">
                  <a16:creationId xmlns:a16="http://schemas.microsoft.com/office/drawing/2014/main" id="{3285298A-B597-49FF-95DA-DD302D9F6A1E}"/>
                </a:ext>
              </a:extLst>
            </p:cNvPr>
            <p:cNvSpPr/>
            <p:nvPr/>
          </p:nvSpPr>
          <p:spPr>
            <a:xfrm>
              <a:off x="-17358" y="6919"/>
              <a:ext cx="1207061" cy="448424"/>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70" name="テキスト ボックス 2">
              <a:extLst>
                <a:ext uri="{FF2B5EF4-FFF2-40B4-BE49-F238E27FC236}">
                  <a16:creationId xmlns:a16="http://schemas.microsoft.com/office/drawing/2014/main" id="{6CCAB59A-7829-4A3A-AB9E-8A8E2411BE8C}"/>
                </a:ext>
              </a:extLst>
            </p:cNvPr>
            <p:cNvSpPr txBox="1">
              <a:spLocks noChangeArrowheads="1"/>
            </p:cNvSpPr>
            <p:nvPr/>
          </p:nvSpPr>
          <p:spPr bwMode="auto">
            <a:xfrm>
              <a:off x="173969" y="19113"/>
              <a:ext cx="935175" cy="391775"/>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出願サイト</a:t>
              </a:r>
              <a:endParaRPr lang="en-US" altLang="ja-JP" b="1"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にアクセス</a:t>
              </a:r>
            </a:p>
          </p:txBody>
        </p:sp>
      </p:grpSp>
      <p:grpSp>
        <p:nvGrpSpPr>
          <p:cNvPr id="35" name="グループ化 34">
            <a:extLst>
              <a:ext uri="{FF2B5EF4-FFF2-40B4-BE49-F238E27FC236}">
                <a16:creationId xmlns:a16="http://schemas.microsoft.com/office/drawing/2014/main" id="{6C7DEC60-671E-42DB-B18C-A77F88C2447F}"/>
              </a:ext>
            </a:extLst>
          </p:cNvPr>
          <p:cNvGrpSpPr/>
          <p:nvPr/>
        </p:nvGrpSpPr>
        <p:grpSpPr>
          <a:xfrm>
            <a:off x="3105876" y="1126412"/>
            <a:ext cx="1800000" cy="802686"/>
            <a:chOff x="-48330" y="-14527"/>
            <a:chExt cx="1300237" cy="500347"/>
          </a:xfrm>
        </p:grpSpPr>
        <p:sp>
          <p:nvSpPr>
            <p:cNvPr id="45" name="矢印: 山形 44">
              <a:extLst>
                <a:ext uri="{FF2B5EF4-FFF2-40B4-BE49-F238E27FC236}">
                  <a16:creationId xmlns:a16="http://schemas.microsoft.com/office/drawing/2014/main" id="{B5D48926-BEF8-4D8E-BDDB-2CF664626C7D}"/>
                </a:ext>
              </a:extLst>
            </p:cNvPr>
            <p:cNvSpPr/>
            <p:nvPr/>
          </p:nvSpPr>
          <p:spPr>
            <a:xfrm>
              <a:off x="-48330" y="6951"/>
              <a:ext cx="1300237" cy="448805"/>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68" name="テキスト ボックス 2">
              <a:extLst>
                <a:ext uri="{FF2B5EF4-FFF2-40B4-BE49-F238E27FC236}">
                  <a16:creationId xmlns:a16="http://schemas.microsoft.com/office/drawing/2014/main" id="{9F31E338-6B9B-4FDC-8A35-53E0A46E6AB4}"/>
                </a:ext>
              </a:extLst>
            </p:cNvPr>
            <p:cNvSpPr txBox="1">
              <a:spLocks noChangeArrowheads="1"/>
            </p:cNvSpPr>
            <p:nvPr/>
          </p:nvSpPr>
          <p:spPr bwMode="auto">
            <a:xfrm>
              <a:off x="139483" y="-14527"/>
              <a:ext cx="1028374" cy="500347"/>
            </a:xfrm>
            <a:prstGeom prst="rect">
              <a:avLst/>
            </a:prstGeom>
            <a:noFill/>
            <a:ln w="9525">
              <a:noFill/>
              <a:miter lim="800000"/>
              <a:headEnd/>
              <a:tailEnd/>
            </a:ln>
          </p:spPr>
          <p:txBody>
            <a:bodyPr rot="0" vert="horz" wrap="square" lIns="91440" tIns="45720" rIns="91440" bIns="45720" anchor="ctr" anchorCtr="0">
              <a:noAutofit/>
            </a:bodyPr>
            <a:lstStyle/>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マイページの作成</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36" name="グループ化 35">
            <a:extLst>
              <a:ext uri="{FF2B5EF4-FFF2-40B4-BE49-F238E27FC236}">
                <a16:creationId xmlns:a16="http://schemas.microsoft.com/office/drawing/2014/main" id="{BA561587-F024-4D92-8627-BA680C1D3DB9}"/>
              </a:ext>
            </a:extLst>
          </p:cNvPr>
          <p:cNvGrpSpPr/>
          <p:nvPr/>
        </p:nvGrpSpPr>
        <p:grpSpPr>
          <a:xfrm>
            <a:off x="4635220" y="1160870"/>
            <a:ext cx="1813775" cy="834927"/>
            <a:chOff x="-58683" y="6953"/>
            <a:chExt cx="1104705" cy="520623"/>
          </a:xfrm>
        </p:grpSpPr>
        <p:sp>
          <p:nvSpPr>
            <p:cNvPr id="43" name="矢印: 山形 42">
              <a:extLst>
                <a:ext uri="{FF2B5EF4-FFF2-40B4-BE49-F238E27FC236}">
                  <a16:creationId xmlns:a16="http://schemas.microsoft.com/office/drawing/2014/main" id="{FB43AC54-6BE6-4DEA-9DB9-82702DC729C4}"/>
                </a:ext>
              </a:extLst>
            </p:cNvPr>
            <p:cNvSpPr/>
            <p:nvPr/>
          </p:nvSpPr>
          <p:spPr>
            <a:xfrm>
              <a:off x="-58683" y="6953"/>
              <a:ext cx="1096314" cy="448960"/>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44" name="テキスト ボックス 2">
              <a:extLst>
                <a:ext uri="{FF2B5EF4-FFF2-40B4-BE49-F238E27FC236}">
                  <a16:creationId xmlns:a16="http://schemas.microsoft.com/office/drawing/2014/main" id="{998E6884-2F33-4B84-8EE6-BB68D256FAB0}"/>
                </a:ext>
              </a:extLst>
            </p:cNvPr>
            <p:cNvSpPr txBox="1">
              <a:spLocks noChangeArrowheads="1"/>
            </p:cNvSpPr>
            <p:nvPr/>
          </p:nvSpPr>
          <p:spPr bwMode="auto">
            <a:xfrm>
              <a:off x="155341" y="33665"/>
              <a:ext cx="890681" cy="493911"/>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rgbClr val="8064A2"/>
                  </a:solidFill>
                  <a:latin typeface="HG丸ｺﾞｼｯｸM-PRO" panose="020F0600000000000000" pitchFamily="50" charset="-128"/>
                  <a:ea typeface="HG丸ｺﾞｼｯｸM-PRO" panose="020F0600000000000000" pitchFamily="50" charset="-128"/>
                </a:rPr>
                <a:t>出願内容</a:t>
              </a:r>
              <a:endParaRPr lang="en-US" altLang="ja-JP" b="1" kern="100" dirty="0">
                <a:solidFill>
                  <a:srgbClr val="8064A2"/>
                </a:solidFill>
                <a:latin typeface="HG丸ｺﾞｼｯｸM-PRO" panose="020F0600000000000000" pitchFamily="50" charset="-128"/>
                <a:ea typeface="HG丸ｺﾞｼｯｸM-PRO" panose="020F0600000000000000" pitchFamily="50" charset="-128"/>
              </a:endParaRPr>
            </a:p>
            <a:p>
              <a:r>
                <a:rPr lang="ja-JP" altLang="en-US" b="1" kern="100" dirty="0">
                  <a:solidFill>
                    <a:srgbClr val="8064A2"/>
                  </a:solidFill>
                  <a:latin typeface="HG丸ｺﾞｼｯｸM-PRO" panose="020F0600000000000000" pitchFamily="50" charset="-128"/>
                  <a:ea typeface="HG丸ｺﾞｼｯｸM-PRO" panose="020F0600000000000000" pitchFamily="50" charset="-128"/>
                </a:rPr>
                <a:t>の登録</a:t>
              </a:r>
              <a:endParaRPr lang="ja-JP" altLang="en-US" kern="100" dirty="0">
                <a:solidFill>
                  <a:srgbClr val="8064A2"/>
                </a:solidFill>
                <a:latin typeface="HG丸ｺﾞｼｯｸM-PRO" panose="020F0600000000000000" pitchFamily="50" charset="-128"/>
                <a:ea typeface="HG丸ｺﾞｼｯｸM-PRO" panose="020F0600000000000000" pitchFamily="50" charset="-128"/>
              </a:endParaRPr>
            </a:p>
          </p:txBody>
        </p:sp>
      </p:grpSp>
      <p:grpSp>
        <p:nvGrpSpPr>
          <p:cNvPr id="37" name="グループ化 36">
            <a:extLst>
              <a:ext uri="{FF2B5EF4-FFF2-40B4-BE49-F238E27FC236}">
                <a16:creationId xmlns:a16="http://schemas.microsoft.com/office/drawing/2014/main" id="{97001371-64C2-4F84-96D7-E0B39688A22E}"/>
              </a:ext>
            </a:extLst>
          </p:cNvPr>
          <p:cNvGrpSpPr/>
          <p:nvPr/>
        </p:nvGrpSpPr>
        <p:grpSpPr>
          <a:xfrm>
            <a:off x="6164560" y="1161373"/>
            <a:ext cx="1800000" cy="844828"/>
            <a:chOff x="-81507" y="6962"/>
            <a:chExt cx="1096313" cy="527427"/>
          </a:xfrm>
        </p:grpSpPr>
        <p:sp>
          <p:nvSpPr>
            <p:cNvPr id="41" name="矢印: 山形 40">
              <a:extLst>
                <a:ext uri="{FF2B5EF4-FFF2-40B4-BE49-F238E27FC236}">
                  <a16:creationId xmlns:a16="http://schemas.microsoft.com/office/drawing/2014/main" id="{8C5E5506-E799-4AF1-BCD2-E12AF77D92E5}"/>
                </a:ext>
              </a:extLst>
            </p:cNvPr>
            <p:cNvSpPr/>
            <p:nvPr/>
          </p:nvSpPr>
          <p:spPr>
            <a:xfrm>
              <a:off x="-81507" y="6962"/>
              <a:ext cx="1096313" cy="449497"/>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42" name="テキスト ボックス 2">
              <a:extLst>
                <a:ext uri="{FF2B5EF4-FFF2-40B4-BE49-F238E27FC236}">
                  <a16:creationId xmlns:a16="http://schemas.microsoft.com/office/drawing/2014/main" id="{DA072318-2329-47F2-B9D3-C5D189F649C5}"/>
                </a:ext>
              </a:extLst>
            </p:cNvPr>
            <p:cNvSpPr txBox="1">
              <a:spLocks noChangeArrowheads="1"/>
            </p:cNvSpPr>
            <p:nvPr/>
          </p:nvSpPr>
          <p:spPr bwMode="auto">
            <a:xfrm>
              <a:off x="107028" y="30685"/>
              <a:ext cx="694983" cy="503704"/>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検定料等</a:t>
              </a:r>
              <a:endParaRPr lang="en-US" altLang="ja-JP" b="1"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の支払い</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38" name="グループ化 37">
            <a:extLst>
              <a:ext uri="{FF2B5EF4-FFF2-40B4-BE49-F238E27FC236}">
                <a16:creationId xmlns:a16="http://schemas.microsoft.com/office/drawing/2014/main" id="{E2C6137E-57DE-4816-A32B-F03B869B7E3A}"/>
              </a:ext>
            </a:extLst>
          </p:cNvPr>
          <p:cNvGrpSpPr/>
          <p:nvPr/>
        </p:nvGrpSpPr>
        <p:grpSpPr>
          <a:xfrm>
            <a:off x="414907" y="666187"/>
            <a:ext cx="7156563" cy="391160"/>
            <a:chOff x="212108" y="73268"/>
            <a:chExt cx="5084619" cy="243327"/>
          </a:xfrm>
        </p:grpSpPr>
        <p:sp>
          <p:nvSpPr>
            <p:cNvPr id="39" name="平行四辺形 57">
              <a:extLst>
                <a:ext uri="{FF2B5EF4-FFF2-40B4-BE49-F238E27FC236}">
                  <a16:creationId xmlns:a16="http://schemas.microsoft.com/office/drawing/2014/main" id="{7CCB06A2-DC0F-454A-8B56-D7C0D4D92F3D}"/>
                </a:ext>
              </a:extLst>
            </p:cNvPr>
            <p:cNvSpPr/>
            <p:nvPr/>
          </p:nvSpPr>
          <p:spPr>
            <a:xfrm flipV="1">
              <a:off x="212108" y="73268"/>
              <a:ext cx="5084619" cy="243327"/>
            </a:xfrm>
            <a:custGeom>
              <a:avLst/>
              <a:gdLst>
                <a:gd name="connsiteX0" fmla="*/ 0 w 5937250"/>
                <a:gd name="connsiteY0" fmla="*/ 237490 h 237490"/>
                <a:gd name="connsiteX1" fmla="*/ 59373 w 5937250"/>
                <a:gd name="connsiteY1" fmla="*/ 0 h 237490"/>
                <a:gd name="connsiteX2" fmla="*/ 5937250 w 5937250"/>
                <a:gd name="connsiteY2" fmla="*/ 0 h 237490"/>
                <a:gd name="connsiteX3" fmla="*/ 5877878 w 5937250"/>
                <a:gd name="connsiteY3" fmla="*/ 237490 h 237490"/>
                <a:gd name="connsiteX4" fmla="*/ 0 w 5937250"/>
                <a:gd name="connsiteY4" fmla="*/ 237490 h 237490"/>
                <a:gd name="connsiteX0" fmla="*/ 0 w 5889748"/>
                <a:gd name="connsiteY0" fmla="*/ 249365 h 249365"/>
                <a:gd name="connsiteX1" fmla="*/ 11871 w 5889748"/>
                <a:gd name="connsiteY1" fmla="*/ 0 h 249365"/>
                <a:gd name="connsiteX2" fmla="*/ 5889748 w 5889748"/>
                <a:gd name="connsiteY2" fmla="*/ 0 h 249365"/>
                <a:gd name="connsiteX3" fmla="*/ 5830376 w 5889748"/>
                <a:gd name="connsiteY3" fmla="*/ 237490 h 249365"/>
                <a:gd name="connsiteX4" fmla="*/ 0 w 5889748"/>
                <a:gd name="connsiteY4" fmla="*/ 249365 h 249365"/>
                <a:gd name="connsiteX0" fmla="*/ 0 w 5889748"/>
                <a:gd name="connsiteY0" fmla="*/ 249365 h 249365"/>
                <a:gd name="connsiteX1" fmla="*/ 11871 w 5889748"/>
                <a:gd name="connsiteY1" fmla="*/ 0 h 249365"/>
                <a:gd name="connsiteX2" fmla="*/ 5889748 w 5889748"/>
                <a:gd name="connsiteY2" fmla="*/ 0 h 249365"/>
                <a:gd name="connsiteX3" fmla="*/ 5604740 w 5889748"/>
                <a:gd name="connsiteY3" fmla="*/ 249365 h 249365"/>
                <a:gd name="connsiteX4" fmla="*/ 0 w 5889748"/>
                <a:gd name="connsiteY4" fmla="*/ 249365 h 249365"/>
                <a:gd name="connsiteX0" fmla="*/ 165 w 5877877"/>
                <a:gd name="connsiteY0" fmla="*/ 273157 h 273157"/>
                <a:gd name="connsiteX1" fmla="*/ 0 w 5877877"/>
                <a:gd name="connsiteY1" fmla="*/ 0 h 273157"/>
                <a:gd name="connsiteX2" fmla="*/ 5877877 w 5877877"/>
                <a:gd name="connsiteY2" fmla="*/ 0 h 273157"/>
                <a:gd name="connsiteX3" fmla="*/ 5592869 w 5877877"/>
                <a:gd name="connsiteY3" fmla="*/ 249365 h 273157"/>
                <a:gd name="connsiteX4" fmla="*/ 165 w 5877877"/>
                <a:gd name="connsiteY4" fmla="*/ 273157 h 273157"/>
                <a:gd name="connsiteX0" fmla="*/ 165 w 5877877"/>
                <a:gd name="connsiteY0" fmla="*/ 273157 h 273490"/>
                <a:gd name="connsiteX1" fmla="*/ 0 w 5877877"/>
                <a:gd name="connsiteY1" fmla="*/ 0 h 273490"/>
                <a:gd name="connsiteX2" fmla="*/ 5877877 w 5877877"/>
                <a:gd name="connsiteY2" fmla="*/ 0 h 273490"/>
                <a:gd name="connsiteX3" fmla="*/ 5599955 w 5877877"/>
                <a:gd name="connsiteY3" fmla="*/ 273490 h 273490"/>
                <a:gd name="connsiteX4" fmla="*/ 165 w 5877877"/>
                <a:gd name="connsiteY4" fmla="*/ 273157 h 273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7877" h="273490">
                  <a:moveTo>
                    <a:pt x="165" y="273157"/>
                  </a:moveTo>
                  <a:lnTo>
                    <a:pt x="0" y="0"/>
                  </a:lnTo>
                  <a:lnTo>
                    <a:pt x="5877877" y="0"/>
                  </a:lnTo>
                  <a:lnTo>
                    <a:pt x="5599955" y="273490"/>
                  </a:lnTo>
                  <a:lnTo>
                    <a:pt x="165" y="273157"/>
                  </a:lnTo>
                  <a:close/>
                </a:path>
              </a:pathLst>
            </a:custGeom>
            <a:solidFill>
              <a:srgbClr val="8064A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40" name="テキスト ボックス 2">
              <a:extLst>
                <a:ext uri="{FF2B5EF4-FFF2-40B4-BE49-F238E27FC236}">
                  <a16:creationId xmlns:a16="http://schemas.microsoft.com/office/drawing/2014/main" id="{2FF826E8-4574-463E-A626-B697ED37F2C0}"/>
                </a:ext>
              </a:extLst>
            </p:cNvPr>
            <p:cNvSpPr txBox="1">
              <a:spLocks noChangeArrowheads="1"/>
            </p:cNvSpPr>
            <p:nvPr/>
          </p:nvSpPr>
          <p:spPr bwMode="auto">
            <a:xfrm>
              <a:off x="231839" y="138841"/>
              <a:ext cx="4911407" cy="165107"/>
            </a:xfrm>
            <a:prstGeom prst="rect">
              <a:avLst/>
            </a:prstGeom>
            <a:noFill/>
            <a:ln w="9525">
              <a:noFill/>
              <a:miter lim="800000"/>
              <a:headEnd/>
              <a:tailEnd/>
            </a:ln>
          </p:spPr>
          <p:txBody>
            <a:bodyPr rot="0" vert="horz" wrap="square" lIns="0" tIns="45720" rIns="91440" bIns="45720" anchor="t" anchorCtr="0">
              <a:noAutofit/>
            </a:bodyPr>
            <a:lstStyle/>
            <a:p>
              <a:pPr algn="just">
                <a:lnSpc>
                  <a:spcPts val="1360"/>
                </a:lnSpc>
              </a:pP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STEP1</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ja-JP" altLang="en-US"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STEP2</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ja-JP" altLang="en-US"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STEP3</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1"/>
                  </a:solidFill>
                  <a:latin typeface="HG丸ｺﾞｼｯｸM-PRO" panose="020F0600000000000000" pitchFamily="50" charset="-128"/>
                  <a:ea typeface="HG丸ｺﾞｼｯｸM-PRO" panose="020F0600000000000000" pitchFamily="50" charset="-128"/>
                </a:rPr>
                <a:t>STEP4</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STEP5</a:t>
              </a:r>
              <a:r>
                <a:rPr lang="ja-JP" altLang="en-US" b="1" kern="100" dirty="0">
                  <a:solidFill>
                    <a:srgbClr val="FFFFFF"/>
                  </a:solidFill>
                  <a:latin typeface="HG丸ｺﾞｼｯｸM-PRO" panose="020F0600000000000000" pitchFamily="50" charset="-128"/>
                  <a:ea typeface="HG丸ｺﾞｼｯｸM-PRO" panose="020F0600000000000000" pitchFamily="50" charset="-128"/>
                </a:rPr>
                <a:t>　　　　　　　　　　　　</a:t>
              </a:r>
              <a:endParaRPr lang="ja-JP" altLang="en-US" kern="100" dirty="0">
                <a:latin typeface="HG丸ｺﾞｼｯｸM-PRO" panose="020F0600000000000000" pitchFamily="50" charset="-128"/>
                <a:ea typeface="HG丸ｺﾞｼｯｸM-PRO" panose="020F0600000000000000" pitchFamily="50" charset="-128"/>
              </a:endParaRPr>
            </a:p>
          </p:txBody>
        </p:sp>
      </p:grpSp>
      <p:sp>
        <p:nvSpPr>
          <p:cNvPr id="30" name="正方形/長方形 29">
            <a:extLst>
              <a:ext uri="{FF2B5EF4-FFF2-40B4-BE49-F238E27FC236}">
                <a16:creationId xmlns:a16="http://schemas.microsoft.com/office/drawing/2014/main" id="{E47E3B3E-1982-4510-A919-D89D095BBF2A}"/>
              </a:ext>
            </a:extLst>
          </p:cNvPr>
          <p:cNvSpPr/>
          <p:nvPr/>
        </p:nvSpPr>
        <p:spPr>
          <a:xfrm>
            <a:off x="8858789" y="78862"/>
            <a:ext cx="3240000" cy="432000"/>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【1.</a:t>
            </a:r>
            <a:r>
              <a:rPr lang="ja-JP" altLang="en-US" sz="2000" dirty="0">
                <a:latin typeface="+mn-ea"/>
              </a:rPr>
              <a:t> </a:t>
            </a:r>
            <a:r>
              <a:rPr lang="en-US" altLang="ja-JP" sz="2000" dirty="0">
                <a:latin typeface="+mn-ea"/>
              </a:rPr>
              <a:t>Web</a:t>
            </a:r>
            <a:r>
              <a:rPr lang="ja-JP" altLang="en-US" sz="2000" dirty="0">
                <a:latin typeface="+mn-ea"/>
              </a:rPr>
              <a:t>出願について</a:t>
            </a:r>
            <a:r>
              <a:rPr lang="en-US" altLang="ja-JP" sz="2000" dirty="0">
                <a:latin typeface="+mn-ea"/>
              </a:rPr>
              <a:t>】</a:t>
            </a:r>
          </a:p>
        </p:txBody>
      </p:sp>
      <p:sp>
        <p:nvSpPr>
          <p:cNvPr id="50" name="四角形: 角を丸くする 49">
            <a:extLst>
              <a:ext uri="{FF2B5EF4-FFF2-40B4-BE49-F238E27FC236}">
                <a16:creationId xmlns:a16="http://schemas.microsoft.com/office/drawing/2014/main" id="{24AC9DDE-26AC-4A52-B38C-FAEFA331BCD5}"/>
              </a:ext>
            </a:extLst>
          </p:cNvPr>
          <p:cNvSpPr/>
          <p:nvPr/>
        </p:nvSpPr>
        <p:spPr>
          <a:xfrm>
            <a:off x="9657977" y="4042843"/>
            <a:ext cx="1152000" cy="864000"/>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吹き出し: 角を丸めた四角形 46">
            <a:extLst>
              <a:ext uri="{FF2B5EF4-FFF2-40B4-BE49-F238E27FC236}">
                <a16:creationId xmlns:a16="http://schemas.microsoft.com/office/drawing/2014/main" id="{CD46F85A-FB85-4E8B-9DE3-7CC62BDEDF99}"/>
              </a:ext>
            </a:extLst>
          </p:cNvPr>
          <p:cNvSpPr/>
          <p:nvPr/>
        </p:nvSpPr>
        <p:spPr>
          <a:xfrm>
            <a:off x="8793977" y="2450068"/>
            <a:ext cx="2880000" cy="432000"/>
          </a:xfrm>
          <a:prstGeom prst="wedgeRoundRectCallout">
            <a:avLst>
              <a:gd name="adj1" fmla="val 12696"/>
              <a:gd name="adj2" fmla="val 305308"/>
              <a:gd name="adj3" fmla="val 16667"/>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000" b="1" dirty="0">
                <a:solidFill>
                  <a:schemeClr val="tx1"/>
                </a:solidFill>
              </a:rPr>
              <a:t>［出願］をクリック</a:t>
            </a:r>
            <a:endParaRPr kumimoji="1" lang="en-US" altLang="ja-JP" sz="2000" b="1" dirty="0">
              <a:solidFill>
                <a:schemeClr val="tx1"/>
              </a:solidFill>
            </a:endParaRPr>
          </a:p>
        </p:txBody>
      </p:sp>
    </p:spTree>
    <p:extLst>
      <p:ext uri="{BB962C8B-B14F-4D97-AF65-F5344CB8AC3E}">
        <p14:creationId xmlns:p14="http://schemas.microsoft.com/office/powerpoint/2010/main" val="304579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250" tmFilter="0, 0; .2, .5; .8, .5; 1, 0"/>
                                        <p:tgtEl>
                                          <p:spTgt spid="36"/>
                                        </p:tgtEl>
                                      </p:cBhvr>
                                    </p:animEffect>
                                    <p:animScale>
                                      <p:cBhvr>
                                        <p:cTn id="7" dur="625" autoRev="1" fill="hold"/>
                                        <p:tgtEl>
                                          <p:spTgt spid="3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heel(1)">
                                      <p:cBhvr>
                                        <p:cTn id="24" dur="1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0"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type="sldNum" sz="quarter" idx="12"/>
          </p:nvPr>
        </p:nvSpPr>
        <p:spPr>
          <a:xfrm>
            <a:off x="11172326" y="6429546"/>
            <a:ext cx="683339" cy="365125"/>
          </a:xfrm>
        </p:spPr>
        <p:txBody>
          <a:bodyPr/>
          <a:lstStyle/>
          <a:p>
            <a:fld id="{E0DD81A2-EA14-4A6D-B084-F67E3CF249F6}" type="slidenum">
              <a:rPr kumimoji="1" lang="ja-JP" altLang="en-US" smtClean="0"/>
              <a:t>11</a:t>
            </a:fld>
            <a:endParaRPr kumimoji="1" lang="ja-JP" altLang="en-US" dirty="0"/>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lang="ja-JP" altLang="en-US" dirty="0">
                <a:solidFill>
                  <a:srgbClr val="002060"/>
                </a:solidFill>
              </a:rPr>
              <a:t>②　出願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P.38,29</a:t>
            </a:r>
            <a:r>
              <a:rPr lang="ja-JP" altLang="en-US" dirty="0">
                <a:solidFill>
                  <a:srgbClr val="002060"/>
                </a:solidFill>
              </a:rPr>
              <a:t>～</a:t>
            </a:r>
            <a:r>
              <a:rPr lang="en-US" altLang="ja-JP" dirty="0">
                <a:solidFill>
                  <a:srgbClr val="002060"/>
                </a:solidFill>
              </a:rPr>
              <a:t>30】</a:t>
            </a:r>
            <a:endParaRPr lang="ja-JP" altLang="en-US" dirty="0">
              <a:solidFill>
                <a:srgbClr val="002060"/>
              </a:solidFill>
            </a:endParaRPr>
          </a:p>
        </p:txBody>
      </p:sp>
      <p:grpSp>
        <p:nvGrpSpPr>
          <p:cNvPr id="33" name="グループ化 32">
            <a:extLst>
              <a:ext uri="{FF2B5EF4-FFF2-40B4-BE49-F238E27FC236}">
                <a16:creationId xmlns:a16="http://schemas.microsoft.com/office/drawing/2014/main" id="{F6B63B36-E067-4E38-BF2E-89AE8B56DDF8}"/>
              </a:ext>
            </a:extLst>
          </p:cNvPr>
          <p:cNvGrpSpPr/>
          <p:nvPr/>
        </p:nvGrpSpPr>
        <p:grpSpPr>
          <a:xfrm>
            <a:off x="7680623" y="1144000"/>
            <a:ext cx="1331999" cy="756001"/>
            <a:chOff x="59791" y="-6962"/>
            <a:chExt cx="1495878" cy="471972"/>
          </a:xfrm>
        </p:grpSpPr>
        <p:sp>
          <p:nvSpPr>
            <p:cNvPr id="75" name="矢印: 山形 74">
              <a:extLst>
                <a:ext uri="{FF2B5EF4-FFF2-40B4-BE49-F238E27FC236}">
                  <a16:creationId xmlns:a16="http://schemas.microsoft.com/office/drawing/2014/main" id="{05C534ED-3D0D-4AE5-809D-AF3D573ECD0E}"/>
                </a:ext>
              </a:extLst>
            </p:cNvPr>
            <p:cNvSpPr/>
            <p:nvPr/>
          </p:nvSpPr>
          <p:spPr>
            <a:xfrm>
              <a:off x="59791" y="-6962"/>
              <a:ext cx="1495878" cy="471972"/>
            </a:xfrm>
            <a:prstGeom prst="chevron">
              <a:avLst>
                <a:gd name="adj" fmla="val 51649"/>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dirty="0">
                <a:latin typeface="HG丸ｺﾞｼｯｸM-PRO" panose="020F0600000000000000" pitchFamily="50" charset="-128"/>
                <a:ea typeface="HG丸ｺﾞｼｯｸM-PRO" panose="020F0600000000000000" pitchFamily="50" charset="-128"/>
              </a:endParaRPr>
            </a:p>
          </p:txBody>
        </p:sp>
        <p:sp>
          <p:nvSpPr>
            <p:cNvPr id="76" name="テキスト ボックス 2">
              <a:extLst>
                <a:ext uri="{FF2B5EF4-FFF2-40B4-BE49-F238E27FC236}">
                  <a16:creationId xmlns:a16="http://schemas.microsoft.com/office/drawing/2014/main" id="{3469D76A-FF92-4017-96E3-8C140E02F637}"/>
                </a:ext>
              </a:extLst>
            </p:cNvPr>
            <p:cNvSpPr txBox="1">
              <a:spLocks noChangeArrowheads="1"/>
            </p:cNvSpPr>
            <p:nvPr/>
          </p:nvSpPr>
          <p:spPr bwMode="auto">
            <a:xfrm>
              <a:off x="438524" y="-5260"/>
              <a:ext cx="912464" cy="441935"/>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2000" b="1" kern="100" dirty="0">
                  <a:solidFill>
                    <a:schemeClr val="bg2">
                      <a:lumMod val="50000"/>
                    </a:schemeClr>
                  </a:solidFill>
                  <a:latin typeface="HG丸ｺﾞｼｯｸM-PRO" panose="020F0600000000000000" pitchFamily="50" charset="-128"/>
                  <a:ea typeface="HG丸ｺﾞｼｯｸM-PRO" panose="020F0600000000000000" pitchFamily="50" charset="-128"/>
                </a:rPr>
                <a:t>出願</a:t>
              </a:r>
            </a:p>
            <a:p>
              <a:pPr algn="just"/>
              <a:r>
                <a:rPr lang="ja-JP" altLang="en-US" sz="2000" b="1" kern="100" dirty="0">
                  <a:solidFill>
                    <a:schemeClr val="bg2">
                      <a:lumMod val="50000"/>
                    </a:schemeClr>
                  </a:solidFill>
                  <a:latin typeface="HG丸ｺﾞｼｯｸM-PRO" panose="020F0600000000000000" pitchFamily="50" charset="-128"/>
                  <a:ea typeface="HG丸ｺﾞｼｯｸM-PRO" panose="020F0600000000000000" pitchFamily="50" charset="-128"/>
                </a:rPr>
                <a:t>完了</a:t>
              </a:r>
            </a:p>
          </p:txBody>
        </p:sp>
      </p:grpSp>
      <p:grpSp>
        <p:nvGrpSpPr>
          <p:cNvPr id="35" name="グループ化 34">
            <a:extLst>
              <a:ext uri="{FF2B5EF4-FFF2-40B4-BE49-F238E27FC236}">
                <a16:creationId xmlns:a16="http://schemas.microsoft.com/office/drawing/2014/main" id="{C8DD0CE1-38BE-4A43-8D58-BF142D39541C}"/>
              </a:ext>
            </a:extLst>
          </p:cNvPr>
          <p:cNvGrpSpPr/>
          <p:nvPr/>
        </p:nvGrpSpPr>
        <p:grpSpPr>
          <a:xfrm>
            <a:off x="406400" y="1145668"/>
            <a:ext cx="1440000" cy="756001"/>
            <a:chOff x="23155" y="-1"/>
            <a:chExt cx="809029" cy="470314"/>
          </a:xfrm>
        </p:grpSpPr>
        <p:sp>
          <p:nvSpPr>
            <p:cNvPr id="73" name="矢印: 五方向 72">
              <a:extLst>
                <a:ext uri="{FF2B5EF4-FFF2-40B4-BE49-F238E27FC236}">
                  <a16:creationId xmlns:a16="http://schemas.microsoft.com/office/drawing/2014/main" id="{6C27293C-05EE-40F8-836A-D6D585106E70}"/>
                </a:ext>
              </a:extLst>
            </p:cNvPr>
            <p:cNvSpPr/>
            <p:nvPr/>
          </p:nvSpPr>
          <p:spPr>
            <a:xfrm>
              <a:off x="23155" y="-1"/>
              <a:ext cx="809029" cy="470314"/>
            </a:xfrm>
            <a:prstGeom prst="homePlat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74" name="テキスト ボックス 2">
              <a:extLst>
                <a:ext uri="{FF2B5EF4-FFF2-40B4-BE49-F238E27FC236}">
                  <a16:creationId xmlns:a16="http://schemas.microsoft.com/office/drawing/2014/main" id="{B6DBB86D-5312-4613-9DB5-3C0C7A954ED1}"/>
                </a:ext>
              </a:extLst>
            </p:cNvPr>
            <p:cNvSpPr txBox="1">
              <a:spLocks noChangeArrowheads="1"/>
            </p:cNvSpPr>
            <p:nvPr/>
          </p:nvSpPr>
          <p:spPr bwMode="auto">
            <a:xfrm>
              <a:off x="30966" y="90865"/>
              <a:ext cx="683698" cy="310045"/>
            </a:xfrm>
            <a:prstGeom prst="rect">
              <a:avLst/>
            </a:prstGeom>
            <a:noFill/>
            <a:ln w="9525">
              <a:noFill/>
              <a:miter lim="800000"/>
              <a:headEnd/>
              <a:tailEnd/>
            </a:ln>
          </p:spPr>
          <p:txBody>
            <a:bodyPr rot="0" vert="horz" wrap="square" lIns="91440" tIns="45720" rIns="91440" bIns="45720" anchor="ctr" anchorCtr="0">
              <a:noAutofit/>
            </a:bodyPr>
            <a:lstStyle/>
            <a:p>
              <a:pPr>
                <a:lnSpc>
                  <a:spcPts val="1360"/>
                </a:lnSpc>
              </a:pPr>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事前準備</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36" name="グループ化 35">
            <a:extLst>
              <a:ext uri="{FF2B5EF4-FFF2-40B4-BE49-F238E27FC236}">
                <a16:creationId xmlns:a16="http://schemas.microsoft.com/office/drawing/2014/main" id="{C334AA0B-BC83-4272-AD2F-DD8563567F5E}"/>
              </a:ext>
            </a:extLst>
          </p:cNvPr>
          <p:cNvGrpSpPr/>
          <p:nvPr/>
        </p:nvGrpSpPr>
        <p:grpSpPr>
          <a:xfrm>
            <a:off x="1575743" y="1166303"/>
            <a:ext cx="1799998" cy="720000"/>
            <a:chOff x="-17358" y="6919"/>
            <a:chExt cx="1207061" cy="448424"/>
          </a:xfrm>
        </p:grpSpPr>
        <p:sp>
          <p:nvSpPr>
            <p:cNvPr id="71" name="矢印: 山形 70">
              <a:extLst>
                <a:ext uri="{FF2B5EF4-FFF2-40B4-BE49-F238E27FC236}">
                  <a16:creationId xmlns:a16="http://schemas.microsoft.com/office/drawing/2014/main" id="{A17D428C-CC34-4377-B974-09392741FAD2}"/>
                </a:ext>
              </a:extLst>
            </p:cNvPr>
            <p:cNvSpPr/>
            <p:nvPr/>
          </p:nvSpPr>
          <p:spPr>
            <a:xfrm>
              <a:off x="-17358" y="6919"/>
              <a:ext cx="1207061" cy="448424"/>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72" name="テキスト ボックス 2">
              <a:extLst>
                <a:ext uri="{FF2B5EF4-FFF2-40B4-BE49-F238E27FC236}">
                  <a16:creationId xmlns:a16="http://schemas.microsoft.com/office/drawing/2014/main" id="{DC79BA0F-792D-4AE6-A24E-9C12E1D199AE}"/>
                </a:ext>
              </a:extLst>
            </p:cNvPr>
            <p:cNvSpPr txBox="1">
              <a:spLocks noChangeArrowheads="1"/>
            </p:cNvSpPr>
            <p:nvPr/>
          </p:nvSpPr>
          <p:spPr bwMode="auto">
            <a:xfrm>
              <a:off x="173969" y="19113"/>
              <a:ext cx="935175" cy="391775"/>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出願サイト</a:t>
              </a:r>
              <a:endParaRPr lang="en-US" altLang="ja-JP" b="1"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にアクセス</a:t>
              </a:r>
            </a:p>
          </p:txBody>
        </p:sp>
      </p:grpSp>
      <p:grpSp>
        <p:nvGrpSpPr>
          <p:cNvPr id="37" name="グループ化 36">
            <a:extLst>
              <a:ext uri="{FF2B5EF4-FFF2-40B4-BE49-F238E27FC236}">
                <a16:creationId xmlns:a16="http://schemas.microsoft.com/office/drawing/2014/main" id="{102B5A56-296C-46DB-BF14-7C36BD324FCB}"/>
              </a:ext>
            </a:extLst>
          </p:cNvPr>
          <p:cNvGrpSpPr/>
          <p:nvPr/>
        </p:nvGrpSpPr>
        <p:grpSpPr>
          <a:xfrm>
            <a:off x="3105876" y="1131882"/>
            <a:ext cx="1800000" cy="802686"/>
            <a:chOff x="-48330" y="-14527"/>
            <a:chExt cx="1300237" cy="500347"/>
          </a:xfrm>
        </p:grpSpPr>
        <p:sp>
          <p:nvSpPr>
            <p:cNvPr id="69" name="矢印: 山形 68">
              <a:extLst>
                <a:ext uri="{FF2B5EF4-FFF2-40B4-BE49-F238E27FC236}">
                  <a16:creationId xmlns:a16="http://schemas.microsoft.com/office/drawing/2014/main" id="{9B896FC9-C1E8-4DF2-B817-12981B7CC337}"/>
                </a:ext>
              </a:extLst>
            </p:cNvPr>
            <p:cNvSpPr/>
            <p:nvPr/>
          </p:nvSpPr>
          <p:spPr>
            <a:xfrm>
              <a:off x="-48330" y="6951"/>
              <a:ext cx="1300237" cy="448805"/>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70" name="テキスト ボックス 2">
              <a:extLst>
                <a:ext uri="{FF2B5EF4-FFF2-40B4-BE49-F238E27FC236}">
                  <a16:creationId xmlns:a16="http://schemas.microsoft.com/office/drawing/2014/main" id="{95AD0DEE-CABE-4645-8C63-A831D25100AE}"/>
                </a:ext>
              </a:extLst>
            </p:cNvPr>
            <p:cNvSpPr txBox="1">
              <a:spLocks noChangeArrowheads="1"/>
            </p:cNvSpPr>
            <p:nvPr/>
          </p:nvSpPr>
          <p:spPr bwMode="auto">
            <a:xfrm>
              <a:off x="139483" y="-14527"/>
              <a:ext cx="1028374" cy="500347"/>
            </a:xfrm>
            <a:prstGeom prst="rect">
              <a:avLst/>
            </a:prstGeom>
            <a:noFill/>
            <a:ln w="9525">
              <a:noFill/>
              <a:miter lim="800000"/>
              <a:headEnd/>
              <a:tailEnd/>
            </a:ln>
          </p:spPr>
          <p:txBody>
            <a:bodyPr rot="0" vert="horz" wrap="square" lIns="91440" tIns="45720" rIns="91440" bIns="45720" anchor="ctr" anchorCtr="0">
              <a:noAutofit/>
            </a:bodyPr>
            <a:lstStyle/>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マイページの作成</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38" name="グループ化 37">
            <a:extLst>
              <a:ext uri="{FF2B5EF4-FFF2-40B4-BE49-F238E27FC236}">
                <a16:creationId xmlns:a16="http://schemas.microsoft.com/office/drawing/2014/main" id="{8A367935-615F-49F7-B56A-23FF67D58364}"/>
              </a:ext>
            </a:extLst>
          </p:cNvPr>
          <p:cNvGrpSpPr/>
          <p:nvPr/>
        </p:nvGrpSpPr>
        <p:grpSpPr>
          <a:xfrm>
            <a:off x="4635220" y="1166340"/>
            <a:ext cx="1813775" cy="834927"/>
            <a:chOff x="-58683" y="6953"/>
            <a:chExt cx="1104705" cy="520623"/>
          </a:xfrm>
        </p:grpSpPr>
        <p:sp>
          <p:nvSpPr>
            <p:cNvPr id="45" name="矢印: 山形 44">
              <a:extLst>
                <a:ext uri="{FF2B5EF4-FFF2-40B4-BE49-F238E27FC236}">
                  <a16:creationId xmlns:a16="http://schemas.microsoft.com/office/drawing/2014/main" id="{AE865A1B-ADFD-4DEE-A962-ED3511D0F2C7}"/>
                </a:ext>
              </a:extLst>
            </p:cNvPr>
            <p:cNvSpPr/>
            <p:nvPr/>
          </p:nvSpPr>
          <p:spPr>
            <a:xfrm>
              <a:off x="-58683" y="6953"/>
              <a:ext cx="1096314" cy="448960"/>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67" name="テキスト ボックス 2">
              <a:extLst>
                <a:ext uri="{FF2B5EF4-FFF2-40B4-BE49-F238E27FC236}">
                  <a16:creationId xmlns:a16="http://schemas.microsoft.com/office/drawing/2014/main" id="{B2F248C7-99CF-4D43-A0E4-6C8833D937B2}"/>
                </a:ext>
              </a:extLst>
            </p:cNvPr>
            <p:cNvSpPr txBox="1">
              <a:spLocks noChangeArrowheads="1"/>
            </p:cNvSpPr>
            <p:nvPr/>
          </p:nvSpPr>
          <p:spPr bwMode="auto">
            <a:xfrm>
              <a:off x="155341" y="33665"/>
              <a:ext cx="890681" cy="493911"/>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出願内容</a:t>
              </a:r>
              <a:endParaRPr lang="en-US" altLang="ja-JP" b="1"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の登録</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39" name="グループ化 38">
            <a:extLst>
              <a:ext uri="{FF2B5EF4-FFF2-40B4-BE49-F238E27FC236}">
                <a16:creationId xmlns:a16="http://schemas.microsoft.com/office/drawing/2014/main" id="{86983686-9C6A-4827-B62C-25E30281AD0D}"/>
              </a:ext>
            </a:extLst>
          </p:cNvPr>
          <p:cNvGrpSpPr/>
          <p:nvPr/>
        </p:nvGrpSpPr>
        <p:grpSpPr>
          <a:xfrm>
            <a:off x="6164560" y="1166843"/>
            <a:ext cx="1800000" cy="844828"/>
            <a:chOff x="-81507" y="6962"/>
            <a:chExt cx="1096313" cy="527427"/>
          </a:xfrm>
        </p:grpSpPr>
        <p:sp>
          <p:nvSpPr>
            <p:cNvPr id="43" name="矢印: 山形 42">
              <a:extLst>
                <a:ext uri="{FF2B5EF4-FFF2-40B4-BE49-F238E27FC236}">
                  <a16:creationId xmlns:a16="http://schemas.microsoft.com/office/drawing/2014/main" id="{D5E54002-75F0-4882-83F6-B87281E7945B}"/>
                </a:ext>
              </a:extLst>
            </p:cNvPr>
            <p:cNvSpPr/>
            <p:nvPr/>
          </p:nvSpPr>
          <p:spPr>
            <a:xfrm>
              <a:off x="-81507" y="6962"/>
              <a:ext cx="1096313" cy="449497"/>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44" name="テキスト ボックス 2">
              <a:extLst>
                <a:ext uri="{FF2B5EF4-FFF2-40B4-BE49-F238E27FC236}">
                  <a16:creationId xmlns:a16="http://schemas.microsoft.com/office/drawing/2014/main" id="{26387F39-EA5D-4E66-ADD7-E222E016655F}"/>
                </a:ext>
              </a:extLst>
            </p:cNvPr>
            <p:cNvSpPr txBox="1">
              <a:spLocks noChangeArrowheads="1"/>
            </p:cNvSpPr>
            <p:nvPr/>
          </p:nvSpPr>
          <p:spPr bwMode="auto">
            <a:xfrm>
              <a:off x="107028" y="30685"/>
              <a:ext cx="694983" cy="503704"/>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rgbClr val="8064A2"/>
                  </a:solidFill>
                  <a:latin typeface="HG丸ｺﾞｼｯｸM-PRO" panose="020F0600000000000000" pitchFamily="50" charset="-128"/>
                  <a:ea typeface="HG丸ｺﾞｼｯｸM-PRO" panose="020F0600000000000000" pitchFamily="50" charset="-128"/>
                </a:rPr>
                <a:t>検定料等</a:t>
              </a:r>
              <a:endParaRPr lang="en-US" altLang="ja-JP" b="1" kern="100" dirty="0">
                <a:solidFill>
                  <a:srgbClr val="8064A2"/>
                </a:solidFill>
                <a:latin typeface="HG丸ｺﾞｼｯｸM-PRO" panose="020F0600000000000000" pitchFamily="50" charset="-128"/>
                <a:ea typeface="HG丸ｺﾞｼｯｸM-PRO" panose="020F0600000000000000" pitchFamily="50" charset="-128"/>
              </a:endParaRPr>
            </a:p>
            <a:p>
              <a:r>
                <a:rPr lang="ja-JP" altLang="en-US" b="1" kern="100" dirty="0">
                  <a:solidFill>
                    <a:srgbClr val="8064A2"/>
                  </a:solidFill>
                  <a:latin typeface="HG丸ｺﾞｼｯｸM-PRO" panose="020F0600000000000000" pitchFamily="50" charset="-128"/>
                  <a:ea typeface="HG丸ｺﾞｼｯｸM-PRO" panose="020F0600000000000000" pitchFamily="50" charset="-128"/>
                </a:rPr>
                <a:t>の支払い</a:t>
              </a:r>
              <a:endParaRPr lang="ja-JP" altLang="en-US" kern="100" dirty="0">
                <a:solidFill>
                  <a:srgbClr val="8064A2"/>
                </a:solidFill>
                <a:latin typeface="HG丸ｺﾞｼｯｸM-PRO" panose="020F0600000000000000" pitchFamily="50" charset="-128"/>
                <a:ea typeface="HG丸ｺﾞｼｯｸM-PRO" panose="020F0600000000000000" pitchFamily="50" charset="-128"/>
              </a:endParaRPr>
            </a:p>
          </p:txBody>
        </p:sp>
      </p:grpSp>
      <p:grpSp>
        <p:nvGrpSpPr>
          <p:cNvPr id="40" name="グループ化 39">
            <a:extLst>
              <a:ext uri="{FF2B5EF4-FFF2-40B4-BE49-F238E27FC236}">
                <a16:creationId xmlns:a16="http://schemas.microsoft.com/office/drawing/2014/main" id="{E16B045C-64D6-4A0E-87FC-8799CA09492D}"/>
              </a:ext>
            </a:extLst>
          </p:cNvPr>
          <p:cNvGrpSpPr/>
          <p:nvPr/>
        </p:nvGrpSpPr>
        <p:grpSpPr>
          <a:xfrm>
            <a:off x="414907" y="671657"/>
            <a:ext cx="7156563" cy="391160"/>
            <a:chOff x="212108" y="73268"/>
            <a:chExt cx="5084619" cy="243327"/>
          </a:xfrm>
        </p:grpSpPr>
        <p:sp>
          <p:nvSpPr>
            <p:cNvPr id="41" name="平行四辺形 57">
              <a:extLst>
                <a:ext uri="{FF2B5EF4-FFF2-40B4-BE49-F238E27FC236}">
                  <a16:creationId xmlns:a16="http://schemas.microsoft.com/office/drawing/2014/main" id="{9CB640A4-7184-4086-9DDE-CF1BC9D0BC5C}"/>
                </a:ext>
              </a:extLst>
            </p:cNvPr>
            <p:cNvSpPr/>
            <p:nvPr/>
          </p:nvSpPr>
          <p:spPr>
            <a:xfrm flipV="1">
              <a:off x="212108" y="73268"/>
              <a:ext cx="5084619" cy="243327"/>
            </a:xfrm>
            <a:custGeom>
              <a:avLst/>
              <a:gdLst>
                <a:gd name="connsiteX0" fmla="*/ 0 w 5937250"/>
                <a:gd name="connsiteY0" fmla="*/ 237490 h 237490"/>
                <a:gd name="connsiteX1" fmla="*/ 59373 w 5937250"/>
                <a:gd name="connsiteY1" fmla="*/ 0 h 237490"/>
                <a:gd name="connsiteX2" fmla="*/ 5937250 w 5937250"/>
                <a:gd name="connsiteY2" fmla="*/ 0 h 237490"/>
                <a:gd name="connsiteX3" fmla="*/ 5877878 w 5937250"/>
                <a:gd name="connsiteY3" fmla="*/ 237490 h 237490"/>
                <a:gd name="connsiteX4" fmla="*/ 0 w 5937250"/>
                <a:gd name="connsiteY4" fmla="*/ 237490 h 237490"/>
                <a:gd name="connsiteX0" fmla="*/ 0 w 5889748"/>
                <a:gd name="connsiteY0" fmla="*/ 249365 h 249365"/>
                <a:gd name="connsiteX1" fmla="*/ 11871 w 5889748"/>
                <a:gd name="connsiteY1" fmla="*/ 0 h 249365"/>
                <a:gd name="connsiteX2" fmla="*/ 5889748 w 5889748"/>
                <a:gd name="connsiteY2" fmla="*/ 0 h 249365"/>
                <a:gd name="connsiteX3" fmla="*/ 5830376 w 5889748"/>
                <a:gd name="connsiteY3" fmla="*/ 237490 h 249365"/>
                <a:gd name="connsiteX4" fmla="*/ 0 w 5889748"/>
                <a:gd name="connsiteY4" fmla="*/ 249365 h 249365"/>
                <a:gd name="connsiteX0" fmla="*/ 0 w 5889748"/>
                <a:gd name="connsiteY0" fmla="*/ 249365 h 249365"/>
                <a:gd name="connsiteX1" fmla="*/ 11871 w 5889748"/>
                <a:gd name="connsiteY1" fmla="*/ 0 h 249365"/>
                <a:gd name="connsiteX2" fmla="*/ 5889748 w 5889748"/>
                <a:gd name="connsiteY2" fmla="*/ 0 h 249365"/>
                <a:gd name="connsiteX3" fmla="*/ 5604740 w 5889748"/>
                <a:gd name="connsiteY3" fmla="*/ 249365 h 249365"/>
                <a:gd name="connsiteX4" fmla="*/ 0 w 5889748"/>
                <a:gd name="connsiteY4" fmla="*/ 249365 h 249365"/>
                <a:gd name="connsiteX0" fmla="*/ 165 w 5877877"/>
                <a:gd name="connsiteY0" fmla="*/ 273157 h 273157"/>
                <a:gd name="connsiteX1" fmla="*/ 0 w 5877877"/>
                <a:gd name="connsiteY1" fmla="*/ 0 h 273157"/>
                <a:gd name="connsiteX2" fmla="*/ 5877877 w 5877877"/>
                <a:gd name="connsiteY2" fmla="*/ 0 h 273157"/>
                <a:gd name="connsiteX3" fmla="*/ 5592869 w 5877877"/>
                <a:gd name="connsiteY3" fmla="*/ 249365 h 273157"/>
                <a:gd name="connsiteX4" fmla="*/ 165 w 5877877"/>
                <a:gd name="connsiteY4" fmla="*/ 273157 h 273157"/>
                <a:gd name="connsiteX0" fmla="*/ 165 w 5877877"/>
                <a:gd name="connsiteY0" fmla="*/ 273157 h 273490"/>
                <a:gd name="connsiteX1" fmla="*/ 0 w 5877877"/>
                <a:gd name="connsiteY1" fmla="*/ 0 h 273490"/>
                <a:gd name="connsiteX2" fmla="*/ 5877877 w 5877877"/>
                <a:gd name="connsiteY2" fmla="*/ 0 h 273490"/>
                <a:gd name="connsiteX3" fmla="*/ 5599955 w 5877877"/>
                <a:gd name="connsiteY3" fmla="*/ 273490 h 273490"/>
                <a:gd name="connsiteX4" fmla="*/ 165 w 5877877"/>
                <a:gd name="connsiteY4" fmla="*/ 273157 h 273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7877" h="273490">
                  <a:moveTo>
                    <a:pt x="165" y="273157"/>
                  </a:moveTo>
                  <a:lnTo>
                    <a:pt x="0" y="0"/>
                  </a:lnTo>
                  <a:lnTo>
                    <a:pt x="5877877" y="0"/>
                  </a:lnTo>
                  <a:lnTo>
                    <a:pt x="5599955" y="273490"/>
                  </a:lnTo>
                  <a:lnTo>
                    <a:pt x="165" y="273157"/>
                  </a:lnTo>
                  <a:close/>
                </a:path>
              </a:pathLst>
            </a:custGeom>
            <a:solidFill>
              <a:srgbClr val="8064A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42" name="テキスト ボックス 2">
              <a:extLst>
                <a:ext uri="{FF2B5EF4-FFF2-40B4-BE49-F238E27FC236}">
                  <a16:creationId xmlns:a16="http://schemas.microsoft.com/office/drawing/2014/main" id="{5DC69634-5DA0-47DD-8711-BC79BCBC868F}"/>
                </a:ext>
              </a:extLst>
            </p:cNvPr>
            <p:cNvSpPr txBox="1">
              <a:spLocks noChangeArrowheads="1"/>
            </p:cNvSpPr>
            <p:nvPr/>
          </p:nvSpPr>
          <p:spPr bwMode="auto">
            <a:xfrm>
              <a:off x="231839" y="138841"/>
              <a:ext cx="4911407" cy="165107"/>
            </a:xfrm>
            <a:prstGeom prst="rect">
              <a:avLst/>
            </a:prstGeom>
            <a:noFill/>
            <a:ln w="9525">
              <a:noFill/>
              <a:miter lim="800000"/>
              <a:headEnd/>
              <a:tailEnd/>
            </a:ln>
          </p:spPr>
          <p:txBody>
            <a:bodyPr rot="0" vert="horz" wrap="square" lIns="0" tIns="45720" rIns="91440" bIns="45720" anchor="t" anchorCtr="0">
              <a:noAutofit/>
            </a:bodyPr>
            <a:lstStyle/>
            <a:p>
              <a:pPr algn="just">
                <a:lnSpc>
                  <a:spcPts val="1360"/>
                </a:lnSpc>
              </a:pP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STEP1</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ja-JP" altLang="en-US"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STEP2</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ja-JP" altLang="en-US"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STEP3</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STEP4</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1"/>
                  </a:solidFill>
                  <a:latin typeface="HG丸ｺﾞｼｯｸM-PRO" panose="020F0600000000000000" pitchFamily="50" charset="-128"/>
                  <a:ea typeface="HG丸ｺﾞｼｯｸM-PRO" panose="020F0600000000000000" pitchFamily="50" charset="-128"/>
                </a:rPr>
                <a:t>STEP5</a:t>
              </a:r>
              <a:r>
                <a:rPr lang="ja-JP" altLang="en-US" b="1" kern="100" dirty="0">
                  <a:solidFill>
                    <a:srgbClr val="FFFFFF"/>
                  </a:solidFill>
                  <a:latin typeface="HG丸ｺﾞｼｯｸM-PRO" panose="020F0600000000000000" pitchFamily="50" charset="-128"/>
                  <a:ea typeface="HG丸ｺﾞｼｯｸM-PRO" panose="020F0600000000000000" pitchFamily="50" charset="-128"/>
                </a:rPr>
                <a:t>　　　　　　　　　　　　</a:t>
              </a:r>
              <a:endParaRPr lang="ja-JP" altLang="en-US" kern="100" dirty="0">
                <a:latin typeface="HG丸ｺﾞｼｯｸM-PRO" panose="020F0600000000000000" pitchFamily="50" charset="-128"/>
                <a:ea typeface="HG丸ｺﾞｼｯｸM-PRO" panose="020F0600000000000000" pitchFamily="50" charset="-128"/>
              </a:endParaRPr>
            </a:p>
          </p:txBody>
        </p:sp>
      </p:grpSp>
      <p:sp>
        <p:nvSpPr>
          <p:cNvPr id="30" name="四角形: 角を丸くする 29">
            <a:extLst>
              <a:ext uri="{FF2B5EF4-FFF2-40B4-BE49-F238E27FC236}">
                <a16:creationId xmlns:a16="http://schemas.microsoft.com/office/drawing/2014/main" id="{B9DF2014-6C7C-42F6-9CA3-C3ABE2149D70}"/>
              </a:ext>
            </a:extLst>
          </p:cNvPr>
          <p:cNvSpPr/>
          <p:nvPr/>
        </p:nvSpPr>
        <p:spPr>
          <a:xfrm>
            <a:off x="335665" y="2011671"/>
            <a:ext cx="11520000" cy="4501098"/>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sz="2400" b="1" dirty="0">
                <a:solidFill>
                  <a:schemeClr val="tx1"/>
                </a:solidFill>
                <a:latin typeface="+mn-ea"/>
              </a:rPr>
              <a:t>STEP 5</a:t>
            </a:r>
            <a:r>
              <a:rPr lang="ja-JP" altLang="en-US" sz="2400" b="1" dirty="0">
                <a:solidFill>
                  <a:schemeClr val="tx1"/>
                </a:solidFill>
                <a:latin typeface="+mn-ea"/>
              </a:rPr>
              <a:t>　検定料等の支払い</a:t>
            </a:r>
            <a:endParaRPr lang="en-US" altLang="ja-JP" sz="2400" b="1" dirty="0">
              <a:solidFill>
                <a:schemeClr val="tx1"/>
              </a:solidFill>
              <a:latin typeface="+mn-ea"/>
            </a:endParaRPr>
          </a:p>
          <a:p>
            <a:endParaRPr lang="en-US" altLang="ja-JP" sz="1400" dirty="0">
              <a:solidFill>
                <a:schemeClr val="tx1"/>
              </a:solidFill>
              <a:latin typeface="+mn-ea"/>
            </a:endParaRPr>
          </a:p>
          <a:p>
            <a:r>
              <a:rPr lang="ja-JP" altLang="en-US" sz="2000" dirty="0">
                <a:solidFill>
                  <a:schemeClr val="tx1"/>
                </a:solidFill>
                <a:latin typeface="+mn-ea"/>
              </a:rPr>
              <a:t>　○　検定料等の支払期間</a:t>
            </a:r>
            <a:endParaRPr lang="en-US" altLang="ja-JP" sz="2000" dirty="0">
              <a:solidFill>
                <a:schemeClr val="tx1"/>
              </a:solidFill>
              <a:latin typeface="+mn-ea"/>
            </a:endParaRPr>
          </a:p>
          <a:p>
            <a:r>
              <a:rPr lang="ja-JP" altLang="en-US" sz="2000" dirty="0">
                <a:solidFill>
                  <a:schemeClr val="tx1"/>
                </a:solidFill>
                <a:latin typeface="+mn-ea"/>
              </a:rPr>
              <a:t>　　</a:t>
            </a:r>
            <a:r>
              <a:rPr lang="ja-JP" altLang="en-US" sz="2000">
                <a:solidFill>
                  <a:schemeClr val="tx1"/>
                </a:solidFill>
                <a:latin typeface="+mn-ea"/>
              </a:rPr>
              <a:t>　令和８年</a:t>
            </a:r>
            <a:r>
              <a:rPr lang="ja-JP" altLang="en-US" sz="2000" u="sng" dirty="0">
                <a:solidFill>
                  <a:srgbClr val="FF0000"/>
                </a:solidFill>
                <a:latin typeface="+mn-ea"/>
              </a:rPr>
              <a:t>９月</a:t>
            </a:r>
            <a:r>
              <a:rPr lang="en-US" altLang="ja-JP" sz="2000" u="sng" dirty="0">
                <a:solidFill>
                  <a:srgbClr val="FF0000"/>
                </a:solidFill>
                <a:latin typeface="+mn-ea"/>
              </a:rPr>
              <a:t>1</a:t>
            </a:r>
            <a:r>
              <a:rPr lang="ja-JP" altLang="en-US" sz="2000" u="sng" dirty="0">
                <a:solidFill>
                  <a:srgbClr val="FF0000"/>
                </a:solidFill>
                <a:latin typeface="+mn-ea"/>
              </a:rPr>
              <a:t>５日（火）</a:t>
            </a:r>
            <a:r>
              <a:rPr lang="en-US" altLang="ja-JP" sz="2000" u="sng" dirty="0">
                <a:solidFill>
                  <a:srgbClr val="FF0000"/>
                </a:solidFill>
                <a:latin typeface="+mn-ea"/>
              </a:rPr>
              <a:t>10</a:t>
            </a:r>
            <a:r>
              <a:rPr lang="ja-JP" altLang="en-US" sz="2000" u="sng" dirty="0">
                <a:solidFill>
                  <a:srgbClr val="FF0000"/>
                </a:solidFill>
                <a:latin typeface="+mn-ea"/>
              </a:rPr>
              <a:t>：</a:t>
            </a:r>
            <a:r>
              <a:rPr lang="en-US" altLang="ja-JP" sz="2000" u="sng" dirty="0">
                <a:solidFill>
                  <a:srgbClr val="FF0000"/>
                </a:solidFill>
                <a:latin typeface="+mn-ea"/>
              </a:rPr>
              <a:t>00</a:t>
            </a:r>
            <a:r>
              <a:rPr lang="ja-JP" altLang="en-US" sz="2000" u="sng" dirty="0">
                <a:solidFill>
                  <a:srgbClr val="FF0000"/>
                </a:solidFill>
                <a:latin typeface="+mn-ea"/>
              </a:rPr>
              <a:t>～</a:t>
            </a:r>
            <a:r>
              <a:rPr lang="en-US" altLang="ja-JP" sz="2000" u="sng" dirty="0">
                <a:solidFill>
                  <a:srgbClr val="FF0000"/>
                </a:solidFill>
                <a:latin typeface="+mn-ea"/>
              </a:rPr>
              <a:t>10</a:t>
            </a:r>
            <a:r>
              <a:rPr lang="ja-JP" altLang="en-US" sz="2000" u="sng" dirty="0">
                <a:solidFill>
                  <a:srgbClr val="FF0000"/>
                </a:solidFill>
                <a:latin typeface="+mn-ea"/>
              </a:rPr>
              <a:t>月２日（金）</a:t>
            </a:r>
            <a:r>
              <a:rPr lang="en-US" altLang="ja-JP" sz="2000" u="sng" dirty="0">
                <a:solidFill>
                  <a:srgbClr val="FF0000"/>
                </a:solidFill>
                <a:latin typeface="+mn-ea"/>
              </a:rPr>
              <a:t>23</a:t>
            </a:r>
            <a:r>
              <a:rPr lang="ja-JP" altLang="en-US" sz="2000" u="sng" dirty="0">
                <a:solidFill>
                  <a:srgbClr val="FF0000"/>
                </a:solidFill>
                <a:latin typeface="+mn-ea"/>
              </a:rPr>
              <a:t>：</a:t>
            </a:r>
            <a:r>
              <a:rPr lang="en-US" altLang="ja-JP" sz="2000" u="sng" dirty="0">
                <a:solidFill>
                  <a:srgbClr val="FF0000"/>
                </a:solidFill>
                <a:latin typeface="+mn-ea"/>
              </a:rPr>
              <a:t>59</a:t>
            </a:r>
            <a:endParaRPr lang="en-US" altLang="ja-JP" sz="2000" dirty="0">
              <a:latin typeface="+mn-ea"/>
            </a:endParaRPr>
          </a:p>
          <a:p>
            <a:pPr>
              <a:spcBef>
                <a:spcPts val="1200"/>
              </a:spcBef>
            </a:pPr>
            <a:r>
              <a:rPr lang="ja-JP" altLang="en-US" sz="2000" dirty="0">
                <a:solidFill>
                  <a:schemeClr val="tx1"/>
                </a:solidFill>
                <a:latin typeface="+mn-ea"/>
              </a:rPr>
              <a:t>　○　出願内容の登録後，選択した支払方法（クレジットカード・コンビニエンスストア</a:t>
            </a:r>
            <a:br>
              <a:rPr lang="en-US" altLang="ja-JP" sz="2000" dirty="0">
                <a:solidFill>
                  <a:schemeClr val="tx1"/>
                </a:solidFill>
                <a:latin typeface="+mn-ea"/>
              </a:rPr>
            </a:br>
            <a:r>
              <a:rPr lang="ja-JP" altLang="en-US" sz="2000" dirty="0">
                <a:solidFill>
                  <a:schemeClr val="tx1"/>
                </a:solidFill>
                <a:latin typeface="+mn-ea"/>
              </a:rPr>
              <a:t>　　・</a:t>
            </a:r>
            <a:r>
              <a:rPr lang="en-US" altLang="ja-JP" sz="2000" dirty="0">
                <a:solidFill>
                  <a:schemeClr val="tx1"/>
                </a:solidFill>
                <a:latin typeface="+mn-ea"/>
              </a:rPr>
              <a:t>Pay-easy</a:t>
            </a:r>
            <a:r>
              <a:rPr lang="ja-JP" altLang="en-US" sz="2000" dirty="0">
                <a:solidFill>
                  <a:schemeClr val="tx1"/>
                </a:solidFill>
                <a:latin typeface="+mn-ea"/>
              </a:rPr>
              <a:t>（ペイジー）のいずれか）により検定料等を支払う</a:t>
            </a:r>
            <a:endParaRPr lang="en-US" altLang="ja-JP" sz="2000" dirty="0">
              <a:solidFill>
                <a:schemeClr val="tx1"/>
              </a:solidFill>
              <a:latin typeface="+mn-ea"/>
            </a:endParaRPr>
          </a:p>
          <a:p>
            <a:pPr>
              <a:spcBef>
                <a:spcPts val="600"/>
              </a:spcBef>
            </a:pPr>
            <a:r>
              <a:rPr lang="ja-JP" altLang="en-US" sz="2000" dirty="0">
                <a:solidFill>
                  <a:schemeClr val="tx1"/>
                </a:solidFill>
                <a:latin typeface="+mn-ea"/>
              </a:rPr>
              <a:t>　　</a:t>
            </a:r>
            <a:r>
              <a:rPr lang="en-US" altLang="ja-JP" sz="2000" dirty="0">
                <a:solidFill>
                  <a:schemeClr val="tx1"/>
                </a:solidFill>
                <a:latin typeface="+mn-ea"/>
              </a:rPr>
              <a:t>※</a:t>
            </a:r>
            <a:r>
              <a:rPr lang="ja-JP" altLang="en-US" sz="2000" dirty="0">
                <a:solidFill>
                  <a:schemeClr val="tx1"/>
                </a:solidFill>
                <a:latin typeface="+mn-ea"/>
              </a:rPr>
              <a:t>　検定料等の支払いには，支払方法を問わず手数料（一律</a:t>
            </a:r>
            <a:r>
              <a:rPr lang="en-US" altLang="ja-JP" sz="2000" dirty="0">
                <a:solidFill>
                  <a:schemeClr val="tx1"/>
                </a:solidFill>
                <a:latin typeface="+mn-ea"/>
              </a:rPr>
              <a:t>188</a:t>
            </a:r>
            <a:r>
              <a:rPr lang="ja-JP" altLang="en-US" sz="2000" dirty="0">
                <a:solidFill>
                  <a:schemeClr val="tx1"/>
                </a:solidFill>
                <a:latin typeface="+mn-ea"/>
              </a:rPr>
              <a:t>円）が発生</a:t>
            </a:r>
          </a:p>
          <a:p>
            <a:pPr>
              <a:spcBef>
                <a:spcPts val="1200"/>
              </a:spcBef>
            </a:pPr>
            <a:r>
              <a:rPr lang="ja-JP" altLang="en-US" sz="2000" spc="-50" dirty="0">
                <a:solidFill>
                  <a:schemeClr val="tx1"/>
                </a:solidFill>
                <a:latin typeface="ＭＳ Ｐゴシック" panose="020B0600070205080204" pitchFamily="50" charset="-128"/>
              </a:rPr>
              <a:t>　○　支払金額は下表の</a:t>
            </a:r>
            <a:r>
              <a:rPr lang="ja-JP" altLang="en-US" sz="2000" spc="-50" dirty="0">
                <a:solidFill>
                  <a:schemeClr val="tx1"/>
                </a:solidFill>
                <a:latin typeface="+mn-ea"/>
              </a:rPr>
              <a:t>４</a:t>
            </a:r>
            <a:r>
              <a:rPr lang="ja-JP" altLang="en-US" sz="2000" spc="-50" dirty="0">
                <a:solidFill>
                  <a:schemeClr val="tx1"/>
                </a:solidFill>
                <a:latin typeface="ＭＳ Ｐゴシック" panose="020B0600070205080204" pitchFamily="50" charset="-128"/>
              </a:rPr>
              <a:t>種類</a:t>
            </a:r>
            <a:endParaRPr lang="en-US" altLang="ja-JP" sz="2000" spc="-50" dirty="0">
              <a:solidFill>
                <a:schemeClr val="tx1"/>
              </a:solidFill>
              <a:latin typeface="ＭＳ Ｐゴシック" panose="020B0600070205080204" pitchFamily="50" charset="-128"/>
            </a:endParaRPr>
          </a:p>
          <a:p>
            <a:pPr>
              <a:spcBef>
                <a:spcPts val="1200"/>
              </a:spcBef>
            </a:pPr>
            <a:endParaRPr lang="en-US" altLang="ja-JP" sz="2000" spc="-50" dirty="0">
              <a:solidFill>
                <a:schemeClr val="tx1"/>
              </a:solidFill>
              <a:latin typeface="ＭＳ Ｐゴシック" panose="020B0600070205080204" pitchFamily="50" charset="-128"/>
            </a:endParaRPr>
          </a:p>
          <a:p>
            <a:pPr>
              <a:spcBef>
                <a:spcPts val="1200"/>
              </a:spcBef>
            </a:pPr>
            <a:endParaRPr lang="en-US" altLang="ja-JP" sz="2000" spc="-50" dirty="0">
              <a:solidFill>
                <a:schemeClr val="tx1"/>
              </a:solidFill>
              <a:latin typeface="ＭＳ Ｐゴシック" panose="020B0600070205080204" pitchFamily="50" charset="-128"/>
            </a:endParaRPr>
          </a:p>
          <a:p>
            <a:pPr>
              <a:spcBef>
                <a:spcPts val="1200"/>
              </a:spcBef>
            </a:pPr>
            <a:endParaRPr lang="en-US" altLang="ja-JP" sz="2000" spc="-50" dirty="0">
              <a:solidFill>
                <a:schemeClr val="tx1"/>
              </a:solidFill>
              <a:latin typeface="ＭＳ Ｐゴシック" panose="020B0600070205080204" pitchFamily="50" charset="-128"/>
            </a:endParaRPr>
          </a:p>
        </p:txBody>
      </p:sp>
      <p:sp>
        <p:nvSpPr>
          <p:cNvPr id="31" name="正方形/長方形 30">
            <a:extLst>
              <a:ext uri="{FF2B5EF4-FFF2-40B4-BE49-F238E27FC236}">
                <a16:creationId xmlns:a16="http://schemas.microsoft.com/office/drawing/2014/main" id="{79C2F395-C474-496C-B57E-65B9BCCB5A7D}"/>
              </a:ext>
            </a:extLst>
          </p:cNvPr>
          <p:cNvSpPr/>
          <p:nvPr/>
        </p:nvSpPr>
        <p:spPr>
          <a:xfrm>
            <a:off x="8858789" y="78862"/>
            <a:ext cx="3240000" cy="432000"/>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【1.</a:t>
            </a:r>
            <a:r>
              <a:rPr lang="ja-JP" altLang="en-US" sz="2000" dirty="0">
                <a:latin typeface="+mn-ea"/>
              </a:rPr>
              <a:t> </a:t>
            </a:r>
            <a:r>
              <a:rPr lang="en-US" altLang="ja-JP" sz="2000" dirty="0">
                <a:latin typeface="+mn-ea"/>
              </a:rPr>
              <a:t>Web</a:t>
            </a:r>
            <a:r>
              <a:rPr lang="ja-JP" altLang="en-US" sz="2000" dirty="0">
                <a:latin typeface="+mn-ea"/>
              </a:rPr>
              <a:t>出願について</a:t>
            </a:r>
            <a:r>
              <a:rPr lang="en-US" altLang="ja-JP" sz="2000" dirty="0">
                <a:latin typeface="+mn-ea"/>
              </a:rPr>
              <a:t>】</a:t>
            </a:r>
          </a:p>
        </p:txBody>
      </p:sp>
      <p:graphicFrame>
        <p:nvGraphicFramePr>
          <p:cNvPr id="29" name="表 28">
            <a:extLst>
              <a:ext uri="{FF2B5EF4-FFF2-40B4-BE49-F238E27FC236}">
                <a16:creationId xmlns:a16="http://schemas.microsoft.com/office/drawing/2014/main" id="{9E83CF3C-A3A1-4B0F-A6EA-8FD2F0E80205}"/>
              </a:ext>
            </a:extLst>
          </p:cNvPr>
          <p:cNvGraphicFramePr>
            <a:graphicFrameLocks noGrp="1"/>
          </p:cNvGraphicFramePr>
          <p:nvPr>
            <p:extLst>
              <p:ext uri="{D42A27DB-BD31-4B8C-83A1-F6EECF244321}">
                <p14:modId xmlns:p14="http://schemas.microsoft.com/office/powerpoint/2010/main" val="892148725"/>
              </p:ext>
            </p:extLst>
          </p:nvPr>
        </p:nvGraphicFramePr>
        <p:xfrm>
          <a:off x="1126400" y="5037172"/>
          <a:ext cx="10201010" cy="1329690"/>
        </p:xfrm>
        <a:graphic>
          <a:graphicData uri="http://schemas.openxmlformats.org/drawingml/2006/table">
            <a:tbl>
              <a:tblPr firstRow="1" bandRow="1">
                <a:tableStyleId>{00A15C55-8517-42AA-B614-E9B94910E393}</a:tableStyleId>
              </a:tblPr>
              <a:tblGrid>
                <a:gridCol w="3184100">
                  <a:extLst>
                    <a:ext uri="{9D8B030D-6E8A-4147-A177-3AD203B41FA5}">
                      <a16:colId xmlns:a16="http://schemas.microsoft.com/office/drawing/2014/main" val="1322435676"/>
                    </a:ext>
                  </a:extLst>
                </a:gridCol>
                <a:gridCol w="3465378">
                  <a:extLst>
                    <a:ext uri="{9D8B030D-6E8A-4147-A177-3AD203B41FA5}">
                      <a16:colId xmlns:a16="http://schemas.microsoft.com/office/drawing/2014/main" val="1496094013"/>
                    </a:ext>
                  </a:extLst>
                </a:gridCol>
                <a:gridCol w="3551532">
                  <a:extLst>
                    <a:ext uri="{9D8B030D-6E8A-4147-A177-3AD203B41FA5}">
                      <a16:colId xmlns:a16="http://schemas.microsoft.com/office/drawing/2014/main" val="4288448783"/>
                    </a:ext>
                  </a:extLst>
                </a:gridCol>
              </a:tblGrid>
              <a:tr h="348210">
                <a:tc>
                  <a:txBody>
                    <a:bodyPr/>
                    <a:lstStyle/>
                    <a:p>
                      <a:pPr algn="ctr">
                        <a:lnSpc>
                          <a:spcPct val="100000"/>
                        </a:lnSpc>
                        <a:spcAft>
                          <a:spcPts val="0"/>
                        </a:spcAft>
                      </a:pPr>
                      <a:r>
                        <a:rPr lang="ja-JP" sz="1800" b="0" kern="100" spc="-5" dirty="0">
                          <a:solidFill>
                            <a:srgbClr val="000000"/>
                          </a:solidFill>
                          <a:effectLst/>
                          <a:latin typeface="+mj-ea"/>
                          <a:ea typeface="+mj-ea"/>
                        </a:rPr>
                        <a:t>区　　　　分</a:t>
                      </a:r>
                      <a:endParaRPr lang="ja-JP" sz="1800" b="0" kern="100" dirty="0">
                        <a:effectLst/>
                        <a:latin typeface="+mj-ea"/>
                        <a:ea typeface="+mj-ea"/>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spcAft>
                          <a:spcPts val="0"/>
                        </a:spcAft>
                      </a:pPr>
                      <a:r>
                        <a:rPr lang="ja-JP" sz="1800" b="0" kern="100" spc="-5" dirty="0">
                          <a:solidFill>
                            <a:srgbClr val="000000"/>
                          </a:solidFill>
                          <a:effectLst/>
                          <a:latin typeface="+mj-ea"/>
                          <a:ea typeface="+mj-ea"/>
                        </a:rPr>
                        <a:t>成績の閲覧を</a:t>
                      </a:r>
                      <a:r>
                        <a:rPr lang="ja-JP" sz="1800" b="0" u="sng" kern="100" spc="-5" dirty="0">
                          <a:solidFill>
                            <a:srgbClr val="000000"/>
                          </a:solidFill>
                          <a:effectLst/>
                          <a:latin typeface="+mj-ea"/>
                          <a:ea typeface="+mj-ea"/>
                        </a:rPr>
                        <a:t>希望する</a:t>
                      </a:r>
                      <a:r>
                        <a:rPr lang="ja-JP" sz="1800" b="0" kern="100" spc="-5" dirty="0">
                          <a:solidFill>
                            <a:srgbClr val="000000"/>
                          </a:solidFill>
                          <a:effectLst/>
                          <a:latin typeface="+mj-ea"/>
                          <a:ea typeface="+mj-ea"/>
                        </a:rPr>
                        <a:t>場合</a:t>
                      </a:r>
                      <a:endParaRPr lang="ja-JP" sz="1800" b="0" kern="100" dirty="0">
                        <a:effectLst/>
                        <a:latin typeface="+mj-ea"/>
                        <a:ea typeface="+mj-ea"/>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spcAft>
                          <a:spcPts val="0"/>
                        </a:spcAft>
                      </a:pPr>
                      <a:r>
                        <a:rPr lang="ja-JP" sz="1800" b="0" kern="100" spc="-5" dirty="0">
                          <a:solidFill>
                            <a:srgbClr val="000000"/>
                          </a:solidFill>
                          <a:effectLst/>
                          <a:latin typeface="+mj-ea"/>
                          <a:ea typeface="+mj-ea"/>
                        </a:rPr>
                        <a:t>成績の閲覧を</a:t>
                      </a:r>
                      <a:r>
                        <a:rPr lang="ja-JP" sz="1800" b="0" u="sng" kern="100" spc="-5" dirty="0">
                          <a:solidFill>
                            <a:srgbClr val="000000"/>
                          </a:solidFill>
                          <a:effectLst/>
                          <a:latin typeface="+mj-ea"/>
                          <a:ea typeface="+mj-ea"/>
                        </a:rPr>
                        <a:t>希望しない</a:t>
                      </a:r>
                      <a:r>
                        <a:rPr lang="ja-JP" sz="1800" b="0" kern="100" spc="-5" dirty="0">
                          <a:solidFill>
                            <a:srgbClr val="000000"/>
                          </a:solidFill>
                          <a:effectLst/>
                          <a:latin typeface="+mj-ea"/>
                          <a:ea typeface="+mj-ea"/>
                        </a:rPr>
                        <a:t>場合</a:t>
                      </a:r>
                      <a:endParaRPr lang="ja-JP" sz="1800" b="0" kern="100" dirty="0">
                        <a:effectLst/>
                        <a:latin typeface="+mj-ea"/>
                        <a:ea typeface="+mj-ea"/>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6527481"/>
                  </a:ext>
                </a:extLst>
              </a:tr>
              <a:tr h="440690">
                <a:tc>
                  <a:txBody>
                    <a:bodyPr/>
                    <a:lstStyle/>
                    <a:p>
                      <a:pPr algn="ctr">
                        <a:lnSpc>
                          <a:spcPct val="100000"/>
                        </a:lnSpc>
                        <a:spcAft>
                          <a:spcPts val="0"/>
                        </a:spcAft>
                      </a:pPr>
                      <a:r>
                        <a:rPr lang="en-US" sz="1800" b="0" u="sng" kern="100" spc="-5" dirty="0">
                          <a:solidFill>
                            <a:srgbClr val="000000"/>
                          </a:solidFill>
                          <a:effectLst/>
                          <a:latin typeface="+mj-ea"/>
                          <a:ea typeface="+mj-ea"/>
                        </a:rPr>
                        <a:t>3</a:t>
                      </a:r>
                      <a:r>
                        <a:rPr lang="ja-JP" sz="1800" b="0" u="sng" kern="100" spc="-5" dirty="0">
                          <a:solidFill>
                            <a:srgbClr val="000000"/>
                          </a:solidFill>
                          <a:effectLst/>
                          <a:latin typeface="+mj-ea"/>
                          <a:ea typeface="+mj-ea"/>
                        </a:rPr>
                        <a:t>教科以上</a:t>
                      </a:r>
                      <a:r>
                        <a:rPr lang="ja-JP" sz="1800" b="0" kern="100" spc="-5" dirty="0">
                          <a:solidFill>
                            <a:srgbClr val="000000"/>
                          </a:solidFill>
                          <a:effectLst/>
                          <a:latin typeface="+mj-ea"/>
                          <a:ea typeface="+mj-ea"/>
                        </a:rPr>
                        <a:t>を受験する場合</a:t>
                      </a:r>
                      <a:endParaRPr lang="ja-JP" sz="1800" b="0" kern="100" dirty="0">
                        <a:effectLst/>
                        <a:latin typeface="+mj-ea"/>
                        <a:ea typeface="+mj-ea"/>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b="0" kern="100" spc="-5" dirty="0">
                          <a:solidFill>
                            <a:srgbClr val="000000"/>
                          </a:solidFill>
                          <a:effectLst/>
                          <a:latin typeface="+mj-ea"/>
                          <a:ea typeface="+mj-ea"/>
                        </a:rPr>
                        <a:t>18,300</a:t>
                      </a:r>
                      <a:r>
                        <a:rPr lang="ja-JP" sz="2400" b="0" kern="100" spc="-5" dirty="0">
                          <a:solidFill>
                            <a:srgbClr val="000000"/>
                          </a:solidFill>
                          <a:effectLst/>
                          <a:latin typeface="+mj-ea"/>
                          <a:ea typeface="+mj-ea"/>
                        </a:rPr>
                        <a:t>円</a:t>
                      </a:r>
                      <a:endParaRPr lang="ja-JP" sz="2400" b="0" kern="100" dirty="0">
                        <a:effectLst/>
                        <a:latin typeface="+mj-ea"/>
                        <a:ea typeface="+mj-ea"/>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b="0" kern="100" spc="-5" dirty="0">
                          <a:solidFill>
                            <a:srgbClr val="000000"/>
                          </a:solidFill>
                          <a:effectLst/>
                          <a:latin typeface="+mj-ea"/>
                          <a:ea typeface="+mj-ea"/>
                        </a:rPr>
                        <a:t>18,000</a:t>
                      </a:r>
                      <a:r>
                        <a:rPr lang="ja-JP" sz="2400" b="0" kern="100" spc="-5" dirty="0">
                          <a:solidFill>
                            <a:srgbClr val="000000"/>
                          </a:solidFill>
                          <a:effectLst/>
                          <a:latin typeface="+mj-ea"/>
                          <a:ea typeface="+mj-ea"/>
                        </a:rPr>
                        <a:t>円</a:t>
                      </a:r>
                      <a:endParaRPr lang="ja-JP" sz="2400" b="0" kern="100" dirty="0">
                        <a:effectLst/>
                        <a:latin typeface="+mj-ea"/>
                        <a:ea typeface="+mj-ea"/>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2444312"/>
                  </a:ext>
                </a:extLst>
              </a:tr>
              <a:tr h="335280">
                <a:tc>
                  <a:txBody>
                    <a:bodyPr/>
                    <a:lstStyle/>
                    <a:p>
                      <a:pPr algn="ctr">
                        <a:lnSpc>
                          <a:spcPct val="100000"/>
                        </a:lnSpc>
                        <a:spcAft>
                          <a:spcPts val="0"/>
                        </a:spcAft>
                      </a:pPr>
                      <a:r>
                        <a:rPr lang="en-US" sz="1800" b="0" u="sng" kern="100" spc="-5" dirty="0">
                          <a:solidFill>
                            <a:srgbClr val="000000"/>
                          </a:solidFill>
                          <a:effectLst/>
                          <a:latin typeface="+mj-ea"/>
                          <a:ea typeface="+mj-ea"/>
                        </a:rPr>
                        <a:t>2</a:t>
                      </a:r>
                      <a:r>
                        <a:rPr lang="ja-JP" sz="1800" b="0" u="sng" kern="100" spc="-5" dirty="0">
                          <a:solidFill>
                            <a:srgbClr val="000000"/>
                          </a:solidFill>
                          <a:effectLst/>
                          <a:latin typeface="+mj-ea"/>
                          <a:ea typeface="+mj-ea"/>
                        </a:rPr>
                        <a:t>教科以下</a:t>
                      </a:r>
                      <a:r>
                        <a:rPr lang="ja-JP" sz="1800" b="0" kern="100" spc="-5" dirty="0">
                          <a:solidFill>
                            <a:srgbClr val="000000"/>
                          </a:solidFill>
                          <a:effectLst/>
                          <a:latin typeface="+mj-ea"/>
                          <a:ea typeface="+mj-ea"/>
                        </a:rPr>
                        <a:t>を受験する場合</a:t>
                      </a:r>
                      <a:endParaRPr lang="ja-JP" sz="1800" b="0" kern="100" dirty="0">
                        <a:effectLst/>
                        <a:latin typeface="+mj-ea"/>
                        <a:ea typeface="+mj-ea"/>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b="0" kern="100" spc="-5" dirty="0">
                          <a:solidFill>
                            <a:srgbClr val="000000"/>
                          </a:solidFill>
                          <a:effectLst/>
                          <a:latin typeface="+mj-ea"/>
                          <a:ea typeface="+mj-ea"/>
                        </a:rPr>
                        <a:t>12,300</a:t>
                      </a:r>
                      <a:r>
                        <a:rPr lang="ja-JP" sz="2400" b="0" kern="100" spc="-5" dirty="0">
                          <a:solidFill>
                            <a:srgbClr val="000000"/>
                          </a:solidFill>
                          <a:effectLst/>
                          <a:latin typeface="+mj-ea"/>
                          <a:ea typeface="+mj-ea"/>
                        </a:rPr>
                        <a:t>円</a:t>
                      </a:r>
                      <a:endParaRPr lang="ja-JP" sz="2400" b="0" kern="100" dirty="0">
                        <a:effectLst/>
                        <a:latin typeface="+mj-ea"/>
                        <a:ea typeface="+mj-ea"/>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b="0" kern="100" spc="-5" dirty="0">
                          <a:solidFill>
                            <a:srgbClr val="000000"/>
                          </a:solidFill>
                          <a:effectLst/>
                          <a:latin typeface="+mj-ea"/>
                          <a:ea typeface="+mj-ea"/>
                        </a:rPr>
                        <a:t>12,000</a:t>
                      </a:r>
                      <a:r>
                        <a:rPr lang="ja-JP" sz="2400" b="0" kern="100" spc="-5" dirty="0">
                          <a:solidFill>
                            <a:srgbClr val="000000"/>
                          </a:solidFill>
                          <a:effectLst/>
                          <a:latin typeface="+mj-ea"/>
                          <a:ea typeface="+mj-ea"/>
                        </a:rPr>
                        <a:t>円</a:t>
                      </a:r>
                      <a:endParaRPr lang="ja-JP" sz="2400" b="0" kern="100" dirty="0">
                        <a:effectLst/>
                        <a:latin typeface="+mj-ea"/>
                        <a:ea typeface="+mj-ea"/>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3717014"/>
                  </a:ext>
                </a:extLst>
              </a:tr>
            </a:tbl>
          </a:graphicData>
        </a:graphic>
      </p:graphicFrame>
    </p:spTree>
    <p:extLst>
      <p:ext uri="{BB962C8B-B14F-4D97-AF65-F5344CB8AC3E}">
        <p14:creationId xmlns:p14="http://schemas.microsoft.com/office/powerpoint/2010/main" val="125737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250" tmFilter="0, 0; .2, .5; .8, .5; 1, 0"/>
                                        <p:tgtEl>
                                          <p:spTgt spid="39"/>
                                        </p:tgtEl>
                                      </p:cBhvr>
                                    </p:animEffect>
                                    <p:animScale>
                                      <p:cBhvr>
                                        <p:cTn id="7" dur="625" autoRev="1" fill="hold"/>
                                        <p:tgtEl>
                                          <p:spTgt spid="3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D0F20F20-D731-4498-A1E9-D9F47D014854}"/>
              </a:ext>
            </a:extLst>
          </p:cNvPr>
          <p:cNvPicPr>
            <a:picLocks noChangeAspect="1"/>
          </p:cNvPicPr>
          <p:nvPr/>
        </p:nvPicPr>
        <p:blipFill rotWithShape="1">
          <a:blip r:embed="rId3"/>
          <a:srcRect l="18613" r="14327" b="35773"/>
          <a:stretch/>
        </p:blipFill>
        <p:spPr>
          <a:xfrm>
            <a:off x="6218772" y="3610428"/>
            <a:ext cx="5134322" cy="2933014"/>
          </a:xfrm>
          <a:prstGeom prst="rect">
            <a:avLst/>
          </a:prstGeom>
          <a:ln>
            <a:solidFill>
              <a:schemeClr val="tx1"/>
            </a:solidFill>
          </a:ln>
        </p:spPr>
      </p:pic>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type="sldNum" sz="quarter" idx="12"/>
          </p:nvPr>
        </p:nvSpPr>
        <p:spPr/>
        <p:txBody>
          <a:bodyPr/>
          <a:lstStyle/>
          <a:p>
            <a:fld id="{E0DD81A2-EA14-4A6D-B084-F67E3CF249F6}" type="slidenum">
              <a:rPr kumimoji="1" lang="ja-JP" altLang="en-US" smtClean="0"/>
              <a:t>12</a:t>
            </a:fld>
            <a:endParaRPr kumimoji="1" lang="ja-JP" altLang="en-US"/>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lang="ja-JP" altLang="en-US" dirty="0">
                <a:solidFill>
                  <a:srgbClr val="002060"/>
                </a:solidFill>
              </a:rPr>
              <a:t>②　出願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P.39】</a:t>
            </a:r>
            <a:endParaRPr lang="ja-JP" altLang="en-US" dirty="0">
              <a:solidFill>
                <a:srgbClr val="002060"/>
              </a:solidFill>
            </a:endParaRPr>
          </a:p>
        </p:txBody>
      </p:sp>
      <p:sp>
        <p:nvSpPr>
          <p:cNvPr id="69" name="四角形: 角を丸くする 68">
            <a:extLst>
              <a:ext uri="{FF2B5EF4-FFF2-40B4-BE49-F238E27FC236}">
                <a16:creationId xmlns:a16="http://schemas.microsoft.com/office/drawing/2014/main" id="{94FA5472-F8B6-4AEF-88F2-EA123A9AC90E}"/>
              </a:ext>
            </a:extLst>
          </p:cNvPr>
          <p:cNvSpPr/>
          <p:nvPr/>
        </p:nvSpPr>
        <p:spPr>
          <a:xfrm>
            <a:off x="2657806" y="2111859"/>
            <a:ext cx="6120000" cy="1404000"/>
          </a:xfrm>
          <a:prstGeom prst="roundRect">
            <a:avLst/>
          </a:prstGeom>
          <a:solidFill>
            <a:srgbClr val="8A5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solidFill>
                  <a:schemeClr val="bg1"/>
                </a:solidFill>
              </a:rPr>
              <a:t>　出 願 完 了！！</a:t>
            </a:r>
            <a:endParaRPr kumimoji="1" lang="en-US" altLang="ja-JP" sz="5400" b="1" dirty="0">
              <a:solidFill>
                <a:schemeClr val="bg1"/>
              </a:solidFill>
            </a:endParaRPr>
          </a:p>
        </p:txBody>
      </p:sp>
      <p:grpSp>
        <p:nvGrpSpPr>
          <p:cNvPr id="31" name="グループ化 30">
            <a:extLst>
              <a:ext uri="{FF2B5EF4-FFF2-40B4-BE49-F238E27FC236}">
                <a16:creationId xmlns:a16="http://schemas.microsoft.com/office/drawing/2014/main" id="{00FE139E-607C-481C-B7E7-4EC080FCEC05}"/>
              </a:ext>
            </a:extLst>
          </p:cNvPr>
          <p:cNvGrpSpPr/>
          <p:nvPr/>
        </p:nvGrpSpPr>
        <p:grpSpPr>
          <a:xfrm>
            <a:off x="7680623" y="1238889"/>
            <a:ext cx="1331999" cy="756001"/>
            <a:chOff x="59791" y="-6962"/>
            <a:chExt cx="1495878" cy="471972"/>
          </a:xfrm>
        </p:grpSpPr>
        <p:sp>
          <p:nvSpPr>
            <p:cNvPr id="74" name="矢印: 山形 73">
              <a:extLst>
                <a:ext uri="{FF2B5EF4-FFF2-40B4-BE49-F238E27FC236}">
                  <a16:creationId xmlns:a16="http://schemas.microsoft.com/office/drawing/2014/main" id="{BE86387A-6C7D-4328-A084-85159EC05580}"/>
                </a:ext>
              </a:extLst>
            </p:cNvPr>
            <p:cNvSpPr/>
            <p:nvPr/>
          </p:nvSpPr>
          <p:spPr>
            <a:xfrm>
              <a:off x="59791" y="-6962"/>
              <a:ext cx="1495878" cy="471972"/>
            </a:xfrm>
            <a:prstGeom prst="chevron">
              <a:avLst>
                <a:gd name="adj" fmla="val 51649"/>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dirty="0">
                <a:latin typeface="HG丸ｺﾞｼｯｸM-PRO" panose="020F0600000000000000" pitchFamily="50" charset="-128"/>
                <a:ea typeface="HG丸ｺﾞｼｯｸM-PRO" panose="020F0600000000000000" pitchFamily="50" charset="-128"/>
              </a:endParaRPr>
            </a:p>
          </p:txBody>
        </p:sp>
        <p:sp>
          <p:nvSpPr>
            <p:cNvPr id="75" name="テキスト ボックス 2">
              <a:extLst>
                <a:ext uri="{FF2B5EF4-FFF2-40B4-BE49-F238E27FC236}">
                  <a16:creationId xmlns:a16="http://schemas.microsoft.com/office/drawing/2014/main" id="{00398E8C-D5EF-4FEF-A50C-3AB7A246E0E4}"/>
                </a:ext>
              </a:extLst>
            </p:cNvPr>
            <p:cNvSpPr txBox="1">
              <a:spLocks noChangeArrowheads="1"/>
            </p:cNvSpPr>
            <p:nvPr/>
          </p:nvSpPr>
          <p:spPr bwMode="auto">
            <a:xfrm>
              <a:off x="438524" y="-5260"/>
              <a:ext cx="912464" cy="441935"/>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2000" b="1" kern="100" dirty="0">
                  <a:solidFill>
                    <a:schemeClr val="bg1"/>
                  </a:solidFill>
                  <a:latin typeface="HG丸ｺﾞｼｯｸM-PRO" panose="020F0600000000000000" pitchFamily="50" charset="-128"/>
                  <a:ea typeface="HG丸ｺﾞｼｯｸM-PRO" panose="020F0600000000000000" pitchFamily="50" charset="-128"/>
                </a:rPr>
                <a:t>出願</a:t>
              </a:r>
            </a:p>
            <a:p>
              <a:pPr algn="just"/>
              <a:r>
                <a:rPr lang="ja-JP" altLang="en-US" sz="2000" b="1" kern="100" dirty="0">
                  <a:solidFill>
                    <a:schemeClr val="bg1"/>
                  </a:solidFill>
                  <a:latin typeface="HG丸ｺﾞｼｯｸM-PRO" panose="020F0600000000000000" pitchFamily="50" charset="-128"/>
                  <a:ea typeface="HG丸ｺﾞｼｯｸM-PRO" panose="020F0600000000000000" pitchFamily="50" charset="-128"/>
                </a:rPr>
                <a:t>完了</a:t>
              </a:r>
            </a:p>
          </p:txBody>
        </p:sp>
      </p:grpSp>
      <p:grpSp>
        <p:nvGrpSpPr>
          <p:cNvPr id="32" name="グループ化 31">
            <a:extLst>
              <a:ext uri="{FF2B5EF4-FFF2-40B4-BE49-F238E27FC236}">
                <a16:creationId xmlns:a16="http://schemas.microsoft.com/office/drawing/2014/main" id="{F823B95F-B549-46C8-A4C6-7CC75B7822A3}"/>
              </a:ext>
            </a:extLst>
          </p:cNvPr>
          <p:cNvGrpSpPr/>
          <p:nvPr/>
        </p:nvGrpSpPr>
        <p:grpSpPr>
          <a:xfrm>
            <a:off x="406400" y="766546"/>
            <a:ext cx="7558160" cy="1340014"/>
            <a:chOff x="5833" y="67330"/>
            <a:chExt cx="5369947" cy="833576"/>
          </a:xfrm>
        </p:grpSpPr>
        <p:grpSp>
          <p:nvGrpSpPr>
            <p:cNvPr id="33" name="グループ化 32">
              <a:extLst>
                <a:ext uri="{FF2B5EF4-FFF2-40B4-BE49-F238E27FC236}">
                  <a16:creationId xmlns:a16="http://schemas.microsoft.com/office/drawing/2014/main" id="{220B9E46-6472-468E-853E-BE550B89D309}"/>
                </a:ext>
              </a:extLst>
            </p:cNvPr>
            <p:cNvGrpSpPr/>
            <p:nvPr/>
          </p:nvGrpSpPr>
          <p:grpSpPr>
            <a:xfrm>
              <a:off x="5833" y="362196"/>
              <a:ext cx="1023096" cy="470282"/>
              <a:chOff x="23155" y="-1"/>
              <a:chExt cx="809029" cy="470314"/>
            </a:xfrm>
          </p:grpSpPr>
          <p:sp>
            <p:nvSpPr>
              <p:cNvPr id="72" name="矢印: 五方向 71">
                <a:extLst>
                  <a:ext uri="{FF2B5EF4-FFF2-40B4-BE49-F238E27FC236}">
                    <a16:creationId xmlns:a16="http://schemas.microsoft.com/office/drawing/2014/main" id="{56C8D001-6CB2-422B-9529-721DFCDD6282}"/>
                  </a:ext>
                </a:extLst>
              </p:cNvPr>
              <p:cNvSpPr/>
              <p:nvPr/>
            </p:nvSpPr>
            <p:spPr>
              <a:xfrm>
                <a:off x="23155" y="-1"/>
                <a:ext cx="809029" cy="470314"/>
              </a:xfrm>
              <a:prstGeom prst="homePlat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73" name="テキスト ボックス 2">
                <a:extLst>
                  <a:ext uri="{FF2B5EF4-FFF2-40B4-BE49-F238E27FC236}">
                    <a16:creationId xmlns:a16="http://schemas.microsoft.com/office/drawing/2014/main" id="{6A5AB23B-8C6E-4F9B-B097-9A364A5051FB}"/>
                  </a:ext>
                </a:extLst>
              </p:cNvPr>
              <p:cNvSpPr txBox="1">
                <a:spLocks noChangeArrowheads="1"/>
              </p:cNvSpPr>
              <p:nvPr/>
            </p:nvSpPr>
            <p:spPr bwMode="auto">
              <a:xfrm>
                <a:off x="30966" y="90865"/>
                <a:ext cx="683698" cy="310045"/>
              </a:xfrm>
              <a:prstGeom prst="rect">
                <a:avLst/>
              </a:prstGeom>
              <a:noFill/>
              <a:ln w="9525">
                <a:noFill/>
                <a:miter lim="800000"/>
                <a:headEnd/>
                <a:tailEnd/>
              </a:ln>
            </p:spPr>
            <p:txBody>
              <a:bodyPr rot="0" vert="horz" wrap="square" lIns="91440" tIns="45720" rIns="91440" bIns="45720" anchor="ctr" anchorCtr="0">
                <a:noAutofit/>
              </a:bodyPr>
              <a:lstStyle/>
              <a:p>
                <a:pPr>
                  <a:lnSpc>
                    <a:spcPts val="1360"/>
                  </a:lnSpc>
                </a:pPr>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事前準備</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34" name="グループ化 33">
              <a:extLst>
                <a:ext uri="{FF2B5EF4-FFF2-40B4-BE49-F238E27FC236}">
                  <a16:creationId xmlns:a16="http://schemas.microsoft.com/office/drawing/2014/main" id="{77A943F4-7B9F-45E8-95A5-BB6E2F839269}"/>
                </a:ext>
              </a:extLst>
            </p:cNvPr>
            <p:cNvGrpSpPr/>
            <p:nvPr/>
          </p:nvGrpSpPr>
          <p:grpSpPr>
            <a:xfrm>
              <a:off x="836632" y="375032"/>
              <a:ext cx="1278869" cy="447887"/>
              <a:chOff x="-17358" y="6919"/>
              <a:chExt cx="1207061" cy="448424"/>
            </a:xfrm>
          </p:grpSpPr>
          <p:sp>
            <p:nvSpPr>
              <p:cNvPr id="68" name="矢印: 山形 67">
                <a:extLst>
                  <a:ext uri="{FF2B5EF4-FFF2-40B4-BE49-F238E27FC236}">
                    <a16:creationId xmlns:a16="http://schemas.microsoft.com/office/drawing/2014/main" id="{D192E359-9DDD-4D6A-B943-A383730DA7EC}"/>
                  </a:ext>
                </a:extLst>
              </p:cNvPr>
              <p:cNvSpPr/>
              <p:nvPr/>
            </p:nvSpPr>
            <p:spPr>
              <a:xfrm>
                <a:off x="-17358" y="6919"/>
                <a:ext cx="1207061" cy="448424"/>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71" name="テキスト ボックス 2">
                <a:extLst>
                  <a:ext uri="{FF2B5EF4-FFF2-40B4-BE49-F238E27FC236}">
                    <a16:creationId xmlns:a16="http://schemas.microsoft.com/office/drawing/2014/main" id="{DC83B4D1-180B-4641-A99C-1DE03F63EF66}"/>
                  </a:ext>
                </a:extLst>
              </p:cNvPr>
              <p:cNvSpPr txBox="1">
                <a:spLocks noChangeArrowheads="1"/>
              </p:cNvSpPr>
              <p:nvPr/>
            </p:nvSpPr>
            <p:spPr bwMode="auto">
              <a:xfrm>
                <a:off x="173969" y="19113"/>
                <a:ext cx="935175" cy="391775"/>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出願サイト</a:t>
                </a:r>
                <a:endParaRPr lang="en-US" altLang="ja-JP" b="1"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にアクセス</a:t>
                </a:r>
              </a:p>
            </p:txBody>
          </p:sp>
        </p:grpSp>
        <p:grpSp>
          <p:nvGrpSpPr>
            <p:cNvPr id="35" name="グループ化 34">
              <a:extLst>
                <a:ext uri="{FF2B5EF4-FFF2-40B4-BE49-F238E27FC236}">
                  <a16:creationId xmlns:a16="http://schemas.microsoft.com/office/drawing/2014/main" id="{7FD2DA43-C69A-4CFA-8CE7-C73FEC4BE13D}"/>
                </a:ext>
              </a:extLst>
            </p:cNvPr>
            <p:cNvGrpSpPr/>
            <p:nvPr/>
          </p:nvGrpSpPr>
          <p:grpSpPr>
            <a:xfrm>
              <a:off x="1923766" y="353620"/>
              <a:ext cx="1278870" cy="499323"/>
              <a:chOff x="-48330" y="-14527"/>
              <a:chExt cx="1300237" cy="500347"/>
            </a:xfrm>
          </p:grpSpPr>
          <p:sp>
            <p:nvSpPr>
              <p:cNvPr id="45" name="矢印: 山形 44">
                <a:extLst>
                  <a:ext uri="{FF2B5EF4-FFF2-40B4-BE49-F238E27FC236}">
                    <a16:creationId xmlns:a16="http://schemas.microsoft.com/office/drawing/2014/main" id="{2696F282-3893-46BC-BEDB-1ED9509D8C99}"/>
                  </a:ext>
                </a:extLst>
              </p:cNvPr>
              <p:cNvSpPr/>
              <p:nvPr/>
            </p:nvSpPr>
            <p:spPr>
              <a:xfrm>
                <a:off x="-48330" y="6951"/>
                <a:ext cx="1300237" cy="448805"/>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67" name="テキスト ボックス 2">
                <a:extLst>
                  <a:ext uri="{FF2B5EF4-FFF2-40B4-BE49-F238E27FC236}">
                    <a16:creationId xmlns:a16="http://schemas.microsoft.com/office/drawing/2014/main" id="{41E43B5F-8EAB-4727-B2A3-3765F68B6ABA}"/>
                  </a:ext>
                </a:extLst>
              </p:cNvPr>
              <p:cNvSpPr txBox="1">
                <a:spLocks noChangeArrowheads="1"/>
              </p:cNvSpPr>
              <p:nvPr/>
            </p:nvSpPr>
            <p:spPr bwMode="auto">
              <a:xfrm>
                <a:off x="139483" y="-14527"/>
                <a:ext cx="1028374" cy="500347"/>
              </a:xfrm>
              <a:prstGeom prst="rect">
                <a:avLst/>
              </a:prstGeom>
              <a:noFill/>
              <a:ln w="9525">
                <a:noFill/>
                <a:miter lim="800000"/>
                <a:headEnd/>
                <a:tailEnd/>
              </a:ln>
            </p:spPr>
            <p:txBody>
              <a:bodyPr rot="0" vert="horz" wrap="square" lIns="91440" tIns="45720" rIns="91440" bIns="45720" anchor="ctr" anchorCtr="0">
                <a:noAutofit/>
              </a:bodyPr>
              <a:lstStyle/>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マイページの作成</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36" name="グループ化 35">
              <a:extLst>
                <a:ext uri="{FF2B5EF4-FFF2-40B4-BE49-F238E27FC236}">
                  <a16:creationId xmlns:a16="http://schemas.microsoft.com/office/drawing/2014/main" id="{F0A8657D-C1A9-428D-B6E5-47FB289DEC3F}"/>
                </a:ext>
              </a:extLst>
            </p:cNvPr>
            <p:cNvGrpSpPr/>
            <p:nvPr/>
          </p:nvGrpSpPr>
          <p:grpSpPr>
            <a:xfrm>
              <a:off x="3010339" y="375055"/>
              <a:ext cx="1288657" cy="519379"/>
              <a:chOff x="-58683" y="6953"/>
              <a:chExt cx="1104705" cy="520623"/>
            </a:xfrm>
          </p:grpSpPr>
          <p:sp>
            <p:nvSpPr>
              <p:cNvPr id="43" name="矢印: 山形 42">
                <a:extLst>
                  <a:ext uri="{FF2B5EF4-FFF2-40B4-BE49-F238E27FC236}">
                    <a16:creationId xmlns:a16="http://schemas.microsoft.com/office/drawing/2014/main" id="{28CDCC90-EABF-4C8E-9B50-873480A62933}"/>
                  </a:ext>
                </a:extLst>
              </p:cNvPr>
              <p:cNvSpPr/>
              <p:nvPr/>
            </p:nvSpPr>
            <p:spPr>
              <a:xfrm>
                <a:off x="-58683" y="6953"/>
                <a:ext cx="1096314" cy="448960"/>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44" name="テキスト ボックス 2">
                <a:extLst>
                  <a:ext uri="{FF2B5EF4-FFF2-40B4-BE49-F238E27FC236}">
                    <a16:creationId xmlns:a16="http://schemas.microsoft.com/office/drawing/2014/main" id="{BC36B4F1-E94A-4D6A-9B86-6494EB150282}"/>
                  </a:ext>
                </a:extLst>
              </p:cNvPr>
              <p:cNvSpPr txBox="1">
                <a:spLocks noChangeArrowheads="1"/>
              </p:cNvSpPr>
              <p:nvPr/>
            </p:nvSpPr>
            <p:spPr bwMode="auto">
              <a:xfrm>
                <a:off x="155341" y="33665"/>
                <a:ext cx="890681" cy="493911"/>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出願内容</a:t>
                </a:r>
                <a:endParaRPr lang="en-US" altLang="ja-JP" b="1"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の登録</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37" name="グループ化 36">
              <a:extLst>
                <a:ext uri="{FF2B5EF4-FFF2-40B4-BE49-F238E27FC236}">
                  <a16:creationId xmlns:a16="http://schemas.microsoft.com/office/drawing/2014/main" id="{0523FE0A-EFFF-4958-90EA-A02C514E35E1}"/>
                </a:ext>
              </a:extLst>
            </p:cNvPr>
            <p:cNvGrpSpPr/>
            <p:nvPr/>
          </p:nvGrpSpPr>
          <p:grpSpPr>
            <a:xfrm>
              <a:off x="4096910" y="375368"/>
              <a:ext cx="1278870" cy="525538"/>
              <a:chOff x="-81507" y="6962"/>
              <a:chExt cx="1096313" cy="527427"/>
            </a:xfrm>
          </p:grpSpPr>
          <p:sp>
            <p:nvSpPr>
              <p:cNvPr id="41" name="矢印: 山形 40">
                <a:extLst>
                  <a:ext uri="{FF2B5EF4-FFF2-40B4-BE49-F238E27FC236}">
                    <a16:creationId xmlns:a16="http://schemas.microsoft.com/office/drawing/2014/main" id="{F48AEAE7-E482-4571-A6C4-FAFAC0D20B45}"/>
                  </a:ext>
                </a:extLst>
              </p:cNvPr>
              <p:cNvSpPr/>
              <p:nvPr/>
            </p:nvSpPr>
            <p:spPr>
              <a:xfrm>
                <a:off x="-81507" y="6962"/>
                <a:ext cx="1096313" cy="449497"/>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42" name="テキスト ボックス 2">
                <a:extLst>
                  <a:ext uri="{FF2B5EF4-FFF2-40B4-BE49-F238E27FC236}">
                    <a16:creationId xmlns:a16="http://schemas.microsoft.com/office/drawing/2014/main" id="{78D82B2E-8190-446E-B61D-47AE9886CBF7}"/>
                  </a:ext>
                </a:extLst>
              </p:cNvPr>
              <p:cNvSpPr txBox="1">
                <a:spLocks noChangeArrowheads="1"/>
              </p:cNvSpPr>
              <p:nvPr/>
            </p:nvSpPr>
            <p:spPr bwMode="auto">
              <a:xfrm>
                <a:off x="107028" y="30685"/>
                <a:ext cx="694983" cy="503704"/>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検定料等</a:t>
                </a:r>
                <a:endParaRPr lang="en-US" altLang="ja-JP" b="1"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の支払い</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38" name="グループ化 37">
              <a:extLst>
                <a:ext uri="{FF2B5EF4-FFF2-40B4-BE49-F238E27FC236}">
                  <a16:creationId xmlns:a16="http://schemas.microsoft.com/office/drawing/2014/main" id="{0671D4B5-9DBE-4EB4-8B15-62B92429DE0B}"/>
                </a:ext>
              </a:extLst>
            </p:cNvPr>
            <p:cNvGrpSpPr/>
            <p:nvPr/>
          </p:nvGrpSpPr>
          <p:grpSpPr>
            <a:xfrm>
              <a:off x="11877" y="67330"/>
              <a:ext cx="5084619" cy="243327"/>
              <a:chOff x="212108" y="73268"/>
              <a:chExt cx="5084619" cy="243327"/>
            </a:xfrm>
          </p:grpSpPr>
          <p:sp>
            <p:nvSpPr>
              <p:cNvPr id="39" name="平行四辺形 57">
                <a:extLst>
                  <a:ext uri="{FF2B5EF4-FFF2-40B4-BE49-F238E27FC236}">
                    <a16:creationId xmlns:a16="http://schemas.microsoft.com/office/drawing/2014/main" id="{A26DD93A-CB67-4442-86D2-5B8056DC33D1}"/>
                  </a:ext>
                </a:extLst>
              </p:cNvPr>
              <p:cNvSpPr/>
              <p:nvPr/>
            </p:nvSpPr>
            <p:spPr>
              <a:xfrm flipV="1">
                <a:off x="212108" y="73268"/>
                <a:ext cx="5084619" cy="243327"/>
              </a:xfrm>
              <a:custGeom>
                <a:avLst/>
                <a:gdLst>
                  <a:gd name="connsiteX0" fmla="*/ 0 w 5937250"/>
                  <a:gd name="connsiteY0" fmla="*/ 237490 h 237490"/>
                  <a:gd name="connsiteX1" fmla="*/ 59373 w 5937250"/>
                  <a:gd name="connsiteY1" fmla="*/ 0 h 237490"/>
                  <a:gd name="connsiteX2" fmla="*/ 5937250 w 5937250"/>
                  <a:gd name="connsiteY2" fmla="*/ 0 h 237490"/>
                  <a:gd name="connsiteX3" fmla="*/ 5877878 w 5937250"/>
                  <a:gd name="connsiteY3" fmla="*/ 237490 h 237490"/>
                  <a:gd name="connsiteX4" fmla="*/ 0 w 5937250"/>
                  <a:gd name="connsiteY4" fmla="*/ 237490 h 237490"/>
                  <a:gd name="connsiteX0" fmla="*/ 0 w 5889748"/>
                  <a:gd name="connsiteY0" fmla="*/ 249365 h 249365"/>
                  <a:gd name="connsiteX1" fmla="*/ 11871 w 5889748"/>
                  <a:gd name="connsiteY1" fmla="*/ 0 h 249365"/>
                  <a:gd name="connsiteX2" fmla="*/ 5889748 w 5889748"/>
                  <a:gd name="connsiteY2" fmla="*/ 0 h 249365"/>
                  <a:gd name="connsiteX3" fmla="*/ 5830376 w 5889748"/>
                  <a:gd name="connsiteY3" fmla="*/ 237490 h 249365"/>
                  <a:gd name="connsiteX4" fmla="*/ 0 w 5889748"/>
                  <a:gd name="connsiteY4" fmla="*/ 249365 h 249365"/>
                  <a:gd name="connsiteX0" fmla="*/ 0 w 5889748"/>
                  <a:gd name="connsiteY0" fmla="*/ 249365 h 249365"/>
                  <a:gd name="connsiteX1" fmla="*/ 11871 w 5889748"/>
                  <a:gd name="connsiteY1" fmla="*/ 0 h 249365"/>
                  <a:gd name="connsiteX2" fmla="*/ 5889748 w 5889748"/>
                  <a:gd name="connsiteY2" fmla="*/ 0 h 249365"/>
                  <a:gd name="connsiteX3" fmla="*/ 5604740 w 5889748"/>
                  <a:gd name="connsiteY3" fmla="*/ 249365 h 249365"/>
                  <a:gd name="connsiteX4" fmla="*/ 0 w 5889748"/>
                  <a:gd name="connsiteY4" fmla="*/ 249365 h 249365"/>
                  <a:gd name="connsiteX0" fmla="*/ 165 w 5877877"/>
                  <a:gd name="connsiteY0" fmla="*/ 273157 h 273157"/>
                  <a:gd name="connsiteX1" fmla="*/ 0 w 5877877"/>
                  <a:gd name="connsiteY1" fmla="*/ 0 h 273157"/>
                  <a:gd name="connsiteX2" fmla="*/ 5877877 w 5877877"/>
                  <a:gd name="connsiteY2" fmla="*/ 0 h 273157"/>
                  <a:gd name="connsiteX3" fmla="*/ 5592869 w 5877877"/>
                  <a:gd name="connsiteY3" fmla="*/ 249365 h 273157"/>
                  <a:gd name="connsiteX4" fmla="*/ 165 w 5877877"/>
                  <a:gd name="connsiteY4" fmla="*/ 273157 h 273157"/>
                  <a:gd name="connsiteX0" fmla="*/ 165 w 5877877"/>
                  <a:gd name="connsiteY0" fmla="*/ 273157 h 273490"/>
                  <a:gd name="connsiteX1" fmla="*/ 0 w 5877877"/>
                  <a:gd name="connsiteY1" fmla="*/ 0 h 273490"/>
                  <a:gd name="connsiteX2" fmla="*/ 5877877 w 5877877"/>
                  <a:gd name="connsiteY2" fmla="*/ 0 h 273490"/>
                  <a:gd name="connsiteX3" fmla="*/ 5599955 w 5877877"/>
                  <a:gd name="connsiteY3" fmla="*/ 273490 h 273490"/>
                  <a:gd name="connsiteX4" fmla="*/ 165 w 5877877"/>
                  <a:gd name="connsiteY4" fmla="*/ 273157 h 273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7877" h="273490">
                    <a:moveTo>
                      <a:pt x="165" y="273157"/>
                    </a:moveTo>
                    <a:lnTo>
                      <a:pt x="0" y="0"/>
                    </a:lnTo>
                    <a:lnTo>
                      <a:pt x="5877877" y="0"/>
                    </a:lnTo>
                    <a:lnTo>
                      <a:pt x="5599955" y="273490"/>
                    </a:lnTo>
                    <a:lnTo>
                      <a:pt x="165" y="273157"/>
                    </a:lnTo>
                    <a:close/>
                  </a:path>
                </a:pathLst>
              </a:custGeom>
              <a:solidFill>
                <a:srgbClr val="8064A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40" name="テキスト ボックス 2">
                <a:extLst>
                  <a:ext uri="{FF2B5EF4-FFF2-40B4-BE49-F238E27FC236}">
                    <a16:creationId xmlns:a16="http://schemas.microsoft.com/office/drawing/2014/main" id="{A129D01D-C9B6-4AD7-A44C-ABE90241212B}"/>
                  </a:ext>
                </a:extLst>
              </p:cNvPr>
              <p:cNvSpPr txBox="1">
                <a:spLocks noChangeArrowheads="1"/>
              </p:cNvSpPr>
              <p:nvPr/>
            </p:nvSpPr>
            <p:spPr bwMode="auto">
              <a:xfrm>
                <a:off x="231839" y="138841"/>
                <a:ext cx="4911407" cy="165107"/>
              </a:xfrm>
              <a:prstGeom prst="rect">
                <a:avLst/>
              </a:prstGeom>
              <a:noFill/>
              <a:ln w="9525">
                <a:noFill/>
                <a:miter lim="800000"/>
                <a:headEnd/>
                <a:tailEnd/>
              </a:ln>
            </p:spPr>
            <p:txBody>
              <a:bodyPr rot="0" vert="horz" wrap="square" lIns="0" tIns="45720" rIns="91440" bIns="45720" anchor="t" anchorCtr="0">
                <a:noAutofit/>
              </a:bodyPr>
              <a:lstStyle/>
              <a:p>
                <a:pPr algn="just">
                  <a:lnSpc>
                    <a:spcPts val="1360"/>
                  </a:lnSpc>
                </a:pP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STEP1</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ja-JP" altLang="en-US"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STEP2</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ja-JP" altLang="en-US"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STEP3</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STEP4</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STEP5</a:t>
                </a:r>
                <a:r>
                  <a:rPr lang="ja-JP" altLang="en-US" b="1" kern="100" dirty="0">
                    <a:solidFill>
                      <a:srgbClr val="FFFFFF"/>
                    </a:solidFill>
                    <a:latin typeface="HG丸ｺﾞｼｯｸM-PRO" panose="020F0600000000000000" pitchFamily="50" charset="-128"/>
                    <a:ea typeface="HG丸ｺﾞｼｯｸM-PRO" panose="020F0600000000000000" pitchFamily="50" charset="-128"/>
                  </a:rPr>
                  <a:t>　　　　　　　　　　　　</a:t>
                </a:r>
                <a:endParaRPr lang="ja-JP" altLang="en-US" kern="100" dirty="0">
                  <a:latin typeface="HG丸ｺﾞｼｯｸM-PRO" panose="020F0600000000000000" pitchFamily="50" charset="-128"/>
                  <a:ea typeface="HG丸ｺﾞｼｯｸM-PRO" panose="020F0600000000000000" pitchFamily="50" charset="-128"/>
                </a:endParaRPr>
              </a:p>
            </p:txBody>
          </p:sp>
        </p:grpSp>
      </p:grpSp>
      <p:sp>
        <p:nvSpPr>
          <p:cNvPr id="30" name="四角形: 角を丸くする 29">
            <a:extLst>
              <a:ext uri="{FF2B5EF4-FFF2-40B4-BE49-F238E27FC236}">
                <a16:creationId xmlns:a16="http://schemas.microsoft.com/office/drawing/2014/main" id="{4CBBF030-7AF0-4901-BB57-C5CD2E890664}"/>
              </a:ext>
            </a:extLst>
          </p:cNvPr>
          <p:cNvSpPr/>
          <p:nvPr/>
        </p:nvSpPr>
        <p:spPr>
          <a:xfrm>
            <a:off x="427164" y="3831649"/>
            <a:ext cx="5688000" cy="2678073"/>
          </a:xfrm>
          <a:prstGeom prst="roundRect">
            <a:avLst>
              <a:gd name="adj" fmla="val 7963"/>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2000" dirty="0">
                <a:solidFill>
                  <a:schemeClr val="tx1"/>
                </a:solidFill>
                <a:latin typeface="+mn-ea"/>
              </a:rPr>
              <a:t>○　「出願内容の登録」及び「検定料等の支</a:t>
            </a:r>
            <a:br>
              <a:rPr lang="en-US" altLang="ja-JP" sz="2000" dirty="0">
                <a:solidFill>
                  <a:schemeClr val="tx1"/>
                </a:solidFill>
                <a:latin typeface="+mn-ea"/>
              </a:rPr>
            </a:br>
            <a:r>
              <a:rPr lang="ja-JP" altLang="en-US" sz="2000" dirty="0">
                <a:solidFill>
                  <a:schemeClr val="tx1"/>
                </a:solidFill>
                <a:latin typeface="+mn-ea"/>
              </a:rPr>
              <a:t>　払い」を行うことにより，出願完了</a:t>
            </a:r>
            <a:endParaRPr lang="en-US" altLang="ja-JP" sz="2000" dirty="0">
              <a:solidFill>
                <a:schemeClr val="tx1"/>
              </a:solidFill>
              <a:latin typeface="+mn-ea"/>
            </a:endParaRPr>
          </a:p>
          <a:p>
            <a:r>
              <a:rPr lang="ja-JP" altLang="en-US" sz="2000" dirty="0">
                <a:solidFill>
                  <a:schemeClr val="tx1"/>
                </a:solidFill>
                <a:latin typeface="+mn-ea"/>
              </a:rPr>
              <a:t>（出願完了後，メール及びマイページのお知</a:t>
            </a:r>
            <a:br>
              <a:rPr lang="en-US" altLang="ja-JP" sz="2000" dirty="0">
                <a:solidFill>
                  <a:schemeClr val="tx1"/>
                </a:solidFill>
                <a:latin typeface="+mn-ea"/>
              </a:rPr>
            </a:br>
            <a:r>
              <a:rPr lang="ja-JP" altLang="en-US" sz="2000" dirty="0">
                <a:solidFill>
                  <a:schemeClr val="tx1"/>
                </a:solidFill>
                <a:latin typeface="+mn-ea"/>
              </a:rPr>
              <a:t>　らせで通知）</a:t>
            </a:r>
            <a:endParaRPr lang="en-US" altLang="ja-JP" sz="2000" dirty="0">
              <a:solidFill>
                <a:schemeClr val="tx1"/>
              </a:solidFill>
              <a:latin typeface="+mn-ea"/>
            </a:endParaRPr>
          </a:p>
          <a:p>
            <a:endParaRPr lang="en-US" altLang="ja-JP" sz="2000" dirty="0">
              <a:solidFill>
                <a:schemeClr val="tx1"/>
              </a:solidFill>
              <a:latin typeface="+mn-ea"/>
            </a:endParaRPr>
          </a:p>
          <a:p>
            <a:r>
              <a:rPr lang="en-US" altLang="ja-JP" sz="2000" dirty="0">
                <a:solidFill>
                  <a:schemeClr val="tx1"/>
                </a:solidFill>
                <a:latin typeface="+mn-ea"/>
              </a:rPr>
              <a:t>※</a:t>
            </a:r>
            <a:r>
              <a:rPr lang="ja-JP" altLang="en-US" sz="2000" dirty="0">
                <a:solidFill>
                  <a:schemeClr val="tx1"/>
                </a:solidFill>
                <a:latin typeface="+mn-ea"/>
              </a:rPr>
              <a:t>　</a:t>
            </a:r>
            <a:r>
              <a:rPr lang="ja-JP" altLang="en-US" sz="2000" u="sng" dirty="0">
                <a:solidFill>
                  <a:srgbClr val="FF0000"/>
                </a:solidFill>
                <a:latin typeface="+mn-ea"/>
              </a:rPr>
              <a:t>出願内容の登録をしても，期間内に検定料　</a:t>
            </a:r>
            <a:br>
              <a:rPr lang="en-US" altLang="ja-JP" sz="2000" u="sng" dirty="0">
                <a:solidFill>
                  <a:srgbClr val="FF0000"/>
                </a:solidFill>
                <a:latin typeface="+mn-ea"/>
              </a:rPr>
            </a:br>
            <a:r>
              <a:rPr lang="ja-JP" altLang="en-US" sz="2000" dirty="0">
                <a:solidFill>
                  <a:srgbClr val="FF0000"/>
                </a:solidFill>
                <a:latin typeface="+mn-ea"/>
              </a:rPr>
              <a:t>　</a:t>
            </a:r>
            <a:r>
              <a:rPr lang="ja-JP" altLang="en-US" sz="2000" u="sng" dirty="0">
                <a:solidFill>
                  <a:srgbClr val="FF0000"/>
                </a:solidFill>
                <a:latin typeface="+mn-ea"/>
              </a:rPr>
              <a:t>が支払われなかった場合は，出願は受理され</a:t>
            </a:r>
            <a:br>
              <a:rPr lang="en-US" altLang="ja-JP" sz="2000" u="sng" dirty="0">
                <a:solidFill>
                  <a:srgbClr val="FF0000"/>
                </a:solidFill>
                <a:latin typeface="+mn-ea"/>
              </a:rPr>
            </a:br>
            <a:r>
              <a:rPr lang="ja-JP" altLang="en-US" sz="2000" dirty="0">
                <a:solidFill>
                  <a:srgbClr val="FF0000"/>
                </a:solidFill>
                <a:latin typeface="+mn-ea"/>
              </a:rPr>
              <a:t>　</a:t>
            </a:r>
            <a:r>
              <a:rPr lang="ja-JP" altLang="en-US" sz="2000" u="sng" dirty="0">
                <a:solidFill>
                  <a:srgbClr val="FF0000"/>
                </a:solidFill>
                <a:latin typeface="+mn-ea"/>
              </a:rPr>
              <a:t>ず，共通テストは受験できない</a:t>
            </a:r>
          </a:p>
        </p:txBody>
      </p:sp>
      <p:sp>
        <p:nvSpPr>
          <p:cNvPr id="46" name="正方形/長方形 45">
            <a:extLst>
              <a:ext uri="{FF2B5EF4-FFF2-40B4-BE49-F238E27FC236}">
                <a16:creationId xmlns:a16="http://schemas.microsoft.com/office/drawing/2014/main" id="{813D4108-7B30-4EEC-A8B5-6B5BAB0B1D2F}"/>
              </a:ext>
            </a:extLst>
          </p:cNvPr>
          <p:cNvSpPr/>
          <p:nvPr/>
        </p:nvSpPr>
        <p:spPr>
          <a:xfrm>
            <a:off x="8858789" y="78862"/>
            <a:ext cx="3240000" cy="432000"/>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【1.</a:t>
            </a:r>
            <a:r>
              <a:rPr lang="ja-JP" altLang="en-US" sz="2000" dirty="0">
                <a:latin typeface="+mn-ea"/>
              </a:rPr>
              <a:t> </a:t>
            </a:r>
            <a:r>
              <a:rPr lang="en-US" altLang="ja-JP" sz="2000" dirty="0">
                <a:latin typeface="+mn-ea"/>
              </a:rPr>
              <a:t>Web</a:t>
            </a:r>
            <a:r>
              <a:rPr lang="ja-JP" altLang="en-US" sz="2000" dirty="0">
                <a:latin typeface="+mn-ea"/>
              </a:rPr>
              <a:t>出願について</a:t>
            </a:r>
            <a:r>
              <a:rPr lang="en-US" altLang="ja-JP" sz="2000" dirty="0">
                <a:latin typeface="+mn-ea"/>
              </a:rPr>
              <a:t>】</a:t>
            </a:r>
          </a:p>
        </p:txBody>
      </p:sp>
      <p:sp>
        <p:nvSpPr>
          <p:cNvPr id="48" name="四角形: 角を丸くする 47">
            <a:extLst>
              <a:ext uri="{FF2B5EF4-FFF2-40B4-BE49-F238E27FC236}">
                <a16:creationId xmlns:a16="http://schemas.microsoft.com/office/drawing/2014/main" id="{13852A19-5361-4E96-B659-FF520D1A84F3}"/>
              </a:ext>
            </a:extLst>
          </p:cNvPr>
          <p:cNvSpPr/>
          <p:nvPr/>
        </p:nvSpPr>
        <p:spPr>
          <a:xfrm>
            <a:off x="6936157" y="4468533"/>
            <a:ext cx="2448000" cy="540000"/>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四角形: 角を丸くする 49">
            <a:extLst>
              <a:ext uri="{FF2B5EF4-FFF2-40B4-BE49-F238E27FC236}">
                <a16:creationId xmlns:a16="http://schemas.microsoft.com/office/drawing/2014/main" id="{208EA31F-CAC0-487A-828B-14525AE0BAAC}"/>
              </a:ext>
            </a:extLst>
          </p:cNvPr>
          <p:cNvSpPr/>
          <p:nvPr/>
        </p:nvSpPr>
        <p:spPr>
          <a:xfrm>
            <a:off x="6772867" y="4187955"/>
            <a:ext cx="1440000" cy="324000"/>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30821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250" tmFilter="0, 0; .2, .5; .8, .5; 1, 0"/>
                                        <p:tgtEl>
                                          <p:spTgt spid="31"/>
                                        </p:tgtEl>
                                      </p:cBhvr>
                                    </p:animEffect>
                                    <p:animScale>
                                      <p:cBhvr>
                                        <p:cTn id="7" dur="625" autoRev="1" fill="hold"/>
                                        <p:tgtEl>
                                          <p:spTgt spid="3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1500"/>
                                        <p:tgtEl>
                                          <p:spTgt spid="69"/>
                                        </p:tgtEl>
                                      </p:cBhvr>
                                    </p:animEffect>
                                    <p:anim calcmode="lin" valueType="num">
                                      <p:cBhvr>
                                        <p:cTn id="25" dur="1500" fill="hold"/>
                                        <p:tgtEl>
                                          <p:spTgt spid="69"/>
                                        </p:tgtEl>
                                        <p:attrNameLst>
                                          <p:attrName>ppt_w</p:attrName>
                                        </p:attrNameLst>
                                      </p:cBhvr>
                                      <p:tavLst>
                                        <p:tav tm="0" fmla="#ppt_w*sin(2.5*pi*$)">
                                          <p:val>
                                            <p:fltVal val="0"/>
                                          </p:val>
                                        </p:tav>
                                        <p:tav tm="100000">
                                          <p:val>
                                            <p:fltVal val="1"/>
                                          </p:val>
                                        </p:tav>
                                      </p:tavLst>
                                    </p:anim>
                                    <p:anim calcmode="lin" valueType="num">
                                      <p:cBhvr>
                                        <p:cTn id="26" dur="1500" fill="hold"/>
                                        <p:tgtEl>
                                          <p:spTgt spid="6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heel(1)">
                                      <p:cBhvr>
                                        <p:cTn id="31" dur="1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heel(1)">
                                      <p:cBhvr>
                                        <p:cTn id="36" dur="1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30" grpId="0" animBg="1"/>
      <p:bldP spid="48"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9BCCCBD3-18A4-443B-8D6F-AF3355BC3EB1}"/>
              </a:ext>
            </a:extLst>
          </p:cNvPr>
          <p:cNvSpPr/>
          <p:nvPr/>
        </p:nvSpPr>
        <p:spPr>
          <a:xfrm>
            <a:off x="372996" y="728563"/>
            <a:ext cx="10800000" cy="3032998"/>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2400" dirty="0">
                <a:solidFill>
                  <a:schemeClr val="tx1"/>
                </a:solidFill>
              </a:rPr>
              <a:t>○　出願内容の確認・訂正</a:t>
            </a:r>
            <a:r>
              <a:rPr lang="ja-JP" altLang="ja-JP" sz="2400" dirty="0">
                <a:solidFill>
                  <a:schemeClr val="tx1"/>
                </a:solidFill>
              </a:rPr>
              <a:t>期間</a:t>
            </a:r>
          </a:p>
          <a:p>
            <a:pPr>
              <a:spcBef>
                <a:spcPts val="600"/>
              </a:spcBef>
            </a:pPr>
            <a:r>
              <a:rPr lang="ja-JP" altLang="en-US" sz="2400" dirty="0">
                <a:solidFill>
                  <a:schemeClr val="tx1"/>
                </a:solidFill>
              </a:rPr>
              <a:t>　　</a:t>
            </a:r>
            <a:r>
              <a:rPr lang="ja-JP" altLang="ja-JP" sz="2400" dirty="0">
                <a:solidFill>
                  <a:schemeClr val="tx1"/>
                </a:solidFill>
              </a:rPr>
              <a:t>令和</a:t>
            </a:r>
            <a:r>
              <a:rPr lang="ja-JP" altLang="en-US" sz="2400" dirty="0">
                <a:solidFill>
                  <a:schemeClr val="tx1"/>
                </a:solidFill>
              </a:rPr>
              <a:t>８</a:t>
            </a:r>
            <a:r>
              <a:rPr lang="ja-JP" altLang="ja-JP" sz="2400" dirty="0">
                <a:solidFill>
                  <a:schemeClr val="tx1"/>
                </a:solidFill>
              </a:rPr>
              <a:t>年</a:t>
            </a:r>
            <a:r>
              <a:rPr lang="en-US" altLang="ja-JP" sz="2400" u="sng" dirty="0">
                <a:solidFill>
                  <a:schemeClr val="tx1"/>
                </a:solidFill>
                <a:latin typeface="+mn-ea"/>
              </a:rPr>
              <a:t>10</a:t>
            </a:r>
            <a:r>
              <a:rPr lang="ja-JP" altLang="ja-JP" sz="2400" u="sng" dirty="0">
                <a:solidFill>
                  <a:schemeClr val="tx1"/>
                </a:solidFill>
              </a:rPr>
              <a:t>月</a:t>
            </a:r>
            <a:r>
              <a:rPr lang="ja-JP" altLang="en-US" sz="2400" u="sng" dirty="0">
                <a:solidFill>
                  <a:schemeClr val="tx1"/>
                </a:solidFill>
                <a:latin typeface="+mn-ea"/>
              </a:rPr>
              <a:t>９</a:t>
            </a:r>
            <a:r>
              <a:rPr lang="ja-JP" altLang="ja-JP" sz="2400" u="sng" dirty="0">
                <a:solidFill>
                  <a:schemeClr val="tx1"/>
                </a:solidFill>
              </a:rPr>
              <a:t>日（</a:t>
            </a:r>
            <a:r>
              <a:rPr lang="ja-JP" altLang="en-US" sz="2400" u="sng" dirty="0">
                <a:solidFill>
                  <a:schemeClr val="tx1"/>
                </a:solidFill>
              </a:rPr>
              <a:t>金</a:t>
            </a:r>
            <a:r>
              <a:rPr lang="ja-JP" altLang="ja-JP" sz="2400" u="sng" dirty="0">
                <a:solidFill>
                  <a:schemeClr val="tx1"/>
                </a:solidFill>
              </a:rPr>
              <a:t>）</a:t>
            </a:r>
            <a:r>
              <a:rPr lang="en-US" altLang="ja-JP" sz="2400" u="sng" dirty="0">
                <a:solidFill>
                  <a:schemeClr val="tx1"/>
                </a:solidFill>
                <a:latin typeface="+mn-ea"/>
              </a:rPr>
              <a:t>10</a:t>
            </a:r>
            <a:r>
              <a:rPr lang="ja-JP" altLang="ja-JP" sz="2400" u="sng" dirty="0">
                <a:solidFill>
                  <a:schemeClr val="tx1"/>
                </a:solidFill>
              </a:rPr>
              <a:t>：</a:t>
            </a:r>
            <a:r>
              <a:rPr lang="en-US" altLang="ja-JP" sz="2400" u="sng" dirty="0">
                <a:solidFill>
                  <a:schemeClr val="tx1"/>
                </a:solidFill>
                <a:latin typeface="+mn-ea"/>
              </a:rPr>
              <a:t>00</a:t>
            </a:r>
            <a:r>
              <a:rPr lang="ja-JP" altLang="ja-JP" sz="2400" u="sng" dirty="0">
                <a:solidFill>
                  <a:schemeClr val="tx1"/>
                </a:solidFill>
              </a:rPr>
              <a:t>～</a:t>
            </a:r>
            <a:r>
              <a:rPr lang="en-US" altLang="ja-JP" sz="2400" u="sng" dirty="0">
                <a:solidFill>
                  <a:schemeClr val="tx1"/>
                </a:solidFill>
                <a:latin typeface="+mn-ea"/>
              </a:rPr>
              <a:t>10</a:t>
            </a:r>
            <a:r>
              <a:rPr lang="ja-JP" altLang="ja-JP" sz="2400" u="sng" dirty="0">
                <a:solidFill>
                  <a:schemeClr val="tx1"/>
                </a:solidFill>
              </a:rPr>
              <a:t>月</a:t>
            </a:r>
            <a:r>
              <a:rPr lang="en-US" altLang="ja-JP" sz="2400" u="sng" dirty="0">
                <a:solidFill>
                  <a:schemeClr val="tx1"/>
                </a:solidFill>
                <a:latin typeface="+mn-ea"/>
              </a:rPr>
              <a:t>16</a:t>
            </a:r>
            <a:r>
              <a:rPr lang="ja-JP" altLang="ja-JP" sz="2400" u="sng" dirty="0">
                <a:solidFill>
                  <a:schemeClr val="tx1"/>
                </a:solidFill>
              </a:rPr>
              <a:t>日（金）</a:t>
            </a:r>
            <a:r>
              <a:rPr lang="en-US" altLang="ja-JP" sz="2400" u="sng" dirty="0">
                <a:solidFill>
                  <a:schemeClr val="tx1"/>
                </a:solidFill>
                <a:latin typeface="+mn-ea"/>
              </a:rPr>
              <a:t>17</a:t>
            </a:r>
            <a:r>
              <a:rPr lang="ja-JP" altLang="ja-JP" sz="2400" u="sng" dirty="0">
                <a:solidFill>
                  <a:schemeClr val="tx1"/>
                </a:solidFill>
              </a:rPr>
              <a:t>：</a:t>
            </a:r>
            <a:r>
              <a:rPr lang="en-US" altLang="ja-JP" sz="2400" u="sng" dirty="0">
                <a:solidFill>
                  <a:schemeClr val="tx1"/>
                </a:solidFill>
                <a:latin typeface="+mn-ea"/>
              </a:rPr>
              <a:t>00</a:t>
            </a:r>
          </a:p>
          <a:p>
            <a:pPr>
              <a:spcBef>
                <a:spcPts val="600"/>
              </a:spcBef>
            </a:pPr>
            <a:r>
              <a:rPr lang="ja-JP" altLang="en-US" sz="2000" dirty="0">
                <a:solidFill>
                  <a:schemeClr val="tx1"/>
                </a:solidFill>
                <a:latin typeface="+mn-ea"/>
              </a:rPr>
              <a:t>　</a:t>
            </a:r>
            <a:r>
              <a:rPr lang="en-US" altLang="ja-JP" sz="2000" dirty="0">
                <a:solidFill>
                  <a:schemeClr val="tx1"/>
                </a:solidFill>
                <a:latin typeface="+mn-ea"/>
              </a:rPr>
              <a:t>※</a:t>
            </a:r>
            <a:r>
              <a:rPr lang="ja-JP" altLang="en-US" sz="2000" dirty="0">
                <a:solidFill>
                  <a:schemeClr val="tx1"/>
                </a:solidFill>
                <a:latin typeface="+mn-ea"/>
              </a:rPr>
              <a:t>　出願内容の登録期間中（</a:t>
            </a:r>
            <a:r>
              <a:rPr lang="en-US" altLang="ja-JP" sz="2000" dirty="0">
                <a:solidFill>
                  <a:schemeClr val="tx1"/>
                </a:solidFill>
                <a:latin typeface="+mn-ea"/>
              </a:rPr>
              <a:t>9</a:t>
            </a:r>
            <a:r>
              <a:rPr lang="ja-JP" altLang="en-US" sz="2000" dirty="0">
                <a:solidFill>
                  <a:schemeClr val="tx1"/>
                </a:solidFill>
                <a:latin typeface="+mn-ea"/>
              </a:rPr>
              <a:t>月</a:t>
            </a:r>
            <a:r>
              <a:rPr lang="en-US" altLang="ja-JP" sz="2000" dirty="0">
                <a:solidFill>
                  <a:schemeClr val="tx1"/>
                </a:solidFill>
                <a:latin typeface="+mn-ea"/>
              </a:rPr>
              <a:t>15</a:t>
            </a:r>
            <a:r>
              <a:rPr lang="ja-JP" altLang="en-US" sz="2000" dirty="0">
                <a:solidFill>
                  <a:schemeClr val="tx1"/>
                </a:solidFill>
                <a:latin typeface="+mn-ea"/>
              </a:rPr>
              <a:t>日（火）</a:t>
            </a:r>
            <a:r>
              <a:rPr lang="en-US" altLang="ja-JP" sz="2000" dirty="0">
                <a:solidFill>
                  <a:schemeClr val="tx1"/>
                </a:solidFill>
                <a:latin typeface="+mn-ea"/>
              </a:rPr>
              <a:t>10:00</a:t>
            </a:r>
            <a:r>
              <a:rPr lang="ja-JP" altLang="en-US" sz="2000" dirty="0">
                <a:solidFill>
                  <a:schemeClr val="tx1"/>
                </a:solidFill>
                <a:latin typeface="+mn-ea"/>
              </a:rPr>
              <a:t>～</a:t>
            </a:r>
            <a:r>
              <a:rPr lang="en-US" altLang="ja-JP" sz="2000" dirty="0">
                <a:solidFill>
                  <a:schemeClr val="tx1"/>
                </a:solidFill>
                <a:latin typeface="+mn-ea"/>
              </a:rPr>
              <a:t>10</a:t>
            </a:r>
            <a:r>
              <a:rPr lang="ja-JP" altLang="en-US" sz="2000" dirty="0">
                <a:solidFill>
                  <a:schemeClr val="tx1"/>
                </a:solidFill>
                <a:latin typeface="+mn-ea"/>
              </a:rPr>
              <a:t>月２日（金）</a:t>
            </a:r>
            <a:r>
              <a:rPr lang="en-US" altLang="ja-JP" sz="2000" dirty="0">
                <a:solidFill>
                  <a:schemeClr val="tx1"/>
                </a:solidFill>
                <a:latin typeface="+mn-ea"/>
              </a:rPr>
              <a:t>17:00</a:t>
            </a:r>
            <a:r>
              <a:rPr lang="ja-JP" altLang="en-US" sz="2000" dirty="0">
                <a:solidFill>
                  <a:schemeClr val="tx1"/>
                </a:solidFill>
                <a:latin typeface="+mn-ea"/>
              </a:rPr>
              <a:t>）も</a:t>
            </a:r>
            <a:br>
              <a:rPr lang="en-US" altLang="ja-JP" sz="2000" dirty="0">
                <a:solidFill>
                  <a:schemeClr val="tx1"/>
                </a:solidFill>
                <a:latin typeface="+mn-ea"/>
              </a:rPr>
            </a:br>
            <a:r>
              <a:rPr lang="ja-JP" altLang="en-US" sz="2000" dirty="0">
                <a:solidFill>
                  <a:schemeClr val="tx1"/>
                </a:solidFill>
                <a:latin typeface="+mn-ea"/>
              </a:rPr>
              <a:t>　　確認・訂正可能　</a:t>
            </a:r>
            <a:endParaRPr lang="en-US" altLang="ja-JP" sz="100" dirty="0">
              <a:solidFill>
                <a:schemeClr val="tx1"/>
              </a:solidFill>
              <a:latin typeface="+mn-ea"/>
            </a:endParaRPr>
          </a:p>
          <a:p>
            <a:pPr>
              <a:spcBef>
                <a:spcPts val="1200"/>
              </a:spcBef>
            </a:pPr>
            <a:r>
              <a:rPr lang="ja-JP" altLang="en-US" sz="2400" dirty="0">
                <a:solidFill>
                  <a:schemeClr val="tx1"/>
                </a:solidFill>
                <a:latin typeface="+mn-ea"/>
              </a:rPr>
              <a:t>○　出願内容の確認後，訂正の必要があれば，期間内に志願者が訂正を行う</a:t>
            </a:r>
          </a:p>
          <a:p>
            <a:pPr>
              <a:spcBef>
                <a:spcPts val="1200"/>
              </a:spcBef>
            </a:pPr>
            <a:r>
              <a:rPr lang="ja-JP" altLang="en-US" sz="2000" dirty="0">
                <a:solidFill>
                  <a:schemeClr val="tx1"/>
                </a:solidFill>
                <a:latin typeface="+mn-ea"/>
              </a:rPr>
              <a:t>　</a:t>
            </a:r>
            <a:r>
              <a:rPr lang="en-US" altLang="ja-JP" sz="2000" dirty="0">
                <a:solidFill>
                  <a:schemeClr val="tx1"/>
                </a:solidFill>
                <a:latin typeface="+mn-ea"/>
              </a:rPr>
              <a:t>※</a:t>
            </a:r>
            <a:r>
              <a:rPr lang="ja-JP" altLang="en-US" sz="2000" dirty="0">
                <a:solidFill>
                  <a:schemeClr val="tx1"/>
                </a:solidFill>
                <a:latin typeface="+mn-ea"/>
              </a:rPr>
              <a:t>　出願内容の訂正により，検定料等の追加支払いが生じた場合は，</a:t>
            </a:r>
            <a:br>
              <a:rPr lang="en-US" altLang="ja-JP" sz="2000" dirty="0">
                <a:solidFill>
                  <a:schemeClr val="tx1"/>
                </a:solidFill>
                <a:latin typeface="+mn-ea"/>
              </a:rPr>
            </a:br>
            <a:r>
              <a:rPr lang="ja-JP" altLang="en-US" sz="2000" dirty="0">
                <a:solidFill>
                  <a:schemeClr val="tx1"/>
                </a:solidFill>
                <a:latin typeface="+mn-ea"/>
              </a:rPr>
              <a:t>　　</a:t>
            </a:r>
            <a:r>
              <a:rPr lang="en-US" altLang="ja-JP" sz="2000" u="sng" dirty="0">
                <a:solidFill>
                  <a:schemeClr val="tx1"/>
                </a:solidFill>
                <a:latin typeface="+mn-ea"/>
              </a:rPr>
              <a:t>10</a:t>
            </a:r>
            <a:r>
              <a:rPr lang="ja-JP" altLang="en-US" sz="2000" u="sng" dirty="0">
                <a:solidFill>
                  <a:schemeClr val="tx1"/>
                </a:solidFill>
                <a:latin typeface="+mn-ea"/>
              </a:rPr>
              <a:t>月</a:t>
            </a:r>
            <a:r>
              <a:rPr lang="en-US" altLang="ja-JP" sz="2000" u="sng" dirty="0">
                <a:solidFill>
                  <a:schemeClr val="tx1"/>
                </a:solidFill>
                <a:latin typeface="+mn-ea"/>
              </a:rPr>
              <a:t>1</a:t>
            </a:r>
            <a:r>
              <a:rPr lang="ja-JP" altLang="en-US" sz="2000" u="sng" dirty="0">
                <a:solidFill>
                  <a:schemeClr val="tx1"/>
                </a:solidFill>
                <a:latin typeface="+mn-ea"/>
              </a:rPr>
              <a:t>６日（金）</a:t>
            </a:r>
            <a:r>
              <a:rPr lang="en-US" altLang="ja-JP" sz="2000" u="sng" dirty="0">
                <a:solidFill>
                  <a:schemeClr val="tx1"/>
                </a:solidFill>
                <a:latin typeface="+mn-ea"/>
              </a:rPr>
              <a:t>23</a:t>
            </a:r>
            <a:r>
              <a:rPr lang="ja-JP" altLang="en-US" sz="2000" u="sng" dirty="0">
                <a:solidFill>
                  <a:schemeClr val="tx1"/>
                </a:solidFill>
                <a:latin typeface="+mn-ea"/>
              </a:rPr>
              <a:t>：</a:t>
            </a:r>
            <a:r>
              <a:rPr lang="en-US" altLang="ja-JP" sz="2000" u="sng" dirty="0">
                <a:solidFill>
                  <a:schemeClr val="tx1"/>
                </a:solidFill>
                <a:latin typeface="+mn-ea"/>
              </a:rPr>
              <a:t>59</a:t>
            </a:r>
            <a:r>
              <a:rPr lang="ja-JP" altLang="en-US" sz="2000" u="sng" dirty="0" err="1">
                <a:solidFill>
                  <a:schemeClr val="tx1"/>
                </a:solidFill>
                <a:latin typeface="+mn-ea"/>
              </a:rPr>
              <a:t>まで</a:t>
            </a:r>
            <a:r>
              <a:rPr lang="ja-JP" altLang="en-US" sz="2000" dirty="0" err="1">
                <a:solidFill>
                  <a:schemeClr val="tx1"/>
                </a:solidFill>
                <a:latin typeface="+mn-ea"/>
              </a:rPr>
              <a:t>に</a:t>
            </a:r>
            <a:r>
              <a:rPr lang="ja-JP" altLang="en-US" sz="2000" dirty="0">
                <a:solidFill>
                  <a:schemeClr val="tx1"/>
                </a:solidFill>
                <a:latin typeface="+mn-ea"/>
              </a:rPr>
              <a:t>追加分の検定料等を支払う</a:t>
            </a:r>
            <a:endParaRPr lang="en-US" altLang="ja-JP" sz="2000" dirty="0">
              <a:solidFill>
                <a:schemeClr val="tx1"/>
              </a:solidFill>
              <a:latin typeface="+mn-ea"/>
            </a:endParaRPr>
          </a:p>
        </p:txBody>
      </p:sp>
      <p:grpSp>
        <p:nvGrpSpPr>
          <p:cNvPr id="10" name="グループ化 9">
            <a:extLst>
              <a:ext uri="{FF2B5EF4-FFF2-40B4-BE49-F238E27FC236}">
                <a16:creationId xmlns:a16="http://schemas.microsoft.com/office/drawing/2014/main" id="{EAE967E2-5FAB-451A-8EAF-99715FFB6A63}"/>
              </a:ext>
            </a:extLst>
          </p:cNvPr>
          <p:cNvGrpSpPr>
            <a:grpSpLocks noChangeAspect="1"/>
          </p:cNvGrpSpPr>
          <p:nvPr/>
        </p:nvGrpSpPr>
        <p:grpSpPr>
          <a:xfrm>
            <a:off x="3012658" y="3785006"/>
            <a:ext cx="5252588" cy="2979333"/>
            <a:chOff x="0" y="0"/>
            <a:chExt cx="9118600" cy="5215792"/>
          </a:xfrm>
        </p:grpSpPr>
        <p:grpSp>
          <p:nvGrpSpPr>
            <p:cNvPr id="13" name="グループ化 12">
              <a:extLst>
                <a:ext uri="{FF2B5EF4-FFF2-40B4-BE49-F238E27FC236}">
                  <a16:creationId xmlns:a16="http://schemas.microsoft.com/office/drawing/2014/main" id="{9FB40726-68E6-4D89-813D-888745B68DF9}"/>
                </a:ext>
              </a:extLst>
            </p:cNvPr>
            <p:cNvGrpSpPr/>
            <p:nvPr/>
          </p:nvGrpSpPr>
          <p:grpSpPr>
            <a:xfrm>
              <a:off x="0" y="0"/>
              <a:ext cx="9118600" cy="5215792"/>
              <a:chOff x="0" y="0"/>
              <a:chExt cx="9092453" cy="5260041"/>
            </a:xfrm>
          </p:grpSpPr>
          <p:pic>
            <p:nvPicPr>
              <p:cNvPr id="15" name="図 14">
                <a:extLst>
                  <a:ext uri="{FF2B5EF4-FFF2-40B4-BE49-F238E27FC236}">
                    <a16:creationId xmlns:a16="http://schemas.microsoft.com/office/drawing/2014/main" id="{BF4462CB-D1C3-40F4-80BA-7C2E689B502C}"/>
                  </a:ext>
                </a:extLst>
              </p:cNvPr>
              <p:cNvPicPr>
                <a:picLocks noChangeAspect="1"/>
              </p:cNvPicPr>
              <p:nvPr/>
            </p:nvPicPr>
            <p:blipFill rotWithShape="1">
              <a:blip r:embed="rId3"/>
              <a:srcRect l="-1" r="334" b="1196"/>
              <a:stretch/>
            </p:blipFill>
            <p:spPr>
              <a:xfrm>
                <a:off x="0" y="0"/>
                <a:ext cx="9092453" cy="5260041"/>
              </a:xfrm>
              <a:prstGeom prst="rect">
                <a:avLst/>
              </a:prstGeom>
              <a:ln>
                <a:solidFill>
                  <a:schemeClr val="tx1"/>
                </a:solidFill>
              </a:ln>
            </p:spPr>
          </p:pic>
          <p:pic>
            <p:nvPicPr>
              <p:cNvPr id="16" name="図 15">
                <a:extLst>
                  <a:ext uri="{FF2B5EF4-FFF2-40B4-BE49-F238E27FC236}">
                    <a16:creationId xmlns:a16="http://schemas.microsoft.com/office/drawing/2014/main" id="{F6CEEE3B-77A3-45DB-B852-22D8989B375B}"/>
                  </a:ext>
                </a:extLst>
              </p:cNvPr>
              <p:cNvPicPr>
                <a:picLocks noChangeAspect="1"/>
              </p:cNvPicPr>
              <p:nvPr/>
            </p:nvPicPr>
            <p:blipFill rotWithShape="1">
              <a:blip r:embed="rId3"/>
              <a:srcRect l="47538" r="29072" b="92823"/>
              <a:stretch/>
            </p:blipFill>
            <p:spPr>
              <a:xfrm>
                <a:off x="6219605" y="37352"/>
                <a:ext cx="2133871" cy="382356"/>
              </a:xfrm>
              <a:prstGeom prst="rect">
                <a:avLst/>
              </a:prstGeom>
            </p:spPr>
          </p:pic>
        </p:grpSp>
        <p:pic>
          <p:nvPicPr>
            <p:cNvPr id="14" name="図 13">
              <a:extLst>
                <a:ext uri="{FF2B5EF4-FFF2-40B4-BE49-F238E27FC236}">
                  <a16:creationId xmlns:a16="http://schemas.microsoft.com/office/drawing/2014/main" id="{A1983EBE-8DA8-4CB3-A7DF-8C148170B1A1}"/>
                </a:ext>
              </a:extLst>
            </p:cNvPr>
            <p:cNvPicPr>
              <a:picLocks noChangeAspect="1"/>
            </p:cNvPicPr>
            <p:nvPr/>
          </p:nvPicPr>
          <p:blipFill rotWithShape="1">
            <a:blip r:embed="rId4"/>
            <a:srcRect l="17448" t="10629" b="52304"/>
            <a:stretch/>
          </p:blipFill>
          <p:spPr>
            <a:xfrm>
              <a:off x="1589438" y="547075"/>
              <a:ext cx="7522812" cy="1907835"/>
            </a:xfrm>
            <a:prstGeom prst="rect">
              <a:avLst/>
            </a:prstGeom>
          </p:spPr>
        </p:pic>
      </p:grpSp>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type="sldNum" sz="quarter" idx="12"/>
          </p:nvPr>
        </p:nvSpPr>
        <p:spPr/>
        <p:txBody>
          <a:bodyPr/>
          <a:lstStyle/>
          <a:p>
            <a:fld id="{E0DD81A2-EA14-4A6D-B084-F67E3CF249F6}" type="slidenum">
              <a:rPr kumimoji="1" lang="ja-JP" altLang="en-US" smtClean="0"/>
              <a:t>13</a:t>
            </a:fld>
            <a:endParaRPr kumimoji="1" lang="ja-JP" altLang="en-US"/>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lang="ja-JP" altLang="en-US" dirty="0">
                <a:solidFill>
                  <a:srgbClr val="002060"/>
                </a:solidFill>
              </a:rPr>
              <a:t>③　出願内容の確認・訂正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P.40</a:t>
            </a:r>
            <a:r>
              <a:rPr lang="ja-JP" altLang="en-US" dirty="0">
                <a:solidFill>
                  <a:srgbClr val="002060"/>
                </a:solidFill>
              </a:rPr>
              <a:t>～</a:t>
            </a:r>
            <a:r>
              <a:rPr lang="en-US" altLang="ja-JP" dirty="0">
                <a:solidFill>
                  <a:srgbClr val="002060"/>
                </a:solidFill>
              </a:rPr>
              <a:t>41】</a:t>
            </a:r>
            <a:endParaRPr lang="ja-JP" altLang="en-US" dirty="0">
              <a:solidFill>
                <a:srgbClr val="002060"/>
              </a:solidFill>
            </a:endParaRPr>
          </a:p>
        </p:txBody>
      </p:sp>
      <p:sp>
        <p:nvSpPr>
          <p:cNvPr id="7" name="正方形/長方形 6">
            <a:extLst>
              <a:ext uri="{FF2B5EF4-FFF2-40B4-BE49-F238E27FC236}">
                <a16:creationId xmlns:a16="http://schemas.microsoft.com/office/drawing/2014/main" id="{1CA53AA5-5A54-4C30-9B99-C31533D2AEE5}"/>
              </a:ext>
            </a:extLst>
          </p:cNvPr>
          <p:cNvSpPr/>
          <p:nvPr/>
        </p:nvSpPr>
        <p:spPr>
          <a:xfrm>
            <a:off x="8858789" y="78862"/>
            <a:ext cx="3240000" cy="432000"/>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【1.</a:t>
            </a:r>
            <a:r>
              <a:rPr lang="ja-JP" altLang="en-US" sz="2000" dirty="0">
                <a:latin typeface="+mn-ea"/>
              </a:rPr>
              <a:t> </a:t>
            </a:r>
            <a:r>
              <a:rPr lang="en-US" altLang="ja-JP" sz="2000" dirty="0">
                <a:latin typeface="+mn-ea"/>
              </a:rPr>
              <a:t>Web</a:t>
            </a:r>
            <a:r>
              <a:rPr lang="ja-JP" altLang="en-US" sz="2000" dirty="0">
                <a:latin typeface="+mn-ea"/>
              </a:rPr>
              <a:t>出願について</a:t>
            </a:r>
            <a:r>
              <a:rPr lang="en-US" altLang="ja-JP" sz="2000" dirty="0">
                <a:latin typeface="+mn-ea"/>
              </a:rPr>
              <a:t>】</a:t>
            </a:r>
          </a:p>
        </p:txBody>
      </p:sp>
      <p:sp>
        <p:nvSpPr>
          <p:cNvPr id="11" name="四角形: 角を丸くする 10">
            <a:extLst>
              <a:ext uri="{FF2B5EF4-FFF2-40B4-BE49-F238E27FC236}">
                <a16:creationId xmlns:a16="http://schemas.microsoft.com/office/drawing/2014/main" id="{D25EFF54-32A7-4D0D-A055-5085AA771AD0}"/>
              </a:ext>
            </a:extLst>
          </p:cNvPr>
          <p:cNvSpPr/>
          <p:nvPr/>
        </p:nvSpPr>
        <p:spPr>
          <a:xfrm>
            <a:off x="6954989" y="5183500"/>
            <a:ext cx="1080000" cy="811074"/>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吹き出し: 角を丸めた四角形 11">
            <a:extLst>
              <a:ext uri="{FF2B5EF4-FFF2-40B4-BE49-F238E27FC236}">
                <a16:creationId xmlns:a16="http://schemas.microsoft.com/office/drawing/2014/main" id="{8431B85C-4735-4A6A-B9CC-766879280C0C}"/>
              </a:ext>
            </a:extLst>
          </p:cNvPr>
          <p:cNvSpPr/>
          <p:nvPr/>
        </p:nvSpPr>
        <p:spPr>
          <a:xfrm>
            <a:off x="8297453" y="4185735"/>
            <a:ext cx="3430940" cy="783193"/>
          </a:xfrm>
          <a:prstGeom prst="wedgeRoundRectCallout">
            <a:avLst>
              <a:gd name="adj1" fmla="val -60538"/>
              <a:gd name="adj2" fmla="val 115154"/>
              <a:gd name="adj3" fmla="val 16667"/>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000" b="1" dirty="0">
                <a:solidFill>
                  <a:schemeClr val="tx1"/>
                </a:solidFill>
              </a:rPr>
              <a:t>［出願内容の確認・訂正］</a:t>
            </a:r>
            <a:br>
              <a:rPr kumimoji="1" lang="en-US" altLang="ja-JP" sz="2000" b="1" dirty="0">
                <a:solidFill>
                  <a:schemeClr val="tx1"/>
                </a:solidFill>
              </a:rPr>
            </a:br>
            <a:r>
              <a:rPr kumimoji="1" lang="ja-JP" altLang="en-US" sz="2000" b="1" dirty="0">
                <a:solidFill>
                  <a:schemeClr val="tx1"/>
                </a:solidFill>
              </a:rPr>
              <a:t>をクリック</a:t>
            </a:r>
            <a:endParaRPr kumimoji="1" lang="en-US" altLang="ja-JP" sz="2000" b="1" dirty="0">
              <a:solidFill>
                <a:schemeClr val="tx1"/>
              </a:solidFill>
            </a:endParaRPr>
          </a:p>
        </p:txBody>
      </p:sp>
    </p:spTree>
    <p:extLst>
      <p:ext uri="{BB962C8B-B14F-4D97-AF65-F5344CB8AC3E}">
        <p14:creationId xmlns:p14="http://schemas.microsoft.com/office/powerpoint/2010/main" val="297446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6ACAD78-F1D2-489F-BE4F-78C0F23DC520}"/>
              </a:ext>
            </a:extLst>
          </p:cNvPr>
          <p:cNvPicPr>
            <a:picLocks noChangeAspect="1"/>
          </p:cNvPicPr>
          <p:nvPr/>
        </p:nvPicPr>
        <p:blipFill>
          <a:blip r:embed="rId3"/>
          <a:stretch>
            <a:fillRect/>
          </a:stretch>
        </p:blipFill>
        <p:spPr>
          <a:xfrm>
            <a:off x="4963080" y="3337477"/>
            <a:ext cx="4104000" cy="3085522"/>
          </a:xfrm>
          <a:prstGeom prst="rect">
            <a:avLst/>
          </a:prstGeom>
          <a:ln w="76200">
            <a:solidFill>
              <a:schemeClr val="accent1">
                <a:lumMod val="50000"/>
              </a:schemeClr>
            </a:solidFill>
          </a:ln>
        </p:spPr>
      </p:pic>
      <p:pic>
        <p:nvPicPr>
          <p:cNvPr id="2" name="図 1">
            <a:extLst>
              <a:ext uri="{FF2B5EF4-FFF2-40B4-BE49-F238E27FC236}">
                <a16:creationId xmlns:a16="http://schemas.microsoft.com/office/drawing/2014/main" id="{5662F180-FA25-4E5A-A7FB-9F010D9286BF}"/>
              </a:ext>
            </a:extLst>
          </p:cNvPr>
          <p:cNvPicPr>
            <a:picLocks noChangeAspect="1"/>
          </p:cNvPicPr>
          <p:nvPr/>
        </p:nvPicPr>
        <p:blipFill>
          <a:blip r:embed="rId4"/>
          <a:stretch>
            <a:fillRect/>
          </a:stretch>
        </p:blipFill>
        <p:spPr>
          <a:xfrm>
            <a:off x="1102618" y="3321466"/>
            <a:ext cx="2362200" cy="3340529"/>
          </a:xfrm>
          <a:prstGeom prst="rect">
            <a:avLst/>
          </a:prstGeom>
          <a:ln>
            <a:solidFill>
              <a:schemeClr val="tx1"/>
            </a:solidFill>
          </a:ln>
        </p:spPr>
      </p:pic>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type="sldNum" sz="quarter" idx="12"/>
          </p:nvPr>
        </p:nvSpPr>
        <p:spPr/>
        <p:txBody>
          <a:bodyPr/>
          <a:lstStyle/>
          <a:p>
            <a:fld id="{E0DD81A2-EA14-4A6D-B084-F67E3CF249F6}" type="slidenum">
              <a:rPr kumimoji="1" lang="ja-JP" altLang="en-US" smtClean="0"/>
              <a:t>14</a:t>
            </a:fld>
            <a:endParaRPr kumimoji="1" lang="ja-JP" altLang="en-US"/>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lang="ja-JP" altLang="en-US" dirty="0">
                <a:solidFill>
                  <a:srgbClr val="002060"/>
                </a:solidFill>
              </a:rPr>
              <a:t>④　受験票の取得・印刷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P.42</a:t>
            </a:r>
            <a:r>
              <a:rPr lang="ja-JP" altLang="en-US" dirty="0">
                <a:solidFill>
                  <a:srgbClr val="002060"/>
                </a:solidFill>
              </a:rPr>
              <a:t>～</a:t>
            </a:r>
            <a:r>
              <a:rPr lang="en-US" altLang="ja-JP" dirty="0">
                <a:solidFill>
                  <a:srgbClr val="002060"/>
                </a:solidFill>
              </a:rPr>
              <a:t>44】</a:t>
            </a:r>
            <a:endParaRPr lang="ja-JP" altLang="en-US" dirty="0">
              <a:solidFill>
                <a:srgbClr val="002060"/>
              </a:solidFill>
            </a:endParaRPr>
          </a:p>
        </p:txBody>
      </p:sp>
      <p:sp>
        <p:nvSpPr>
          <p:cNvPr id="7" name="四角形: 角を丸くする 6">
            <a:extLst>
              <a:ext uri="{FF2B5EF4-FFF2-40B4-BE49-F238E27FC236}">
                <a16:creationId xmlns:a16="http://schemas.microsoft.com/office/drawing/2014/main" id="{518CCD4E-DE85-49CD-9B07-5078403E1249}"/>
              </a:ext>
            </a:extLst>
          </p:cNvPr>
          <p:cNvSpPr/>
          <p:nvPr/>
        </p:nvSpPr>
        <p:spPr>
          <a:xfrm>
            <a:off x="406400" y="703345"/>
            <a:ext cx="10800000" cy="2549009"/>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sz="2400" dirty="0">
                <a:solidFill>
                  <a:schemeClr val="tx1"/>
                </a:solidFill>
              </a:rPr>
              <a:t>○　受験票の取得</a:t>
            </a:r>
            <a:r>
              <a:rPr lang="ja-JP" altLang="ja-JP" sz="2400" dirty="0">
                <a:solidFill>
                  <a:schemeClr val="tx1"/>
                </a:solidFill>
              </a:rPr>
              <a:t>期間</a:t>
            </a:r>
          </a:p>
          <a:p>
            <a:pPr>
              <a:spcBef>
                <a:spcPts val="600"/>
              </a:spcBef>
            </a:pPr>
            <a:r>
              <a:rPr lang="ja-JP" altLang="en-US" sz="2400" dirty="0">
                <a:solidFill>
                  <a:schemeClr val="tx1"/>
                </a:solidFill>
              </a:rPr>
              <a:t>　　</a:t>
            </a:r>
            <a:r>
              <a:rPr lang="ja-JP" altLang="ja-JP" sz="2400" u="sng" dirty="0">
                <a:solidFill>
                  <a:schemeClr val="tx1"/>
                </a:solidFill>
              </a:rPr>
              <a:t>令和</a:t>
            </a:r>
            <a:r>
              <a:rPr lang="ja-JP" altLang="en-US" sz="2400" u="sng" dirty="0">
                <a:solidFill>
                  <a:schemeClr val="tx1"/>
                </a:solidFill>
              </a:rPr>
              <a:t>８</a:t>
            </a:r>
            <a:r>
              <a:rPr lang="ja-JP" altLang="ja-JP" sz="2400" u="sng" dirty="0">
                <a:solidFill>
                  <a:schemeClr val="tx1"/>
                </a:solidFill>
              </a:rPr>
              <a:t>年</a:t>
            </a:r>
            <a:r>
              <a:rPr lang="en-US" altLang="ja-JP" sz="2400" u="sng" dirty="0">
                <a:solidFill>
                  <a:schemeClr val="tx1"/>
                </a:solidFill>
                <a:latin typeface="+mn-ea"/>
              </a:rPr>
              <a:t>12</a:t>
            </a:r>
            <a:r>
              <a:rPr lang="ja-JP" altLang="ja-JP" sz="2400" u="sng" dirty="0">
                <a:solidFill>
                  <a:schemeClr val="tx1"/>
                </a:solidFill>
              </a:rPr>
              <a:t>月</a:t>
            </a:r>
            <a:r>
              <a:rPr lang="ja-JP" altLang="en-US" sz="2400" u="sng" dirty="0">
                <a:solidFill>
                  <a:schemeClr val="tx1"/>
                </a:solidFill>
              </a:rPr>
              <a:t>４</a:t>
            </a:r>
            <a:r>
              <a:rPr lang="ja-JP" altLang="ja-JP" sz="2400" u="sng" dirty="0">
                <a:solidFill>
                  <a:schemeClr val="tx1"/>
                </a:solidFill>
              </a:rPr>
              <a:t>日（</a:t>
            </a:r>
            <a:r>
              <a:rPr lang="ja-JP" altLang="en-US" sz="2400" u="sng" dirty="0">
                <a:solidFill>
                  <a:schemeClr val="tx1"/>
                </a:solidFill>
              </a:rPr>
              <a:t>金</a:t>
            </a:r>
            <a:r>
              <a:rPr lang="ja-JP" altLang="ja-JP" sz="2400" u="sng" dirty="0">
                <a:solidFill>
                  <a:schemeClr val="tx1"/>
                </a:solidFill>
              </a:rPr>
              <a:t>）</a:t>
            </a:r>
            <a:r>
              <a:rPr lang="en-US" altLang="ja-JP" sz="2400" u="sng" dirty="0">
                <a:solidFill>
                  <a:schemeClr val="tx1"/>
                </a:solidFill>
                <a:latin typeface="+mn-ea"/>
              </a:rPr>
              <a:t>10</a:t>
            </a:r>
            <a:r>
              <a:rPr lang="ja-JP" altLang="ja-JP" sz="2400" u="sng" dirty="0">
                <a:solidFill>
                  <a:schemeClr val="tx1"/>
                </a:solidFill>
              </a:rPr>
              <a:t>：</a:t>
            </a:r>
            <a:r>
              <a:rPr lang="en-US" altLang="ja-JP" sz="2400" u="sng" dirty="0">
                <a:solidFill>
                  <a:schemeClr val="tx1"/>
                </a:solidFill>
                <a:latin typeface="+mn-ea"/>
              </a:rPr>
              <a:t>00</a:t>
            </a:r>
            <a:r>
              <a:rPr lang="ja-JP" altLang="ja-JP" sz="2400" dirty="0">
                <a:solidFill>
                  <a:schemeClr val="tx1"/>
                </a:solidFill>
              </a:rPr>
              <a:t>～</a:t>
            </a:r>
            <a:r>
              <a:rPr lang="ja-JP" altLang="en-US" sz="2400" dirty="0">
                <a:solidFill>
                  <a:schemeClr val="tx1"/>
                </a:solidFill>
              </a:rPr>
              <a:t>令和９年４</a:t>
            </a:r>
            <a:r>
              <a:rPr lang="ja-JP" altLang="ja-JP" sz="2400" dirty="0">
                <a:solidFill>
                  <a:schemeClr val="tx1"/>
                </a:solidFill>
              </a:rPr>
              <a:t>月</a:t>
            </a:r>
            <a:r>
              <a:rPr lang="en-US" altLang="ja-JP" sz="2400" dirty="0">
                <a:solidFill>
                  <a:schemeClr val="tx1"/>
                </a:solidFill>
                <a:latin typeface="+mn-ea"/>
              </a:rPr>
              <a:t>30</a:t>
            </a:r>
            <a:r>
              <a:rPr lang="ja-JP" altLang="ja-JP" sz="2400" dirty="0">
                <a:solidFill>
                  <a:schemeClr val="tx1"/>
                </a:solidFill>
              </a:rPr>
              <a:t>日（</a:t>
            </a:r>
            <a:r>
              <a:rPr lang="ja-JP" altLang="en-US" sz="2400" dirty="0">
                <a:solidFill>
                  <a:schemeClr val="tx1"/>
                </a:solidFill>
              </a:rPr>
              <a:t>金</a:t>
            </a:r>
            <a:r>
              <a:rPr lang="ja-JP" altLang="ja-JP" sz="2400" dirty="0">
                <a:solidFill>
                  <a:schemeClr val="tx1"/>
                </a:solidFill>
              </a:rPr>
              <a:t>）</a:t>
            </a:r>
            <a:r>
              <a:rPr lang="en-US" altLang="ja-JP" sz="2400" dirty="0">
                <a:solidFill>
                  <a:schemeClr val="tx1"/>
                </a:solidFill>
                <a:latin typeface="+mj-ea"/>
                <a:ea typeface="+mj-ea"/>
              </a:rPr>
              <a:t>17</a:t>
            </a:r>
            <a:r>
              <a:rPr lang="ja-JP" altLang="en-US" sz="2400" dirty="0">
                <a:solidFill>
                  <a:schemeClr val="tx1"/>
                </a:solidFill>
                <a:latin typeface="+mj-ea"/>
                <a:ea typeface="+mj-ea"/>
              </a:rPr>
              <a:t>：</a:t>
            </a:r>
            <a:r>
              <a:rPr lang="en-US" altLang="ja-JP" sz="2400" dirty="0">
                <a:solidFill>
                  <a:schemeClr val="tx1"/>
                </a:solidFill>
                <a:latin typeface="+mj-ea"/>
                <a:ea typeface="+mj-ea"/>
              </a:rPr>
              <a:t>00</a:t>
            </a:r>
          </a:p>
          <a:p>
            <a:pPr>
              <a:spcBef>
                <a:spcPts val="600"/>
              </a:spcBef>
            </a:pPr>
            <a:endParaRPr lang="en-US" altLang="ja-JP" sz="1200" dirty="0">
              <a:solidFill>
                <a:schemeClr val="tx1"/>
              </a:solidFill>
              <a:latin typeface="+mn-ea"/>
            </a:endParaRPr>
          </a:p>
          <a:p>
            <a:pPr indent="-342900"/>
            <a:r>
              <a:rPr lang="ja-JP" altLang="en-US" sz="2400" dirty="0">
                <a:solidFill>
                  <a:schemeClr val="tx1"/>
                </a:solidFill>
                <a:latin typeface="+mn-ea"/>
              </a:rPr>
              <a:t>○　</a:t>
            </a:r>
            <a:r>
              <a:rPr lang="ja-JP" altLang="en-US" sz="2400" dirty="0">
                <a:solidFill>
                  <a:schemeClr val="tx1"/>
                </a:solidFill>
              </a:rPr>
              <a:t>受験票は，マイページから</a:t>
            </a:r>
            <a:r>
              <a:rPr lang="ja-JP" altLang="en-US" sz="2400" u="sng" dirty="0">
                <a:solidFill>
                  <a:srgbClr val="FF0000"/>
                </a:solidFill>
              </a:rPr>
              <a:t>各自で取得・印刷し，試験当日に持参する</a:t>
            </a:r>
            <a:endParaRPr lang="en-US" altLang="ja-JP" sz="2400" u="sng" dirty="0">
              <a:solidFill>
                <a:srgbClr val="FF0000"/>
              </a:solidFill>
            </a:endParaRPr>
          </a:p>
          <a:p>
            <a:pPr>
              <a:spcBef>
                <a:spcPts val="1200"/>
              </a:spcBef>
            </a:pPr>
            <a:r>
              <a:rPr lang="ja-JP" altLang="en-US" sz="2400" dirty="0">
                <a:solidFill>
                  <a:schemeClr val="tx1"/>
                </a:solidFill>
                <a:latin typeface="+mn-ea"/>
              </a:rPr>
              <a:t>○　</a:t>
            </a:r>
            <a:r>
              <a:rPr lang="ja-JP" altLang="en-US" sz="2400" dirty="0">
                <a:solidFill>
                  <a:schemeClr val="tx1"/>
                </a:solidFill>
                <a:latin typeface="+mj-ea"/>
              </a:rPr>
              <a:t>拡大・縮小はせずに，</a:t>
            </a:r>
            <a:r>
              <a:rPr lang="ja-JP" altLang="en-US" sz="2400" u="sng" dirty="0">
                <a:solidFill>
                  <a:srgbClr val="FF0000"/>
                </a:solidFill>
                <a:latin typeface="+mn-ea"/>
              </a:rPr>
              <a:t>Ａ４サイズの白色の用紙に印刷する</a:t>
            </a:r>
            <a:r>
              <a:rPr lang="ja-JP" altLang="en-US" sz="2400" dirty="0">
                <a:solidFill>
                  <a:schemeClr val="tx1"/>
                </a:solidFill>
                <a:latin typeface="+mn-ea"/>
              </a:rPr>
              <a:t>（カラー・白</a:t>
            </a:r>
            <a:br>
              <a:rPr lang="en-US" altLang="ja-JP" sz="2400" dirty="0">
                <a:solidFill>
                  <a:schemeClr val="tx1"/>
                </a:solidFill>
                <a:latin typeface="+mn-ea"/>
              </a:rPr>
            </a:br>
            <a:r>
              <a:rPr lang="ja-JP" altLang="en-US" sz="2400" dirty="0">
                <a:solidFill>
                  <a:schemeClr val="tx1"/>
                </a:solidFill>
                <a:latin typeface="+mn-ea"/>
              </a:rPr>
              <a:t>　黒は問わないが，</a:t>
            </a:r>
            <a:r>
              <a:rPr lang="ja-JP" altLang="en-US" sz="2400" dirty="0">
                <a:solidFill>
                  <a:schemeClr val="tx1"/>
                </a:solidFill>
              </a:rPr>
              <a:t>余白や裏面に何らかの記載がある受験票は使用不可）</a:t>
            </a:r>
            <a:endParaRPr lang="en-US" altLang="ja-JP" sz="2400" dirty="0">
              <a:solidFill>
                <a:schemeClr val="tx1"/>
              </a:solidFill>
            </a:endParaRPr>
          </a:p>
        </p:txBody>
      </p:sp>
      <p:sp>
        <p:nvSpPr>
          <p:cNvPr id="8" name="吹き出し: 角を丸めた四角形 7">
            <a:extLst>
              <a:ext uri="{FF2B5EF4-FFF2-40B4-BE49-F238E27FC236}">
                <a16:creationId xmlns:a16="http://schemas.microsoft.com/office/drawing/2014/main" id="{2BA1A573-8BB0-40BC-B4DA-3680D4D30F10}"/>
              </a:ext>
            </a:extLst>
          </p:cNvPr>
          <p:cNvSpPr/>
          <p:nvPr/>
        </p:nvSpPr>
        <p:spPr>
          <a:xfrm>
            <a:off x="9389035" y="3401676"/>
            <a:ext cx="2556000" cy="1152000"/>
          </a:xfrm>
          <a:prstGeom prst="wedgeRoundRectCallout">
            <a:avLst>
              <a:gd name="adj1" fmla="val -133209"/>
              <a:gd name="adj2" fmla="val 83375"/>
              <a:gd name="adj3" fmla="val 16667"/>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2000" b="1" dirty="0">
                <a:solidFill>
                  <a:schemeClr val="tx1"/>
                </a:solidFill>
              </a:rPr>
              <a:t>受験票には，出願時に登録した顔写真の画像が表示</a:t>
            </a:r>
            <a:endParaRPr kumimoji="1" lang="en-US" altLang="ja-JP" sz="2000" b="1" dirty="0">
              <a:solidFill>
                <a:schemeClr val="tx1"/>
              </a:solidFill>
            </a:endParaRPr>
          </a:p>
        </p:txBody>
      </p:sp>
      <p:sp>
        <p:nvSpPr>
          <p:cNvPr id="10" name="正方形/長方形 9">
            <a:extLst>
              <a:ext uri="{FF2B5EF4-FFF2-40B4-BE49-F238E27FC236}">
                <a16:creationId xmlns:a16="http://schemas.microsoft.com/office/drawing/2014/main" id="{F157C75B-5662-466E-8CD2-B6F2BA5AE995}"/>
              </a:ext>
            </a:extLst>
          </p:cNvPr>
          <p:cNvSpPr/>
          <p:nvPr/>
        </p:nvSpPr>
        <p:spPr>
          <a:xfrm>
            <a:off x="8858789" y="78862"/>
            <a:ext cx="3240000" cy="432000"/>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【1.</a:t>
            </a:r>
            <a:r>
              <a:rPr lang="ja-JP" altLang="en-US" sz="2000" dirty="0">
                <a:latin typeface="+mn-ea"/>
              </a:rPr>
              <a:t> </a:t>
            </a:r>
            <a:r>
              <a:rPr lang="en-US" altLang="ja-JP" sz="2000" dirty="0">
                <a:latin typeface="+mn-ea"/>
              </a:rPr>
              <a:t>Web</a:t>
            </a:r>
            <a:r>
              <a:rPr lang="ja-JP" altLang="en-US" sz="2000" dirty="0">
                <a:latin typeface="+mn-ea"/>
              </a:rPr>
              <a:t>出願について</a:t>
            </a:r>
            <a:r>
              <a:rPr lang="en-US" altLang="ja-JP" sz="2000" dirty="0">
                <a:latin typeface="+mn-ea"/>
              </a:rPr>
              <a:t>】</a:t>
            </a:r>
          </a:p>
        </p:txBody>
      </p:sp>
      <p:sp>
        <p:nvSpPr>
          <p:cNvPr id="14" name="四角形: 角を丸くする 13">
            <a:extLst>
              <a:ext uri="{FF2B5EF4-FFF2-40B4-BE49-F238E27FC236}">
                <a16:creationId xmlns:a16="http://schemas.microsoft.com/office/drawing/2014/main" id="{8136578B-A195-4D90-8ABE-859690D86B09}"/>
              </a:ext>
            </a:extLst>
          </p:cNvPr>
          <p:cNvSpPr/>
          <p:nvPr/>
        </p:nvSpPr>
        <p:spPr>
          <a:xfrm>
            <a:off x="6367416" y="4778471"/>
            <a:ext cx="905727" cy="1041469"/>
          </a:xfrm>
          <a:prstGeom prst="roundRect">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52F0CB14-5194-4550-997F-46176E720FA3}"/>
              </a:ext>
            </a:extLst>
          </p:cNvPr>
          <p:cNvSpPr/>
          <p:nvPr/>
        </p:nvSpPr>
        <p:spPr>
          <a:xfrm>
            <a:off x="1086576" y="3320357"/>
            <a:ext cx="2362200" cy="1764000"/>
          </a:xfrm>
          <a:prstGeom prst="rect">
            <a:avLst/>
          </a:prstGeom>
          <a:noFill/>
          <a:ln w="76200">
            <a:solidFill>
              <a:schemeClr val="accent1">
                <a:lumMod val="50000"/>
              </a:schemeClr>
            </a:solidFill>
          </a:ln>
        </p:spPr>
        <p:txBody>
          <a:bodyPr wrap="square" lIns="72000" tIns="72000" rIns="72000" bIns="72000" anchor="ctr">
            <a:spAutoFit/>
          </a:bodyPr>
          <a:lstStyle/>
          <a:p>
            <a:pPr algn="ctr"/>
            <a:endParaRPr lang="en-US" altLang="ja-JP" sz="2000" dirty="0">
              <a:latin typeface="+mn-ea"/>
            </a:endParaRPr>
          </a:p>
        </p:txBody>
      </p:sp>
      <p:sp>
        <p:nvSpPr>
          <p:cNvPr id="9" name="矢印: 右 8">
            <a:extLst>
              <a:ext uri="{FF2B5EF4-FFF2-40B4-BE49-F238E27FC236}">
                <a16:creationId xmlns:a16="http://schemas.microsoft.com/office/drawing/2014/main" id="{D8ED6F48-A96C-4602-B5A9-7950BE633518}"/>
              </a:ext>
            </a:extLst>
          </p:cNvPr>
          <p:cNvSpPr/>
          <p:nvPr/>
        </p:nvSpPr>
        <p:spPr>
          <a:xfrm>
            <a:off x="3448776" y="4138247"/>
            <a:ext cx="1428024" cy="254029"/>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吹き出し: 角を丸めた四角形 14">
            <a:extLst>
              <a:ext uri="{FF2B5EF4-FFF2-40B4-BE49-F238E27FC236}">
                <a16:creationId xmlns:a16="http://schemas.microsoft.com/office/drawing/2014/main" id="{E388D38C-CB83-4CCB-A305-602297F01D29}"/>
              </a:ext>
            </a:extLst>
          </p:cNvPr>
          <p:cNvSpPr/>
          <p:nvPr/>
        </p:nvSpPr>
        <p:spPr>
          <a:xfrm>
            <a:off x="9389290" y="4828822"/>
            <a:ext cx="2556000" cy="1152000"/>
          </a:xfrm>
          <a:prstGeom prst="wedgeRoundRectCallout">
            <a:avLst>
              <a:gd name="adj1" fmla="val -67430"/>
              <a:gd name="adj2" fmla="val 75694"/>
              <a:gd name="adj3" fmla="val 16667"/>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2000" b="1" dirty="0">
                <a:solidFill>
                  <a:schemeClr val="tx1"/>
                </a:solidFill>
              </a:rPr>
              <a:t>試験当日は点線部で山折りにして机上に置く</a:t>
            </a:r>
            <a:endParaRPr kumimoji="1" lang="en-US" altLang="ja-JP" sz="2000" b="1" dirty="0">
              <a:solidFill>
                <a:schemeClr val="tx1"/>
              </a:solidFill>
            </a:endParaRPr>
          </a:p>
        </p:txBody>
      </p:sp>
      <p:cxnSp>
        <p:nvCxnSpPr>
          <p:cNvPr id="13" name="直線コネクタ 12">
            <a:extLst>
              <a:ext uri="{FF2B5EF4-FFF2-40B4-BE49-F238E27FC236}">
                <a16:creationId xmlns:a16="http://schemas.microsoft.com/office/drawing/2014/main" id="{231D5BB0-A302-432D-810E-703323CBCDF2}"/>
              </a:ext>
            </a:extLst>
          </p:cNvPr>
          <p:cNvCxnSpPr/>
          <p:nvPr/>
        </p:nvCxnSpPr>
        <p:spPr>
          <a:xfrm>
            <a:off x="5127449" y="6318099"/>
            <a:ext cx="3780000" cy="0"/>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2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1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75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1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75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0" animBg="1"/>
      <p:bldP spid="14" grpId="0" animBg="1"/>
      <p:bldP spid="12" grpId="0" animBg="1"/>
      <p:bldP spid="9"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type="sldNum" sz="quarter" idx="12"/>
          </p:nvPr>
        </p:nvSpPr>
        <p:spPr/>
        <p:txBody>
          <a:bodyPr/>
          <a:lstStyle/>
          <a:p>
            <a:fld id="{E0DD81A2-EA14-4A6D-B084-F67E3CF249F6}" type="slidenum">
              <a:rPr kumimoji="1" lang="ja-JP" altLang="en-US" smtClean="0"/>
              <a:t>15</a:t>
            </a:fld>
            <a:endParaRPr kumimoji="1" lang="ja-JP" altLang="en-US"/>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lang="ja-JP" altLang="en-US" dirty="0">
                <a:solidFill>
                  <a:srgbClr val="002060"/>
                </a:solidFill>
              </a:rPr>
              <a:t>⑤　成績の閲覧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P.28】</a:t>
            </a:r>
            <a:endParaRPr lang="ja-JP" altLang="en-US" dirty="0">
              <a:solidFill>
                <a:srgbClr val="002060"/>
              </a:solidFill>
            </a:endParaRPr>
          </a:p>
        </p:txBody>
      </p:sp>
      <p:sp>
        <p:nvSpPr>
          <p:cNvPr id="10" name="正方形/長方形 9">
            <a:extLst>
              <a:ext uri="{FF2B5EF4-FFF2-40B4-BE49-F238E27FC236}">
                <a16:creationId xmlns:a16="http://schemas.microsoft.com/office/drawing/2014/main" id="{F157C75B-5662-466E-8CD2-B6F2BA5AE995}"/>
              </a:ext>
            </a:extLst>
          </p:cNvPr>
          <p:cNvSpPr/>
          <p:nvPr/>
        </p:nvSpPr>
        <p:spPr>
          <a:xfrm>
            <a:off x="8858789" y="78862"/>
            <a:ext cx="3240000" cy="432000"/>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【1.</a:t>
            </a:r>
            <a:r>
              <a:rPr lang="ja-JP" altLang="en-US" sz="2000" dirty="0">
                <a:latin typeface="+mn-ea"/>
              </a:rPr>
              <a:t> </a:t>
            </a:r>
            <a:r>
              <a:rPr lang="en-US" altLang="ja-JP" sz="2000" dirty="0">
                <a:latin typeface="+mn-ea"/>
              </a:rPr>
              <a:t>Web</a:t>
            </a:r>
            <a:r>
              <a:rPr lang="ja-JP" altLang="en-US" sz="2000" dirty="0">
                <a:latin typeface="+mn-ea"/>
              </a:rPr>
              <a:t>出願について</a:t>
            </a:r>
            <a:r>
              <a:rPr lang="en-US" altLang="ja-JP" sz="2000" dirty="0">
                <a:latin typeface="+mn-ea"/>
              </a:rPr>
              <a:t>】</a:t>
            </a:r>
          </a:p>
        </p:txBody>
      </p:sp>
      <p:sp>
        <p:nvSpPr>
          <p:cNvPr id="15" name="四角形: 角を丸くする 14">
            <a:extLst>
              <a:ext uri="{FF2B5EF4-FFF2-40B4-BE49-F238E27FC236}">
                <a16:creationId xmlns:a16="http://schemas.microsoft.com/office/drawing/2014/main" id="{B6F2E8C4-EE0A-4749-BB6E-39DACD35974D}"/>
              </a:ext>
            </a:extLst>
          </p:cNvPr>
          <p:cNvSpPr/>
          <p:nvPr/>
        </p:nvSpPr>
        <p:spPr>
          <a:xfrm>
            <a:off x="406400" y="1041225"/>
            <a:ext cx="10800000" cy="4355902"/>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sz="2400" dirty="0">
                <a:solidFill>
                  <a:schemeClr val="tx1"/>
                </a:solidFill>
                <a:latin typeface="+mn-ea"/>
              </a:rPr>
              <a:t>　</a:t>
            </a:r>
            <a:endParaRPr lang="en-US" altLang="ja-JP" sz="2400" dirty="0">
              <a:solidFill>
                <a:schemeClr val="tx1"/>
              </a:solidFill>
              <a:latin typeface="+mn-ea"/>
            </a:endParaRPr>
          </a:p>
          <a:p>
            <a:r>
              <a:rPr lang="ja-JP" altLang="en-US" sz="2400" dirty="0">
                <a:solidFill>
                  <a:schemeClr val="tx1"/>
                </a:solidFill>
                <a:latin typeface="+mn-ea"/>
              </a:rPr>
              <a:t>○　成績の閲覧期間</a:t>
            </a:r>
            <a:endParaRPr lang="en-US" altLang="ja-JP" sz="2400" dirty="0">
              <a:solidFill>
                <a:schemeClr val="tx1"/>
              </a:solidFill>
              <a:latin typeface="+mn-ea"/>
            </a:endParaRPr>
          </a:p>
          <a:p>
            <a:r>
              <a:rPr lang="ja-JP" altLang="en-US" sz="2400" dirty="0">
                <a:solidFill>
                  <a:schemeClr val="tx1"/>
                </a:solidFill>
                <a:latin typeface="+mn-ea"/>
              </a:rPr>
              <a:t>　　令和９年４月１日（木）</a:t>
            </a:r>
            <a:r>
              <a:rPr lang="en-US" altLang="ja-JP" sz="2400" dirty="0">
                <a:solidFill>
                  <a:schemeClr val="tx1"/>
                </a:solidFill>
                <a:latin typeface="+mn-ea"/>
              </a:rPr>
              <a:t>10</a:t>
            </a:r>
            <a:r>
              <a:rPr lang="ja-JP" altLang="en-US" sz="2400" dirty="0">
                <a:solidFill>
                  <a:schemeClr val="tx1"/>
                </a:solidFill>
                <a:latin typeface="+mn-ea"/>
              </a:rPr>
              <a:t>：</a:t>
            </a:r>
            <a:r>
              <a:rPr lang="en-US" altLang="ja-JP" sz="2400" dirty="0">
                <a:solidFill>
                  <a:schemeClr val="tx1"/>
                </a:solidFill>
                <a:latin typeface="+mn-ea"/>
              </a:rPr>
              <a:t>00</a:t>
            </a:r>
            <a:r>
              <a:rPr lang="ja-JP" altLang="en-US" sz="2400" dirty="0">
                <a:solidFill>
                  <a:schemeClr val="tx1"/>
                </a:solidFill>
                <a:latin typeface="+mn-ea"/>
              </a:rPr>
              <a:t>～４月</a:t>
            </a:r>
            <a:r>
              <a:rPr lang="en-US" altLang="ja-JP" sz="2400" dirty="0">
                <a:solidFill>
                  <a:schemeClr val="tx1"/>
                </a:solidFill>
                <a:latin typeface="+mn-ea"/>
              </a:rPr>
              <a:t>30</a:t>
            </a:r>
            <a:r>
              <a:rPr lang="ja-JP" altLang="en-US" sz="2400" dirty="0">
                <a:solidFill>
                  <a:schemeClr val="tx1"/>
                </a:solidFill>
                <a:latin typeface="+mn-ea"/>
              </a:rPr>
              <a:t>日（金）</a:t>
            </a:r>
            <a:r>
              <a:rPr lang="en-US" altLang="ja-JP" sz="2400" dirty="0">
                <a:solidFill>
                  <a:schemeClr val="tx1"/>
                </a:solidFill>
                <a:latin typeface="+mn-ea"/>
              </a:rPr>
              <a:t>17</a:t>
            </a:r>
            <a:r>
              <a:rPr lang="ja-JP" altLang="en-US" sz="2400" dirty="0">
                <a:solidFill>
                  <a:schemeClr val="tx1"/>
                </a:solidFill>
                <a:latin typeface="+mn-ea"/>
              </a:rPr>
              <a:t>：</a:t>
            </a:r>
            <a:r>
              <a:rPr lang="en-US" altLang="ja-JP" sz="2400" dirty="0">
                <a:solidFill>
                  <a:schemeClr val="tx1"/>
                </a:solidFill>
                <a:latin typeface="+mn-ea"/>
              </a:rPr>
              <a:t>00</a:t>
            </a:r>
          </a:p>
          <a:p>
            <a:endParaRPr lang="en-US" altLang="ja-JP" sz="2400" dirty="0">
              <a:solidFill>
                <a:schemeClr val="tx1"/>
              </a:solidFill>
            </a:endParaRPr>
          </a:p>
          <a:p>
            <a:r>
              <a:rPr lang="ja-JP" altLang="en-US" sz="2400" dirty="0">
                <a:solidFill>
                  <a:schemeClr val="tx1"/>
                </a:solidFill>
              </a:rPr>
              <a:t>○　出願時に希望した志願者は，マイページ上で自身の成績の閲覧が可能</a:t>
            </a:r>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rPr>
              <a:t>○　成績の閲覧を希望する志願者は，出願内容の登録時に成績の閲覧を「希　</a:t>
            </a:r>
            <a:br>
              <a:rPr lang="en-US" altLang="ja-JP" sz="2400" dirty="0">
                <a:solidFill>
                  <a:schemeClr val="tx1"/>
                </a:solidFill>
              </a:rPr>
            </a:br>
            <a:r>
              <a:rPr lang="ja-JP" altLang="en-US" sz="2400" dirty="0">
                <a:solidFill>
                  <a:schemeClr val="tx1"/>
                </a:solidFill>
              </a:rPr>
              <a:t>　</a:t>
            </a:r>
            <a:r>
              <a:rPr lang="ja-JP" altLang="en-US" sz="2400" dirty="0" err="1">
                <a:solidFill>
                  <a:schemeClr val="tx1"/>
                </a:solidFill>
              </a:rPr>
              <a:t>望する</a:t>
            </a:r>
            <a:r>
              <a:rPr lang="ja-JP" altLang="en-US" sz="2400" dirty="0">
                <a:solidFill>
                  <a:schemeClr val="tx1"/>
                </a:solidFill>
              </a:rPr>
              <a:t>」と登録し，成績閲覧手数料（</a:t>
            </a:r>
            <a:r>
              <a:rPr lang="en-US" altLang="ja-JP" sz="2400" dirty="0">
                <a:solidFill>
                  <a:schemeClr val="tx1"/>
                </a:solidFill>
                <a:latin typeface="+mn-ea"/>
              </a:rPr>
              <a:t>300</a:t>
            </a:r>
            <a:r>
              <a:rPr lang="ja-JP" altLang="en-US" sz="2400" dirty="0">
                <a:solidFill>
                  <a:schemeClr val="tx1"/>
                </a:solidFill>
              </a:rPr>
              <a:t>円）を検定料と併せて支払う</a:t>
            </a:r>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rPr>
              <a:t>○　上記の閲覧期間を経過後は，マイページ上で成績の閲覧はできない</a:t>
            </a:r>
            <a:endParaRPr lang="en-US" altLang="ja-JP" sz="2400" dirty="0">
              <a:solidFill>
                <a:schemeClr val="tx1"/>
              </a:solidFill>
            </a:endParaRPr>
          </a:p>
          <a:p>
            <a:endParaRPr lang="en-US" altLang="ja-JP" sz="2400" dirty="0">
              <a:solidFill>
                <a:schemeClr val="tx1"/>
              </a:solidFill>
            </a:endParaRPr>
          </a:p>
        </p:txBody>
      </p:sp>
    </p:spTree>
    <p:extLst>
      <p:ext uri="{BB962C8B-B14F-4D97-AF65-F5344CB8AC3E}">
        <p14:creationId xmlns:p14="http://schemas.microsoft.com/office/powerpoint/2010/main" val="358850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type="sldNum" sz="quarter" idx="12"/>
          </p:nvPr>
        </p:nvSpPr>
        <p:spPr/>
        <p:txBody>
          <a:bodyPr/>
          <a:lstStyle/>
          <a:p>
            <a:fld id="{E0DD81A2-EA14-4A6D-B084-F67E3CF249F6}" type="slidenum">
              <a:rPr kumimoji="1" lang="ja-JP" altLang="en-US" smtClean="0"/>
              <a:t>16</a:t>
            </a:fld>
            <a:endParaRPr kumimoji="1" lang="ja-JP" altLang="en-US"/>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lang="ja-JP" altLang="en-US" dirty="0">
                <a:solidFill>
                  <a:srgbClr val="002060"/>
                </a:solidFill>
              </a:rPr>
              <a:t>その他スケジュール</a:t>
            </a:r>
          </a:p>
        </p:txBody>
      </p:sp>
      <p:grpSp>
        <p:nvGrpSpPr>
          <p:cNvPr id="48" name="グループ化 47">
            <a:extLst>
              <a:ext uri="{FF2B5EF4-FFF2-40B4-BE49-F238E27FC236}">
                <a16:creationId xmlns:a16="http://schemas.microsoft.com/office/drawing/2014/main" id="{00376C17-010D-4B67-A5AE-A594705A3E24}"/>
              </a:ext>
            </a:extLst>
          </p:cNvPr>
          <p:cNvGrpSpPr/>
          <p:nvPr/>
        </p:nvGrpSpPr>
        <p:grpSpPr>
          <a:xfrm>
            <a:off x="406386" y="748455"/>
            <a:ext cx="11169933" cy="1980000"/>
            <a:chOff x="607812" y="1540977"/>
            <a:chExt cx="8328533" cy="1980000"/>
          </a:xfrm>
        </p:grpSpPr>
        <p:sp>
          <p:nvSpPr>
            <p:cNvPr id="49" name="正方形/長方形 48">
              <a:extLst>
                <a:ext uri="{FF2B5EF4-FFF2-40B4-BE49-F238E27FC236}">
                  <a16:creationId xmlns:a16="http://schemas.microsoft.com/office/drawing/2014/main" id="{7E7FB8C1-F2F0-496D-868A-EA084ABAA086}"/>
                </a:ext>
              </a:extLst>
            </p:cNvPr>
            <p:cNvSpPr/>
            <p:nvPr/>
          </p:nvSpPr>
          <p:spPr>
            <a:xfrm>
              <a:off x="1420491" y="1545846"/>
              <a:ext cx="7515854" cy="1944000"/>
            </a:xfrm>
            <a:prstGeom prst="rect">
              <a:avLst/>
            </a:prstGeom>
            <a:solidFill>
              <a:schemeClr val="bg1"/>
            </a:solidFill>
            <a:ln w="38100">
              <a:solidFill>
                <a:srgbClr val="8064A2"/>
              </a:solidFill>
            </a:ln>
          </p:spPr>
          <p:txBody>
            <a:bodyPr wrap="square" lIns="72000" tIns="72000" rIns="72000" bIns="72000" anchor="ctr">
              <a:noAutofit/>
            </a:bodyPr>
            <a:lstStyle/>
            <a:p>
              <a:pPr marL="180000" indent="-457200">
                <a:spcBef>
                  <a:spcPts val="1200"/>
                </a:spcBef>
                <a:defRPr/>
              </a:pPr>
              <a:r>
                <a:rPr lang="ja-JP" altLang="en-US" sz="2000" dirty="0">
                  <a:latin typeface="+mn-ea"/>
                </a:rPr>
                <a:t>　　　　　　　 ○　申請受付期間</a:t>
              </a:r>
              <a:r>
                <a:rPr lang="en-US" altLang="ja-JP" sz="2000" dirty="0">
                  <a:latin typeface="+mn-ea"/>
                </a:rPr>
                <a:t>【</a:t>
              </a:r>
              <a:r>
                <a:rPr lang="ja-JP" altLang="en-US" sz="2000" b="1" u="sng" dirty="0">
                  <a:latin typeface="+mn-ea"/>
                </a:rPr>
                <a:t>郵送のみ</a:t>
              </a:r>
              <a:r>
                <a:rPr lang="en-US" altLang="ja-JP" sz="2000" b="1" dirty="0">
                  <a:latin typeface="+mn-ea"/>
                </a:rPr>
                <a:t>】</a:t>
              </a:r>
            </a:p>
            <a:p>
              <a:pPr marL="180000" indent="-457200">
                <a:spcBef>
                  <a:spcPts val="1200"/>
                </a:spcBef>
                <a:defRPr/>
              </a:pPr>
              <a:r>
                <a:rPr lang="ja-JP" altLang="en-US" sz="2000" dirty="0">
                  <a:latin typeface="+mn-ea"/>
                </a:rPr>
                <a:t>　　　　　　　　　</a:t>
              </a:r>
              <a:r>
                <a:rPr lang="ja-JP" altLang="en-US" sz="2000">
                  <a:latin typeface="+mn-ea"/>
                </a:rPr>
                <a:t> 令和８年</a:t>
              </a:r>
              <a:r>
                <a:rPr lang="ja-JP" altLang="en-US" sz="2000" u="sng" dirty="0">
                  <a:latin typeface="+mn-ea"/>
                </a:rPr>
                <a:t>７月１日（水）～１０月２日（金）必着</a:t>
              </a:r>
              <a:br>
                <a:rPr lang="en-US" altLang="ja-JP" sz="2000" dirty="0">
                  <a:solidFill>
                    <a:srgbClr val="FF0000"/>
                  </a:solidFill>
                  <a:latin typeface="+mn-ea"/>
                </a:rPr>
              </a:br>
              <a:r>
                <a:rPr lang="ja-JP" altLang="en-US" sz="2000" dirty="0">
                  <a:solidFill>
                    <a:srgbClr val="FF0000"/>
                  </a:solidFill>
                  <a:latin typeface="+mn-ea"/>
                </a:rPr>
                <a:t>　　　　　　　　  </a:t>
              </a:r>
              <a:r>
                <a:rPr lang="ja-JP" altLang="en-US" sz="2000" dirty="0"/>
                <a:t>（又は</a:t>
              </a:r>
              <a:r>
                <a:rPr lang="en-US" altLang="ja-JP" sz="2000" dirty="0">
                  <a:latin typeface="+mn-ea"/>
                </a:rPr>
                <a:t>9</a:t>
              </a:r>
              <a:r>
                <a:rPr lang="ja-JP" altLang="en-US" sz="2000" dirty="0"/>
                <a:t>月３０日（水）（消印有効））</a:t>
              </a:r>
              <a:endParaRPr lang="en-US" altLang="ja-JP" sz="2000" dirty="0"/>
            </a:p>
            <a:p>
              <a:pPr marL="180000" indent="-457200">
                <a:spcBef>
                  <a:spcPts val="1200"/>
                </a:spcBef>
                <a:defRPr/>
              </a:pPr>
              <a:r>
                <a:rPr lang="ja-JP" altLang="en-US" sz="2000" dirty="0"/>
                <a:t>　　　　　　　　 </a:t>
              </a:r>
              <a:r>
                <a:rPr lang="en-US" altLang="ja-JP" sz="2000" dirty="0"/>
                <a:t>※</a:t>
              </a:r>
              <a:r>
                <a:rPr lang="ja-JP" altLang="en-US" sz="2000" dirty="0"/>
                <a:t>　詳細は</a:t>
              </a:r>
              <a:r>
                <a:rPr lang="en-US" altLang="ja-JP" sz="2000" dirty="0"/>
                <a:t>『</a:t>
              </a:r>
              <a:r>
                <a:rPr lang="ja-JP" altLang="en-US" sz="2000" dirty="0"/>
                <a:t>受験案内</a:t>
              </a:r>
              <a:r>
                <a:rPr lang="en-US" altLang="ja-JP" sz="2000" dirty="0"/>
                <a:t>』</a:t>
              </a:r>
              <a:r>
                <a:rPr lang="en-US" altLang="ja-JP" sz="2000" dirty="0">
                  <a:latin typeface="+mn-ea"/>
                </a:rPr>
                <a:t>P.18</a:t>
              </a:r>
              <a:r>
                <a:rPr lang="ja-JP" altLang="en-US" sz="2000" dirty="0">
                  <a:latin typeface="+mn-ea"/>
                </a:rPr>
                <a:t>～</a:t>
              </a:r>
              <a:r>
                <a:rPr lang="en-US" altLang="ja-JP" sz="2000" dirty="0">
                  <a:latin typeface="+mn-ea"/>
                </a:rPr>
                <a:t>20</a:t>
              </a:r>
              <a:r>
                <a:rPr lang="ja-JP" altLang="en-US" sz="2000" dirty="0"/>
                <a:t>や</a:t>
              </a:r>
              <a:r>
                <a:rPr lang="en-US" altLang="ja-JP" sz="2000" dirty="0"/>
                <a:t>『</a:t>
              </a:r>
              <a:r>
                <a:rPr lang="ja-JP" altLang="en-US" sz="2000" dirty="0"/>
                <a:t>受験上の配慮案内</a:t>
              </a:r>
              <a:r>
                <a:rPr lang="en-US" altLang="ja-JP" sz="2000" dirty="0"/>
                <a:t>』</a:t>
              </a:r>
              <a:r>
                <a:rPr lang="ja-JP" altLang="en-US" sz="2000" dirty="0"/>
                <a:t>を確認</a:t>
              </a:r>
              <a:endParaRPr lang="ja-JP" altLang="ja-JP" sz="2000" dirty="0"/>
            </a:p>
          </p:txBody>
        </p:sp>
        <p:sp>
          <p:nvSpPr>
            <p:cNvPr id="50" name="四角形: 角を丸くする 49">
              <a:extLst>
                <a:ext uri="{FF2B5EF4-FFF2-40B4-BE49-F238E27FC236}">
                  <a16:creationId xmlns:a16="http://schemas.microsoft.com/office/drawing/2014/main" id="{29D9DB7A-EBF8-4688-9819-31A9CC934E16}"/>
                </a:ext>
              </a:extLst>
            </p:cNvPr>
            <p:cNvSpPr/>
            <p:nvPr/>
          </p:nvSpPr>
          <p:spPr>
            <a:xfrm>
              <a:off x="607812" y="1540977"/>
              <a:ext cx="2147388" cy="1980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dirty="0">
                  <a:latin typeface="+mj-ea"/>
                  <a:ea typeface="+mj-ea"/>
                </a:rPr>
                <a:t>受験上の配慮</a:t>
              </a:r>
              <a:br>
                <a:rPr lang="en-US" altLang="ja-JP" sz="2400" dirty="0">
                  <a:latin typeface="+mj-ea"/>
                  <a:ea typeface="+mj-ea"/>
                </a:rPr>
              </a:br>
              <a:r>
                <a:rPr lang="ja-JP" altLang="en-US" sz="2400" dirty="0">
                  <a:latin typeface="+mj-ea"/>
                  <a:ea typeface="+mj-ea"/>
                </a:rPr>
                <a:t>の申請</a:t>
              </a:r>
              <a:endParaRPr lang="en-US" altLang="ja-JP" sz="2400" dirty="0">
                <a:latin typeface="+mj-ea"/>
                <a:ea typeface="+mj-ea"/>
              </a:endParaRPr>
            </a:p>
          </p:txBody>
        </p:sp>
      </p:grpSp>
      <p:sp>
        <p:nvSpPr>
          <p:cNvPr id="16" name="正方形/長方形 15">
            <a:extLst>
              <a:ext uri="{FF2B5EF4-FFF2-40B4-BE49-F238E27FC236}">
                <a16:creationId xmlns:a16="http://schemas.microsoft.com/office/drawing/2014/main" id="{3D0BE595-B131-4844-897A-8CD5D11B9429}"/>
              </a:ext>
            </a:extLst>
          </p:cNvPr>
          <p:cNvSpPr/>
          <p:nvPr/>
        </p:nvSpPr>
        <p:spPr>
          <a:xfrm>
            <a:off x="8858789" y="78862"/>
            <a:ext cx="3240000" cy="432000"/>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【1.</a:t>
            </a:r>
            <a:r>
              <a:rPr lang="ja-JP" altLang="en-US" sz="2000" dirty="0">
                <a:latin typeface="+mn-ea"/>
              </a:rPr>
              <a:t> </a:t>
            </a:r>
            <a:r>
              <a:rPr lang="en-US" altLang="ja-JP" sz="2000" dirty="0">
                <a:latin typeface="+mn-ea"/>
              </a:rPr>
              <a:t>Web</a:t>
            </a:r>
            <a:r>
              <a:rPr lang="ja-JP" altLang="en-US" sz="2000" dirty="0">
                <a:latin typeface="+mn-ea"/>
              </a:rPr>
              <a:t>出願について</a:t>
            </a:r>
            <a:r>
              <a:rPr lang="en-US" altLang="ja-JP" sz="2000" dirty="0">
                <a:latin typeface="+mn-ea"/>
              </a:rPr>
              <a:t>】</a:t>
            </a:r>
          </a:p>
        </p:txBody>
      </p:sp>
      <p:grpSp>
        <p:nvGrpSpPr>
          <p:cNvPr id="17" name="グループ化 16">
            <a:extLst>
              <a:ext uri="{FF2B5EF4-FFF2-40B4-BE49-F238E27FC236}">
                <a16:creationId xmlns:a16="http://schemas.microsoft.com/office/drawing/2014/main" id="{70CD9E97-A25E-4994-ACCE-D283FDD37BCE}"/>
              </a:ext>
            </a:extLst>
          </p:cNvPr>
          <p:cNvGrpSpPr/>
          <p:nvPr/>
        </p:nvGrpSpPr>
        <p:grpSpPr>
          <a:xfrm>
            <a:off x="406386" y="4022499"/>
            <a:ext cx="11169930" cy="2122173"/>
            <a:chOff x="607814" y="1514473"/>
            <a:chExt cx="8328530" cy="2376000"/>
          </a:xfrm>
        </p:grpSpPr>
        <p:sp>
          <p:nvSpPr>
            <p:cNvPr id="18" name="正方形/長方形 17">
              <a:extLst>
                <a:ext uri="{FF2B5EF4-FFF2-40B4-BE49-F238E27FC236}">
                  <a16:creationId xmlns:a16="http://schemas.microsoft.com/office/drawing/2014/main" id="{7BF5B272-CEB4-4939-897B-390CA46032D3}"/>
                </a:ext>
              </a:extLst>
            </p:cNvPr>
            <p:cNvSpPr/>
            <p:nvPr/>
          </p:nvSpPr>
          <p:spPr>
            <a:xfrm>
              <a:off x="1420490" y="1540819"/>
              <a:ext cx="7515854" cy="2340000"/>
            </a:xfrm>
            <a:prstGeom prst="rect">
              <a:avLst/>
            </a:prstGeom>
            <a:solidFill>
              <a:schemeClr val="bg1"/>
            </a:solidFill>
            <a:ln w="38100">
              <a:solidFill>
                <a:srgbClr val="8064A2"/>
              </a:solidFill>
            </a:ln>
          </p:spPr>
          <p:txBody>
            <a:bodyPr wrap="square" lIns="72000" tIns="72000" rIns="72000" bIns="72000" anchor="ctr">
              <a:noAutofit/>
            </a:bodyPr>
            <a:lstStyle/>
            <a:p>
              <a:pPr marL="180000" indent="-457200">
                <a:spcBef>
                  <a:spcPts val="1200"/>
                </a:spcBef>
                <a:defRPr/>
              </a:pPr>
              <a:r>
                <a:rPr lang="ja-JP" altLang="en-US" sz="2000" dirty="0">
                  <a:latin typeface="+mn-ea"/>
                </a:rPr>
                <a:t>　　　　　　　 ○　成績請求情報の提供手続（</a:t>
              </a:r>
              <a:r>
                <a:rPr lang="en-US" altLang="ja-JP" sz="2000" dirty="0">
                  <a:latin typeface="+mn-ea"/>
                </a:rPr>
                <a:t>『</a:t>
              </a:r>
              <a:r>
                <a:rPr lang="ja-JP" altLang="en-US" sz="2000" dirty="0">
                  <a:latin typeface="+mn-ea"/>
                </a:rPr>
                <a:t>受験案内</a:t>
              </a:r>
              <a:r>
                <a:rPr lang="en-US" altLang="ja-JP" sz="2000" dirty="0">
                  <a:latin typeface="+mn-ea"/>
                </a:rPr>
                <a:t>』P.54</a:t>
              </a:r>
              <a:r>
                <a:rPr lang="ja-JP" altLang="en-US" sz="2000" dirty="0">
                  <a:latin typeface="+mn-ea"/>
                </a:rPr>
                <a:t>～</a:t>
              </a:r>
              <a:r>
                <a:rPr lang="en-US" altLang="ja-JP" sz="2000" dirty="0">
                  <a:latin typeface="+mn-ea"/>
                </a:rPr>
                <a:t>57</a:t>
              </a:r>
              <a:r>
                <a:rPr lang="ja-JP" altLang="en-US" sz="2000" dirty="0">
                  <a:latin typeface="+mn-ea"/>
                </a:rPr>
                <a:t>）</a:t>
              </a:r>
              <a:endParaRPr lang="en-US" altLang="ja-JP" sz="2000" dirty="0">
                <a:latin typeface="+mn-ea"/>
              </a:endParaRPr>
            </a:p>
            <a:p>
              <a:pPr marL="180000" indent="-457200">
                <a:spcBef>
                  <a:spcPts val="1200"/>
                </a:spcBef>
                <a:defRPr/>
              </a:pPr>
              <a:r>
                <a:rPr lang="ja-JP" altLang="en-US" sz="2000" dirty="0">
                  <a:latin typeface="+mn-ea"/>
                </a:rPr>
                <a:t>　　　　　　　 　</a:t>
              </a:r>
              <a:r>
                <a:rPr lang="ja-JP" altLang="en-US" sz="2000">
                  <a:latin typeface="+mn-ea"/>
                </a:rPr>
                <a:t>　令和８年</a:t>
              </a:r>
              <a:r>
                <a:rPr lang="en-US" altLang="ja-JP" sz="2000" dirty="0">
                  <a:latin typeface="+mn-ea"/>
                </a:rPr>
                <a:t>12</a:t>
              </a:r>
              <a:r>
                <a:rPr lang="ja-JP" altLang="en-US" sz="2000" dirty="0">
                  <a:latin typeface="+mn-ea"/>
                </a:rPr>
                <a:t>月４日（金）以降</a:t>
              </a:r>
              <a:r>
                <a:rPr lang="ja-JP" altLang="en-US" sz="1600" dirty="0">
                  <a:latin typeface="+mn-ea"/>
                </a:rPr>
                <a:t>（</a:t>
              </a:r>
              <a:r>
                <a:rPr lang="ja-JP" altLang="en-US" sz="1600" dirty="0"/>
                <a:t>成績請求情報の提供区分ごとに異なる）</a:t>
              </a:r>
              <a:endParaRPr lang="en-US" altLang="ja-JP" sz="1600" dirty="0">
                <a:latin typeface="+mn-ea"/>
              </a:endParaRPr>
            </a:p>
            <a:p>
              <a:pPr marL="180000" indent="-457200">
                <a:spcBef>
                  <a:spcPts val="1200"/>
                </a:spcBef>
                <a:defRPr/>
              </a:pPr>
              <a:r>
                <a:rPr lang="ja-JP" altLang="en-US" dirty="0">
                  <a:latin typeface="+mn-ea"/>
                </a:rPr>
                <a:t>　　　　　　　</a:t>
              </a:r>
              <a:r>
                <a:rPr lang="ja-JP" altLang="en-US" sz="2000" dirty="0">
                  <a:latin typeface="+mn-ea"/>
                </a:rPr>
                <a:t>   ○　国公立大学入学確認票（</a:t>
              </a:r>
              <a:r>
                <a:rPr lang="en-US" altLang="ja-JP" sz="2000" dirty="0">
                  <a:latin typeface="+mn-ea"/>
                </a:rPr>
                <a:t>『</a:t>
              </a:r>
              <a:r>
                <a:rPr lang="ja-JP" altLang="en-US" sz="2000" dirty="0">
                  <a:latin typeface="+mn-ea"/>
                </a:rPr>
                <a:t>受験案内</a:t>
              </a:r>
              <a:r>
                <a:rPr lang="en-US" altLang="ja-JP" sz="2000" dirty="0">
                  <a:latin typeface="+mn-ea"/>
                </a:rPr>
                <a:t>』P.58</a:t>
              </a:r>
              <a:r>
                <a:rPr lang="ja-JP" altLang="en-US" sz="2000" dirty="0">
                  <a:latin typeface="+mn-ea"/>
                </a:rPr>
                <a:t>～</a:t>
              </a:r>
              <a:r>
                <a:rPr lang="en-US" altLang="ja-JP" sz="2000" dirty="0">
                  <a:latin typeface="+mn-ea"/>
                </a:rPr>
                <a:t>59</a:t>
              </a:r>
              <a:r>
                <a:rPr lang="ja-JP" altLang="en-US" sz="2000" dirty="0">
                  <a:latin typeface="+mn-ea"/>
                </a:rPr>
                <a:t>）</a:t>
              </a:r>
              <a:endParaRPr lang="en-US" altLang="ja-JP" sz="2000" dirty="0">
                <a:latin typeface="+mn-ea"/>
              </a:endParaRPr>
            </a:p>
            <a:p>
              <a:pPr marL="180000" indent="-457200">
                <a:spcBef>
                  <a:spcPts val="1200"/>
                </a:spcBef>
                <a:defRPr/>
              </a:pPr>
              <a:r>
                <a:rPr lang="ja-JP" altLang="en-US" sz="2000" dirty="0">
                  <a:latin typeface="+mn-ea"/>
                </a:rPr>
                <a:t>　　　　　　　 　　令和９年２月２日（火）以降</a:t>
              </a:r>
              <a:r>
                <a:rPr lang="ja-JP" altLang="en-US" sz="1600" dirty="0">
                  <a:latin typeface="+mn-ea"/>
                </a:rPr>
                <a:t>（成績請求情報の提供区分ごとに異なる）</a:t>
              </a:r>
              <a:endParaRPr lang="en-US" altLang="ja-JP" sz="2000" dirty="0">
                <a:solidFill>
                  <a:srgbClr val="FF0000"/>
                </a:solidFill>
                <a:latin typeface="+mn-ea"/>
              </a:endParaRPr>
            </a:p>
          </p:txBody>
        </p:sp>
        <p:sp>
          <p:nvSpPr>
            <p:cNvPr id="19" name="四角形: 角を丸くする 18">
              <a:extLst>
                <a:ext uri="{FF2B5EF4-FFF2-40B4-BE49-F238E27FC236}">
                  <a16:creationId xmlns:a16="http://schemas.microsoft.com/office/drawing/2014/main" id="{1DF2AF7D-5A76-48C1-88EF-F01D017728F2}"/>
                </a:ext>
              </a:extLst>
            </p:cNvPr>
            <p:cNvSpPr/>
            <p:nvPr/>
          </p:nvSpPr>
          <p:spPr>
            <a:xfrm>
              <a:off x="607814" y="1514473"/>
              <a:ext cx="2147387" cy="2376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dirty="0">
                  <a:latin typeface="+mj-ea"/>
                  <a:ea typeface="+mj-ea"/>
                </a:rPr>
                <a:t>志望大学への</a:t>
              </a:r>
              <a:br>
                <a:rPr lang="en-US" altLang="ja-JP" sz="2400" dirty="0">
                  <a:latin typeface="+mj-ea"/>
                  <a:ea typeface="+mj-ea"/>
                </a:rPr>
              </a:br>
              <a:r>
                <a:rPr lang="ja-JP" altLang="en-US" sz="2400" dirty="0">
                  <a:latin typeface="+mj-ea"/>
                  <a:ea typeface="+mj-ea"/>
                </a:rPr>
                <a:t>出願等に係る手続</a:t>
              </a:r>
              <a:endParaRPr lang="en-US" altLang="ja-JP" sz="2400" dirty="0">
                <a:latin typeface="+mj-ea"/>
                <a:ea typeface="+mj-ea"/>
              </a:endParaRPr>
            </a:p>
          </p:txBody>
        </p:sp>
      </p:grpSp>
      <p:grpSp>
        <p:nvGrpSpPr>
          <p:cNvPr id="20" name="グループ化 19">
            <a:extLst>
              <a:ext uri="{FF2B5EF4-FFF2-40B4-BE49-F238E27FC236}">
                <a16:creationId xmlns:a16="http://schemas.microsoft.com/office/drawing/2014/main" id="{1FA1680E-C60D-45C7-9FE9-2741B9665BB3}"/>
              </a:ext>
            </a:extLst>
          </p:cNvPr>
          <p:cNvGrpSpPr/>
          <p:nvPr/>
        </p:nvGrpSpPr>
        <p:grpSpPr>
          <a:xfrm>
            <a:off x="406388" y="2948603"/>
            <a:ext cx="11169928" cy="897369"/>
            <a:chOff x="607816" y="1529359"/>
            <a:chExt cx="8328528" cy="1008000"/>
          </a:xfrm>
        </p:grpSpPr>
        <p:sp>
          <p:nvSpPr>
            <p:cNvPr id="21" name="正方形/長方形 20">
              <a:extLst>
                <a:ext uri="{FF2B5EF4-FFF2-40B4-BE49-F238E27FC236}">
                  <a16:creationId xmlns:a16="http://schemas.microsoft.com/office/drawing/2014/main" id="{3109F487-4ED2-44E2-839C-6E3AEB3A806D}"/>
                </a:ext>
              </a:extLst>
            </p:cNvPr>
            <p:cNvSpPr/>
            <p:nvPr/>
          </p:nvSpPr>
          <p:spPr>
            <a:xfrm>
              <a:off x="1420490" y="1540819"/>
              <a:ext cx="7515854" cy="972000"/>
            </a:xfrm>
            <a:prstGeom prst="rect">
              <a:avLst/>
            </a:prstGeom>
            <a:solidFill>
              <a:schemeClr val="bg1"/>
            </a:solidFill>
            <a:ln w="38100">
              <a:solidFill>
                <a:srgbClr val="8064A2"/>
              </a:solidFill>
            </a:ln>
          </p:spPr>
          <p:txBody>
            <a:bodyPr wrap="square" lIns="72000" tIns="72000" rIns="72000" bIns="72000" anchor="ctr">
              <a:noAutofit/>
            </a:bodyPr>
            <a:lstStyle/>
            <a:p>
              <a:pPr marL="180000" indent="-457200">
                <a:spcBef>
                  <a:spcPts val="1200"/>
                </a:spcBef>
                <a:defRPr/>
              </a:pPr>
              <a:r>
                <a:rPr lang="ja-JP" altLang="en-US" sz="2000" dirty="0">
                  <a:latin typeface="+mn-ea"/>
                </a:rPr>
                <a:t>　　　　　　　 ○　令和８年</a:t>
              </a:r>
              <a:r>
                <a:rPr lang="en-US" altLang="ja-JP" sz="2000" dirty="0">
                  <a:latin typeface="+mn-ea"/>
                </a:rPr>
                <a:t>12</a:t>
              </a:r>
              <a:r>
                <a:rPr lang="ja-JP" altLang="en-US" sz="2000" dirty="0">
                  <a:latin typeface="+mn-ea"/>
                </a:rPr>
                <a:t>月上旬（予定）に大学入試センターのウェブサイト　　　　　　　　　　　　</a:t>
              </a:r>
              <a:br>
                <a:rPr lang="en-US" altLang="ja-JP" sz="2000" dirty="0">
                  <a:latin typeface="+mn-ea"/>
                </a:rPr>
              </a:br>
              <a:r>
                <a:rPr lang="ja-JP" altLang="en-US" sz="2000" dirty="0">
                  <a:latin typeface="+mn-ea"/>
                </a:rPr>
                <a:t>　　　　　　　　に掲載</a:t>
              </a:r>
              <a:r>
                <a:rPr lang="ja-JP" altLang="en-US" sz="2000" dirty="0"/>
                <a:t>　</a:t>
              </a:r>
              <a:endParaRPr lang="en-US" altLang="ja-JP" sz="2000" dirty="0">
                <a:solidFill>
                  <a:srgbClr val="FF0000"/>
                </a:solidFill>
                <a:latin typeface="+mn-ea"/>
              </a:endParaRPr>
            </a:p>
          </p:txBody>
        </p:sp>
        <p:sp>
          <p:nvSpPr>
            <p:cNvPr id="22" name="四角形: 角を丸くする 21">
              <a:extLst>
                <a:ext uri="{FF2B5EF4-FFF2-40B4-BE49-F238E27FC236}">
                  <a16:creationId xmlns:a16="http://schemas.microsoft.com/office/drawing/2014/main" id="{304B849A-1A8D-49E4-B9EE-10BC9A8C4914}"/>
                </a:ext>
              </a:extLst>
            </p:cNvPr>
            <p:cNvSpPr/>
            <p:nvPr/>
          </p:nvSpPr>
          <p:spPr>
            <a:xfrm>
              <a:off x="607816" y="1529359"/>
              <a:ext cx="2147387" cy="1008000"/>
            </a:xfrm>
            <a:prstGeom prst="roundRect">
              <a:avLst>
                <a:gd name="adj" fmla="val 25971"/>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dirty="0">
                  <a:latin typeface="+mj-ea"/>
                  <a:ea typeface="+mj-ea"/>
                </a:rPr>
                <a:t>「受験上の注意」公表</a:t>
              </a:r>
              <a:endParaRPr lang="en-US" altLang="ja-JP" sz="2400" dirty="0">
                <a:latin typeface="+mj-ea"/>
                <a:ea typeface="+mj-ea"/>
              </a:endParaRPr>
            </a:p>
          </p:txBody>
        </p:sp>
      </p:grpSp>
      <p:sp>
        <p:nvSpPr>
          <p:cNvPr id="26" name="四角形: 角を丸くする 25">
            <a:extLst>
              <a:ext uri="{FF2B5EF4-FFF2-40B4-BE49-F238E27FC236}">
                <a16:creationId xmlns:a16="http://schemas.microsoft.com/office/drawing/2014/main" id="{A52799A9-E188-4C1C-BD26-A0DBDED7ECDE}"/>
              </a:ext>
            </a:extLst>
          </p:cNvPr>
          <p:cNvSpPr/>
          <p:nvPr/>
        </p:nvSpPr>
        <p:spPr>
          <a:xfrm>
            <a:off x="907403" y="6292940"/>
            <a:ext cx="4320000" cy="468000"/>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400" dirty="0">
                <a:solidFill>
                  <a:schemeClr val="tx1"/>
                </a:solidFill>
                <a:latin typeface="+mn-ea"/>
              </a:rPr>
              <a:t>※</a:t>
            </a:r>
            <a:r>
              <a:rPr lang="ja-JP" altLang="en-US" sz="2400" dirty="0">
                <a:solidFill>
                  <a:schemeClr val="tx1"/>
                </a:solidFill>
                <a:latin typeface="+mn-ea"/>
              </a:rPr>
              <a:t>　詳細は受験案内を確認</a:t>
            </a:r>
            <a:r>
              <a:rPr lang="ja-JP" altLang="en-US" sz="2000" dirty="0">
                <a:solidFill>
                  <a:schemeClr val="tx1"/>
                </a:solidFill>
                <a:latin typeface="+mn-ea"/>
              </a:rPr>
              <a:t>　</a:t>
            </a:r>
            <a:endParaRPr lang="en-US" altLang="ja-JP" sz="2000" dirty="0">
              <a:solidFill>
                <a:schemeClr val="tx1"/>
              </a:solidFill>
              <a:latin typeface="+mn-ea"/>
            </a:endParaRPr>
          </a:p>
        </p:txBody>
      </p:sp>
      <p:sp>
        <p:nvSpPr>
          <p:cNvPr id="15" name="フリーフォーム 22">
            <a:extLst>
              <a:ext uri="{FF2B5EF4-FFF2-40B4-BE49-F238E27FC236}">
                <a16:creationId xmlns:a16="http://schemas.microsoft.com/office/drawing/2014/main" id="{7709CB18-F268-4342-BE42-9CC105F1A9C3}"/>
              </a:ext>
            </a:extLst>
          </p:cNvPr>
          <p:cNvSpPr>
            <a:spLocks noEditPoints="1" noChangeArrowheads="1"/>
          </p:cNvSpPr>
          <p:nvPr/>
        </p:nvSpPr>
        <p:spPr bwMode="auto">
          <a:xfrm>
            <a:off x="7123443" y="3416861"/>
            <a:ext cx="4662169" cy="684000"/>
          </a:xfrm>
          <a:prstGeom prst="wedgeRoundRectCallout">
            <a:avLst>
              <a:gd name="adj1" fmla="val -63320"/>
              <a:gd name="adj2" fmla="val -49158"/>
              <a:gd name="adj3" fmla="val 16667"/>
            </a:avLst>
          </a:prstGeom>
          <a:solidFill>
            <a:srgbClr val="FFFFCC"/>
          </a:solidFill>
          <a:ln w="9525">
            <a:solidFill>
              <a:srgbClr val="000000"/>
            </a:solidFill>
            <a:miter lim="800000"/>
            <a:headEnd/>
            <a:tailEnd/>
          </a:ln>
          <a:effectLst/>
          <a:extLst/>
        </p:spPr>
        <p:txBody>
          <a:bodyPr rot="0" vert="horz" wrap="square" lIns="0" tIns="0" rIns="0" bIns="0" anchor="b" anchorCtr="0" upright="1">
            <a:noAutofit/>
          </a:bodyPr>
          <a:lstStyle/>
          <a:p>
            <a:pPr algn="l">
              <a:lnSpc>
                <a:spcPts val="2000"/>
              </a:lnSpc>
              <a:spcAft>
                <a:spcPts val="0"/>
              </a:spcAft>
            </a:pPr>
            <a:r>
              <a:rPr lang="ja-JP" altLang="en-US" sz="2000" kern="100" dirty="0">
                <a:effectLst/>
                <a:latin typeface="+mn-ea"/>
                <a:cs typeface="Arial" panose="020B0604020202020204" pitchFamily="34" charset="0"/>
              </a:rPr>
              <a:t>　「受験票」と</a:t>
            </a:r>
            <a:r>
              <a:rPr lang="ja-JP" sz="2000" kern="100" dirty="0">
                <a:effectLst/>
                <a:latin typeface="+mn-ea"/>
                <a:cs typeface="Arial" panose="020B0604020202020204" pitchFamily="34" charset="0"/>
              </a:rPr>
              <a:t>併せてダウンロードし，よく読んでください。</a:t>
            </a:r>
            <a:endParaRPr lang="ja-JP" sz="2800" kern="100" dirty="0">
              <a:effectLst/>
              <a:latin typeface="+mn-ea"/>
            </a:endParaRPr>
          </a:p>
        </p:txBody>
      </p:sp>
    </p:spTree>
    <p:extLst>
      <p:ext uri="{BB962C8B-B14F-4D97-AF65-F5344CB8AC3E}">
        <p14:creationId xmlns:p14="http://schemas.microsoft.com/office/powerpoint/2010/main" val="212142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type="sldNum" sz="quarter" idx="12"/>
          </p:nvPr>
        </p:nvSpPr>
        <p:spPr/>
        <p:txBody>
          <a:bodyPr/>
          <a:lstStyle/>
          <a:p>
            <a:fld id="{E0DD81A2-EA14-4A6D-B084-F67E3CF249F6}" type="slidenum">
              <a:rPr kumimoji="1" lang="ja-JP" altLang="en-US" smtClean="0"/>
              <a:t>17</a:t>
            </a:fld>
            <a:endParaRPr kumimoji="1" lang="ja-JP" altLang="en-US"/>
          </a:p>
        </p:txBody>
      </p:sp>
      <p:sp>
        <p:nvSpPr>
          <p:cNvPr id="5" name="四角形: 角を丸くする 4">
            <a:extLst>
              <a:ext uri="{FF2B5EF4-FFF2-40B4-BE49-F238E27FC236}">
                <a16:creationId xmlns:a16="http://schemas.microsoft.com/office/drawing/2014/main" id="{91F4137B-3A7E-4FB4-B54E-100269674D61}"/>
              </a:ext>
            </a:extLst>
          </p:cNvPr>
          <p:cNvSpPr/>
          <p:nvPr/>
        </p:nvSpPr>
        <p:spPr>
          <a:xfrm>
            <a:off x="1596000" y="2412622"/>
            <a:ext cx="9000000" cy="1800000"/>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b="1" dirty="0">
                <a:solidFill>
                  <a:schemeClr val="accent1">
                    <a:lumMod val="50000"/>
                  </a:schemeClr>
                </a:solidFill>
              </a:rPr>
              <a:t>2.</a:t>
            </a:r>
            <a:r>
              <a:rPr kumimoji="1" lang="ja-JP" altLang="en-US" sz="5400" b="1" dirty="0">
                <a:solidFill>
                  <a:schemeClr val="accent1">
                    <a:lumMod val="50000"/>
                  </a:schemeClr>
                </a:solidFill>
              </a:rPr>
              <a:t>　受験するに当たって</a:t>
            </a:r>
            <a:endParaRPr kumimoji="1" lang="en-US" altLang="ja-JP" sz="5400" b="1" dirty="0">
              <a:solidFill>
                <a:schemeClr val="accent1">
                  <a:lumMod val="50000"/>
                </a:schemeClr>
              </a:solidFill>
            </a:endParaRPr>
          </a:p>
        </p:txBody>
      </p:sp>
    </p:spTree>
    <p:extLst>
      <p:ext uri="{BB962C8B-B14F-4D97-AF65-F5344CB8AC3E}">
        <p14:creationId xmlns:p14="http://schemas.microsoft.com/office/powerpoint/2010/main" val="229751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406399" y="113121"/>
            <a:ext cx="9280525" cy="563414"/>
          </a:xfrm>
        </p:spPr>
        <p:txBody>
          <a:bodyPr>
            <a:normAutofit/>
          </a:bodyPr>
          <a:lstStyle/>
          <a:p>
            <a:r>
              <a:rPr lang="ja-JP" altLang="en-US" dirty="0">
                <a:solidFill>
                  <a:srgbClr val="002060"/>
                </a:solidFill>
              </a:rPr>
              <a:t>①</a:t>
            </a:r>
            <a:r>
              <a:rPr lang="ja-JP" altLang="en-US" b="1" dirty="0">
                <a:solidFill>
                  <a:srgbClr val="002060"/>
                </a:solidFill>
              </a:rPr>
              <a:t>　時間割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P.8】</a:t>
            </a:r>
            <a:endParaRPr lang="ja-JP" altLang="en-US" dirty="0">
              <a:solidFill>
                <a:srgbClr val="002060"/>
              </a:solidFill>
            </a:endParaRPr>
          </a:p>
        </p:txBody>
      </p:sp>
      <p:sp>
        <p:nvSpPr>
          <p:cNvPr id="3" name="スライド番号プレースホルダー 2">
            <a:extLst>
              <a:ext uri="{FF2B5EF4-FFF2-40B4-BE49-F238E27FC236}">
                <a16:creationId xmlns:a16="http://schemas.microsoft.com/office/drawing/2014/main" id="{FEF95742-27FD-4057-9463-3273EFE55FF0}"/>
              </a:ext>
            </a:extLst>
          </p:cNvPr>
          <p:cNvSpPr>
            <a:spLocks noGrp="1"/>
          </p:cNvSpPr>
          <p:nvPr>
            <p:ph type="sldNum" sz="quarter" idx="12"/>
          </p:nvPr>
        </p:nvSpPr>
        <p:spPr/>
        <p:txBody>
          <a:bodyPr/>
          <a:lstStyle/>
          <a:p>
            <a:fld id="{6CDE0D69-D120-4C3F-AF8B-153B86130DEE}" type="slidenum">
              <a:rPr kumimoji="1" lang="ja-JP" altLang="en-US" smtClean="0"/>
              <a:pPr/>
              <a:t>18</a:t>
            </a:fld>
            <a:endParaRPr kumimoji="1" lang="ja-JP" altLang="en-US" dirty="0"/>
          </a:p>
        </p:txBody>
      </p:sp>
      <p:sp>
        <p:nvSpPr>
          <p:cNvPr id="8" name="テキスト ボックス 7">
            <a:extLst>
              <a:ext uri="{FF2B5EF4-FFF2-40B4-BE49-F238E27FC236}">
                <a16:creationId xmlns:a16="http://schemas.microsoft.com/office/drawing/2014/main" id="{BAF83250-44DF-493B-8964-F7BB3ECFB834}"/>
              </a:ext>
            </a:extLst>
          </p:cNvPr>
          <p:cNvSpPr txBox="1"/>
          <p:nvPr/>
        </p:nvSpPr>
        <p:spPr>
          <a:xfrm>
            <a:off x="1562368" y="676535"/>
            <a:ext cx="3420000" cy="648000"/>
          </a:xfrm>
          <a:prstGeom prst="rect">
            <a:avLst/>
          </a:prstGeom>
          <a:solidFill>
            <a:schemeClr val="accent2">
              <a:lumMod val="75000"/>
            </a:schemeClr>
          </a:solidFill>
          <a:ln w="28575">
            <a:noFill/>
          </a:ln>
        </p:spPr>
        <p:txBody>
          <a:bodyPr wrap="square" rtlCol="0" anchor="ctr" anchorCtr="0">
            <a:noAutofit/>
          </a:bodyPr>
          <a:lstStyle/>
          <a:p>
            <a:pPr algn="ctr"/>
            <a:r>
              <a:rPr kumimoji="1" lang="en-US" altLang="ja-JP" sz="2000" b="1" dirty="0">
                <a:solidFill>
                  <a:schemeClr val="bg1"/>
                </a:solidFill>
              </a:rPr>
              <a:t>【</a:t>
            </a:r>
            <a:r>
              <a:rPr kumimoji="1" lang="ja-JP" altLang="en-US" sz="2000" b="1" dirty="0">
                <a:solidFill>
                  <a:schemeClr val="bg1"/>
                </a:solidFill>
              </a:rPr>
              <a:t>１日目</a:t>
            </a:r>
            <a:r>
              <a:rPr kumimoji="1" lang="en-US" altLang="ja-JP" sz="2000" b="1" dirty="0">
                <a:solidFill>
                  <a:schemeClr val="bg1"/>
                </a:solidFill>
              </a:rPr>
              <a:t>】</a:t>
            </a:r>
          </a:p>
          <a:p>
            <a:pPr algn="ctr"/>
            <a:r>
              <a:rPr kumimoji="1" lang="ja-JP" altLang="en-US" b="1" dirty="0">
                <a:solidFill>
                  <a:schemeClr val="bg1"/>
                </a:solidFill>
              </a:rPr>
              <a:t>令和９年１月</a:t>
            </a:r>
            <a:r>
              <a:rPr kumimoji="1" lang="en-US" altLang="ja-JP" b="1" dirty="0">
                <a:solidFill>
                  <a:schemeClr val="bg1"/>
                </a:solidFill>
                <a:latin typeface="+mn-ea"/>
              </a:rPr>
              <a:t>1</a:t>
            </a:r>
            <a:r>
              <a:rPr kumimoji="1" lang="ja-JP" altLang="en-US" b="1" dirty="0">
                <a:solidFill>
                  <a:schemeClr val="bg1"/>
                </a:solidFill>
                <a:latin typeface="+mn-ea"/>
              </a:rPr>
              <a:t>６</a:t>
            </a:r>
            <a:r>
              <a:rPr kumimoji="1" lang="ja-JP" altLang="en-US" b="1" dirty="0">
                <a:solidFill>
                  <a:schemeClr val="bg1"/>
                </a:solidFill>
              </a:rPr>
              <a:t>日（土）　　</a:t>
            </a:r>
          </a:p>
        </p:txBody>
      </p:sp>
      <p:sp>
        <p:nvSpPr>
          <p:cNvPr id="10" name="テキスト ボックス 9">
            <a:extLst>
              <a:ext uri="{FF2B5EF4-FFF2-40B4-BE49-F238E27FC236}">
                <a16:creationId xmlns:a16="http://schemas.microsoft.com/office/drawing/2014/main" id="{A9547C0D-CF23-45F6-A810-798850F1A214}"/>
              </a:ext>
            </a:extLst>
          </p:cNvPr>
          <p:cNvSpPr txBox="1"/>
          <p:nvPr/>
        </p:nvSpPr>
        <p:spPr>
          <a:xfrm>
            <a:off x="7209632" y="676535"/>
            <a:ext cx="3420000" cy="648000"/>
          </a:xfrm>
          <a:prstGeom prst="rect">
            <a:avLst/>
          </a:prstGeom>
          <a:solidFill>
            <a:schemeClr val="accent2">
              <a:lumMod val="75000"/>
            </a:schemeClr>
          </a:solidFill>
          <a:ln w="28575">
            <a:noFill/>
          </a:ln>
        </p:spPr>
        <p:txBody>
          <a:bodyPr wrap="square" rtlCol="0" anchor="ctr" anchorCtr="0">
            <a:noAutofit/>
          </a:bodyPr>
          <a:lstStyle/>
          <a:p>
            <a:pPr algn="ctr"/>
            <a:r>
              <a:rPr kumimoji="1" lang="en-US" altLang="ja-JP" sz="2000" b="1" dirty="0">
                <a:solidFill>
                  <a:schemeClr val="bg1"/>
                </a:solidFill>
              </a:rPr>
              <a:t>【</a:t>
            </a:r>
            <a:r>
              <a:rPr kumimoji="1" lang="ja-JP" altLang="en-US" sz="2000" b="1" dirty="0">
                <a:solidFill>
                  <a:schemeClr val="bg1"/>
                </a:solidFill>
              </a:rPr>
              <a:t>２日目</a:t>
            </a:r>
            <a:r>
              <a:rPr kumimoji="1" lang="en-US" altLang="ja-JP" sz="2000" b="1" dirty="0">
                <a:solidFill>
                  <a:schemeClr val="bg1"/>
                </a:solidFill>
              </a:rPr>
              <a:t>】</a:t>
            </a:r>
          </a:p>
          <a:p>
            <a:pPr algn="ctr"/>
            <a:r>
              <a:rPr kumimoji="1" lang="ja-JP" altLang="en-US" b="1" dirty="0">
                <a:solidFill>
                  <a:schemeClr val="bg1"/>
                </a:solidFill>
              </a:rPr>
              <a:t>令和９年１月</a:t>
            </a:r>
            <a:r>
              <a:rPr kumimoji="1" lang="en-US" altLang="ja-JP" b="1" dirty="0">
                <a:solidFill>
                  <a:schemeClr val="bg1"/>
                </a:solidFill>
                <a:latin typeface="+mn-ea"/>
              </a:rPr>
              <a:t>1</a:t>
            </a:r>
            <a:r>
              <a:rPr kumimoji="1" lang="ja-JP" altLang="en-US" b="1" dirty="0">
                <a:solidFill>
                  <a:schemeClr val="bg1"/>
                </a:solidFill>
                <a:latin typeface="+mn-ea"/>
              </a:rPr>
              <a:t>７</a:t>
            </a:r>
            <a:r>
              <a:rPr kumimoji="1" lang="ja-JP" altLang="en-US" b="1" dirty="0">
                <a:solidFill>
                  <a:schemeClr val="bg1"/>
                </a:solidFill>
              </a:rPr>
              <a:t>日（日）　　</a:t>
            </a:r>
          </a:p>
        </p:txBody>
      </p:sp>
      <p:sp>
        <p:nvSpPr>
          <p:cNvPr id="11" name="四角形: 角を丸くする 10">
            <a:extLst>
              <a:ext uri="{FF2B5EF4-FFF2-40B4-BE49-F238E27FC236}">
                <a16:creationId xmlns:a16="http://schemas.microsoft.com/office/drawing/2014/main" id="{F350E6A8-1B7A-4E15-9C33-E6687E7DD784}"/>
              </a:ext>
            </a:extLst>
          </p:cNvPr>
          <p:cNvSpPr/>
          <p:nvPr/>
        </p:nvSpPr>
        <p:spPr>
          <a:xfrm>
            <a:off x="639235" y="1429608"/>
            <a:ext cx="5266266" cy="5040000"/>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kumimoji="1" lang="en-US" altLang="ja-JP" b="1" dirty="0">
                <a:solidFill>
                  <a:schemeClr val="tx1"/>
                </a:solidFill>
              </a:rPr>
              <a:t>【</a:t>
            </a:r>
            <a:r>
              <a:rPr kumimoji="1" lang="en-US" altLang="ja-JP" b="1" dirty="0">
                <a:solidFill>
                  <a:schemeClr val="tx1"/>
                </a:solidFill>
                <a:latin typeface="+mn-ea"/>
              </a:rPr>
              <a:t>2</a:t>
            </a:r>
            <a:r>
              <a:rPr kumimoji="1" lang="ja-JP" altLang="en-US" b="1" dirty="0">
                <a:solidFill>
                  <a:schemeClr val="tx1"/>
                </a:solidFill>
              </a:rPr>
              <a:t>科目登録者</a:t>
            </a:r>
            <a:r>
              <a:rPr kumimoji="1" lang="en-US" altLang="ja-JP" b="1" dirty="0">
                <a:solidFill>
                  <a:schemeClr val="tx1"/>
                </a:solidFill>
              </a:rPr>
              <a:t>】</a:t>
            </a:r>
          </a:p>
          <a:p>
            <a:r>
              <a:rPr kumimoji="1" lang="ja-JP" altLang="en-US" sz="2200" b="1" dirty="0">
                <a:solidFill>
                  <a:schemeClr val="tx1"/>
                </a:solidFill>
              </a:rPr>
              <a:t>  </a:t>
            </a:r>
            <a:r>
              <a:rPr kumimoji="1" lang="en-US" altLang="ja-JP" sz="2400" b="1" dirty="0">
                <a:solidFill>
                  <a:schemeClr val="tx1"/>
                </a:solidFill>
              </a:rPr>
              <a:t>9:30-11:40</a:t>
            </a:r>
            <a:r>
              <a:rPr kumimoji="1" lang="ja-JP" altLang="en-US" sz="2400" b="1" dirty="0">
                <a:solidFill>
                  <a:schemeClr val="tx1"/>
                </a:solidFill>
              </a:rPr>
              <a:t>　　地理歴史，公民</a:t>
            </a:r>
            <a:endParaRPr kumimoji="1" lang="en-US" altLang="ja-JP" sz="2200" b="1" dirty="0">
              <a:solidFill>
                <a:schemeClr val="tx1"/>
              </a:solidFill>
            </a:endParaRPr>
          </a:p>
          <a:p>
            <a:r>
              <a:rPr kumimoji="1" lang="en-US" altLang="ja-JP" b="1" dirty="0">
                <a:solidFill>
                  <a:schemeClr val="tx1"/>
                </a:solidFill>
              </a:rPr>
              <a:t>【</a:t>
            </a:r>
            <a:r>
              <a:rPr kumimoji="1" lang="en-US" altLang="ja-JP" b="1" dirty="0">
                <a:solidFill>
                  <a:schemeClr val="tx1"/>
                </a:solidFill>
                <a:latin typeface="+mn-ea"/>
              </a:rPr>
              <a:t>1</a:t>
            </a:r>
            <a:r>
              <a:rPr kumimoji="1" lang="ja-JP" altLang="en-US" b="1" dirty="0">
                <a:solidFill>
                  <a:schemeClr val="tx1"/>
                </a:solidFill>
              </a:rPr>
              <a:t>科目登録者</a:t>
            </a:r>
            <a:r>
              <a:rPr kumimoji="1" lang="en-US" altLang="ja-JP" b="1" dirty="0">
                <a:solidFill>
                  <a:schemeClr val="tx1"/>
                </a:solidFill>
              </a:rPr>
              <a:t>】  </a:t>
            </a:r>
            <a:r>
              <a:rPr kumimoji="1" lang="ja-JP" altLang="en-US" b="1" dirty="0">
                <a:solidFill>
                  <a:schemeClr val="tx1"/>
                </a:solidFill>
              </a:rPr>
              <a:t>　　</a:t>
            </a:r>
            <a:endParaRPr kumimoji="1" lang="en-US" altLang="ja-JP" b="1" dirty="0">
              <a:solidFill>
                <a:schemeClr val="tx1"/>
              </a:solidFill>
            </a:endParaRPr>
          </a:p>
          <a:p>
            <a:r>
              <a:rPr kumimoji="1" lang="en-US" altLang="ja-JP" sz="2400" b="1" dirty="0">
                <a:solidFill>
                  <a:schemeClr val="tx1"/>
                </a:solidFill>
              </a:rPr>
              <a:t>10:40-11:40</a:t>
            </a:r>
            <a:endParaRPr kumimoji="1" lang="en-US" altLang="ja-JP" sz="2200" b="1" dirty="0">
              <a:solidFill>
                <a:schemeClr val="tx1"/>
              </a:solidFill>
            </a:endParaRPr>
          </a:p>
          <a:p>
            <a:endParaRPr kumimoji="1" lang="en-US" altLang="ja-JP" sz="2200" b="1" dirty="0">
              <a:solidFill>
                <a:schemeClr val="tx1"/>
              </a:solidFill>
            </a:endParaRPr>
          </a:p>
          <a:p>
            <a:endParaRPr kumimoji="1" lang="en-US" altLang="ja-JP" sz="2200" b="1" dirty="0">
              <a:solidFill>
                <a:schemeClr val="tx1"/>
              </a:solidFill>
            </a:endParaRPr>
          </a:p>
          <a:p>
            <a:r>
              <a:rPr kumimoji="1" lang="en-US" altLang="ja-JP" sz="2400" b="1" dirty="0">
                <a:solidFill>
                  <a:schemeClr val="tx1"/>
                </a:solidFill>
              </a:rPr>
              <a:t>13:00-14:30</a:t>
            </a:r>
            <a:r>
              <a:rPr kumimoji="1" lang="ja-JP" altLang="en-US" sz="2400" b="1" dirty="0">
                <a:solidFill>
                  <a:schemeClr val="tx1"/>
                </a:solidFill>
              </a:rPr>
              <a:t>　　国語</a:t>
            </a:r>
            <a:endParaRPr kumimoji="1" lang="en-US" altLang="ja-JP" sz="2400" b="1" dirty="0">
              <a:solidFill>
                <a:schemeClr val="tx1"/>
              </a:solidFill>
            </a:endParaRPr>
          </a:p>
          <a:p>
            <a:endParaRPr kumimoji="1" lang="en-US" altLang="ja-JP" sz="2200" b="1" dirty="0">
              <a:solidFill>
                <a:schemeClr val="tx1"/>
              </a:solidFill>
            </a:endParaRPr>
          </a:p>
          <a:p>
            <a:endParaRPr kumimoji="1" lang="en-US" altLang="ja-JP" sz="2200" b="1" dirty="0">
              <a:solidFill>
                <a:schemeClr val="tx1"/>
              </a:solidFill>
            </a:endParaRPr>
          </a:p>
          <a:p>
            <a:r>
              <a:rPr kumimoji="1" lang="en-US" altLang="ja-JP" sz="2400" b="1" dirty="0">
                <a:solidFill>
                  <a:schemeClr val="tx1"/>
                </a:solidFill>
              </a:rPr>
              <a:t>15:20-16:40</a:t>
            </a:r>
            <a:r>
              <a:rPr kumimoji="1" lang="ja-JP" altLang="en-US" sz="2400" b="1" dirty="0">
                <a:solidFill>
                  <a:schemeClr val="tx1"/>
                </a:solidFill>
              </a:rPr>
              <a:t>　　外国語</a:t>
            </a:r>
            <a:endParaRPr kumimoji="1" lang="en-US" altLang="ja-JP" sz="2400" b="1" dirty="0">
              <a:solidFill>
                <a:schemeClr val="tx1"/>
              </a:solidFill>
            </a:endParaRPr>
          </a:p>
          <a:p>
            <a:endParaRPr kumimoji="1" lang="en-US" altLang="ja-JP" sz="2200" b="1" dirty="0">
              <a:solidFill>
                <a:schemeClr val="tx1"/>
              </a:solidFill>
            </a:endParaRPr>
          </a:p>
          <a:p>
            <a:endParaRPr kumimoji="1" lang="en-US" altLang="ja-JP" sz="2200" b="1" dirty="0">
              <a:solidFill>
                <a:schemeClr val="tx1"/>
              </a:solidFill>
            </a:endParaRPr>
          </a:p>
          <a:p>
            <a:r>
              <a:rPr kumimoji="1" lang="en-US" altLang="ja-JP" sz="2400" b="1" dirty="0">
                <a:solidFill>
                  <a:schemeClr val="tx1"/>
                </a:solidFill>
              </a:rPr>
              <a:t>17:20-18:20</a:t>
            </a:r>
            <a:r>
              <a:rPr kumimoji="1" lang="ja-JP" altLang="en-US" sz="2400" b="1" dirty="0">
                <a:solidFill>
                  <a:schemeClr val="tx1"/>
                </a:solidFill>
              </a:rPr>
              <a:t>　　英語リスニング</a:t>
            </a:r>
          </a:p>
        </p:txBody>
      </p:sp>
      <p:sp>
        <p:nvSpPr>
          <p:cNvPr id="12" name="四角形: 角を丸くする 11">
            <a:extLst>
              <a:ext uri="{FF2B5EF4-FFF2-40B4-BE49-F238E27FC236}">
                <a16:creationId xmlns:a16="http://schemas.microsoft.com/office/drawing/2014/main" id="{BB4AC58D-26AE-4C27-A939-AF888DF025E4}"/>
              </a:ext>
            </a:extLst>
          </p:cNvPr>
          <p:cNvSpPr/>
          <p:nvPr/>
        </p:nvSpPr>
        <p:spPr>
          <a:xfrm>
            <a:off x="6286499" y="1414369"/>
            <a:ext cx="5266266" cy="5040000"/>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kumimoji="1" lang="en-US" altLang="ja-JP" b="1" dirty="0">
                <a:solidFill>
                  <a:schemeClr val="tx1"/>
                </a:solidFill>
              </a:rPr>
              <a:t>【</a:t>
            </a:r>
            <a:r>
              <a:rPr kumimoji="1" lang="en-US" altLang="ja-JP" b="1" dirty="0">
                <a:solidFill>
                  <a:schemeClr val="tx1"/>
                </a:solidFill>
                <a:latin typeface="+mn-ea"/>
              </a:rPr>
              <a:t>2</a:t>
            </a:r>
            <a:r>
              <a:rPr kumimoji="1" lang="ja-JP" altLang="en-US" b="1" dirty="0">
                <a:solidFill>
                  <a:schemeClr val="tx1"/>
                </a:solidFill>
              </a:rPr>
              <a:t>科目登録者</a:t>
            </a:r>
            <a:r>
              <a:rPr kumimoji="1" lang="en-US" altLang="ja-JP" b="1" dirty="0">
                <a:solidFill>
                  <a:schemeClr val="tx1"/>
                </a:solidFill>
              </a:rPr>
              <a:t>】</a:t>
            </a:r>
          </a:p>
          <a:p>
            <a:r>
              <a:rPr kumimoji="1" lang="ja-JP" altLang="en-US" sz="2200" b="1" dirty="0">
                <a:solidFill>
                  <a:schemeClr val="tx1"/>
                </a:solidFill>
              </a:rPr>
              <a:t>  </a:t>
            </a:r>
            <a:r>
              <a:rPr kumimoji="1" lang="en-US" altLang="ja-JP" sz="2400" b="1" dirty="0">
                <a:solidFill>
                  <a:schemeClr val="tx1"/>
                </a:solidFill>
              </a:rPr>
              <a:t>9:30-11:40</a:t>
            </a:r>
            <a:r>
              <a:rPr kumimoji="1" lang="ja-JP" altLang="en-US" sz="2400" b="1" dirty="0">
                <a:solidFill>
                  <a:schemeClr val="tx1"/>
                </a:solidFill>
              </a:rPr>
              <a:t>　　理科</a:t>
            </a:r>
            <a:endParaRPr kumimoji="1" lang="en-US" altLang="ja-JP" sz="2400" b="1" dirty="0">
              <a:solidFill>
                <a:schemeClr val="tx1"/>
              </a:solidFill>
            </a:endParaRPr>
          </a:p>
          <a:p>
            <a:r>
              <a:rPr kumimoji="1" lang="en-US" altLang="ja-JP" b="1" dirty="0">
                <a:solidFill>
                  <a:schemeClr val="tx1"/>
                </a:solidFill>
              </a:rPr>
              <a:t>【</a:t>
            </a:r>
            <a:r>
              <a:rPr kumimoji="1" lang="en-US" altLang="ja-JP" b="1" dirty="0">
                <a:solidFill>
                  <a:schemeClr val="tx1"/>
                </a:solidFill>
                <a:latin typeface="+mn-ea"/>
              </a:rPr>
              <a:t>1</a:t>
            </a:r>
            <a:r>
              <a:rPr kumimoji="1" lang="ja-JP" altLang="en-US" b="1" dirty="0">
                <a:solidFill>
                  <a:schemeClr val="tx1"/>
                </a:solidFill>
              </a:rPr>
              <a:t>科目登録者</a:t>
            </a:r>
            <a:r>
              <a:rPr kumimoji="1" lang="en-US" altLang="ja-JP" b="1" dirty="0">
                <a:solidFill>
                  <a:schemeClr val="tx1"/>
                </a:solidFill>
              </a:rPr>
              <a:t>】</a:t>
            </a:r>
          </a:p>
          <a:p>
            <a:r>
              <a:rPr kumimoji="1" lang="en-US" altLang="ja-JP" sz="2400" b="1" dirty="0">
                <a:solidFill>
                  <a:schemeClr val="tx1"/>
                </a:solidFill>
              </a:rPr>
              <a:t>10:40-11:40</a:t>
            </a:r>
            <a:endParaRPr kumimoji="1" lang="en-US" altLang="ja-JP" sz="2200" b="1" dirty="0">
              <a:solidFill>
                <a:schemeClr val="tx1"/>
              </a:solidFill>
            </a:endParaRPr>
          </a:p>
          <a:p>
            <a:endParaRPr kumimoji="1" lang="en-US" altLang="ja-JP" sz="2200" b="1" dirty="0">
              <a:solidFill>
                <a:schemeClr val="tx1"/>
              </a:solidFill>
            </a:endParaRPr>
          </a:p>
          <a:p>
            <a:endParaRPr kumimoji="1" lang="en-US" altLang="ja-JP" sz="2200" b="1" dirty="0">
              <a:solidFill>
                <a:schemeClr val="tx1"/>
              </a:solidFill>
            </a:endParaRPr>
          </a:p>
          <a:p>
            <a:r>
              <a:rPr kumimoji="1" lang="en-US" altLang="ja-JP" sz="2400" b="1" dirty="0">
                <a:solidFill>
                  <a:schemeClr val="tx1"/>
                </a:solidFill>
              </a:rPr>
              <a:t>13:00-14:10</a:t>
            </a:r>
            <a:r>
              <a:rPr kumimoji="1" lang="ja-JP" altLang="en-US" sz="2400" b="1" dirty="0">
                <a:solidFill>
                  <a:schemeClr val="tx1"/>
                </a:solidFill>
              </a:rPr>
              <a:t>　　数学①</a:t>
            </a:r>
            <a:endParaRPr kumimoji="1" lang="en-US" altLang="ja-JP" sz="2400" b="1" dirty="0">
              <a:solidFill>
                <a:schemeClr val="tx1"/>
              </a:solidFill>
            </a:endParaRPr>
          </a:p>
          <a:p>
            <a:endParaRPr kumimoji="1" lang="en-US" altLang="ja-JP" sz="2200" b="1" dirty="0">
              <a:solidFill>
                <a:schemeClr val="tx1"/>
              </a:solidFill>
            </a:endParaRPr>
          </a:p>
          <a:p>
            <a:endParaRPr kumimoji="1" lang="en-US" altLang="ja-JP" sz="2200" b="1" dirty="0">
              <a:solidFill>
                <a:schemeClr val="tx1"/>
              </a:solidFill>
            </a:endParaRPr>
          </a:p>
          <a:p>
            <a:r>
              <a:rPr kumimoji="1" lang="en-US" altLang="ja-JP" sz="2400" b="1" dirty="0">
                <a:solidFill>
                  <a:schemeClr val="tx1"/>
                </a:solidFill>
              </a:rPr>
              <a:t>15:00-16:10</a:t>
            </a:r>
            <a:r>
              <a:rPr kumimoji="1" lang="ja-JP" altLang="en-US" sz="2400" b="1" dirty="0">
                <a:solidFill>
                  <a:schemeClr val="tx1"/>
                </a:solidFill>
              </a:rPr>
              <a:t>　　数学②</a:t>
            </a:r>
            <a:endParaRPr kumimoji="1" lang="en-US" altLang="ja-JP" sz="2400" b="1" dirty="0">
              <a:solidFill>
                <a:schemeClr val="tx1"/>
              </a:solidFill>
            </a:endParaRPr>
          </a:p>
          <a:p>
            <a:endParaRPr kumimoji="1" lang="en-US" altLang="ja-JP" sz="2200" b="1" dirty="0">
              <a:solidFill>
                <a:schemeClr val="tx1"/>
              </a:solidFill>
            </a:endParaRPr>
          </a:p>
          <a:p>
            <a:endParaRPr kumimoji="1" lang="en-US" altLang="ja-JP" sz="2200" b="1" dirty="0">
              <a:solidFill>
                <a:schemeClr val="tx1"/>
              </a:solidFill>
            </a:endParaRPr>
          </a:p>
          <a:p>
            <a:r>
              <a:rPr kumimoji="1" lang="en-US" altLang="ja-JP" sz="2400" b="1" dirty="0">
                <a:solidFill>
                  <a:schemeClr val="tx1"/>
                </a:solidFill>
              </a:rPr>
              <a:t>17:00-18:00</a:t>
            </a:r>
            <a:r>
              <a:rPr kumimoji="1" lang="ja-JP" altLang="en-US" sz="2400" b="1" dirty="0">
                <a:solidFill>
                  <a:schemeClr val="tx1"/>
                </a:solidFill>
              </a:rPr>
              <a:t>　　情報</a:t>
            </a:r>
          </a:p>
        </p:txBody>
      </p:sp>
      <p:sp>
        <p:nvSpPr>
          <p:cNvPr id="17" name="正方形/長方形 16">
            <a:extLst>
              <a:ext uri="{FF2B5EF4-FFF2-40B4-BE49-F238E27FC236}">
                <a16:creationId xmlns:a16="http://schemas.microsoft.com/office/drawing/2014/main" id="{E215EDF6-C62A-4B5A-B6B8-EECE3B8A8254}"/>
              </a:ext>
            </a:extLst>
          </p:cNvPr>
          <p:cNvSpPr/>
          <p:nvPr/>
        </p:nvSpPr>
        <p:spPr>
          <a:xfrm>
            <a:off x="8680373" y="68271"/>
            <a:ext cx="3420000" cy="453183"/>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【2.</a:t>
            </a:r>
            <a:r>
              <a:rPr lang="ja-JP" altLang="en-US" sz="2000" dirty="0">
                <a:latin typeface="+mn-ea"/>
              </a:rPr>
              <a:t> 受験するに当たって</a:t>
            </a:r>
            <a:r>
              <a:rPr lang="en-US" altLang="ja-JP" sz="2000" dirty="0">
                <a:latin typeface="+mn-ea"/>
              </a:rPr>
              <a:t>】</a:t>
            </a:r>
          </a:p>
        </p:txBody>
      </p:sp>
      <p:cxnSp>
        <p:nvCxnSpPr>
          <p:cNvPr id="4" name="直線コネクタ 3">
            <a:extLst>
              <a:ext uri="{FF2B5EF4-FFF2-40B4-BE49-F238E27FC236}">
                <a16:creationId xmlns:a16="http://schemas.microsoft.com/office/drawing/2014/main" id="{6AEA7A26-307E-44AC-BAD3-34C35D87567B}"/>
              </a:ext>
            </a:extLst>
          </p:cNvPr>
          <p:cNvCxnSpPr/>
          <p:nvPr/>
        </p:nvCxnSpPr>
        <p:spPr>
          <a:xfrm>
            <a:off x="889348" y="3219189"/>
            <a:ext cx="4500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3E6C4E0C-3C16-41A4-8AEC-7F77B6B1762E}"/>
              </a:ext>
            </a:extLst>
          </p:cNvPr>
          <p:cNvCxnSpPr/>
          <p:nvPr/>
        </p:nvCxnSpPr>
        <p:spPr>
          <a:xfrm>
            <a:off x="889348" y="4271375"/>
            <a:ext cx="4500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D2A1109C-F1B9-4FB7-A316-C99917BDBDAD}"/>
              </a:ext>
            </a:extLst>
          </p:cNvPr>
          <p:cNvCxnSpPr/>
          <p:nvPr/>
        </p:nvCxnSpPr>
        <p:spPr>
          <a:xfrm>
            <a:off x="889348" y="5336088"/>
            <a:ext cx="4500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7975C82-45B2-492D-BEF1-69729DD45CF8}"/>
              </a:ext>
            </a:extLst>
          </p:cNvPr>
          <p:cNvCxnSpPr/>
          <p:nvPr/>
        </p:nvCxnSpPr>
        <p:spPr>
          <a:xfrm>
            <a:off x="6551112" y="3206663"/>
            <a:ext cx="4500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F95EB98A-070B-4184-8E6C-3FF92971973E}"/>
              </a:ext>
            </a:extLst>
          </p:cNvPr>
          <p:cNvCxnSpPr/>
          <p:nvPr/>
        </p:nvCxnSpPr>
        <p:spPr>
          <a:xfrm>
            <a:off x="6526060" y="4271375"/>
            <a:ext cx="4500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D7F18F2-A191-452E-98DD-C7BB2CD97AED}"/>
              </a:ext>
            </a:extLst>
          </p:cNvPr>
          <p:cNvCxnSpPr/>
          <p:nvPr/>
        </p:nvCxnSpPr>
        <p:spPr>
          <a:xfrm>
            <a:off x="6551112" y="5336088"/>
            <a:ext cx="4500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56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1000" tmFilter="0, 0; .2, .5; .8, .5; 1, 0"/>
                                        <p:tgtEl>
                                          <p:spTgt spid="10"/>
                                        </p:tgtEl>
                                      </p:cBhvr>
                                    </p:animEffect>
                                    <p:animScale>
                                      <p:cBhvr>
                                        <p:cTn id="12"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406399" y="113121"/>
            <a:ext cx="9280525" cy="563414"/>
          </a:xfrm>
        </p:spPr>
        <p:txBody>
          <a:bodyPr>
            <a:normAutofit/>
          </a:bodyPr>
          <a:lstStyle/>
          <a:p>
            <a:r>
              <a:rPr lang="ja-JP" altLang="en-US" dirty="0">
                <a:solidFill>
                  <a:srgbClr val="002060"/>
                </a:solidFill>
              </a:rPr>
              <a:t>②　受験教科等の事前登録</a:t>
            </a:r>
            <a:r>
              <a:rPr lang="ja-JP" altLang="en-US" b="1" dirty="0">
                <a:solidFill>
                  <a:srgbClr val="002060"/>
                </a:solidFill>
              </a:rPr>
              <a:t>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P.9</a:t>
            </a:r>
            <a:r>
              <a:rPr lang="ja-JP" altLang="en-US" dirty="0">
                <a:solidFill>
                  <a:srgbClr val="002060"/>
                </a:solidFill>
              </a:rPr>
              <a:t>～</a:t>
            </a:r>
            <a:r>
              <a:rPr lang="en-US" altLang="ja-JP" dirty="0">
                <a:solidFill>
                  <a:srgbClr val="002060"/>
                </a:solidFill>
              </a:rPr>
              <a:t>12】</a:t>
            </a:r>
            <a:endParaRPr lang="ja-JP" altLang="en-US" dirty="0">
              <a:solidFill>
                <a:srgbClr val="002060"/>
              </a:solidFill>
            </a:endParaRPr>
          </a:p>
        </p:txBody>
      </p:sp>
      <p:sp>
        <p:nvSpPr>
          <p:cNvPr id="3" name="スライド番号プレースホルダー 2">
            <a:extLst>
              <a:ext uri="{FF2B5EF4-FFF2-40B4-BE49-F238E27FC236}">
                <a16:creationId xmlns:a16="http://schemas.microsoft.com/office/drawing/2014/main" id="{FEF95742-27FD-4057-9463-3273EFE55FF0}"/>
              </a:ext>
            </a:extLst>
          </p:cNvPr>
          <p:cNvSpPr>
            <a:spLocks noGrp="1"/>
          </p:cNvSpPr>
          <p:nvPr>
            <p:ph type="sldNum" sz="quarter" idx="12"/>
          </p:nvPr>
        </p:nvSpPr>
        <p:spPr/>
        <p:txBody>
          <a:bodyPr/>
          <a:lstStyle/>
          <a:p>
            <a:fld id="{6CDE0D69-D120-4C3F-AF8B-153B86130DEE}" type="slidenum">
              <a:rPr kumimoji="1" lang="ja-JP" altLang="en-US" smtClean="0"/>
              <a:pPr/>
              <a:t>19</a:t>
            </a:fld>
            <a:endParaRPr kumimoji="1" lang="ja-JP" altLang="en-US" dirty="0"/>
          </a:p>
        </p:txBody>
      </p:sp>
      <p:sp>
        <p:nvSpPr>
          <p:cNvPr id="6" name="四角形: 角を丸くする 5">
            <a:extLst>
              <a:ext uri="{FF2B5EF4-FFF2-40B4-BE49-F238E27FC236}">
                <a16:creationId xmlns:a16="http://schemas.microsoft.com/office/drawing/2014/main" id="{ECCC2967-FB93-4CE1-8F6E-0C0479C7C65B}"/>
              </a:ext>
            </a:extLst>
          </p:cNvPr>
          <p:cNvSpPr/>
          <p:nvPr/>
        </p:nvSpPr>
        <p:spPr>
          <a:xfrm>
            <a:off x="406399" y="1254969"/>
            <a:ext cx="10800000" cy="4452699"/>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342867" indent="-342867">
              <a:defRPr/>
            </a:pPr>
            <a:r>
              <a:rPr lang="ja-JP" altLang="en-US" sz="2400" dirty="0">
                <a:solidFill>
                  <a:schemeClr val="tx1"/>
                </a:solidFill>
              </a:rPr>
              <a:t>○　受験教科及び科目数等については，出願時に登録する必要がある</a:t>
            </a:r>
            <a:endParaRPr lang="en-US" altLang="ja-JP" sz="2400" dirty="0">
              <a:solidFill>
                <a:schemeClr val="tx1"/>
              </a:solidFill>
            </a:endParaRPr>
          </a:p>
          <a:p>
            <a:pPr marL="342867" indent="-342867">
              <a:spcBef>
                <a:spcPts val="1200"/>
              </a:spcBef>
              <a:defRPr/>
            </a:pPr>
            <a:r>
              <a:rPr lang="ja-JP" altLang="en-US" sz="2400" dirty="0">
                <a:solidFill>
                  <a:schemeClr val="tx1"/>
                </a:solidFill>
              </a:rPr>
              <a:t>　①　受験教科</a:t>
            </a:r>
            <a:endParaRPr lang="en-US" altLang="ja-JP" sz="2400" dirty="0">
              <a:solidFill>
                <a:schemeClr val="tx1"/>
              </a:solidFill>
            </a:endParaRPr>
          </a:p>
          <a:p>
            <a:pPr marL="342867" indent="-342867">
              <a:spcBef>
                <a:spcPts val="1200"/>
              </a:spcBef>
              <a:defRPr/>
            </a:pPr>
            <a:r>
              <a:rPr lang="ja-JP" altLang="en-US" sz="2400" dirty="0">
                <a:solidFill>
                  <a:schemeClr val="tx1"/>
                </a:solidFill>
              </a:rPr>
              <a:t>　②　「地理歴史，公民」の受験科目数</a:t>
            </a:r>
            <a:endParaRPr lang="en-US" altLang="ja-JP" sz="2400" dirty="0">
              <a:solidFill>
                <a:schemeClr val="tx1"/>
              </a:solidFill>
            </a:endParaRPr>
          </a:p>
          <a:p>
            <a:pPr marL="342867" indent="-342867">
              <a:spcBef>
                <a:spcPts val="1200"/>
              </a:spcBef>
              <a:defRPr/>
            </a:pPr>
            <a:r>
              <a:rPr lang="ja-JP" altLang="en-US" sz="2400" dirty="0">
                <a:solidFill>
                  <a:schemeClr val="tx1"/>
                </a:solidFill>
              </a:rPr>
              <a:t>　③　「理科」の受験科目数</a:t>
            </a:r>
            <a:endParaRPr lang="en-US" altLang="ja-JP" sz="2400" dirty="0">
              <a:solidFill>
                <a:schemeClr val="tx1"/>
              </a:solidFill>
            </a:endParaRPr>
          </a:p>
          <a:p>
            <a:pPr marL="342867" indent="-342867">
              <a:spcBef>
                <a:spcPts val="1200"/>
              </a:spcBef>
              <a:defRPr/>
            </a:pPr>
            <a:r>
              <a:rPr lang="ja-JP" altLang="en-US" sz="2400" dirty="0">
                <a:solidFill>
                  <a:schemeClr val="tx1"/>
                </a:solidFill>
              </a:rPr>
              <a:t>　④　「外国語」の別冊子試験問題の配付希望</a:t>
            </a:r>
            <a:endParaRPr lang="en-US" altLang="ja-JP" sz="2400" dirty="0">
              <a:solidFill>
                <a:schemeClr val="tx1"/>
              </a:solidFill>
            </a:endParaRPr>
          </a:p>
          <a:p>
            <a:pPr marL="342867" indent="-342867">
              <a:spcBef>
                <a:spcPts val="1200"/>
              </a:spcBef>
              <a:defRPr/>
            </a:pPr>
            <a:endParaRPr lang="en-US" altLang="ja-JP" sz="800" dirty="0">
              <a:solidFill>
                <a:schemeClr val="tx1"/>
              </a:solidFill>
              <a:latin typeface="+mn-ea"/>
            </a:endParaRPr>
          </a:p>
          <a:p>
            <a:pPr marL="342867" indent="-342867">
              <a:spcBef>
                <a:spcPts val="1200"/>
              </a:spcBef>
              <a:defRPr/>
            </a:pPr>
            <a:r>
              <a:rPr kumimoji="1" lang="ja-JP" altLang="en-US" sz="2400" dirty="0">
                <a:solidFill>
                  <a:schemeClr val="tx1"/>
                </a:solidFill>
              </a:rPr>
              <a:t>　</a:t>
            </a:r>
            <a:r>
              <a:rPr kumimoji="1" lang="en-US" altLang="ja-JP" sz="2400" dirty="0">
                <a:solidFill>
                  <a:schemeClr val="tx1"/>
                </a:solidFill>
                <a:latin typeface="+mn-ea"/>
              </a:rPr>
              <a:t>※</a:t>
            </a:r>
            <a:r>
              <a:rPr kumimoji="1" lang="ja-JP" altLang="en-US" sz="2400" dirty="0">
                <a:solidFill>
                  <a:schemeClr val="tx1"/>
                </a:solidFill>
                <a:latin typeface="+mn-ea"/>
              </a:rPr>
              <a:t>　</a:t>
            </a:r>
            <a:r>
              <a:rPr kumimoji="1" lang="ja-JP" altLang="en-US" sz="2400" u="sng" dirty="0">
                <a:solidFill>
                  <a:srgbClr val="FF0000"/>
                </a:solidFill>
              </a:rPr>
              <a:t>志望大学の募集要項等で必要な科目を必ず確認のうえ，登録する</a:t>
            </a:r>
            <a:r>
              <a:rPr kumimoji="1" lang="ja-JP" altLang="en-US" sz="2400" dirty="0">
                <a:solidFill>
                  <a:schemeClr val="tx1"/>
                </a:solidFill>
              </a:rPr>
              <a:t>こと</a:t>
            </a:r>
            <a:endParaRPr kumimoji="1" lang="en-US" altLang="ja-JP" sz="2400" dirty="0">
              <a:solidFill>
                <a:schemeClr val="tx1"/>
              </a:solidFill>
            </a:endParaRPr>
          </a:p>
          <a:p>
            <a:pPr marL="342867" indent="-342867">
              <a:spcBef>
                <a:spcPts val="1200"/>
              </a:spcBef>
              <a:defRPr/>
            </a:pPr>
            <a:r>
              <a:rPr kumimoji="1" lang="ja-JP" altLang="en-US" sz="2400" dirty="0">
                <a:solidFill>
                  <a:schemeClr val="tx1"/>
                </a:solidFill>
              </a:rPr>
              <a:t>　</a:t>
            </a:r>
            <a:r>
              <a:rPr kumimoji="1" lang="en-US" altLang="ja-JP" sz="2400" dirty="0">
                <a:solidFill>
                  <a:schemeClr val="tx1"/>
                </a:solidFill>
                <a:latin typeface="+mn-ea"/>
              </a:rPr>
              <a:t>※</a:t>
            </a:r>
            <a:r>
              <a:rPr kumimoji="1" lang="ja-JP" altLang="en-US" sz="2400" dirty="0">
                <a:solidFill>
                  <a:schemeClr val="tx1"/>
                </a:solidFill>
                <a:latin typeface="+mn-ea"/>
              </a:rPr>
              <a:t>　</a:t>
            </a:r>
            <a:r>
              <a:rPr lang="ja-JP" altLang="en-US" sz="2400" kern="100" dirty="0">
                <a:solidFill>
                  <a:schemeClr val="tx1"/>
                </a:solidFill>
                <a:latin typeface="+mn-ea"/>
                <a:cs typeface="Times New Roman" panose="02020603050405020304" pitchFamily="18" charset="0"/>
              </a:rPr>
              <a:t>「地理歴史，公民」及び「理科」については，</a:t>
            </a:r>
            <a:r>
              <a:rPr lang="ja-JP" altLang="en-US" sz="2400" u="sng" dirty="0">
                <a:solidFill>
                  <a:srgbClr val="FF0000"/>
                </a:solidFill>
              </a:rPr>
              <a:t>試験当日に</a:t>
            </a:r>
            <a:br>
              <a:rPr lang="en-US" altLang="ja-JP" sz="2400" u="sng" dirty="0">
                <a:solidFill>
                  <a:srgbClr val="FF0000"/>
                </a:solidFill>
              </a:rPr>
            </a:br>
            <a:r>
              <a:rPr lang="ja-JP" altLang="en-US" sz="2400" dirty="0">
                <a:solidFill>
                  <a:srgbClr val="FF0000"/>
                </a:solidFill>
              </a:rPr>
              <a:t>　</a:t>
            </a:r>
            <a:r>
              <a:rPr lang="ja-JP" altLang="en-US" sz="2400" u="sng" kern="100" dirty="0">
                <a:solidFill>
                  <a:srgbClr val="FF0000"/>
                </a:solidFill>
                <a:latin typeface="+mn-ea"/>
                <a:cs typeface="Times New Roman" panose="02020603050405020304" pitchFamily="18" charset="0"/>
              </a:rPr>
              <a:t>登録した科目数</a:t>
            </a:r>
            <a:r>
              <a:rPr lang="ja-JP" altLang="en-US" sz="2400" u="sng" dirty="0">
                <a:solidFill>
                  <a:srgbClr val="FF0000"/>
                </a:solidFill>
              </a:rPr>
              <a:t>（１科目又は２科目）を変更することはできない</a:t>
            </a:r>
            <a:endParaRPr lang="en-US" altLang="ja-JP" sz="2400" u="sng" dirty="0">
              <a:solidFill>
                <a:srgbClr val="FF0000"/>
              </a:solidFill>
            </a:endParaRPr>
          </a:p>
        </p:txBody>
      </p:sp>
      <p:sp>
        <p:nvSpPr>
          <p:cNvPr id="7" name="正方形/長方形 6">
            <a:extLst>
              <a:ext uri="{FF2B5EF4-FFF2-40B4-BE49-F238E27FC236}">
                <a16:creationId xmlns:a16="http://schemas.microsoft.com/office/drawing/2014/main" id="{2B49CBA0-B95E-4408-BD9B-6F4ED04BCB21}"/>
              </a:ext>
            </a:extLst>
          </p:cNvPr>
          <p:cNvSpPr/>
          <p:nvPr/>
        </p:nvSpPr>
        <p:spPr>
          <a:xfrm>
            <a:off x="8680373" y="68271"/>
            <a:ext cx="3420000" cy="453183"/>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【2.</a:t>
            </a:r>
            <a:r>
              <a:rPr lang="ja-JP" altLang="en-US" sz="2000" dirty="0">
                <a:latin typeface="+mn-ea"/>
              </a:rPr>
              <a:t> 受験するに当たって</a:t>
            </a:r>
            <a:r>
              <a:rPr lang="en-US" altLang="ja-JP" sz="2000" dirty="0">
                <a:latin typeface="+mn-ea"/>
              </a:rPr>
              <a:t>】</a:t>
            </a:r>
          </a:p>
        </p:txBody>
      </p:sp>
    </p:spTree>
    <p:extLst>
      <p:ext uri="{BB962C8B-B14F-4D97-AF65-F5344CB8AC3E}">
        <p14:creationId xmlns:p14="http://schemas.microsoft.com/office/powerpoint/2010/main" val="172005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7D963-F9E0-427A-BECD-F3DC13AD8DC8}"/>
              </a:ext>
            </a:extLst>
          </p:cNvPr>
          <p:cNvSpPr>
            <a:spLocks noGrp="1"/>
          </p:cNvSpPr>
          <p:nvPr>
            <p:ph type="title"/>
          </p:nvPr>
        </p:nvSpPr>
        <p:spPr/>
        <p:txBody>
          <a:bodyPr>
            <a:normAutofit/>
          </a:bodyPr>
          <a:lstStyle/>
          <a:p>
            <a:r>
              <a:rPr kumimoji="1" lang="ja-JP" altLang="en-US" dirty="0">
                <a:solidFill>
                  <a:srgbClr val="002060"/>
                </a:solidFill>
              </a:rPr>
              <a:t>はじめに</a:t>
            </a:r>
          </a:p>
        </p:txBody>
      </p:sp>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type="sldNum" sz="quarter" idx="12"/>
          </p:nvPr>
        </p:nvSpPr>
        <p:spPr/>
        <p:txBody>
          <a:bodyPr/>
          <a:lstStyle/>
          <a:p>
            <a:fld id="{E0DD81A2-EA14-4A6D-B084-F67E3CF249F6}" type="slidenum">
              <a:rPr kumimoji="1" lang="ja-JP" altLang="en-US" smtClean="0"/>
              <a:t>2</a:t>
            </a:fld>
            <a:endParaRPr kumimoji="1" lang="ja-JP" altLang="en-US"/>
          </a:p>
        </p:txBody>
      </p:sp>
      <p:sp>
        <p:nvSpPr>
          <p:cNvPr id="5" name="四角形: 角を丸くする 4">
            <a:extLst>
              <a:ext uri="{FF2B5EF4-FFF2-40B4-BE49-F238E27FC236}">
                <a16:creationId xmlns:a16="http://schemas.microsoft.com/office/drawing/2014/main" id="{91F4137B-3A7E-4FB4-B54E-100269674D61}"/>
              </a:ext>
            </a:extLst>
          </p:cNvPr>
          <p:cNvSpPr/>
          <p:nvPr/>
        </p:nvSpPr>
        <p:spPr>
          <a:xfrm>
            <a:off x="406400" y="1458244"/>
            <a:ext cx="10766596" cy="3960000"/>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大学入学共通テストの出願は，</a:t>
            </a:r>
            <a:r>
              <a:rPr kumimoji="1" lang="en-US" altLang="ja-JP" sz="2400" dirty="0">
                <a:solidFill>
                  <a:schemeClr val="tx1"/>
                </a:solidFill>
              </a:rPr>
              <a:t>Web</a:t>
            </a:r>
            <a:r>
              <a:rPr kumimoji="1" lang="ja-JP" altLang="en-US" sz="2400" dirty="0">
                <a:solidFill>
                  <a:schemeClr val="tx1"/>
                </a:solidFill>
              </a:rPr>
              <a:t>出願（インターネット出願）です。</a:t>
            </a:r>
            <a:endParaRPr kumimoji="1" lang="en-US" altLang="ja-JP" sz="2400" dirty="0">
              <a:solidFill>
                <a:schemeClr val="tx1"/>
              </a:solidFill>
            </a:endParaRPr>
          </a:p>
          <a:p>
            <a:pPr>
              <a:spcBef>
                <a:spcPts val="600"/>
              </a:spcBef>
            </a:pPr>
            <a:r>
              <a:rPr kumimoji="1" lang="ja-JP" altLang="en-US" sz="2400" dirty="0">
                <a:solidFill>
                  <a:schemeClr val="tx1"/>
                </a:solidFill>
              </a:rPr>
              <a:t>　　出願等に係る全ての手続（出願内容の登録や訂正，受験票の取得，成績</a:t>
            </a:r>
            <a:br>
              <a:rPr kumimoji="1" lang="en-US" altLang="ja-JP" sz="2400" dirty="0">
                <a:solidFill>
                  <a:schemeClr val="tx1"/>
                </a:solidFill>
              </a:rPr>
            </a:br>
            <a:r>
              <a:rPr kumimoji="1" lang="ja-JP" altLang="en-US" sz="2400" dirty="0">
                <a:solidFill>
                  <a:schemeClr val="tx1"/>
                </a:solidFill>
              </a:rPr>
              <a:t>　の閲覧等）は，全ての志願者が個人で「大学入学共通テスト出願サイト」</a:t>
            </a:r>
            <a:br>
              <a:rPr kumimoji="1" lang="en-US" altLang="ja-JP" sz="2400" dirty="0">
                <a:solidFill>
                  <a:schemeClr val="tx1"/>
                </a:solidFill>
              </a:rPr>
            </a:br>
            <a:r>
              <a:rPr kumimoji="1" lang="ja-JP" altLang="en-US" sz="2400" dirty="0">
                <a:solidFill>
                  <a:schemeClr val="tx1"/>
                </a:solidFill>
              </a:rPr>
              <a:t>　のマイページで行います。</a:t>
            </a:r>
            <a:endParaRPr kumimoji="1" lang="en-US" altLang="ja-JP" sz="2400" dirty="0">
              <a:solidFill>
                <a:schemeClr val="tx1"/>
              </a:solidFill>
            </a:endParaRPr>
          </a:p>
          <a:p>
            <a:endParaRPr kumimoji="1" lang="en-US" altLang="ja-JP" sz="2400" dirty="0">
              <a:solidFill>
                <a:schemeClr val="tx1"/>
              </a:solidFill>
            </a:endParaRPr>
          </a:p>
          <a:p>
            <a:r>
              <a:rPr kumimoji="1" lang="ja-JP" altLang="en-US" sz="2400" dirty="0">
                <a:solidFill>
                  <a:schemeClr val="tx1"/>
                </a:solidFill>
              </a:rPr>
              <a:t>○　この動画では，</a:t>
            </a:r>
            <a:r>
              <a:rPr kumimoji="1" lang="en-US" altLang="ja-JP" sz="2400" dirty="0">
                <a:solidFill>
                  <a:schemeClr val="tx1"/>
                </a:solidFill>
              </a:rPr>
              <a:t>Web</a:t>
            </a:r>
            <a:r>
              <a:rPr kumimoji="1" lang="ja-JP" altLang="en-US" sz="2400" dirty="0">
                <a:solidFill>
                  <a:schemeClr val="tx1"/>
                </a:solidFill>
              </a:rPr>
              <a:t>出願の手続の流れや，出題教科・科目や出題範囲</a:t>
            </a:r>
            <a:br>
              <a:rPr kumimoji="1" lang="en-US" altLang="ja-JP" sz="2400" dirty="0">
                <a:solidFill>
                  <a:schemeClr val="tx1"/>
                </a:solidFill>
              </a:rPr>
            </a:br>
            <a:r>
              <a:rPr kumimoji="1" lang="ja-JP" altLang="en-US" sz="2400" dirty="0">
                <a:solidFill>
                  <a:schemeClr val="tx1"/>
                </a:solidFill>
              </a:rPr>
              <a:t>　などについて説明します。</a:t>
            </a:r>
            <a:endParaRPr kumimoji="1" lang="en-US" altLang="ja-JP" sz="2400" dirty="0">
              <a:solidFill>
                <a:schemeClr val="tx1"/>
              </a:solidFill>
            </a:endParaRPr>
          </a:p>
        </p:txBody>
      </p:sp>
    </p:spTree>
    <p:extLst>
      <p:ext uri="{BB962C8B-B14F-4D97-AF65-F5344CB8AC3E}">
        <p14:creationId xmlns:p14="http://schemas.microsoft.com/office/powerpoint/2010/main" val="1540102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406399" y="113121"/>
            <a:ext cx="9280525" cy="563414"/>
          </a:xfrm>
        </p:spPr>
        <p:txBody>
          <a:bodyPr>
            <a:normAutofit/>
          </a:bodyPr>
          <a:lstStyle/>
          <a:p>
            <a:r>
              <a:rPr lang="ja-JP" altLang="en-US" dirty="0">
                <a:solidFill>
                  <a:srgbClr val="002060"/>
                </a:solidFill>
              </a:rPr>
              <a:t>③</a:t>
            </a:r>
            <a:r>
              <a:rPr lang="ja-JP" altLang="en-US" b="1" dirty="0">
                <a:solidFill>
                  <a:srgbClr val="002060"/>
                </a:solidFill>
              </a:rPr>
              <a:t>　出題教科・科目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P.6</a:t>
            </a:r>
            <a:r>
              <a:rPr lang="ja-JP" altLang="en-US" dirty="0">
                <a:solidFill>
                  <a:srgbClr val="002060"/>
                </a:solidFill>
              </a:rPr>
              <a:t>～</a:t>
            </a:r>
            <a:r>
              <a:rPr lang="en-US" altLang="ja-JP" dirty="0">
                <a:solidFill>
                  <a:srgbClr val="002060"/>
                </a:solidFill>
              </a:rPr>
              <a:t>7】</a:t>
            </a:r>
            <a:endParaRPr lang="ja-JP" altLang="en-US" dirty="0">
              <a:solidFill>
                <a:srgbClr val="002060"/>
              </a:solidFill>
            </a:endParaRPr>
          </a:p>
        </p:txBody>
      </p:sp>
      <p:sp>
        <p:nvSpPr>
          <p:cNvPr id="3" name="スライド番号プレースホルダー 2">
            <a:extLst>
              <a:ext uri="{FF2B5EF4-FFF2-40B4-BE49-F238E27FC236}">
                <a16:creationId xmlns:a16="http://schemas.microsoft.com/office/drawing/2014/main" id="{FEF95742-27FD-4057-9463-3273EFE55FF0}"/>
              </a:ext>
            </a:extLst>
          </p:cNvPr>
          <p:cNvSpPr>
            <a:spLocks noGrp="1"/>
          </p:cNvSpPr>
          <p:nvPr>
            <p:ph type="sldNum" sz="quarter" idx="12"/>
          </p:nvPr>
        </p:nvSpPr>
        <p:spPr/>
        <p:txBody>
          <a:bodyPr/>
          <a:lstStyle/>
          <a:p>
            <a:fld id="{6CDE0D69-D120-4C3F-AF8B-153B86130DEE}" type="slidenum">
              <a:rPr kumimoji="1" lang="ja-JP" altLang="en-US" smtClean="0"/>
              <a:pPr/>
              <a:t>20</a:t>
            </a:fld>
            <a:endParaRPr kumimoji="1" lang="ja-JP" altLang="en-US" dirty="0"/>
          </a:p>
        </p:txBody>
      </p:sp>
      <p:sp>
        <p:nvSpPr>
          <p:cNvPr id="16" name="テキスト ボックス 15">
            <a:extLst>
              <a:ext uri="{FF2B5EF4-FFF2-40B4-BE49-F238E27FC236}">
                <a16:creationId xmlns:a16="http://schemas.microsoft.com/office/drawing/2014/main" id="{6BA2C31F-29E3-445C-9F4A-FF48E0FCDA91}"/>
              </a:ext>
            </a:extLst>
          </p:cNvPr>
          <p:cNvSpPr txBox="1"/>
          <p:nvPr/>
        </p:nvSpPr>
        <p:spPr>
          <a:xfrm>
            <a:off x="406400" y="632332"/>
            <a:ext cx="10839116" cy="969496"/>
          </a:xfrm>
          <a:prstGeom prst="rect">
            <a:avLst/>
          </a:prstGeom>
          <a:noFill/>
        </p:spPr>
        <p:txBody>
          <a:bodyPr wrap="square" rtlCol="0">
            <a:spAutoFit/>
          </a:bodyPr>
          <a:lstStyle/>
          <a:p>
            <a:r>
              <a:rPr kumimoji="1" lang="ja-JP" altLang="en-US" sz="2400" b="1" dirty="0">
                <a:latin typeface="+mn-ea"/>
              </a:rPr>
              <a:t>○　地理歴史，公民</a:t>
            </a:r>
            <a:endParaRPr kumimoji="1" lang="en-US" altLang="ja-JP" sz="2400" b="1" dirty="0">
              <a:latin typeface="+mn-ea"/>
            </a:endParaRPr>
          </a:p>
          <a:p>
            <a:endParaRPr kumimoji="1" lang="en-US" altLang="ja-JP" sz="800" b="1" dirty="0">
              <a:latin typeface="+mn-ea"/>
            </a:endParaRPr>
          </a:p>
          <a:p>
            <a:r>
              <a:rPr kumimoji="1" lang="ja-JP" altLang="en-US" sz="2200" b="1" dirty="0"/>
              <a:t>　</a:t>
            </a:r>
            <a:r>
              <a:rPr kumimoji="1" lang="ja-JP" altLang="en-US" sz="2400" b="1" dirty="0"/>
              <a:t>出題科目</a:t>
            </a:r>
            <a:endParaRPr kumimoji="1" lang="en-US" altLang="ja-JP" sz="2200" b="1" dirty="0"/>
          </a:p>
        </p:txBody>
      </p:sp>
      <p:sp>
        <p:nvSpPr>
          <p:cNvPr id="5" name="テキスト ボックス 4">
            <a:extLst>
              <a:ext uri="{FF2B5EF4-FFF2-40B4-BE49-F238E27FC236}">
                <a16:creationId xmlns:a16="http://schemas.microsoft.com/office/drawing/2014/main" id="{CB070535-5FB4-42B3-8EF3-248BEBB29D96}"/>
              </a:ext>
            </a:extLst>
          </p:cNvPr>
          <p:cNvSpPr txBox="1"/>
          <p:nvPr/>
        </p:nvSpPr>
        <p:spPr>
          <a:xfrm>
            <a:off x="871526" y="1638655"/>
            <a:ext cx="2160000" cy="648000"/>
          </a:xfrm>
          <a:prstGeom prst="rect">
            <a:avLst/>
          </a:prstGeom>
          <a:solidFill>
            <a:schemeClr val="bg1"/>
          </a:solidFill>
          <a:ln w="38100">
            <a:solidFill>
              <a:schemeClr val="accent2">
                <a:lumMod val="75000"/>
              </a:schemeClr>
            </a:solidFill>
          </a:ln>
        </p:spPr>
        <p:txBody>
          <a:bodyPr wrap="square" rtlCol="0" anchor="ctr" anchorCtr="0">
            <a:noAutofit/>
          </a:bodyPr>
          <a:lstStyle/>
          <a:p>
            <a:r>
              <a:rPr lang="en-US" altLang="ja-JP" sz="2000" dirty="0"/>
              <a:t>『</a:t>
            </a:r>
            <a:r>
              <a:rPr lang="ja-JP" altLang="en-US" sz="2000" dirty="0"/>
              <a:t>地理総合，</a:t>
            </a:r>
            <a:endParaRPr lang="en-US" altLang="ja-JP" sz="2000" dirty="0"/>
          </a:p>
          <a:p>
            <a:pPr algn="r"/>
            <a:r>
              <a:rPr lang="ja-JP" altLang="en-US" sz="2000" dirty="0"/>
              <a:t>地理探究</a:t>
            </a:r>
            <a:r>
              <a:rPr lang="en-US" altLang="ja-JP" sz="2000" dirty="0"/>
              <a:t>』</a:t>
            </a:r>
            <a:r>
              <a:rPr kumimoji="1" lang="ja-JP" altLang="en-US" dirty="0"/>
              <a:t>　　</a:t>
            </a:r>
          </a:p>
        </p:txBody>
      </p:sp>
      <p:sp>
        <p:nvSpPr>
          <p:cNvPr id="6" name="テキスト ボックス 5">
            <a:extLst>
              <a:ext uri="{FF2B5EF4-FFF2-40B4-BE49-F238E27FC236}">
                <a16:creationId xmlns:a16="http://schemas.microsoft.com/office/drawing/2014/main" id="{D8ACA00D-9A44-43AE-879B-1596BAEC2F82}"/>
              </a:ext>
            </a:extLst>
          </p:cNvPr>
          <p:cNvSpPr txBox="1"/>
          <p:nvPr/>
        </p:nvSpPr>
        <p:spPr>
          <a:xfrm>
            <a:off x="877983" y="2424642"/>
            <a:ext cx="2160000" cy="648000"/>
          </a:xfrm>
          <a:prstGeom prst="rect">
            <a:avLst/>
          </a:prstGeom>
          <a:solidFill>
            <a:schemeClr val="bg1"/>
          </a:solidFill>
          <a:ln w="38100">
            <a:solidFill>
              <a:schemeClr val="accent2">
                <a:lumMod val="75000"/>
              </a:schemeClr>
            </a:solidFill>
          </a:ln>
        </p:spPr>
        <p:txBody>
          <a:bodyPr wrap="square" rtlCol="0" anchor="ctr" anchorCtr="0">
            <a:noAutofit/>
          </a:bodyPr>
          <a:lstStyle/>
          <a:p>
            <a:r>
              <a:rPr lang="en-US" altLang="ja-JP" sz="2000" dirty="0"/>
              <a:t>『</a:t>
            </a:r>
            <a:r>
              <a:rPr lang="ja-JP" altLang="en-US" sz="2000" dirty="0"/>
              <a:t>歴史総合，</a:t>
            </a:r>
            <a:endParaRPr lang="en-US" altLang="ja-JP" sz="2000" dirty="0"/>
          </a:p>
          <a:p>
            <a:pPr algn="r"/>
            <a:r>
              <a:rPr lang="ja-JP" altLang="en-US" sz="2000" dirty="0"/>
              <a:t>日本史探究</a:t>
            </a:r>
            <a:r>
              <a:rPr lang="en-US" altLang="ja-JP" sz="2000" dirty="0"/>
              <a:t>』</a:t>
            </a:r>
            <a:r>
              <a:rPr kumimoji="1" lang="ja-JP" altLang="en-US" dirty="0"/>
              <a:t>　　</a:t>
            </a:r>
          </a:p>
        </p:txBody>
      </p:sp>
      <p:sp>
        <p:nvSpPr>
          <p:cNvPr id="7" name="テキスト ボックス 6">
            <a:extLst>
              <a:ext uri="{FF2B5EF4-FFF2-40B4-BE49-F238E27FC236}">
                <a16:creationId xmlns:a16="http://schemas.microsoft.com/office/drawing/2014/main" id="{E581DBBE-8058-4458-83D1-4FB99EB133F1}"/>
              </a:ext>
            </a:extLst>
          </p:cNvPr>
          <p:cNvSpPr txBox="1"/>
          <p:nvPr/>
        </p:nvSpPr>
        <p:spPr>
          <a:xfrm>
            <a:off x="871526" y="5729951"/>
            <a:ext cx="2160000" cy="648000"/>
          </a:xfrm>
          <a:prstGeom prst="rect">
            <a:avLst/>
          </a:prstGeom>
          <a:solidFill>
            <a:schemeClr val="bg1"/>
          </a:solidFill>
          <a:ln w="38100">
            <a:solidFill>
              <a:schemeClr val="accent2">
                <a:lumMod val="75000"/>
              </a:schemeClr>
            </a:solidFill>
          </a:ln>
        </p:spPr>
        <p:txBody>
          <a:bodyPr wrap="square" lIns="36000" tIns="72000" rIns="72000" bIns="36000" rtlCol="0" anchor="ctr" anchorCtr="0">
            <a:noAutofit/>
          </a:bodyPr>
          <a:lstStyle/>
          <a:p>
            <a:r>
              <a:rPr lang="en-US" altLang="ja-JP" sz="2000" dirty="0"/>
              <a:t>『</a:t>
            </a:r>
            <a:r>
              <a:rPr lang="ja-JP" altLang="en-US" sz="2000" dirty="0"/>
              <a:t>地理総合／歴史</a:t>
            </a:r>
            <a:endParaRPr lang="en-US" altLang="ja-JP" sz="2000" dirty="0"/>
          </a:p>
          <a:p>
            <a:pPr algn="r"/>
            <a:r>
              <a:rPr lang="ja-JP" altLang="en-US" sz="2000" dirty="0"/>
              <a:t>総合／公共</a:t>
            </a:r>
            <a:r>
              <a:rPr lang="en-US" altLang="ja-JP" sz="2000" dirty="0"/>
              <a:t>』</a:t>
            </a:r>
            <a:r>
              <a:rPr kumimoji="1" lang="ja-JP" altLang="en-US" dirty="0"/>
              <a:t>　　</a:t>
            </a:r>
          </a:p>
        </p:txBody>
      </p:sp>
      <p:sp>
        <p:nvSpPr>
          <p:cNvPr id="8" name="テキスト ボックス 7">
            <a:extLst>
              <a:ext uri="{FF2B5EF4-FFF2-40B4-BE49-F238E27FC236}">
                <a16:creationId xmlns:a16="http://schemas.microsoft.com/office/drawing/2014/main" id="{EF0A683C-F7AF-4CCD-83F6-7A8D9987868C}"/>
              </a:ext>
            </a:extLst>
          </p:cNvPr>
          <p:cNvSpPr txBox="1"/>
          <p:nvPr/>
        </p:nvSpPr>
        <p:spPr>
          <a:xfrm>
            <a:off x="889134" y="3210629"/>
            <a:ext cx="2160000" cy="648000"/>
          </a:xfrm>
          <a:prstGeom prst="rect">
            <a:avLst/>
          </a:prstGeom>
          <a:solidFill>
            <a:schemeClr val="bg1"/>
          </a:solidFill>
          <a:ln w="38100">
            <a:solidFill>
              <a:schemeClr val="accent2">
                <a:lumMod val="75000"/>
              </a:schemeClr>
            </a:solidFill>
          </a:ln>
        </p:spPr>
        <p:txBody>
          <a:bodyPr wrap="square" rtlCol="0" anchor="ctr" anchorCtr="0">
            <a:noAutofit/>
          </a:bodyPr>
          <a:lstStyle/>
          <a:p>
            <a:r>
              <a:rPr lang="en-US" altLang="ja-JP" sz="2000" dirty="0"/>
              <a:t>『</a:t>
            </a:r>
            <a:r>
              <a:rPr lang="ja-JP" altLang="en-US" sz="2000" dirty="0"/>
              <a:t>歴史総合，</a:t>
            </a:r>
            <a:endParaRPr lang="en-US" altLang="ja-JP" sz="2000" dirty="0"/>
          </a:p>
          <a:p>
            <a:pPr algn="r"/>
            <a:r>
              <a:rPr lang="ja-JP" altLang="en-US" sz="2000" dirty="0"/>
              <a:t>世界史探究</a:t>
            </a:r>
            <a:r>
              <a:rPr lang="en-US" altLang="ja-JP" sz="2000" dirty="0"/>
              <a:t>』</a:t>
            </a:r>
            <a:r>
              <a:rPr kumimoji="1" lang="ja-JP" altLang="en-US" dirty="0"/>
              <a:t>　　</a:t>
            </a:r>
          </a:p>
        </p:txBody>
      </p:sp>
      <p:sp>
        <p:nvSpPr>
          <p:cNvPr id="9" name="テキスト ボックス 8">
            <a:extLst>
              <a:ext uri="{FF2B5EF4-FFF2-40B4-BE49-F238E27FC236}">
                <a16:creationId xmlns:a16="http://schemas.microsoft.com/office/drawing/2014/main" id="{D0F53E12-9BD2-43DC-B928-C9EA17EC0F02}"/>
              </a:ext>
            </a:extLst>
          </p:cNvPr>
          <p:cNvSpPr txBox="1"/>
          <p:nvPr/>
        </p:nvSpPr>
        <p:spPr>
          <a:xfrm>
            <a:off x="882677" y="4050403"/>
            <a:ext cx="2160000" cy="648000"/>
          </a:xfrm>
          <a:prstGeom prst="rect">
            <a:avLst/>
          </a:prstGeom>
          <a:solidFill>
            <a:schemeClr val="bg1"/>
          </a:solidFill>
          <a:ln w="38100">
            <a:solidFill>
              <a:schemeClr val="accent2">
                <a:lumMod val="75000"/>
              </a:schemeClr>
            </a:solidFill>
          </a:ln>
        </p:spPr>
        <p:txBody>
          <a:bodyPr wrap="square" rtlCol="0" anchor="ctr" anchorCtr="0">
            <a:noAutofit/>
          </a:bodyPr>
          <a:lstStyle/>
          <a:p>
            <a:pPr algn="ctr"/>
            <a:r>
              <a:rPr lang="en-US" altLang="ja-JP" sz="2000" dirty="0"/>
              <a:t>『</a:t>
            </a:r>
            <a:r>
              <a:rPr lang="ja-JP" altLang="en-US" sz="2000" dirty="0"/>
              <a:t>公共，倫理</a:t>
            </a:r>
            <a:r>
              <a:rPr lang="en-US" altLang="ja-JP" sz="2000" dirty="0"/>
              <a:t>』</a:t>
            </a:r>
            <a:r>
              <a:rPr kumimoji="1" lang="ja-JP" altLang="en-US" dirty="0"/>
              <a:t>　　</a:t>
            </a:r>
          </a:p>
        </p:txBody>
      </p:sp>
      <p:sp>
        <p:nvSpPr>
          <p:cNvPr id="10" name="テキスト ボックス 9">
            <a:extLst>
              <a:ext uri="{FF2B5EF4-FFF2-40B4-BE49-F238E27FC236}">
                <a16:creationId xmlns:a16="http://schemas.microsoft.com/office/drawing/2014/main" id="{78F2D078-B6AA-42DD-96C2-5A501CFA5CAE}"/>
              </a:ext>
            </a:extLst>
          </p:cNvPr>
          <p:cNvSpPr txBox="1"/>
          <p:nvPr/>
        </p:nvSpPr>
        <p:spPr>
          <a:xfrm>
            <a:off x="889134" y="4890177"/>
            <a:ext cx="2160000" cy="648000"/>
          </a:xfrm>
          <a:prstGeom prst="rect">
            <a:avLst/>
          </a:prstGeom>
          <a:solidFill>
            <a:schemeClr val="bg1"/>
          </a:solidFill>
          <a:ln w="38100">
            <a:solidFill>
              <a:schemeClr val="accent2">
                <a:lumMod val="75000"/>
              </a:schemeClr>
            </a:solidFill>
          </a:ln>
        </p:spPr>
        <p:txBody>
          <a:bodyPr wrap="square" rtlCol="0" anchor="ctr" anchorCtr="0">
            <a:noAutofit/>
          </a:bodyPr>
          <a:lstStyle/>
          <a:p>
            <a:r>
              <a:rPr lang="en-US" altLang="ja-JP" sz="2000" dirty="0"/>
              <a:t>『</a:t>
            </a:r>
            <a:r>
              <a:rPr lang="ja-JP" altLang="en-US" sz="2000" dirty="0"/>
              <a:t>公共，</a:t>
            </a:r>
            <a:endParaRPr lang="en-US" altLang="ja-JP" sz="2000" dirty="0"/>
          </a:p>
          <a:p>
            <a:pPr algn="r"/>
            <a:r>
              <a:rPr lang="ja-JP" altLang="en-US" sz="2000" dirty="0"/>
              <a:t>政治・経済</a:t>
            </a:r>
            <a:r>
              <a:rPr lang="en-US" altLang="ja-JP" sz="2000" dirty="0"/>
              <a:t>』</a:t>
            </a:r>
            <a:r>
              <a:rPr kumimoji="1" lang="ja-JP" altLang="en-US" dirty="0"/>
              <a:t>　　</a:t>
            </a:r>
          </a:p>
        </p:txBody>
      </p:sp>
      <p:sp>
        <p:nvSpPr>
          <p:cNvPr id="11" name="四角形: 角を丸くする 10">
            <a:extLst>
              <a:ext uri="{FF2B5EF4-FFF2-40B4-BE49-F238E27FC236}">
                <a16:creationId xmlns:a16="http://schemas.microsoft.com/office/drawing/2014/main" id="{82BEEBFA-639E-430E-ACE7-72A4A9A1DF2C}"/>
              </a:ext>
            </a:extLst>
          </p:cNvPr>
          <p:cNvSpPr/>
          <p:nvPr/>
        </p:nvSpPr>
        <p:spPr>
          <a:xfrm>
            <a:off x="3405237" y="1549369"/>
            <a:ext cx="5760000" cy="720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左記６科目から最大２科目受験可能</a:t>
            </a:r>
            <a:endParaRPr kumimoji="1" lang="en-US" altLang="ja-JP" sz="2400" b="1" dirty="0">
              <a:solidFill>
                <a:schemeClr val="tx1"/>
              </a:solidFill>
            </a:endParaRPr>
          </a:p>
        </p:txBody>
      </p:sp>
      <p:sp>
        <p:nvSpPr>
          <p:cNvPr id="12" name="四角形: 角を丸くする 11">
            <a:extLst>
              <a:ext uri="{FF2B5EF4-FFF2-40B4-BE49-F238E27FC236}">
                <a16:creationId xmlns:a16="http://schemas.microsoft.com/office/drawing/2014/main" id="{61EA7F7B-F3A0-4306-B1AB-A4CFA8302018}"/>
              </a:ext>
            </a:extLst>
          </p:cNvPr>
          <p:cNvSpPr/>
          <p:nvPr/>
        </p:nvSpPr>
        <p:spPr>
          <a:xfrm>
            <a:off x="3405237" y="2342224"/>
            <a:ext cx="5760000" cy="1080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400" b="1" dirty="0">
                <a:solidFill>
                  <a:schemeClr val="tx1"/>
                </a:solidFill>
              </a:rPr>
              <a:t>出願時に受験科目数</a:t>
            </a:r>
            <a:br>
              <a:rPr kumimoji="1" lang="en-US" altLang="ja-JP" sz="2400" b="1" dirty="0">
                <a:solidFill>
                  <a:schemeClr val="tx1"/>
                </a:solidFill>
              </a:rPr>
            </a:br>
            <a:r>
              <a:rPr kumimoji="1" lang="ja-JP" altLang="en-US" sz="2400" b="1" dirty="0">
                <a:solidFill>
                  <a:schemeClr val="tx1"/>
                </a:solidFill>
              </a:rPr>
              <a:t>（１科目または２科目）を登録</a:t>
            </a:r>
          </a:p>
        </p:txBody>
      </p:sp>
      <p:sp>
        <p:nvSpPr>
          <p:cNvPr id="13" name="四角形: 角を丸くする 12">
            <a:extLst>
              <a:ext uri="{FF2B5EF4-FFF2-40B4-BE49-F238E27FC236}">
                <a16:creationId xmlns:a16="http://schemas.microsoft.com/office/drawing/2014/main" id="{A650F631-EC0C-46E4-9AA8-3E024BD96A95}"/>
              </a:ext>
            </a:extLst>
          </p:cNvPr>
          <p:cNvSpPr/>
          <p:nvPr/>
        </p:nvSpPr>
        <p:spPr>
          <a:xfrm>
            <a:off x="3405237" y="3493355"/>
            <a:ext cx="5760000" cy="1080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400" b="1" u="sng" dirty="0">
                <a:solidFill>
                  <a:srgbClr val="FF0000"/>
                </a:solidFill>
              </a:rPr>
              <a:t>あらかじめ登録した科目数は，</a:t>
            </a:r>
            <a:br>
              <a:rPr kumimoji="1" lang="en-US" altLang="ja-JP" sz="2400" b="1" u="sng" dirty="0">
                <a:solidFill>
                  <a:srgbClr val="FF0000"/>
                </a:solidFill>
              </a:rPr>
            </a:br>
            <a:r>
              <a:rPr kumimoji="1" lang="ja-JP" altLang="en-US" sz="2400" b="1" u="sng" dirty="0">
                <a:solidFill>
                  <a:srgbClr val="FF0000"/>
                </a:solidFill>
              </a:rPr>
              <a:t>試験当日に変更不可</a:t>
            </a:r>
            <a:endParaRPr kumimoji="1" lang="en-US" altLang="ja-JP" sz="2400" b="1" u="sng" dirty="0">
              <a:solidFill>
                <a:srgbClr val="FF0000"/>
              </a:solidFill>
            </a:endParaRPr>
          </a:p>
        </p:txBody>
      </p:sp>
      <p:sp>
        <p:nvSpPr>
          <p:cNvPr id="14" name="吹き出し: 角を丸めた四角形 13">
            <a:extLst>
              <a:ext uri="{FF2B5EF4-FFF2-40B4-BE49-F238E27FC236}">
                <a16:creationId xmlns:a16="http://schemas.microsoft.com/office/drawing/2014/main" id="{072DA98C-C4E1-4FC8-89A2-96B54E029506}"/>
              </a:ext>
            </a:extLst>
          </p:cNvPr>
          <p:cNvSpPr/>
          <p:nvPr/>
        </p:nvSpPr>
        <p:spPr>
          <a:xfrm>
            <a:off x="3869623" y="4710793"/>
            <a:ext cx="6300000" cy="1980000"/>
          </a:xfrm>
          <a:prstGeom prst="wedgeRoundRectCallout">
            <a:avLst>
              <a:gd name="adj1" fmla="val -64654"/>
              <a:gd name="adj2" fmla="val 18305"/>
              <a:gd name="adj3" fmla="val 16667"/>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rPr>
              <a:t>・</a:t>
            </a:r>
            <a:r>
              <a:rPr kumimoji="1" lang="en-US" altLang="ja-JP" sz="2000" b="1" u="sng" dirty="0">
                <a:solidFill>
                  <a:srgbClr val="FF0000"/>
                </a:solidFill>
              </a:rPr>
              <a:t>『</a:t>
            </a:r>
            <a:r>
              <a:rPr kumimoji="1" lang="ja-JP" altLang="en-US" sz="2000" b="1" u="sng" dirty="0">
                <a:solidFill>
                  <a:srgbClr val="FF0000"/>
                </a:solidFill>
              </a:rPr>
              <a:t>地理総合／歴史総合／公共</a:t>
            </a:r>
            <a:r>
              <a:rPr kumimoji="1" lang="en-US" altLang="ja-JP" sz="2000" b="1" u="sng" dirty="0">
                <a:solidFill>
                  <a:srgbClr val="FF0000"/>
                </a:solidFill>
              </a:rPr>
              <a:t>』</a:t>
            </a:r>
            <a:r>
              <a:rPr kumimoji="1" lang="ja-JP" altLang="en-US" sz="2000" b="1" u="sng" dirty="0">
                <a:solidFill>
                  <a:srgbClr val="FF0000"/>
                </a:solidFill>
              </a:rPr>
              <a:t>で</a:t>
            </a:r>
            <a:r>
              <a:rPr kumimoji="1" lang="en-US" altLang="ja-JP" sz="2000" b="1" u="sng" dirty="0">
                <a:solidFill>
                  <a:srgbClr val="FF0000"/>
                </a:solidFill>
              </a:rPr>
              <a:t>1</a:t>
            </a:r>
            <a:r>
              <a:rPr kumimoji="1" lang="ja-JP" altLang="en-US" sz="2000" b="1" u="sng" dirty="0">
                <a:solidFill>
                  <a:srgbClr val="FF0000"/>
                </a:solidFill>
              </a:rPr>
              <a:t>科目</a:t>
            </a:r>
            <a:endParaRPr kumimoji="1" lang="en-US" altLang="ja-JP" sz="2000" b="1" u="sng" dirty="0">
              <a:solidFill>
                <a:srgbClr val="FF0000"/>
              </a:solidFill>
            </a:endParaRPr>
          </a:p>
          <a:p>
            <a:pPr>
              <a:spcBef>
                <a:spcPts val="1200"/>
              </a:spcBef>
            </a:pPr>
            <a:r>
              <a:rPr kumimoji="1" lang="ja-JP" altLang="en-US" sz="2000" b="1" dirty="0">
                <a:solidFill>
                  <a:schemeClr val="tx1"/>
                </a:solidFill>
              </a:rPr>
              <a:t>・「地理総合」「歴史総合」「公共」の３つは</a:t>
            </a:r>
            <a:br>
              <a:rPr kumimoji="1" lang="en-US" altLang="ja-JP" sz="2000" b="1" dirty="0">
                <a:solidFill>
                  <a:schemeClr val="tx1"/>
                </a:solidFill>
              </a:rPr>
            </a:br>
            <a:r>
              <a:rPr kumimoji="1" lang="ja-JP" altLang="en-US" sz="2000" b="1" dirty="0">
                <a:solidFill>
                  <a:schemeClr val="tx1"/>
                </a:solidFill>
              </a:rPr>
              <a:t>　</a:t>
            </a:r>
            <a:r>
              <a:rPr kumimoji="1" lang="ja-JP" altLang="en-US" sz="2000" b="1" u="sng" dirty="0">
                <a:solidFill>
                  <a:srgbClr val="FF0000"/>
                </a:solidFill>
              </a:rPr>
              <a:t>出題範囲</a:t>
            </a:r>
            <a:endParaRPr kumimoji="1" lang="en-US" altLang="ja-JP" sz="2000" b="1" u="sng" dirty="0">
              <a:solidFill>
                <a:srgbClr val="FF0000"/>
              </a:solidFill>
            </a:endParaRPr>
          </a:p>
          <a:p>
            <a:pPr>
              <a:spcBef>
                <a:spcPts val="1200"/>
              </a:spcBef>
            </a:pPr>
            <a:r>
              <a:rPr kumimoji="1" lang="ja-JP" altLang="en-US" sz="2000" b="1" dirty="0">
                <a:solidFill>
                  <a:schemeClr val="tx1"/>
                </a:solidFill>
              </a:rPr>
              <a:t>・</a:t>
            </a:r>
            <a:r>
              <a:rPr kumimoji="1" lang="ja-JP" altLang="en-US" sz="2000" b="1" u="sng" dirty="0">
                <a:solidFill>
                  <a:srgbClr val="FF0000"/>
                </a:solidFill>
              </a:rPr>
              <a:t>６０分で３つの出題範囲の中から必ず２つを</a:t>
            </a:r>
            <a:br>
              <a:rPr kumimoji="1" lang="en-US" altLang="ja-JP" sz="2000" b="1" u="sng" dirty="0">
                <a:solidFill>
                  <a:srgbClr val="FF0000"/>
                </a:solidFill>
              </a:rPr>
            </a:br>
            <a:r>
              <a:rPr kumimoji="1" lang="ja-JP" altLang="en-US" sz="2000" b="1" dirty="0">
                <a:solidFill>
                  <a:srgbClr val="FF0000"/>
                </a:solidFill>
              </a:rPr>
              <a:t>　</a:t>
            </a:r>
            <a:r>
              <a:rPr kumimoji="1" lang="ja-JP" altLang="en-US" sz="2000" b="1" u="sng" dirty="0">
                <a:solidFill>
                  <a:srgbClr val="FF0000"/>
                </a:solidFill>
              </a:rPr>
              <a:t>選択解答</a:t>
            </a:r>
            <a:endParaRPr kumimoji="1" lang="en-US" altLang="ja-JP" sz="2000" b="1" u="sng" dirty="0">
              <a:solidFill>
                <a:srgbClr val="FF0000"/>
              </a:solidFill>
            </a:endParaRPr>
          </a:p>
        </p:txBody>
      </p:sp>
      <p:sp>
        <p:nvSpPr>
          <p:cNvPr id="23" name="正方形/長方形 22">
            <a:extLst>
              <a:ext uri="{FF2B5EF4-FFF2-40B4-BE49-F238E27FC236}">
                <a16:creationId xmlns:a16="http://schemas.microsoft.com/office/drawing/2014/main" id="{C3AD7BC6-2819-4E6F-8380-2550C9B4EBF7}"/>
              </a:ext>
            </a:extLst>
          </p:cNvPr>
          <p:cNvSpPr/>
          <p:nvPr/>
        </p:nvSpPr>
        <p:spPr>
          <a:xfrm>
            <a:off x="8680373" y="68271"/>
            <a:ext cx="3420000" cy="453183"/>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【2.</a:t>
            </a:r>
            <a:r>
              <a:rPr lang="ja-JP" altLang="en-US" sz="2000" dirty="0">
                <a:latin typeface="+mn-ea"/>
              </a:rPr>
              <a:t> 受験するに当たって</a:t>
            </a:r>
            <a:r>
              <a:rPr lang="en-US" altLang="ja-JP" sz="2000" dirty="0">
                <a:latin typeface="+mn-ea"/>
              </a:rPr>
              <a:t>】</a:t>
            </a:r>
          </a:p>
        </p:txBody>
      </p:sp>
    </p:spTree>
    <p:extLst>
      <p:ext uri="{BB962C8B-B14F-4D97-AF65-F5344CB8AC3E}">
        <p14:creationId xmlns:p14="http://schemas.microsoft.com/office/powerpoint/2010/main" val="409124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750" tmFilter="0, 0; .2, .5; .8, .5; 1, 0"/>
                                        <p:tgtEl>
                                          <p:spTgt spid="5"/>
                                        </p:tgtEl>
                                      </p:cBhvr>
                                    </p:animEffect>
                                    <p:animScale>
                                      <p:cBhvr>
                                        <p:cTn id="7" dur="375"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750" tmFilter="0, 0; .2, .5; .8, .5; 1, 0"/>
                                        <p:tgtEl>
                                          <p:spTgt spid="6"/>
                                        </p:tgtEl>
                                      </p:cBhvr>
                                    </p:animEffect>
                                    <p:animScale>
                                      <p:cBhvr>
                                        <p:cTn id="12" dur="375"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750" tmFilter="0, 0; .2, .5; .8, .5; 1, 0"/>
                                        <p:tgtEl>
                                          <p:spTgt spid="8"/>
                                        </p:tgtEl>
                                      </p:cBhvr>
                                    </p:animEffect>
                                    <p:animScale>
                                      <p:cBhvr>
                                        <p:cTn id="17" dur="375"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750" tmFilter="0, 0; .2, .5; .8, .5; 1, 0"/>
                                        <p:tgtEl>
                                          <p:spTgt spid="9"/>
                                        </p:tgtEl>
                                      </p:cBhvr>
                                    </p:animEffect>
                                    <p:animScale>
                                      <p:cBhvr>
                                        <p:cTn id="22" dur="375" autoRev="1" fill="hold"/>
                                        <p:tgtEl>
                                          <p:spTgt spid="9"/>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750" tmFilter="0, 0; .2, .5; .8, .5; 1, 0"/>
                                        <p:tgtEl>
                                          <p:spTgt spid="10"/>
                                        </p:tgtEl>
                                      </p:cBhvr>
                                    </p:animEffect>
                                    <p:animScale>
                                      <p:cBhvr>
                                        <p:cTn id="27" dur="375" autoRev="1" fill="hold"/>
                                        <p:tgtEl>
                                          <p:spTgt spid="10"/>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750" tmFilter="0, 0; .2, .5; .8, .5; 1, 0"/>
                                        <p:tgtEl>
                                          <p:spTgt spid="7"/>
                                        </p:tgtEl>
                                      </p:cBhvr>
                                    </p:animEffect>
                                    <p:animScale>
                                      <p:cBhvr>
                                        <p:cTn id="32" dur="375" autoRev="1" fill="hold"/>
                                        <p:tgtEl>
                                          <p:spTgt spid="7"/>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406399" y="113121"/>
            <a:ext cx="9280525" cy="563414"/>
          </a:xfrm>
        </p:spPr>
        <p:txBody>
          <a:bodyPr>
            <a:normAutofit/>
          </a:bodyPr>
          <a:lstStyle/>
          <a:p>
            <a:r>
              <a:rPr lang="ja-JP" altLang="en-US" dirty="0">
                <a:solidFill>
                  <a:srgbClr val="002060"/>
                </a:solidFill>
              </a:rPr>
              <a:t>③</a:t>
            </a:r>
            <a:r>
              <a:rPr lang="ja-JP" altLang="en-US" b="1" dirty="0">
                <a:solidFill>
                  <a:srgbClr val="002060"/>
                </a:solidFill>
              </a:rPr>
              <a:t>　出題教科・科目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P.6</a:t>
            </a:r>
            <a:r>
              <a:rPr lang="ja-JP" altLang="en-US" dirty="0">
                <a:solidFill>
                  <a:srgbClr val="002060"/>
                </a:solidFill>
              </a:rPr>
              <a:t>～</a:t>
            </a:r>
            <a:r>
              <a:rPr lang="en-US" altLang="ja-JP" dirty="0">
                <a:solidFill>
                  <a:srgbClr val="002060"/>
                </a:solidFill>
              </a:rPr>
              <a:t>7】</a:t>
            </a:r>
            <a:endParaRPr lang="ja-JP" altLang="en-US" dirty="0">
              <a:solidFill>
                <a:srgbClr val="002060"/>
              </a:solidFill>
            </a:endParaRPr>
          </a:p>
        </p:txBody>
      </p:sp>
      <p:sp>
        <p:nvSpPr>
          <p:cNvPr id="3" name="スライド番号プレースホルダー 2">
            <a:extLst>
              <a:ext uri="{FF2B5EF4-FFF2-40B4-BE49-F238E27FC236}">
                <a16:creationId xmlns:a16="http://schemas.microsoft.com/office/drawing/2014/main" id="{FEF95742-27FD-4057-9463-3273EFE55FF0}"/>
              </a:ext>
            </a:extLst>
          </p:cNvPr>
          <p:cNvSpPr>
            <a:spLocks noGrp="1"/>
          </p:cNvSpPr>
          <p:nvPr>
            <p:ph type="sldNum" sz="quarter" idx="12"/>
          </p:nvPr>
        </p:nvSpPr>
        <p:spPr/>
        <p:txBody>
          <a:bodyPr/>
          <a:lstStyle/>
          <a:p>
            <a:fld id="{6CDE0D69-D120-4C3F-AF8B-153B86130DEE}" type="slidenum">
              <a:rPr kumimoji="1" lang="ja-JP" altLang="en-US" smtClean="0"/>
              <a:pPr/>
              <a:t>21</a:t>
            </a:fld>
            <a:endParaRPr kumimoji="1" lang="ja-JP" altLang="en-US" dirty="0"/>
          </a:p>
        </p:txBody>
      </p:sp>
      <p:sp>
        <p:nvSpPr>
          <p:cNvPr id="16" name="テキスト ボックス 15">
            <a:extLst>
              <a:ext uri="{FF2B5EF4-FFF2-40B4-BE49-F238E27FC236}">
                <a16:creationId xmlns:a16="http://schemas.microsoft.com/office/drawing/2014/main" id="{6BA2C31F-29E3-445C-9F4A-FF48E0FCDA91}"/>
              </a:ext>
            </a:extLst>
          </p:cNvPr>
          <p:cNvSpPr txBox="1"/>
          <p:nvPr/>
        </p:nvSpPr>
        <p:spPr>
          <a:xfrm>
            <a:off x="406400" y="632332"/>
            <a:ext cx="10839116" cy="1300356"/>
          </a:xfrm>
          <a:prstGeom prst="rect">
            <a:avLst/>
          </a:prstGeom>
          <a:noFill/>
        </p:spPr>
        <p:txBody>
          <a:bodyPr wrap="square" rtlCol="0">
            <a:spAutoFit/>
          </a:bodyPr>
          <a:lstStyle/>
          <a:p>
            <a:r>
              <a:rPr kumimoji="1" lang="ja-JP" altLang="en-US" sz="2400" b="1" dirty="0">
                <a:latin typeface="+mn-ea"/>
              </a:rPr>
              <a:t>○　地理歴史，公民</a:t>
            </a:r>
            <a:endParaRPr kumimoji="1" lang="en-US" altLang="ja-JP" sz="2400" b="1" dirty="0">
              <a:latin typeface="+mn-ea"/>
            </a:endParaRPr>
          </a:p>
          <a:p>
            <a:endParaRPr kumimoji="1" lang="en-US" altLang="ja-JP" sz="800" b="1" dirty="0">
              <a:latin typeface="+mn-ea"/>
            </a:endParaRPr>
          </a:p>
          <a:p>
            <a:r>
              <a:rPr kumimoji="1" lang="ja-JP" altLang="en-US" sz="2400" b="1" dirty="0"/>
              <a:t>　問題冊子</a:t>
            </a:r>
            <a:endParaRPr kumimoji="1" lang="en-US" altLang="ja-JP" sz="2400" b="1" dirty="0"/>
          </a:p>
          <a:p>
            <a:r>
              <a:rPr kumimoji="1" lang="ja-JP" altLang="en-US" sz="2000" dirty="0"/>
              <a:t>　</a:t>
            </a:r>
            <a:r>
              <a:rPr kumimoji="1" lang="ja-JP" altLang="en-US" sz="2000" b="1" dirty="0"/>
              <a:t>「地理歴史，公民①」</a:t>
            </a:r>
            <a:r>
              <a:rPr kumimoji="1" lang="ja-JP" altLang="en-US" sz="2000" dirty="0"/>
              <a:t>と</a:t>
            </a:r>
            <a:r>
              <a:rPr kumimoji="1" lang="ja-JP" altLang="en-US" sz="2000" b="1" dirty="0"/>
              <a:t>「地理歴史，公民②」</a:t>
            </a:r>
            <a:r>
              <a:rPr kumimoji="1" lang="ja-JP" altLang="en-US" sz="2000" dirty="0"/>
              <a:t>の２冊をビニールでパッケージ</a:t>
            </a:r>
            <a:endParaRPr kumimoji="1" lang="en-US" altLang="ja-JP" sz="2000" dirty="0"/>
          </a:p>
        </p:txBody>
      </p:sp>
      <p:grpSp>
        <p:nvGrpSpPr>
          <p:cNvPr id="6" name="グループ化 5">
            <a:extLst>
              <a:ext uri="{FF2B5EF4-FFF2-40B4-BE49-F238E27FC236}">
                <a16:creationId xmlns:a16="http://schemas.microsoft.com/office/drawing/2014/main" id="{D877043A-231C-4A11-AF0C-EF5CFC5BE303}"/>
              </a:ext>
            </a:extLst>
          </p:cNvPr>
          <p:cNvGrpSpPr/>
          <p:nvPr/>
        </p:nvGrpSpPr>
        <p:grpSpPr>
          <a:xfrm>
            <a:off x="5682828" y="2134953"/>
            <a:ext cx="3960000" cy="4370104"/>
            <a:chOff x="5682828" y="2134953"/>
            <a:chExt cx="3960000" cy="4370104"/>
          </a:xfrm>
        </p:grpSpPr>
        <p:grpSp>
          <p:nvGrpSpPr>
            <p:cNvPr id="4" name="グループ化 3">
              <a:extLst>
                <a:ext uri="{FF2B5EF4-FFF2-40B4-BE49-F238E27FC236}">
                  <a16:creationId xmlns:a16="http://schemas.microsoft.com/office/drawing/2014/main" id="{18030A7B-9BD4-4526-912D-49E17FB08B21}"/>
                </a:ext>
              </a:extLst>
            </p:cNvPr>
            <p:cNvGrpSpPr/>
            <p:nvPr/>
          </p:nvGrpSpPr>
          <p:grpSpPr>
            <a:xfrm>
              <a:off x="5682828" y="2134953"/>
              <a:ext cx="3960000" cy="4370104"/>
              <a:chOff x="5682828" y="2134953"/>
              <a:chExt cx="3960000" cy="4370104"/>
            </a:xfrm>
          </p:grpSpPr>
          <p:sp>
            <p:nvSpPr>
              <p:cNvPr id="8" name="四角形: 角を丸くする 7">
                <a:extLst>
                  <a:ext uri="{FF2B5EF4-FFF2-40B4-BE49-F238E27FC236}">
                    <a16:creationId xmlns:a16="http://schemas.microsoft.com/office/drawing/2014/main" id="{FEEE5FFE-C6A9-41FE-A3D5-0D9686F6416B}"/>
                  </a:ext>
                </a:extLst>
              </p:cNvPr>
              <p:cNvSpPr/>
              <p:nvPr/>
            </p:nvSpPr>
            <p:spPr>
              <a:xfrm>
                <a:off x="5682828" y="2185058"/>
                <a:ext cx="3960000" cy="4319999"/>
              </a:xfrm>
              <a:prstGeom prst="roundRect">
                <a:avLst>
                  <a:gd name="adj" fmla="val 8573"/>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 name="正方形/長方形 9">
                <a:extLst>
                  <a:ext uri="{FF2B5EF4-FFF2-40B4-BE49-F238E27FC236}">
                    <a16:creationId xmlns:a16="http://schemas.microsoft.com/office/drawing/2014/main" id="{D758589F-88AB-49C4-ABB1-B2B5A5D91251}"/>
                  </a:ext>
                </a:extLst>
              </p:cNvPr>
              <p:cNvSpPr/>
              <p:nvPr/>
            </p:nvSpPr>
            <p:spPr>
              <a:xfrm>
                <a:off x="6431904" y="2134953"/>
                <a:ext cx="2404192" cy="741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地理歴史，公民②</a:t>
                </a:r>
                <a:endParaRPr kumimoji="1" lang="en-US" altLang="ja-JP" sz="2000" b="1" dirty="0">
                  <a:solidFill>
                    <a:schemeClr val="tx1"/>
                  </a:solidFill>
                </a:endParaRPr>
              </a:p>
            </p:txBody>
          </p:sp>
        </p:grpSp>
        <p:sp>
          <p:nvSpPr>
            <p:cNvPr id="9" name="テキスト ボックス 8">
              <a:extLst>
                <a:ext uri="{FF2B5EF4-FFF2-40B4-BE49-F238E27FC236}">
                  <a16:creationId xmlns:a16="http://schemas.microsoft.com/office/drawing/2014/main" id="{78B06D33-235E-4D59-84F1-B237C5E1D60A}"/>
                </a:ext>
              </a:extLst>
            </p:cNvPr>
            <p:cNvSpPr txBox="1"/>
            <p:nvPr/>
          </p:nvSpPr>
          <p:spPr>
            <a:xfrm>
              <a:off x="6496684" y="3941657"/>
              <a:ext cx="2520000" cy="653012"/>
            </a:xfrm>
            <a:prstGeom prst="rect">
              <a:avLst/>
            </a:prstGeom>
            <a:solidFill>
              <a:schemeClr val="bg1">
                <a:lumMod val="95000"/>
              </a:schemeClr>
            </a:solidFill>
            <a:ln w="38100">
              <a:solidFill>
                <a:schemeClr val="accent2">
                  <a:lumMod val="75000"/>
                </a:schemeClr>
              </a:solidFill>
            </a:ln>
          </p:spPr>
          <p:txBody>
            <a:bodyPr wrap="square" rtlCol="0" anchor="ctr" anchorCtr="0">
              <a:noAutofit/>
            </a:bodyPr>
            <a:lstStyle/>
            <a:p>
              <a:pPr algn="ctr"/>
              <a:r>
                <a:rPr lang="en-US" altLang="ja-JP" dirty="0"/>
                <a:t>『</a:t>
              </a:r>
              <a:r>
                <a:rPr lang="ja-JP" altLang="en-US" dirty="0"/>
                <a:t>地理総合／歴史総合</a:t>
              </a:r>
              <a:endParaRPr lang="en-US" altLang="ja-JP" dirty="0"/>
            </a:p>
            <a:p>
              <a:pPr algn="ctr"/>
              <a:r>
                <a:rPr lang="ja-JP" altLang="en-US" dirty="0"/>
                <a:t>／公共</a:t>
              </a:r>
              <a:r>
                <a:rPr lang="en-US" altLang="ja-JP" dirty="0"/>
                <a:t>』</a:t>
              </a:r>
              <a:r>
                <a:rPr kumimoji="1" lang="ja-JP" altLang="en-US" dirty="0"/>
                <a:t>　　</a:t>
              </a:r>
            </a:p>
          </p:txBody>
        </p:sp>
      </p:grpSp>
      <p:grpSp>
        <p:nvGrpSpPr>
          <p:cNvPr id="5" name="グループ化 4">
            <a:extLst>
              <a:ext uri="{FF2B5EF4-FFF2-40B4-BE49-F238E27FC236}">
                <a16:creationId xmlns:a16="http://schemas.microsoft.com/office/drawing/2014/main" id="{473045DA-924A-47D3-94DD-C43D43183E0F}"/>
              </a:ext>
            </a:extLst>
          </p:cNvPr>
          <p:cNvGrpSpPr/>
          <p:nvPr/>
        </p:nvGrpSpPr>
        <p:grpSpPr>
          <a:xfrm>
            <a:off x="1372492" y="2160007"/>
            <a:ext cx="3960000" cy="4320000"/>
            <a:chOff x="1372492" y="2160007"/>
            <a:chExt cx="3960000" cy="4320000"/>
          </a:xfrm>
        </p:grpSpPr>
        <p:grpSp>
          <p:nvGrpSpPr>
            <p:cNvPr id="2" name="グループ化 1">
              <a:extLst>
                <a:ext uri="{FF2B5EF4-FFF2-40B4-BE49-F238E27FC236}">
                  <a16:creationId xmlns:a16="http://schemas.microsoft.com/office/drawing/2014/main" id="{DDAC8927-9475-44E2-9DE4-2F1E1E03ADAD}"/>
                </a:ext>
              </a:extLst>
            </p:cNvPr>
            <p:cNvGrpSpPr/>
            <p:nvPr/>
          </p:nvGrpSpPr>
          <p:grpSpPr>
            <a:xfrm>
              <a:off x="1372492" y="2160007"/>
              <a:ext cx="3960000" cy="4320000"/>
              <a:chOff x="1372492" y="2160007"/>
              <a:chExt cx="3960000" cy="4320000"/>
            </a:xfrm>
          </p:grpSpPr>
          <p:sp>
            <p:nvSpPr>
              <p:cNvPr id="12" name="四角形: 角を丸くする 11">
                <a:extLst>
                  <a:ext uri="{FF2B5EF4-FFF2-40B4-BE49-F238E27FC236}">
                    <a16:creationId xmlns:a16="http://schemas.microsoft.com/office/drawing/2014/main" id="{8EFF92AF-2474-457F-8757-9EDC5B3518EC}"/>
                  </a:ext>
                </a:extLst>
              </p:cNvPr>
              <p:cNvSpPr/>
              <p:nvPr/>
            </p:nvSpPr>
            <p:spPr>
              <a:xfrm>
                <a:off x="1372492" y="2160007"/>
                <a:ext cx="3960000" cy="4320000"/>
              </a:xfrm>
              <a:prstGeom prst="roundRect">
                <a:avLst>
                  <a:gd name="adj" fmla="val 8948"/>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4369452C-D4C4-4884-B6CF-317E7729956C}"/>
                  </a:ext>
                </a:extLst>
              </p:cNvPr>
              <p:cNvSpPr/>
              <p:nvPr/>
            </p:nvSpPr>
            <p:spPr>
              <a:xfrm>
                <a:off x="1939694" y="2302447"/>
                <a:ext cx="2752078" cy="472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地理歴史，公民①</a:t>
                </a:r>
                <a:endParaRPr kumimoji="1" lang="en-US" altLang="ja-JP" sz="2000" b="1" dirty="0">
                  <a:solidFill>
                    <a:schemeClr val="tx1"/>
                  </a:solidFill>
                </a:endParaRPr>
              </a:p>
              <a:p>
                <a:pPr algn="ctr"/>
                <a:r>
                  <a:rPr kumimoji="1" lang="ja-JP" altLang="en-US" sz="2000" b="1" dirty="0">
                    <a:solidFill>
                      <a:schemeClr val="tx1"/>
                    </a:solidFill>
                  </a:rPr>
                  <a:t>（掲載順に記載）</a:t>
                </a:r>
              </a:p>
            </p:txBody>
          </p:sp>
        </p:grpSp>
        <p:grpSp>
          <p:nvGrpSpPr>
            <p:cNvPr id="13" name="グループ化 12">
              <a:extLst>
                <a:ext uri="{FF2B5EF4-FFF2-40B4-BE49-F238E27FC236}">
                  <a16:creationId xmlns:a16="http://schemas.microsoft.com/office/drawing/2014/main" id="{2494ABB6-8517-4C28-A6AF-B585B76AB6BC}"/>
                </a:ext>
              </a:extLst>
            </p:cNvPr>
            <p:cNvGrpSpPr/>
            <p:nvPr/>
          </p:nvGrpSpPr>
          <p:grpSpPr>
            <a:xfrm>
              <a:off x="2217938" y="2930555"/>
              <a:ext cx="2531529" cy="3383981"/>
              <a:chOff x="806244" y="2138050"/>
              <a:chExt cx="1970112" cy="1861744"/>
            </a:xfrm>
          </p:grpSpPr>
          <p:sp>
            <p:nvSpPr>
              <p:cNvPr id="15" name="テキスト ボックス 14">
                <a:extLst>
                  <a:ext uri="{FF2B5EF4-FFF2-40B4-BE49-F238E27FC236}">
                    <a16:creationId xmlns:a16="http://schemas.microsoft.com/office/drawing/2014/main" id="{71BE3A6E-0EDF-4AB2-BF46-BA3A9DC93A3A}"/>
                  </a:ext>
                </a:extLst>
              </p:cNvPr>
              <p:cNvSpPr txBox="1"/>
              <p:nvPr/>
            </p:nvSpPr>
            <p:spPr>
              <a:xfrm>
                <a:off x="806244" y="2138050"/>
                <a:ext cx="1961140" cy="316894"/>
              </a:xfrm>
              <a:prstGeom prst="rect">
                <a:avLst/>
              </a:prstGeom>
              <a:solidFill>
                <a:schemeClr val="bg1">
                  <a:lumMod val="95000"/>
                </a:schemeClr>
              </a:solidFill>
              <a:ln w="38100">
                <a:solidFill>
                  <a:schemeClr val="accent2">
                    <a:lumMod val="75000"/>
                  </a:schemeClr>
                </a:solidFill>
              </a:ln>
            </p:spPr>
            <p:txBody>
              <a:bodyPr wrap="square" rtlCol="0" anchor="ctr" anchorCtr="0">
                <a:noAutofit/>
              </a:bodyPr>
              <a:lstStyle/>
              <a:p>
                <a:r>
                  <a:rPr lang="en-US" altLang="ja-JP" dirty="0"/>
                  <a:t>『</a:t>
                </a:r>
                <a:r>
                  <a:rPr lang="ja-JP" altLang="en-US" dirty="0"/>
                  <a:t>地理総合，</a:t>
                </a:r>
                <a:endParaRPr lang="en-US" altLang="ja-JP" dirty="0"/>
              </a:p>
              <a:p>
                <a:pPr algn="r"/>
                <a:r>
                  <a:rPr lang="ja-JP" altLang="en-US" dirty="0"/>
                  <a:t>地理探究</a:t>
                </a:r>
                <a:r>
                  <a:rPr lang="en-US" altLang="ja-JP" dirty="0"/>
                  <a:t>』</a:t>
                </a:r>
                <a:r>
                  <a:rPr kumimoji="1" lang="ja-JP" altLang="en-US" dirty="0"/>
                  <a:t>　　</a:t>
                </a:r>
              </a:p>
            </p:txBody>
          </p:sp>
          <p:sp>
            <p:nvSpPr>
              <p:cNvPr id="17" name="テキスト ボックス 16">
                <a:extLst>
                  <a:ext uri="{FF2B5EF4-FFF2-40B4-BE49-F238E27FC236}">
                    <a16:creationId xmlns:a16="http://schemas.microsoft.com/office/drawing/2014/main" id="{40C12D3D-EF63-4736-8A9A-FBA0FA24BA34}"/>
                  </a:ext>
                </a:extLst>
              </p:cNvPr>
              <p:cNvSpPr txBox="1"/>
              <p:nvPr/>
            </p:nvSpPr>
            <p:spPr>
              <a:xfrm>
                <a:off x="815216" y="2522149"/>
                <a:ext cx="1961140" cy="316894"/>
              </a:xfrm>
              <a:prstGeom prst="rect">
                <a:avLst/>
              </a:prstGeom>
              <a:solidFill>
                <a:schemeClr val="bg1">
                  <a:lumMod val="95000"/>
                </a:schemeClr>
              </a:solidFill>
              <a:ln w="38100">
                <a:solidFill>
                  <a:schemeClr val="accent2">
                    <a:lumMod val="75000"/>
                  </a:schemeClr>
                </a:solidFill>
              </a:ln>
            </p:spPr>
            <p:txBody>
              <a:bodyPr wrap="square" rtlCol="0" anchor="ctr" anchorCtr="0">
                <a:noAutofit/>
              </a:bodyPr>
              <a:lstStyle/>
              <a:p>
                <a:r>
                  <a:rPr lang="en-US" altLang="ja-JP" dirty="0"/>
                  <a:t>『</a:t>
                </a:r>
                <a:r>
                  <a:rPr lang="ja-JP" altLang="en-US" dirty="0"/>
                  <a:t>歴史総合，</a:t>
                </a:r>
                <a:endParaRPr lang="en-US" altLang="ja-JP" dirty="0"/>
              </a:p>
              <a:p>
                <a:pPr algn="r"/>
                <a:r>
                  <a:rPr lang="ja-JP" altLang="en-US" dirty="0"/>
                  <a:t>日本史探究</a:t>
                </a:r>
                <a:r>
                  <a:rPr lang="en-US" altLang="ja-JP" dirty="0"/>
                  <a:t>』</a:t>
                </a:r>
                <a:r>
                  <a:rPr kumimoji="1" lang="ja-JP" altLang="en-US" dirty="0"/>
                  <a:t>　　</a:t>
                </a:r>
              </a:p>
            </p:txBody>
          </p:sp>
          <p:sp>
            <p:nvSpPr>
              <p:cNvPr id="18" name="テキスト ボックス 17">
                <a:extLst>
                  <a:ext uri="{FF2B5EF4-FFF2-40B4-BE49-F238E27FC236}">
                    <a16:creationId xmlns:a16="http://schemas.microsoft.com/office/drawing/2014/main" id="{13DB7512-F567-4B89-A6CC-42C0C1F75831}"/>
                  </a:ext>
                </a:extLst>
              </p:cNvPr>
              <p:cNvSpPr txBox="1"/>
              <p:nvPr/>
            </p:nvSpPr>
            <p:spPr>
              <a:xfrm>
                <a:off x="815216" y="2909066"/>
                <a:ext cx="1961140" cy="316894"/>
              </a:xfrm>
              <a:prstGeom prst="rect">
                <a:avLst/>
              </a:prstGeom>
              <a:solidFill>
                <a:schemeClr val="bg1">
                  <a:lumMod val="95000"/>
                </a:schemeClr>
              </a:solidFill>
              <a:ln w="38100">
                <a:solidFill>
                  <a:schemeClr val="accent2">
                    <a:lumMod val="75000"/>
                  </a:schemeClr>
                </a:solidFill>
              </a:ln>
            </p:spPr>
            <p:txBody>
              <a:bodyPr wrap="square" rtlCol="0" anchor="ctr" anchorCtr="0">
                <a:noAutofit/>
              </a:bodyPr>
              <a:lstStyle/>
              <a:p>
                <a:r>
                  <a:rPr lang="en-US" altLang="ja-JP" dirty="0"/>
                  <a:t>『</a:t>
                </a:r>
                <a:r>
                  <a:rPr lang="ja-JP" altLang="en-US" dirty="0"/>
                  <a:t>歴史総合，</a:t>
                </a:r>
                <a:endParaRPr lang="en-US" altLang="ja-JP" dirty="0"/>
              </a:p>
              <a:p>
                <a:pPr algn="r"/>
                <a:r>
                  <a:rPr lang="ja-JP" altLang="en-US" dirty="0"/>
                  <a:t>世界史探究</a:t>
                </a:r>
                <a:r>
                  <a:rPr lang="en-US" altLang="ja-JP" dirty="0"/>
                  <a:t>』</a:t>
                </a:r>
                <a:r>
                  <a:rPr kumimoji="1" lang="ja-JP" altLang="en-US" dirty="0"/>
                  <a:t>　　</a:t>
                </a:r>
              </a:p>
            </p:txBody>
          </p:sp>
          <p:sp>
            <p:nvSpPr>
              <p:cNvPr id="19" name="テキスト ボックス 18">
                <a:extLst>
                  <a:ext uri="{FF2B5EF4-FFF2-40B4-BE49-F238E27FC236}">
                    <a16:creationId xmlns:a16="http://schemas.microsoft.com/office/drawing/2014/main" id="{6969221C-D025-4D75-9401-17C0FC12F1D8}"/>
                  </a:ext>
                </a:extLst>
              </p:cNvPr>
              <p:cNvSpPr txBox="1"/>
              <p:nvPr/>
            </p:nvSpPr>
            <p:spPr>
              <a:xfrm>
                <a:off x="815216" y="3295983"/>
                <a:ext cx="1961140" cy="316894"/>
              </a:xfrm>
              <a:prstGeom prst="rect">
                <a:avLst/>
              </a:prstGeom>
              <a:solidFill>
                <a:schemeClr val="bg1">
                  <a:lumMod val="95000"/>
                </a:schemeClr>
              </a:solidFill>
              <a:ln w="38100">
                <a:solidFill>
                  <a:schemeClr val="accent2">
                    <a:lumMod val="75000"/>
                  </a:schemeClr>
                </a:solidFill>
              </a:ln>
            </p:spPr>
            <p:txBody>
              <a:bodyPr wrap="square" rtlCol="0" anchor="ctr" anchorCtr="0">
                <a:noAutofit/>
              </a:bodyPr>
              <a:lstStyle/>
              <a:p>
                <a:pPr algn="ctr"/>
                <a:r>
                  <a:rPr lang="en-US" altLang="ja-JP" dirty="0"/>
                  <a:t>『</a:t>
                </a:r>
                <a:r>
                  <a:rPr lang="ja-JP" altLang="en-US" dirty="0"/>
                  <a:t>公共，倫理</a:t>
                </a:r>
                <a:r>
                  <a:rPr lang="en-US" altLang="ja-JP" dirty="0"/>
                  <a:t>』</a:t>
                </a:r>
                <a:r>
                  <a:rPr kumimoji="1" lang="ja-JP" altLang="en-US" dirty="0"/>
                  <a:t>　　</a:t>
                </a:r>
              </a:p>
            </p:txBody>
          </p:sp>
          <p:sp>
            <p:nvSpPr>
              <p:cNvPr id="20" name="テキスト ボックス 19">
                <a:extLst>
                  <a:ext uri="{FF2B5EF4-FFF2-40B4-BE49-F238E27FC236}">
                    <a16:creationId xmlns:a16="http://schemas.microsoft.com/office/drawing/2014/main" id="{5AF38423-B1A9-49B8-8F58-EFAFE2AA19E6}"/>
                  </a:ext>
                </a:extLst>
              </p:cNvPr>
              <p:cNvSpPr txBox="1"/>
              <p:nvPr/>
            </p:nvSpPr>
            <p:spPr>
              <a:xfrm>
                <a:off x="815216" y="3682900"/>
                <a:ext cx="1961140" cy="316894"/>
              </a:xfrm>
              <a:prstGeom prst="rect">
                <a:avLst/>
              </a:prstGeom>
              <a:solidFill>
                <a:schemeClr val="bg1">
                  <a:lumMod val="95000"/>
                </a:schemeClr>
              </a:solidFill>
              <a:ln w="38100">
                <a:solidFill>
                  <a:schemeClr val="accent2">
                    <a:lumMod val="75000"/>
                  </a:schemeClr>
                </a:solidFill>
              </a:ln>
            </p:spPr>
            <p:txBody>
              <a:bodyPr wrap="square" rtlCol="0" anchor="ctr" anchorCtr="0">
                <a:noAutofit/>
              </a:bodyPr>
              <a:lstStyle/>
              <a:p>
                <a:pPr algn="ctr"/>
                <a:r>
                  <a:rPr lang="en-US" altLang="ja-JP" dirty="0"/>
                  <a:t>『</a:t>
                </a:r>
                <a:r>
                  <a:rPr lang="ja-JP" altLang="en-US" dirty="0"/>
                  <a:t>公共，政治・経済</a:t>
                </a:r>
                <a:r>
                  <a:rPr lang="en-US" altLang="ja-JP" dirty="0"/>
                  <a:t>』</a:t>
                </a:r>
                <a:r>
                  <a:rPr kumimoji="1" lang="ja-JP" altLang="en-US" dirty="0"/>
                  <a:t>　　</a:t>
                </a:r>
              </a:p>
            </p:txBody>
          </p:sp>
        </p:grpSp>
      </p:grpSp>
      <p:sp>
        <p:nvSpPr>
          <p:cNvPr id="21" name="正方形/長方形 20">
            <a:extLst>
              <a:ext uri="{FF2B5EF4-FFF2-40B4-BE49-F238E27FC236}">
                <a16:creationId xmlns:a16="http://schemas.microsoft.com/office/drawing/2014/main" id="{61BB44E0-35BE-4B7D-A070-840E520160B7}"/>
              </a:ext>
            </a:extLst>
          </p:cNvPr>
          <p:cNvSpPr/>
          <p:nvPr/>
        </p:nvSpPr>
        <p:spPr>
          <a:xfrm>
            <a:off x="8680373" y="68271"/>
            <a:ext cx="3420000" cy="453183"/>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【2.</a:t>
            </a:r>
            <a:r>
              <a:rPr lang="ja-JP" altLang="en-US" sz="2000" dirty="0">
                <a:latin typeface="+mn-ea"/>
              </a:rPr>
              <a:t> 受験するに当たって</a:t>
            </a:r>
            <a:r>
              <a:rPr lang="en-US" altLang="ja-JP" sz="2000" dirty="0">
                <a:latin typeface="+mn-ea"/>
              </a:rPr>
              <a:t>】</a:t>
            </a:r>
          </a:p>
        </p:txBody>
      </p:sp>
    </p:spTree>
    <p:extLst>
      <p:ext uri="{BB962C8B-B14F-4D97-AF65-F5344CB8AC3E}">
        <p14:creationId xmlns:p14="http://schemas.microsoft.com/office/powerpoint/2010/main" val="121999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C38428BB-189E-4763-B0B1-4141EDBCBC9E}"/>
              </a:ext>
            </a:extLst>
          </p:cNvPr>
          <p:cNvGraphicFramePr>
            <a:graphicFrameLocks noGrp="1"/>
          </p:cNvGraphicFramePr>
          <p:nvPr>
            <p:extLst>
              <p:ext uri="{D42A27DB-BD31-4B8C-83A1-F6EECF244321}">
                <p14:modId xmlns:p14="http://schemas.microsoft.com/office/powerpoint/2010/main" val="4277541589"/>
              </p:ext>
            </p:extLst>
          </p:nvPr>
        </p:nvGraphicFramePr>
        <p:xfrm>
          <a:off x="362098" y="1522714"/>
          <a:ext cx="11630694" cy="4500876"/>
        </p:xfrm>
        <a:graphic>
          <a:graphicData uri="http://schemas.openxmlformats.org/drawingml/2006/table">
            <a:tbl>
              <a:tblPr firstRow="1" bandRow="1">
                <a:tableStyleId>{5C22544A-7EE6-4342-B048-85BDC9FD1C3A}</a:tableStyleId>
              </a:tblPr>
              <a:tblGrid>
                <a:gridCol w="743766">
                  <a:extLst>
                    <a:ext uri="{9D8B030D-6E8A-4147-A177-3AD203B41FA5}">
                      <a16:colId xmlns:a16="http://schemas.microsoft.com/office/drawing/2014/main" val="3771863355"/>
                    </a:ext>
                  </a:extLst>
                </a:gridCol>
                <a:gridCol w="2769916">
                  <a:extLst>
                    <a:ext uri="{9D8B030D-6E8A-4147-A177-3AD203B41FA5}">
                      <a16:colId xmlns:a16="http://schemas.microsoft.com/office/drawing/2014/main" val="20907263"/>
                    </a:ext>
                  </a:extLst>
                </a:gridCol>
                <a:gridCol w="1528776">
                  <a:extLst>
                    <a:ext uri="{9D8B030D-6E8A-4147-A177-3AD203B41FA5}">
                      <a16:colId xmlns:a16="http://schemas.microsoft.com/office/drawing/2014/main" val="414699912"/>
                    </a:ext>
                  </a:extLst>
                </a:gridCol>
                <a:gridCol w="1711745">
                  <a:extLst>
                    <a:ext uri="{9D8B030D-6E8A-4147-A177-3AD203B41FA5}">
                      <a16:colId xmlns:a16="http://schemas.microsoft.com/office/drawing/2014/main" val="3559389836"/>
                    </a:ext>
                  </a:extLst>
                </a:gridCol>
                <a:gridCol w="1768226">
                  <a:extLst>
                    <a:ext uri="{9D8B030D-6E8A-4147-A177-3AD203B41FA5}">
                      <a16:colId xmlns:a16="http://schemas.microsoft.com/office/drawing/2014/main" val="1122176605"/>
                    </a:ext>
                  </a:extLst>
                </a:gridCol>
                <a:gridCol w="1290180">
                  <a:extLst>
                    <a:ext uri="{9D8B030D-6E8A-4147-A177-3AD203B41FA5}">
                      <a16:colId xmlns:a16="http://schemas.microsoft.com/office/drawing/2014/main" val="2282304925"/>
                    </a:ext>
                  </a:extLst>
                </a:gridCol>
                <a:gridCol w="1818085">
                  <a:extLst>
                    <a:ext uri="{9D8B030D-6E8A-4147-A177-3AD203B41FA5}">
                      <a16:colId xmlns:a16="http://schemas.microsoft.com/office/drawing/2014/main" val="3211804827"/>
                    </a:ext>
                  </a:extLst>
                </a:gridCol>
              </a:tblGrid>
              <a:tr h="445908">
                <a:tc rowSpan="2" gridSpan="2">
                  <a:txBody>
                    <a:bodyPr/>
                    <a:lstStyle/>
                    <a:p>
                      <a:pPr algn="ct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kumimoji="1" lang="ja-JP" altLang="en-US"/>
                    </a:p>
                  </a:txBody>
                  <a:tcPr/>
                </a:tc>
                <a:tc gridSpan="5">
                  <a:txBody>
                    <a:bodyPr/>
                    <a:lstStyle/>
                    <a:p>
                      <a:pPr algn="ctr"/>
                      <a:r>
                        <a:rPr kumimoji="1" lang="ja-JP" altLang="en-US" sz="2000" b="1" dirty="0">
                          <a:solidFill>
                            <a:schemeClr val="tx1"/>
                          </a:solidFill>
                        </a:rPr>
                        <a:t>「地理歴史，公民①」の問題冊子に掲載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508059"/>
                  </a:ext>
                </a:extLst>
              </a:tr>
              <a:tr h="795798">
                <a:tc gridSpan="2" vMerge="1">
                  <a:txBody>
                    <a:bodyPr/>
                    <a:lstStyle/>
                    <a:p>
                      <a:pPr algn="ct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pPr algn="ct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2000" b="0" dirty="0">
                          <a:solidFill>
                            <a:schemeClr val="tx1"/>
                          </a:solidFill>
                        </a:rPr>
                        <a:t>『</a:t>
                      </a:r>
                      <a:r>
                        <a:rPr kumimoji="1" lang="ja-JP" altLang="en-US" sz="2000" b="0" dirty="0">
                          <a:solidFill>
                            <a:schemeClr val="tx1"/>
                          </a:solidFill>
                        </a:rPr>
                        <a:t>地理総合，</a:t>
                      </a:r>
                      <a:endParaRPr kumimoji="1" lang="en-US" altLang="ja-JP" sz="2000" b="0" dirty="0">
                        <a:solidFill>
                          <a:schemeClr val="tx1"/>
                        </a:solidFill>
                      </a:endParaRPr>
                    </a:p>
                    <a:p>
                      <a:pPr algn="r"/>
                      <a:r>
                        <a:rPr kumimoji="1" lang="ja-JP" altLang="en-US" sz="2000" b="0" dirty="0">
                          <a:solidFill>
                            <a:schemeClr val="tx1"/>
                          </a:solidFill>
                        </a:rPr>
                        <a:t>地理探究</a:t>
                      </a:r>
                      <a:r>
                        <a:rPr kumimoji="1" lang="en-US" altLang="ja-JP" sz="2000" b="0" dirty="0">
                          <a:solidFill>
                            <a:schemeClr val="tx1"/>
                          </a:solidFill>
                        </a:rPr>
                        <a:t>』</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en-US" altLang="ja-JP" sz="2000" b="0" dirty="0">
                          <a:solidFill>
                            <a:schemeClr val="tx1"/>
                          </a:solidFill>
                        </a:rPr>
                        <a:t>『</a:t>
                      </a:r>
                      <a:r>
                        <a:rPr kumimoji="1" lang="ja-JP" altLang="en-US" sz="2000" b="0" dirty="0">
                          <a:solidFill>
                            <a:schemeClr val="tx1"/>
                          </a:solidFill>
                        </a:rPr>
                        <a:t>歴史総合，</a:t>
                      </a:r>
                      <a:endParaRPr kumimoji="1" lang="en-US" altLang="ja-JP" sz="2000" b="0" dirty="0">
                        <a:solidFill>
                          <a:schemeClr val="tx1"/>
                        </a:solidFill>
                      </a:endParaRPr>
                    </a:p>
                    <a:p>
                      <a:pPr algn="r"/>
                      <a:r>
                        <a:rPr kumimoji="1" lang="ja-JP" altLang="en-US" sz="2000" b="0" dirty="0">
                          <a:solidFill>
                            <a:schemeClr val="tx1"/>
                          </a:solidFill>
                        </a:rPr>
                        <a:t>日本史探究</a:t>
                      </a:r>
                      <a:r>
                        <a:rPr kumimoji="1" lang="en-US" altLang="ja-JP" sz="2000" b="0" dirty="0">
                          <a:solidFill>
                            <a:schemeClr val="tx1"/>
                          </a:solidFill>
                        </a:rPr>
                        <a:t>』</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en-US" altLang="ja-JP" sz="2000" b="0" dirty="0">
                          <a:solidFill>
                            <a:schemeClr val="tx1"/>
                          </a:solidFill>
                        </a:rPr>
                        <a:t>『</a:t>
                      </a:r>
                      <a:r>
                        <a:rPr kumimoji="1" lang="ja-JP" altLang="en-US" sz="2000" b="0" dirty="0">
                          <a:solidFill>
                            <a:schemeClr val="tx1"/>
                          </a:solidFill>
                        </a:rPr>
                        <a:t>歴史総合，</a:t>
                      </a:r>
                      <a:endParaRPr kumimoji="1" lang="en-US" altLang="ja-JP" sz="2000" b="0" dirty="0">
                        <a:solidFill>
                          <a:schemeClr val="tx1"/>
                        </a:solidFill>
                      </a:endParaRPr>
                    </a:p>
                    <a:p>
                      <a:pPr algn="r"/>
                      <a:r>
                        <a:rPr kumimoji="1" lang="ja-JP" altLang="en-US" sz="2000" b="0" dirty="0">
                          <a:solidFill>
                            <a:schemeClr val="tx1"/>
                          </a:solidFill>
                        </a:rPr>
                        <a:t>世界史探究</a:t>
                      </a:r>
                      <a:r>
                        <a:rPr kumimoji="1" lang="en-US" altLang="ja-JP" sz="2000" b="0" dirty="0">
                          <a:solidFill>
                            <a:schemeClr val="tx1"/>
                          </a:solidFill>
                        </a:rPr>
                        <a:t>』</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en-US" altLang="ja-JP" sz="2000" b="0" dirty="0">
                          <a:solidFill>
                            <a:schemeClr val="tx1"/>
                          </a:solidFill>
                        </a:rPr>
                        <a:t>『</a:t>
                      </a:r>
                      <a:r>
                        <a:rPr kumimoji="1" lang="ja-JP" altLang="en-US" sz="2000" b="0" dirty="0">
                          <a:solidFill>
                            <a:schemeClr val="tx1"/>
                          </a:solidFill>
                        </a:rPr>
                        <a:t>公共，</a:t>
                      </a:r>
                      <a:endParaRPr kumimoji="1" lang="en-US" altLang="ja-JP" sz="2000" b="0" dirty="0">
                        <a:solidFill>
                          <a:schemeClr val="tx1"/>
                        </a:solidFill>
                      </a:endParaRPr>
                    </a:p>
                    <a:p>
                      <a:pPr algn="r"/>
                      <a:r>
                        <a:rPr kumimoji="1" lang="ja-JP" altLang="en-US" sz="2000" b="0" dirty="0">
                          <a:solidFill>
                            <a:schemeClr val="tx1"/>
                          </a:solidFill>
                        </a:rPr>
                        <a:t>倫理</a:t>
                      </a:r>
                      <a:r>
                        <a:rPr kumimoji="1" lang="en-US" altLang="ja-JP" sz="2000" b="0" dirty="0">
                          <a:solidFill>
                            <a:schemeClr val="tx1"/>
                          </a:solidFill>
                        </a:rPr>
                        <a:t>』</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en-US" altLang="ja-JP" sz="2000" b="0" dirty="0">
                          <a:solidFill>
                            <a:schemeClr val="tx1"/>
                          </a:solidFill>
                        </a:rPr>
                        <a:t>『</a:t>
                      </a:r>
                      <a:r>
                        <a:rPr kumimoji="1" lang="ja-JP" altLang="en-US" sz="2000" b="0" dirty="0">
                          <a:solidFill>
                            <a:schemeClr val="tx1"/>
                          </a:solidFill>
                        </a:rPr>
                        <a:t>公共，</a:t>
                      </a:r>
                      <a:endParaRPr kumimoji="1" lang="en-US" altLang="ja-JP" sz="2000" b="0" dirty="0">
                        <a:solidFill>
                          <a:schemeClr val="tx1"/>
                        </a:solidFill>
                      </a:endParaRPr>
                    </a:p>
                    <a:p>
                      <a:pPr algn="r"/>
                      <a:r>
                        <a:rPr kumimoji="1" lang="ja-JP" altLang="en-US" sz="2000" b="0" dirty="0">
                          <a:solidFill>
                            <a:schemeClr val="tx1"/>
                          </a:solidFill>
                        </a:rPr>
                        <a:t>政治・経済</a:t>
                      </a:r>
                      <a:r>
                        <a:rPr kumimoji="1" lang="en-US" altLang="ja-JP" sz="2000" b="0" dirty="0">
                          <a:solidFill>
                            <a:schemeClr val="tx1"/>
                          </a:solidFill>
                        </a:rPr>
                        <a:t>』</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37282375"/>
                  </a:ext>
                </a:extLst>
              </a:tr>
              <a:tr h="422214">
                <a:tc rowSpan="5">
                  <a:txBody>
                    <a:bodyPr/>
                    <a:lstStyle/>
                    <a:p>
                      <a:pPr algn="ctr"/>
                      <a:r>
                        <a:rPr kumimoji="1" lang="ja-JP" altLang="en-US" sz="2000" b="1" dirty="0">
                          <a:solidFill>
                            <a:schemeClr val="tx1"/>
                          </a:solidFill>
                        </a:rPr>
                        <a:t>「地理歴史，公民①」</a:t>
                      </a:r>
                      <a:endParaRPr kumimoji="1" lang="en-US" altLang="ja-JP" sz="2000" b="1" dirty="0">
                        <a:solidFill>
                          <a:schemeClr val="tx1"/>
                        </a:solidFill>
                      </a:endParaRPr>
                    </a:p>
                    <a:p>
                      <a:pPr algn="ctr"/>
                      <a:r>
                        <a:rPr kumimoji="1" lang="ja-JP" altLang="en-US" sz="2000" b="1" dirty="0">
                          <a:solidFill>
                            <a:schemeClr val="tx1"/>
                          </a:solidFill>
                        </a:rPr>
                        <a:t>の問題冊子に掲載</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en-US" altLang="ja-JP" sz="2000" dirty="0">
                          <a:solidFill>
                            <a:schemeClr val="tx1"/>
                          </a:solidFill>
                        </a:rPr>
                        <a:t>『</a:t>
                      </a:r>
                      <a:r>
                        <a:rPr kumimoji="1" lang="ja-JP" altLang="en-US" sz="2000" dirty="0">
                          <a:solidFill>
                            <a:schemeClr val="tx1"/>
                          </a:solidFill>
                        </a:rPr>
                        <a:t>地理総合，</a:t>
                      </a:r>
                      <a:endParaRPr kumimoji="1" lang="en-US" altLang="ja-JP" sz="2000" dirty="0">
                        <a:solidFill>
                          <a:schemeClr val="tx1"/>
                        </a:solidFill>
                      </a:endParaRPr>
                    </a:p>
                    <a:p>
                      <a:r>
                        <a:rPr kumimoji="1" lang="ja-JP" altLang="en-US" sz="2000" dirty="0">
                          <a:solidFill>
                            <a:schemeClr val="tx1"/>
                          </a:solidFill>
                        </a:rPr>
                        <a:t>　　　　地理探究</a:t>
                      </a:r>
                      <a:r>
                        <a:rPr kumimoji="1" lang="en-US" altLang="ja-JP" sz="2000" dirty="0">
                          <a:solidFill>
                            <a:schemeClr val="tx1"/>
                          </a:solidFill>
                        </a:rPr>
                        <a:t>』</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0847494"/>
                  </a:ext>
                </a:extLst>
              </a:tr>
              <a:tr h="682285">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solidFill>
                            <a:schemeClr val="tx1"/>
                          </a:solidFill>
                        </a:rPr>
                        <a:t>『</a:t>
                      </a:r>
                      <a:r>
                        <a:rPr kumimoji="1" lang="ja-JP" altLang="en-US" sz="2000" dirty="0">
                          <a:solidFill>
                            <a:schemeClr val="tx1"/>
                          </a:solidFill>
                        </a:rPr>
                        <a:t>歴史総合，</a:t>
                      </a:r>
                      <a:endParaRPr kumimoji="1" lang="en-US" altLang="ja-JP" sz="2000" dirty="0">
                        <a:solidFill>
                          <a:schemeClr val="tx1"/>
                        </a:solidFill>
                      </a:endParaRPr>
                    </a:p>
                    <a:p>
                      <a:r>
                        <a:rPr kumimoji="1" lang="ja-JP" altLang="en-US" sz="2000" dirty="0">
                          <a:solidFill>
                            <a:schemeClr val="tx1"/>
                          </a:solidFill>
                        </a:rPr>
                        <a:t>　　　　日本史探究</a:t>
                      </a:r>
                      <a:r>
                        <a:rPr kumimoji="1" lang="en-US" altLang="ja-JP" sz="2000" dirty="0">
                          <a:solidFill>
                            <a:schemeClr val="tx1"/>
                          </a:solidFill>
                        </a:rPr>
                        <a:t>』</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710425"/>
                  </a:ext>
                </a:extLst>
              </a:tr>
              <a:tr h="682285">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solidFill>
                            <a:schemeClr val="tx1"/>
                          </a:solidFill>
                        </a:rPr>
                        <a:t>『</a:t>
                      </a:r>
                      <a:r>
                        <a:rPr kumimoji="1" lang="ja-JP" altLang="en-US" sz="2000" dirty="0">
                          <a:solidFill>
                            <a:schemeClr val="tx1"/>
                          </a:solidFill>
                        </a:rPr>
                        <a:t>歴史総合，</a:t>
                      </a:r>
                      <a:endParaRPr kumimoji="1" lang="en-US" altLang="ja-JP" sz="2000" dirty="0">
                        <a:solidFill>
                          <a:schemeClr val="tx1"/>
                        </a:solidFill>
                      </a:endParaRPr>
                    </a:p>
                    <a:p>
                      <a:r>
                        <a:rPr kumimoji="1" lang="ja-JP" altLang="en-US" sz="2000" dirty="0">
                          <a:solidFill>
                            <a:schemeClr val="tx1"/>
                          </a:solidFill>
                        </a:rPr>
                        <a:t>　　　　世界史探究</a:t>
                      </a:r>
                      <a:r>
                        <a:rPr kumimoji="1" lang="en-US" altLang="ja-JP" sz="2000" dirty="0">
                          <a:solidFill>
                            <a:schemeClr val="tx1"/>
                          </a:solidFill>
                        </a:rPr>
                        <a:t>』</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6027829"/>
                  </a:ext>
                </a:extLst>
              </a:tr>
              <a:tr h="562824">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solidFill>
                            <a:schemeClr val="tx1"/>
                          </a:solidFill>
                        </a:rPr>
                        <a:t>『</a:t>
                      </a:r>
                      <a:r>
                        <a:rPr kumimoji="1" lang="ja-JP" altLang="en-US" sz="2000" dirty="0">
                          <a:solidFill>
                            <a:schemeClr val="tx1"/>
                          </a:solidFill>
                        </a:rPr>
                        <a:t>公共，倫理</a:t>
                      </a:r>
                      <a:r>
                        <a:rPr kumimoji="1" lang="en-US" altLang="ja-JP" sz="2000" dirty="0">
                          <a:solidFill>
                            <a:schemeClr val="tx1"/>
                          </a:solidFill>
                        </a:rPr>
                        <a:t>』</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r>
                        <a:rPr kumimoji="1" lang="en-US" altLang="ja-JP" sz="2000" b="1" dirty="0">
                          <a:solidFill>
                            <a:srgbClr val="FF0000"/>
                          </a:solidFill>
                        </a:rPr>
                        <a:t>×</a:t>
                      </a:r>
                      <a:endParaRPr kumimoji="1" lang="ja-JP" altLang="en-US" sz="20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8460372"/>
                  </a:ext>
                </a:extLst>
              </a:tr>
              <a:tr h="593226">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solidFill>
                            <a:schemeClr val="tx1"/>
                          </a:solidFill>
                        </a:rPr>
                        <a:t>『</a:t>
                      </a:r>
                      <a:r>
                        <a:rPr kumimoji="1" lang="ja-JP" altLang="en-US" sz="2000" dirty="0">
                          <a:solidFill>
                            <a:schemeClr val="tx1"/>
                          </a:solidFill>
                        </a:rPr>
                        <a:t>公共，政治・経済</a:t>
                      </a:r>
                      <a:r>
                        <a:rPr kumimoji="1" lang="en-US" altLang="ja-JP" sz="2000" dirty="0">
                          <a:solidFill>
                            <a:schemeClr val="tx1"/>
                          </a:solidFill>
                        </a:rPr>
                        <a:t>』</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b="1" dirty="0">
                          <a:solidFill>
                            <a:srgbClr val="FF0000"/>
                          </a:solidFill>
                        </a:rPr>
                        <a:t>×</a:t>
                      </a:r>
                      <a:endParaRPr kumimoji="1" lang="ja-JP" altLang="en-US" sz="20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extLst>
                  <a:ext uri="{0D108BD9-81ED-4DB2-BD59-A6C34878D82A}">
                    <a16:rowId xmlns:a16="http://schemas.microsoft.com/office/drawing/2014/main" val="479861984"/>
                  </a:ext>
                </a:extLst>
              </a:tr>
            </a:tbl>
          </a:graphicData>
        </a:graphic>
      </p:graphicFrame>
      <p:sp>
        <p:nvSpPr>
          <p:cNvPr id="15" name="テキスト ボックス 14">
            <a:extLst>
              <a:ext uri="{FF2B5EF4-FFF2-40B4-BE49-F238E27FC236}">
                <a16:creationId xmlns:a16="http://schemas.microsoft.com/office/drawing/2014/main" id="{A6331432-988A-49C6-B174-0CA8BB1B32F4}"/>
              </a:ext>
            </a:extLst>
          </p:cNvPr>
          <p:cNvSpPr txBox="1"/>
          <p:nvPr/>
        </p:nvSpPr>
        <p:spPr>
          <a:xfrm>
            <a:off x="3559133" y="602417"/>
            <a:ext cx="5073733" cy="400110"/>
          </a:xfrm>
          <a:prstGeom prst="rect">
            <a:avLst/>
          </a:prstGeom>
          <a:noFill/>
        </p:spPr>
        <p:txBody>
          <a:bodyPr wrap="square" rtlCol="0">
            <a:spAutoFit/>
          </a:bodyPr>
          <a:lstStyle/>
          <a:p>
            <a:r>
              <a:rPr kumimoji="1" lang="en-US" altLang="ja-JP" sz="2000" b="1" dirty="0"/>
              <a:t>【</a:t>
            </a:r>
            <a:r>
              <a:rPr kumimoji="1" lang="ja-JP" altLang="en-US" sz="2000" b="1" dirty="0"/>
              <a:t>２科目を選択する場合の組合せ</a:t>
            </a:r>
            <a:r>
              <a:rPr kumimoji="1" lang="en-US" altLang="ja-JP" sz="2000" b="1" dirty="0"/>
              <a:t>】</a:t>
            </a:r>
            <a:endParaRPr kumimoji="1" lang="ja-JP" altLang="en-US" sz="2000" b="1" dirty="0"/>
          </a:p>
        </p:txBody>
      </p:sp>
      <p:sp>
        <p:nvSpPr>
          <p:cNvPr id="17" name="テキスト ボックス 16">
            <a:extLst>
              <a:ext uri="{FF2B5EF4-FFF2-40B4-BE49-F238E27FC236}">
                <a16:creationId xmlns:a16="http://schemas.microsoft.com/office/drawing/2014/main" id="{357D966D-6E1A-4998-B543-C650F7A387A5}"/>
              </a:ext>
            </a:extLst>
          </p:cNvPr>
          <p:cNvSpPr txBox="1"/>
          <p:nvPr/>
        </p:nvSpPr>
        <p:spPr>
          <a:xfrm>
            <a:off x="333880" y="602120"/>
            <a:ext cx="3420000" cy="461665"/>
          </a:xfrm>
          <a:prstGeom prst="rect">
            <a:avLst/>
          </a:prstGeom>
          <a:noFill/>
        </p:spPr>
        <p:txBody>
          <a:bodyPr wrap="square" rtlCol="0">
            <a:spAutoFit/>
          </a:bodyPr>
          <a:lstStyle/>
          <a:p>
            <a:r>
              <a:rPr kumimoji="1" lang="ja-JP" altLang="en-US" sz="2400" b="1" dirty="0"/>
              <a:t>○　地理歴史，公民</a:t>
            </a:r>
            <a:endParaRPr kumimoji="1" lang="en-US" altLang="ja-JP" sz="2400" b="1" dirty="0"/>
          </a:p>
        </p:txBody>
      </p:sp>
      <p:sp>
        <p:nvSpPr>
          <p:cNvPr id="2" name="スライド番号プレースホルダー 1">
            <a:extLst>
              <a:ext uri="{FF2B5EF4-FFF2-40B4-BE49-F238E27FC236}">
                <a16:creationId xmlns:a16="http://schemas.microsoft.com/office/drawing/2014/main" id="{5D83544C-1C04-4F64-8CA5-081E6EA33BD9}"/>
              </a:ext>
            </a:extLst>
          </p:cNvPr>
          <p:cNvSpPr>
            <a:spLocks noGrp="1"/>
          </p:cNvSpPr>
          <p:nvPr>
            <p:ph type="sldNum" sz="quarter" idx="12"/>
          </p:nvPr>
        </p:nvSpPr>
        <p:spPr/>
        <p:txBody>
          <a:bodyPr/>
          <a:lstStyle/>
          <a:p>
            <a:fld id="{6CDE0D69-D120-4C3F-AF8B-153B86130DEE}" type="slidenum">
              <a:rPr kumimoji="1" lang="ja-JP" altLang="en-US" smtClean="0"/>
              <a:pPr/>
              <a:t>22</a:t>
            </a:fld>
            <a:endParaRPr kumimoji="1" lang="ja-JP" altLang="en-US" dirty="0"/>
          </a:p>
        </p:txBody>
      </p:sp>
      <p:sp>
        <p:nvSpPr>
          <p:cNvPr id="22" name="タイトル 5">
            <a:extLst>
              <a:ext uri="{FF2B5EF4-FFF2-40B4-BE49-F238E27FC236}">
                <a16:creationId xmlns:a16="http://schemas.microsoft.com/office/drawing/2014/main" id="{EC514FF8-6238-40AE-B844-09515B0321DC}"/>
              </a:ext>
            </a:extLst>
          </p:cNvPr>
          <p:cNvSpPr>
            <a:spLocks noGrp="1"/>
          </p:cNvSpPr>
          <p:nvPr>
            <p:ph type="title"/>
          </p:nvPr>
        </p:nvSpPr>
        <p:spPr>
          <a:xfrm>
            <a:off x="406400" y="98434"/>
            <a:ext cx="9280525" cy="563414"/>
          </a:xfrm>
        </p:spPr>
        <p:txBody>
          <a:bodyPr>
            <a:normAutofit/>
          </a:bodyPr>
          <a:lstStyle/>
          <a:p>
            <a:r>
              <a:rPr lang="ja-JP" altLang="en-US" dirty="0">
                <a:solidFill>
                  <a:srgbClr val="002060"/>
                </a:solidFill>
              </a:rPr>
              <a:t>③　出題教科・科目</a:t>
            </a:r>
            <a:r>
              <a:rPr lang="ja-JP" altLang="en-US" b="1" dirty="0">
                <a:solidFill>
                  <a:srgbClr val="002060"/>
                </a:solidFill>
              </a:rPr>
              <a:t>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P.6</a:t>
            </a:r>
            <a:r>
              <a:rPr lang="ja-JP" altLang="en-US" dirty="0">
                <a:solidFill>
                  <a:srgbClr val="002060"/>
                </a:solidFill>
              </a:rPr>
              <a:t>～</a:t>
            </a:r>
            <a:r>
              <a:rPr lang="en-US" altLang="ja-JP" dirty="0">
                <a:solidFill>
                  <a:srgbClr val="002060"/>
                </a:solidFill>
              </a:rPr>
              <a:t>7】</a:t>
            </a:r>
            <a:endParaRPr lang="ja-JP" altLang="en-US" dirty="0">
              <a:solidFill>
                <a:srgbClr val="002060"/>
              </a:solidFill>
            </a:endParaRPr>
          </a:p>
        </p:txBody>
      </p:sp>
      <p:sp>
        <p:nvSpPr>
          <p:cNvPr id="16" name="四角形: 角を丸くする 15">
            <a:extLst>
              <a:ext uri="{FF2B5EF4-FFF2-40B4-BE49-F238E27FC236}">
                <a16:creationId xmlns:a16="http://schemas.microsoft.com/office/drawing/2014/main" id="{0CB4A89E-A66A-45BE-9A5A-5A0D1AC8B3B9}"/>
              </a:ext>
            </a:extLst>
          </p:cNvPr>
          <p:cNvSpPr/>
          <p:nvPr/>
        </p:nvSpPr>
        <p:spPr>
          <a:xfrm>
            <a:off x="6345085" y="6051882"/>
            <a:ext cx="4995551" cy="748153"/>
          </a:xfrm>
          <a:prstGeom prst="roundRect">
            <a:avLst/>
          </a:prstGeom>
          <a:solidFill>
            <a:srgbClr val="FFCF37"/>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rPr>
              <a:t>『</a:t>
            </a:r>
            <a:r>
              <a:rPr kumimoji="1" lang="ja-JP" altLang="en-US" sz="2000" b="1" dirty="0">
                <a:solidFill>
                  <a:schemeClr val="tx1"/>
                </a:solidFill>
              </a:rPr>
              <a:t>公共，倫理</a:t>
            </a:r>
            <a:r>
              <a:rPr kumimoji="1" lang="en-US" altLang="ja-JP" sz="2000" b="1" dirty="0">
                <a:solidFill>
                  <a:schemeClr val="tx1"/>
                </a:solidFill>
              </a:rPr>
              <a:t>』</a:t>
            </a:r>
            <a:r>
              <a:rPr kumimoji="1" lang="ja-JP" altLang="en-US" sz="2000" b="1" dirty="0">
                <a:solidFill>
                  <a:schemeClr val="tx1"/>
                </a:solidFill>
              </a:rPr>
              <a:t>と</a:t>
            </a:r>
            <a:r>
              <a:rPr kumimoji="1" lang="en-US" altLang="ja-JP" sz="2000" b="1" dirty="0">
                <a:solidFill>
                  <a:schemeClr val="tx1"/>
                </a:solidFill>
              </a:rPr>
              <a:t>『</a:t>
            </a:r>
            <a:r>
              <a:rPr kumimoji="1" lang="ja-JP" altLang="en-US" sz="2000" b="1" dirty="0">
                <a:solidFill>
                  <a:schemeClr val="tx1"/>
                </a:solidFill>
              </a:rPr>
              <a:t>公共，政治・経済</a:t>
            </a:r>
            <a:r>
              <a:rPr kumimoji="1" lang="en-US" altLang="ja-JP" sz="2000" b="1" dirty="0">
                <a:solidFill>
                  <a:schemeClr val="tx1"/>
                </a:solidFill>
              </a:rPr>
              <a:t>』</a:t>
            </a:r>
            <a:r>
              <a:rPr kumimoji="1" lang="ja-JP" altLang="en-US" sz="2000" b="1" dirty="0">
                <a:solidFill>
                  <a:schemeClr val="tx1"/>
                </a:solidFill>
              </a:rPr>
              <a:t>は組み合わせて選択できない</a:t>
            </a:r>
          </a:p>
        </p:txBody>
      </p:sp>
      <p:sp>
        <p:nvSpPr>
          <p:cNvPr id="23" name="四角形: 角を丸くする 22">
            <a:extLst>
              <a:ext uri="{FF2B5EF4-FFF2-40B4-BE49-F238E27FC236}">
                <a16:creationId xmlns:a16="http://schemas.microsoft.com/office/drawing/2014/main" id="{DB7BBD81-5B9A-4F52-893D-6584808E2D82}"/>
              </a:ext>
            </a:extLst>
          </p:cNvPr>
          <p:cNvSpPr/>
          <p:nvPr/>
        </p:nvSpPr>
        <p:spPr>
          <a:xfrm>
            <a:off x="10613344" y="4913166"/>
            <a:ext cx="902646" cy="479511"/>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63C5D12E-E66E-4EDB-8E37-3FE1E5A4F610}"/>
              </a:ext>
            </a:extLst>
          </p:cNvPr>
          <p:cNvSpPr/>
          <p:nvPr/>
        </p:nvSpPr>
        <p:spPr>
          <a:xfrm>
            <a:off x="9079235" y="5481979"/>
            <a:ext cx="902646" cy="479511"/>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D97905AB-A489-4144-BEF2-5A1B8ABDEC98}"/>
              </a:ext>
            </a:extLst>
          </p:cNvPr>
          <p:cNvSpPr txBox="1"/>
          <p:nvPr/>
        </p:nvSpPr>
        <p:spPr>
          <a:xfrm>
            <a:off x="362098" y="1099949"/>
            <a:ext cx="8779922" cy="400110"/>
          </a:xfrm>
          <a:prstGeom prst="rect">
            <a:avLst/>
          </a:prstGeom>
          <a:noFill/>
        </p:spPr>
        <p:txBody>
          <a:bodyPr wrap="square" rtlCol="0">
            <a:spAutoFit/>
          </a:bodyPr>
          <a:lstStyle/>
          <a:p>
            <a:r>
              <a:rPr kumimoji="1" lang="ja-JP" altLang="en-US" sz="2000" dirty="0"/>
              <a:t>「地理歴史，公民①」の問題冊子の中から２科目を選択する場合</a:t>
            </a:r>
            <a:endParaRPr kumimoji="1" lang="ja-JP" altLang="en-US" sz="2000" b="1" dirty="0"/>
          </a:p>
        </p:txBody>
      </p:sp>
      <p:sp>
        <p:nvSpPr>
          <p:cNvPr id="26" name="正方形/長方形 25">
            <a:extLst>
              <a:ext uri="{FF2B5EF4-FFF2-40B4-BE49-F238E27FC236}">
                <a16:creationId xmlns:a16="http://schemas.microsoft.com/office/drawing/2014/main" id="{B4000C19-C334-4F7F-A40E-FC67B599282C}"/>
              </a:ext>
            </a:extLst>
          </p:cNvPr>
          <p:cNvSpPr/>
          <p:nvPr/>
        </p:nvSpPr>
        <p:spPr>
          <a:xfrm>
            <a:off x="8680373" y="68271"/>
            <a:ext cx="3420000" cy="453183"/>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【2.</a:t>
            </a:r>
            <a:r>
              <a:rPr lang="ja-JP" altLang="en-US" sz="2000" dirty="0">
                <a:latin typeface="+mn-ea"/>
              </a:rPr>
              <a:t> 受験するに当たって</a:t>
            </a:r>
            <a:r>
              <a:rPr lang="en-US" altLang="ja-JP" sz="2000" dirty="0">
                <a:latin typeface="+mn-ea"/>
              </a:rPr>
              <a:t>】</a:t>
            </a:r>
          </a:p>
        </p:txBody>
      </p:sp>
    </p:spTree>
    <p:extLst>
      <p:ext uri="{BB962C8B-B14F-4D97-AF65-F5344CB8AC3E}">
        <p14:creationId xmlns:p14="http://schemas.microsoft.com/office/powerpoint/2010/main" val="327185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1500"/>
                                        <p:tgtEl>
                                          <p:spTgt spid="2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heel(1)">
                                      <p:cBhvr>
                                        <p:cTn id="10" dur="1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8" name="表 17">
            <a:extLst>
              <a:ext uri="{FF2B5EF4-FFF2-40B4-BE49-F238E27FC236}">
                <a16:creationId xmlns:a16="http://schemas.microsoft.com/office/drawing/2014/main" id="{5C8CFE76-1E60-4A4B-99C2-DFFD8A2D2985}"/>
              </a:ext>
            </a:extLst>
          </p:cNvPr>
          <p:cNvGraphicFramePr>
            <a:graphicFrameLocks noGrp="1"/>
          </p:cNvGraphicFramePr>
          <p:nvPr>
            <p:extLst>
              <p:ext uri="{D42A27DB-BD31-4B8C-83A1-F6EECF244321}">
                <p14:modId xmlns:p14="http://schemas.microsoft.com/office/powerpoint/2010/main" val="1191978417"/>
              </p:ext>
            </p:extLst>
          </p:nvPr>
        </p:nvGraphicFramePr>
        <p:xfrm>
          <a:off x="411976" y="1764340"/>
          <a:ext cx="10562859" cy="4737558"/>
        </p:xfrm>
        <a:graphic>
          <a:graphicData uri="http://schemas.openxmlformats.org/drawingml/2006/table">
            <a:tbl>
              <a:tblPr firstRow="1" bandRow="1">
                <a:tableStyleId>{5C22544A-7EE6-4342-B048-85BDC9FD1C3A}</a:tableStyleId>
              </a:tblPr>
              <a:tblGrid>
                <a:gridCol w="801288">
                  <a:extLst>
                    <a:ext uri="{9D8B030D-6E8A-4147-A177-3AD203B41FA5}">
                      <a16:colId xmlns:a16="http://schemas.microsoft.com/office/drawing/2014/main" val="3771863355"/>
                    </a:ext>
                  </a:extLst>
                </a:gridCol>
                <a:gridCol w="3331539">
                  <a:extLst>
                    <a:ext uri="{9D8B030D-6E8A-4147-A177-3AD203B41FA5}">
                      <a16:colId xmlns:a16="http://schemas.microsoft.com/office/drawing/2014/main" val="20907263"/>
                    </a:ext>
                  </a:extLst>
                </a:gridCol>
                <a:gridCol w="2374281">
                  <a:extLst>
                    <a:ext uri="{9D8B030D-6E8A-4147-A177-3AD203B41FA5}">
                      <a16:colId xmlns:a16="http://schemas.microsoft.com/office/drawing/2014/main" val="414699912"/>
                    </a:ext>
                  </a:extLst>
                </a:gridCol>
                <a:gridCol w="1921145">
                  <a:extLst>
                    <a:ext uri="{9D8B030D-6E8A-4147-A177-3AD203B41FA5}">
                      <a16:colId xmlns:a16="http://schemas.microsoft.com/office/drawing/2014/main" val="3559389836"/>
                    </a:ext>
                  </a:extLst>
                </a:gridCol>
                <a:gridCol w="2134606">
                  <a:extLst>
                    <a:ext uri="{9D8B030D-6E8A-4147-A177-3AD203B41FA5}">
                      <a16:colId xmlns:a16="http://schemas.microsoft.com/office/drawing/2014/main" val="1122176605"/>
                    </a:ext>
                  </a:extLst>
                </a:gridCol>
              </a:tblGrid>
              <a:tr h="661971">
                <a:tc rowSpan="2" gridSpan="2">
                  <a:txBody>
                    <a:bodyPr/>
                    <a:lstStyle/>
                    <a:p>
                      <a:pPr algn="ct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kumimoji="1" lang="ja-JP" altLang="en-US"/>
                    </a:p>
                  </a:txBody>
                  <a:tcPr/>
                </a:tc>
                <a:tc gridSpan="3">
                  <a:txBody>
                    <a:bodyPr/>
                    <a:lstStyle/>
                    <a:p>
                      <a:pPr algn="ctr"/>
                      <a:r>
                        <a:rPr kumimoji="1" lang="ja-JP" altLang="en-US" sz="2000" b="1" dirty="0">
                          <a:solidFill>
                            <a:schemeClr val="tx1"/>
                          </a:solidFill>
                        </a:rPr>
                        <a:t>「地理歴史，公民②」の問題冊子に掲載</a:t>
                      </a:r>
                      <a:endParaRPr kumimoji="1" lang="en-US" altLang="ja-JP" sz="2000" b="1" dirty="0">
                        <a:solidFill>
                          <a:schemeClr val="tx1"/>
                        </a:solidFill>
                      </a:endParaRPr>
                    </a:p>
                    <a:p>
                      <a:pPr algn="ctr"/>
                      <a:r>
                        <a:rPr kumimoji="1" lang="ja-JP" altLang="en-US" sz="2000" b="1" dirty="0">
                          <a:solidFill>
                            <a:schemeClr val="tx1"/>
                          </a:solidFill>
                        </a:rPr>
                        <a:t>（</a:t>
                      </a:r>
                      <a:r>
                        <a:rPr kumimoji="1" lang="en-US" altLang="ja-JP" sz="2000" b="1" dirty="0">
                          <a:solidFill>
                            <a:schemeClr val="tx1"/>
                          </a:solidFill>
                        </a:rPr>
                        <a:t>『</a:t>
                      </a:r>
                      <a:r>
                        <a:rPr kumimoji="1" lang="ja-JP" altLang="en-US" sz="2000" b="1" dirty="0">
                          <a:solidFill>
                            <a:schemeClr val="tx1"/>
                          </a:solidFill>
                        </a:rPr>
                        <a:t>地理総合／歴史総合／公共</a:t>
                      </a:r>
                      <a:r>
                        <a:rPr kumimoji="1" lang="en-US" altLang="ja-JP" sz="2000" b="1" dirty="0">
                          <a:solidFill>
                            <a:schemeClr val="tx1"/>
                          </a:solidFill>
                        </a:rPr>
                        <a:t>』</a:t>
                      </a:r>
                      <a:r>
                        <a:rPr kumimoji="1" lang="ja-JP" altLang="en-US" sz="20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508059"/>
                  </a:ext>
                </a:extLst>
              </a:tr>
              <a:tr h="1007411">
                <a:tc gridSpan="2" vMerge="1">
                  <a:txBody>
                    <a:bodyPr/>
                    <a:lstStyle/>
                    <a:p>
                      <a:pPr algn="ct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pPr algn="ct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b="0" dirty="0">
                          <a:solidFill>
                            <a:schemeClr val="tx1"/>
                          </a:solidFill>
                        </a:rPr>
                        <a:t>「地理総合」</a:t>
                      </a:r>
                      <a:endParaRPr kumimoji="1" lang="en-US" altLang="ja-JP" sz="2000" b="0" dirty="0">
                        <a:solidFill>
                          <a:schemeClr val="tx1"/>
                        </a:solidFill>
                      </a:endParaRPr>
                    </a:p>
                    <a:p>
                      <a:pPr algn="ctr"/>
                      <a:r>
                        <a:rPr kumimoji="1" lang="ja-JP" altLang="en-US" sz="2000" b="0" dirty="0">
                          <a:solidFill>
                            <a:schemeClr val="tx1"/>
                          </a:solidFill>
                        </a:rPr>
                        <a:t>と</a:t>
                      </a:r>
                      <a:endParaRPr kumimoji="1" lang="en-US" altLang="ja-JP" sz="2000" b="0" dirty="0">
                        <a:solidFill>
                          <a:schemeClr val="tx1"/>
                        </a:solidFill>
                      </a:endParaRPr>
                    </a:p>
                    <a:p>
                      <a:pPr algn="ctr"/>
                      <a:r>
                        <a:rPr kumimoji="1" lang="ja-JP" altLang="en-US" sz="2000" b="0" dirty="0">
                          <a:solidFill>
                            <a:schemeClr val="tx1"/>
                          </a:solidFill>
                        </a:rPr>
                        <a:t>「歴史総合」</a:t>
                      </a:r>
                      <a:endParaRPr kumimoji="1" lang="en-US" altLang="ja-JP"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2000" b="0" dirty="0">
                          <a:solidFill>
                            <a:schemeClr val="tx1"/>
                          </a:solidFill>
                        </a:rPr>
                        <a:t>「地理総合」</a:t>
                      </a:r>
                      <a:endParaRPr kumimoji="1" lang="en-US" altLang="ja-JP" sz="2000" b="0" dirty="0">
                        <a:solidFill>
                          <a:schemeClr val="tx1"/>
                        </a:solidFill>
                      </a:endParaRPr>
                    </a:p>
                    <a:p>
                      <a:pPr algn="ctr"/>
                      <a:r>
                        <a:rPr kumimoji="1" lang="ja-JP" altLang="en-US" sz="2000" b="0" dirty="0">
                          <a:solidFill>
                            <a:schemeClr val="tx1"/>
                          </a:solidFill>
                        </a:rPr>
                        <a:t>と</a:t>
                      </a:r>
                      <a:endParaRPr kumimoji="1" lang="en-US" altLang="ja-JP" sz="2000" b="0" dirty="0">
                        <a:solidFill>
                          <a:schemeClr val="tx1"/>
                        </a:solidFill>
                      </a:endParaRPr>
                    </a:p>
                    <a:p>
                      <a:pPr algn="ctr"/>
                      <a:r>
                        <a:rPr kumimoji="1" lang="ja-JP" altLang="en-US" sz="2000" b="0" dirty="0">
                          <a:solidFill>
                            <a:schemeClr val="tx1"/>
                          </a:solidFill>
                        </a:rPr>
                        <a:t>「公共」</a:t>
                      </a:r>
                      <a:endParaRPr kumimoji="1" lang="en-US" altLang="ja-JP"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2000" b="0" dirty="0">
                          <a:solidFill>
                            <a:schemeClr val="tx1"/>
                          </a:solidFill>
                        </a:rPr>
                        <a:t>「歴史総合」</a:t>
                      </a:r>
                      <a:endParaRPr kumimoji="1" lang="en-US" altLang="ja-JP" sz="2000" b="0" dirty="0">
                        <a:solidFill>
                          <a:schemeClr val="tx1"/>
                        </a:solidFill>
                      </a:endParaRPr>
                    </a:p>
                    <a:p>
                      <a:pPr algn="ctr"/>
                      <a:r>
                        <a:rPr kumimoji="1" lang="ja-JP" altLang="en-US" sz="2000" b="0" dirty="0">
                          <a:solidFill>
                            <a:schemeClr val="tx1"/>
                          </a:solidFill>
                        </a:rPr>
                        <a:t>と</a:t>
                      </a:r>
                      <a:endParaRPr kumimoji="1" lang="en-US" altLang="ja-JP" sz="2000" b="0" dirty="0">
                        <a:solidFill>
                          <a:schemeClr val="tx1"/>
                        </a:solidFill>
                      </a:endParaRPr>
                    </a:p>
                    <a:p>
                      <a:pPr algn="ctr"/>
                      <a:r>
                        <a:rPr kumimoji="1" lang="ja-JP" altLang="en-US" sz="2000" b="0" dirty="0">
                          <a:solidFill>
                            <a:schemeClr val="tx1"/>
                          </a:solidFill>
                        </a:rPr>
                        <a:t>「公共」</a:t>
                      </a:r>
                      <a:endParaRPr kumimoji="1" lang="en-US" altLang="ja-JP"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537282375"/>
                  </a:ext>
                </a:extLst>
              </a:tr>
              <a:tr h="607797">
                <a:tc rowSpan="5">
                  <a:txBody>
                    <a:bodyPr/>
                    <a:lstStyle/>
                    <a:p>
                      <a:pPr algn="ctr"/>
                      <a:r>
                        <a:rPr kumimoji="1" lang="ja-JP" altLang="en-US" sz="2000" b="1" dirty="0">
                          <a:solidFill>
                            <a:schemeClr val="tx1"/>
                          </a:solidFill>
                        </a:rPr>
                        <a:t>「地理歴史，公民①」</a:t>
                      </a:r>
                      <a:endParaRPr kumimoji="1" lang="en-US" altLang="ja-JP" sz="2000" b="1" dirty="0">
                        <a:solidFill>
                          <a:schemeClr val="tx1"/>
                        </a:solidFill>
                      </a:endParaRPr>
                    </a:p>
                    <a:p>
                      <a:pPr algn="ctr"/>
                      <a:r>
                        <a:rPr kumimoji="1" lang="ja-JP" altLang="en-US" sz="2000" b="1" dirty="0">
                          <a:solidFill>
                            <a:schemeClr val="tx1"/>
                          </a:solidFill>
                        </a:rPr>
                        <a:t>の問題冊子に掲載</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en-US" altLang="ja-JP" sz="2000" dirty="0">
                          <a:solidFill>
                            <a:schemeClr val="tx1"/>
                          </a:solidFill>
                        </a:rPr>
                        <a:t>『</a:t>
                      </a:r>
                      <a:r>
                        <a:rPr kumimoji="1" lang="ja-JP" altLang="en-US" sz="2000" dirty="0">
                          <a:solidFill>
                            <a:schemeClr val="tx1"/>
                          </a:solidFill>
                        </a:rPr>
                        <a:t>地理総合，地理探究</a:t>
                      </a:r>
                      <a:r>
                        <a:rPr kumimoji="1" lang="en-US" altLang="ja-JP" sz="2000" dirty="0">
                          <a:solidFill>
                            <a:schemeClr val="tx1"/>
                          </a:solidFill>
                        </a:rPr>
                        <a:t>』</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2000" b="1" dirty="0">
                          <a:solidFill>
                            <a:srgbClr val="FF0000"/>
                          </a:solidFill>
                        </a:rPr>
                        <a:t>×</a:t>
                      </a:r>
                      <a:endParaRPr kumimoji="1" lang="ja-JP" altLang="en-US" sz="20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b="1" dirty="0">
                          <a:solidFill>
                            <a:srgbClr val="FF0000"/>
                          </a:solidFill>
                        </a:rPr>
                        <a:t>×</a:t>
                      </a:r>
                      <a:endParaRPr kumimoji="1" lang="ja-JP" altLang="en-US" sz="20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0847494"/>
                  </a:ext>
                </a:extLst>
              </a:tr>
              <a:tr h="640402">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solidFill>
                            <a:schemeClr val="tx1"/>
                          </a:solidFill>
                        </a:rPr>
                        <a:t>『</a:t>
                      </a:r>
                      <a:r>
                        <a:rPr kumimoji="1" lang="ja-JP" altLang="en-US" sz="2000" dirty="0">
                          <a:solidFill>
                            <a:schemeClr val="tx1"/>
                          </a:solidFill>
                        </a:rPr>
                        <a:t>歴史総合，日本史探究</a:t>
                      </a:r>
                      <a:r>
                        <a:rPr kumimoji="1" lang="en-US" altLang="ja-JP" sz="2000" dirty="0">
                          <a:solidFill>
                            <a:schemeClr val="tx1"/>
                          </a:solidFill>
                        </a:rPr>
                        <a:t>』</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2000" b="1" dirty="0">
                          <a:solidFill>
                            <a:srgbClr val="FF0000"/>
                          </a:solidFill>
                        </a:rPr>
                        <a:t>×</a:t>
                      </a:r>
                      <a:endParaRPr kumimoji="1" lang="ja-JP" altLang="en-US" sz="20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b="1" dirty="0">
                          <a:solidFill>
                            <a:srgbClr val="FF0000"/>
                          </a:solidFill>
                        </a:rPr>
                        <a:t>×</a:t>
                      </a:r>
                      <a:endParaRPr kumimoji="1" lang="ja-JP" altLang="en-US" sz="20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710425"/>
                  </a:ext>
                </a:extLst>
              </a:tr>
              <a:tr h="575538">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solidFill>
                            <a:schemeClr val="tx1"/>
                          </a:solidFill>
                        </a:rPr>
                        <a:t>『</a:t>
                      </a:r>
                      <a:r>
                        <a:rPr kumimoji="1" lang="ja-JP" altLang="en-US" sz="2000" dirty="0">
                          <a:solidFill>
                            <a:schemeClr val="tx1"/>
                          </a:solidFill>
                        </a:rPr>
                        <a:t>歴史総合，世界史探究</a:t>
                      </a:r>
                      <a:r>
                        <a:rPr kumimoji="1" lang="en-US" altLang="ja-JP" sz="2000" dirty="0">
                          <a:solidFill>
                            <a:schemeClr val="tx1"/>
                          </a:solidFill>
                        </a:rPr>
                        <a:t>』</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2000" b="1" dirty="0">
                          <a:solidFill>
                            <a:srgbClr val="FF0000"/>
                          </a:solidFill>
                        </a:rPr>
                        <a:t>×</a:t>
                      </a:r>
                      <a:endParaRPr kumimoji="1" lang="ja-JP" altLang="en-US" sz="20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b="1" dirty="0">
                          <a:solidFill>
                            <a:srgbClr val="FF0000"/>
                          </a:solidFill>
                        </a:rPr>
                        <a:t>×</a:t>
                      </a:r>
                      <a:endParaRPr kumimoji="1" lang="ja-JP" altLang="en-US" sz="20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6027829"/>
                  </a:ext>
                </a:extLst>
              </a:tr>
              <a:tr h="586835">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solidFill>
                            <a:schemeClr val="tx1"/>
                          </a:solidFill>
                        </a:rPr>
                        <a:t>『</a:t>
                      </a:r>
                      <a:r>
                        <a:rPr kumimoji="1" lang="ja-JP" altLang="en-US" sz="2000" dirty="0">
                          <a:solidFill>
                            <a:schemeClr val="tx1"/>
                          </a:solidFill>
                        </a:rPr>
                        <a:t>公共，倫理</a:t>
                      </a:r>
                      <a:r>
                        <a:rPr kumimoji="1" lang="en-US" altLang="ja-JP" sz="2000" dirty="0">
                          <a:solidFill>
                            <a:schemeClr val="tx1"/>
                          </a:solidFill>
                        </a:rPr>
                        <a:t>』</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b="1" dirty="0">
                          <a:solidFill>
                            <a:srgbClr val="FF0000"/>
                          </a:solidFill>
                        </a:rPr>
                        <a:t>×</a:t>
                      </a:r>
                      <a:endParaRPr kumimoji="1" lang="ja-JP" altLang="en-US" sz="20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b="1" dirty="0">
                          <a:solidFill>
                            <a:srgbClr val="FF0000"/>
                          </a:solidFill>
                        </a:rPr>
                        <a:t>×</a:t>
                      </a:r>
                      <a:endParaRPr kumimoji="1" lang="ja-JP" altLang="en-US" sz="20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8460372"/>
                  </a:ext>
                </a:extLst>
              </a:tr>
              <a:tr h="618535">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solidFill>
                            <a:schemeClr val="tx1"/>
                          </a:solidFill>
                        </a:rPr>
                        <a:t>『</a:t>
                      </a:r>
                      <a:r>
                        <a:rPr kumimoji="1" lang="ja-JP" altLang="en-US" sz="2000" dirty="0">
                          <a:solidFill>
                            <a:schemeClr val="tx1"/>
                          </a:solidFill>
                        </a:rPr>
                        <a:t>公共，政治・経済</a:t>
                      </a:r>
                      <a:r>
                        <a:rPr kumimoji="1" lang="en-US" altLang="ja-JP" sz="2000" dirty="0">
                          <a:solidFill>
                            <a:schemeClr val="tx1"/>
                          </a:solidFill>
                        </a:rPr>
                        <a:t>』</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2000" dirty="0">
                          <a:solidFill>
                            <a:schemeClr val="tx1"/>
                          </a:solidFill>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b="1" dirty="0">
                          <a:solidFill>
                            <a:srgbClr val="FF0000"/>
                          </a:solidFill>
                        </a:rPr>
                        <a:t>×</a:t>
                      </a:r>
                      <a:endParaRPr kumimoji="1" lang="ja-JP" altLang="en-US" sz="20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b="1" dirty="0">
                          <a:solidFill>
                            <a:srgbClr val="FF0000"/>
                          </a:solidFill>
                        </a:rPr>
                        <a:t>×</a:t>
                      </a:r>
                      <a:endParaRPr kumimoji="1" lang="ja-JP" altLang="en-US" sz="20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9861984"/>
                  </a:ext>
                </a:extLst>
              </a:tr>
            </a:tbl>
          </a:graphicData>
        </a:graphic>
      </p:graphicFrame>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type="sldNum" sz="quarter" idx="12"/>
          </p:nvPr>
        </p:nvSpPr>
        <p:spPr/>
        <p:txBody>
          <a:bodyPr/>
          <a:lstStyle/>
          <a:p>
            <a:fld id="{E0DD81A2-EA14-4A6D-B084-F67E3CF249F6}" type="slidenum">
              <a:rPr kumimoji="1" lang="ja-JP" altLang="en-US" smtClean="0"/>
              <a:t>23</a:t>
            </a:fld>
            <a:endParaRPr kumimoji="1" lang="ja-JP" altLang="en-US"/>
          </a:p>
        </p:txBody>
      </p:sp>
      <p:sp>
        <p:nvSpPr>
          <p:cNvPr id="13" name="タイトル 5">
            <a:extLst>
              <a:ext uri="{FF2B5EF4-FFF2-40B4-BE49-F238E27FC236}">
                <a16:creationId xmlns:a16="http://schemas.microsoft.com/office/drawing/2014/main" id="{D6CD8D98-7E81-4F2A-B75D-41063D4790D7}"/>
              </a:ext>
            </a:extLst>
          </p:cNvPr>
          <p:cNvSpPr>
            <a:spLocks noGrp="1"/>
          </p:cNvSpPr>
          <p:nvPr>
            <p:ph type="title"/>
          </p:nvPr>
        </p:nvSpPr>
        <p:spPr>
          <a:xfrm>
            <a:off x="406400" y="86142"/>
            <a:ext cx="8596668" cy="389910"/>
          </a:xfrm>
        </p:spPr>
        <p:txBody>
          <a:bodyPr>
            <a:noAutofit/>
          </a:bodyPr>
          <a:lstStyle/>
          <a:p>
            <a:r>
              <a:rPr lang="ja-JP" altLang="en-US" dirty="0">
                <a:solidFill>
                  <a:srgbClr val="002060"/>
                </a:solidFill>
              </a:rPr>
              <a:t>③　出題教科・科目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P6</a:t>
            </a:r>
            <a:r>
              <a:rPr lang="ja-JP" altLang="en-US" dirty="0">
                <a:solidFill>
                  <a:srgbClr val="002060"/>
                </a:solidFill>
              </a:rPr>
              <a:t>～</a:t>
            </a:r>
            <a:r>
              <a:rPr lang="en-US" altLang="ja-JP" dirty="0">
                <a:solidFill>
                  <a:srgbClr val="002060"/>
                </a:solidFill>
              </a:rPr>
              <a:t>7】</a:t>
            </a:r>
            <a:endParaRPr lang="ja-JP" altLang="en-US" dirty="0">
              <a:solidFill>
                <a:srgbClr val="002060"/>
              </a:solidFill>
            </a:endParaRPr>
          </a:p>
        </p:txBody>
      </p:sp>
      <p:sp>
        <p:nvSpPr>
          <p:cNvPr id="14" name="テキスト ボックス 13">
            <a:extLst>
              <a:ext uri="{FF2B5EF4-FFF2-40B4-BE49-F238E27FC236}">
                <a16:creationId xmlns:a16="http://schemas.microsoft.com/office/drawing/2014/main" id="{B70FC843-7815-43BD-8996-DA48757C8847}"/>
              </a:ext>
            </a:extLst>
          </p:cNvPr>
          <p:cNvSpPr txBox="1"/>
          <p:nvPr/>
        </p:nvSpPr>
        <p:spPr>
          <a:xfrm>
            <a:off x="351552" y="603191"/>
            <a:ext cx="5594905" cy="461665"/>
          </a:xfrm>
          <a:prstGeom prst="rect">
            <a:avLst/>
          </a:prstGeom>
          <a:noFill/>
        </p:spPr>
        <p:txBody>
          <a:bodyPr wrap="square" rtlCol="0">
            <a:spAutoFit/>
          </a:bodyPr>
          <a:lstStyle/>
          <a:p>
            <a:r>
              <a:rPr kumimoji="1" lang="ja-JP" altLang="en-US" sz="2400" b="1" dirty="0"/>
              <a:t>○　地理歴史，公民</a:t>
            </a:r>
          </a:p>
        </p:txBody>
      </p:sp>
      <p:sp>
        <p:nvSpPr>
          <p:cNvPr id="29" name="四角形: 角を丸くする 28">
            <a:extLst>
              <a:ext uri="{FF2B5EF4-FFF2-40B4-BE49-F238E27FC236}">
                <a16:creationId xmlns:a16="http://schemas.microsoft.com/office/drawing/2014/main" id="{5060B907-46A2-419B-8D54-EA8B984A1625}"/>
              </a:ext>
            </a:extLst>
          </p:cNvPr>
          <p:cNvSpPr/>
          <p:nvPr/>
        </p:nvSpPr>
        <p:spPr>
          <a:xfrm>
            <a:off x="965570" y="2136446"/>
            <a:ext cx="3536875" cy="1292554"/>
          </a:xfrm>
          <a:prstGeom prst="roundRect">
            <a:avLst/>
          </a:prstGeom>
          <a:solidFill>
            <a:srgbClr val="FFCF37"/>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同一名称を含む組合せは</a:t>
            </a:r>
            <a:endParaRPr kumimoji="1" lang="en-US" altLang="ja-JP" sz="2000" b="1" dirty="0">
              <a:solidFill>
                <a:schemeClr val="tx1"/>
              </a:solidFill>
            </a:endParaRPr>
          </a:p>
          <a:p>
            <a:pPr algn="ctr"/>
            <a:r>
              <a:rPr kumimoji="1" lang="ja-JP" altLang="en-US" sz="2000" b="1" dirty="0">
                <a:solidFill>
                  <a:schemeClr val="tx1"/>
                </a:solidFill>
              </a:rPr>
              <a:t>選択できない</a:t>
            </a:r>
          </a:p>
        </p:txBody>
      </p:sp>
      <p:sp>
        <p:nvSpPr>
          <p:cNvPr id="5" name="四角形: 角を丸くする 4">
            <a:extLst>
              <a:ext uri="{FF2B5EF4-FFF2-40B4-BE49-F238E27FC236}">
                <a16:creationId xmlns:a16="http://schemas.microsoft.com/office/drawing/2014/main" id="{F4F9F56E-0AA2-48CF-AE56-76C5B16FF5C6}"/>
              </a:ext>
            </a:extLst>
          </p:cNvPr>
          <p:cNvSpPr/>
          <p:nvPr/>
        </p:nvSpPr>
        <p:spPr>
          <a:xfrm>
            <a:off x="7098568" y="5396026"/>
            <a:ext cx="1556600" cy="99930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C5BB0913-1571-42D4-9D73-3A7DBA0EAE58}"/>
              </a:ext>
            </a:extLst>
          </p:cNvPr>
          <p:cNvSpPr/>
          <p:nvPr/>
        </p:nvSpPr>
        <p:spPr>
          <a:xfrm>
            <a:off x="9096404" y="4131947"/>
            <a:ext cx="1708609" cy="226629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1CDA87BA-9563-4976-9FC4-33D540C97B61}"/>
              </a:ext>
            </a:extLst>
          </p:cNvPr>
          <p:cNvSpPr/>
          <p:nvPr/>
        </p:nvSpPr>
        <p:spPr>
          <a:xfrm>
            <a:off x="303297" y="1029485"/>
            <a:ext cx="11656163" cy="707886"/>
          </a:xfrm>
          <a:prstGeom prst="rect">
            <a:avLst/>
          </a:prstGeom>
        </p:spPr>
        <p:txBody>
          <a:bodyPr wrap="square">
            <a:spAutoFit/>
          </a:bodyPr>
          <a:lstStyle/>
          <a:p>
            <a:r>
              <a:rPr kumimoji="1" lang="ja-JP" altLang="en-US" sz="2000" dirty="0"/>
              <a:t>「地理歴史，公民①」の問題冊子と「地理歴史，公民②」の問題冊子の中から</a:t>
            </a:r>
            <a:endParaRPr kumimoji="1" lang="en-US" altLang="ja-JP" sz="2000" dirty="0"/>
          </a:p>
          <a:p>
            <a:r>
              <a:rPr kumimoji="1" lang="ja-JP" altLang="en-US" sz="2000" dirty="0"/>
              <a:t>それぞれ１科目選択する場合</a:t>
            </a:r>
            <a:endParaRPr kumimoji="1" lang="ja-JP" altLang="en-US" sz="2000" b="1" dirty="0"/>
          </a:p>
        </p:txBody>
      </p:sp>
      <p:sp>
        <p:nvSpPr>
          <p:cNvPr id="19" name="四角形: 角を丸くする 18">
            <a:extLst>
              <a:ext uri="{FF2B5EF4-FFF2-40B4-BE49-F238E27FC236}">
                <a16:creationId xmlns:a16="http://schemas.microsoft.com/office/drawing/2014/main" id="{D83D0E7C-35C6-4E02-B9C7-7041B29817A0}"/>
              </a:ext>
            </a:extLst>
          </p:cNvPr>
          <p:cNvSpPr/>
          <p:nvPr/>
        </p:nvSpPr>
        <p:spPr>
          <a:xfrm>
            <a:off x="4969230" y="3519605"/>
            <a:ext cx="1556600" cy="168887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75B4FFAB-F6FC-492B-9AC8-5DE6CF2AE45A}"/>
              </a:ext>
            </a:extLst>
          </p:cNvPr>
          <p:cNvSpPr/>
          <p:nvPr/>
        </p:nvSpPr>
        <p:spPr>
          <a:xfrm>
            <a:off x="7076266" y="3519605"/>
            <a:ext cx="1556600" cy="43580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6B759FB7-121E-478A-8224-5D0FA6523635}"/>
              </a:ext>
            </a:extLst>
          </p:cNvPr>
          <p:cNvSpPr txBox="1"/>
          <p:nvPr/>
        </p:nvSpPr>
        <p:spPr>
          <a:xfrm>
            <a:off x="3559133" y="602417"/>
            <a:ext cx="5073733" cy="400110"/>
          </a:xfrm>
          <a:prstGeom prst="rect">
            <a:avLst/>
          </a:prstGeom>
          <a:noFill/>
        </p:spPr>
        <p:txBody>
          <a:bodyPr wrap="square" rtlCol="0">
            <a:spAutoFit/>
          </a:bodyPr>
          <a:lstStyle/>
          <a:p>
            <a:r>
              <a:rPr kumimoji="1" lang="en-US" altLang="ja-JP" sz="2000" b="1" dirty="0"/>
              <a:t>【</a:t>
            </a:r>
            <a:r>
              <a:rPr kumimoji="1" lang="ja-JP" altLang="en-US" sz="2000" b="1" dirty="0"/>
              <a:t>２科目を選択する場合の組合せ</a:t>
            </a:r>
            <a:r>
              <a:rPr kumimoji="1" lang="en-US" altLang="ja-JP" sz="2000" b="1" dirty="0"/>
              <a:t>】</a:t>
            </a:r>
            <a:endParaRPr kumimoji="1" lang="ja-JP" altLang="en-US" sz="2000" b="1" dirty="0"/>
          </a:p>
        </p:txBody>
      </p:sp>
      <p:sp>
        <p:nvSpPr>
          <p:cNvPr id="15" name="正方形/長方形 14">
            <a:extLst>
              <a:ext uri="{FF2B5EF4-FFF2-40B4-BE49-F238E27FC236}">
                <a16:creationId xmlns:a16="http://schemas.microsoft.com/office/drawing/2014/main" id="{34DC935E-7F5D-4981-A5B5-B9F27E6E6C31}"/>
              </a:ext>
            </a:extLst>
          </p:cNvPr>
          <p:cNvSpPr/>
          <p:nvPr/>
        </p:nvSpPr>
        <p:spPr>
          <a:xfrm>
            <a:off x="8680373" y="68271"/>
            <a:ext cx="3420000" cy="453183"/>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【2.</a:t>
            </a:r>
            <a:r>
              <a:rPr lang="ja-JP" altLang="en-US" sz="2000" dirty="0">
                <a:latin typeface="+mn-ea"/>
              </a:rPr>
              <a:t> 受験するに当たって</a:t>
            </a:r>
            <a:r>
              <a:rPr lang="en-US" altLang="ja-JP" sz="2000" dirty="0">
                <a:latin typeface="+mn-ea"/>
              </a:rPr>
              <a:t>】</a:t>
            </a:r>
          </a:p>
        </p:txBody>
      </p:sp>
    </p:spTree>
    <p:extLst>
      <p:ext uri="{BB962C8B-B14F-4D97-AF65-F5344CB8AC3E}">
        <p14:creationId xmlns:p14="http://schemas.microsoft.com/office/powerpoint/2010/main" val="376990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500"/>
                                        <p:tgtEl>
                                          <p:spTgt spid="1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1500"/>
                                        <p:tgtEl>
                                          <p:spTgt spid="2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1500"/>
                                        <p:tgtEl>
                                          <p:spTgt spid="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heel(1)">
                                      <p:cBhvr>
                                        <p:cTn id="16" dur="1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75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1" nodeType="clickEffect">
                                  <p:stCondLst>
                                    <p:cond delay="0"/>
                                  </p:stCondLst>
                                  <p:childTnLst>
                                    <p:animEffect transition="out" filter="fade">
                                      <p:cBhvr>
                                        <p:cTn id="25" dur="1250" tmFilter="0, 0; .2, .5; .8, .5; 1, 0"/>
                                        <p:tgtEl>
                                          <p:spTgt spid="19"/>
                                        </p:tgtEl>
                                      </p:cBhvr>
                                    </p:animEffect>
                                    <p:animScale>
                                      <p:cBhvr>
                                        <p:cTn id="26" dur="625"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17" grpId="0" animBg="1"/>
      <p:bldP spid="19" grpId="0" animBg="1"/>
      <p:bldP spid="19" grpId="1"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406399" y="113121"/>
            <a:ext cx="9280525" cy="563414"/>
          </a:xfrm>
        </p:spPr>
        <p:txBody>
          <a:bodyPr>
            <a:normAutofit/>
          </a:bodyPr>
          <a:lstStyle/>
          <a:p>
            <a:r>
              <a:rPr lang="ja-JP" altLang="en-US" dirty="0">
                <a:solidFill>
                  <a:srgbClr val="002060"/>
                </a:solidFill>
              </a:rPr>
              <a:t>③</a:t>
            </a:r>
            <a:r>
              <a:rPr lang="ja-JP" altLang="en-US" b="1" dirty="0">
                <a:solidFill>
                  <a:srgbClr val="002060"/>
                </a:solidFill>
              </a:rPr>
              <a:t>　出題教科・科目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P.6</a:t>
            </a:r>
            <a:r>
              <a:rPr lang="ja-JP" altLang="en-US" dirty="0">
                <a:solidFill>
                  <a:srgbClr val="002060"/>
                </a:solidFill>
              </a:rPr>
              <a:t>～</a:t>
            </a:r>
            <a:r>
              <a:rPr lang="en-US" altLang="ja-JP" dirty="0">
                <a:solidFill>
                  <a:srgbClr val="002060"/>
                </a:solidFill>
              </a:rPr>
              <a:t>7】</a:t>
            </a:r>
            <a:endParaRPr lang="ja-JP" altLang="en-US" dirty="0">
              <a:solidFill>
                <a:srgbClr val="002060"/>
              </a:solidFill>
            </a:endParaRPr>
          </a:p>
        </p:txBody>
      </p:sp>
      <p:sp>
        <p:nvSpPr>
          <p:cNvPr id="3" name="スライド番号プレースホルダー 2">
            <a:extLst>
              <a:ext uri="{FF2B5EF4-FFF2-40B4-BE49-F238E27FC236}">
                <a16:creationId xmlns:a16="http://schemas.microsoft.com/office/drawing/2014/main" id="{FEF95742-27FD-4057-9463-3273EFE55FF0}"/>
              </a:ext>
            </a:extLst>
          </p:cNvPr>
          <p:cNvSpPr>
            <a:spLocks noGrp="1"/>
          </p:cNvSpPr>
          <p:nvPr>
            <p:ph type="sldNum" sz="quarter" idx="12"/>
          </p:nvPr>
        </p:nvSpPr>
        <p:spPr/>
        <p:txBody>
          <a:bodyPr/>
          <a:lstStyle/>
          <a:p>
            <a:fld id="{6CDE0D69-D120-4C3F-AF8B-153B86130DEE}" type="slidenum">
              <a:rPr kumimoji="1" lang="ja-JP" altLang="en-US" smtClean="0"/>
              <a:pPr/>
              <a:t>24</a:t>
            </a:fld>
            <a:endParaRPr kumimoji="1" lang="ja-JP" altLang="en-US" dirty="0"/>
          </a:p>
        </p:txBody>
      </p:sp>
      <p:sp>
        <p:nvSpPr>
          <p:cNvPr id="5" name="テキスト ボックス 4">
            <a:extLst>
              <a:ext uri="{FF2B5EF4-FFF2-40B4-BE49-F238E27FC236}">
                <a16:creationId xmlns:a16="http://schemas.microsoft.com/office/drawing/2014/main" id="{023A5D45-C6AD-41E4-9FB2-65532E19F243}"/>
              </a:ext>
            </a:extLst>
          </p:cNvPr>
          <p:cNvSpPr txBox="1"/>
          <p:nvPr/>
        </p:nvSpPr>
        <p:spPr>
          <a:xfrm>
            <a:off x="499492" y="588196"/>
            <a:ext cx="10839116" cy="969496"/>
          </a:xfrm>
          <a:prstGeom prst="rect">
            <a:avLst/>
          </a:prstGeom>
          <a:noFill/>
        </p:spPr>
        <p:txBody>
          <a:bodyPr wrap="square" rtlCol="0">
            <a:spAutoFit/>
          </a:bodyPr>
          <a:lstStyle/>
          <a:p>
            <a:r>
              <a:rPr kumimoji="1" lang="ja-JP" altLang="en-US" sz="2400" b="1" dirty="0">
                <a:latin typeface="+mn-ea"/>
              </a:rPr>
              <a:t>○　理科</a:t>
            </a:r>
            <a:endParaRPr kumimoji="1" lang="en-US" altLang="ja-JP" sz="2400" b="1" dirty="0">
              <a:latin typeface="+mn-ea"/>
            </a:endParaRPr>
          </a:p>
          <a:p>
            <a:endParaRPr kumimoji="1" lang="en-US" altLang="ja-JP" sz="800" b="1" dirty="0">
              <a:latin typeface="+mn-ea"/>
            </a:endParaRPr>
          </a:p>
          <a:p>
            <a:r>
              <a:rPr kumimoji="1" lang="ja-JP" altLang="en-US" sz="2400" b="1" dirty="0"/>
              <a:t>　出題科目</a:t>
            </a:r>
            <a:endParaRPr kumimoji="1" lang="en-US" altLang="ja-JP" sz="2400" b="1" dirty="0"/>
          </a:p>
        </p:txBody>
      </p:sp>
      <p:sp>
        <p:nvSpPr>
          <p:cNvPr id="21" name="四角形: 角を丸くする 20">
            <a:extLst>
              <a:ext uri="{FF2B5EF4-FFF2-40B4-BE49-F238E27FC236}">
                <a16:creationId xmlns:a16="http://schemas.microsoft.com/office/drawing/2014/main" id="{A067ED6F-C507-4FF6-BEFE-240F14804E91}"/>
              </a:ext>
            </a:extLst>
          </p:cNvPr>
          <p:cNvSpPr/>
          <p:nvPr/>
        </p:nvSpPr>
        <p:spPr>
          <a:xfrm>
            <a:off x="4172186" y="2849774"/>
            <a:ext cx="5760000" cy="720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左記５科目から最大２科目受験可能</a:t>
            </a:r>
            <a:endParaRPr kumimoji="1" lang="en-US" altLang="ja-JP" sz="2400" b="1" dirty="0">
              <a:solidFill>
                <a:schemeClr val="tx1"/>
              </a:solidFill>
            </a:endParaRPr>
          </a:p>
        </p:txBody>
      </p:sp>
      <p:sp>
        <p:nvSpPr>
          <p:cNvPr id="22" name="四角形: 角を丸くする 21">
            <a:extLst>
              <a:ext uri="{FF2B5EF4-FFF2-40B4-BE49-F238E27FC236}">
                <a16:creationId xmlns:a16="http://schemas.microsoft.com/office/drawing/2014/main" id="{CCDF4A42-B29C-433C-AB29-EC808036742D}"/>
              </a:ext>
            </a:extLst>
          </p:cNvPr>
          <p:cNvSpPr/>
          <p:nvPr/>
        </p:nvSpPr>
        <p:spPr>
          <a:xfrm>
            <a:off x="4153493" y="3739179"/>
            <a:ext cx="5760000" cy="1080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400" b="1" dirty="0">
                <a:solidFill>
                  <a:schemeClr val="tx1"/>
                </a:solidFill>
              </a:rPr>
              <a:t>出願時に受験科目数</a:t>
            </a:r>
            <a:br>
              <a:rPr kumimoji="1" lang="en-US" altLang="ja-JP" sz="2400" b="1" dirty="0">
                <a:solidFill>
                  <a:schemeClr val="tx1"/>
                </a:solidFill>
              </a:rPr>
            </a:br>
            <a:r>
              <a:rPr kumimoji="1" lang="ja-JP" altLang="en-US" sz="2400" b="1" dirty="0">
                <a:solidFill>
                  <a:schemeClr val="tx1"/>
                </a:solidFill>
              </a:rPr>
              <a:t>（１科目または２科目）を登録</a:t>
            </a:r>
          </a:p>
        </p:txBody>
      </p:sp>
      <p:sp>
        <p:nvSpPr>
          <p:cNvPr id="23" name="四角形: 角を丸くする 22">
            <a:extLst>
              <a:ext uri="{FF2B5EF4-FFF2-40B4-BE49-F238E27FC236}">
                <a16:creationId xmlns:a16="http://schemas.microsoft.com/office/drawing/2014/main" id="{FF8DA46D-AEA6-43A6-92D2-9F99B2F384C5}"/>
              </a:ext>
            </a:extLst>
          </p:cNvPr>
          <p:cNvSpPr/>
          <p:nvPr/>
        </p:nvSpPr>
        <p:spPr>
          <a:xfrm>
            <a:off x="4172186" y="4988584"/>
            <a:ext cx="5760000" cy="1080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400" b="1" u="sng" dirty="0">
                <a:solidFill>
                  <a:srgbClr val="FF0000"/>
                </a:solidFill>
              </a:rPr>
              <a:t>あらかじめ登録した科目数は，</a:t>
            </a:r>
            <a:br>
              <a:rPr kumimoji="1" lang="en-US" altLang="ja-JP" sz="2400" b="1" u="sng" dirty="0">
                <a:solidFill>
                  <a:srgbClr val="FF0000"/>
                </a:solidFill>
              </a:rPr>
            </a:br>
            <a:r>
              <a:rPr kumimoji="1" lang="ja-JP" altLang="en-US" sz="2400" b="1" u="sng" dirty="0">
                <a:solidFill>
                  <a:srgbClr val="FF0000"/>
                </a:solidFill>
              </a:rPr>
              <a:t>試験当日に変更不可</a:t>
            </a:r>
            <a:endParaRPr kumimoji="1" lang="en-US" altLang="ja-JP" sz="2400" b="1" u="sng" dirty="0">
              <a:solidFill>
                <a:srgbClr val="FF0000"/>
              </a:solidFill>
            </a:endParaRPr>
          </a:p>
        </p:txBody>
      </p:sp>
      <p:sp>
        <p:nvSpPr>
          <p:cNvPr id="6" name="テキスト ボックス 5">
            <a:extLst>
              <a:ext uri="{FF2B5EF4-FFF2-40B4-BE49-F238E27FC236}">
                <a16:creationId xmlns:a16="http://schemas.microsoft.com/office/drawing/2014/main" id="{A6239E95-38FD-4BB4-9EE8-04A1463F7F36}"/>
              </a:ext>
            </a:extLst>
          </p:cNvPr>
          <p:cNvSpPr txBox="1"/>
          <p:nvPr/>
        </p:nvSpPr>
        <p:spPr>
          <a:xfrm>
            <a:off x="853393" y="1713535"/>
            <a:ext cx="3007001" cy="648000"/>
          </a:xfrm>
          <a:prstGeom prst="rect">
            <a:avLst/>
          </a:prstGeom>
          <a:solidFill>
            <a:schemeClr val="bg1"/>
          </a:solidFill>
          <a:ln w="38100">
            <a:solidFill>
              <a:schemeClr val="accent2">
                <a:lumMod val="75000"/>
              </a:schemeClr>
            </a:solidFill>
          </a:ln>
        </p:spPr>
        <p:txBody>
          <a:bodyPr wrap="square" lIns="72000" tIns="72000" rIns="72000" bIns="36000" rtlCol="0" anchor="ctr" anchorCtr="0">
            <a:noAutofit/>
          </a:bodyPr>
          <a:lstStyle/>
          <a:p>
            <a:pPr algn="ctr"/>
            <a:r>
              <a:rPr kumimoji="1" lang="en-US" altLang="ja-JP" sz="2000" dirty="0"/>
              <a:t>『</a:t>
            </a:r>
            <a:r>
              <a:rPr kumimoji="1" lang="ja-JP" altLang="en-US" sz="2000" dirty="0"/>
              <a:t>物理基礎／化学基礎／生物基礎／地学基礎</a:t>
            </a:r>
            <a:r>
              <a:rPr kumimoji="1" lang="en-US" altLang="ja-JP" sz="2000" dirty="0"/>
              <a:t>』</a:t>
            </a:r>
            <a:r>
              <a:rPr kumimoji="1" lang="ja-JP" altLang="en-US" dirty="0"/>
              <a:t>　　</a:t>
            </a:r>
          </a:p>
        </p:txBody>
      </p:sp>
      <p:sp>
        <p:nvSpPr>
          <p:cNvPr id="7" name="テキスト ボックス 6">
            <a:extLst>
              <a:ext uri="{FF2B5EF4-FFF2-40B4-BE49-F238E27FC236}">
                <a16:creationId xmlns:a16="http://schemas.microsoft.com/office/drawing/2014/main" id="{A0916A92-8A1F-48D7-A3B4-B285BB15EF77}"/>
              </a:ext>
            </a:extLst>
          </p:cNvPr>
          <p:cNvSpPr txBox="1"/>
          <p:nvPr/>
        </p:nvSpPr>
        <p:spPr>
          <a:xfrm>
            <a:off x="853393" y="2651935"/>
            <a:ext cx="3007001" cy="648000"/>
          </a:xfrm>
          <a:prstGeom prst="rect">
            <a:avLst/>
          </a:prstGeom>
          <a:solidFill>
            <a:schemeClr val="bg1"/>
          </a:solidFill>
          <a:ln w="38100">
            <a:solidFill>
              <a:schemeClr val="accent2">
                <a:lumMod val="75000"/>
              </a:schemeClr>
            </a:solidFill>
          </a:ln>
        </p:spPr>
        <p:txBody>
          <a:bodyPr wrap="square" rtlCol="0" anchor="ctr" anchorCtr="0">
            <a:noAutofit/>
          </a:bodyPr>
          <a:lstStyle/>
          <a:p>
            <a:pPr algn="ctr"/>
            <a:r>
              <a:rPr kumimoji="1" lang="en-US" altLang="ja-JP" sz="2400" dirty="0"/>
              <a:t>『</a:t>
            </a:r>
            <a:r>
              <a:rPr kumimoji="1" lang="ja-JP" altLang="en-US" sz="2400" dirty="0"/>
              <a:t>物　理</a:t>
            </a:r>
            <a:r>
              <a:rPr kumimoji="1" lang="en-US" altLang="ja-JP" sz="2400" dirty="0"/>
              <a:t>』</a:t>
            </a:r>
            <a:r>
              <a:rPr kumimoji="1" lang="ja-JP" altLang="en-US" dirty="0"/>
              <a:t>　</a:t>
            </a:r>
          </a:p>
        </p:txBody>
      </p:sp>
      <p:sp>
        <p:nvSpPr>
          <p:cNvPr id="8" name="テキスト ボックス 7">
            <a:extLst>
              <a:ext uri="{FF2B5EF4-FFF2-40B4-BE49-F238E27FC236}">
                <a16:creationId xmlns:a16="http://schemas.microsoft.com/office/drawing/2014/main" id="{7F9037F9-B773-430E-8975-0BA895E9A92D}"/>
              </a:ext>
            </a:extLst>
          </p:cNvPr>
          <p:cNvSpPr txBox="1"/>
          <p:nvPr/>
        </p:nvSpPr>
        <p:spPr>
          <a:xfrm>
            <a:off x="867416" y="5467135"/>
            <a:ext cx="3007001" cy="648000"/>
          </a:xfrm>
          <a:prstGeom prst="rect">
            <a:avLst/>
          </a:prstGeom>
          <a:solidFill>
            <a:schemeClr val="bg1"/>
          </a:solidFill>
          <a:ln w="38100">
            <a:solidFill>
              <a:schemeClr val="accent2">
                <a:lumMod val="75000"/>
              </a:schemeClr>
            </a:solidFill>
          </a:ln>
        </p:spPr>
        <p:txBody>
          <a:bodyPr wrap="square" rtlCol="0" anchor="ctr" anchorCtr="0">
            <a:noAutofit/>
          </a:bodyPr>
          <a:lstStyle/>
          <a:p>
            <a:pPr algn="ctr"/>
            <a:r>
              <a:rPr kumimoji="1" lang="en-US" altLang="ja-JP" sz="2400" dirty="0"/>
              <a:t>『</a:t>
            </a:r>
            <a:r>
              <a:rPr kumimoji="1" lang="ja-JP" altLang="en-US" sz="2400" dirty="0"/>
              <a:t>地　学</a:t>
            </a:r>
            <a:r>
              <a:rPr kumimoji="1" lang="en-US" altLang="ja-JP" sz="2400" dirty="0"/>
              <a:t>』</a:t>
            </a:r>
            <a:r>
              <a:rPr kumimoji="1" lang="ja-JP" altLang="en-US" dirty="0"/>
              <a:t>　</a:t>
            </a:r>
          </a:p>
        </p:txBody>
      </p:sp>
      <p:sp>
        <p:nvSpPr>
          <p:cNvPr id="9" name="テキスト ボックス 8">
            <a:extLst>
              <a:ext uri="{FF2B5EF4-FFF2-40B4-BE49-F238E27FC236}">
                <a16:creationId xmlns:a16="http://schemas.microsoft.com/office/drawing/2014/main" id="{21A88142-1F3E-4827-B2EA-D03FEDDE5B9D}"/>
              </a:ext>
            </a:extLst>
          </p:cNvPr>
          <p:cNvSpPr txBox="1"/>
          <p:nvPr/>
        </p:nvSpPr>
        <p:spPr>
          <a:xfrm>
            <a:off x="867416" y="4528735"/>
            <a:ext cx="3007001" cy="648000"/>
          </a:xfrm>
          <a:prstGeom prst="rect">
            <a:avLst/>
          </a:prstGeom>
          <a:solidFill>
            <a:schemeClr val="bg1"/>
          </a:solidFill>
          <a:ln w="38100">
            <a:solidFill>
              <a:schemeClr val="accent2">
                <a:lumMod val="75000"/>
              </a:schemeClr>
            </a:solidFill>
          </a:ln>
        </p:spPr>
        <p:txBody>
          <a:bodyPr wrap="square" rtlCol="0" anchor="ctr" anchorCtr="0">
            <a:noAutofit/>
          </a:bodyPr>
          <a:lstStyle/>
          <a:p>
            <a:pPr algn="ctr"/>
            <a:r>
              <a:rPr kumimoji="1" lang="en-US" altLang="ja-JP" sz="2400" dirty="0"/>
              <a:t>『</a:t>
            </a:r>
            <a:r>
              <a:rPr kumimoji="1" lang="ja-JP" altLang="en-US" sz="2400" dirty="0"/>
              <a:t>生　物</a:t>
            </a:r>
            <a:r>
              <a:rPr kumimoji="1" lang="en-US" altLang="ja-JP" sz="2400" dirty="0"/>
              <a:t>』</a:t>
            </a:r>
            <a:r>
              <a:rPr kumimoji="1" lang="ja-JP" altLang="en-US" dirty="0"/>
              <a:t>　</a:t>
            </a:r>
          </a:p>
        </p:txBody>
      </p:sp>
      <p:sp>
        <p:nvSpPr>
          <p:cNvPr id="10" name="テキスト ボックス 9">
            <a:extLst>
              <a:ext uri="{FF2B5EF4-FFF2-40B4-BE49-F238E27FC236}">
                <a16:creationId xmlns:a16="http://schemas.microsoft.com/office/drawing/2014/main" id="{283ED307-6BBB-4FD9-A4A2-B3FC73637DBD}"/>
              </a:ext>
            </a:extLst>
          </p:cNvPr>
          <p:cNvSpPr txBox="1"/>
          <p:nvPr/>
        </p:nvSpPr>
        <p:spPr>
          <a:xfrm>
            <a:off x="853393" y="3590335"/>
            <a:ext cx="3007001" cy="648000"/>
          </a:xfrm>
          <a:prstGeom prst="rect">
            <a:avLst/>
          </a:prstGeom>
          <a:solidFill>
            <a:schemeClr val="bg1"/>
          </a:solidFill>
          <a:ln w="38100">
            <a:solidFill>
              <a:schemeClr val="accent2">
                <a:lumMod val="75000"/>
              </a:schemeClr>
            </a:solidFill>
          </a:ln>
        </p:spPr>
        <p:txBody>
          <a:bodyPr wrap="square" rtlCol="0" anchor="ctr" anchorCtr="0">
            <a:noAutofit/>
          </a:bodyPr>
          <a:lstStyle/>
          <a:p>
            <a:pPr algn="ctr"/>
            <a:r>
              <a:rPr kumimoji="1" lang="en-US" altLang="ja-JP" sz="2400" dirty="0"/>
              <a:t>『</a:t>
            </a:r>
            <a:r>
              <a:rPr kumimoji="1" lang="ja-JP" altLang="en-US" sz="2400" dirty="0"/>
              <a:t>化　学</a:t>
            </a:r>
            <a:r>
              <a:rPr kumimoji="1" lang="en-US" altLang="ja-JP" sz="2400" dirty="0"/>
              <a:t>』</a:t>
            </a:r>
            <a:r>
              <a:rPr kumimoji="1" lang="ja-JP" altLang="en-US" dirty="0"/>
              <a:t>　</a:t>
            </a:r>
          </a:p>
        </p:txBody>
      </p:sp>
      <p:sp>
        <p:nvSpPr>
          <p:cNvPr id="20" name="正方形/長方形 19">
            <a:extLst>
              <a:ext uri="{FF2B5EF4-FFF2-40B4-BE49-F238E27FC236}">
                <a16:creationId xmlns:a16="http://schemas.microsoft.com/office/drawing/2014/main" id="{4BBAB8AE-6BAF-4C56-AB20-06AA311B1AC3}"/>
              </a:ext>
            </a:extLst>
          </p:cNvPr>
          <p:cNvSpPr/>
          <p:nvPr/>
        </p:nvSpPr>
        <p:spPr>
          <a:xfrm>
            <a:off x="8680373" y="68271"/>
            <a:ext cx="3420000" cy="453183"/>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【2.</a:t>
            </a:r>
            <a:r>
              <a:rPr lang="ja-JP" altLang="en-US" sz="2000" dirty="0">
                <a:latin typeface="+mn-ea"/>
              </a:rPr>
              <a:t> 受験するに当たって</a:t>
            </a:r>
            <a:r>
              <a:rPr lang="en-US" altLang="ja-JP" sz="2000" dirty="0">
                <a:latin typeface="+mn-ea"/>
              </a:rPr>
              <a:t>】</a:t>
            </a:r>
          </a:p>
        </p:txBody>
      </p:sp>
      <p:sp>
        <p:nvSpPr>
          <p:cNvPr id="11" name="吹き出し: 角を丸めた四角形 10">
            <a:extLst>
              <a:ext uri="{FF2B5EF4-FFF2-40B4-BE49-F238E27FC236}">
                <a16:creationId xmlns:a16="http://schemas.microsoft.com/office/drawing/2014/main" id="{01F20401-4772-4F08-BBC9-B8B1BCF22922}"/>
              </a:ext>
            </a:extLst>
          </p:cNvPr>
          <p:cNvSpPr/>
          <p:nvPr/>
        </p:nvSpPr>
        <p:spPr>
          <a:xfrm>
            <a:off x="4470075" y="723535"/>
            <a:ext cx="6876000" cy="1980000"/>
          </a:xfrm>
          <a:prstGeom prst="wedgeRoundRectCallout">
            <a:avLst>
              <a:gd name="adj1" fmla="val -61807"/>
              <a:gd name="adj2" fmla="val 17712"/>
              <a:gd name="adj3" fmla="val 16667"/>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rPr>
              <a:t>・</a:t>
            </a:r>
            <a:r>
              <a:rPr kumimoji="1" lang="en-US" altLang="ja-JP" sz="2000" b="1" u="sng" dirty="0">
                <a:solidFill>
                  <a:srgbClr val="FF0000"/>
                </a:solidFill>
              </a:rPr>
              <a:t>『</a:t>
            </a:r>
            <a:r>
              <a:rPr kumimoji="1" lang="ja-JP" altLang="en-US" sz="2000" b="1" u="sng" dirty="0">
                <a:solidFill>
                  <a:srgbClr val="FF0000"/>
                </a:solidFill>
              </a:rPr>
              <a:t>物理基礎／化学基礎／生物基礎／地学基礎</a:t>
            </a:r>
            <a:r>
              <a:rPr kumimoji="1" lang="en-US" altLang="ja-JP" sz="2000" b="1" u="sng" dirty="0">
                <a:solidFill>
                  <a:srgbClr val="FF0000"/>
                </a:solidFill>
              </a:rPr>
              <a:t>』</a:t>
            </a:r>
            <a:r>
              <a:rPr kumimoji="1" lang="ja-JP" altLang="en-US" sz="2000" b="1" u="sng" dirty="0">
                <a:solidFill>
                  <a:srgbClr val="FF0000"/>
                </a:solidFill>
              </a:rPr>
              <a:t>で</a:t>
            </a:r>
            <a:r>
              <a:rPr kumimoji="1" lang="en-US" altLang="ja-JP" sz="2000" b="1" u="sng" dirty="0">
                <a:solidFill>
                  <a:srgbClr val="FF0000"/>
                </a:solidFill>
              </a:rPr>
              <a:t>1</a:t>
            </a:r>
            <a:r>
              <a:rPr kumimoji="1" lang="ja-JP" altLang="en-US" sz="2000" b="1" u="sng" dirty="0">
                <a:solidFill>
                  <a:srgbClr val="FF0000"/>
                </a:solidFill>
              </a:rPr>
              <a:t>科目</a:t>
            </a:r>
            <a:endParaRPr kumimoji="1" lang="en-US" altLang="ja-JP" sz="2000" b="1" u="sng" dirty="0">
              <a:solidFill>
                <a:srgbClr val="FF0000"/>
              </a:solidFill>
            </a:endParaRPr>
          </a:p>
          <a:p>
            <a:pPr>
              <a:spcBef>
                <a:spcPts val="1200"/>
              </a:spcBef>
            </a:pPr>
            <a:r>
              <a:rPr kumimoji="1" lang="ja-JP" altLang="en-US" sz="2000" b="1" dirty="0">
                <a:solidFill>
                  <a:schemeClr val="tx1"/>
                </a:solidFill>
              </a:rPr>
              <a:t>・「物理基礎」「化学基礎」「生物基礎」「地学基礎」</a:t>
            </a:r>
            <a:br>
              <a:rPr kumimoji="1" lang="en-US" altLang="ja-JP" sz="2000" b="1" dirty="0">
                <a:solidFill>
                  <a:schemeClr val="tx1"/>
                </a:solidFill>
              </a:rPr>
            </a:br>
            <a:r>
              <a:rPr kumimoji="1" lang="ja-JP" altLang="en-US" sz="2000" b="1" dirty="0">
                <a:solidFill>
                  <a:schemeClr val="tx1"/>
                </a:solidFill>
              </a:rPr>
              <a:t>　の４つは</a:t>
            </a:r>
            <a:r>
              <a:rPr kumimoji="1" lang="ja-JP" altLang="en-US" sz="2000" b="1" u="sng" dirty="0">
                <a:solidFill>
                  <a:srgbClr val="FF0000"/>
                </a:solidFill>
              </a:rPr>
              <a:t>出題範囲</a:t>
            </a:r>
            <a:endParaRPr kumimoji="1" lang="en-US" altLang="ja-JP" sz="2000" b="1" u="sng" dirty="0">
              <a:solidFill>
                <a:srgbClr val="FF0000"/>
              </a:solidFill>
            </a:endParaRPr>
          </a:p>
          <a:p>
            <a:pPr>
              <a:spcBef>
                <a:spcPts val="1200"/>
              </a:spcBef>
            </a:pPr>
            <a:r>
              <a:rPr kumimoji="1" lang="ja-JP" altLang="en-US" sz="2000" b="1" dirty="0">
                <a:solidFill>
                  <a:schemeClr val="tx1"/>
                </a:solidFill>
              </a:rPr>
              <a:t>・</a:t>
            </a:r>
            <a:r>
              <a:rPr kumimoji="1" lang="ja-JP" altLang="en-US" sz="2000" b="1" u="sng" dirty="0">
                <a:solidFill>
                  <a:srgbClr val="FF0000"/>
                </a:solidFill>
              </a:rPr>
              <a:t>６０分で４つの出題範囲の中から必ず２つを選択解答</a:t>
            </a:r>
            <a:endParaRPr kumimoji="1" lang="en-US" altLang="ja-JP" sz="2000" b="1" u="sng" dirty="0">
              <a:solidFill>
                <a:srgbClr val="FF0000"/>
              </a:solidFill>
            </a:endParaRPr>
          </a:p>
        </p:txBody>
      </p:sp>
    </p:spTree>
    <p:extLst>
      <p:ext uri="{BB962C8B-B14F-4D97-AF65-F5344CB8AC3E}">
        <p14:creationId xmlns:p14="http://schemas.microsoft.com/office/powerpoint/2010/main" val="44686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750" tmFilter="0, 0; .2, .5; .8, .5; 1, 0"/>
                                        <p:tgtEl>
                                          <p:spTgt spid="6"/>
                                        </p:tgtEl>
                                      </p:cBhvr>
                                    </p:animEffect>
                                    <p:animScale>
                                      <p:cBhvr>
                                        <p:cTn id="7" dur="37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750" tmFilter="0, 0; .2, .5; .8, .5; 1, 0"/>
                                        <p:tgtEl>
                                          <p:spTgt spid="7"/>
                                        </p:tgtEl>
                                      </p:cBhvr>
                                    </p:animEffect>
                                    <p:animScale>
                                      <p:cBhvr>
                                        <p:cTn id="12" dur="375"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750" tmFilter="0, 0; .2, .5; .8, .5; 1, 0"/>
                                        <p:tgtEl>
                                          <p:spTgt spid="10"/>
                                        </p:tgtEl>
                                      </p:cBhvr>
                                    </p:animEffect>
                                    <p:animScale>
                                      <p:cBhvr>
                                        <p:cTn id="17" dur="375" autoRev="1" fill="hold"/>
                                        <p:tgtEl>
                                          <p:spTgt spid="10"/>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750" tmFilter="0, 0; .2, .5; .8, .5; 1, 0"/>
                                        <p:tgtEl>
                                          <p:spTgt spid="9"/>
                                        </p:tgtEl>
                                      </p:cBhvr>
                                    </p:animEffect>
                                    <p:animScale>
                                      <p:cBhvr>
                                        <p:cTn id="22" dur="375" autoRev="1" fill="hold"/>
                                        <p:tgtEl>
                                          <p:spTgt spid="9"/>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750" tmFilter="0, 0; .2, .5; .8, .5; 1, 0"/>
                                        <p:tgtEl>
                                          <p:spTgt spid="8"/>
                                        </p:tgtEl>
                                      </p:cBhvr>
                                    </p:animEffect>
                                    <p:animScale>
                                      <p:cBhvr>
                                        <p:cTn id="27" dur="375"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6" grpId="0" animBg="1"/>
      <p:bldP spid="7" grpId="0" animBg="1"/>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EF95742-27FD-4057-9463-3273EFE55FF0}"/>
              </a:ext>
            </a:extLst>
          </p:cNvPr>
          <p:cNvSpPr>
            <a:spLocks noGrp="1"/>
          </p:cNvSpPr>
          <p:nvPr>
            <p:ph type="sldNum" sz="quarter" idx="12"/>
          </p:nvPr>
        </p:nvSpPr>
        <p:spPr/>
        <p:txBody>
          <a:bodyPr/>
          <a:lstStyle/>
          <a:p>
            <a:fld id="{6CDE0D69-D120-4C3F-AF8B-153B86130DEE}" type="slidenum">
              <a:rPr kumimoji="1" lang="ja-JP" altLang="en-US" smtClean="0"/>
              <a:pPr/>
              <a:t>25</a:t>
            </a:fld>
            <a:endParaRPr kumimoji="1" lang="ja-JP" altLang="en-US" dirty="0"/>
          </a:p>
        </p:txBody>
      </p:sp>
      <p:sp>
        <p:nvSpPr>
          <p:cNvPr id="8" name="正方形/長方形 7">
            <a:extLst>
              <a:ext uri="{FF2B5EF4-FFF2-40B4-BE49-F238E27FC236}">
                <a16:creationId xmlns:a16="http://schemas.microsoft.com/office/drawing/2014/main" id="{246E514B-0059-4810-A583-084A5F4380C2}"/>
              </a:ext>
            </a:extLst>
          </p:cNvPr>
          <p:cNvSpPr/>
          <p:nvPr/>
        </p:nvSpPr>
        <p:spPr bwMode="auto">
          <a:xfrm>
            <a:off x="1544965" y="909308"/>
            <a:ext cx="9102070" cy="5314616"/>
          </a:xfrm>
          <a:prstGeom prst="rect">
            <a:avLst/>
          </a:prstGeom>
          <a:ln w="101600" cmpd="thickThin">
            <a:solidFill>
              <a:schemeClr val="tx1"/>
            </a:solidFill>
          </a:ln>
        </p:spPr>
        <p:style>
          <a:lnRef idx="2">
            <a:schemeClr val="accent1"/>
          </a:lnRef>
          <a:fillRef idx="1">
            <a:schemeClr val="lt1"/>
          </a:fillRef>
          <a:effectRef idx="0">
            <a:schemeClr val="accent1"/>
          </a:effectRef>
          <a:fontRef idx="minor">
            <a:schemeClr val="dk1"/>
          </a:fontRef>
        </p:style>
        <p:txBody>
          <a:bodyPr vert="horz" wrap="square" lIns="216000" tIns="45720" rIns="91440" bIns="45720" numCol="1" rtlCol="0" anchor="ctr" anchorCtr="0" compatLnSpc="1">
            <a:prstTxWarp prst="textNoShape">
              <a:avLst/>
            </a:prstTxWarp>
          </a:bodyPr>
          <a:lstStyle/>
          <a:p>
            <a:pPr algn="ctr"/>
            <a:r>
              <a:rPr lang="ja-JP" altLang="ja-JP" sz="2400" b="1" dirty="0">
                <a:latin typeface="+mn-ea"/>
              </a:rPr>
              <a:t>＜ 不正行為を行った場合の取扱い ＞</a:t>
            </a:r>
            <a:endParaRPr lang="en-US" altLang="ja-JP" sz="2400" b="1" dirty="0">
              <a:latin typeface="+mn-ea"/>
            </a:endParaRPr>
          </a:p>
          <a:p>
            <a:pPr algn="ctr"/>
            <a:endParaRPr lang="ja-JP" altLang="ja-JP" sz="2400" dirty="0">
              <a:latin typeface="+mn-ea"/>
            </a:endParaRPr>
          </a:p>
          <a:p>
            <a:r>
              <a:rPr lang="ja-JP" altLang="ja-JP" sz="2400" dirty="0">
                <a:latin typeface="+mn-ea"/>
              </a:rPr>
              <a:t>■　その場で受験の中止と退室を指示され，それ以後の受験は</a:t>
            </a:r>
            <a:br>
              <a:rPr lang="en-US" altLang="ja-JP" sz="2400" dirty="0">
                <a:latin typeface="+mn-ea"/>
              </a:rPr>
            </a:br>
            <a:r>
              <a:rPr lang="ja-JP" altLang="en-US" sz="2400" dirty="0">
                <a:latin typeface="+mn-ea"/>
              </a:rPr>
              <a:t>　</a:t>
            </a:r>
            <a:r>
              <a:rPr lang="ja-JP" altLang="ja-JP" sz="2400" dirty="0">
                <a:latin typeface="+mn-ea"/>
              </a:rPr>
              <a:t>できなくなります。</a:t>
            </a:r>
          </a:p>
          <a:p>
            <a:pPr>
              <a:spcBef>
                <a:spcPts val="1200"/>
              </a:spcBef>
            </a:pPr>
            <a:r>
              <a:rPr lang="ja-JP" altLang="ja-JP" sz="2400" dirty="0">
                <a:latin typeface="+mn-ea"/>
              </a:rPr>
              <a:t>■　受験した大学入学共通テストの全ての教科・科目の成績を</a:t>
            </a:r>
            <a:br>
              <a:rPr lang="en-US" altLang="ja-JP" sz="2400" dirty="0">
                <a:latin typeface="+mn-ea"/>
              </a:rPr>
            </a:br>
            <a:r>
              <a:rPr lang="ja-JP" altLang="en-US" sz="2400" dirty="0">
                <a:latin typeface="+mn-ea"/>
              </a:rPr>
              <a:t>　</a:t>
            </a:r>
            <a:r>
              <a:rPr lang="ja-JP" altLang="ja-JP" sz="2400" dirty="0">
                <a:latin typeface="+mn-ea"/>
              </a:rPr>
              <a:t>無効とします。</a:t>
            </a:r>
          </a:p>
          <a:p>
            <a:pPr>
              <a:spcBef>
                <a:spcPts val="1200"/>
              </a:spcBef>
            </a:pPr>
            <a:r>
              <a:rPr lang="ja-JP" altLang="ja-JP" sz="2400" dirty="0">
                <a:latin typeface="+mn-ea"/>
              </a:rPr>
              <a:t>■　不正行為については，状況により警察へ被害届を提出する</a:t>
            </a:r>
            <a:br>
              <a:rPr lang="en-US" altLang="ja-JP" sz="2400" dirty="0">
                <a:latin typeface="+mn-ea"/>
              </a:rPr>
            </a:br>
            <a:r>
              <a:rPr lang="ja-JP" altLang="en-US" sz="2400" dirty="0">
                <a:latin typeface="+mn-ea"/>
              </a:rPr>
              <a:t>　</a:t>
            </a:r>
            <a:r>
              <a:rPr lang="ja-JP" altLang="ja-JP" sz="2400" dirty="0">
                <a:latin typeface="+mn-ea"/>
              </a:rPr>
              <a:t>などの対応をとる場合があります。</a:t>
            </a:r>
          </a:p>
          <a:p>
            <a:endParaRPr lang="en-US" altLang="ja-JP" sz="2400" dirty="0">
              <a:latin typeface="+mn-ea"/>
            </a:endParaRPr>
          </a:p>
          <a:p>
            <a:r>
              <a:rPr lang="ja-JP" altLang="en-US" sz="2000" dirty="0">
                <a:latin typeface="+mn-ea"/>
              </a:rPr>
              <a:t>　</a:t>
            </a:r>
            <a:r>
              <a:rPr lang="en-US" altLang="ja-JP" sz="2000" dirty="0">
                <a:latin typeface="+mn-ea"/>
              </a:rPr>
              <a:t>※</a:t>
            </a:r>
            <a:r>
              <a:rPr lang="ja-JP" altLang="en-US" sz="2000" dirty="0">
                <a:latin typeface="+mn-ea"/>
              </a:rPr>
              <a:t>　出願時に，故意に虚偽の内容を登録した場合は，不正行為となります。　　　</a:t>
            </a:r>
            <a:endParaRPr lang="en-US" altLang="ja-JP" sz="2000" dirty="0">
              <a:latin typeface="+mn-ea"/>
            </a:endParaRPr>
          </a:p>
          <a:p>
            <a:r>
              <a:rPr lang="ja-JP" altLang="en-US" dirty="0">
                <a:latin typeface="+mn-ea"/>
              </a:rPr>
              <a:t>　　　（</a:t>
            </a:r>
            <a:r>
              <a:rPr lang="en-US" altLang="ja-JP" dirty="0">
                <a:latin typeface="+mn-ea"/>
              </a:rPr>
              <a:t>『</a:t>
            </a:r>
            <a:r>
              <a:rPr lang="ja-JP" altLang="en-US" dirty="0">
                <a:latin typeface="+mn-ea"/>
              </a:rPr>
              <a:t>受験案内</a:t>
            </a:r>
            <a:r>
              <a:rPr lang="en-US" altLang="ja-JP" dirty="0">
                <a:latin typeface="+mn-ea"/>
              </a:rPr>
              <a:t>』p.36</a:t>
            </a:r>
            <a:r>
              <a:rPr lang="ja-JP" altLang="en-US" dirty="0">
                <a:latin typeface="+mn-ea"/>
              </a:rPr>
              <a:t>）</a:t>
            </a:r>
            <a:endParaRPr lang="en-US" altLang="ja-JP" dirty="0">
              <a:latin typeface="+mn-ea"/>
            </a:endParaRPr>
          </a:p>
          <a:p>
            <a:pPr>
              <a:spcBef>
                <a:spcPts val="600"/>
              </a:spcBef>
            </a:pPr>
            <a:r>
              <a:rPr lang="ja-JP" altLang="en-US" sz="2000" dirty="0">
                <a:latin typeface="+mn-ea"/>
              </a:rPr>
              <a:t>　</a:t>
            </a:r>
            <a:r>
              <a:rPr lang="ja-JP" altLang="ja-JP" sz="2000" dirty="0">
                <a:latin typeface="+mn-ea"/>
              </a:rPr>
              <a:t>※　試験時間中に，電子機器類を使用すると不正行為となります。</a:t>
            </a:r>
            <a:endParaRPr lang="en-US" altLang="ja-JP" sz="2000" dirty="0">
              <a:latin typeface="+mn-ea"/>
            </a:endParaRPr>
          </a:p>
          <a:p>
            <a:r>
              <a:rPr lang="ja-JP" altLang="en-US" dirty="0">
                <a:latin typeface="+mn-ea"/>
              </a:rPr>
              <a:t>　</a:t>
            </a:r>
            <a:r>
              <a:rPr lang="ja-JP" altLang="ja-JP" dirty="0">
                <a:latin typeface="+mn-ea"/>
              </a:rPr>
              <a:t>　</a:t>
            </a:r>
            <a:r>
              <a:rPr lang="ja-JP" altLang="en-US" dirty="0">
                <a:latin typeface="+mn-ea"/>
              </a:rPr>
              <a:t>　（</a:t>
            </a:r>
            <a:r>
              <a:rPr lang="ja-JP" altLang="ja-JP" dirty="0">
                <a:latin typeface="+mn-ea"/>
              </a:rPr>
              <a:t>試験時間中の所持品の取扱い</a:t>
            </a:r>
            <a:r>
              <a:rPr lang="ja-JP" altLang="en-US" dirty="0">
                <a:latin typeface="+mn-ea"/>
              </a:rPr>
              <a:t>（</a:t>
            </a:r>
            <a:r>
              <a:rPr lang="en-US" altLang="ja-JP" dirty="0">
                <a:latin typeface="+mn-ea"/>
              </a:rPr>
              <a:t>『</a:t>
            </a:r>
            <a:r>
              <a:rPr lang="ja-JP" altLang="en-US" dirty="0">
                <a:latin typeface="+mn-ea"/>
              </a:rPr>
              <a:t>受験案内</a:t>
            </a:r>
            <a:r>
              <a:rPr lang="en-US" altLang="ja-JP" dirty="0">
                <a:latin typeface="+mn-ea"/>
              </a:rPr>
              <a:t>』p.48</a:t>
            </a:r>
            <a:r>
              <a:rPr lang="ja-JP" altLang="en-US" dirty="0">
                <a:latin typeface="+mn-ea"/>
              </a:rPr>
              <a:t>～</a:t>
            </a:r>
            <a:r>
              <a:rPr lang="en-US" altLang="ja-JP" dirty="0">
                <a:latin typeface="+mn-ea"/>
              </a:rPr>
              <a:t>49</a:t>
            </a:r>
            <a:r>
              <a:rPr lang="ja-JP" altLang="en-US" dirty="0">
                <a:latin typeface="+mn-ea"/>
              </a:rPr>
              <a:t>）を確認）</a:t>
            </a:r>
            <a:endParaRPr lang="en-US" altLang="ja-JP" dirty="0">
              <a:latin typeface="+mn-ea"/>
            </a:endParaRPr>
          </a:p>
        </p:txBody>
      </p:sp>
      <p:sp>
        <p:nvSpPr>
          <p:cNvPr id="14" name="タイトル 5">
            <a:extLst>
              <a:ext uri="{FF2B5EF4-FFF2-40B4-BE49-F238E27FC236}">
                <a16:creationId xmlns:a16="http://schemas.microsoft.com/office/drawing/2014/main" id="{98B71E1D-27AA-4725-BDCB-11B38827FEF4}"/>
              </a:ext>
            </a:extLst>
          </p:cNvPr>
          <p:cNvSpPr txBox="1">
            <a:spLocks/>
          </p:cNvSpPr>
          <p:nvPr/>
        </p:nvSpPr>
        <p:spPr>
          <a:xfrm>
            <a:off x="406399" y="113121"/>
            <a:ext cx="9280525" cy="563414"/>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2400" b="1" kern="1200">
                <a:solidFill>
                  <a:schemeClr val="accent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rgbClr val="002060"/>
                </a:solidFill>
              </a:rPr>
              <a:t>④　不正行為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P.36,50</a:t>
            </a:r>
            <a:r>
              <a:rPr lang="ja-JP" altLang="en-US" dirty="0">
                <a:solidFill>
                  <a:srgbClr val="002060"/>
                </a:solidFill>
              </a:rPr>
              <a:t>～</a:t>
            </a:r>
            <a:r>
              <a:rPr lang="en-US" altLang="ja-JP" dirty="0">
                <a:solidFill>
                  <a:srgbClr val="002060"/>
                </a:solidFill>
              </a:rPr>
              <a:t>51】</a:t>
            </a:r>
            <a:endParaRPr lang="ja-JP" altLang="en-US" dirty="0">
              <a:solidFill>
                <a:srgbClr val="002060"/>
              </a:solidFill>
            </a:endParaRPr>
          </a:p>
        </p:txBody>
      </p:sp>
      <p:sp>
        <p:nvSpPr>
          <p:cNvPr id="5" name="正方形/長方形 4">
            <a:extLst>
              <a:ext uri="{FF2B5EF4-FFF2-40B4-BE49-F238E27FC236}">
                <a16:creationId xmlns:a16="http://schemas.microsoft.com/office/drawing/2014/main" id="{E44E5AFF-41E4-4892-B6D1-B771ECFAD94F}"/>
              </a:ext>
            </a:extLst>
          </p:cNvPr>
          <p:cNvSpPr/>
          <p:nvPr/>
        </p:nvSpPr>
        <p:spPr>
          <a:xfrm>
            <a:off x="8680373" y="68271"/>
            <a:ext cx="3420000" cy="453183"/>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【2.</a:t>
            </a:r>
            <a:r>
              <a:rPr lang="ja-JP" altLang="en-US" sz="2000" dirty="0">
                <a:latin typeface="+mn-ea"/>
              </a:rPr>
              <a:t> 受験するに当たって</a:t>
            </a:r>
            <a:r>
              <a:rPr lang="en-US" altLang="ja-JP" sz="2000" dirty="0">
                <a:latin typeface="+mn-ea"/>
              </a:rPr>
              <a:t>】</a:t>
            </a:r>
          </a:p>
        </p:txBody>
      </p:sp>
    </p:spTree>
    <p:extLst>
      <p:ext uri="{BB962C8B-B14F-4D97-AF65-F5344CB8AC3E}">
        <p14:creationId xmlns:p14="http://schemas.microsoft.com/office/powerpoint/2010/main" val="3654766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EF95742-27FD-4057-9463-3273EFE55FF0}"/>
              </a:ext>
            </a:extLst>
          </p:cNvPr>
          <p:cNvSpPr>
            <a:spLocks noGrp="1"/>
          </p:cNvSpPr>
          <p:nvPr>
            <p:ph type="sldNum" sz="quarter" idx="12"/>
          </p:nvPr>
        </p:nvSpPr>
        <p:spPr/>
        <p:txBody>
          <a:bodyPr/>
          <a:lstStyle/>
          <a:p>
            <a:fld id="{6CDE0D69-D120-4C3F-AF8B-153B86130DEE}" type="slidenum">
              <a:rPr kumimoji="1" lang="ja-JP" altLang="en-US" smtClean="0"/>
              <a:pPr/>
              <a:t>26</a:t>
            </a:fld>
            <a:endParaRPr kumimoji="1" lang="ja-JP" altLang="en-US" dirty="0"/>
          </a:p>
        </p:txBody>
      </p:sp>
      <p:sp>
        <p:nvSpPr>
          <p:cNvPr id="14" name="タイトル 5">
            <a:extLst>
              <a:ext uri="{FF2B5EF4-FFF2-40B4-BE49-F238E27FC236}">
                <a16:creationId xmlns:a16="http://schemas.microsoft.com/office/drawing/2014/main" id="{98B71E1D-27AA-4725-BDCB-11B38827FEF4}"/>
              </a:ext>
            </a:extLst>
          </p:cNvPr>
          <p:cNvSpPr txBox="1">
            <a:spLocks/>
          </p:cNvSpPr>
          <p:nvPr/>
        </p:nvSpPr>
        <p:spPr>
          <a:xfrm>
            <a:off x="406399" y="113121"/>
            <a:ext cx="9280525" cy="563414"/>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2400" b="1" kern="1200">
                <a:solidFill>
                  <a:schemeClr val="accent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rgbClr val="002060"/>
                </a:solidFill>
              </a:rPr>
              <a:t>④　不正行為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P.50</a:t>
            </a:r>
            <a:r>
              <a:rPr lang="ja-JP" altLang="en-US" dirty="0">
                <a:solidFill>
                  <a:srgbClr val="002060"/>
                </a:solidFill>
              </a:rPr>
              <a:t>～</a:t>
            </a:r>
            <a:r>
              <a:rPr lang="en-US" altLang="ja-JP" dirty="0">
                <a:solidFill>
                  <a:srgbClr val="002060"/>
                </a:solidFill>
              </a:rPr>
              <a:t>51】</a:t>
            </a:r>
            <a:endParaRPr lang="ja-JP" altLang="en-US" dirty="0">
              <a:solidFill>
                <a:srgbClr val="002060"/>
              </a:solidFill>
            </a:endParaRPr>
          </a:p>
        </p:txBody>
      </p:sp>
      <p:sp>
        <p:nvSpPr>
          <p:cNvPr id="2" name="テキスト ボックス 1">
            <a:extLst>
              <a:ext uri="{FF2B5EF4-FFF2-40B4-BE49-F238E27FC236}">
                <a16:creationId xmlns:a16="http://schemas.microsoft.com/office/drawing/2014/main" id="{34D4AE73-16DF-4299-8D91-9284787378CF}"/>
              </a:ext>
            </a:extLst>
          </p:cNvPr>
          <p:cNvSpPr txBox="1"/>
          <p:nvPr/>
        </p:nvSpPr>
        <p:spPr>
          <a:xfrm>
            <a:off x="578675" y="902914"/>
            <a:ext cx="9958294" cy="492443"/>
          </a:xfrm>
          <a:prstGeom prst="rect">
            <a:avLst/>
          </a:prstGeom>
          <a:noFill/>
        </p:spPr>
        <p:txBody>
          <a:bodyPr wrap="square" rtlCol="0">
            <a:spAutoFit/>
          </a:bodyPr>
          <a:lstStyle/>
          <a:p>
            <a:r>
              <a:rPr kumimoji="1" lang="ja-JP" altLang="en-US" sz="2600" b="1" dirty="0"/>
              <a:t>○　通信機能のある電子機器類の取扱いについて</a:t>
            </a:r>
            <a:endParaRPr kumimoji="1" lang="en-US" altLang="ja-JP" sz="2600" b="1" dirty="0"/>
          </a:p>
        </p:txBody>
      </p:sp>
      <p:grpSp>
        <p:nvGrpSpPr>
          <p:cNvPr id="12" name="グループ化 11">
            <a:extLst>
              <a:ext uri="{FF2B5EF4-FFF2-40B4-BE49-F238E27FC236}">
                <a16:creationId xmlns:a16="http://schemas.microsoft.com/office/drawing/2014/main" id="{34CCA5FD-54F3-408D-AC80-DA0A2DFC9D62}"/>
              </a:ext>
            </a:extLst>
          </p:cNvPr>
          <p:cNvGrpSpPr/>
          <p:nvPr/>
        </p:nvGrpSpPr>
        <p:grpSpPr>
          <a:xfrm>
            <a:off x="1655031" y="2478105"/>
            <a:ext cx="7919420" cy="525040"/>
            <a:chOff x="1091677" y="5068750"/>
            <a:chExt cx="7919420" cy="525040"/>
          </a:xfrm>
        </p:grpSpPr>
        <p:sp>
          <p:nvSpPr>
            <p:cNvPr id="13" name="乗算記号 12">
              <a:extLst>
                <a:ext uri="{FF2B5EF4-FFF2-40B4-BE49-F238E27FC236}">
                  <a16:creationId xmlns:a16="http://schemas.microsoft.com/office/drawing/2014/main" id="{97E782C3-E85E-4417-BA16-D703DD37ECD6}"/>
                </a:ext>
              </a:extLst>
            </p:cNvPr>
            <p:cNvSpPr>
              <a:spLocks noChangeAspect="1"/>
            </p:cNvSpPr>
            <p:nvPr/>
          </p:nvSpPr>
          <p:spPr>
            <a:xfrm>
              <a:off x="1091677" y="5068750"/>
              <a:ext cx="466702" cy="525040"/>
            </a:xfrm>
            <a:prstGeom prst="mathMultiply">
              <a:avLst/>
            </a:prstGeom>
            <a:solidFill>
              <a:srgbClr val="FF0000"/>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6" name="正方形/長方形 15">
              <a:extLst>
                <a:ext uri="{FF2B5EF4-FFF2-40B4-BE49-F238E27FC236}">
                  <a16:creationId xmlns:a16="http://schemas.microsoft.com/office/drawing/2014/main" id="{B4306560-53CA-4149-8BFF-577272264FCF}"/>
                </a:ext>
              </a:extLst>
            </p:cNvPr>
            <p:cNvSpPr/>
            <p:nvPr/>
          </p:nvSpPr>
          <p:spPr>
            <a:xfrm>
              <a:off x="1613097" y="5127476"/>
              <a:ext cx="7398000" cy="461665"/>
            </a:xfrm>
            <a:prstGeom prst="rect">
              <a:avLst/>
            </a:prstGeom>
          </p:spPr>
          <p:txBody>
            <a:bodyPr wrap="square">
              <a:spAutoFit/>
            </a:bodyPr>
            <a:lstStyle/>
            <a:p>
              <a:pPr marL="252000" indent="-457200">
                <a:spcBef>
                  <a:spcPts val="1200"/>
                </a:spcBef>
                <a:spcAft>
                  <a:spcPts val="0"/>
                </a:spcAft>
                <a:defRPr/>
              </a:pPr>
              <a:r>
                <a:rPr lang="ja-JP" altLang="en-US" sz="2400" b="0" dirty="0">
                  <a:latin typeface="メイリオ" panose="020B0604030504040204" pitchFamily="50" charset="-128"/>
                  <a:ea typeface="メイリオ" panose="020B0604030504040204" pitchFamily="50" charset="-128"/>
                </a:rPr>
                <a:t>衣類のポケット等にしまっている</a:t>
              </a:r>
              <a:endParaRPr lang="en-US" altLang="ja-JP" sz="2400" b="0" dirty="0">
                <a:latin typeface="メイリオ" panose="020B0604030504040204" pitchFamily="50" charset="-128"/>
                <a:ea typeface="メイリオ" panose="020B0604030504040204" pitchFamily="50" charset="-128"/>
              </a:endParaRPr>
            </a:p>
          </p:txBody>
        </p:sp>
      </p:grpSp>
      <p:sp>
        <p:nvSpPr>
          <p:cNvPr id="11" name="テキスト ボックス 10">
            <a:extLst>
              <a:ext uri="{FF2B5EF4-FFF2-40B4-BE49-F238E27FC236}">
                <a16:creationId xmlns:a16="http://schemas.microsoft.com/office/drawing/2014/main" id="{95545B48-FF48-49B3-B7EC-C89DAA6E2EF5}"/>
              </a:ext>
            </a:extLst>
          </p:cNvPr>
          <p:cNvSpPr txBox="1"/>
          <p:nvPr/>
        </p:nvSpPr>
        <p:spPr>
          <a:xfrm>
            <a:off x="896303" y="1464938"/>
            <a:ext cx="9141777" cy="830997"/>
          </a:xfrm>
          <a:prstGeom prst="rect">
            <a:avLst/>
          </a:prstGeom>
          <a:solidFill>
            <a:schemeClr val="bg1"/>
          </a:solidFill>
        </p:spPr>
        <p:txBody>
          <a:bodyPr wrap="square" rtlCol="0">
            <a:spAutoFit/>
          </a:bodyPr>
          <a:lstStyle/>
          <a:p>
            <a:r>
              <a:rPr kumimoji="1" lang="ja-JP" altLang="en-US" sz="2400" dirty="0"/>
              <a:t>　試験時間中は，電源が切られていても，</a:t>
            </a:r>
            <a:r>
              <a:rPr kumimoji="1" lang="ja-JP" altLang="en-US" sz="2400" b="1" u="sng" dirty="0">
                <a:solidFill>
                  <a:srgbClr val="FF0000"/>
                </a:solidFill>
              </a:rPr>
              <a:t>かばんの中にしまっていなければ</a:t>
            </a:r>
            <a:r>
              <a:rPr kumimoji="1" lang="ja-JP" altLang="en-US" sz="2400" dirty="0"/>
              <a:t>，使用しているものとして，</a:t>
            </a:r>
            <a:r>
              <a:rPr kumimoji="1" lang="ja-JP" altLang="en-US" sz="2400" b="1" u="sng" dirty="0">
                <a:solidFill>
                  <a:srgbClr val="FF0000"/>
                </a:solidFill>
              </a:rPr>
              <a:t>不正行為</a:t>
            </a:r>
            <a:r>
              <a:rPr kumimoji="1" lang="ja-JP" altLang="en-US" sz="2400" dirty="0"/>
              <a:t>となります。</a:t>
            </a:r>
          </a:p>
        </p:txBody>
      </p:sp>
      <p:grpSp>
        <p:nvGrpSpPr>
          <p:cNvPr id="18" name="グループ化 17">
            <a:extLst>
              <a:ext uri="{FF2B5EF4-FFF2-40B4-BE49-F238E27FC236}">
                <a16:creationId xmlns:a16="http://schemas.microsoft.com/office/drawing/2014/main" id="{FDC00F34-8DA0-4E5E-A03F-76E5F3BB7E49}"/>
              </a:ext>
            </a:extLst>
          </p:cNvPr>
          <p:cNvGrpSpPr/>
          <p:nvPr/>
        </p:nvGrpSpPr>
        <p:grpSpPr>
          <a:xfrm>
            <a:off x="1655031" y="3104177"/>
            <a:ext cx="7919420" cy="533091"/>
            <a:chOff x="1091677" y="5068750"/>
            <a:chExt cx="7919420" cy="533091"/>
          </a:xfrm>
        </p:grpSpPr>
        <p:sp>
          <p:nvSpPr>
            <p:cNvPr id="19" name="乗算記号 18">
              <a:extLst>
                <a:ext uri="{FF2B5EF4-FFF2-40B4-BE49-F238E27FC236}">
                  <a16:creationId xmlns:a16="http://schemas.microsoft.com/office/drawing/2014/main" id="{89A1BFBA-90EE-4640-BF02-AEE184BAFAB2}"/>
                </a:ext>
              </a:extLst>
            </p:cNvPr>
            <p:cNvSpPr>
              <a:spLocks noChangeAspect="1"/>
            </p:cNvSpPr>
            <p:nvPr/>
          </p:nvSpPr>
          <p:spPr>
            <a:xfrm>
              <a:off x="1091677" y="5068750"/>
              <a:ext cx="466702" cy="525040"/>
            </a:xfrm>
            <a:prstGeom prst="mathMultiply">
              <a:avLst/>
            </a:prstGeom>
            <a:solidFill>
              <a:srgbClr val="FF0000"/>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21" name="正方形/長方形 20">
              <a:extLst>
                <a:ext uri="{FF2B5EF4-FFF2-40B4-BE49-F238E27FC236}">
                  <a16:creationId xmlns:a16="http://schemas.microsoft.com/office/drawing/2014/main" id="{31DAF42E-AEBE-483E-8AE9-FE4FB0DAA46C}"/>
                </a:ext>
              </a:extLst>
            </p:cNvPr>
            <p:cNvSpPr/>
            <p:nvPr/>
          </p:nvSpPr>
          <p:spPr>
            <a:xfrm>
              <a:off x="1613097" y="5140176"/>
              <a:ext cx="7398000" cy="461665"/>
            </a:xfrm>
            <a:prstGeom prst="rect">
              <a:avLst/>
            </a:prstGeom>
          </p:spPr>
          <p:txBody>
            <a:bodyPr wrap="square">
              <a:spAutoFit/>
            </a:bodyPr>
            <a:lstStyle/>
            <a:p>
              <a:pPr marL="252000" indent="-457200">
                <a:spcBef>
                  <a:spcPts val="1200"/>
                </a:spcBef>
                <a:spcAft>
                  <a:spcPts val="0"/>
                </a:spcAft>
                <a:defRPr/>
              </a:pPr>
              <a:r>
                <a:rPr lang="ja-JP" altLang="en-US" sz="2400" b="0" dirty="0">
                  <a:latin typeface="メイリオ" panose="020B0604030504040204" pitchFamily="50" charset="-128"/>
                  <a:ea typeface="メイリオ" panose="020B0604030504040204" pitchFamily="50" charset="-128"/>
                </a:rPr>
                <a:t>机やイスの上に置いている</a:t>
              </a:r>
              <a:endParaRPr lang="en-US" altLang="ja-JP" sz="2400" b="0" dirty="0">
                <a:latin typeface="メイリオ" panose="020B0604030504040204" pitchFamily="50" charset="-128"/>
                <a:ea typeface="メイリオ" panose="020B0604030504040204" pitchFamily="50" charset="-128"/>
              </a:endParaRPr>
            </a:p>
          </p:txBody>
        </p:sp>
      </p:grpSp>
      <p:grpSp>
        <p:nvGrpSpPr>
          <p:cNvPr id="23" name="グループ化 22">
            <a:extLst>
              <a:ext uri="{FF2B5EF4-FFF2-40B4-BE49-F238E27FC236}">
                <a16:creationId xmlns:a16="http://schemas.microsoft.com/office/drawing/2014/main" id="{6F35401E-8628-4574-9AD2-BDD9C3430FF4}"/>
              </a:ext>
            </a:extLst>
          </p:cNvPr>
          <p:cNvGrpSpPr/>
          <p:nvPr/>
        </p:nvGrpSpPr>
        <p:grpSpPr>
          <a:xfrm>
            <a:off x="1655031" y="3730249"/>
            <a:ext cx="7919420" cy="556686"/>
            <a:chOff x="1091677" y="5068750"/>
            <a:chExt cx="7919420" cy="525040"/>
          </a:xfrm>
        </p:grpSpPr>
        <p:sp>
          <p:nvSpPr>
            <p:cNvPr id="24" name="乗算記号 23">
              <a:extLst>
                <a:ext uri="{FF2B5EF4-FFF2-40B4-BE49-F238E27FC236}">
                  <a16:creationId xmlns:a16="http://schemas.microsoft.com/office/drawing/2014/main" id="{94B03CC1-BC72-403D-B191-052C25A12F14}"/>
                </a:ext>
              </a:extLst>
            </p:cNvPr>
            <p:cNvSpPr>
              <a:spLocks noChangeAspect="1"/>
            </p:cNvSpPr>
            <p:nvPr/>
          </p:nvSpPr>
          <p:spPr>
            <a:xfrm>
              <a:off x="1091677" y="5068750"/>
              <a:ext cx="466702" cy="525040"/>
            </a:xfrm>
            <a:prstGeom prst="mathMultiply">
              <a:avLst/>
            </a:prstGeom>
            <a:solidFill>
              <a:srgbClr val="FF0000"/>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26" name="正方形/長方形 25">
              <a:extLst>
                <a:ext uri="{FF2B5EF4-FFF2-40B4-BE49-F238E27FC236}">
                  <a16:creationId xmlns:a16="http://schemas.microsoft.com/office/drawing/2014/main" id="{FF24504F-763A-4DA0-9DBF-6A8B3A9010BA}"/>
                </a:ext>
              </a:extLst>
            </p:cNvPr>
            <p:cNvSpPr/>
            <p:nvPr/>
          </p:nvSpPr>
          <p:spPr>
            <a:xfrm>
              <a:off x="1613097" y="5149988"/>
              <a:ext cx="7398000" cy="435420"/>
            </a:xfrm>
            <a:prstGeom prst="rect">
              <a:avLst/>
            </a:prstGeom>
          </p:spPr>
          <p:txBody>
            <a:bodyPr wrap="square">
              <a:spAutoFit/>
            </a:bodyPr>
            <a:lstStyle/>
            <a:p>
              <a:pPr marL="252000" indent="-457200">
                <a:spcBef>
                  <a:spcPts val="1200"/>
                </a:spcBef>
                <a:spcAft>
                  <a:spcPts val="0"/>
                </a:spcAft>
                <a:defRPr/>
              </a:pPr>
              <a:r>
                <a:rPr lang="ja-JP" altLang="en-US" sz="2400" b="0" dirty="0">
                  <a:latin typeface="メイリオ" panose="020B0604030504040204" pitchFamily="50" charset="-128"/>
                  <a:ea typeface="メイリオ" panose="020B0604030504040204" pitchFamily="50" charset="-128"/>
                </a:rPr>
                <a:t>引き出しの中に入れている</a:t>
              </a:r>
              <a:endParaRPr lang="en-US" altLang="ja-JP" sz="2400" b="0" dirty="0">
                <a:latin typeface="メイリオ" panose="020B0604030504040204" pitchFamily="50" charset="-128"/>
                <a:ea typeface="メイリオ" panose="020B0604030504040204" pitchFamily="50" charset="-128"/>
              </a:endParaRPr>
            </a:p>
          </p:txBody>
        </p:sp>
      </p:grpSp>
      <p:sp>
        <p:nvSpPr>
          <p:cNvPr id="17" name="正方形/長方形 16">
            <a:extLst>
              <a:ext uri="{FF2B5EF4-FFF2-40B4-BE49-F238E27FC236}">
                <a16:creationId xmlns:a16="http://schemas.microsoft.com/office/drawing/2014/main" id="{0403A036-F65A-4E84-B661-39105F58CF53}"/>
              </a:ext>
            </a:extLst>
          </p:cNvPr>
          <p:cNvSpPr/>
          <p:nvPr/>
        </p:nvSpPr>
        <p:spPr>
          <a:xfrm>
            <a:off x="8680373" y="68271"/>
            <a:ext cx="3420000" cy="453183"/>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【2.</a:t>
            </a:r>
            <a:r>
              <a:rPr lang="ja-JP" altLang="en-US" sz="2000" dirty="0">
                <a:latin typeface="+mn-ea"/>
              </a:rPr>
              <a:t> 受験するに当たって</a:t>
            </a:r>
            <a:r>
              <a:rPr lang="en-US" altLang="ja-JP" sz="2000" dirty="0">
                <a:latin typeface="+mn-ea"/>
              </a:rPr>
              <a:t>】</a:t>
            </a:r>
          </a:p>
        </p:txBody>
      </p:sp>
      <p:sp>
        <p:nvSpPr>
          <p:cNvPr id="20" name="正方形/長方形 19">
            <a:extLst>
              <a:ext uri="{FF2B5EF4-FFF2-40B4-BE49-F238E27FC236}">
                <a16:creationId xmlns:a16="http://schemas.microsoft.com/office/drawing/2014/main" id="{4013B58A-4E6B-493B-9DBE-F6F61629794C}"/>
              </a:ext>
            </a:extLst>
          </p:cNvPr>
          <p:cNvSpPr/>
          <p:nvPr/>
        </p:nvSpPr>
        <p:spPr>
          <a:xfrm>
            <a:off x="896303" y="4468094"/>
            <a:ext cx="9958294" cy="646331"/>
          </a:xfrm>
          <a:prstGeom prst="rect">
            <a:avLst/>
          </a:prstGeom>
          <a:solidFill>
            <a:schemeClr val="bg1"/>
          </a:solidFill>
        </p:spPr>
        <p:txBody>
          <a:bodyPr wrap="square">
            <a:spAutoFit/>
          </a:bodyPr>
          <a:lstStyle/>
          <a:p>
            <a:pPr marL="252000" indent="-457200">
              <a:spcBef>
                <a:spcPts val="600"/>
              </a:spcBef>
              <a:spcAft>
                <a:spcPts val="0"/>
              </a:spcAft>
              <a:defRPr/>
            </a:pPr>
            <a:r>
              <a:rPr lang="en-US" altLang="ja-JP" b="0" dirty="0">
                <a:latin typeface="メイリオ" panose="020B0604030504040204" pitchFamily="50" charset="-128"/>
                <a:ea typeface="メイリオ" panose="020B0604030504040204" pitchFamily="50" charset="-128"/>
              </a:rPr>
              <a:t>※</a:t>
            </a:r>
            <a:r>
              <a:rPr lang="ja-JP" altLang="en-US" b="0" dirty="0">
                <a:latin typeface="メイリオ" panose="020B0604030504040204" pitchFamily="50" charset="-128"/>
                <a:ea typeface="メイリオ" panose="020B0604030504040204" pitchFamily="50" charset="-128"/>
              </a:rPr>
              <a:t>　通信機能のある電子機器類とは，携帯電話，スマートフォン，ウェアラブル端末</a:t>
            </a:r>
            <a:endParaRPr lang="en-US" altLang="ja-JP" b="0" dirty="0">
              <a:latin typeface="メイリオ" panose="020B0604030504040204" pitchFamily="50" charset="-128"/>
              <a:ea typeface="メイリオ" panose="020B0604030504040204" pitchFamily="50" charset="-128"/>
            </a:endParaRPr>
          </a:p>
          <a:p>
            <a:pPr marL="252000" indent="-457200">
              <a:spcBef>
                <a:spcPts val="0"/>
              </a:spcBef>
              <a:spcAft>
                <a:spcPts val="0"/>
              </a:spcAft>
              <a:defRPr/>
            </a:pPr>
            <a:r>
              <a:rPr lang="ja-JP" altLang="en-US" b="0" dirty="0">
                <a:latin typeface="メイリオ" panose="020B0604030504040204" pitchFamily="50" charset="-128"/>
                <a:ea typeface="メイリオ" panose="020B0604030504040204" pitchFamily="50" charset="-128"/>
              </a:rPr>
              <a:t>　（スマートウォッチやスマートグラス等），タブレット端末等を指す。　　</a:t>
            </a:r>
            <a:endParaRPr lang="en-US" altLang="ja-JP" b="0" u="sng"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FAC54C55-249E-44BF-99D6-ADA27BC46F2A}"/>
              </a:ext>
            </a:extLst>
          </p:cNvPr>
          <p:cNvSpPr/>
          <p:nvPr/>
        </p:nvSpPr>
        <p:spPr>
          <a:xfrm>
            <a:off x="896303" y="5028628"/>
            <a:ext cx="9958294" cy="646331"/>
          </a:xfrm>
          <a:prstGeom prst="rect">
            <a:avLst/>
          </a:prstGeom>
          <a:solidFill>
            <a:schemeClr val="bg1"/>
          </a:solidFill>
        </p:spPr>
        <p:txBody>
          <a:bodyPr wrap="square">
            <a:spAutoFit/>
          </a:bodyPr>
          <a:lstStyle/>
          <a:p>
            <a:pPr marL="252000" indent="-457200">
              <a:spcBef>
                <a:spcPts val="600"/>
              </a:spcBef>
              <a:spcAft>
                <a:spcPts val="2400"/>
              </a:spcAft>
              <a:defRPr/>
            </a:pPr>
            <a:r>
              <a:rPr lang="ja-JP" altLang="en-US" b="0" dirty="0">
                <a:latin typeface="メイリオ" panose="020B0604030504040204" pitchFamily="50" charset="-128"/>
                <a:ea typeface="メイリオ" panose="020B0604030504040204" pitchFamily="50" charset="-128"/>
              </a:rPr>
              <a:t>　　</a:t>
            </a:r>
            <a:r>
              <a:rPr lang="ja-JP" altLang="en-US" b="0" u="sng" dirty="0">
                <a:latin typeface="メイリオ" panose="020B0604030504040204" pitchFamily="50" charset="-128"/>
                <a:ea typeface="メイリオ" panose="020B0604030504040204" pitchFamily="50" charset="-128"/>
              </a:rPr>
              <a:t>なお，電子辞書，</a:t>
            </a:r>
            <a:r>
              <a:rPr lang="en-US" altLang="ja-JP" b="0" u="sng" dirty="0">
                <a:latin typeface="メイリオ" panose="020B0604030504040204" pitchFamily="50" charset="-128"/>
                <a:ea typeface="メイリオ" panose="020B0604030504040204" pitchFamily="50" charset="-128"/>
              </a:rPr>
              <a:t>IC</a:t>
            </a:r>
            <a:r>
              <a:rPr lang="ja-JP" altLang="en-US" b="0" u="sng" dirty="0">
                <a:latin typeface="メイリオ" panose="020B0604030504040204" pitchFamily="50" charset="-128"/>
                <a:ea typeface="メイリオ" panose="020B0604030504040204" pitchFamily="50" charset="-128"/>
              </a:rPr>
              <a:t>レコーダー，ワイヤレスイヤホン，音楽プレーヤー等も</a:t>
            </a:r>
            <a:r>
              <a:rPr lang="ja-JP" altLang="en-US" u="sng" dirty="0">
                <a:latin typeface="メイリオ" panose="020B0604030504040204" pitchFamily="50" charset="-128"/>
              </a:rPr>
              <a:t>，通信機能が</a:t>
            </a:r>
            <a:r>
              <a:rPr lang="ja-JP" altLang="en-US" b="0" u="sng" dirty="0">
                <a:latin typeface="メイリオ" panose="020B0604030504040204" pitchFamily="50" charset="-128"/>
                <a:ea typeface="メイリオ" panose="020B0604030504040204" pitchFamily="50" charset="-128"/>
              </a:rPr>
              <a:t>あれば該当する。</a:t>
            </a:r>
            <a:endParaRPr lang="en-US" altLang="ja-JP" b="0" u="sng" dirty="0">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6F7449F7-41D0-40E6-BEAA-D6409E14899E}"/>
              </a:ext>
            </a:extLst>
          </p:cNvPr>
          <p:cNvSpPr/>
          <p:nvPr/>
        </p:nvSpPr>
        <p:spPr>
          <a:xfrm>
            <a:off x="896302" y="5673347"/>
            <a:ext cx="9958294" cy="815608"/>
          </a:xfrm>
          <a:prstGeom prst="rect">
            <a:avLst/>
          </a:prstGeom>
          <a:solidFill>
            <a:schemeClr val="bg1"/>
          </a:solidFill>
        </p:spPr>
        <p:txBody>
          <a:bodyPr wrap="square">
            <a:spAutoFit/>
          </a:bodyPr>
          <a:lstStyle/>
          <a:p>
            <a:pPr marL="252000" indent="-457200">
              <a:spcBef>
                <a:spcPts val="2400"/>
              </a:spcBef>
              <a:spcAft>
                <a:spcPts val="1200"/>
              </a:spcAft>
              <a:defRPr/>
            </a:pPr>
            <a:endParaRPr lang="en-US" altLang="ja-JP" sz="100" b="0" dirty="0">
              <a:latin typeface="メイリオ" panose="020B0604030504040204" pitchFamily="50" charset="-128"/>
              <a:ea typeface="メイリオ" panose="020B0604030504040204" pitchFamily="50" charset="-128"/>
            </a:endParaRPr>
          </a:p>
          <a:p>
            <a:pPr marL="252000" indent="-457200">
              <a:spcAft>
                <a:spcPts val="600"/>
              </a:spcAft>
              <a:defRPr/>
            </a:pPr>
            <a:r>
              <a:rPr lang="en-US" altLang="ja-JP" b="0" dirty="0">
                <a:latin typeface="メイリオ" panose="020B0604030504040204" pitchFamily="50" charset="-128"/>
                <a:ea typeface="メイリオ" panose="020B0604030504040204" pitchFamily="50" charset="-128"/>
              </a:rPr>
              <a:t>※</a:t>
            </a:r>
            <a:r>
              <a:rPr lang="ja-JP" altLang="en-US" b="0" dirty="0">
                <a:latin typeface="メイリオ" panose="020B0604030504040204" pitchFamily="50" charset="-128"/>
                <a:ea typeface="メイリオ" panose="020B0604030504040204" pitchFamily="50" charset="-128"/>
              </a:rPr>
              <a:t>　通信機能の有無が判別しづらい場合，試験時間中に監督者が預かった上で，機能の有無を確認することがある。</a:t>
            </a:r>
            <a:endParaRPr lang="en-US" altLang="ja-JP"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426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20" grpId="0" animBg="1"/>
      <p:bldP spid="22"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EF95742-27FD-4057-9463-3273EFE55FF0}"/>
              </a:ext>
            </a:extLst>
          </p:cNvPr>
          <p:cNvSpPr>
            <a:spLocks noGrp="1"/>
          </p:cNvSpPr>
          <p:nvPr>
            <p:ph type="sldNum" sz="quarter" idx="12"/>
          </p:nvPr>
        </p:nvSpPr>
        <p:spPr/>
        <p:txBody>
          <a:bodyPr/>
          <a:lstStyle/>
          <a:p>
            <a:fld id="{6CDE0D69-D120-4C3F-AF8B-153B86130DEE}" type="slidenum">
              <a:rPr kumimoji="1" lang="ja-JP" altLang="en-US" smtClean="0"/>
              <a:pPr/>
              <a:t>27</a:t>
            </a:fld>
            <a:endParaRPr kumimoji="1" lang="ja-JP" altLang="en-US" dirty="0"/>
          </a:p>
        </p:txBody>
      </p:sp>
      <p:sp>
        <p:nvSpPr>
          <p:cNvPr id="8" name="四角形: 角を丸くする 7">
            <a:extLst>
              <a:ext uri="{FF2B5EF4-FFF2-40B4-BE49-F238E27FC236}">
                <a16:creationId xmlns:a16="http://schemas.microsoft.com/office/drawing/2014/main" id="{246E514B-0059-4810-A583-084A5F4380C2}"/>
              </a:ext>
            </a:extLst>
          </p:cNvPr>
          <p:cNvSpPr/>
          <p:nvPr/>
        </p:nvSpPr>
        <p:spPr bwMode="auto">
          <a:xfrm>
            <a:off x="769484" y="3511856"/>
            <a:ext cx="10048333" cy="3077193"/>
          </a:xfrm>
          <a:prstGeom prst="roundRect">
            <a:avLst>
              <a:gd name="adj" fmla="val 14149"/>
            </a:avLst>
          </a:prstGeom>
          <a:ln w="5715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vert="horz" wrap="square" lIns="216000" tIns="45720" rIns="91440" bIns="45720" numCol="1" rtlCol="0" anchor="ctr" anchorCtr="0" compatLnSpc="1">
            <a:prstTxWarp prst="textNoShape">
              <a:avLst/>
            </a:prstTxWarp>
          </a:bodyPr>
          <a:lstStyle/>
          <a:p>
            <a:pPr>
              <a:spcBef>
                <a:spcPts val="600"/>
              </a:spcBef>
              <a:defRPr/>
            </a:pPr>
            <a:r>
              <a:rPr lang="ja-JP" altLang="en-US" sz="2400" kern="0" dirty="0">
                <a:solidFill>
                  <a:srgbClr val="000000"/>
                </a:solidFill>
                <a:latin typeface="+mn-ea"/>
              </a:rPr>
              <a:t>志願者問合せ専用電話（大学入試センター事業第１課）</a:t>
            </a:r>
            <a:endParaRPr lang="en-US" altLang="ja-JP" sz="2400" kern="0" dirty="0">
              <a:solidFill>
                <a:srgbClr val="000000"/>
              </a:solidFill>
              <a:latin typeface="+mn-ea"/>
            </a:endParaRPr>
          </a:p>
          <a:p>
            <a:pPr>
              <a:spcBef>
                <a:spcPts val="600"/>
              </a:spcBef>
              <a:defRPr/>
            </a:pPr>
            <a:r>
              <a:rPr lang="ja-JP" altLang="en-US" sz="2400" b="1" kern="0" dirty="0">
                <a:solidFill>
                  <a:srgbClr val="000000"/>
                </a:solidFill>
                <a:latin typeface="+mn-ea"/>
              </a:rPr>
              <a:t>　</a:t>
            </a:r>
            <a:r>
              <a:rPr lang="en-US" altLang="ja-JP" sz="2400" b="1" kern="0" dirty="0">
                <a:solidFill>
                  <a:srgbClr val="000000"/>
                </a:solidFill>
                <a:latin typeface="+mn-ea"/>
              </a:rPr>
              <a:t>TEL</a:t>
            </a:r>
            <a:r>
              <a:rPr lang="ja-JP" altLang="en-US" sz="2400" b="1" kern="0" dirty="0">
                <a:solidFill>
                  <a:srgbClr val="000000"/>
                </a:solidFill>
                <a:latin typeface="+mn-ea"/>
              </a:rPr>
              <a:t>　</a:t>
            </a:r>
            <a:r>
              <a:rPr lang="en-US" altLang="ja-JP" sz="2400" b="1" kern="0" dirty="0">
                <a:solidFill>
                  <a:srgbClr val="000000"/>
                </a:solidFill>
                <a:latin typeface="+mn-ea"/>
              </a:rPr>
              <a:t>03</a:t>
            </a:r>
            <a:r>
              <a:rPr lang="ja-JP" altLang="en-US" sz="2400" b="1" kern="0" dirty="0">
                <a:solidFill>
                  <a:srgbClr val="000000"/>
                </a:solidFill>
                <a:latin typeface="+mn-ea"/>
              </a:rPr>
              <a:t>－</a:t>
            </a:r>
            <a:r>
              <a:rPr lang="en-US" altLang="ja-JP" sz="2400" b="1" kern="0" dirty="0">
                <a:solidFill>
                  <a:srgbClr val="000000"/>
                </a:solidFill>
                <a:latin typeface="+mn-ea"/>
              </a:rPr>
              <a:t>3465</a:t>
            </a:r>
            <a:r>
              <a:rPr lang="ja-JP" altLang="en-US" sz="2400" b="1" kern="0" dirty="0">
                <a:solidFill>
                  <a:srgbClr val="000000"/>
                </a:solidFill>
                <a:latin typeface="+mn-ea"/>
              </a:rPr>
              <a:t>－</a:t>
            </a:r>
            <a:r>
              <a:rPr lang="en-US" altLang="ja-JP" sz="2400" b="1" kern="0" dirty="0">
                <a:solidFill>
                  <a:srgbClr val="000000"/>
                </a:solidFill>
                <a:latin typeface="+mn-ea"/>
              </a:rPr>
              <a:t>8600</a:t>
            </a:r>
          </a:p>
          <a:p>
            <a:pPr marL="360000">
              <a:spcBef>
                <a:spcPts val="600"/>
              </a:spcBef>
              <a:defRPr/>
            </a:pPr>
            <a:r>
              <a:rPr lang="en-US" altLang="ja-JP" sz="2000" b="1" kern="0" dirty="0">
                <a:solidFill>
                  <a:srgbClr val="000000"/>
                </a:solidFill>
                <a:latin typeface="+mn-ea"/>
              </a:rPr>
              <a:t>9:30</a:t>
            </a:r>
            <a:r>
              <a:rPr lang="ja-JP" altLang="en-US" sz="2000" b="1" kern="0" dirty="0">
                <a:solidFill>
                  <a:srgbClr val="000000"/>
                </a:solidFill>
                <a:latin typeface="+mn-ea"/>
              </a:rPr>
              <a:t>～</a:t>
            </a:r>
            <a:r>
              <a:rPr lang="en-US" altLang="ja-JP" sz="2000" b="1" kern="0" dirty="0">
                <a:solidFill>
                  <a:srgbClr val="000000"/>
                </a:solidFill>
                <a:latin typeface="+mn-ea"/>
              </a:rPr>
              <a:t>17:00</a:t>
            </a:r>
            <a:r>
              <a:rPr lang="ja-JP" altLang="en-US" sz="2000" kern="0" dirty="0">
                <a:solidFill>
                  <a:srgbClr val="000000"/>
                </a:solidFill>
                <a:latin typeface="+mn-ea"/>
              </a:rPr>
              <a:t>（土・日曜，祝日，</a:t>
            </a:r>
            <a:r>
              <a:rPr lang="en-US" altLang="ja-JP" sz="2000" kern="0" dirty="0">
                <a:solidFill>
                  <a:srgbClr val="000000"/>
                </a:solidFill>
                <a:latin typeface="+mn-ea"/>
              </a:rPr>
              <a:t>12</a:t>
            </a:r>
            <a:r>
              <a:rPr lang="ja-JP" altLang="en-US" sz="2000" kern="0" dirty="0">
                <a:solidFill>
                  <a:srgbClr val="000000"/>
                </a:solidFill>
                <a:latin typeface="+mn-ea"/>
              </a:rPr>
              <a:t>月</a:t>
            </a:r>
            <a:r>
              <a:rPr lang="en-US" altLang="ja-JP" sz="2000" kern="0" dirty="0">
                <a:solidFill>
                  <a:srgbClr val="000000"/>
                </a:solidFill>
                <a:latin typeface="+mn-ea"/>
              </a:rPr>
              <a:t>29</a:t>
            </a:r>
            <a:r>
              <a:rPr lang="ja-JP" altLang="en-US" sz="2000" kern="0" dirty="0">
                <a:solidFill>
                  <a:srgbClr val="000000"/>
                </a:solidFill>
                <a:latin typeface="+mn-ea"/>
              </a:rPr>
              <a:t>日～</a:t>
            </a:r>
            <a:r>
              <a:rPr lang="en-US" altLang="ja-JP" sz="2000" kern="0" dirty="0">
                <a:solidFill>
                  <a:srgbClr val="000000"/>
                </a:solidFill>
                <a:latin typeface="+mn-ea"/>
              </a:rPr>
              <a:t>1</a:t>
            </a:r>
            <a:r>
              <a:rPr lang="ja-JP" altLang="en-US" sz="2000" kern="0" dirty="0">
                <a:solidFill>
                  <a:srgbClr val="000000"/>
                </a:solidFill>
                <a:latin typeface="+mn-ea"/>
              </a:rPr>
              <a:t>月</a:t>
            </a:r>
            <a:r>
              <a:rPr lang="en-US" altLang="ja-JP" sz="2000" kern="0" dirty="0">
                <a:solidFill>
                  <a:srgbClr val="000000"/>
                </a:solidFill>
                <a:latin typeface="+mn-ea"/>
              </a:rPr>
              <a:t>3</a:t>
            </a:r>
            <a:r>
              <a:rPr lang="ja-JP" altLang="en-US" sz="2000" kern="0" dirty="0">
                <a:solidFill>
                  <a:srgbClr val="000000"/>
                </a:solidFill>
                <a:latin typeface="+mn-ea"/>
              </a:rPr>
              <a:t>日を除く）</a:t>
            </a:r>
            <a:endParaRPr lang="en-US" altLang="ja-JP" sz="2000" kern="0" dirty="0">
              <a:solidFill>
                <a:srgbClr val="000000"/>
              </a:solidFill>
              <a:latin typeface="+mn-ea"/>
            </a:endParaRPr>
          </a:p>
          <a:p>
            <a:pPr marL="360000">
              <a:spcBef>
                <a:spcPts val="600"/>
              </a:spcBef>
              <a:defRPr/>
            </a:pPr>
            <a:r>
              <a:rPr lang="ja-JP" altLang="en-US" kern="0" dirty="0">
                <a:solidFill>
                  <a:srgbClr val="000000"/>
                </a:solidFill>
                <a:latin typeface="+mn-ea"/>
              </a:rPr>
              <a:t>　</a:t>
            </a:r>
            <a:r>
              <a:rPr lang="en-US" altLang="ja-JP" kern="0" dirty="0">
                <a:solidFill>
                  <a:srgbClr val="000000"/>
                </a:solidFill>
                <a:latin typeface="+mn-ea"/>
              </a:rPr>
              <a:t>※</a:t>
            </a:r>
            <a:r>
              <a:rPr lang="ja-JP" altLang="en-US" kern="0" dirty="0">
                <a:solidFill>
                  <a:srgbClr val="000000"/>
                </a:solidFill>
                <a:latin typeface="+mn-ea"/>
              </a:rPr>
              <a:t>　出願期間直前，出願期間中，試験期日直前は特に電話回線が混み合います。</a:t>
            </a:r>
            <a:endParaRPr lang="en-US" altLang="ja-JP" kern="0" dirty="0">
              <a:solidFill>
                <a:srgbClr val="000000"/>
              </a:solidFill>
              <a:latin typeface="+mn-ea"/>
            </a:endParaRPr>
          </a:p>
          <a:p>
            <a:pPr marL="360000">
              <a:spcBef>
                <a:spcPts val="600"/>
              </a:spcBef>
              <a:defRPr/>
            </a:pPr>
            <a:endParaRPr lang="en-US" altLang="ja-JP" sz="2000" kern="0" dirty="0">
              <a:solidFill>
                <a:srgbClr val="000000"/>
              </a:solidFill>
              <a:latin typeface="+mn-ea"/>
            </a:endParaRPr>
          </a:p>
          <a:p>
            <a:pPr marL="360000">
              <a:spcBef>
                <a:spcPts val="600"/>
              </a:spcBef>
              <a:defRPr/>
            </a:pPr>
            <a:endParaRPr lang="en-US" altLang="ja-JP" sz="2000" kern="0" dirty="0">
              <a:solidFill>
                <a:srgbClr val="000000"/>
              </a:solidFill>
              <a:latin typeface="+mn-ea"/>
            </a:endParaRPr>
          </a:p>
        </p:txBody>
      </p:sp>
      <p:sp>
        <p:nvSpPr>
          <p:cNvPr id="2" name="大かっこ 1">
            <a:extLst>
              <a:ext uri="{FF2B5EF4-FFF2-40B4-BE49-F238E27FC236}">
                <a16:creationId xmlns:a16="http://schemas.microsoft.com/office/drawing/2014/main" id="{4DA2E768-61C5-4806-A463-6D49D3D42981}"/>
              </a:ext>
            </a:extLst>
          </p:cNvPr>
          <p:cNvSpPr/>
          <p:nvPr/>
        </p:nvSpPr>
        <p:spPr>
          <a:xfrm>
            <a:off x="4479011" y="5558415"/>
            <a:ext cx="6027064" cy="816917"/>
          </a:xfrm>
          <a:prstGeom prst="bracketPair">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spcBef>
                <a:spcPts val="600"/>
              </a:spcBef>
              <a:defRPr/>
            </a:pPr>
            <a:r>
              <a:rPr lang="ja-JP" altLang="en-US" sz="2000" kern="0" dirty="0">
                <a:solidFill>
                  <a:srgbClr val="000000"/>
                </a:solidFill>
                <a:latin typeface="+mn-ea"/>
              </a:rPr>
              <a:t>電話での問合せが難しい障害等のある方専用</a:t>
            </a:r>
            <a:r>
              <a:rPr lang="en-US" altLang="ja-JP" sz="2000" kern="0" dirty="0">
                <a:solidFill>
                  <a:srgbClr val="000000"/>
                </a:solidFill>
                <a:latin typeface="+mn-ea"/>
              </a:rPr>
              <a:t>FAX</a:t>
            </a:r>
          </a:p>
          <a:p>
            <a:pPr>
              <a:spcBef>
                <a:spcPts val="600"/>
              </a:spcBef>
              <a:defRPr/>
            </a:pPr>
            <a:r>
              <a:rPr lang="en-US" altLang="ja-JP" sz="2000" kern="0" dirty="0">
                <a:solidFill>
                  <a:srgbClr val="000000"/>
                </a:solidFill>
                <a:latin typeface="+mn-ea"/>
              </a:rPr>
              <a:t>FAX</a:t>
            </a:r>
            <a:r>
              <a:rPr lang="ja-JP" altLang="en-US" sz="2000" kern="0" dirty="0">
                <a:solidFill>
                  <a:srgbClr val="000000"/>
                </a:solidFill>
                <a:latin typeface="+mn-ea"/>
              </a:rPr>
              <a:t>　</a:t>
            </a:r>
            <a:r>
              <a:rPr lang="en-US" altLang="ja-JP" sz="2000" kern="0" dirty="0">
                <a:solidFill>
                  <a:srgbClr val="000000"/>
                </a:solidFill>
                <a:latin typeface="+mn-ea"/>
              </a:rPr>
              <a:t>03</a:t>
            </a:r>
            <a:r>
              <a:rPr lang="ja-JP" altLang="en-US" sz="2000" kern="0" dirty="0">
                <a:solidFill>
                  <a:srgbClr val="000000"/>
                </a:solidFill>
                <a:latin typeface="+mn-ea"/>
              </a:rPr>
              <a:t>－</a:t>
            </a:r>
            <a:r>
              <a:rPr lang="en-US" altLang="ja-JP" sz="2000" kern="0" dirty="0">
                <a:solidFill>
                  <a:srgbClr val="000000"/>
                </a:solidFill>
                <a:latin typeface="+mn-ea"/>
              </a:rPr>
              <a:t>3485</a:t>
            </a:r>
            <a:r>
              <a:rPr lang="ja-JP" altLang="en-US" sz="2000" kern="0" dirty="0">
                <a:solidFill>
                  <a:srgbClr val="000000"/>
                </a:solidFill>
                <a:latin typeface="+mn-ea"/>
              </a:rPr>
              <a:t>－</a:t>
            </a:r>
            <a:r>
              <a:rPr lang="en-US" altLang="ja-JP" sz="2000" kern="0" dirty="0">
                <a:solidFill>
                  <a:srgbClr val="000000"/>
                </a:solidFill>
                <a:latin typeface="+mn-ea"/>
              </a:rPr>
              <a:t>1771</a:t>
            </a:r>
            <a:endParaRPr kumimoji="1" lang="ja-JP" altLang="en-US" sz="2000" dirty="0">
              <a:latin typeface="+mn-ea"/>
            </a:endParaRPr>
          </a:p>
        </p:txBody>
      </p:sp>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647045" y="3230553"/>
            <a:ext cx="1972168" cy="562605"/>
          </a:xfrm>
          <a:prstGeom prst="roundRect">
            <a:avLst/>
          </a:prstGeom>
          <a:solidFill>
            <a:schemeClr val="bg1"/>
          </a:solidFill>
        </p:spPr>
        <p:txBody>
          <a:bodyPr lIns="72000" tIns="108000" rIns="72000" bIns="0">
            <a:noAutofit/>
          </a:bodyPr>
          <a:lstStyle/>
          <a:p>
            <a:r>
              <a:rPr lang="ja-JP" altLang="en-US" b="1" dirty="0">
                <a:solidFill>
                  <a:schemeClr val="accent2">
                    <a:lumMod val="75000"/>
                  </a:schemeClr>
                </a:solidFill>
              </a:rPr>
              <a:t>■ 問合せ先</a:t>
            </a:r>
            <a:endParaRPr lang="ja-JP" altLang="en-US" dirty="0">
              <a:solidFill>
                <a:schemeClr val="accent2">
                  <a:lumMod val="75000"/>
                </a:schemeClr>
              </a:solidFill>
            </a:endParaRPr>
          </a:p>
        </p:txBody>
      </p:sp>
      <p:sp>
        <p:nvSpPr>
          <p:cNvPr id="11" name="四角形: 角を丸くする 10">
            <a:extLst>
              <a:ext uri="{FF2B5EF4-FFF2-40B4-BE49-F238E27FC236}">
                <a16:creationId xmlns:a16="http://schemas.microsoft.com/office/drawing/2014/main" id="{E1320FD0-7561-4431-81EF-02ED3E6650C6}"/>
              </a:ext>
            </a:extLst>
          </p:cNvPr>
          <p:cNvSpPr/>
          <p:nvPr/>
        </p:nvSpPr>
        <p:spPr bwMode="auto">
          <a:xfrm>
            <a:off x="769484" y="1057992"/>
            <a:ext cx="10048333" cy="1693677"/>
          </a:xfrm>
          <a:prstGeom prst="roundRect">
            <a:avLst/>
          </a:prstGeom>
          <a:ln w="5715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vert="horz" wrap="square" lIns="216000" tIns="45720" rIns="91440" bIns="45720" numCol="1" rtlCol="0" anchor="ctr" anchorCtr="0" compatLnSpc="1">
            <a:prstTxWarp prst="textNoShape">
              <a:avLst/>
            </a:prstTxWarp>
          </a:bodyPr>
          <a:lstStyle/>
          <a:p>
            <a:pPr marL="180000">
              <a:spcBef>
                <a:spcPts val="600"/>
              </a:spcBef>
              <a:defRPr/>
            </a:pPr>
            <a:r>
              <a:rPr lang="ja-JP" altLang="en-US" sz="2000" kern="0" dirty="0">
                <a:solidFill>
                  <a:srgbClr val="000000"/>
                </a:solidFill>
                <a:latin typeface="+mn-ea"/>
              </a:rPr>
              <a:t>よくある質問について掲載していますので，問い合わせる前に確認してください。</a:t>
            </a:r>
            <a:endParaRPr lang="en-US" altLang="ja-JP" sz="2000" kern="0" dirty="0">
              <a:solidFill>
                <a:srgbClr val="000000"/>
              </a:solidFill>
              <a:latin typeface="+mn-ea"/>
            </a:endParaRPr>
          </a:p>
          <a:p>
            <a:pPr marL="360000">
              <a:spcBef>
                <a:spcPts val="600"/>
              </a:spcBef>
              <a:defRPr/>
            </a:pPr>
            <a:r>
              <a:rPr lang="ja-JP" altLang="en-US" sz="2000" kern="0" dirty="0">
                <a:solidFill>
                  <a:srgbClr val="000000"/>
                </a:solidFill>
                <a:latin typeface="+mn-ea"/>
              </a:rPr>
              <a:t>「共通テスト</a:t>
            </a:r>
            <a:r>
              <a:rPr lang="en-US" altLang="ja-JP" sz="2000" kern="0" dirty="0">
                <a:solidFill>
                  <a:srgbClr val="000000"/>
                </a:solidFill>
                <a:latin typeface="+mn-ea"/>
              </a:rPr>
              <a:t>Q&amp;A</a:t>
            </a:r>
            <a:r>
              <a:rPr lang="ja-JP" altLang="en-US" sz="2000" kern="0" dirty="0">
                <a:solidFill>
                  <a:srgbClr val="000000"/>
                </a:solidFill>
                <a:latin typeface="+mn-ea"/>
              </a:rPr>
              <a:t>（よくある質問）」</a:t>
            </a:r>
            <a:endParaRPr lang="en-US" altLang="ja-JP" sz="2000" kern="0" dirty="0">
              <a:solidFill>
                <a:srgbClr val="000000"/>
              </a:solidFill>
              <a:latin typeface="+mn-ea"/>
            </a:endParaRPr>
          </a:p>
          <a:p>
            <a:pPr marL="360000">
              <a:spcBef>
                <a:spcPts val="600"/>
              </a:spcBef>
              <a:defRPr/>
            </a:pPr>
            <a:r>
              <a:rPr lang="ja-JP" altLang="en-US" sz="2000" b="1" kern="0" dirty="0">
                <a:solidFill>
                  <a:srgbClr val="000000"/>
                </a:solidFill>
                <a:latin typeface="+mn-ea"/>
              </a:rPr>
              <a:t>　</a:t>
            </a:r>
            <a:r>
              <a:rPr lang="en-US" altLang="ja-JP" sz="1600" b="1" dirty="0">
                <a:solidFill>
                  <a:schemeClr val="accent2"/>
                </a:solidFill>
                <a:latin typeface="+mn-ea"/>
                <a:hlinkClick r:id="rId3">
                  <a:extLst>
                    <a:ext uri="{A12FA001-AC4F-418D-AE19-62706E023703}">
                      <ahyp:hlinkClr xmlns:ahyp="http://schemas.microsoft.com/office/drawing/2018/hyperlinkcolor" val="tx"/>
                    </a:ext>
                  </a:extLst>
                </a:hlinkClick>
              </a:rPr>
              <a:t>https://www.dnc.ac.jp/kyotsu/faq.html</a:t>
            </a:r>
            <a:endParaRPr lang="ja-JP" altLang="ja-JP" b="1" dirty="0">
              <a:solidFill>
                <a:schemeClr val="accent2"/>
              </a:solidFill>
              <a:latin typeface="+mn-ea"/>
            </a:endParaRPr>
          </a:p>
        </p:txBody>
      </p:sp>
      <p:sp>
        <p:nvSpPr>
          <p:cNvPr id="13" name="タイトル 5">
            <a:extLst>
              <a:ext uri="{FF2B5EF4-FFF2-40B4-BE49-F238E27FC236}">
                <a16:creationId xmlns:a16="http://schemas.microsoft.com/office/drawing/2014/main" id="{85B92144-8255-4CA4-8643-8CE6FEF537F0}"/>
              </a:ext>
            </a:extLst>
          </p:cNvPr>
          <p:cNvSpPr txBox="1">
            <a:spLocks/>
          </p:cNvSpPr>
          <p:nvPr/>
        </p:nvSpPr>
        <p:spPr>
          <a:xfrm>
            <a:off x="647045" y="748114"/>
            <a:ext cx="6203207" cy="562605"/>
          </a:xfrm>
          <a:prstGeom prst="roundRect">
            <a:avLst/>
          </a:prstGeom>
          <a:solidFill>
            <a:schemeClr val="bg1"/>
          </a:solidFill>
        </p:spPr>
        <p:txBody>
          <a:bodyPr vert="horz" lIns="72000" tIns="108000" rIns="72000" bIns="0" rtlCol="0" anchor="t">
            <a:noAutofit/>
          </a:bodyPr>
          <a:lstStyle>
            <a:lvl1pPr algn="l" defTabSz="457200" rtl="0" eaLnBrk="1" latinLnBrk="0" hangingPunct="1">
              <a:spcBef>
                <a:spcPct val="0"/>
              </a:spcBef>
              <a:buNone/>
              <a:defRPr kumimoji="1" sz="2400" b="1" kern="1200">
                <a:solidFill>
                  <a:schemeClr val="accent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accent2">
                    <a:lumMod val="75000"/>
                  </a:schemeClr>
                </a:solidFill>
              </a:rPr>
              <a:t>■ 大学入学共通テスト</a:t>
            </a:r>
            <a:r>
              <a:rPr lang="ja-JP" altLang="en-US" sz="2000" dirty="0">
                <a:solidFill>
                  <a:schemeClr val="accent2">
                    <a:lumMod val="75000"/>
                  </a:schemeClr>
                </a:solidFill>
              </a:rPr>
              <a:t>に関するよくある質問</a:t>
            </a:r>
            <a:endParaRPr lang="ja-JP" altLang="en-US" dirty="0">
              <a:solidFill>
                <a:schemeClr val="accent2">
                  <a:lumMod val="75000"/>
                </a:schemeClr>
              </a:solidFill>
            </a:endParaRPr>
          </a:p>
        </p:txBody>
      </p:sp>
      <p:sp>
        <p:nvSpPr>
          <p:cNvPr id="14" name="タイトル 5">
            <a:extLst>
              <a:ext uri="{FF2B5EF4-FFF2-40B4-BE49-F238E27FC236}">
                <a16:creationId xmlns:a16="http://schemas.microsoft.com/office/drawing/2014/main" id="{98B71E1D-27AA-4725-BDCB-11B38827FEF4}"/>
              </a:ext>
            </a:extLst>
          </p:cNvPr>
          <p:cNvSpPr txBox="1">
            <a:spLocks/>
          </p:cNvSpPr>
          <p:nvPr/>
        </p:nvSpPr>
        <p:spPr>
          <a:xfrm>
            <a:off x="406399" y="113121"/>
            <a:ext cx="9280525" cy="563414"/>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2400" b="1" kern="1200">
                <a:solidFill>
                  <a:schemeClr val="accent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dirty="0">
                <a:solidFill>
                  <a:srgbClr val="002060"/>
                </a:solidFill>
              </a:rPr>
              <a:t>【</a:t>
            </a:r>
            <a:r>
              <a:rPr lang="ja-JP" altLang="en-US" dirty="0">
                <a:solidFill>
                  <a:srgbClr val="002060"/>
                </a:solidFill>
              </a:rPr>
              <a:t>受験案内：裏表紙</a:t>
            </a:r>
            <a:r>
              <a:rPr lang="en-US" altLang="ja-JP" dirty="0">
                <a:solidFill>
                  <a:srgbClr val="002060"/>
                </a:solidFill>
              </a:rPr>
              <a:t>】</a:t>
            </a:r>
            <a:endParaRPr lang="ja-JP" altLang="en-US" dirty="0">
              <a:solidFill>
                <a:srgbClr val="002060"/>
              </a:solidFill>
            </a:endParaRPr>
          </a:p>
        </p:txBody>
      </p:sp>
      <p:pic>
        <p:nvPicPr>
          <p:cNvPr id="15" name="図 14">
            <a:extLst>
              <a:ext uri="{FF2B5EF4-FFF2-40B4-BE49-F238E27FC236}">
                <a16:creationId xmlns:a16="http://schemas.microsoft.com/office/drawing/2014/main" id="{417BA8AA-7058-4FE9-95AD-4657BF1B161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313042" y="1803515"/>
            <a:ext cx="826770" cy="826135"/>
          </a:xfrm>
          <a:prstGeom prst="rect">
            <a:avLst/>
          </a:prstGeom>
        </p:spPr>
      </p:pic>
    </p:spTree>
    <p:extLst>
      <p:ext uri="{BB962C8B-B14F-4D97-AF65-F5344CB8AC3E}">
        <p14:creationId xmlns:p14="http://schemas.microsoft.com/office/powerpoint/2010/main" val="463769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E941C16-4753-44ED-BAC7-F5F26BC968EB}"/>
              </a:ext>
            </a:extLst>
          </p:cNvPr>
          <p:cNvPicPr>
            <a:picLocks noChangeAspect="1"/>
          </p:cNvPicPr>
          <p:nvPr/>
        </p:nvPicPr>
        <p:blipFill rotWithShape="1">
          <a:blip r:embed="rId3"/>
          <a:srcRect l="440" t="11162" r="2269" b="18305"/>
          <a:stretch/>
        </p:blipFill>
        <p:spPr>
          <a:xfrm>
            <a:off x="3748524" y="3862933"/>
            <a:ext cx="3744000" cy="2788746"/>
          </a:xfrm>
          <a:prstGeom prst="rect">
            <a:avLst/>
          </a:prstGeom>
          <a:ln>
            <a:solidFill>
              <a:schemeClr val="tx1"/>
            </a:solidFill>
          </a:ln>
        </p:spPr>
      </p:pic>
      <p:pic>
        <p:nvPicPr>
          <p:cNvPr id="15" name="図 14">
            <a:extLst>
              <a:ext uri="{FF2B5EF4-FFF2-40B4-BE49-F238E27FC236}">
                <a16:creationId xmlns:a16="http://schemas.microsoft.com/office/drawing/2014/main" id="{8F095AFB-DE9B-4EBC-A2B3-2CB3DDF43C01}"/>
              </a:ext>
            </a:extLst>
          </p:cNvPr>
          <p:cNvPicPr>
            <a:picLocks noChangeAspect="1"/>
          </p:cNvPicPr>
          <p:nvPr/>
        </p:nvPicPr>
        <p:blipFill rotWithShape="1">
          <a:blip r:embed="rId4"/>
          <a:srcRect l="891" t="10794" r="2315" b="933"/>
          <a:stretch/>
        </p:blipFill>
        <p:spPr>
          <a:xfrm>
            <a:off x="1059159" y="3873633"/>
            <a:ext cx="2088000" cy="2841388"/>
          </a:xfrm>
          <a:prstGeom prst="rect">
            <a:avLst/>
          </a:prstGeom>
          <a:ln>
            <a:solidFill>
              <a:schemeClr val="tx1"/>
            </a:solidFill>
          </a:ln>
        </p:spPr>
      </p:pic>
      <p:sp>
        <p:nvSpPr>
          <p:cNvPr id="7" name="楕円 6">
            <a:extLst>
              <a:ext uri="{FF2B5EF4-FFF2-40B4-BE49-F238E27FC236}">
                <a16:creationId xmlns:a16="http://schemas.microsoft.com/office/drawing/2014/main" id="{A0160403-5EC1-4C3E-B478-90F6B492833F}"/>
              </a:ext>
            </a:extLst>
          </p:cNvPr>
          <p:cNvSpPr/>
          <p:nvPr/>
        </p:nvSpPr>
        <p:spPr bwMode="auto">
          <a:xfrm>
            <a:off x="723624" y="257437"/>
            <a:ext cx="3470479" cy="3246523"/>
          </a:xfrm>
          <a:prstGeom prst="ellipse">
            <a:avLst/>
          </a:prstGeom>
          <a:solidFill>
            <a:schemeClr val="bg1"/>
          </a:solidFill>
          <a:ln w="57150" cap="flat" cmpd="sng" algn="ctr">
            <a:solidFill>
              <a:srgbClr val="0070C0"/>
            </a:solidFill>
            <a:prstDash val="solid"/>
            <a:round/>
            <a:headEnd type="none" w="med" len="med"/>
            <a:tailEnd type="none" w="med" len="med"/>
          </a:ln>
          <a:effectLst/>
        </p:spPr>
        <p:txBody>
          <a:bodyPr vert="horz" wrap="none" lIns="91429" tIns="10799" rIns="91429" bIns="45715" numCol="1" rtlCol="0" anchor="ctr" anchorCtr="0" compatLnSpc="1">
            <a:prstTxWarp prst="textNoShape">
              <a:avLst/>
            </a:prstTxWarp>
          </a:bodyPr>
          <a:lstStyle/>
          <a:p>
            <a:pPr algn="ctr" fontAlgn="base">
              <a:spcBef>
                <a:spcPct val="50000"/>
              </a:spcBef>
              <a:spcAft>
                <a:spcPct val="0"/>
              </a:spcAft>
            </a:pPr>
            <a:r>
              <a:rPr lang="ja-JP" altLang="en-US" sz="2400" b="1" dirty="0">
                <a:solidFill>
                  <a:srgbClr val="4F81BD"/>
                </a:solidFill>
                <a:latin typeface="メイリオ" panose="020B0604030504040204" pitchFamily="50" charset="-128"/>
                <a:ea typeface="メイリオ" panose="020B0604030504040204" pitchFamily="50" charset="-128"/>
              </a:rPr>
              <a:t>令和９年度</a:t>
            </a:r>
            <a:br>
              <a:rPr lang="en-US" altLang="ja-JP" sz="2400" b="1" dirty="0">
                <a:solidFill>
                  <a:srgbClr val="4F81BD"/>
                </a:solidFill>
                <a:latin typeface="メイリオ" panose="020B0604030504040204" pitchFamily="50" charset="-128"/>
                <a:ea typeface="メイリオ" panose="020B0604030504040204" pitchFamily="50" charset="-128"/>
              </a:rPr>
            </a:br>
            <a:r>
              <a:rPr lang="ja-JP" altLang="en-US" sz="2400" b="1" dirty="0">
                <a:solidFill>
                  <a:srgbClr val="4F81BD"/>
                </a:solidFill>
                <a:latin typeface="メイリオ" panose="020B0604030504040204" pitchFamily="50" charset="-128"/>
                <a:ea typeface="メイリオ" panose="020B0604030504040204" pitchFamily="50" charset="-128"/>
              </a:rPr>
              <a:t>大学入学共通テスト</a:t>
            </a:r>
            <a:endParaRPr lang="en-US" altLang="ja-JP" sz="2400" b="1" dirty="0">
              <a:solidFill>
                <a:srgbClr val="4F81BD"/>
              </a:solidFill>
              <a:latin typeface="メイリオ" panose="020B0604030504040204" pitchFamily="50" charset="-128"/>
              <a:ea typeface="メイリオ" panose="020B0604030504040204" pitchFamily="50" charset="-128"/>
            </a:endParaRPr>
          </a:p>
          <a:p>
            <a:pPr algn="ctr" fontAlgn="base">
              <a:spcBef>
                <a:spcPct val="50000"/>
              </a:spcBef>
              <a:spcAft>
                <a:spcPct val="0"/>
              </a:spcAft>
            </a:pPr>
            <a:r>
              <a:rPr lang="ja-JP" altLang="en-US" sz="2400" b="1" dirty="0">
                <a:solidFill>
                  <a:srgbClr val="4F81BD"/>
                </a:solidFill>
                <a:latin typeface="メイリオ" panose="020B0604030504040204" pitchFamily="50" charset="-128"/>
                <a:ea typeface="メイリオ" panose="020B0604030504040204" pitchFamily="50" charset="-128"/>
              </a:rPr>
              <a:t>試験情報ページ</a:t>
            </a:r>
          </a:p>
        </p:txBody>
      </p:sp>
      <p:grpSp>
        <p:nvGrpSpPr>
          <p:cNvPr id="8" name="グループ化 7">
            <a:extLst>
              <a:ext uri="{FF2B5EF4-FFF2-40B4-BE49-F238E27FC236}">
                <a16:creationId xmlns:a16="http://schemas.microsoft.com/office/drawing/2014/main" id="{F88D14E0-4C38-4F04-B866-D43942B106DE}"/>
              </a:ext>
            </a:extLst>
          </p:cNvPr>
          <p:cNvGrpSpPr/>
          <p:nvPr/>
        </p:nvGrpSpPr>
        <p:grpSpPr>
          <a:xfrm>
            <a:off x="5100291" y="384684"/>
            <a:ext cx="4269752" cy="762093"/>
            <a:chOff x="5701921" y="5445224"/>
            <a:chExt cx="3528392" cy="419291"/>
          </a:xfrm>
        </p:grpSpPr>
        <p:sp>
          <p:nvSpPr>
            <p:cNvPr id="9" name="正方形/長方形 8">
              <a:extLst>
                <a:ext uri="{FF2B5EF4-FFF2-40B4-BE49-F238E27FC236}">
                  <a16:creationId xmlns:a16="http://schemas.microsoft.com/office/drawing/2014/main" id="{3118ABF3-79D0-4084-9C82-3BAA6E0C3F63}"/>
                </a:ext>
              </a:extLst>
            </p:cNvPr>
            <p:cNvSpPr/>
            <p:nvPr/>
          </p:nvSpPr>
          <p:spPr bwMode="auto">
            <a:xfrm>
              <a:off x="5701921" y="5445224"/>
              <a:ext cx="3528392" cy="419291"/>
            </a:xfrm>
            <a:prstGeom prst="rect">
              <a:avLst/>
            </a:prstGeom>
            <a:solidFill>
              <a:schemeClr val="bg1"/>
            </a:solidFill>
            <a:ln w="19050" cap="flat" cmpd="sng" algn="ctr">
              <a:solidFill>
                <a:schemeClr val="tx1">
                  <a:lumMod val="75000"/>
                  <a:lumOff val="25000"/>
                </a:schemeClr>
              </a:solidFill>
              <a:prstDash val="solid"/>
              <a:round/>
              <a:headEnd type="none" w="med" len="med"/>
              <a:tailEnd type="none" w="med" len="med"/>
            </a:ln>
            <a:effectLst/>
          </p:spPr>
          <p:txBody>
            <a:bodyPr vert="horz" wrap="square" lIns="91429" tIns="10799" rIns="91429" bIns="45715" numCol="1" rtlCol="0" anchor="ctr" anchorCtr="0" compatLnSpc="1">
              <a:prstTxWarp prst="textNoShape">
                <a:avLst/>
              </a:prstTxWarp>
            </a:bodyPr>
            <a:lstStyle/>
            <a:p>
              <a:pPr fontAlgn="base">
                <a:spcBef>
                  <a:spcPct val="50000"/>
                </a:spcBef>
                <a:spcAft>
                  <a:spcPct val="0"/>
                </a:spcAft>
                <a:defRPr/>
              </a:pPr>
              <a:r>
                <a:rPr lang="ja-JP" altLang="en-US" sz="2800" b="1" dirty="0">
                  <a:solidFill>
                    <a:prstClr val="black"/>
                  </a:solidFill>
                  <a:latin typeface="ＭＳ Ｐゴシック" panose="020B0600070205080204" pitchFamily="50" charset="-128"/>
                  <a:ea typeface="ＭＳ Ｐゴシック" pitchFamily="50" charset="-128"/>
                </a:rPr>
                <a:t>共通テスト　令和</a:t>
              </a:r>
              <a:r>
                <a:rPr lang="en-US" altLang="ja-JP" sz="2800" b="1" dirty="0">
                  <a:solidFill>
                    <a:prstClr val="black"/>
                  </a:solidFill>
                  <a:latin typeface="ＭＳ Ｐゴシック" panose="020B0600070205080204" pitchFamily="50" charset="-128"/>
                  <a:ea typeface="ＭＳ Ｐゴシック" pitchFamily="50" charset="-128"/>
                </a:rPr>
                <a:t>9</a:t>
              </a:r>
              <a:endParaRPr lang="ja-JP" altLang="en-US" sz="2800" b="1" dirty="0">
                <a:solidFill>
                  <a:prstClr val="black"/>
                </a:solidFill>
                <a:latin typeface="ＭＳ Ｐゴシック" panose="020B0600070205080204" pitchFamily="50" charset="-128"/>
                <a:ea typeface="ＭＳ Ｐゴシック" pitchFamily="50" charset="-128"/>
              </a:endParaRPr>
            </a:p>
          </p:txBody>
        </p:sp>
        <p:sp>
          <p:nvSpPr>
            <p:cNvPr id="10" name="正方形/長方形 9">
              <a:extLst>
                <a:ext uri="{FF2B5EF4-FFF2-40B4-BE49-F238E27FC236}">
                  <a16:creationId xmlns:a16="http://schemas.microsoft.com/office/drawing/2014/main" id="{485CE16E-5CC7-4A8C-AE16-5B3DAF089010}"/>
                </a:ext>
              </a:extLst>
            </p:cNvPr>
            <p:cNvSpPr/>
            <p:nvPr/>
          </p:nvSpPr>
          <p:spPr bwMode="auto">
            <a:xfrm>
              <a:off x="8654249" y="5445224"/>
              <a:ext cx="576064" cy="419291"/>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29" tIns="10799" rIns="91429" bIns="45715" numCol="1" rtlCol="0" anchor="t" anchorCtr="0" compatLnSpc="1">
              <a:prstTxWarp prst="textNoShape">
                <a:avLst/>
              </a:prstTxWarp>
            </a:bodyPr>
            <a:lstStyle/>
            <a:p>
              <a:pPr algn="ctr" fontAlgn="base">
                <a:spcBef>
                  <a:spcPct val="50000"/>
                </a:spcBef>
                <a:spcAft>
                  <a:spcPct val="0"/>
                </a:spcAft>
                <a:defRPr/>
              </a:pPr>
              <a:endParaRPr lang="ja-JP" altLang="en-US" sz="2800" b="1">
                <a:solidFill>
                  <a:prstClr val="black"/>
                </a:solidFill>
                <a:latin typeface="ＭＳ Ｐゴシック" panose="020B0600070205080204" pitchFamily="50" charset="-128"/>
                <a:ea typeface="ＭＳ Ｐゴシック" pitchFamily="50" charset="-128"/>
              </a:endParaRPr>
            </a:p>
          </p:txBody>
        </p:sp>
        <p:pic>
          <p:nvPicPr>
            <p:cNvPr id="12" name="グラフィックス 11" descr="拡大鏡 単色塗りつぶし">
              <a:extLst>
                <a:ext uri="{FF2B5EF4-FFF2-40B4-BE49-F238E27FC236}">
                  <a16:creationId xmlns:a16="http://schemas.microsoft.com/office/drawing/2014/main" id="{D768DAB5-346F-482C-95B1-AE249E050A2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89144" y="5486335"/>
              <a:ext cx="506274" cy="337069"/>
            </a:xfrm>
            <a:prstGeom prst="rect">
              <a:avLst/>
            </a:prstGeom>
          </p:spPr>
        </p:pic>
      </p:grpSp>
      <p:sp>
        <p:nvSpPr>
          <p:cNvPr id="13" name="正方形/長方形 12">
            <a:extLst>
              <a:ext uri="{FF2B5EF4-FFF2-40B4-BE49-F238E27FC236}">
                <a16:creationId xmlns:a16="http://schemas.microsoft.com/office/drawing/2014/main" id="{2D32AAB9-1FA1-4207-87C0-3984DFBC404B}"/>
              </a:ext>
            </a:extLst>
          </p:cNvPr>
          <p:cNvSpPr/>
          <p:nvPr/>
        </p:nvSpPr>
        <p:spPr>
          <a:xfrm>
            <a:off x="4491862" y="2170819"/>
            <a:ext cx="5884142" cy="338554"/>
          </a:xfrm>
          <a:prstGeom prst="rect">
            <a:avLst/>
          </a:prstGeom>
        </p:spPr>
        <p:txBody>
          <a:bodyPr wrap="square">
            <a:spAutoFit/>
          </a:bodyPr>
          <a:lstStyle/>
          <a:p>
            <a:pPr fontAlgn="base">
              <a:spcBef>
                <a:spcPct val="20000"/>
              </a:spcBef>
              <a:spcAft>
                <a:spcPct val="0"/>
              </a:spcAft>
            </a:pPr>
            <a:r>
              <a:rPr lang="en-US" altLang="ja-JP" sz="1600" b="1" dirty="0">
                <a:solidFill>
                  <a:srgbClr val="4F81BD"/>
                </a:solidFill>
                <a:latin typeface="メイリオ" panose="020B0604030504040204" pitchFamily="50" charset="-128"/>
              </a:rPr>
              <a:t>https://www.dnc.ac.jp/kyotsu/shiken_jouhou/r9/</a:t>
            </a:r>
            <a:endParaRPr lang="ja-JP" altLang="en-US" sz="1600" b="1" dirty="0">
              <a:solidFill>
                <a:srgbClr val="4F81BD"/>
              </a:solidFill>
              <a:latin typeface="メイリオ" panose="020B0604030504040204" pitchFamily="50" charset="-128"/>
            </a:endParaRPr>
          </a:p>
        </p:txBody>
      </p:sp>
      <p:sp>
        <p:nvSpPr>
          <p:cNvPr id="14" name="テキスト ボックス 13">
            <a:extLst>
              <a:ext uri="{FF2B5EF4-FFF2-40B4-BE49-F238E27FC236}">
                <a16:creationId xmlns:a16="http://schemas.microsoft.com/office/drawing/2014/main" id="{9333D54D-D3F6-4170-83D3-79AC6ADD0EDC}"/>
              </a:ext>
            </a:extLst>
          </p:cNvPr>
          <p:cNvSpPr txBox="1"/>
          <p:nvPr/>
        </p:nvSpPr>
        <p:spPr>
          <a:xfrm>
            <a:off x="4467109" y="1359681"/>
            <a:ext cx="5536115" cy="830997"/>
          </a:xfrm>
          <a:prstGeom prst="rect">
            <a:avLst/>
          </a:prstGeom>
          <a:noFill/>
        </p:spPr>
        <p:txBody>
          <a:bodyPr wrap="square" rtlCol="0">
            <a:spAutoFit/>
          </a:bodyPr>
          <a:lstStyle/>
          <a:p>
            <a:pPr fontAlgn="base">
              <a:spcAft>
                <a:spcPct val="0"/>
              </a:spcAft>
            </a:pPr>
            <a:r>
              <a:rPr lang="ja-JP" altLang="en-US" sz="2400" b="1" dirty="0">
                <a:solidFill>
                  <a:prstClr val="black"/>
                </a:solidFill>
                <a:latin typeface="メイリオ" panose="020B0604030504040204" pitchFamily="50" charset="-128"/>
                <a:ea typeface="メイリオ" panose="020B0604030504040204" pitchFamily="50" charset="-128"/>
              </a:rPr>
              <a:t>大学入試センターウェブサイトに</a:t>
            </a:r>
            <a:endParaRPr lang="en-US" altLang="ja-JP" sz="2400" b="1" dirty="0">
              <a:solidFill>
                <a:prstClr val="black"/>
              </a:solidFill>
              <a:latin typeface="メイリオ" panose="020B0604030504040204" pitchFamily="50" charset="-128"/>
              <a:ea typeface="メイリオ" panose="020B0604030504040204" pitchFamily="50" charset="-128"/>
            </a:endParaRPr>
          </a:p>
          <a:p>
            <a:pPr fontAlgn="base">
              <a:spcAft>
                <a:spcPct val="0"/>
              </a:spcAft>
            </a:pPr>
            <a:r>
              <a:rPr lang="ja-JP" altLang="en-US" sz="2400" b="1" dirty="0">
                <a:solidFill>
                  <a:prstClr val="black"/>
                </a:solidFill>
                <a:latin typeface="メイリオ" panose="020B0604030504040204" pitchFamily="50" charset="-128"/>
                <a:ea typeface="メイリオ" panose="020B0604030504040204" pitchFamily="50" charset="-128"/>
              </a:rPr>
              <a:t>最新の情報を掲載していきます。</a:t>
            </a:r>
          </a:p>
        </p:txBody>
      </p:sp>
      <p:sp>
        <p:nvSpPr>
          <p:cNvPr id="21" name="四角形: 角を丸くする 20">
            <a:extLst>
              <a:ext uri="{FF2B5EF4-FFF2-40B4-BE49-F238E27FC236}">
                <a16:creationId xmlns:a16="http://schemas.microsoft.com/office/drawing/2014/main" id="{C6DAFBCF-B89F-4CD0-AE2B-0D3688811070}"/>
              </a:ext>
            </a:extLst>
          </p:cNvPr>
          <p:cNvSpPr/>
          <p:nvPr/>
        </p:nvSpPr>
        <p:spPr>
          <a:xfrm>
            <a:off x="1027296" y="4994721"/>
            <a:ext cx="2160000" cy="550358"/>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base">
              <a:spcBef>
                <a:spcPct val="20000"/>
              </a:spcBef>
              <a:spcAft>
                <a:spcPct val="0"/>
              </a:spcAft>
            </a:pPr>
            <a:endParaRPr lang="ja-JP" altLang="en-US" sz="2800" b="1">
              <a:solidFill>
                <a:prstClr val="white"/>
              </a:solidFill>
              <a:latin typeface="Calibri"/>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E1644B1D-18DC-4E59-A843-7CE8B4874416}"/>
              </a:ext>
            </a:extLst>
          </p:cNvPr>
          <p:cNvSpPr txBox="1"/>
          <p:nvPr/>
        </p:nvSpPr>
        <p:spPr>
          <a:xfrm>
            <a:off x="723624" y="3549368"/>
            <a:ext cx="2181464" cy="369332"/>
          </a:xfrm>
          <a:prstGeom prst="rect">
            <a:avLst/>
          </a:prstGeom>
          <a:noFill/>
        </p:spPr>
        <p:txBody>
          <a:bodyPr wrap="square" rtlCol="0">
            <a:spAutoFit/>
          </a:bodyPr>
          <a:lstStyle/>
          <a:p>
            <a:pPr fontAlgn="base">
              <a:spcBef>
                <a:spcPct val="20000"/>
              </a:spcBef>
              <a:spcAft>
                <a:spcPct val="0"/>
              </a:spcAft>
            </a:pPr>
            <a:r>
              <a:rPr lang="ja-JP" altLang="ja-JP" b="1" dirty="0">
                <a:solidFill>
                  <a:prstClr val="black"/>
                </a:solidFill>
                <a:latin typeface="Arial" charset="0"/>
                <a:ea typeface="ＭＳ Ｐゴシック" pitchFamily="50" charset="-128"/>
              </a:rPr>
              <a:t>・スマートフォン版</a:t>
            </a:r>
          </a:p>
        </p:txBody>
      </p:sp>
      <p:sp>
        <p:nvSpPr>
          <p:cNvPr id="22" name="テキスト ボックス 21">
            <a:extLst>
              <a:ext uri="{FF2B5EF4-FFF2-40B4-BE49-F238E27FC236}">
                <a16:creationId xmlns:a16="http://schemas.microsoft.com/office/drawing/2014/main" id="{A9E49249-BE66-4927-91E2-6581C190BF39}"/>
              </a:ext>
            </a:extLst>
          </p:cNvPr>
          <p:cNvSpPr txBox="1"/>
          <p:nvPr/>
        </p:nvSpPr>
        <p:spPr>
          <a:xfrm>
            <a:off x="3509126" y="3513473"/>
            <a:ext cx="2712542" cy="369332"/>
          </a:xfrm>
          <a:prstGeom prst="rect">
            <a:avLst/>
          </a:prstGeom>
          <a:noFill/>
        </p:spPr>
        <p:txBody>
          <a:bodyPr wrap="square" rtlCol="0">
            <a:spAutoFit/>
          </a:bodyPr>
          <a:lstStyle/>
          <a:p>
            <a:pPr fontAlgn="base">
              <a:spcBef>
                <a:spcPct val="20000"/>
              </a:spcBef>
              <a:spcAft>
                <a:spcPct val="0"/>
              </a:spcAft>
            </a:pPr>
            <a:r>
              <a:rPr lang="ja-JP" altLang="ja-JP" b="1" dirty="0">
                <a:solidFill>
                  <a:prstClr val="black"/>
                </a:solidFill>
                <a:latin typeface="ＭＳ Ｐゴシック" panose="020B0600070205080204" pitchFamily="50" charset="-128"/>
                <a:ea typeface="ＭＳ Ｐゴシック" panose="020B0600070205080204" pitchFamily="50" charset="-128"/>
              </a:rPr>
              <a:t>・</a:t>
            </a:r>
            <a:r>
              <a:rPr lang="en-US" altLang="ja-JP" b="1" dirty="0">
                <a:solidFill>
                  <a:prstClr val="black"/>
                </a:solidFill>
                <a:latin typeface="ＭＳ Ｐゴシック" panose="020B0600070205080204" pitchFamily="50" charset="-128"/>
                <a:ea typeface="ＭＳ Ｐゴシック" panose="020B0600070205080204" pitchFamily="50" charset="-128"/>
              </a:rPr>
              <a:t>PC</a:t>
            </a:r>
            <a:r>
              <a:rPr lang="ja-JP" altLang="ja-JP" b="1" dirty="0">
                <a:solidFill>
                  <a:prstClr val="black"/>
                </a:solidFill>
                <a:latin typeface="ＭＳ Ｐゴシック" panose="020B0600070205080204" pitchFamily="50" charset="-128"/>
                <a:ea typeface="ＭＳ Ｐゴシック" panose="020B0600070205080204" pitchFamily="50" charset="-128"/>
              </a:rPr>
              <a:t>版</a:t>
            </a:r>
          </a:p>
        </p:txBody>
      </p:sp>
      <p:sp>
        <p:nvSpPr>
          <p:cNvPr id="23" name="四角形: 角を丸くする 22">
            <a:extLst>
              <a:ext uri="{FF2B5EF4-FFF2-40B4-BE49-F238E27FC236}">
                <a16:creationId xmlns:a16="http://schemas.microsoft.com/office/drawing/2014/main" id="{4CF0A379-3AF4-44FC-BF8A-CCD1DE643006}"/>
              </a:ext>
            </a:extLst>
          </p:cNvPr>
          <p:cNvSpPr/>
          <p:nvPr/>
        </p:nvSpPr>
        <p:spPr>
          <a:xfrm>
            <a:off x="4267406" y="5410339"/>
            <a:ext cx="1548000" cy="12240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base">
              <a:spcBef>
                <a:spcPct val="20000"/>
              </a:spcBef>
              <a:spcAft>
                <a:spcPct val="0"/>
              </a:spcAft>
            </a:pPr>
            <a:endParaRPr lang="ja-JP" altLang="en-US" sz="2800" b="1">
              <a:solidFill>
                <a:prstClr val="white"/>
              </a:solidFill>
              <a:latin typeface="Calibri"/>
              <a:ea typeface="ＭＳ Ｐゴシック" panose="020B0600070205080204" pitchFamily="50" charset="-128"/>
            </a:endParaRPr>
          </a:p>
        </p:txBody>
      </p:sp>
      <p:sp>
        <p:nvSpPr>
          <p:cNvPr id="26" name="矢印: 右 25">
            <a:extLst>
              <a:ext uri="{FF2B5EF4-FFF2-40B4-BE49-F238E27FC236}">
                <a16:creationId xmlns:a16="http://schemas.microsoft.com/office/drawing/2014/main" id="{0B9C42BE-16A8-48CF-ACA3-6D992B9548A8}"/>
              </a:ext>
            </a:extLst>
          </p:cNvPr>
          <p:cNvSpPr>
            <a:spLocks noChangeArrowheads="1"/>
          </p:cNvSpPr>
          <p:nvPr/>
        </p:nvSpPr>
        <p:spPr bwMode="auto">
          <a:xfrm rot="10800000" flipV="1">
            <a:off x="3187055" y="5096092"/>
            <a:ext cx="4697967" cy="252933"/>
          </a:xfrm>
          <a:prstGeom prst="rightArrow">
            <a:avLst>
              <a:gd name="adj1" fmla="val 32065"/>
              <a:gd name="adj2" fmla="val 66040"/>
            </a:avLst>
          </a:prstGeom>
          <a:solidFill>
            <a:srgbClr val="00B050"/>
          </a:solidFill>
          <a:ln w="9525" algn="ctr">
            <a:solidFill>
              <a:srgbClr val="00B050"/>
            </a:solidFill>
            <a:miter lim="800000"/>
            <a:headEnd/>
            <a:tailEnd/>
          </a:ln>
          <a:effectLst/>
          <a:extLst/>
        </p:spPr>
        <p:txBody>
          <a:bodyPr rot="0" vert="horz" wrap="square" lIns="74295" tIns="8890" rIns="74295" bIns="8890" anchor="t" anchorCtr="0" upright="1">
            <a:noAutofit/>
          </a:bodyPr>
          <a:lstStyle/>
          <a:p>
            <a:pPr fontAlgn="base">
              <a:spcBef>
                <a:spcPct val="20000"/>
              </a:spcBef>
              <a:spcAft>
                <a:spcPct val="0"/>
              </a:spcAft>
            </a:pPr>
            <a:endParaRPr lang="ja-JP" altLang="en-US" sz="2800" b="1">
              <a:solidFill>
                <a:prstClr val="black"/>
              </a:solidFill>
              <a:latin typeface="Arial" charset="0"/>
              <a:ea typeface="ＭＳ Ｐゴシック" pitchFamily="50" charset="-128"/>
            </a:endParaRPr>
          </a:p>
        </p:txBody>
      </p:sp>
      <p:sp>
        <p:nvSpPr>
          <p:cNvPr id="28" name="矢印: 右 27">
            <a:extLst>
              <a:ext uri="{FF2B5EF4-FFF2-40B4-BE49-F238E27FC236}">
                <a16:creationId xmlns:a16="http://schemas.microsoft.com/office/drawing/2014/main" id="{B5819CD3-B7DD-49D8-A180-99878BC6EAFF}"/>
              </a:ext>
            </a:extLst>
          </p:cNvPr>
          <p:cNvSpPr>
            <a:spLocks noChangeArrowheads="1"/>
          </p:cNvSpPr>
          <p:nvPr/>
        </p:nvSpPr>
        <p:spPr bwMode="auto">
          <a:xfrm rot="10800000" flipV="1">
            <a:off x="5820365" y="5878207"/>
            <a:ext cx="2016000" cy="252000"/>
          </a:xfrm>
          <a:prstGeom prst="rightArrow">
            <a:avLst>
              <a:gd name="adj1" fmla="val 32065"/>
              <a:gd name="adj2" fmla="val 66040"/>
            </a:avLst>
          </a:prstGeom>
          <a:solidFill>
            <a:srgbClr val="00B050"/>
          </a:solidFill>
          <a:ln w="9525" algn="ctr">
            <a:solidFill>
              <a:srgbClr val="00B050"/>
            </a:solidFill>
            <a:miter lim="800000"/>
            <a:headEnd/>
            <a:tailEnd/>
          </a:ln>
          <a:effectLst/>
          <a:extLst/>
        </p:spPr>
        <p:txBody>
          <a:bodyPr rot="0" vert="horz" wrap="square" lIns="74295" tIns="8890" rIns="74295" bIns="8890" anchor="t" anchorCtr="0" upright="1">
            <a:noAutofit/>
          </a:bodyPr>
          <a:lstStyle/>
          <a:p>
            <a:pPr fontAlgn="base">
              <a:spcBef>
                <a:spcPct val="20000"/>
              </a:spcBef>
              <a:spcAft>
                <a:spcPct val="0"/>
              </a:spcAft>
            </a:pPr>
            <a:endParaRPr lang="ja-JP" altLang="en-US" sz="2800" b="1">
              <a:solidFill>
                <a:prstClr val="black"/>
              </a:solidFill>
              <a:latin typeface="Arial" charset="0"/>
              <a:ea typeface="ＭＳ Ｐゴシック" pitchFamily="50" charset="-128"/>
            </a:endParaRPr>
          </a:p>
        </p:txBody>
      </p:sp>
      <p:sp>
        <p:nvSpPr>
          <p:cNvPr id="29" name="四角形: 角を丸くする 28">
            <a:extLst>
              <a:ext uri="{FF2B5EF4-FFF2-40B4-BE49-F238E27FC236}">
                <a16:creationId xmlns:a16="http://schemas.microsoft.com/office/drawing/2014/main" id="{2197D8F3-62F8-4C01-A22F-21E96D6B60B2}"/>
              </a:ext>
            </a:extLst>
          </p:cNvPr>
          <p:cNvSpPr/>
          <p:nvPr/>
        </p:nvSpPr>
        <p:spPr>
          <a:xfrm>
            <a:off x="7707451" y="2662348"/>
            <a:ext cx="3348000" cy="3888000"/>
          </a:xfrm>
          <a:prstGeom prst="roundRect">
            <a:avLst/>
          </a:prstGeom>
          <a:solidFill>
            <a:schemeClr val="bg1"/>
          </a:solid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pPr>
            <a:r>
              <a:rPr lang="ja-JP" altLang="en-US" b="1" dirty="0">
                <a:solidFill>
                  <a:prstClr val="black"/>
                </a:solidFill>
                <a:latin typeface="ＭＳ Ｐゴシック" panose="020B0600070205080204" pitchFamily="50" charset="-128"/>
                <a:ea typeface="ＭＳ Ｐゴシック" panose="020B0600070205080204" pitchFamily="50" charset="-128"/>
              </a:rPr>
              <a:t>（６月１９日掲載）</a:t>
            </a:r>
            <a:endParaRPr lang="en-US" altLang="ja-JP" b="1" dirty="0">
              <a:solidFill>
                <a:prstClr val="black"/>
              </a:solidFill>
              <a:latin typeface="ＭＳ Ｐゴシック" panose="020B0600070205080204" pitchFamily="50" charset="-128"/>
              <a:ea typeface="ＭＳ Ｐゴシック" panose="020B0600070205080204" pitchFamily="50" charset="-128"/>
            </a:endParaRPr>
          </a:p>
          <a:p>
            <a:pPr fontAlgn="base">
              <a:spcBef>
                <a:spcPct val="20000"/>
              </a:spcBef>
              <a:spcAft>
                <a:spcPct val="0"/>
              </a:spcAft>
            </a:pPr>
            <a:r>
              <a:rPr lang="ja-JP" altLang="en-US" b="1" dirty="0">
                <a:solidFill>
                  <a:prstClr val="black"/>
                </a:solidFill>
                <a:latin typeface="ＭＳ Ｐゴシック" panose="020B0600070205080204" pitchFamily="50" charset="-128"/>
                <a:ea typeface="ＭＳ Ｐゴシック" panose="020B0600070205080204" pitchFamily="50" charset="-128"/>
              </a:rPr>
              <a:t>・　受験案内</a:t>
            </a:r>
            <a:endParaRPr lang="en-US" altLang="ja-JP" b="1" dirty="0">
              <a:solidFill>
                <a:prstClr val="black"/>
              </a:solidFill>
              <a:latin typeface="ＭＳ Ｐゴシック" panose="020B0600070205080204" pitchFamily="50" charset="-128"/>
              <a:ea typeface="ＭＳ Ｐゴシック" panose="020B0600070205080204" pitchFamily="50" charset="-128"/>
            </a:endParaRPr>
          </a:p>
          <a:p>
            <a:pPr fontAlgn="base">
              <a:spcBef>
                <a:spcPct val="20000"/>
              </a:spcBef>
              <a:spcAft>
                <a:spcPct val="0"/>
              </a:spcAft>
            </a:pPr>
            <a:r>
              <a:rPr lang="ja-JP" altLang="en-US" b="1" dirty="0">
                <a:solidFill>
                  <a:prstClr val="black"/>
                </a:solidFill>
                <a:latin typeface="ＭＳ Ｐゴシック" panose="020B0600070205080204" pitchFamily="50" charset="-128"/>
                <a:ea typeface="ＭＳ Ｐゴシック" panose="020B0600070205080204" pitchFamily="50" charset="-128"/>
              </a:rPr>
              <a:t>・　説明動画</a:t>
            </a:r>
            <a:endParaRPr lang="en-US" altLang="ja-JP" b="1" dirty="0">
              <a:solidFill>
                <a:prstClr val="black"/>
              </a:solidFill>
              <a:latin typeface="ＭＳ Ｐゴシック" panose="020B0600070205080204" pitchFamily="50" charset="-128"/>
              <a:ea typeface="ＭＳ Ｐゴシック" panose="020B0600070205080204" pitchFamily="50" charset="-128"/>
            </a:endParaRPr>
          </a:p>
          <a:p>
            <a:pPr fontAlgn="base">
              <a:spcBef>
                <a:spcPct val="20000"/>
              </a:spcBef>
              <a:spcAft>
                <a:spcPct val="0"/>
              </a:spcAft>
            </a:pPr>
            <a:r>
              <a:rPr lang="ja-JP" altLang="en-US" b="1" dirty="0">
                <a:solidFill>
                  <a:prstClr val="black"/>
                </a:solidFill>
                <a:latin typeface="ＭＳ Ｐゴシック" panose="020B0600070205080204" pitchFamily="50" charset="-128"/>
                <a:ea typeface="ＭＳ Ｐゴシック" panose="020B0600070205080204" pitchFamily="50" charset="-128"/>
              </a:rPr>
              <a:t>・　受験上の配慮案内</a:t>
            </a:r>
            <a:endParaRPr lang="en-US" altLang="ja-JP" b="1" dirty="0">
              <a:solidFill>
                <a:prstClr val="black"/>
              </a:solidFill>
              <a:latin typeface="ＭＳ Ｐゴシック" panose="020B0600070205080204" pitchFamily="50" charset="-128"/>
              <a:ea typeface="ＭＳ Ｐゴシック" panose="020B0600070205080204" pitchFamily="50" charset="-128"/>
            </a:endParaRPr>
          </a:p>
          <a:p>
            <a:pPr fontAlgn="base">
              <a:spcBef>
                <a:spcPct val="20000"/>
              </a:spcBef>
              <a:spcAft>
                <a:spcPct val="0"/>
              </a:spcAft>
            </a:pPr>
            <a:endParaRPr lang="en-US" altLang="ja-JP" sz="800" dirty="0">
              <a:solidFill>
                <a:prstClr val="black"/>
              </a:solidFill>
              <a:latin typeface="ＭＳ Ｐゴシック" panose="020B0600070205080204" pitchFamily="50" charset="-128"/>
              <a:ea typeface="ＭＳ Ｐゴシック" panose="020B0600070205080204" pitchFamily="50" charset="-128"/>
            </a:endParaRPr>
          </a:p>
          <a:p>
            <a:pPr algn="ctr" fontAlgn="base">
              <a:spcBef>
                <a:spcPct val="20000"/>
              </a:spcBef>
              <a:spcAft>
                <a:spcPct val="0"/>
              </a:spcAft>
            </a:pPr>
            <a:r>
              <a:rPr lang="ja-JP" altLang="en-US" b="1" dirty="0">
                <a:solidFill>
                  <a:prstClr val="black"/>
                </a:solidFill>
                <a:latin typeface="ＭＳ Ｐゴシック" panose="020B0600070205080204" pitchFamily="50" charset="-128"/>
                <a:ea typeface="ＭＳ Ｐゴシック" panose="020B0600070205080204" pitchFamily="50" charset="-128"/>
              </a:rPr>
              <a:t>（７月１日～）</a:t>
            </a:r>
            <a:endParaRPr lang="en-US" altLang="ja-JP" b="1" dirty="0">
              <a:solidFill>
                <a:prstClr val="black"/>
              </a:solidFill>
              <a:latin typeface="ＭＳ Ｐゴシック" panose="020B0600070205080204" pitchFamily="50" charset="-128"/>
              <a:ea typeface="ＭＳ Ｐゴシック" panose="020B0600070205080204" pitchFamily="50" charset="-128"/>
            </a:endParaRPr>
          </a:p>
          <a:p>
            <a:pPr algn="ctr" fontAlgn="base">
              <a:spcBef>
                <a:spcPct val="20000"/>
              </a:spcBef>
              <a:spcAft>
                <a:spcPct val="0"/>
              </a:spcAft>
            </a:pPr>
            <a:r>
              <a:rPr lang="ja-JP" altLang="en-US" b="1" u="sng" dirty="0">
                <a:solidFill>
                  <a:prstClr val="black"/>
                </a:solidFill>
                <a:latin typeface="ＭＳ Ｐゴシック" panose="020B0600070205080204" pitchFamily="50" charset="-128"/>
                <a:ea typeface="ＭＳ Ｐゴシック" panose="020B0600070205080204" pitchFamily="50" charset="-128"/>
              </a:rPr>
              <a:t>共通テスト出願サイト　公開</a:t>
            </a:r>
            <a:endParaRPr lang="en-US" altLang="ja-JP" b="1" u="sng" dirty="0">
              <a:solidFill>
                <a:prstClr val="black"/>
              </a:solidFill>
              <a:latin typeface="ＭＳ Ｐゴシック" panose="020B0600070205080204" pitchFamily="50" charset="-128"/>
              <a:ea typeface="ＭＳ Ｐゴシック" panose="020B0600070205080204" pitchFamily="50" charset="-128"/>
            </a:endParaRPr>
          </a:p>
          <a:p>
            <a:pPr fontAlgn="base">
              <a:spcBef>
                <a:spcPct val="20000"/>
              </a:spcBef>
              <a:spcAft>
                <a:spcPct val="0"/>
              </a:spcAft>
            </a:pPr>
            <a:r>
              <a:rPr lang="ja-JP" altLang="en-US" b="1" dirty="0">
                <a:solidFill>
                  <a:prstClr val="black"/>
                </a:solidFill>
                <a:latin typeface="ＭＳ Ｐゴシック" panose="020B0600070205080204" pitchFamily="50" charset="-128"/>
                <a:ea typeface="ＭＳ Ｐゴシック" panose="020B0600070205080204" pitchFamily="50" charset="-128"/>
              </a:rPr>
              <a:t>・　出願サイト操作マニュアル，　</a:t>
            </a:r>
            <a:endParaRPr lang="en-US" altLang="ja-JP" b="1" dirty="0">
              <a:solidFill>
                <a:prstClr val="black"/>
              </a:solidFill>
              <a:latin typeface="ＭＳ Ｐゴシック" panose="020B0600070205080204" pitchFamily="50" charset="-128"/>
              <a:ea typeface="ＭＳ Ｐゴシック" panose="020B0600070205080204" pitchFamily="50" charset="-128"/>
            </a:endParaRPr>
          </a:p>
          <a:p>
            <a:pPr fontAlgn="base">
              <a:spcBef>
                <a:spcPct val="20000"/>
              </a:spcBef>
              <a:spcAft>
                <a:spcPct val="0"/>
              </a:spcAft>
            </a:pPr>
            <a:r>
              <a:rPr lang="ja-JP" altLang="en-US" b="1" dirty="0">
                <a:solidFill>
                  <a:prstClr val="black"/>
                </a:solidFill>
                <a:latin typeface="ＭＳ Ｐゴシック" panose="020B0600070205080204" pitchFamily="50" charset="-128"/>
                <a:ea typeface="ＭＳ Ｐゴシック" panose="020B0600070205080204" pitchFamily="50" charset="-128"/>
              </a:rPr>
              <a:t>　操作方法説明動画</a:t>
            </a:r>
            <a:endParaRPr lang="en-US" altLang="ja-JP" b="1" dirty="0">
              <a:solidFill>
                <a:prstClr val="black"/>
              </a:solidFill>
              <a:latin typeface="ＭＳ Ｐゴシック" panose="020B0600070205080204" pitchFamily="50" charset="-128"/>
              <a:ea typeface="ＭＳ Ｐゴシック" panose="020B0600070205080204" pitchFamily="50" charset="-128"/>
            </a:endParaRPr>
          </a:p>
          <a:p>
            <a:pPr fontAlgn="base">
              <a:spcBef>
                <a:spcPct val="20000"/>
              </a:spcBef>
              <a:spcAft>
                <a:spcPct val="0"/>
              </a:spcAft>
            </a:pPr>
            <a:endParaRPr lang="en-US" altLang="ja-JP" sz="800" b="1" dirty="0">
              <a:solidFill>
                <a:prstClr val="black"/>
              </a:solidFill>
              <a:latin typeface="ＭＳ Ｐゴシック" panose="020B0600070205080204" pitchFamily="50" charset="-128"/>
              <a:ea typeface="ＭＳ Ｐゴシック" panose="020B0600070205080204" pitchFamily="50" charset="-128"/>
            </a:endParaRPr>
          </a:p>
          <a:p>
            <a:pPr algn="ctr" fontAlgn="base">
              <a:spcBef>
                <a:spcPct val="20000"/>
              </a:spcBef>
              <a:spcAft>
                <a:spcPct val="0"/>
              </a:spcAft>
            </a:pPr>
            <a:r>
              <a:rPr lang="ja-JP" altLang="en-US" b="1" dirty="0">
                <a:solidFill>
                  <a:prstClr val="black"/>
                </a:solidFill>
                <a:latin typeface="ＭＳ Ｐゴシック" panose="020B0600070205080204" pitchFamily="50" charset="-128"/>
                <a:ea typeface="ＭＳ Ｐゴシック" panose="020B0600070205080204" pitchFamily="50" charset="-128"/>
              </a:rPr>
              <a:t>（</a:t>
            </a:r>
            <a:r>
              <a:rPr lang="en-US" altLang="ja-JP" b="1" dirty="0">
                <a:solidFill>
                  <a:prstClr val="black"/>
                </a:solidFill>
                <a:latin typeface="ＭＳ Ｐゴシック" panose="020B0600070205080204" pitchFamily="50" charset="-128"/>
                <a:ea typeface="ＭＳ Ｐゴシック" panose="020B0600070205080204" pitchFamily="50" charset="-128"/>
              </a:rPr>
              <a:t>12</a:t>
            </a:r>
            <a:r>
              <a:rPr lang="ja-JP" altLang="en-US" b="1" dirty="0">
                <a:solidFill>
                  <a:prstClr val="black"/>
                </a:solidFill>
                <a:latin typeface="ＭＳ Ｐゴシック" panose="020B0600070205080204" pitchFamily="50" charset="-128"/>
                <a:ea typeface="ＭＳ Ｐゴシック" panose="020B0600070205080204" pitchFamily="50" charset="-128"/>
              </a:rPr>
              <a:t>月上旬～掲載）</a:t>
            </a:r>
            <a:endParaRPr lang="en-US" altLang="ja-JP" b="1" dirty="0">
              <a:solidFill>
                <a:prstClr val="black"/>
              </a:solidFill>
              <a:latin typeface="ＭＳ Ｐゴシック" panose="020B0600070205080204" pitchFamily="50" charset="-128"/>
              <a:ea typeface="ＭＳ Ｐゴシック" panose="020B0600070205080204" pitchFamily="50" charset="-128"/>
            </a:endParaRPr>
          </a:p>
          <a:p>
            <a:pPr fontAlgn="base">
              <a:spcBef>
                <a:spcPct val="20000"/>
              </a:spcBef>
              <a:spcAft>
                <a:spcPct val="0"/>
              </a:spcAft>
            </a:pPr>
            <a:r>
              <a:rPr lang="ja-JP" altLang="en-US" b="1" dirty="0">
                <a:solidFill>
                  <a:prstClr val="black"/>
                </a:solidFill>
                <a:latin typeface="ＭＳ Ｐゴシック" panose="020B0600070205080204" pitchFamily="50" charset="-128"/>
                <a:ea typeface="ＭＳ Ｐゴシック" panose="020B0600070205080204" pitchFamily="50" charset="-128"/>
              </a:rPr>
              <a:t>・　受験上の注意</a:t>
            </a:r>
            <a:endParaRPr lang="en-US" altLang="ja-JP" b="1" dirty="0">
              <a:solidFill>
                <a:prstClr val="black"/>
              </a:solidFill>
              <a:latin typeface="ＭＳ Ｐゴシック" panose="020B0600070205080204" pitchFamily="50" charset="-128"/>
              <a:ea typeface="ＭＳ Ｐゴシック" panose="020B0600070205080204" pitchFamily="50" charset="-128"/>
            </a:endParaRPr>
          </a:p>
        </p:txBody>
      </p:sp>
      <p:sp>
        <p:nvSpPr>
          <p:cNvPr id="30" name="スライド番号プレースホルダー 3">
            <a:extLst>
              <a:ext uri="{FF2B5EF4-FFF2-40B4-BE49-F238E27FC236}">
                <a16:creationId xmlns:a16="http://schemas.microsoft.com/office/drawing/2014/main" id="{2F410669-F768-4F66-9CCB-61ECABA60815}"/>
              </a:ext>
            </a:extLst>
          </p:cNvPr>
          <p:cNvSpPr txBox="1">
            <a:spLocks/>
          </p:cNvSpPr>
          <p:nvPr/>
        </p:nvSpPr>
        <p:spPr>
          <a:xfrm>
            <a:off x="11248152" y="6286554"/>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DD81A2-EA14-4A6D-B084-F67E3CF249F6}" type="slidenum">
              <a:rPr kumimoji="1" lang="ja-JP" altLang="en-US" sz="2000" smtClean="0">
                <a:solidFill>
                  <a:schemeClr val="tx1"/>
                </a:solidFill>
              </a:rPr>
              <a:pPr/>
              <a:t>28</a:t>
            </a:fld>
            <a:endParaRPr kumimoji="1" lang="ja-JP" altLang="en-US" sz="2000" dirty="0">
              <a:solidFill>
                <a:schemeClr val="tx1"/>
              </a:solidFill>
            </a:endParaRPr>
          </a:p>
        </p:txBody>
      </p:sp>
      <p:sp>
        <p:nvSpPr>
          <p:cNvPr id="19" name="フリーフォーム 22">
            <a:extLst>
              <a:ext uri="{FF2B5EF4-FFF2-40B4-BE49-F238E27FC236}">
                <a16:creationId xmlns:a16="http://schemas.microsoft.com/office/drawing/2014/main" id="{541D4BEC-BD8C-43CC-B51B-1931CE235365}"/>
              </a:ext>
            </a:extLst>
          </p:cNvPr>
          <p:cNvSpPr>
            <a:spLocks noEditPoints="1" noChangeArrowheads="1"/>
          </p:cNvSpPr>
          <p:nvPr/>
        </p:nvSpPr>
        <p:spPr bwMode="auto">
          <a:xfrm>
            <a:off x="10471450" y="5222559"/>
            <a:ext cx="1553404" cy="1145067"/>
          </a:xfrm>
          <a:prstGeom prst="wedgeRoundRectCallout">
            <a:avLst>
              <a:gd name="adj1" fmla="val -100323"/>
              <a:gd name="adj2" fmla="val 39275"/>
              <a:gd name="adj3" fmla="val 16667"/>
            </a:avLst>
          </a:prstGeom>
          <a:solidFill>
            <a:srgbClr val="FFFFCC"/>
          </a:solidFill>
          <a:ln w="9525">
            <a:solidFill>
              <a:srgbClr val="000000"/>
            </a:solidFill>
            <a:miter lim="800000"/>
            <a:headEnd/>
            <a:tailEnd/>
          </a:ln>
          <a:effectLst/>
          <a:extLst/>
        </p:spPr>
        <p:txBody>
          <a:bodyPr rot="0" vert="horz" wrap="square" lIns="0" tIns="0" rIns="0" bIns="0" anchor="b" anchorCtr="0" upright="1">
            <a:noAutofit/>
          </a:bodyPr>
          <a:lstStyle/>
          <a:p>
            <a:pPr algn="l">
              <a:lnSpc>
                <a:spcPts val="2000"/>
              </a:lnSpc>
              <a:spcAft>
                <a:spcPts val="0"/>
              </a:spcAft>
            </a:pPr>
            <a:r>
              <a:rPr lang="ja-JP" altLang="en-US" sz="1600" kern="100" dirty="0">
                <a:latin typeface="+mn-ea"/>
                <a:cs typeface="Arial" panose="020B0604020202020204" pitchFamily="34" charset="0"/>
              </a:rPr>
              <a:t>受験票と</a:t>
            </a:r>
            <a:r>
              <a:rPr lang="ja-JP" sz="1600" kern="100" dirty="0">
                <a:effectLst/>
                <a:latin typeface="+mn-ea"/>
                <a:cs typeface="Arial" panose="020B0604020202020204" pitchFamily="34" charset="0"/>
              </a:rPr>
              <a:t>併せてダウンロードし，よく読んでください。</a:t>
            </a:r>
            <a:endParaRPr lang="ja-JP" sz="2000" kern="100" dirty="0">
              <a:effectLst/>
              <a:latin typeface="+mn-ea"/>
            </a:endParaRPr>
          </a:p>
        </p:txBody>
      </p:sp>
      <p:pic>
        <p:nvPicPr>
          <p:cNvPr id="4" name="図 3">
            <a:extLst>
              <a:ext uri="{FF2B5EF4-FFF2-40B4-BE49-F238E27FC236}">
                <a16:creationId xmlns:a16="http://schemas.microsoft.com/office/drawing/2014/main" id="{ACE23602-5457-486B-9C28-585E8F4B63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99903" y="1420727"/>
            <a:ext cx="1145067" cy="1145067"/>
          </a:xfrm>
          <a:prstGeom prst="rect">
            <a:avLst/>
          </a:prstGeom>
        </p:spPr>
      </p:pic>
    </p:spTree>
    <p:extLst>
      <p:ext uri="{BB962C8B-B14F-4D97-AF65-F5344CB8AC3E}">
        <p14:creationId xmlns:p14="http://schemas.microsoft.com/office/powerpoint/2010/main" val="327588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svg="http://schemas.microsoft.com/office/drawing/2016/SVG/main" xmlns:a14="http://schemas.microsoft.com/office/drawing/2010/main" xmlns:a16="http://schemas.microsoft.com/office/drawing/2014/main"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5E1250CC-A40E-442F-9320-1551896A22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0044" y="1101534"/>
            <a:ext cx="1690665" cy="1728000"/>
          </a:xfrm>
          <a:prstGeom prst="rect">
            <a:avLst/>
          </a:prstGeom>
        </p:spPr>
      </p:pic>
      <p:sp>
        <p:nvSpPr>
          <p:cNvPr id="13" name="テキスト ボックス 12">
            <a:extLst>
              <a:ext uri="{FF2B5EF4-FFF2-40B4-BE49-F238E27FC236}">
                <a16:creationId xmlns:a16="http://schemas.microsoft.com/office/drawing/2014/main" id="{FD3FB648-9348-454B-AC62-660EC098CDC4}"/>
              </a:ext>
            </a:extLst>
          </p:cNvPr>
          <p:cNvSpPr txBox="1"/>
          <p:nvPr/>
        </p:nvSpPr>
        <p:spPr>
          <a:xfrm>
            <a:off x="1703512" y="176402"/>
            <a:ext cx="8964488" cy="769441"/>
          </a:xfrm>
          <a:prstGeom prst="rect">
            <a:avLst/>
          </a:prstGeom>
          <a:noFill/>
        </p:spPr>
        <p:txBody>
          <a:bodyPr wrap="square" rtlCol="0">
            <a:spAutoFit/>
          </a:bodyPr>
          <a:lstStyle/>
          <a:p>
            <a:pPr algn="ctr" fontAlgn="base">
              <a:spcBef>
                <a:spcPct val="20000"/>
              </a:spcBef>
              <a:spcAft>
                <a:spcPct val="0"/>
              </a:spcAft>
            </a:pPr>
            <a:r>
              <a:rPr lang="ja-JP" altLang="en-US" sz="2000" b="1" dirty="0">
                <a:solidFill>
                  <a:srgbClr val="16057D"/>
                </a:solidFill>
                <a:latin typeface="UD デジタル 教科書体 N-B" panose="02020700000000000000" pitchFamily="17" charset="-128"/>
                <a:ea typeface="UD デジタル 教科書体 N-B" panose="02020700000000000000" pitchFamily="17" charset="-128"/>
              </a:rPr>
              <a:t>大学入試センター公式Ｘ（旧 </a:t>
            </a:r>
            <a:r>
              <a:rPr lang="en-US" altLang="ja-JP" sz="2000" b="1" dirty="0">
                <a:solidFill>
                  <a:srgbClr val="16057D"/>
                </a:solidFill>
                <a:latin typeface="UD デジタル 教科書体 N-B" panose="02020700000000000000" pitchFamily="17" charset="-128"/>
                <a:ea typeface="UD デジタル 教科書体 N-B" panose="02020700000000000000" pitchFamily="17" charset="-128"/>
              </a:rPr>
              <a:t>Twitter</a:t>
            </a:r>
            <a:r>
              <a:rPr lang="ja-JP" altLang="en-US" sz="2000" b="1" dirty="0">
                <a:solidFill>
                  <a:srgbClr val="16057D"/>
                </a:solidFill>
                <a:latin typeface="UD デジタル 教科書体 N-B" panose="02020700000000000000" pitchFamily="17" charset="-128"/>
                <a:ea typeface="UD デジタル 教科書体 N-B" panose="02020700000000000000" pitchFamily="17" charset="-128"/>
              </a:rPr>
              <a:t>）でも</a:t>
            </a:r>
            <a:endParaRPr lang="en-US" altLang="ja-JP" sz="2000" b="1" dirty="0">
              <a:solidFill>
                <a:srgbClr val="16057D"/>
              </a:solidFill>
              <a:latin typeface="UD デジタル 教科書体 N-B" panose="02020700000000000000" pitchFamily="17" charset="-128"/>
              <a:ea typeface="UD デジタル 教科書体 N-B" panose="02020700000000000000" pitchFamily="17" charset="-128"/>
            </a:endParaRPr>
          </a:p>
          <a:p>
            <a:pPr algn="ctr" fontAlgn="base">
              <a:spcBef>
                <a:spcPct val="20000"/>
              </a:spcBef>
              <a:spcAft>
                <a:spcPct val="0"/>
              </a:spcAft>
            </a:pPr>
            <a:r>
              <a:rPr lang="ja-JP" altLang="en-US" sz="2000" b="1" dirty="0">
                <a:solidFill>
                  <a:srgbClr val="16057D"/>
                </a:solidFill>
                <a:latin typeface="UD デジタル 教科書体 N-B" panose="02020700000000000000" pitchFamily="17" charset="-128"/>
                <a:ea typeface="UD デジタル 教科書体 N-B" panose="02020700000000000000" pitchFamily="17" charset="-128"/>
              </a:rPr>
              <a:t>令和９年度大学入学共通テストに関する最新情報を発信しています。</a:t>
            </a:r>
            <a:r>
              <a:rPr lang="en-US" altLang="ja-JP" sz="2000" b="1" baseline="30000" dirty="0">
                <a:solidFill>
                  <a:srgbClr val="16057D"/>
                </a:solidFill>
                <a:latin typeface="UD デジタル 教科書体 N-B" panose="02020700000000000000" pitchFamily="17" charset="-128"/>
                <a:ea typeface="UD デジタル 教科書体 N-B" panose="02020700000000000000" pitchFamily="17" charset="-128"/>
              </a:rPr>
              <a:t>※</a:t>
            </a:r>
            <a:endParaRPr lang="ja-JP" altLang="en-US" sz="2000" b="1" baseline="30000" dirty="0">
              <a:solidFill>
                <a:srgbClr val="16057D"/>
              </a:solidFill>
              <a:latin typeface="UD デジタル 教科書体 N-B" panose="02020700000000000000" pitchFamily="17" charset="-128"/>
              <a:ea typeface="UD デジタル 教科書体 N-B" panose="02020700000000000000" pitchFamily="17" charset="-128"/>
            </a:endParaRPr>
          </a:p>
        </p:txBody>
      </p:sp>
      <p:sp>
        <p:nvSpPr>
          <p:cNvPr id="14" name="テキスト ボックス 13">
            <a:extLst>
              <a:ext uri="{FF2B5EF4-FFF2-40B4-BE49-F238E27FC236}">
                <a16:creationId xmlns:a16="http://schemas.microsoft.com/office/drawing/2014/main" id="{C87C3321-BFDC-4B39-9E17-F812B21C61D0}"/>
              </a:ext>
            </a:extLst>
          </p:cNvPr>
          <p:cNvSpPr txBox="1"/>
          <p:nvPr/>
        </p:nvSpPr>
        <p:spPr>
          <a:xfrm>
            <a:off x="3652551" y="3040730"/>
            <a:ext cx="5298726" cy="769441"/>
          </a:xfrm>
          <a:prstGeom prst="rect">
            <a:avLst/>
          </a:prstGeom>
          <a:noFill/>
        </p:spPr>
        <p:txBody>
          <a:bodyPr wrap="square" rtlCol="0">
            <a:spAutoFit/>
          </a:bodyPr>
          <a:lstStyle/>
          <a:p>
            <a:pPr algn="ctr" fontAlgn="base">
              <a:spcBef>
                <a:spcPct val="20000"/>
              </a:spcBef>
              <a:spcAft>
                <a:spcPct val="0"/>
              </a:spcAft>
            </a:pPr>
            <a:r>
              <a:rPr lang="ja-JP" altLang="en-US" sz="2000" b="1" dirty="0">
                <a:solidFill>
                  <a:prstClr val="black"/>
                </a:solidFill>
                <a:latin typeface="UD デジタル 教科書体 N-B" panose="02020700000000000000" pitchFamily="17" charset="-128"/>
                <a:ea typeface="UD デジタル 教科書体 N-B" panose="02020700000000000000" pitchFamily="17" charset="-128"/>
              </a:rPr>
              <a:t>大学入試センター</a:t>
            </a:r>
            <a:endParaRPr lang="en-US" altLang="ja-JP" sz="2000" b="1" dirty="0">
              <a:solidFill>
                <a:prstClr val="black"/>
              </a:solidFill>
              <a:latin typeface="UD デジタル 教科書体 N-B" panose="02020700000000000000" pitchFamily="17" charset="-128"/>
              <a:ea typeface="UD デジタル 教科書体 N-B" panose="02020700000000000000" pitchFamily="17" charset="-128"/>
            </a:endParaRPr>
          </a:p>
          <a:p>
            <a:pPr algn="ctr" fontAlgn="base">
              <a:spcBef>
                <a:spcPct val="20000"/>
              </a:spcBef>
              <a:spcAft>
                <a:spcPct val="0"/>
              </a:spcAft>
            </a:pPr>
            <a:r>
              <a:rPr lang="en-US" altLang="ja-JP" sz="2000" b="1" dirty="0">
                <a:solidFill>
                  <a:prstClr val="black"/>
                </a:solidFill>
                <a:latin typeface="UD デジタル 教科書体 N-B" panose="02020700000000000000" pitchFamily="17" charset="-128"/>
                <a:ea typeface="UD デジタル 教科書体 N-B" panose="02020700000000000000" pitchFamily="17" charset="-128"/>
              </a:rPr>
              <a:t>@</a:t>
            </a:r>
            <a:r>
              <a:rPr lang="en-US" altLang="ja-JP" sz="2000" b="1" dirty="0" err="1">
                <a:solidFill>
                  <a:prstClr val="black"/>
                </a:solidFill>
                <a:latin typeface="UD デジタル 教科書体 N-B" panose="02020700000000000000" pitchFamily="17" charset="-128"/>
                <a:ea typeface="UD デジタル 教科書体 N-B" panose="02020700000000000000" pitchFamily="17" charset="-128"/>
              </a:rPr>
              <a:t>DNC_Japan</a:t>
            </a:r>
            <a:r>
              <a:rPr lang="ja-JP" altLang="en-US" sz="2000" b="1" dirty="0">
                <a:solidFill>
                  <a:prstClr val="black"/>
                </a:solidFill>
                <a:latin typeface="UD デジタル 教科書体 N-B" panose="02020700000000000000" pitchFamily="17" charset="-128"/>
                <a:ea typeface="UD デジタル 教科書体 N-B" panose="02020700000000000000" pitchFamily="17" charset="-128"/>
              </a:rPr>
              <a:t>（</a:t>
            </a:r>
            <a:r>
              <a:rPr lang="en-US" altLang="ja-JP" sz="2000" b="1" dirty="0">
                <a:solidFill>
                  <a:prstClr val="black"/>
                </a:solidFill>
                <a:latin typeface="UD デジタル 教科書体 N-B" panose="02020700000000000000" pitchFamily="17" charset="-128"/>
                <a:ea typeface="UD デジタル 教科書体 N-B" panose="02020700000000000000" pitchFamily="17" charset="-128"/>
              </a:rPr>
              <a:t>https://x.com/DNC_Japan</a:t>
            </a:r>
            <a:r>
              <a:rPr lang="ja-JP" altLang="en-US" sz="2000" b="1" dirty="0">
                <a:solidFill>
                  <a:prstClr val="black"/>
                </a:solidFill>
                <a:latin typeface="UD デジタル 教科書体 N-B" panose="02020700000000000000" pitchFamily="17" charset="-128"/>
                <a:ea typeface="UD デジタル 教科書体 N-B" panose="02020700000000000000" pitchFamily="17" charset="-128"/>
              </a:rPr>
              <a:t>）</a:t>
            </a:r>
          </a:p>
        </p:txBody>
      </p:sp>
      <p:pic>
        <p:nvPicPr>
          <p:cNvPr id="11" name="図 10">
            <a:extLst>
              <a:ext uri="{FF2B5EF4-FFF2-40B4-BE49-F238E27FC236}">
                <a16:creationId xmlns:a16="http://schemas.microsoft.com/office/drawing/2014/main" id="{ED5258BF-1AA5-46BC-AB1F-B005F5CDEC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5376" y="4470222"/>
            <a:ext cx="1260000" cy="1260000"/>
          </a:xfrm>
          <a:prstGeom prst="rect">
            <a:avLst/>
          </a:prstGeom>
        </p:spPr>
      </p:pic>
      <p:sp>
        <p:nvSpPr>
          <p:cNvPr id="17" name="テキスト ボックス 16">
            <a:extLst>
              <a:ext uri="{FF2B5EF4-FFF2-40B4-BE49-F238E27FC236}">
                <a16:creationId xmlns:a16="http://schemas.microsoft.com/office/drawing/2014/main" id="{001FFEB8-A086-4186-9BA3-78C7F83903F7}"/>
              </a:ext>
            </a:extLst>
          </p:cNvPr>
          <p:cNvSpPr txBox="1"/>
          <p:nvPr/>
        </p:nvSpPr>
        <p:spPr>
          <a:xfrm>
            <a:off x="4029376" y="3803171"/>
            <a:ext cx="4572000" cy="769441"/>
          </a:xfrm>
          <a:prstGeom prst="rect">
            <a:avLst/>
          </a:prstGeom>
          <a:noFill/>
        </p:spPr>
        <p:txBody>
          <a:bodyPr wrap="square" rtlCol="0">
            <a:spAutoFit/>
          </a:bodyPr>
          <a:lstStyle/>
          <a:p>
            <a:pPr algn="ctr" fontAlgn="base">
              <a:spcBef>
                <a:spcPct val="20000"/>
              </a:spcBef>
              <a:spcAft>
                <a:spcPct val="0"/>
              </a:spcAft>
            </a:pPr>
            <a:r>
              <a:rPr lang="en-US" altLang="ja-JP" sz="4400" b="1" spc="-150" dirty="0">
                <a:solidFill>
                  <a:prstClr val="black"/>
                </a:solidFill>
                <a:latin typeface="Yu Gothic UI Semibold" panose="020B0700000000000000" pitchFamily="50" charset="-128"/>
                <a:ea typeface="Yu Gothic UI Semibold" panose="020B0700000000000000" pitchFamily="50" charset="-128"/>
              </a:rPr>
              <a:t>Follow us !</a:t>
            </a:r>
            <a:r>
              <a:rPr lang="ja-JP" altLang="en-US" sz="4400" b="1" dirty="0">
                <a:solidFill>
                  <a:prstClr val="black"/>
                </a:solidFill>
                <a:latin typeface="メイリオ" panose="020B0604030504040204" pitchFamily="50" charset="-128"/>
                <a:ea typeface="メイリオ" panose="020B0604030504040204" pitchFamily="50" charset="-128"/>
              </a:rPr>
              <a:t>　</a:t>
            </a:r>
            <a:endParaRPr lang="en-US" altLang="ja-JP" sz="4400" b="1" dirty="0">
              <a:solidFill>
                <a:prstClr val="black"/>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684E8AD7-B951-4E4D-8731-DCA63FFD4E54}"/>
              </a:ext>
            </a:extLst>
          </p:cNvPr>
          <p:cNvSpPr txBox="1"/>
          <p:nvPr/>
        </p:nvSpPr>
        <p:spPr>
          <a:xfrm>
            <a:off x="0" y="5824368"/>
            <a:ext cx="12192000" cy="654456"/>
          </a:xfrm>
          <a:prstGeom prst="rect">
            <a:avLst/>
          </a:prstGeom>
          <a:solidFill>
            <a:schemeClr val="bg1">
              <a:lumMod val="85000"/>
            </a:schemeClr>
          </a:solidFill>
        </p:spPr>
        <p:txBody>
          <a:bodyPr wrap="square" tIns="144000" rtlCol="0" anchor="b" anchorCtr="0">
            <a:spAutoFit/>
          </a:bodyPr>
          <a:lstStyle/>
          <a:p>
            <a:pPr algn="ctr" fontAlgn="base">
              <a:lnSpc>
                <a:spcPts val="1800"/>
              </a:lnSpc>
              <a:spcAft>
                <a:spcPct val="0"/>
              </a:spcAft>
            </a:pPr>
            <a:r>
              <a:rPr lang="en-US" altLang="ja-JP" sz="2400" b="1" baseline="30000" dirty="0">
                <a:solidFill>
                  <a:srgbClr val="16057D"/>
                </a:solidFill>
                <a:latin typeface="UD デジタル 教科書体 N-B" panose="02020700000000000000" pitchFamily="17" charset="-128"/>
                <a:ea typeface="UD デジタル 教科書体 N-B" panose="02020700000000000000" pitchFamily="17" charset="-128"/>
              </a:rPr>
              <a:t>※</a:t>
            </a:r>
            <a:r>
              <a:rPr lang="ja-JP" altLang="en-US" sz="2400" b="1" baseline="30000" dirty="0">
                <a:solidFill>
                  <a:srgbClr val="16057D"/>
                </a:solidFill>
                <a:latin typeface="UD デジタル 教科書体 N-B" panose="02020700000000000000" pitchFamily="17" charset="-128"/>
                <a:ea typeface="UD デジタル 教科書体 N-B" panose="02020700000000000000" pitchFamily="17" charset="-128"/>
              </a:rPr>
              <a:t>　公式Ｘでは，大学入試センターウェブサイト等における最新情報の掲載をご案内したり，その内容の一部を紹介する形で運用</a:t>
            </a:r>
            <a:endParaRPr lang="en-US" altLang="ja-JP" sz="2400" b="1" baseline="30000" dirty="0">
              <a:solidFill>
                <a:srgbClr val="16057D"/>
              </a:solidFill>
              <a:latin typeface="UD デジタル 教科書体 N-B" panose="02020700000000000000" pitchFamily="17" charset="-128"/>
              <a:ea typeface="UD デジタル 教科書体 N-B" panose="02020700000000000000" pitchFamily="17" charset="-128"/>
            </a:endParaRPr>
          </a:p>
          <a:p>
            <a:pPr fontAlgn="base">
              <a:lnSpc>
                <a:spcPts val="1800"/>
              </a:lnSpc>
              <a:spcAft>
                <a:spcPct val="0"/>
              </a:spcAft>
            </a:pPr>
            <a:r>
              <a:rPr lang="ja-JP" altLang="en-US" sz="2400" b="1" baseline="30000">
                <a:solidFill>
                  <a:srgbClr val="16057D"/>
                </a:solidFill>
                <a:latin typeface="UD デジタル 教科書体 N-B" panose="02020700000000000000" pitchFamily="17" charset="-128"/>
                <a:ea typeface="UD デジタル 教科書体 N-B" panose="02020700000000000000" pitchFamily="17" charset="-128"/>
              </a:rPr>
              <a:t>　 して</a:t>
            </a:r>
            <a:r>
              <a:rPr lang="ja-JP" altLang="en-US" sz="2400" b="1" baseline="30000" dirty="0">
                <a:solidFill>
                  <a:srgbClr val="16057D"/>
                </a:solidFill>
                <a:latin typeface="UD デジタル 教科書体 N-B" panose="02020700000000000000" pitchFamily="17" charset="-128"/>
                <a:ea typeface="UD デジタル 教科書体 N-B" panose="02020700000000000000" pitchFamily="17" charset="-128"/>
              </a:rPr>
              <a:t>います。フォロワー等に限定して特定の情報を発信することはありません。</a:t>
            </a:r>
          </a:p>
        </p:txBody>
      </p:sp>
      <p:sp>
        <p:nvSpPr>
          <p:cNvPr id="19" name="スライド番号プレースホルダー 3">
            <a:extLst>
              <a:ext uri="{FF2B5EF4-FFF2-40B4-BE49-F238E27FC236}">
                <a16:creationId xmlns:a16="http://schemas.microsoft.com/office/drawing/2014/main" id="{7BE96A4E-E91E-4920-9D50-C32D1F12DA9A}"/>
              </a:ext>
            </a:extLst>
          </p:cNvPr>
          <p:cNvSpPr txBox="1">
            <a:spLocks/>
          </p:cNvSpPr>
          <p:nvPr/>
        </p:nvSpPr>
        <p:spPr>
          <a:xfrm>
            <a:off x="11471082" y="6492875"/>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DD81A2-EA14-4A6D-B084-F67E3CF249F6}" type="slidenum">
              <a:rPr kumimoji="1" lang="ja-JP" altLang="en-US" sz="2000" smtClean="0">
                <a:solidFill>
                  <a:schemeClr val="tx1"/>
                </a:solidFill>
              </a:rPr>
              <a:pPr/>
              <a:t>29</a:t>
            </a:fld>
            <a:endParaRPr kumimoji="1" lang="ja-JP" altLang="en-US" sz="2000" dirty="0">
              <a:solidFill>
                <a:schemeClr val="tx1"/>
              </a:solidFill>
            </a:endParaRPr>
          </a:p>
        </p:txBody>
      </p:sp>
    </p:spTree>
    <p:extLst>
      <p:ext uri="{BB962C8B-B14F-4D97-AF65-F5344CB8AC3E}">
        <p14:creationId xmlns:p14="http://schemas.microsoft.com/office/powerpoint/2010/main" val="3191937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a16="http://schemas.microsoft.com/office/drawing/2014/main"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7D963-F9E0-427A-BECD-F3DC13AD8DC8}"/>
              </a:ext>
            </a:extLst>
          </p:cNvPr>
          <p:cNvSpPr>
            <a:spLocks noGrp="1"/>
          </p:cNvSpPr>
          <p:nvPr>
            <p:ph type="title"/>
          </p:nvPr>
        </p:nvSpPr>
        <p:spPr/>
        <p:txBody>
          <a:bodyPr>
            <a:normAutofit/>
          </a:bodyPr>
          <a:lstStyle/>
          <a:p>
            <a:r>
              <a:rPr lang="ja-JP" altLang="en-US" dirty="0">
                <a:solidFill>
                  <a:srgbClr val="002060"/>
                </a:solidFill>
              </a:rPr>
              <a:t>目次</a:t>
            </a:r>
            <a:endParaRPr kumimoji="1" lang="ja-JP" altLang="en-US" dirty="0">
              <a:solidFill>
                <a:srgbClr val="002060"/>
              </a:solidFill>
            </a:endParaRPr>
          </a:p>
        </p:txBody>
      </p:sp>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type="sldNum" sz="quarter" idx="12"/>
          </p:nvPr>
        </p:nvSpPr>
        <p:spPr/>
        <p:txBody>
          <a:bodyPr/>
          <a:lstStyle/>
          <a:p>
            <a:fld id="{E0DD81A2-EA14-4A6D-B084-F67E3CF249F6}" type="slidenum">
              <a:rPr kumimoji="1" lang="ja-JP" altLang="en-US" smtClean="0"/>
              <a:t>3</a:t>
            </a:fld>
            <a:endParaRPr kumimoji="1" lang="ja-JP" altLang="en-US"/>
          </a:p>
        </p:txBody>
      </p:sp>
      <p:sp>
        <p:nvSpPr>
          <p:cNvPr id="6" name="四角形: 角を丸くする 5">
            <a:extLst>
              <a:ext uri="{FF2B5EF4-FFF2-40B4-BE49-F238E27FC236}">
                <a16:creationId xmlns:a16="http://schemas.microsoft.com/office/drawing/2014/main" id="{BA085C98-9315-4E6E-B1DB-D73E9DC788A0}"/>
              </a:ext>
            </a:extLst>
          </p:cNvPr>
          <p:cNvSpPr/>
          <p:nvPr/>
        </p:nvSpPr>
        <p:spPr>
          <a:xfrm>
            <a:off x="455662" y="643636"/>
            <a:ext cx="10717334" cy="6156000"/>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chemeClr val="tx1"/>
                </a:solidFill>
              </a:rPr>
              <a:t> 【1.</a:t>
            </a:r>
            <a:r>
              <a:rPr kumimoji="1" lang="ja-JP" altLang="en-US" sz="2400" b="1" dirty="0">
                <a:solidFill>
                  <a:schemeClr val="tx1"/>
                </a:solidFill>
              </a:rPr>
              <a:t>　</a:t>
            </a:r>
            <a:r>
              <a:rPr kumimoji="1" lang="en-US" altLang="ja-JP" sz="2400" b="1" dirty="0">
                <a:solidFill>
                  <a:schemeClr val="tx1"/>
                </a:solidFill>
              </a:rPr>
              <a:t>Web</a:t>
            </a:r>
            <a:r>
              <a:rPr kumimoji="1" lang="ja-JP" altLang="en-US" sz="2400" b="1" dirty="0">
                <a:solidFill>
                  <a:schemeClr val="tx1"/>
                </a:solidFill>
              </a:rPr>
              <a:t>出願について</a:t>
            </a:r>
            <a:r>
              <a:rPr kumimoji="1" lang="en-US" altLang="ja-JP" sz="2400" b="1" dirty="0">
                <a:solidFill>
                  <a:schemeClr val="tx1"/>
                </a:solidFill>
              </a:rPr>
              <a:t>】</a:t>
            </a:r>
          </a:p>
          <a:p>
            <a:endParaRPr kumimoji="1" lang="en-US" altLang="ja-JP" sz="800" dirty="0">
              <a:solidFill>
                <a:schemeClr val="tx1"/>
              </a:solidFill>
            </a:endParaRPr>
          </a:p>
          <a:p>
            <a:r>
              <a:rPr kumimoji="1" lang="ja-JP" altLang="en-US" sz="2400" b="1" dirty="0">
                <a:solidFill>
                  <a:schemeClr val="tx1"/>
                </a:solidFill>
              </a:rPr>
              <a:t>　①　主なスケジュール　　　　 ・ ・・・・・・・・・・・・・　 ５</a:t>
            </a:r>
            <a:endParaRPr kumimoji="1" lang="en-US" altLang="ja-JP" sz="2400" b="1" dirty="0">
              <a:solidFill>
                <a:schemeClr val="tx1"/>
              </a:solidFill>
            </a:endParaRPr>
          </a:p>
          <a:p>
            <a:pPr>
              <a:spcBef>
                <a:spcPts val="1200"/>
              </a:spcBef>
            </a:pPr>
            <a:r>
              <a:rPr kumimoji="1" lang="ja-JP" altLang="en-US" sz="2400" b="1" dirty="0">
                <a:solidFill>
                  <a:schemeClr val="tx1"/>
                </a:solidFill>
              </a:rPr>
              <a:t>　②　出願　　　　　　　　　　 ・ ・・・・・・・・・・・・・　 ６</a:t>
            </a:r>
            <a:endParaRPr kumimoji="1" lang="en-US" altLang="ja-JP" sz="2400" b="1" dirty="0">
              <a:solidFill>
                <a:schemeClr val="tx1"/>
              </a:solidFill>
            </a:endParaRPr>
          </a:p>
          <a:p>
            <a:pPr>
              <a:spcBef>
                <a:spcPts val="1200"/>
              </a:spcBef>
            </a:pPr>
            <a:r>
              <a:rPr kumimoji="1" lang="ja-JP" altLang="en-US" sz="2400" b="1" dirty="0">
                <a:solidFill>
                  <a:schemeClr val="tx1"/>
                </a:solidFill>
              </a:rPr>
              <a:t>　③　出願内容の確認・訂正　　 ・ ・・・・・・・・・・・・・　１３</a:t>
            </a:r>
            <a:endParaRPr kumimoji="1" lang="en-US" altLang="ja-JP" sz="2400" b="1" dirty="0">
              <a:solidFill>
                <a:schemeClr val="tx1"/>
              </a:solidFill>
            </a:endParaRPr>
          </a:p>
          <a:p>
            <a:pPr>
              <a:spcBef>
                <a:spcPts val="1200"/>
              </a:spcBef>
            </a:pPr>
            <a:r>
              <a:rPr kumimoji="1" lang="ja-JP" altLang="en-US" sz="2400" b="1" dirty="0">
                <a:solidFill>
                  <a:schemeClr val="tx1"/>
                </a:solidFill>
              </a:rPr>
              <a:t>　④　受験票の取得・印刷　　　 ・ ・・・・・・・・・・・・・　１４</a:t>
            </a:r>
            <a:endParaRPr kumimoji="1" lang="en-US" altLang="ja-JP" sz="2400" b="1" dirty="0">
              <a:solidFill>
                <a:schemeClr val="tx1"/>
              </a:solidFill>
            </a:endParaRPr>
          </a:p>
          <a:p>
            <a:pPr>
              <a:spcBef>
                <a:spcPts val="1200"/>
              </a:spcBef>
            </a:pPr>
            <a:r>
              <a:rPr kumimoji="1" lang="ja-JP" altLang="en-US" sz="2400" b="1" dirty="0">
                <a:solidFill>
                  <a:schemeClr val="tx1"/>
                </a:solidFill>
              </a:rPr>
              <a:t>　⑤　成績の閲覧　　　　　　　 ・ ・・・・・・・・・・・・・　１５</a:t>
            </a:r>
            <a:endParaRPr kumimoji="1" lang="en-US" altLang="ja-JP" sz="2400" b="1" dirty="0">
              <a:solidFill>
                <a:schemeClr val="tx1"/>
              </a:solidFill>
            </a:endParaRPr>
          </a:p>
          <a:p>
            <a:pPr>
              <a:spcBef>
                <a:spcPts val="1200"/>
              </a:spcBef>
            </a:pPr>
            <a:endParaRPr kumimoji="1" lang="en-US" altLang="ja-JP" sz="800" dirty="0">
              <a:solidFill>
                <a:schemeClr val="tx1"/>
              </a:solidFill>
            </a:endParaRPr>
          </a:p>
          <a:p>
            <a:pPr>
              <a:spcBef>
                <a:spcPts val="1200"/>
              </a:spcBef>
            </a:pPr>
            <a:r>
              <a:rPr kumimoji="1" lang="ja-JP" altLang="en-US" sz="2400" b="1" dirty="0">
                <a:solidFill>
                  <a:schemeClr val="tx1"/>
                </a:solidFill>
              </a:rPr>
              <a:t> </a:t>
            </a:r>
            <a:r>
              <a:rPr kumimoji="1" lang="en-US" altLang="ja-JP" sz="2400" b="1" dirty="0">
                <a:solidFill>
                  <a:schemeClr val="tx1"/>
                </a:solidFill>
              </a:rPr>
              <a:t>【2.</a:t>
            </a:r>
            <a:r>
              <a:rPr kumimoji="1" lang="ja-JP" altLang="en-US" sz="2400" b="1" dirty="0">
                <a:solidFill>
                  <a:schemeClr val="tx1"/>
                </a:solidFill>
              </a:rPr>
              <a:t>　受験するに当たって</a:t>
            </a:r>
            <a:r>
              <a:rPr kumimoji="1" lang="en-US" altLang="ja-JP" sz="2400" b="1" dirty="0">
                <a:solidFill>
                  <a:schemeClr val="tx1"/>
                </a:solidFill>
              </a:rPr>
              <a:t>】</a:t>
            </a:r>
          </a:p>
          <a:p>
            <a:pPr>
              <a:spcBef>
                <a:spcPts val="1200"/>
              </a:spcBef>
            </a:pPr>
            <a:r>
              <a:rPr kumimoji="1" lang="ja-JP" altLang="en-US" sz="2400" b="1" dirty="0">
                <a:solidFill>
                  <a:schemeClr val="tx1"/>
                </a:solidFill>
              </a:rPr>
              <a:t>　①　時間割　　　   　　　　　 ・ ・・・・・・・・・・・・・　１８</a:t>
            </a:r>
            <a:endParaRPr kumimoji="1" lang="en-US" altLang="ja-JP" sz="2400" b="1" dirty="0">
              <a:solidFill>
                <a:schemeClr val="tx1"/>
              </a:solidFill>
            </a:endParaRPr>
          </a:p>
          <a:p>
            <a:pPr>
              <a:spcBef>
                <a:spcPts val="1200"/>
              </a:spcBef>
            </a:pPr>
            <a:r>
              <a:rPr kumimoji="1" lang="ja-JP" altLang="en-US" sz="2400" b="1" dirty="0">
                <a:solidFill>
                  <a:schemeClr val="tx1"/>
                </a:solidFill>
              </a:rPr>
              <a:t>　②　受験教科等の事前登録　　 ・ ・・・・・・・・・・・・・　１９</a:t>
            </a:r>
            <a:endParaRPr kumimoji="1" lang="en-US" altLang="ja-JP" sz="2400" b="1" dirty="0">
              <a:solidFill>
                <a:schemeClr val="tx1"/>
              </a:solidFill>
            </a:endParaRPr>
          </a:p>
          <a:p>
            <a:pPr>
              <a:spcBef>
                <a:spcPts val="1200"/>
              </a:spcBef>
            </a:pPr>
            <a:r>
              <a:rPr kumimoji="1" lang="ja-JP" altLang="en-US" sz="2400" b="1" dirty="0">
                <a:solidFill>
                  <a:schemeClr val="tx1"/>
                </a:solidFill>
              </a:rPr>
              <a:t>　③　出題教科・科目　　　　　 ・ ・・・・・・・・・・・・・　２０</a:t>
            </a:r>
            <a:endParaRPr kumimoji="1" lang="en-US" altLang="ja-JP" sz="2400" b="1" dirty="0">
              <a:solidFill>
                <a:schemeClr val="tx1"/>
              </a:solidFill>
            </a:endParaRPr>
          </a:p>
          <a:p>
            <a:pPr>
              <a:spcBef>
                <a:spcPts val="1200"/>
              </a:spcBef>
            </a:pPr>
            <a:r>
              <a:rPr kumimoji="1" lang="ja-JP" altLang="en-US" sz="2400" b="1" dirty="0">
                <a:solidFill>
                  <a:schemeClr val="tx1"/>
                </a:solidFill>
              </a:rPr>
              <a:t>　④　不正行為　　　　　　　　 ・ ・・・・・・・・・・・・・　２５</a:t>
            </a:r>
            <a:endParaRPr kumimoji="1" lang="en-US" altLang="ja-JP" sz="2400" b="1" dirty="0">
              <a:solidFill>
                <a:schemeClr val="tx1"/>
              </a:solidFill>
            </a:endParaRPr>
          </a:p>
        </p:txBody>
      </p:sp>
    </p:spTree>
    <p:extLst>
      <p:ext uri="{BB962C8B-B14F-4D97-AF65-F5344CB8AC3E}">
        <p14:creationId xmlns:p14="http://schemas.microsoft.com/office/powerpoint/2010/main" val="180898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type="sldNum" sz="quarter" idx="12"/>
          </p:nvPr>
        </p:nvSpPr>
        <p:spPr/>
        <p:txBody>
          <a:bodyPr/>
          <a:lstStyle/>
          <a:p>
            <a:fld id="{E0DD81A2-EA14-4A6D-B084-F67E3CF249F6}" type="slidenum">
              <a:rPr kumimoji="1" lang="ja-JP" altLang="en-US" smtClean="0"/>
              <a:t>4</a:t>
            </a:fld>
            <a:endParaRPr kumimoji="1" lang="ja-JP" altLang="en-US"/>
          </a:p>
        </p:txBody>
      </p:sp>
      <p:sp>
        <p:nvSpPr>
          <p:cNvPr id="5" name="四角形: 角を丸くする 4">
            <a:extLst>
              <a:ext uri="{FF2B5EF4-FFF2-40B4-BE49-F238E27FC236}">
                <a16:creationId xmlns:a16="http://schemas.microsoft.com/office/drawing/2014/main" id="{91F4137B-3A7E-4FB4-B54E-100269674D61}"/>
              </a:ext>
            </a:extLst>
          </p:cNvPr>
          <p:cNvSpPr/>
          <p:nvPr/>
        </p:nvSpPr>
        <p:spPr>
          <a:xfrm>
            <a:off x="1596000" y="2412622"/>
            <a:ext cx="9000000" cy="1800000"/>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b="1" dirty="0">
                <a:solidFill>
                  <a:schemeClr val="accent1">
                    <a:lumMod val="50000"/>
                  </a:schemeClr>
                </a:solidFill>
              </a:rPr>
              <a:t>1.</a:t>
            </a:r>
            <a:r>
              <a:rPr kumimoji="1" lang="ja-JP" altLang="en-US" sz="5400" b="1" dirty="0">
                <a:solidFill>
                  <a:schemeClr val="accent1">
                    <a:lumMod val="50000"/>
                  </a:schemeClr>
                </a:solidFill>
              </a:rPr>
              <a:t>　</a:t>
            </a:r>
            <a:r>
              <a:rPr kumimoji="1" lang="en-US" altLang="ja-JP" sz="5400" b="1" dirty="0">
                <a:solidFill>
                  <a:schemeClr val="accent1">
                    <a:lumMod val="50000"/>
                  </a:schemeClr>
                </a:solidFill>
              </a:rPr>
              <a:t>Web</a:t>
            </a:r>
            <a:r>
              <a:rPr kumimoji="1" lang="ja-JP" altLang="en-US" sz="5400" b="1" dirty="0">
                <a:solidFill>
                  <a:schemeClr val="accent1">
                    <a:lumMod val="50000"/>
                  </a:schemeClr>
                </a:solidFill>
              </a:rPr>
              <a:t>出願について</a:t>
            </a:r>
            <a:endParaRPr kumimoji="1" lang="en-US" altLang="ja-JP" sz="5400" b="1" dirty="0">
              <a:solidFill>
                <a:schemeClr val="accent1">
                  <a:lumMod val="50000"/>
                </a:schemeClr>
              </a:solidFill>
            </a:endParaRPr>
          </a:p>
        </p:txBody>
      </p:sp>
    </p:spTree>
    <p:extLst>
      <p:ext uri="{BB962C8B-B14F-4D97-AF65-F5344CB8AC3E}">
        <p14:creationId xmlns:p14="http://schemas.microsoft.com/office/powerpoint/2010/main" val="37386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type="sldNum" sz="quarter" idx="12"/>
          </p:nvPr>
        </p:nvSpPr>
        <p:spPr/>
        <p:txBody>
          <a:bodyPr/>
          <a:lstStyle/>
          <a:p>
            <a:fld id="{E0DD81A2-EA14-4A6D-B084-F67E3CF249F6}" type="slidenum">
              <a:rPr kumimoji="1" lang="ja-JP" altLang="en-US" smtClean="0"/>
              <a:t>5</a:t>
            </a:fld>
            <a:endParaRPr kumimoji="1" lang="ja-JP" altLang="en-US"/>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lang="ja-JP" altLang="en-US" dirty="0">
                <a:solidFill>
                  <a:srgbClr val="002060"/>
                </a:solidFill>
              </a:rPr>
              <a:t>①　主なスケジュール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P.5】</a:t>
            </a:r>
            <a:endParaRPr lang="ja-JP" altLang="en-US" dirty="0">
              <a:solidFill>
                <a:srgbClr val="002060"/>
              </a:solidFill>
            </a:endParaRPr>
          </a:p>
        </p:txBody>
      </p:sp>
      <p:grpSp>
        <p:nvGrpSpPr>
          <p:cNvPr id="3" name="グループ化 2">
            <a:extLst>
              <a:ext uri="{FF2B5EF4-FFF2-40B4-BE49-F238E27FC236}">
                <a16:creationId xmlns:a16="http://schemas.microsoft.com/office/drawing/2014/main" id="{221467DD-A06A-48C0-885F-73279D769395}"/>
              </a:ext>
            </a:extLst>
          </p:cNvPr>
          <p:cNvGrpSpPr/>
          <p:nvPr/>
        </p:nvGrpSpPr>
        <p:grpSpPr>
          <a:xfrm>
            <a:off x="406395" y="2035286"/>
            <a:ext cx="11169924" cy="1908000"/>
            <a:chOff x="406395" y="2035286"/>
            <a:chExt cx="11169924" cy="1908000"/>
          </a:xfrm>
        </p:grpSpPr>
        <p:sp>
          <p:nvSpPr>
            <p:cNvPr id="49" name="正方形/長方形 48">
              <a:extLst>
                <a:ext uri="{FF2B5EF4-FFF2-40B4-BE49-F238E27FC236}">
                  <a16:creationId xmlns:a16="http://schemas.microsoft.com/office/drawing/2014/main" id="{7E7FB8C1-F2F0-496D-868A-EA084ABAA086}"/>
                </a:ext>
              </a:extLst>
            </p:cNvPr>
            <p:cNvSpPr/>
            <p:nvPr/>
          </p:nvSpPr>
          <p:spPr>
            <a:xfrm>
              <a:off x="1496319" y="2044811"/>
              <a:ext cx="10080000" cy="1872000"/>
            </a:xfrm>
            <a:prstGeom prst="rect">
              <a:avLst/>
            </a:prstGeom>
            <a:solidFill>
              <a:schemeClr val="bg1"/>
            </a:solidFill>
            <a:ln w="38100">
              <a:solidFill>
                <a:srgbClr val="8064A2"/>
              </a:solidFill>
            </a:ln>
          </p:spPr>
          <p:txBody>
            <a:bodyPr wrap="square" lIns="72000" tIns="72000" rIns="72000" bIns="72000" anchor="ctr">
              <a:noAutofit/>
            </a:bodyPr>
            <a:lstStyle/>
            <a:p>
              <a:pPr marL="180000" indent="-457200">
                <a:spcBef>
                  <a:spcPts val="1200"/>
                </a:spcBef>
                <a:defRPr/>
              </a:pPr>
              <a:r>
                <a:rPr lang="ja-JP" altLang="en-US" dirty="0">
                  <a:latin typeface="+mn-ea"/>
                </a:rPr>
                <a:t>　　</a:t>
              </a:r>
              <a:r>
                <a:rPr lang="en-US" altLang="ja-JP" dirty="0">
                  <a:latin typeface="+mn-ea"/>
                </a:rPr>
                <a:t>【</a:t>
              </a:r>
              <a:r>
                <a:rPr lang="ja-JP" altLang="en-US" dirty="0">
                  <a:latin typeface="+mn-ea"/>
                </a:rPr>
                <a:t>出願内容の登録期間</a:t>
              </a:r>
              <a:r>
                <a:rPr lang="en-US" altLang="ja-JP" dirty="0">
                  <a:latin typeface="+mn-ea"/>
                </a:rPr>
                <a:t>】</a:t>
              </a:r>
            </a:p>
            <a:p>
              <a:pPr marL="180000" indent="-457200">
                <a:spcBef>
                  <a:spcPts val="600"/>
                </a:spcBef>
                <a:defRPr/>
              </a:pPr>
              <a:r>
                <a:rPr lang="ja-JP" altLang="en-US" sz="2000" dirty="0">
                  <a:latin typeface="+mn-ea"/>
                </a:rPr>
                <a:t>　　</a:t>
              </a:r>
              <a:r>
                <a:rPr lang="ja-JP" altLang="en-US" sz="2000">
                  <a:latin typeface="+mn-ea"/>
                </a:rPr>
                <a:t>　令和８年</a:t>
              </a:r>
              <a:r>
                <a:rPr lang="ja-JP" altLang="en-US" sz="2000" u="sng" dirty="0">
                  <a:solidFill>
                    <a:srgbClr val="FF0000"/>
                  </a:solidFill>
                  <a:latin typeface="+mn-ea"/>
                </a:rPr>
                <a:t>９月１５日（火）１０：００～１０月２日（金）１７：００</a:t>
              </a:r>
              <a:endParaRPr lang="en-US" altLang="ja-JP" sz="2000" u="sng" dirty="0">
                <a:solidFill>
                  <a:srgbClr val="FF0000"/>
                </a:solidFill>
                <a:latin typeface="+mn-ea"/>
              </a:endParaRPr>
            </a:p>
            <a:p>
              <a:pPr>
                <a:spcBef>
                  <a:spcPts val="1800"/>
                </a:spcBef>
              </a:pPr>
              <a:r>
                <a:rPr lang="ja-JP" altLang="en-US" dirty="0"/>
                <a:t>　　</a:t>
              </a:r>
              <a:r>
                <a:rPr lang="ja-JP" altLang="ja-JP" dirty="0"/>
                <a:t>【検定料等</a:t>
              </a:r>
              <a:r>
                <a:rPr lang="ja-JP" altLang="en-US" dirty="0"/>
                <a:t>の</a:t>
              </a:r>
              <a:r>
                <a:rPr lang="ja-JP" altLang="ja-JP" dirty="0"/>
                <a:t>支払期間】</a:t>
              </a:r>
            </a:p>
            <a:p>
              <a:pPr>
                <a:spcBef>
                  <a:spcPts val="600"/>
                </a:spcBef>
              </a:pPr>
              <a:r>
                <a:rPr lang="ja-JP" altLang="en-US" sz="2000" dirty="0"/>
                <a:t>　　</a:t>
              </a:r>
              <a:r>
                <a:rPr lang="ja-JP" altLang="en-US" sz="2000"/>
                <a:t>　</a:t>
              </a:r>
              <a:r>
                <a:rPr lang="ja-JP" altLang="ja-JP" sz="2000"/>
                <a:t>令</a:t>
              </a:r>
              <a:r>
                <a:rPr lang="ja-JP" altLang="en-US" sz="2000"/>
                <a:t>和８</a:t>
              </a:r>
              <a:r>
                <a:rPr lang="ja-JP" altLang="ja-JP" sz="2000"/>
                <a:t>年</a:t>
              </a:r>
              <a:r>
                <a:rPr lang="ja-JP" altLang="ja-JP" sz="2000" u="sng" dirty="0">
                  <a:solidFill>
                    <a:srgbClr val="FF0000"/>
                  </a:solidFill>
                </a:rPr>
                <a:t>９月１</a:t>
              </a:r>
              <a:r>
                <a:rPr lang="ja-JP" altLang="en-US" sz="2000" u="sng" dirty="0">
                  <a:solidFill>
                    <a:srgbClr val="FF0000"/>
                  </a:solidFill>
                </a:rPr>
                <a:t>５</a:t>
              </a:r>
              <a:r>
                <a:rPr lang="ja-JP" altLang="ja-JP" sz="2000" u="sng" dirty="0">
                  <a:solidFill>
                    <a:srgbClr val="FF0000"/>
                  </a:solidFill>
                </a:rPr>
                <a:t>日（火）１０：００～１０月</a:t>
              </a:r>
              <a:r>
                <a:rPr lang="ja-JP" altLang="en-US" sz="2000" u="sng" dirty="0">
                  <a:solidFill>
                    <a:srgbClr val="FF0000"/>
                  </a:solidFill>
                </a:rPr>
                <a:t>２</a:t>
              </a:r>
              <a:r>
                <a:rPr lang="ja-JP" altLang="ja-JP" sz="2000" u="sng" dirty="0">
                  <a:solidFill>
                    <a:srgbClr val="FF0000"/>
                  </a:solidFill>
                </a:rPr>
                <a:t>日（金）２３：５９</a:t>
              </a:r>
              <a:endParaRPr lang="en-US" altLang="ja-JP" sz="2000" dirty="0">
                <a:solidFill>
                  <a:srgbClr val="FF0000"/>
                </a:solidFill>
                <a:latin typeface="+mn-ea"/>
              </a:endParaRPr>
            </a:p>
          </p:txBody>
        </p:sp>
        <p:sp>
          <p:nvSpPr>
            <p:cNvPr id="50" name="四角形: 角を丸くする 49">
              <a:extLst>
                <a:ext uri="{FF2B5EF4-FFF2-40B4-BE49-F238E27FC236}">
                  <a16:creationId xmlns:a16="http://schemas.microsoft.com/office/drawing/2014/main" id="{29D9DB7A-EBF8-4688-9819-31A9CC934E16}"/>
                </a:ext>
              </a:extLst>
            </p:cNvPr>
            <p:cNvSpPr/>
            <p:nvPr/>
          </p:nvSpPr>
          <p:spPr>
            <a:xfrm>
              <a:off x="406395" y="2035286"/>
              <a:ext cx="1584000" cy="1908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800" dirty="0">
                  <a:latin typeface="+mj-ea"/>
                  <a:ea typeface="+mj-ea"/>
                </a:rPr>
                <a:t>出 願</a:t>
              </a:r>
              <a:endParaRPr lang="en-US" altLang="ja-JP" sz="2800" dirty="0">
                <a:latin typeface="+mj-ea"/>
                <a:ea typeface="+mj-ea"/>
              </a:endParaRPr>
            </a:p>
          </p:txBody>
        </p:sp>
      </p:grpSp>
      <p:grpSp>
        <p:nvGrpSpPr>
          <p:cNvPr id="2" name="グループ化 1">
            <a:extLst>
              <a:ext uri="{FF2B5EF4-FFF2-40B4-BE49-F238E27FC236}">
                <a16:creationId xmlns:a16="http://schemas.microsoft.com/office/drawing/2014/main" id="{FAEE24DF-1F57-4856-8550-1469622E5B19}"/>
              </a:ext>
            </a:extLst>
          </p:cNvPr>
          <p:cNvGrpSpPr/>
          <p:nvPr/>
        </p:nvGrpSpPr>
        <p:grpSpPr>
          <a:xfrm>
            <a:off x="406395" y="783684"/>
            <a:ext cx="11169927" cy="1152000"/>
            <a:chOff x="406395" y="783684"/>
            <a:chExt cx="11169927" cy="1152000"/>
          </a:xfrm>
        </p:grpSpPr>
        <p:sp>
          <p:nvSpPr>
            <p:cNvPr id="52" name="正方形/長方形 51">
              <a:extLst>
                <a:ext uri="{FF2B5EF4-FFF2-40B4-BE49-F238E27FC236}">
                  <a16:creationId xmlns:a16="http://schemas.microsoft.com/office/drawing/2014/main" id="{AFF2C982-1132-435E-A127-D42AAEC4EE73}"/>
                </a:ext>
              </a:extLst>
            </p:cNvPr>
            <p:cNvSpPr/>
            <p:nvPr/>
          </p:nvSpPr>
          <p:spPr>
            <a:xfrm>
              <a:off x="1496322" y="797490"/>
              <a:ext cx="10080000" cy="1116000"/>
            </a:xfrm>
            <a:prstGeom prst="rect">
              <a:avLst/>
            </a:prstGeom>
            <a:solidFill>
              <a:schemeClr val="bg1"/>
            </a:solidFill>
            <a:ln w="38100">
              <a:solidFill>
                <a:srgbClr val="8064A2"/>
              </a:solidFill>
            </a:ln>
          </p:spPr>
          <p:txBody>
            <a:bodyPr wrap="square" lIns="72000" tIns="72000" rIns="72000" bIns="72000" anchor="ctr">
              <a:noAutofit/>
            </a:bodyPr>
            <a:lstStyle/>
            <a:p>
              <a:pPr marL="180000" indent="-457200">
                <a:spcBef>
                  <a:spcPts val="1200"/>
                </a:spcBef>
                <a:defRPr/>
              </a:pPr>
              <a:r>
                <a:rPr lang="ja-JP" altLang="en-US" dirty="0">
                  <a:latin typeface="+mn-ea"/>
                </a:rPr>
                <a:t>　</a:t>
              </a:r>
              <a:r>
                <a:rPr lang="ja-JP" altLang="en-US" dirty="0"/>
                <a:t>　</a:t>
              </a:r>
              <a:r>
                <a:rPr lang="ja-JP" altLang="ja-JP" dirty="0"/>
                <a:t>【</a:t>
              </a:r>
              <a:r>
                <a:rPr lang="ja-JP" altLang="en-US" dirty="0"/>
                <a:t>マイページ作成</a:t>
              </a:r>
              <a:r>
                <a:rPr lang="ja-JP" altLang="ja-JP" dirty="0"/>
                <a:t>期間】</a:t>
              </a:r>
            </a:p>
            <a:p>
              <a:pPr>
                <a:spcBef>
                  <a:spcPts val="600"/>
                </a:spcBef>
              </a:pPr>
              <a:r>
                <a:rPr lang="ja-JP" altLang="en-US" sz="2000" dirty="0"/>
                <a:t>　　</a:t>
              </a:r>
              <a:r>
                <a:rPr lang="ja-JP" altLang="en-US" sz="2000"/>
                <a:t>　</a:t>
              </a:r>
              <a:r>
                <a:rPr lang="ja-JP" altLang="ja-JP" sz="2000"/>
                <a:t>令和</a:t>
              </a:r>
              <a:r>
                <a:rPr lang="ja-JP" altLang="en-US" sz="2000"/>
                <a:t>８</a:t>
              </a:r>
              <a:r>
                <a:rPr lang="ja-JP" altLang="ja-JP" sz="2000"/>
                <a:t>年</a:t>
              </a:r>
              <a:r>
                <a:rPr lang="ja-JP" altLang="en-US" sz="2000" u="sng" dirty="0"/>
                <a:t>７</a:t>
              </a:r>
              <a:r>
                <a:rPr lang="ja-JP" altLang="ja-JP" sz="2000" u="sng" dirty="0"/>
                <a:t>月</a:t>
              </a:r>
              <a:r>
                <a:rPr lang="ja-JP" altLang="en-US" sz="2000" u="sng" dirty="0"/>
                <a:t>１</a:t>
              </a:r>
              <a:r>
                <a:rPr lang="ja-JP" altLang="ja-JP" sz="2000" u="sng" dirty="0"/>
                <a:t>日（</a:t>
              </a:r>
              <a:r>
                <a:rPr lang="ja-JP" altLang="en-US" sz="2000" u="sng" dirty="0"/>
                <a:t>水</a:t>
              </a:r>
              <a:r>
                <a:rPr lang="ja-JP" altLang="ja-JP" sz="2000" u="sng" dirty="0"/>
                <a:t>）１０：００～１０月</a:t>
              </a:r>
              <a:r>
                <a:rPr lang="ja-JP" altLang="en-US" sz="2000" u="sng" dirty="0"/>
                <a:t>２</a:t>
              </a:r>
              <a:r>
                <a:rPr lang="ja-JP" altLang="ja-JP" sz="2000" u="sng" dirty="0"/>
                <a:t>日（金）</a:t>
              </a:r>
              <a:r>
                <a:rPr lang="ja-JP" altLang="en-US" sz="2000" u="sng" dirty="0"/>
                <a:t>１７</a:t>
              </a:r>
              <a:r>
                <a:rPr lang="ja-JP" altLang="ja-JP" sz="2000" u="sng" dirty="0"/>
                <a:t>：</a:t>
              </a:r>
              <a:r>
                <a:rPr lang="ja-JP" altLang="en-US" sz="2000" u="sng" dirty="0"/>
                <a:t>００</a:t>
              </a:r>
              <a:endParaRPr lang="en-US" altLang="ja-JP" sz="2000" dirty="0">
                <a:latin typeface="+mn-ea"/>
              </a:endParaRPr>
            </a:p>
          </p:txBody>
        </p:sp>
        <p:sp>
          <p:nvSpPr>
            <p:cNvPr id="53" name="四角形: 角を丸くする 52">
              <a:extLst>
                <a:ext uri="{FF2B5EF4-FFF2-40B4-BE49-F238E27FC236}">
                  <a16:creationId xmlns:a16="http://schemas.microsoft.com/office/drawing/2014/main" id="{4D511153-AFE3-4EEC-B3AA-064BEEF27677}"/>
                </a:ext>
              </a:extLst>
            </p:cNvPr>
            <p:cNvSpPr/>
            <p:nvPr/>
          </p:nvSpPr>
          <p:spPr>
            <a:xfrm>
              <a:off x="406395" y="783684"/>
              <a:ext cx="1584000" cy="1152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000" dirty="0">
                  <a:latin typeface="+mj-ea"/>
                  <a:ea typeface="+mj-ea"/>
                </a:rPr>
                <a:t>マイページ</a:t>
              </a:r>
              <a:endParaRPr lang="en-US" altLang="ja-JP" sz="2000" dirty="0">
                <a:latin typeface="+mj-ea"/>
                <a:ea typeface="+mj-ea"/>
              </a:endParaRPr>
            </a:p>
            <a:p>
              <a:pPr algn="ctr"/>
              <a:r>
                <a:rPr lang="ja-JP" altLang="en-US" sz="2000" dirty="0">
                  <a:latin typeface="+mj-ea"/>
                  <a:ea typeface="+mj-ea"/>
                </a:rPr>
                <a:t>作成</a:t>
              </a:r>
            </a:p>
          </p:txBody>
        </p:sp>
      </p:grpSp>
      <p:grpSp>
        <p:nvGrpSpPr>
          <p:cNvPr id="56" name="グループ化 55">
            <a:extLst>
              <a:ext uri="{FF2B5EF4-FFF2-40B4-BE49-F238E27FC236}">
                <a16:creationId xmlns:a16="http://schemas.microsoft.com/office/drawing/2014/main" id="{B92FCBB9-6758-47EC-B618-A0D88CF17566}"/>
              </a:ext>
            </a:extLst>
          </p:cNvPr>
          <p:cNvGrpSpPr/>
          <p:nvPr/>
        </p:nvGrpSpPr>
        <p:grpSpPr>
          <a:xfrm>
            <a:off x="406395" y="4074924"/>
            <a:ext cx="11169927" cy="1152000"/>
            <a:chOff x="607821" y="1529223"/>
            <a:chExt cx="8328526" cy="1152000"/>
          </a:xfrm>
        </p:grpSpPr>
        <p:sp>
          <p:nvSpPr>
            <p:cNvPr id="57" name="正方形/長方形 56">
              <a:extLst>
                <a:ext uri="{FF2B5EF4-FFF2-40B4-BE49-F238E27FC236}">
                  <a16:creationId xmlns:a16="http://schemas.microsoft.com/office/drawing/2014/main" id="{21A9B6B9-0DB8-4F91-B580-590A0E932773}"/>
                </a:ext>
              </a:extLst>
            </p:cNvPr>
            <p:cNvSpPr/>
            <p:nvPr/>
          </p:nvSpPr>
          <p:spPr>
            <a:xfrm>
              <a:off x="1420493" y="1543029"/>
              <a:ext cx="7515854" cy="1116000"/>
            </a:xfrm>
            <a:prstGeom prst="rect">
              <a:avLst/>
            </a:prstGeom>
            <a:solidFill>
              <a:schemeClr val="bg1"/>
            </a:solidFill>
            <a:ln w="38100">
              <a:solidFill>
                <a:srgbClr val="8064A2"/>
              </a:solidFill>
            </a:ln>
          </p:spPr>
          <p:txBody>
            <a:bodyPr wrap="square" lIns="72000" tIns="72000" rIns="72000" bIns="72000" anchor="ctr">
              <a:noAutofit/>
            </a:bodyPr>
            <a:lstStyle/>
            <a:p>
              <a:pPr marL="180000" indent="-457200">
                <a:spcBef>
                  <a:spcPts val="1200"/>
                </a:spcBef>
                <a:defRPr/>
              </a:pPr>
              <a:r>
                <a:rPr lang="ja-JP" altLang="en-US" dirty="0">
                  <a:latin typeface="+mn-ea"/>
                </a:rPr>
                <a:t>　</a:t>
              </a:r>
              <a:r>
                <a:rPr lang="ja-JP" altLang="en-US" dirty="0"/>
                <a:t>　</a:t>
              </a:r>
              <a:r>
                <a:rPr lang="ja-JP" altLang="ja-JP" dirty="0"/>
                <a:t>【</a:t>
              </a:r>
              <a:r>
                <a:rPr lang="ja-JP" altLang="en-US" dirty="0"/>
                <a:t>出願内容の確認・訂正</a:t>
              </a:r>
              <a:r>
                <a:rPr lang="ja-JP" altLang="ja-JP" dirty="0"/>
                <a:t>期間】</a:t>
              </a:r>
            </a:p>
            <a:p>
              <a:pPr>
                <a:spcBef>
                  <a:spcPts val="600"/>
                </a:spcBef>
              </a:pPr>
              <a:r>
                <a:rPr lang="ja-JP" altLang="en-US" sz="2000" dirty="0"/>
                <a:t>　　</a:t>
              </a:r>
              <a:r>
                <a:rPr lang="ja-JP" altLang="en-US" sz="2000"/>
                <a:t>　</a:t>
              </a:r>
              <a:r>
                <a:rPr lang="ja-JP" altLang="ja-JP" sz="2000"/>
                <a:t>令和</a:t>
              </a:r>
              <a:r>
                <a:rPr lang="ja-JP" altLang="en-US" sz="2000"/>
                <a:t>８</a:t>
              </a:r>
              <a:r>
                <a:rPr lang="ja-JP" altLang="ja-JP" sz="2000"/>
                <a:t>年</a:t>
              </a:r>
              <a:r>
                <a:rPr lang="ja-JP" altLang="en-US" sz="2000" u="sng" dirty="0"/>
                <a:t>１０</a:t>
              </a:r>
              <a:r>
                <a:rPr lang="ja-JP" altLang="ja-JP" sz="2000" u="sng" dirty="0"/>
                <a:t>月</a:t>
              </a:r>
              <a:r>
                <a:rPr lang="ja-JP" altLang="en-US" sz="2000" u="sng" dirty="0"/>
                <a:t>９</a:t>
              </a:r>
              <a:r>
                <a:rPr lang="ja-JP" altLang="ja-JP" sz="2000" u="sng" dirty="0"/>
                <a:t>日（</a:t>
              </a:r>
              <a:r>
                <a:rPr lang="ja-JP" altLang="en-US" sz="2000" u="sng" dirty="0"/>
                <a:t>金</a:t>
              </a:r>
              <a:r>
                <a:rPr lang="ja-JP" altLang="ja-JP" sz="2000" u="sng" dirty="0"/>
                <a:t>）１０：００～１０月</a:t>
              </a:r>
              <a:r>
                <a:rPr lang="ja-JP" altLang="en-US" sz="2000" u="sng" dirty="0"/>
                <a:t>１６</a:t>
              </a:r>
              <a:r>
                <a:rPr lang="ja-JP" altLang="ja-JP" sz="2000" u="sng" dirty="0"/>
                <a:t>日（金）</a:t>
              </a:r>
              <a:r>
                <a:rPr lang="ja-JP" altLang="en-US" sz="2000" u="sng" dirty="0"/>
                <a:t>１７</a:t>
              </a:r>
              <a:r>
                <a:rPr lang="ja-JP" altLang="ja-JP" sz="2000" u="sng" dirty="0"/>
                <a:t>：</a:t>
              </a:r>
              <a:r>
                <a:rPr lang="ja-JP" altLang="en-US" sz="2000" u="sng" dirty="0"/>
                <a:t>００</a:t>
              </a:r>
              <a:endParaRPr lang="en-US" altLang="ja-JP" sz="2000" dirty="0">
                <a:latin typeface="+mn-ea"/>
              </a:endParaRPr>
            </a:p>
          </p:txBody>
        </p:sp>
        <p:sp>
          <p:nvSpPr>
            <p:cNvPr id="58" name="四角形: 角を丸くする 57">
              <a:extLst>
                <a:ext uri="{FF2B5EF4-FFF2-40B4-BE49-F238E27FC236}">
                  <a16:creationId xmlns:a16="http://schemas.microsoft.com/office/drawing/2014/main" id="{C8B99EB8-A760-4802-BD8B-ED9E5A0BC3FA}"/>
                </a:ext>
              </a:extLst>
            </p:cNvPr>
            <p:cNvSpPr/>
            <p:nvPr/>
          </p:nvSpPr>
          <p:spPr>
            <a:xfrm>
              <a:off x="607821" y="1529223"/>
              <a:ext cx="1181063" cy="1152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000" dirty="0">
                  <a:latin typeface="+mj-ea"/>
                  <a:ea typeface="+mj-ea"/>
                </a:rPr>
                <a:t>出願内容の確認・訂正</a:t>
              </a:r>
            </a:p>
          </p:txBody>
        </p:sp>
      </p:grpSp>
      <p:grpSp>
        <p:nvGrpSpPr>
          <p:cNvPr id="59" name="グループ化 58">
            <a:extLst>
              <a:ext uri="{FF2B5EF4-FFF2-40B4-BE49-F238E27FC236}">
                <a16:creationId xmlns:a16="http://schemas.microsoft.com/office/drawing/2014/main" id="{9F465E9C-7BC4-464C-BE88-7FB0774A8CA7}"/>
              </a:ext>
            </a:extLst>
          </p:cNvPr>
          <p:cNvGrpSpPr/>
          <p:nvPr/>
        </p:nvGrpSpPr>
        <p:grpSpPr>
          <a:xfrm>
            <a:off x="406395" y="5331950"/>
            <a:ext cx="11169925" cy="1152000"/>
            <a:chOff x="607821" y="1515155"/>
            <a:chExt cx="8328521" cy="1152000"/>
          </a:xfrm>
        </p:grpSpPr>
        <p:sp>
          <p:nvSpPr>
            <p:cNvPr id="60" name="正方形/長方形 59">
              <a:extLst>
                <a:ext uri="{FF2B5EF4-FFF2-40B4-BE49-F238E27FC236}">
                  <a16:creationId xmlns:a16="http://schemas.microsoft.com/office/drawing/2014/main" id="{BE422D30-6214-48E4-B260-DF82CA321967}"/>
                </a:ext>
              </a:extLst>
            </p:cNvPr>
            <p:cNvSpPr/>
            <p:nvPr/>
          </p:nvSpPr>
          <p:spPr>
            <a:xfrm>
              <a:off x="1420491" y="1526613"/>
              <a:ext cx="7515851" cy="1116000"/>
            </a:xfrm>
            <a:prstGeom prst="rect">
              <a:avLst/>
            </a:prstGeom>
            <a:solidFill>
              <a:schemeClr val="bg1"/>
            </a:solidFill>
            <a:ln w="38100">
              <a:solidFill>
                <a:srgbClr val="8064A2"/>
              </a:solidFill>
            </a:ln>
          </p:spPr>
          <p:txBody>
            <a:bodyPr wrap="square" lIns="72000" tIns="72000" rIns="72000" bIns="72000" anchor="ctr">
              <a:noAutofit/>
            </a:bodyPr>
            <a:lstStyle/>
            <a:p>
              <a:pPr marL="180000" indent="-457200">
                <a:spcBef>
                  <a:spcPts val="1200"/>
                </a:spcBef>
                <a:defRPr/>
              </a:pPr>
              <a:r>
                <a:rPr lang="ja-JP" altLang="en-US" dirty="0">
                  <a:latin typeface="+mn-ea"/>
                </a:rPr>
                <a:t>　</a:t>
              </a:r>
              <a:r>
                <a:rPr lang="ja-JP" altLang="en-US" dirty="0"/>
                <a:t>　</a:t>
              </a:r>
              <a:r>
                <a:rPr lang="ja-JP" altLang="ja-JP" dirty="0"/>
                <a:t>【</a:t>
              </a:r>
              <a:r>
                <a:rPr lang="ja-JP" altLang="en-US" dirty="0"/>
                <a:t>受験票の取得</a:t>
              </a:r>
              <a:r>
                <a:rPr lang="ja-JP" altLang="ja-JP" dirty="0"/>
                <a:t>期間】</a:t>
              </a:r>
            </a:p>
            <a:p>
              <a:pPr>
                <a:spcBef>
                  <a:spcPts val="600"/>
                </a:spcBef>
              </a:pPr>
              <a:r>
                <a:rPr lang="ja-JP" altLang="en-US" sz="2000" dirty="0"/>
                <a:t>　　</a:t>
              </a:r>
              <a:r>
                <a:rPr lang="ja-JP" altLang="en-US" sz="2000"/>
                <a:t>　</a:t>
              </a:r>
              <a:r>
                <a:rPr lang="ja-JP" altLang="ja-JP" sz="2000"/>
                <a:t>令和</a:t>
              </a:r>
              <a:r>
                <a:rPr lang="ja-JP" altLang="en-US" sz="2000"/>
                <a:t>８</a:t>
              </a:r>
              <a:r>
                <a:rPr lang="ja-JP" altLang="ja-JP" sz="2000"/>
                <a:t>年</a:t>
              </a:r>
              <a:r>
                <a:rPr lang="ja-JP" altLang="en-US" sz="2000" u="sng" dirty="0"/>
                <a:t>１２</a:t>
              </a:r>
              <a:r>
                <a:rPr lang="ja-JP" altLang="ja-JP" sz="2000" u="sng" dirty="0"/>
                <a:t>月</a:t>
              </a:r>
              <a:r>
                <a:rPr lang="ja-JP" altLang="en-US" sz="2000" u="sng" dirty="0"/>
                <a:t>４</a:t>
              </a:r>
              <a:r>
                <a:rPr lang="ja-JP" altLang="ja-JP" sz="2000" u="sng" dirty="0"/>
                <a:t>日（</a:t>
              </a:r>
              <a:r>
                <a:rPr lang="ja-JP" altLang="en-US" sz="2000" u="sng" dirty="0"/>
                <a:t>金</a:t>
              </a:r>
              <a:r>
                <a:rPr lang="ja-JP" altLang="ja-JP" sz="2000" u="sng" dirty="0"/>
                <a:t>）１０：００</a:t>
              </a:r>
              <a:r>
                <a:rPr lang="ja-JP" altLang="ja-JP" sz="2000" dirty="0"/>
                <a:t>～</a:t>
              </a:r>
              <a:r>
                <a:rPr lang="ja-JP" altLang="en-US" sz="2000" dirty="0"/>
                <a:t>令和９年４</a:t>
              </a:r>
              <a:r>
                <a:rPr lang="ja-JP" altLang="ja-JP" sz="2000" dirty="0"/>
                <a:t>月</a:t>
              </a:r>
              <a:r>
                <a:rPr lang="ja-JP" altLang="en-US" sz="2000" dirty="0"/>
                <a:t>３０</a:t>
              </a:r>
              <a:r>
                <a:rPr lang="ja-JP" altLang="ja-JP" sz="2000" dirty="0"/>
                <a:t>日（</a:t>
              </a:r>
              <a:r>
                <a:rPr lang="ja-JP" altLang="en-US" sz="2000" dirty="0"/>
                <a:t>金</a:t>
              </a:r>
              <a:r>
                <a:rPr lang="ja-JP" altLang="ja-JP" sz="2000" dirty="0"/>
                <a:t>）</a:t>
              </a:r>
              <a:r>
                <a:rPr lang="ja-JP" altLang="en-US" sz="2000" dirty="0"/>
                <a:t>１７</a:t>
              </a:r>
              <a:r>
                <a:rPr lang="ja-JP" altLang="ja-JP" sz="2000" dirty="0"/>
                <a:t>：</a:t>
              </a:r>
              <a:r>
                <a:rPr lang="ja-JP" altLang="en-US" sz="2000" dirty="0"/>
                <a:t>００</a:t>
              </a:r>
              <a:endParaRPr lang="en-US" altLang="ja-JP" sz="2000" dirty="0">
                <a:latin typeface="+mn-ea"/>
              </a:endParaRPr>
            </a:p>
          </p:txBody>
        </p:sp>
        <p:sp>
          <p:nvSpPr>
            <p:cNvPr id="61" name="四角形: 角を丸くする 60">
              <a:extLst>
                <a:ext uri="{FF2B5EF4-FFF2-40B4-BE49-F238E27FC236}">
                  <a16:creationId xmlns:a16="http://schemas.microsoft.com/office/drawing/2014/main" id="{59C94B3B-D8E6-4924-BE6D-124F6F2BB1C4}"/>
                </a:ext>
              </a:extLst>
            </p:cNvPr>
            <p:cNvSpPr/>
            <p:nvPr/>
          </p:nvSpPr>
          <p:spPr>
            <a:xfrm>
              <a:off x="607821" y="1515155"/>
              <a:ext cx="1181063" cy="1152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000" dirty="0">
                  <a:latin typeface="+mj-ea"/>
                  <a:ea typeface="+mj-ea"/>
                </a:rPr>
                <a:t>受験票の</a:t>
              </a:r>
              <a:endParaRPr lang="en-US" altLang="ja-JP" sz="2000" dirty="0">
                <a:latin typeface="+mj-ea"/>
                <a:ea typeface="+mj-ea"/>
              </a:endParaRPr>
            </a:p>
            <a:p>
              <a:pPr algn="ctr"/>
              <a:r>
                <a:rPr lang="ja-JP" altLang="en-US" sz="2000" dirty="0">
                  <a:latin typeface="+mj-ea"/>
                  <a:ea typeface="+mj-ea"/>
                </a:rPr>
                <a:t>取得・印刷</a:t>
              </a:r>
            </a:p>
          </p:txBody>
        </p:sp>
      </p:grpSp>
      <p:sp>
        <p:nvSpPr>
          <p:cNvPr id="16" name="正方形/長方形 15">
            <a:extLst>
              <a:ext uri="{FF2B5EF4-FFF2-40B4-BE49-F238E27FC236}">
                <a16:creationId xmlns:a16="http://schemas.microsoft.com/office/drawing/2014/main" id="{3D0BE595-B131-4844-897A-8CD5D11B9429}"/>
              </a:ext>
            </a:extLst>
          </p:cNvPr>
          <p:cNvSpPr/>
          <p:nvPr/>
        </p:nvSpPr>
        <p:spPr>
          <a:xfrm>
            <a:off x="8858789" y="78862"/>
            <a:ext cx="3240000" cy="432000"/>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【1.</a:t>
            </a:r>
            <a:r>
              <a:rPr lang="ja-JP" altLang="en-US" sz="2000" dirty="0">
                <a:latin typeface="+mn-ea"/>
              </a:rPr>
              <a:t> </a:t>
            </a:r>
            <a:r>
              <a:rPr lang="en-US" altLang="ja-JP" sz="2000" dirty="0">
                <a:latin typeface="+mn-ea"/>
              </a:rPr>
              <a:t>Web</a:t>
            </a:r>
            <a:r>
              <a:rPr lang="ja-JP" altLang="en-US" sz="2000" dirty="0">
                <a:latin typeface="+mn-ea"/>
              </a:rPr>
              <a:t>出願について</a:t>
            </a:r>
            <a:r>
              <a:rPr lang="en-US" altLang="ja-JP" sz="2000" dirty="0">
                <a:latin typeface="+mn-ea"/>
              </a:rPr>
              <a:t>】</a:t>
            </a:r>
          </a:p>
        </p:txBody>
      </p:sp>
    </p:spTree>
    <p:extLst>
      <p:ext uri="{BB962C8B-B14F-4D97-AF65-F5344CB8AC3E}">
        <p14:creationId xmlns:p14="http://schemas.microsoft.com/office/powerpoint/2010/main" val="97284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type="sldNum" sz="quarter" idx="12"/>
          </p:nvPr>
        </p:nvSpPr>
        <p:spPr/>
        <p:txBody>
          <a:bodyPr/>
          <a:lstStyle/>
          <a:p>
            <a:fld id="{E0DD81A2-EA14-4A6D-B084-F67E3CF249F6}" type="slidenum">
              <a:rPr kumimoji="1" lang="ja-JP" altLang="en-US" smtClean="0"/>
              <a:t>6</a:t>
            </a:fld>
            <a:endParaRPr kumimoji="1" lang="ja-JP" altLang="en-US"/>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lang="ja-JP" altLang="en-US" dirty="0">
                <a:solidFill>
                  <a:srgbClr val="002060"/>
                </a:solidFill>
              </a:rPr>
              <a:t>②　出願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P.31】</a:t>
            </a:r>
            <a:endParaRPr lang="ja-JP" altLang="en-US" dirty="0">
              <a:solidFill>
                <a:srgbClr val="002060"/>
              </a:solidFill>
            </a:endParaRPr>
          </a:p>
        </p:txBody>
      </p:sp>
      <p:grpSp>
        <p:nvGrpSpPr>
          <p:cNvPr id="46" name="グループ化 45">
            <a:extLst>
              <a:ext uri="{FF2B5EF4-FFF2-40B4-BE49-F238E27FC236}">
                <a16:creationId xmlns:a16="http://schemas.microsoft.com/office/drawing/2014/main" id="{ACA81FC4-E9BF-4517-948C-088D38D7C5C1}"/>
              </a:ext>
            </a:extLst>
          </p:cNvPr>
          <p:cNvGrpSpPr/>
          <p:nvPr/>
        </p:nvGrpSpPr>
        <p:grpSpPr>
          <a:xfrm>
            <a:off x="7671880" y="1591767"/>
            <a:ext cx="1331999" cy="756001"/>
            <a:chOff x="59791" y="-6962"/>
            <a:chExt cx="1495878" cy="471972"/>
          </a:xfrm>
        </p:grpSpPr>
        <p:sp>
          <p:nvSpPr>
            <p:cNvPr id="68" name="矢印: 山形 67">
              <a:extLst>
                <a:ext uri="{FF2B5EF4-FFF2-40B4-BE49-F238E27FC236}">
                  <a16:creationId xmlns:a16="http://schemas.microsoft.com/office/drawing/2014/main" id="{A47DCBDD-C927-497D-B6FF-551CB68E2402}"/>
                </a:ext>
              </a:extLst>
            </p:cNvPr>
            <p:cNvSpPr/>
            <p:nvPr/>
          </p:nvSpPr>
          <p:spPr>
            <a:xfrm>
              <a:off x="59791" y="-6962"/>
              <a:ext cx="1495878" cy="471972"/>
            </a:xfrm>
            <a:prstGeom prst="chevron">
              <a:avLst>
                <a:gd name="adj" fmla="val 51649"/>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dirty="0">
                <a:latin typeface="HG丸ｺﾞｼｯｸM-PRO" panose="020F0600000000000000" pitchFamily="50" charset="-128"/>
                <a:ea typeface="HG丸ｺﾞｼｯｸM-PRO" panose="020F0600000000000000" pitchFamily="50" charset="-128"/>
              </a:endParaRPr>
            </a:p>
          </p:txBody>
        </p:sp>
        <p:sp>
          <p:nvSpPr>
            <p:cNvPr id="69" name="テキスト ボックス 2">
              <a:extLst>
                <a:ext uri="{FF2B5EF4-FFF2-40B4-BE49-F238E27FC236}">
                  <a16:creationId xmlns:a16="http://schemas.microsoft.com/office/drawing/2014/main" id="{91686C52-7C7D-47BD-A478-F32284E25FAF}"/>
                </a:ext>
              </a:extLst>
            </p:cNvPr>
            <p:cNvSpPr txBox="1">
              <a:spLocks noChangeArrowheads="1"/>
            </p:cNvSpPr>
            <p:nvPr/>
          </p:nvSpPr>
          <p:spPr bwMode="auto">
            <a:xfrm>
              <a:off x="438524" y="-5260"/>
              <a:ext cx="912464" cy="441935"/>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2000" b="1" kern="100" dirty="0">
                  <a:solidFill>
                    <a:srgbClr val="FFFFFF"/>
                  </a:solidFill>
                  <a:latin typeface="HG丸ｺﾞｼｯｸM-PRO" panose="020F0600000000000000" pitchFamily="50" charset="-128"/>
                  <a:ea typeface="HG丸ｺﾞｼｯｸM-PRO" panose="020F0600000000000000" pitchFamily="50" charset="-128"/>
                </a:rPr>
                <a:t>出願</a:t>
              </a:r>
              <a:endParaRPr lang="ja-JP" altLang="en-US" sz="2000" b="1" kern="100" dirty="0">
                <a:latin typeface="HG丸ｺﾞｼｯｸM-PRO" panose="020F0600000000000000" pitchFamily="50" charset="-128"/>
                <a:ea typeface="HG丸ｺﾞｼｯｸM-PRO" panose="020F0600000000000000" pitchFamily="50" charset="-128"/>
              </a:endParaRPr>
            </a:p>
            <a:p>
              <a:pPr algn="just"/>
              <a:r>
                <a:rPr lang="ja-JP" altLang="en-US" sz="2000" b="1" kern="100" dirty="0">
                  <a:solidFill>
                    <a:srgbClr val="FFFFFF"/>
                  </a:solidFill>
                  <a:latin typeface="HG丸ｺﾞｼｯｸM-PRO" panose="020F0600000000000000" pitchFamily="50" charset="-128"/>
                  <a:ea typeface="HG丸ｺﾞｼｯｸM-PRO" panose="020F0600000000000000" pitchFamily="50" charset="-128"/>
                </a:rPr>
                <a:t>完了</a:t>
              </a:r>
              <a:endParaRPr lang="ja-JP" altLang="en-US" sz="2000" b="1" kern="100" dirty="0">
                <a:latin typeface="HG丸ｺﾞｼｯｸM-PRO" panose="020F0600000000000000" pitchFamily="50" charset="-128"/>
                <a:ea typeface="HG丸ｺﾞｼｯｸM-PRO" panose="020F0600000000000000" pitchFamily="50" charset="-128"/>
              </a:endParaRPr>
            </a:p>
          </p:txBody>
        </p:sp>
      </p:grpSp>
      <p:grpSp>
        <p:nvGrpSpPr>
          <p:cNvPr id="50" name="グループ化 49">
            <a:extLst>
              <a:ext uri="{FF2B5EF4-FFF2-40B4-BE49-F238E27FC236}">
                <a16:creationId xmlns:a16="http://schemas.microsoft.com/office/drawing/2014/main" id="{53E9359D-BA25-4085-A065-CF62621C134C}"/>
              </a:ext>
            </a:extLst>
          </p:cNvPr>
          <p:cNvGrpSpPr/>
          <p:nvPr/>
        </p:nvGrpSpPr>
        <p:grpSpPr>
          <a:xfrm>
            <a:off x="397658" y="1593435"/>
            <a:ext cx="1440000" cy="756001"/>
            <a:chOff x="23155" y="-1"/>
            <a:chExt cx="809029" cy="470314"/>
          </a:xfrm>
        </p:grpSpPr>
        <p:sp>
          <p:nvSpPr>
            <p:cNvPr id="66" name="矢印: 五方向 65">
              <a:extLst>
                <a:ext uri="{FF2B5EF4-FFF2-40B4-BE49-F238E27FC236}">
                  <a16:creationId xmlns:a16="http://schemas.microsoft.com/office/drawing/2014/main" id="{2C2C885A-EE5A-4EB7-A3C0-4D3E22EB49D0}"/>
                </a:ext>
              </a:extLst>
            </p:cNvPr>
            <p:cNvSpPr/>
            <p:nvPr/>
          </p:nvSpPr>
          <p:spPr>
            <a:xfrm>
              <a:off x="23155" y="-1"/>
              <a:ext cx="809029" cy="470314"/>
            </a:xfrm>
            <a:prstGeom prst="homePlat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dirty="0">
                <a:latin typeface="HG丸ｺﾞｼｯｸM-PRO" panose="020F0600000000000000" pitchFamily="50" charset="-128"/>
                <a:ea typeface="HG丸ｺﾞｼｯｸM-PRO" panose="020F0600000000000000" pitchFamily="50" charset="-128"/>
              </a:endParaRPr>
            </a:p>
          </p:txBody>
        </p:sp>
        <p:sp>
          <p:nvSpPr>
            <p:cNvPr id="67" name="テキスト ボックス 2">
              <a:extLst>
                <a:ext uri="{FF2B5EF4-FFF2-40B4-BE49-F238E27FC236}">
                  <a16:creationId xmlns:a16="http://schemas.microsoft.com/office/drawing/2014/main" id="{B3D1F1BE-F8A8-4C0C-84B0-7BDC11560A40}"/>
                </a:ext>
              </a:extLst>
            </p:cNvPr>
            <p:cNvSpPr txBox="1">
              <a:spLocks noChangeArrowheads="1"/>
            </p:cNvSpPr>
            <p:nvPr/>
          </p:nvSpPr>
          <p:spPr bwMode="auto">
            <a:xfrm>
              <a:off x="30966" y="90865"/>
              <a:ext cx="683698" cy="310045"/>
            </a:xfrm>
            <a:prstGeom prst="rect">
              <a:avLst/>
            </a:prstGeom>
            <a:noFill/>
            <a:ln w="9525">
              <a:noFill/>
              <a:miter lim="800000"/>
              <a:headEnd/>
              <a:tailEnd/>
            </a:ln>
          </p:spPr>
          <p:txBody>
            <a:bodyPr rot="0" vert="horz" wrap="square" lIns="91440" tIns="45720" rIns="91440" bIns="45720" anchor="ctr" anchorCtr="0">
              <a:noAutofit/>
            </a:bodyPr>
            <a:lstStyle/>
            <a:p>
              <a:pPr>
                <a:lnSpc>
                  <a:spcPts val="1360"/>
                </a:lnSpc>
              </a:pPr>
              <a:r>
                <a:rPr lang="ja-JP" altLang="en-US" b="1" kern="100" dirty="0">
                  <a:solidFill>
                    <a:srgbClr val="8064A2"/>
                  </a:solidFill>
                  <a:latin typeface="HG丸ｺﾞｼｯｸM-PRO" panose="020F0600000000000000" pitchFamily="50" charset="-128"/>
                  <a:ea typeface="HG丸ｺﾞｼｯｸM-PRO" panose="020F0600000000000000" pitchFamily="50" charset="-128"/>
                </a:rPr>
                <a:t>事前準備</a:t>
              </a:r>
              <a:endParaRPr lang="ja-JP" altLang="en-US" kern="100" dirty="0">
                <a:latin typeface="HG丸ｺﾞｼｯｸM-PRO" panose="020F0600000000000000" pitchFamily="50" charset="-128"/>
                <a:ea typeface="HG丸ｺﾞｼｯｸM-PRO" panose="020F0600000000000000" pitchFamily="50" charset="-128"/>
              </a:endParaRPr>
            </a:p>
          </p:txBody>
        </p:sp>
      </p:grpSp>
      <p:grpSp>
        <p:nvGrpSpPr>
          <p:cNvPr id="51" name="グループ化 50">
            <a:extLst>
              <a:ext uri="{FF2B5EF4-FFF2-40B4-BE49-F238E27FC236}">
                <a16:creationId xmlns:a16="http://schemas.microsoft.com/office/drawing/2014/main" id="{B5454F2F-8A44-4157-8809-C9CE881F2858}"/>
              </a:ext>
            </a:extLst>
          </p:cNvPr>
          <p:cNvGrpSpPr/>
          <p:nvPr/>
        </p:nvGrpSpPr>
        <p:grpSpPr>
          <a:xfrm>
            <a:off x="1567001" y="1614070"/>
            <a:ext cx="1799998" cy="720000"/>
            <a:chOff x="-17358" y="6919"/>
            <a:chExt cx="1207061" cy="448424"/>
          </a:xfrm>
        </p:grpSpPr>
        <p:sp>
          <p:nvSpPr>
            <p:cNvPr id="64" name="矢印: 山形 63">
              <a:extLst>
                <a:ext uri="{FF2B5EF4-FFF2-40B4-BE49-F238E27FC236}">
                  <a16:creationId xmlns:a16="http://schemas.microsoft.com/office/drawing/2014/main" id="{59DC69EC-AC72-4FE9-A9DC-C1C56E09BD0D}"/>
                </a:ext>
              </a:extLst>
            </p:cNvPr>
            <p:cNvSpPr/>
            <p:nvPr/>
          </p:nvSpPr>
          <p:spPr>
            <a:xfrm>
              <a:off x="-17358" y="6919"/>
              <a:ext cx="1207061" cy="448424"/>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65" name="テキスト ボックス 2">
              <a:extLst>
                <a:ext uri="{FF2B5EF4-FFF2-40B4-BE49-F238E27FC236}">
                  <a16:creationId xmlns:a16="http://schemas.microsoft.com/office/drawing/2014/main" id="{62B1AACF-B7CD-4951-AEC8-D3221D650539}"/>
                </a:ext>
              </a:extLst>
            </p:cNvPr>
            <p:cNvSpPr txBox="1">
              <a:spLocks noChangeArrowheads="1"/>
            </p:cNvSpPr>
            <p:nvPr/>
          </p:nvSpPr>
          <p:spPr bwMode="auto">
            <a:xfrm>
              <a:off x="173969" y="19113"/>
              <a:ext cx="935175" cy="391775"/>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rgbClr val="8064A2"/>
                  </a:solidFill>
                  <a:latin typeface="HG丸ｺﾞｼｯｸM-PRO" panose="020F0600000000000000" pitchFamily="50" charset="-128"/>
                  <a:ea typeface="HG丸ｺﾞｼｯｸM-PRO" panose="020F0600000000000000" pitchFamily="50" charset="-128"/>
                </a:rPr>
                <a:t>出願サイト</a:t>
              </a:r>
              <a:endParaRPr lang="en-US" altLang="ja-JP" b="1" kern="100" dirty="0">
                <a:solidFill>
                  <a:srgbClr val="8064A2"/>
                </a:solidFill>
                <a:latin typeface="HG丸ｺﾞｼｯｸM-PRO" panose="020F0600000000000000" pitchFamily="50" charset="-128"/>
                <a:ea typeface="HG丸ｺﾞｼｯｸM-PRO" panose="020F0600000000000000" pitchFamily="50" charset="-128"/>
              </a:endParaRPr>
            </a:p>
            <a:p>
              <a:r>
                <a:rPr lang="ja-JP" altLang="en-US" b="1" kern="100" dirty="0">
                  <a:solidFill>
                    <a:srgbClr val="8064A2"/>
                  </a:solidFill>
                  <a:latin typeface="HG丸ｺﾞｼｯｸM-PRO" panose="020F0600000000000000" pitchFamily="50" charset="-128"/>
                  <a:ea typeface="HG丸ｺﾞｼｯｸM-PRO" panose="020F0600000000000000" pitchFamily="50" charset="-128"/>
                </a:rPr>
                <a:t>にアクセス</a:t>
              </a:r>
              <a:endParaRPr lang="ja-JP" altLang="en-US" b="1" kern="100" dirty="0">
                <a:latin typeface="HG丸ｺﾞｼｯｸM-PRO" panose="020F0600000000000000" pitchFamily="50" charset="-128"/>
                <a:ea typeface="HG丸ｺﾞｼｯｸM-PRO" panose="020F0600000000000000" pitchFamily="50" charset="-128"/>
              </a:endParaRPr>
            </a:p>
          </p:txBody>
        </p:sp>
      </p:grpSp>
      <p:grpSp>
        <p:nvGrpSpPr>
          <p:cNvPr id="52" name="グループ化 51">
            <a:extLst>
              <a:ext uri="{FF2B5EF4-FFF2-40B4-BE49-F238E27FC236}">
                <a16:creationId xmlns:a16="http://schemas.microsoft.com/office/drawing/2014/main" id="{9C1C0EF0-5F64-4D82-87AC-F5103261085B}"/>
              </a:ext>
            </a:extLst>
          </p:cNvPr>
          <p:cNvGrpSpPr/>
          <p:nvPr/>
        </p:nvGrpSpPr>
        <p:grpSpPr>
          <a:xfrm>
            <a:off x="3097134" y="1579649"/>
            <a:ext cx="1800000" cy="802686"/>
            <a:chOff x="-48330" y="-14527"/>
            <a:chExt cx="1300237" cy="500347"/>
          </a:xfrm>
        </p:grpSpPr>
        <p:sp>
          <p:nvSpPr>
            <p:cNvPr id="62" name="矢印: 山形 61">
              <a:extLst>
                <a:ext uri="{FF2B5EF4-FFF2-40B4-BE49-F238E27FC236}">
                  <a16:creationId xmlns:a16="http://schemas.microsoft.com/office/drawing/2014/main" id="{66BDC1DA-A6BB-466F-A118-AC90441979E0}"/>
                </a:ext>
              </a:extLst>
            </p:cNvPr>
            <p:cNvSpPr/>
            <p:nvPr/>
          </p:nvSpPr>
          <p:spPr>
            <a:xfrm>
              <a:off x="-48330" y="6951"/>
              <a:ext cx="1300237" cy="448805"/>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63" name="テキスト ボックス 2">
              <a:extLst>
                <a:ext uri="{FF2B5EF4-FFF2-40B4-BE49-F238E27FC236}">
                  <a16:creationId xmlns:a16="http://schemas.microsoft.com/office/drawing/2014/main" id="{3FBD25AC-DB5F-43C2-8253-6A05BCB04C2B}"/>
                </a:ext>
              </a:extLst>
            </p:cNvPr>
            <p:cNvSpPr txBox="1">
              <a:spLocks noChangeArrowheads="1"/>
            </p:cNvSpPr>
            <p:nvPr/>
          </p:nvSpPr>
          <p:spPr bwMode="auto">
            <a:xfrm>
              <a:off x="139483" y="-14527"/>
              <a:ext cx="1028374" cy="500347"/>
            </a:xfrm>
            <a:prstGeom prst="rect">
              <a:avLst/>
            </a:prstGeom>
            <a:noFill/>
            <a:ln w="9525">
              <a:noFill/>
              <a:miter lim="800000"/>
              <a:headEnd/>
              <a:tailEnd/>
            </a:ln>
          </p:spPr>
          <p:txBody>
            <a:bodyPr rot="0" vert="horz" wrap="square" lIns="91440" tIns="45720" rIns="91440" bIns="45720" anchor="ctr" anchorCtr="0">
              <a:noAutofit/>
            </a:bodyPr>
            <a:lstStyle/>
            <a:p>
              <a:r>
                <a:rPr lang="ja-JP" altLang="en-US" b="1" kern="100" dirty="0">
                  <a:solidFill>
                    <a:srgbClr val="8064A2"/>
                  </a:solidFill>
                  <a:latin typeface="HG丸ｺﾞｼｯｸM-PRO" panose="020F0600000000000000" pitchFamily="50" charset="-128"/>
                  <a:ea typeface="HG丸ｺﾞｼｯｸM-PRO" panose="020F0600000000000000" pitchFamily="50" charset="-128"/>
                </a:rPr>
                <a:t>マイページの作成</a:t>
              </a:r>
              <a:endParaRPr lang="ja-JP" altLang="en-US" kern="100" dirty="0">
                <a:latin typeface="HG丸ｺﾞｼｯｸM-PRO" panose="020F0600000000000000" pitchFamily="50" charset="-128"/>
                <a:ea typeface="HG丸ｺﾞｼｯｸM-PRO" panose="020F0600000000000000" pitchFamily="50" charset="-128"/>
              </a:endParaRPr>
            </a:p>
          </p:txBody>
        </p:sp>
      </p:grpSp>
      <p:grpSp>
        <p:nvGrpSpPr>
          <p:cNvPr id="53" name="グループ化 52">
            <a:extLst>
              <a:ext uri="{FF2B5EF4-FFF2-40B4-BE49-F238E27FC236}">
                <a16:creationId xmlns:a16="http://schemas.microsoft.com/office/drawing/2014/main" id="{CC77202B-EA71-47EE-BAA5-63E4337BD901}"/>
              </a:ext>
            </a:extLst>
          </p:cNvPr>
          <p:cNvGrpSpPr/>
          <p:nvPr/>
        </p:nvGrpSpPr>
        <p:grpSpPr>
          <a:xfrm>
            <a:off x="4626478" y="1614107"/>
            <a:ext cx="1813775" cy="834927"/>
            <a:chOff x="-58683" y="6953"/>
            <a:chExt cx="1104705" cy="520623"/>
          </a:xfrm>
        </p:grpSpPr>
        <p:sp>
          <p:nvSpPr>
            <p:cNvPr id="60" name="矢印: 山形 59">
              <a:extLst>
                <a:ext uri="{FF2B5EF4-FFF2-40B4-BE49-F238E27FC236}">
                  <a16:creationId xmlns:a16="http://schemas.microsoft.com/office/drawing/2014/main" id="{EBFCB1CE-D79E-4F21-87CA-D049DB2F7CED}"/>
                </a:ext>
              </a:extLst>
            </p:cNvPr>
            <p:cNvSpPr/>
            <p:nvPr/>
          </p:nvSpPr>
          <p:spPr>
            <a:xfrm>
              <a:off x="-58683" y="6953"/>
              <a:ext cx="1096314" cy="448960"/>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61" name="テキスト ボックス 2">
              <a:extLst>
                <a:ext uri="{FF2B5EF4-FFF2-40B4-BE49-F238E27FC236}">
                  <a16:creationId xmlns:a16="http://schemas.microsoft.com/office/drawing/2014/main" id="{D6EF72E4-B91D-474A-8D65-B3ADABBB23D1}"/>
                </a:ext>
              </a:extLst>
            </p:cNvPr>
            <p:cNvSpPr txBox="1">
              <a:spLocks noChangeArrowheads="1"/>
            </p:cNvSpPr>
            <p:nvPr/>
          </p:nvSpPr>
          <p:spPr bwMode="auto">
            <a:xfrm>
              <a:off x="155341" y="33665"/>
              <a:ext cx="890681" cy="493911"/>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rgbClr val="8064A2"/>
                  </a:solidFill>
                  <a:latin typeface="HG丸ｺﾞｼｯｸM-PRO" panose="020F0600000000000000" pitchFamily="50" charset="-128"/>
                  <a:ea typeface="HG丸ｺﾞｼｯｸM-PRO" panose="020F0600000000000000" pitchFamily="50" charset="-128"/>
                </a:rPr>
                <a:t>出願内容</a:t>
              </a:r>
              <a:endParaRPr lang="en-US" altLang="ja-JP" b="1" kern="100" dirty="0">
                <a:solidFill>
                  <a:srgbClr val="8064A2"/>
                </a:solidFill>
                <a:latin typeface="HG丸ｺﾞｼｯｸM-PRO" panose="020F0600000000000000" pitchFamily="50" charset="-128"/>
                <a:ea typeface="HG丸ｺﾞｼｯｸM-PRO" panose="020F0600000000000000" pitchFamily="50" charset="-128"/>
              </a:endParaRPr>
            </a:p>
            <a:p>
              <a:r>
                <a:rPr lang="ja-JP" altLang="en-US" b="1" kern="100" dirty="0">
                  <a:solidFill>
                    <a:srgbClr val="8064A2"/>
                  </a:solidFill>
                  <a:latin typeface="HG丸ｺﾞｼｯｸM-PRO" panose="020F0600000000000000" pitchFamily="50" charset="-128"/>
                  <a:ea typeface="HG丸ｺﾞｼｯｸM-PRO" panose="020F0600000000000000" pitchFamily="50" charset="-128"/>
                </a:rPr>
                <a:t>の登録</a:t>
              </a:r>
              <a:endParaRPr lang="ja-JP" altLang="en-US" kern="100" dirty="0">
                <a:latin typeface="HG丸ｺﾞｼｯｸM-PRO" panose="020F0600000000000000" pitchFamily="50" charset="-128"/>
                <a:ea typeface="HG丸ｺﾞｼｯｸM-PRO" panose="020F0600000000000000" pitchFamily="50" charset="-128"/>
              </a:endParaRPr>
            </a:p>
          </p:txBody>
        </p:sp>
      </p:grpSp>
      <p:grpSp>
        <p:nvGrpSpPr>
          <p:cNvPr id="54" name="グループ化 53">
            <a:extLst>
              <a:ext uri="{FF2B5EF4-FFF2-40B4-BE49-F238E27FC236}">
                <a16:creationId xmlns:a16="http://schemas.microsoft.com/office/drawing/2014/main" id="{F1EB61A4-140A-4C7C-9DAD-F91372F6D686}"/>
              </a:ext>
            </a:extLst>
          </p:cNvPr>
          <p:cNvGrpSpPr/>
          <p:nvPr/>
        </p:nvGrpSpPr>
        <p:grpSpPr>
          <a:xfrm>
            <a:off x="6155818" y="1614610"/>
            <a:ext cx="1800000" cy="844828"/>
            <a:chOff x="-81507" y="6962"/>
            <a:chExt cx="1096313" cy="527427"/>
          </a:xfrm>
        </p:grpSpPr>
        <p:sp>
          <p:nvSpPr>
            <p:cNvPr id="58" name="矢印: 山形 57">
              <a:extLst>
                <a:ext uri="{FF2B5EF4-FFF2-40B4-BE49-F238E27FC236}">
                  <a16:creationId xmlns:a16="http://schemas.microsoft.com/office/drawing/2014/main" id="{325BCD73-A926-4E22-BC8B-39A72440DAC5}"/>
                </a:ext>
              </a:extLst>
            </p:cNvPr>
            <p:cNvSpPr/>
            <p:nvPr/>
          </p:nvSpPr>
          <p:spPr>
            <a:xfrm>
              <a:off x="-81507" y="6962"/>
              <a:ext cx="1096313" cy="449497"/>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59" name="テキスト ボックス 2">
              <a:extLst>
                <a:ext uri="{FF2B5EF4-FFF2-40B4-BE49-F238E27FC236}">
                  <a16:creationId xmlns:a16="http://schemas.microsoft.com/office/drawing/2014/main" id="{3CE26FD7-501C-4886-824B-D57A0EA176D2}"/>
                </a:ext>
              </a:extLst>
            </p:cNvPr>
            <p:cNvSpPr txBox="1">
              <a:spLocks noChangeArrowheads="1"/>
            </p:cNvSpPr>
            <p:nvPr/>
          </p:nvSpPr>
          <p:spPr bwMode="auto">
            <a:xfrm>
              <a:off x="107028" y="30685"/>
              <a:ext cx="694983" cy="503704"/>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rgbClr val="8064A2"/>
                  </a:solidFill>
                  <a:latin typeface="HG丸ｺﾞｼｯｸM-PRO" panose="020F0600000000000000" pitchFamily="50" charset="-128"/>
                  <a:ea typeface="HG丸ｺﾞｼｯｸM-PRO" panose="020F0600000000000000" pitchFamily="50" charset="-128"/>
                </a:rPr>
                <a:t>検定料等</a:t>
              </a:r>
              <a:endParaRPr lang="en-US" altLang="ja-JP" b="1" kern="100" dirty="0">
                <a:solidFill>
                  <a:srgbClr val="8064A2"/>
                </a:solidFill>
                <a:latin typeface="HG丸ｺﾞｼｯｸM-PRO" panose="020F0600000000000000" pitchFamily="50" charset="-128"/>
                <a:ea typeface="HG丸ｺﾞｼｯｸM-PRO" panose="020F0600000000000000" pitchFamily="50" charset="-128"/>
              </a:endParaRPr>
            </a:p>
            <a:p>
              <a:r>
                <a:rPr lang="ja-JP" altLang="en-US" b="1" kern="100" dirty="0">
                  <a:solidFill>
                    <a:srgbClr val="8064A2"/>
                  </a:solidFill>
                  <a:latin typeface="HG丸ｺﾞｼｯｸM-PRO" panose="020F0600000000000000" pitchFamily="50" charset="-128"/>
                  <a:ea typeface="HG丸ｺﾞｼｯｸM-PRO" panose="020F0600000000000000" pitchFamily="50" charset="-128"/>
                </a:rPr>
                <a:t>の支払い</a:t>
              </a:r>
              <a:endParaRPr lang="ja-JP" altLang="en-US" kern="100" dirty="0">
                <a:latin typeface="HG丸ｺﾞｼｯｸM-PRO" panose="020F0600000000000000" pitchFamily="50" charset="-128"/>
                <a:ea typeface="HG丸ｺﾞｼｯｸM-PRO" panose="020F0600000000000000" pitchFamily="50" charset="-128"/>
              </a:endParaRPr>
            </a:p>
          </p:txBody>
        </p:sp>
      </p:grpSp>
      <p:grpSp>
        <p:nvGrpSpPr>
          <p:cNvPr id="55" name="グループ化 54">
            <a:extLst>
              <a:ext uri="{FF2B5EF4-FFF2-40B4-BE49-F238E27FC236}">
                <a16:creationId xmlns:a16="http://schemas.microsoft.com/office/drawing/2014/main" id="{A5D6E2C2-3E23-444B-9D89-ED949442CEF4}"/>
              </a:ext>
            </a:extLst>
          </p:cNvPr>
          <p:cNvGrpSpPr/>
          <p:nvPr/>
        </p:nvGrpSpPr>
        <p:grpSpPr>
          <a:xfrm>
            <a:off x="406165" y="1119424"/>
            <a:ext cx="7156563" cy="391160"/>
            <a:chOff x="212108" y="73268"/>
            <a:chExt cx="5084619" cy="243327"/>
          </a:xfrm>
        </p:grpSpPr>
        <p:sp>
          <p:nvSpPr>
            <p:cNvPr id="56" name="平行四辺形 57">
              <a:extLst>
                <a:ext uri="{FF2B5EF4-FFF2-40B4-BE49-F238E27FC236}">
                  <a16:creationId xmlns:a16="http://schemas.microsoft.com/office/drawing/2014/main" id="{BE26AA62-D0D5-485F-93B7-CB23EB23100B}"/>
                </a:ext>
              </a:extLst>
            </p:cNvPr>
            <p:cNvSpPr/>
            <p:nvPr/>
          </p:nvSpPr>
          <p:spPr>
            <a:xfrm flipV="1">
              <a:off x="212108" y="73268"/>
              <a:ext cx="5084619" cy="243327"/>
            </a:xfrm>
            <a:custGeom>
              <a:avLst/>
              <a:gdLst>
                <a:gd name="connsiteX0" fmla="*/ 0 w 5937250"/>
                <a:gd name="connsiteY0" fmla="*/ 237490 h 237490"/>
                <a:gd name="connsiteX1" fmla="*/ 59373 w 5937250"/>
                <a:gd name="connsiteY1" fmla="*/ 0 h 237490"/>
                <a:gd name="connsiteX2" fmla="*/ 5937250 w 5937250"/>
                <a:gd name="connsiteY2" fmla="*/ 0 h 237490"/>
                <a:gd name="connsiteX3" fmla="*/ 5877878 w 5937250"/>
                <a:gd name="connsiteY3" fmla="*/ 237490 h 237490"/>
                <a:gd name="connsiteX4" fmla="*/ 0 w 5937250"/>
                <a:gd name="connsiteY4" fmla="*/ 237490 h 237490"/>
                <a:gd name="connsiteX0" fmla="*/ 0 w 5889748"/>
                <a:gd name="connsiteY0" fmla="*/ 249365 h 249365"/>
                <a:gd name="connsiteX1" fmla="*/ 11871 w 5889748"/>
                <a:gd name="connsiteY1" fmla="*/ 0 h 249365"/>
                <a:gd name="connsiteX2" fmla="*/ 5889748 w 5889748"/>
                <a:gd name="connsiteY2" fmla="*/ 0 h 249365"/>
                <a:gd name="connsiteX3" fmla="*/ 5830376 w 5889748"/>
                <a:gd name="connsiteY3" fmla="*/ 237490 h 249365"/>
                <a:gd name="connsiteX4" fmla="*/ 0 w 5889748"/>
                <a:gd name="connsiteY4" fmla="*/ 249365 h 249365"/>
                <a:gd name="connsiteX0" fmla="*/ 0 w 5889748"/>
                <a:gd name="connsiteY0" fmla="*/ 249365 h 249365"/>
                <a:gd name="connsiteX1" fmla="*/ 11871 w 5889748"/>
                <a:gd name="connsiteY1" fmla="*/ 0 h 249365"/>
                <a:gd name="connsiteX2" fmla="*/ 5889748 w 5889748"/>
                <a:gd name="connsiteY2" fmla="*/ 0 h 249365"/>
                <a:gd name="connsiteX3" fmla="*/ 5604740 w 5889748"/>
                <a:gd name="connsiteY3" fmla="*/ 249365 h 249365"/>
                <a:gd name="connsiteX4" fmla="*/ 0 w 5889748"/>
                <a:gd name="connsiteY4" fmla="*/ 249365 h 249365"/>
                <a:gd name="connsiteX0" fmla="*/ 165 w 5877877"/>
                <a:gd name="connsiteY0" fmla="*/ 273157 h 273157"/>
                <a:gd name="connsiteX1" fmla="*/ 0 w 5877877"/>
                <a:gd name="connsiteY1" fmla="*/ 0 h 273157"/>
                <a:gd name="connsiteX2" fmla="*/ 5877877 w 5877877"/>
                <a:gd name="connsiteY2" fmla="*/ 0 h 273157"/>
                <a:gd name="connsiteX3" fmla="*/ 5592869 w 5877877"/>
                <a:gd name="connsiteY3" fmla="*/ 249365 h 273157"/>
                <a:gd name="connsiteX4" fmla="*/ 165 w 5877877"/>
                <a:gd name="connsiteY4" fmla="*/ 273157 h 273157"/>
                <a:gd name="connsiteX0" fmla="*/ 165 w 5877877"/>
                <a:gd name="connsiteY0" fmla="*/ 273157 h 273490"/>
                <a:gd name="connsiteX1" fmla="*/ 0 w 5877877"/>
                <a:gd name="connsiteY1" fmla="*/ 0 h 273490"/>
                <a:gd name="connsiteX2" fmla="*/ 5877877 w 5877877"/>
                <a:gd name="connsiteY2" fmla="*/ 0 h 273490"/>
                <a:gd name="connsiteX3" fmla="*/ 5599955 w 5877877"/>
                <a:gd name="connsiteY3" fmla="*/ 273490 h 273490"/>
                <a:gd name="connsiteX4" fmla="*/ 165 w 5877877"/>
                <a:gd name="connsiteY4" fmla="*/ 273157 h 273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7877" h="273490">
                  <a:moveTo>
                    <a:pt x="165" y="273157"/>
                  </a:moveTo>
                  <a:lnTo>
                    <a:pt x="0" y="0"/>
                  </a:lnTo>
                  <a:lnTo>
                    <a:pt x="5877877" y="0"/>
                  </a:lnTo>
                  <a:lnTo>
                    <a:pt x="5599955" y="273490"/>
                  </a:lnTo>
                  <a:lnTo>
                    <a:pt x="165" y="273157"/>
                  </a:lnTo>
                  <a:close/>
                </a:path>
              </a:pathLst>
            </a:custGeom>
            <a:solidFill>
              <a:srgbClr val="8064A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57" name="テキスト ボックス 2">
              <a:extLst>
                <a:ext uri="{FF2B5EF4-FFF2-40B4-BE49-F238E27FC236}">
                  <a16:creationId xmlns:a16="http://schemas.microsoft.com/office/drawing/2014/main" id="{12CD49D4-631E-48CC-881C-ACED7AB68AB3}"/>
                </a:ext>
              </a:extLst>
            </p:cNvPr>
            <p:cNvSpPr txBox="1">
              <a:spLocks noChangeArrowheads="1"/>
            </p:cNvSpPr>
            <p:nvPr/>
          </p:nvSpPr>
          <p:spPr bwMode="auto">
            <a:xfrm>
              <a:off x="231839" y="138841"/>
              <a:ext cx="4911407" cy="165107"/>
            </a:xfrm>
            <a:prstGeom prst="rect">
              <a:avLst/>
            </a:prstGeom>
            <a:noFill/>
            <a:ln w="9525">
              <a:noFill/>
              <a:miter lim="800000"/>
              <a:headEnd/>
              <a:tailEnd/>
            </a:ln>
          </p:spPr>
          <p:txBody>
            <a:bodyPr rot="0" vert="horz" wrap="square" lIns="0" tIns="45720" rIns="91440" bIns="45720" anchor="t" anchorCtr="0">
              <a:noAutofit/>
            </a:bodyPr>
            <a:lstStyle/>
            <a:p>
              <a:pPr algn="just">
                <a:lnSpc>
                  <a:spcPts val="1360"/>
                </a:lnSpc>
              </a:pPr>
              <a:r>
                <a:rPr lang="en-US" b="1" kern="100" dirty="0">
                  <a:solidFill>
                    <a:srgbClr val="FFFFFF"/>
                  </a:solidFill>
                  <a:latin typeface="HG丸ｺﾞｼｯｸM-PRO" panose="020F0600000000000000" pitchFamily="50" charset="-128"/>
                  <a:ea typeface="HG丸ｺﾞｼｯｸM-PRO" panose="020F0600000000000000" pitchFamily="50" charset="-128"/>
                </a:rPr>
                <a:t>STEP1</a:t>
              </a:r>
              <a:r>
                <a:rPr lang="ja-JP" altLang="en-US" b="1" kern="100" dirty="0">
                  <a:solidFill>
                    <a:srgbClr val="FFFFFF"/>
                  </a:solidFill>
                  <a:latin typeface="HG丸ｺﾞｼｯｸM-PRO" panose="020F0600000000000000" pitchFamily="50" charset="-128"/>
                  <a:ea typeface="HG丸ｺﾞｼｯｸM-PRO" panose="020F0600000000000000" pitchFamily="50" charset="-128"/>
                </a:rPr>
                <a:t>　</a:t>
              </a:r>
              <a:r>
                <a:rPr lang="ja-JP" altLang="en-US" kern="100" dirty="0">
                  <a:solidFill>
                    <a:srgbClr val="FFFFFF"/>
                  </a:solidFill>
                  <a:latin typeface="HG丸ｺﾞｼｯｸM-PRO" panose="020F0600000000000000" pitchFamily="50" charset="-128"/>
                  <a:ea typeface="HG丸ｺﾞｼｯｸM-PRO" panose="020F0600000000000000" pitchFamily="50" charset="-128"/>
                </a:rPr>
                <a:t>  </a:t>
              </a:r>
              <a:r>
                <a:rPr lang="en-US" b="1" kern="100" dirty="0">
                  <a:solidFill>
                    <a:srgbClr val="FFFFFF"/>
                  </a:solidFill>
                  <a:latin typeface="HG丸ｺﾞｼｯｸM-PRO" panose="020F0600000000000000" pitchFamily="50" charset="-128"/>
                  <a:ea typeface="HG丸ｺﾞｼｯｸM-PRO" panose="020F0600000000000000" pitchFamily="50" charset="-128"/>
                </a:rPr>
                <a:t>STEP2</a:t>
              </a:r>
              <a:r>
                <a:rPr lang="ja-JP" altLang="en-US" b="1" kern="100" dirty="0">
                  <a:solidFill>
                    <a:srgbClr val="FFFFFF"/>
                  </a:solidFill>
                  <a:latin typeface="HG丸ｺﾞｼｯｸM-PRO" panose="020F0600000000000000" pitchFamily="50" charset="-128"/>
                  <a:ea typeface="HG丸ｺﾞｼｯｸM-PRO" panose="020F0600000000000000" pitchFamily="50" charset="-128"/>
                </a:rPr>
                <a:t>　　</a:t>
              </a:r>
              <a:r>
                <a:rPr lang="ja-JP" altLang="en-US" kern="100" dirty="0">
                  <a:solidFill>
                    <a:srgbClr val="FFFFFF"/>
                  </a:solidFill>
                  <a:latin typeface="HG丸ｺﾞｼｯｸM-PRO" panose="020F0600000000000000" pitchFamily="50" charset="-128"/>
                  <a:ea typeface="HG丸ｺﾞｼｯｸM-PRO" panose="020F0600000000000000" pitchFamily="50" charset="-128"/>
                </a:rPr>
                <a:t>   </a:t>
              </a:r>
              <a:r>
                <a:rPr lang="en-US" b="1" kern="100" dirty="0">
                  <a:solidFill>
                    <a:srgbClr val="FFFFFF"/>
                  </a:solidFill>
                  <a:latin typeface="HG丸ｺﾞｼｯｸM-PRO" panose="020F0600000000000000" pitchFamily="50" charset="-128"/>
                  <a:ea typeface="HG丸ｺﾞｼｯｸM-PRO" panose="020F0600000000000000" pitchFamily="50" charset="-128"/>
                </a:rPr>
                <a:t>STEP3</a:t>
              </a:r>
              <a:r>
                <a:rPr lang="ja-JP" altLang="en-US" b="1" kern="100" dirty="0">
                  <a:solidFill>
                    <a:srgbClr val="FFFFFF"/>
                  </a:solidFill>
                  <a:latin typeface="HG丸ｺﾞｼｯｸM-PRO" panose="020F0600000000000000" pitchFamily="50" charset="-128"/>
                  <a:ea typeface="HG丸ｺﾞｼｯｸM-PRO" panose="020F0600000000000000" pitchFamily="50" charset="-128"/>
                </a:rPr>
                <a:t>　　　</a:t>
              </a:r>
              <a:r>
                <a:rPr lang="en-US" b="1" kern="100" dirty="0">
                  <a:solidFill>
                    <a:srgbClr val="FFFFFF"/>
                  </a:solidFill>
                  <a:latin typeface="HG丸ｺﾞｼｯｸM-PRO" panose="020F0600000000000000" pitchFamily="50" charset="-128"/>
                  <a:ea typeface="HG丸ｺﾞｼｯｸM-PRO" panose="020F0600000000000000" pitchFamily="50" charset="-128"/>
                </a:rPr>
                <a:t>STEP4</a:t>
              </a:r>
              <a:r>
                <a:rPr lang="ja-JP" altLang="en-US" b="1" kern="100" dirty="0">
                  <a:solidFill>
                    <a:srgbClr val="FFFFFF"/>
                  </a:solidFill>
                  <a:latin typeface="HG丸ｺﾞｼｯｸM-PRO" panose="020F0600000000000000" pitchFamily="50" charset="-128"/>
                  <a:ea typeface="HG丸ｺﾞｼｯｸM-PRO" panose="020F0600000000000000" pitchFamily="50" charset="-128"/>
                </a:rPr>
                <a:t>　　   </a:t>
              </a:r>
              <a:r>
                <a:rPr lang="en-US" b="1" kern="100" dirty="0">
                  <a:solidFill>
                    <a:srgbClr val="FFFFFF"/>
                  </a:solidFill>
                  <a:latin typeface="HG丸ｺﾞｼｯｸM-PRO" panose="020F0600000000000000" pitchFamily="50" charset="-128"/>
                  <a:ea typeface="HG丸ｺﾞｼｯｸM-PRO" panose="020F0600000000000000" pitchFamily="50" charset="-128"/>
                </a:rPr>
                <a:t>STEP5</a:t>
              </a:r>
              <a:r>
                <a:rPr lang="ja-JP" altLang="en-US" b="1" kern="100" dirty="0">
                  <a:solidFill>
                    <a:srgbClr val="FFFFFF"/>
                  </a:solidFill>
                  <a:latin typeface="HG丸ｺﾞｼｯｸM-PRO" panose="020F0600000000000000" pitchFamily="50" charset="-128"/>
                  <a:ea typeface="HG丸ｺﾞｼｯｸM-PRO" panose="020F0600000000000000" pitchFamily="50" charset="-128"/>
                </a:rPr>
                <a:t>　　　　　　　　　　　　</a:t>
              </a:r>
              <a:endParaRPr lang="ja-JP" altLang="en-US" kern="100" dirty="0">
                <a:latin typeface="HG丸ｺﾞｼｯｸM-PRO" panose="020F0600000000000000" pitchFamily="50" charset="-128"/>
                <a:ea typeface="HG丸ｺﾞｼｯｸM-PRO" panose="020F0600000000000000" pitchFamily="50" charset="-128"/>
              </a:endParaRPr>
            </a:p>
          </p:txBody>
        </p:sp>
      </p:grpSp>
      <p:grpSp>
        <p:nvGrpSpPr>
          <p:cNvPr id="2" name="グループ化 1">
            <a:extLst>
              <a:ext uri="{FF2B5EF4-FFF2-40B4-BE49-F238E27FC236}">
                <a16:creationId xmlns:a16="http://schemas.microsoft.com/office/drawing/2014/main" id="{C5BFFDC7-7455-4BE4-8743-47F037A5B162}"/>
              </a:ext>
            </a:extLst>
          </p:cNvPr>
          <p:cNvGrpSpPr/>
          <p:nvPr/>
        </p:nvGrpSpPr>
        <p:grpSpPr>
          <a:xfrm>
            <a:off x="1664756" y="2457178"/>
            <a:ext cx="3569370" cy="688110"/>
            <a:chOff x="1666284" y="2188637"/>
            <a:chExt cx="3569370" cy="688110"/>
          </a:xfrm>
        </p:grpSpPr>
        <p:sp>
          <p:nvSpPr>
            <p:cNvPr id="70" name="右中かっこ 69">
              <a:extLst>
                <a:ext uri="{FF2B5EF4-FFF2-40B4-BE49-F238E27FC236}">
                  <a16:creationId xmlns:a16="http://schemas.microsoft.com/office/drawing/2014/main" id="{ED6EF3B0-DC5A-4358-9DCC-EA6A8A284996}"/>
                </a:ext>
              </a:extLst>
            </p:cNvPr>
            <p:cNvSpPr/>
            <p:nvPr/>
          </p:nvSpPr>
          <p:spPr>
            <a:xfrm rot="5400000">
              <a:off x="2944284" y="910637"/>
              <a:ext cx="288000" cy="2844000"/>
            </a:xfrm>
            <a:prstGeom prst="rightBrace">
              <a:avLst>
                <a:gd name="adj1" fmla="val 0"/>
                <a:gd name="adj2" fmla="val 50000"/>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72" name="テキスト ボックス 71">
              <a:extLst>
                <a:ext uri="{FF2B5EF4-FFF2-40B4-BE49-F238E27FC236}">
                  <a16:creationId xmlns:a16="http://schemas.microsoft.com/office/drawing/2014/main" id="{E09BFAE5-632C-4A74-98D1-FBB500AE08D8}"/>
                </a:ext>
              </a:extLst>
            </p:cNvPr>
            <p:cNvSpPr txBox="1"/>
            <p:nvPr/>
          </p:nvSpPr>
          <p:spPr>
            <a:xfrm>
              <a:off x="1815654" y="2476637"/>
              <a:ext cx="3420000" cy="400110"/>
            </a:xfrm>
            <a:prstGeom prst="rect">
              <a:avLst/>
            </a:prstGeom>
            <a:noFill/>
          </p:spPr>
          <p:txBody>
            <a:bodyPr wrap="square" rtlCol="0">
              <a:spAutoFit/>
            </a:bodyPr>
            <a:lstStyle/>
            <a:p>
              <a:r>
                <a:rPr kumimoji="1" lang="en-US" altLang="ja-JP" sz="2000" dirty="0"/>
                <a:t>7</a:t>
              </a:r>
              <a:r>
                <a:rPr kumimoji="1" lang="ja-JP" altLang="en-US" sz="2000" dirty="0"/>
                <a:t>月</a:t>
              </a:r>
              <a:r>
                <a:rPr kumimoji="1" lang="en-US" altLang="ja-JP" sz="2000" dirty="0"/>
                <a:t>1</a:t>
              </a:r>
              <a:r>
                <a:rPr kumimoji="1" lang="ja-JP" altLang="en-US" sz="2000" dirty="0"/>
                <a:t>日</a:t>
              </a:r>
              <a:r>
                <a:rPr kumimoji="1" lang="en-US" altLang="ja-JP" sz="2000" dirty="0"/>
                <a:t>10</a:t>
              </a:r>
              <a:r>
                <a:rPr kumimoji="1" lang="ja-JP" altLang="en-US" sz="2000" dirty="0"/>
                <a:t>：</a:t>
              </a:r>
              <a:r>
                <a:rPr kumimoji="1" lang="en-US" altLang="ja-JP" sz="2000" dirty="0"/>
                <a:t>00</a:t>
              </a:r>
              <a:r>
                <a:rPr kumimoji="1" lang="ja-JP" altLang="en-US" sz="2000" dirty="0"/>
                <a:t>から可能</a:t>
              </a:r>
            </a:p>
          </p:txBody>
        </p:sp>
      </p:grpSp>
      <p:grpSp>
        <p:nvGrpSpPr>
          <p:cNvPr id="5" name="グループ化 4">
            <a:extLst>
              <a:ext uri="{FF2B5EF4-FFF2-40B4-BE49-F238E27FC236}">
                <a16:creationId xmlns:a16="http://schemas.microsoft.com/office/drawing/2014/main" id="{F05F42F8-4DB4-41B9-BA66-21827AADC071}"/>
              </a:ext>
            </a:extLst>
          </p:cNvPr>
          <p:cNvGrpSpPr/>
          <p:nvPr/>
        </p:nvGrpSpPr>
        <p:grpSpPr>
          <a:xfrm>
            <a:off x="4654194" y="2458918"/>
            <a:ext cx="3515886" cy="689004"/>
            <a:chOff x="4626046" y="2191741"/>
            <a:chExt cx="3515886" cy="689004"/>
          </a:xfrm>
        </p:grpSpPr>
        <p:sp>
          <p:nvSpPr>
            <p:cNvPr id="71" name="右中かっこ 70">
              <a:extLst>
                <a:ext uri="{FF2B5EF4-FFF2-40B4-BE49-F238E27FC236}">
                  <a16:creationId xmlns:a16="http://schemas.microsoft.com/office/drawing/2014/main" id="{29543A94-DD05-45BE-A223-4F5904B0AD92}"/>
                </a:ext>
              </a:extLst>
            </p:cNvPr>
            <p:cNvSpPr/>
            <p:nvPr/>
          </p:nvSpPr>
          <p:spPr>
            <a:xfrm rot="5400000">
              <a:off x="5976046" y="841741"/>
              <a:ext cx="288000" cy="2988000"/>
            </a:xfrm>
            <a:prstGeom prst="rightBrace">
              <a:avLst>
                <a:gd name="adj1" fmla="val 0"/>
                <a:gd name="adj2" fmla="val 50000"/>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73" name="テキスト ボックス 72">
              <a:extLst>
                <a:ext uri="{FF2B5EF4-FFF2-40B4-BE49-F238E27FC236}">
                  <a16:creationId xmlns:a16="http://schemas.microsoft.com/office/drawing/2014/main" id="{3C010F87-5939-40E5-ABF0-31FA6996B14D}"/>
                </a:ext>
              </a:extLst>
            </p:cNvPr>
            <p:cNvSpPr txBox="1"/>
            <p:nvPr/>
          </p:nvSpPr>
          <p:spPr>
            <a:xfrm>
              <a:off x="4721932" y="2480635"/>
              <a:ext cx="3420000" cy="400110"/>
            </a:xfrm>
            <a:prstGeom prst="rect">
              <a:avLst/>
            </a:prstGeom>
            <a:noFill/>
          </p:spPr>
          <p:txBody>
            <a:bodyPr wrap="square" rtlCol="0">
              <a:spAutoFit/>
            </a:bodyPr>
            <a:lstStyle/>
            <a:p>
              <a:r>
                <a:rPr kumimoji="1" lang="en-US" altLang="ja-JP" sz="2000" dirty="0"/>
                <a:t>9</a:t>
              </a:r>
              <a:r>
                <a:rPr kumimoji="1" lang="ja-JP" altLang="en-US" sz="2000" dirty="0"/>
                <a:t>月</a:t>
              </a:r>
              <a:r>
                <a:rPr kumimoji="1" lang="en-US" altLang="ja-JP" sz="2000" dirty="0"/>
                <a:t>15</a:t>
              </a:r>
              <a:r>
                <a:rPr kumimoji="1" lang="ja-JP" altLang="en-US" sz="2000" dirty="0"/>
                <a:t>日</a:t>
              </a:r>
              <a:r>
                <a:rPr kumimoji="1" lang="en-US" altLang="ja-JP" sz="2000" dirty="0"/>
                <a:t>10</a:t>
              </a:r>
              <a:r>
                <a:rPr kumimoji="1" lang="ja-JP" altLang="en-US" sz="2000" dirty="0"/>
                <a:t>：</a:t>
              </a:r>
              <a:r>
                <a:rPr kumimoji="1" lang="en-US" altLang="ja-JP" sz="2000" dirty="0"/>
                <a:t>00</a:t>
              </a:r>
              <a:r>
                <a:rPr kumimoji="1" lang="ja-JP" altLang="en-US" sz="2000" dirty="0"/>
                <a:t>から可能</a:t>
              </a:r>
            </a:p>
          </p:txBody>
        </p:sp>
      </p:grpSp>
      <p:sp>
        <p:nvSpPr>
          <p:cNvPr id="74" name="テキスト ボックス 73">
            <a:extLst>
              <a:ext uri="{FF2B5EF4-FFF2-40B4-BE49-F238E27FC236}">
                <a16:creationId xmlns:a16="http://schemas.microsoft.com/office/drawing/2014/main" id="{3DA2F772-CBCF-4491-8260-A613DA5E9B73}"/>
              </a:ext>
            </a:extLst>
          </p:cNvPr>
          <p:cNvSpPr txBox="1"/>
          <p:nvPr/>
        </p:nvSpPr>
        <p:spPr>
          <a:xfrm>
            <a:off x="397658" y="675629"/>
            <a:ext cx="3240000" cy="461665"/>
          </a:xfrm>
          <a:prstGeom prst="rect">
            <a:avLst/>
          </a:prstGeom>
          <a:noFill/>
        </p:spPr>
        <p:txBody>
          <a:bodyPr wrap="square" rtlCol="0">
            <a:spAutoFit/>
          </a:bodyPr>
          <a:lstStyle/>
          <a:p>
            <a:r>
              <a:rPr kumimoji="1" lang="ja-JP" altLang="en-US" sz="2400" b="1" dirty="0"/>
              <a:t>出願完了までの流れ</a:t>
            </a:r>
          </a:p>
        </p:txBody>
      </p:sp>
      <p:sp>
        <p:nvSpPr>
          <p:cNvPr id="36" name="四角形: 角を丸くする 35">
            <a:extLst>
              <a:ext uri="{FF2B5EF4-FFF2-40B4-BE49-F238E27FC236}">
                <a16:creationId xmlns:a16="http://schemas.microsoft.com/office/drawing/2014/main" id="{7EA7071B-5B1B-4425-9868-A3EDCF35E7E1}"/>
              </a:ext>
            </a:extLst>
          </p:cNvPr>
          <p:cNvSpPr/>
          <p:nvPr/>
        </p:nvSpPr>
        <p:spPr>
          <a:xfrm>
            <a:off x="433936" y="3163349"/>
            <a:ext cx="10800000" cy="3646051"/>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sz="2400" b="1" dirty="0">
                <a:solidFill>
                  <a:schemeClr val="tx1"/>
                </a:solidFill>
                <a:latin typeface="+mn-ea"/>
              </a:rPr>
              <a:t>STEP 1</a:t>
            </a:r>
            <a:r>
              <a:rPr lang="ja-JP" altLang="en-US" sz="2400" b="1" dirty="0">
                <a:solidFill>
                  <a:schemeClr val="tx1"/>
                </a:solidFill>
                <a:latin typeface="+mn-ea"/>
              </a:rPr>
              <a:t>　事前準備</a:t>
            </a:r>
            <a:endParaRPr lang="en-US" altLang="ja-JP" sz="2400" b="1" dirty="0">
              <a:solidFill>
                <a:schemeClr val="tx1"/>
              </a:solidFill>
              <a:latin typeface="+mn-ea"/>
            </a:endParaRPr>
          </a:p>
          <a:p>
            <a:endParaRPr lang="en-US" altLang="ja-JP" sz="1400" dirty="0">
              <a:solidFill>
                <a:schemeClr val="tx1"/>
              </a:solidFill>
              <a:latin typeface="+mn-ea"/>
            </a:endParaRPr>
          </a:p>
          <a:p>
            <a:r>
              <a:rPr lang="ja-JP" altLang="en-US" sz="2400" dirty="0">
                <a:solidFill>
                  <a:schemeClr val="tx1"/>
                </a:solidFill>
                <a:latin typeface="+mn-ea"/>
              </a:rPr>
              <a:t>　○　</a:t>
            </a:r>
            <a:r>
              <a:rPr lang="en-US" altLang="ja-JP" sz="2400" dirty="0">
                <a:solidFill>
                  <a:schemeClr val="tx1"/>
                </a:solidFill>
                <a:latin typeface="+mn-ea"/>
              </a:rPr>
              <a:t>『</a:t>
            </a:r>
            <a:r>
              <a:rPr lang="ja-JP" altLang="en-US" sz="2400" dirty="0">
                <a:solidFill>
                  <a:schemeClr val="tx1"/>
                </a:solidFill>
                <a:latin typeface="+mn-ea"/>
              </a:rPr>
              <a:t>受験案内</a:t>
            </a:r>
            <a:r>
              <a:rPr lang="en-US" altLang="ja-JP" sz="2400" dirty="0">
                <a:solidFill>
                  <a:schemeClr val="tx1"/>
                </a:solidFill>
                <a:latin typeface="+mn-ea"/>
              </a:rPr>
              <a:t>』</a:t>
            </a:r>
          </a:p>
          <a:p>
            <a:r>
              <a:rPr lang="ja-JP" altLang="en-US" sz="2000" dirty="0">
                <a:solidFill>
                  <a:schemeClr val="tx1"/>
                </a:solidFill>
                <a:latin typeface="+mn-ea"/>
              </a:rPr>
              <a:t>　　・　</a:t>
            </a:r>
            <a:r>
              <a:rPr lang="ja-JP" altLang="en-US" sz="2000" u="sng" dirty="0">
                <a:solidFill>
                  <a:schemeClr val="tx1"/>
                </a:solidFill>
                <a:latin typeface="+mn-ea"/>
              </a:rPr>
              <a:t>大学入試センターのウェブサイト（令和９年度試験のページ）から入手</a:t>
            </a:r>
            <a:endParaRPr lang="en-US" altLang="ja-JP" sz="2000" dirty="0">
              <a:solidFill>
                <a:schemeClr val="tx1"/>
              </a:solidFill>
              <a:latin typeface="+mn-ea"/>
            </a:endParaRPr>
          </a:p>
          <a:p>
            <a:r>
              <a:rPr lang="ja-JP" altLang="en-US" sz="2000" dirty="0">
                <a:solidFill>
                  <a:schemeClr val="tx1"/>
                </a:solidFill>
                <a:latin typeface="+mn-ea"/>
              </a:rPr>
              <a:t>　　・　テレメール進学サイトによる「印刷・発送サービス」を利用し，冊子を入手する</a:t>
            </a:r>
            <a:endParaRPr lang="en-US" altLang="ja-JP" sz="2000" dirty="0">
              <a:solidFill>
                <a:schemeClr val="tx1"/>
              </a:solidFill>
              <a:latin typeface="+mn-ea"/>
            </a:endParaRPr>
          </a:p>
          <a:p>
            <a:r>
              <a:rPr lang="ja-JP" altLang="en-US" sz="2000" dirty="0">
                <a:solidFill>
                  <a:schemeClr val="tx1"/>
                </a:solidFill>
                <a:latin typeface="+mn-ea"/>
              </a:rPr>
              <a:t>　　　ことも可能（冊子を入手しても，郵送による出願は不可）</a:t>
            </a:r>
            <a:endParaRPr lang="en-US" altLang="ja-JP" sz="2000" dirty="0">
              <a:solidFill>
                <a:schemeClr val="tx1"/>
              </a:solidFill>
              <a:latin typeface="+mn-ea"/>
            </a:endParaRPr>
          </a:p>
          <a:p>
            <a:endParaRPr lang="en-US" altLang="ja-JP" sz="1400" dirty="0">
              <a:solidFill>
                <a:schemeClr val="tx1"/>
              </a:solidFill>
              <a:latin typeface="+mn-ea"/>
            </a:endParaRPr>
          </a:p>
          <a:p>
            <a:r>
              <a:rPr lang="ja-JP" altLang="en-US" sz="2400" dirty="0">
                <a:solidFill>
                  <a:schemeClr val="tx1"/>
                </a:solidFill>
                <a:latin typeface="+mn-ea"/>
              </a:rPr>
              <a:t>　○　出願に当たって準備が必要なもの</a:t>
            </a:r>
            <a:endParaRPr lang="en-US" altLang="ja-JP" sz="2400" dirty="0">
              <a:solidFill>
                <a:schemeClr val="tx1"/>
              </a:solidFill>
              <a:latin typeface="+mn-ea"/>
            </a:endParaRPr>
          </a:p>
          <a:p>
            <a:r>
              <a:rPr lang="ja-JP" altLang="en-US" sz="2000" dirty="0">
                <a:solidFill>
                  <a:schemeClr val="tx1"/>
                </a:solidFill>
                <a:latin typeface="+mn-ea"/>
              </a:rPr>
              <a:t>　　・　</a:t>
            </a:r>
            <a:r>
              <a:rPr lang="ja-JP" altLang="en-US" sz="2000" spc="-110" dirty="0">
                <a:solidFill>
                  <a:schemeClr val="tx1"/>
                </a:solidFill>
                <a:latin typeface="+mn-ea"/>
              </a:rPr>
              <a:t>インターネットに接続されたパソコン，スマートフォン，タブレット等の端末</a:t>
            </a:r>
          </a:p>
          <a:p>
            <a:r>
              <a:rPr lang="ja-JP" altLang="en-US" sz="2000" dirty="0">
                <a:solidFill>
                  <a:schemeClr val="tx1"/>
                </a:solidFill>
                <a:latin typeface="+mn-ea"/>
              </a:rPr>
              <a:t>　　・　メールアドレス　</a:t>
            </a:r>
            <a:endParaRPr lang="en-US" altLang="ja-JP" sz="2000" dirty="0">
              <a:solidFill>
                <a:schemeClr val="tx1"/>
              </a:solidFill>
              <a:latin typeface="+mn-ea"/>
            </a:endParaRPr>
          </a:p>
          <a:p>
            <a:r>
              <a:rPr lang="ja-JP" altLang="en-US" sz="2000" dirty="0">
                <a:solidFill>
                  <a:schemeClr val="tx1"/>
                </a:solidFill>
                <a:latin typeface="+mn-ea"/>
              </a:rPr>
              <a:t>　　・　顔写真データ（令和８年７月１日（水）以降に撮影したもの）</a:t>
            </a:r>
            <a:endParaRPr lang="en-US" altLang="ja-JP" sz="2000" dirty="0">
              <a:solidFill>
                <a:schemeClr val="tx1"/>
              </a:solidFill>
              <a:latin typeface="+mn-ea"/>
            </a:endParaRPr>
          </a:p>
        </p:txBody>
      </p:sp>
      <p:sp>
        <p:nvSpPr>
          <p:cNvPr id="38" name="正方形/長方形 37">
            <a:extLst>
              <a:ext uri="{FF2B5EF4-FFF2-40B4-BE49-F238E27FC236}">
                <a16:creationId xmlns:a16="http://schemas.microsoft.com/office/drawing/2014/main" id="{57E250F9-1EAB-46CA-982C-11797BDDB7F8}"/>
              </a:ext>
            </a:extLst>
          </p:cNvPr>
          <p:cNvSpPr/>
          <p:nvPr/>
        </p:nvSpPr>
        <p:spPr>
          <a:xfrm>
            <a:off x="8858789" y="78862"/>
            <a:ext cx="3240000" cy="432000"/>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【1.</a:t>
            </a:r>
            <a:r>
              <a:rPr lang="ja-JP" altLang="en-US" sz="2000" dirty="0">
                <a:latin typeface="+mn-ea"/>
              </a:rPr>
              <a:t> </a:t>
            </a:r>
            <a:r>
              <a:rPr lang="en-US" altLang="ja-JP" sz="2000" dirty="0">
                <a:latin typeface="+mn-ea"/>
              </a:rPr>
              <a:t>Web</a:t>
            </a:r>
            <a:r>
              <a:rPr lang="ja-JP" altLang="en-US" sz="2000" dirty="0">
                <a:latin typeface="+mn-ea"/>
              </a:rPr>
              <a:t>出願について</a:t>
            </a:r>
            <a:r>
              <a:rPr lang="en-US" altLang="ja-JP" sz="2000" dirty="0">
                <a:latin typeface="+mn-ea"/>
              </a:rPr>
              <a:t>】</a:t>
            </a:r>
          </a:p>
        </p:txBody>
      </p:sp>
      <p:pic>
        <p:nvPicPr>
          <p:cNvPr id="37" name="図 36">
            <a:extLst>
              <a:ext uri="{FF2B5EF4-FFF2-40B4-BE49-F238E27FC236}">
                <a16:creationId xmlns:a16="http://schemas.microsoft.com/office/drawing/2014/main" id="{A87B9A16-6B2C-4758-A40C-95556AD07678}"/>
              </a:ext>
            </a:extLst>
          </p:cNvPr>
          <p:cNvPicPr>
            <a:picLocks noChangeAspect="1"/>
          </p:cNvPicPr>
          <p:nvPr/>
        </p:nvPicPr>
        <p:blipFill>
          <a:blip r:embed="rId3"/>
          <a:stretch>
            <a:fillRect/>
          </a:stretch>
        </p:blipFill>
        <p:spPr>
          <a:xfrm>
            <a:off x="9837813" y="1224410"/>
            <a:ext cx="2214025" cy="3126730"/>
          </a:xfrm>
          <a:prstGeom prst="rect">
            <a:avLst/>
          </a:prstGeom>
        </p:spPr>
      </p:pic>
    </p:spTree>
    <p:extLst>
      <p:ext uri="{BB962C8B-B14F-4D97-AF65-F5344CB8AC3E}">
        <p14:creationId xmlns:p14="http://schemas.microsoft.com/office/powerpoint/2010/main" val="164642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strVal val="#ppt_x"/>
                                          </p:val>
                                        </p:tav>
                                        <p:tav tm="100000">
                                          <p:val>
                                            <p:strVal val="#ppt_x"/>
                                          </p:val>
                                        </p:tav>
                                      </p:tavLst>
                                    </p:anim>
                                    <p:anim calcmode="lin" valueType="num">
                                      <p:cBhvr>
                                        <p:cTn id="24" dur="1000" fill="hold"/>
                                        <p:tgtEl>
                                          <p:spTgt spid="5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1000"/>
                                        <p:tgtEl>
                                          <p:spTgt spid="54"/>
                                        </p:tgtEl>
                                      </p:cBhvr>
                                    </p:animEffect>
                                    <p:anim calcmode="lin" valueType="num">
                                      <p:cBhvr>
                                        <p:cTn id="33" dur="1000" fill="hold"/>
                                        <p:tgtEl>
                                          <p:spTgt spid="54"/>
                                        </p:tgtEl>
                                        <p:attrNameLst>
                                          <p:attrName>ppt_x</p:attrName>
                                        </p:attrNameLst>
                                      </p:cBhvr>
                                      <p:tavLst>
                                        <p:tav tm="0">
                                          <p:val>
                                            <p:strVal val="#ppt_x"/>
                                          </p:val>
                                        </p:tav>
                                        <p:tav tm="100000">
                                          <p:val>
                                            <p:strVal val="#ppt_x"/>
                                          </p:val>
                                        </p:tav>
                                      </p:tavLst>
                                    </p:anim>
                                    <p:anim calcmode="lin" valueType="num">
                                      <p:cBhvr>
                                        <p:cTn id="34" dur="1000" fill="hold"/>
                                        <p:tgtEl>
                                          <p:spTgt spid="5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1000"/>
                                        <p:tgtEl>
                                          <p:spTgt spid="55"/>
                                        </p:tgtEl>
                                      </p:cBhvr>
                                    </p:animEffect>
                                    <p:anim calcmode="lin" valueType="num">
                                      <p:cBhvr>
                                        <p:cTn id="38" dur="1000" fill="hold"/>
                                        <p:tgtEl>
                                          <p:spTgt spid="55"/>
                                        </p:tgtEl>
                                        <p:attrNameLst>
                                          <p:attrName>ppt_x</p:attrName>
                                        </p:attrNameLst>
                                      </p:cBhvr>
                                      <p:tavLst>
                                        <p:tav tm="0">
                                          <p:val>
                                            <p:strVal val="#ppt_x"/>
                                          </p:val>
                                        </p:tav>
                                        <p:tav tm="100000">
                                          <p:val>
                                            <p:strVal val="#ppt_x"/>
                                          </p:val>
                                        </p:tav>
                                      </p:tavLst>
                                    </p:anim>
                                    <p:anim calcmode="lin" valueType="num">
                                      <p:cBhvr>
                                        <p:cTn id="39" dur="1000" fill="hold"/>
                                        <p:tgtEl>
                                          <p:spTgt spid="5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1250" tmFilter="0, 0; .2, .5; .8, .5; 1, 0"/>
                                        <p:tgtEl>
                                          <p:spTgt spid="51"/>
                                        </p:tgtEl>
                                      </p:cBhvr>
                                    </p:animEffect>
                                    <p:animScale>
                                      <p:cBhvr>
                                        <p:cTn id="49" dur="625" autoRev="1" fill="hold"/>
                                        <p:tgtEl>
                                          <p:spTgt spid="51"/>
                                        </p:tgtEl>
                                      </p:cBhvr>
                                      <p:by x="105000" y="105000"/>
                                    </p:animScale>
                                  </p:childTnLst>
                                </p:cTn>
                              </p:par>
                              <p:par>
                                <p:cTn id="50" presetID="26" presetClass="emph" presetSubtype="0" fill="hold" nodeType="withEffect">
                                  <p:stCondLst>
                                    <p:cond delay="0"/>
                                  </p:stCondLst>
                                  <p:childTnLst>
                                    <p:animEffect transition="out" filter="fade">
                                      <p:cBhvr>
                                        <p:cTn id="51" dur="1250" tmFilter="0, 0; .2, .5; .8, .5; 1, 0"/>
                                        <p:tgtEl>
                                          <p:spTgt spid="52"/>
                                        </p:tgtEl>
                                      </p:cBhvr>
                                    </p:animEffect>
                                    <p:animScale>
                                      <p:cBhvr>
                                        <p:cTn id="52" dur="625" autoRev="1" fill="hold"/>
                                        <p:tgtEl>
                                          <p:spTgt spid="52"/>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000"/>
                                        <p:tgtEl>
                                          <p:spTgt spid="2"/>
                                        </p:tgtEl>
                                      </p:cBhvr>
                                    </p:animEffect>
                                    <p:anim calcmode="lin" valueType="num">
                                      <p:cBhvr>
                                        <p:cTn id="58" dur="1000" fill="hold"/>
                                        <p:tgtEl>
                                          <p:spTgt spid="2"/>
                                        </p:tgtEl>
                                        <p:attrNameLst>
                                          <p:attrName>ppt_x</p:attrName>
                                        </p:attrNameLst>
                                      </p:cBhvr>
                                      <p:tavLst>
                                        <p:tav tm="0">
                                          <p:val>
                                            <p:strVal val="#ppt_x"/>
                                          </p:val>
                                        </p:tav>
                                        <p:tav tm="100000">
                                          <p:val>
                                            <p:strVal val="#ppt_x"/>
                                          </p:val>
                                        </p:tav>
                                      </p:tavLst>
                                    </p:anim>
                                    <p:anim calcmode="lin" valueType="num">
                                      <p:cBhvr>
                                        <p:cTn id="5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1250" tmFilter="0, 0; .2, .5; .8, .5; 1, 0"/>
                                        <p:tgtEl>
                                          <p:spTgt spid="53"/>
                                        </p:tgtEl>
                                      </p:cBhvr>
                                    </p:animEffect>
                                    <p:animScale>
                                      <p:cBhvr>
                                        <p:cTn id="64" dur="625" autoRev="1" fill="hold"/>
                                        <p:tgtEl>
                                          <p:spTgt spid="53"/>
                                        </p:tgtEl>
                                      </p:cBhvr>
                                      <p:by x="105000" y="105000"/>
                                    </p:animScale>
                                  </p:childTnLst>
                                </p:cTn>
                              </p:par>
                              <p:par>
                                <p:cTn id="65" presetID="26" presetClass="emph" presetSubtype="0" fill="hold" nodeType="withEffect">
                                  <p:stCondLst>
                                    <p:cond delay="0"/>
                                  </p:stCondLst>
                                  <p:childTnLst>
                                    <p:animEffect transition="out" filter="fade">
                                      <p:cBhvr>
                                        <p:cTn id="66" dur="1250" tmFilter="0, 0; .2, .5; .8, .5; 1, 0"/>
                                        <p:tgtEl>
                                          <p:spTgt spid="54"/>
                                        </p:tgtEl>
                                      </p:cBhvr>
                                    </p:animEffect>
                                    <p:animScale>
                                      <p:cBhvr>
                                        <p:cTn id="67" dur="625" autoRev="1" fill="hold"/>
                                        <p:tgtEl>
                                          <p:spTgt spid="54"/>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1250" tmFilter="0, 0; .2, .5; .8, .5; 1, 0"/>
                                        <p:tgtEl>
                                          <p:spTgt spid="50"/>
                                        </p:tgtEl>
                                      </p:cBhvr>
                                    </p:animEffect>
                                    <p:animScale>
                                      <p:cBhvr>
                                        <p:cTn id="79" dur="625" autoRev="1" fill="hold"/>
                                        <p:tgtEl>
                                          <p:spTgt spid="50"/>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4A57900F-F46D-427F-9173-B073692F34BA}"/>
              </a:ext>
            </a:extLst>
          </p:cNvPr>
          <p:cNvGrpSpPr>
            <a:grpSpLocks noChangeAspect="1"/>
          </p:cNvGrpSpPr>
          <p:nvPr/>
        </p:nvGrpSpPr>
        <p:grpSpPr>
          <a:xfrm>
            <a:off x="692327" y="3713746"/>
            <a:ext cx="4198831" cy="2952035"/>
            <a:chOff x="1811478" y="416719"/>
            <a:chExt cx="8569043" cy="6024562"/>
          </a:xfrm>
        </p:grpSpPr>
        <p:pic>
          <p:nvPicPr>
            <p:cNvPr id="37" name="図 36">
              <a:extLst>
                <a:ext uri="{FF2B5EF4-FFF2-40B4-BE49-F238E27FC236}">
                  <a16:creationId xmlns:a16="http://schemas.microsoft.com/office/drawing/2014/main" id="{FBBA2718-9766-4490-8826-03A35D0D7BFA}"/>
                </a:ext>
              </a:extLst>
            </p:cNvPr>
            <p:cNvPicPr>
              <a:picLocks noChangeAspect="1"/>
            </p:cNvPicPr>
            <p:nvPr/>
          </p:nvPicPr>
          <p:blipFill>
            <a:blip r:embed="rId3"/>
            <a:stretch>
              <a:fillRect/>
            </a:stretch>
          </p:blipFill>
          <p:spPr>
            <a:xfrm>
              <a:off x="1811478" y="416719"/>
              <a:ext cx="8569043" cy="6024562"/>
            </a:xfrm>
            <a:prstGeom prst="rect">
              <a:avLst/>
            </a:prstGeom>
            <a:ln>
              <a:solidFill>
                <a:schemeClr val="tx1"/>
              </a:solidFill>
            </a:ln>
          </p:spPr>
        </p:pic>
        <p:pic>
          <p:nvPicPr>
            <p:cNvPr id="38" name="図 37">
              <a:extLst>
                <a:ext uri="{FF2B5EF4-FFF2-40B4-BE49-F238E27FC236}">
                  <a16:creationId xmlns:a16="http://schemas.microsoft.com/office/drawing/2014/main" id="{856CA7E1-2539-4B77-B4EC-EBC10AE9D854}"/>
                </a:ext>
              </a:extLst>
            </p:cNvPr>
            <p:cNvPicPr>
              <a:picLocks noChangeAspect="1"/>
            </p:cNvPicPr>
            <p:nvPr/>
          </p:nvPicPr>
          <p:blipFill>
            <a:blip r:embed="rId4"/>
            <a:stretch>
              <a:fillRect/>
            </a:stretch>
          </p:blipFill>
          <p:spPr>
            <a:xfrm>
              <a:off x="3345798" y="4202906"/>
              <a:ext cx="6881811" cy="1958600"/>
            </a:xfrm>
            <a:prstGeom prst="rect">
              <a:avLst/>
            </a:prstGeom>
          </p:spPr>
        </p:pic>
      </p:grpSp>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type="sldNum" sz="quarter" idx="12"/>
          </p:nvPr>
        </p:nvSpPr>
        <p:spPr/>
        <p:txBody>
          <a:bodyPr/>
          <a:lstStyle/>
          <a:p>
            <a:fld id="{E0DD81A2-EA14-4A6D-B084-F67E3CF249F6}" type="slidenum">
              <a:rPr kumimoji="1" lang="ja-JP" altLang="en-US" smtClean="0"/>
              <a:t>7</a:t>
            </a:fld>
            <a:endParaRPr kumimoji="1" lang="ja-JP" altLang="en-US"/>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lang="ja-JP" altLang="en-US" dirty="0">
                <a:solidFill>
                  <a:srgbClr val="002060"/>
                </a:solidFill>
              </a:rPr>
              <a:t>②　出願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P.32</a:t>
            </a:r>
            <a:r>
              <a:rPr lang="ja-JP" altLang="en-US" dirty="0">
                <a:solidFill>
                  <a:srgbClr val="002060"/>
                </a:solidFill>
              </a:rPr>
              <a:t>～</a:t>
            </a:r>
            <a:r>
              <a:rPr lang="en-US" altLang="ja-JP" dirty="0">
                <a:solidFill>
                  <a:srgbClr val="002060"/>
                </a:solidFill>
              </a:rPr>
              <a:t>34】</a:t>
            </a:r>
            <a:endParaRPr lang="ja-JP" altLang="en-US" dirty="0">
              <a:solidFill>
                <a:srgbClr val="002060"/>
              </a:solidFill>
            </a:endParaRPr>
          </a:p>
        </p:txBody>
      </p:sp>
      <p:grpSp>
        <p:nvGrpSpPr>
          <p:cNvPr id="47" name="グループ化 46">
            <a:extLst>
              <a:ext uri="{FF2B5EF4-FFF2-40B4-BE49-F238E27FC236}">
                <a16:creationId xmlns:a16="http://schemas.microsoft.com/office/drawing/2014/main" id="{5061A0B5-30CD-4C5C-8717-31A4D41170A5}"/>
              </a:ext>
            </a:extLst>
          </p:cNvPr>
          <p:cNvGrpSpPr/>
          <p:nvPr/>
        </p:nvGrpSpPr>
        <p:grpSpPr>
          <a:xfrm>
            <a:off x="7680623" y="1138530"/>
            <a:ext cx="1331999" cy="756001"/>
            <a:chOff x="59791" y="-6962"/>
            <a:chExt cx="1495878" cy="471972"/>
          </a:xfrm>
        </p:grpSpPr>
        <p:sp>
          <p:nvSpPr>
            <p:cNvPr id="68" name="矢印: 山形 67">
              <a:extLst>
                <a:ext uri="{FF2B5EF4-FFF2-40B4-BE49-F238E27FC236}">
                  <a16:creationId xmlns:a16="http://schemas.microsoft.com/office/drawing/2014/main" id="{D2A95D9F-6799-460F-9AA1-7608D066B397}"/>
                </a:ext>
              </a:extLst>
            </p:cNvPr>
            <p:cNvSpPr/>
            <p:nvPr/>
          </p:nvSpPr>
          <p:spPr>
            <a:xfrm>
              <a:off x="59791" y="-6962"/>
              <a:ext cx="1495878" cy="471972"/>
            </a:xfrm>
            <a:prstGeom prst="chevron">
              <a:avLst>
                <a:gd name="adj" fmla="val 51649"/>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dirty="0">
                <a:latin typeface="HG丸ｺﾞｼｯｸM-PRO" panose="020F0600000000000000" pitchFamily="50" charset="-128"/>
                <a:ea typeface="HG丸ｺﾞｼｯｸM-PRO" panose="020F0600000000000000" pitchFamily="50" charset="-128"/>
              </a:endParaRPr>
            </a:p>
          </p:txBody>
        </p:sp>
        <p:sp>
          <p:nvSpPr>
            <p:cNvPr id="69" name="テキスト ボックス 2">
              <a:extLst>
                <a:ext uri="{FF2B5EF4-FFF2-40B4-BE49-F238E27FC236}">
                  <a16:creationId xmlns:a16="http://schemas.microsoft.com/office/drawing/2014/main" id="{D3E80BC7-C643-4522-AD6E-8B69C5ADDC0C}"/>
                </a:ext>
              </a:extLst>
            </p:cNvPr>
            <p:cNvSpPr txBox="1">
              <a:spLocks noChangeArrowheads="1"/>
            </p:cNvSpPr>
            <p:nvPr/>
          </p:nvSpPr>
          <p:spPr bwMode="auto">
            <a:xfrm>
              <a:off x="438524" y="-5260"/>
              <a:ext cx="912464" cy="441935"/>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2000" b="1" kern="100" dirty="0">
                  <a:solidFill>
                    <a:schemeClr val="bg2">
                      <a:lumMod val="50000"/>
                    </a:schemeClr>
                  </a:solidFill>
                  <a:latin typeface="HG丸ｺﾞｼｯｸM-PRO" panose="020F0600000000000000" pitchFamily="50" charset="-128"/>
                  <a:ea typeface="HG丸ｺﾞｼｯｸM-PRO" panose="020F0600000000000000" pitchFamily="50" charset="-128"/>
                </a:rPr>
                <a:t>出願</a:t>
              </a:r>
            </a:p>
            <a:p>
              <a:pPr algn="just"/>
              <a:r>
                <a:rPr lang="ja-JP" altLang="en-US" sz="2000" b="1" kern="100" dirty="0">
                  <a:solidFill>
                    <a:schemeClr val="bg2">
                      <a:lumMod val="50000"/>
                    </a:schemeClr>
                  </a:solidFill>
                  <a:latin typeface="HG丸ｺﾞｼｯｸM-PRO" panose="020F0600000000000000" pitchFamily="50" charset="-128"/>
                  <a:ea typeface="HG丸ｺﾞｼｯｸM-PRO" panose="020F0600000000000000" pitchFamily="50" charset="-128"/>
                </a:rPr>
                <a:t>完了</a:t>
              </a:r>
            </a:p>
          </p:txBody>
        </p:sp>
      </p:grpSp>
      <p:grpSp>
        <p:nvGrpSpPr>
          <p:cNvPr id="50" name="グループ化 49">
            <a:extLst>
              <a:ext uri="{FF2B5EF4-FFF2-40B4-BE49-F238E27FC236}">
                <a16:creationId xmlns:a16="http://schemas.microsoft.com/office/drawing/2014/main" id="{D745A959-424B-4446-A19E-FDF761B77C74}"/>
              </a:ext>
            </a:extLst>
          </p:cNvPr>
          <p:cNvGrpSpPr/>
          <p:nvPr/>
        </p:nvGrpSpPr>
        <p:grpSpPr>
          <a:xfrm>
            <a:off x="406400" y="1140198"/>
            <a:ext cx="1440000" cy="756001"/>
            <a:chOff x="23155" y="-1"/>
            <a:chExt cx="809029" cy="470314"/>
          </a:xfrm>
        </p:grpSpPr>
        <p:sp>
          <p:nvSpPr>
            <p:cNvPr id="66" name="矢印: 五方向 65">
              <a:extLst>
                <a:ext uri="{FF2B5EF4-FFF2-40B4-BE49-F238E27FC236}">
                  <a16:creationId xmlns:a16="http://schemas.microsoft.com/office/drawing/2014/main" id="{5901BCD0-5CA0-4A58-861A-C830EFCF837A}"/>
                </a:ext>
              </a:extLst>
            </p:cNvPr>
            <p:cNvSpPr/>
            <p:nvPr/>
          </p:nvSpPr>
          <p:spPr>
            <a:xfrm>
              <a:off x="23155" y="-1"/>
              <a:ext cx="809029" cy="470314"/>
            </a:xfrm>
            <a:prstGeom prst="homePlat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67" name="テキスト ボックス 2">
              <a:extLst>
                <a:ext uri="{FF2B5EF4-FFF2-40B4-BE49-F238E27FC236}">
                  <a16:creationId xmlns:a16="http://schemas.microsoft.com/office/drawing/2014/main" id="{BEF7DFC0-9246-49A0-9DE1-2DB908A44035}"/>
                </a:ext>
              </a:extLst>
            </p:cNvPr>
            <p:cNvSpPr txBox="1">
              <a:spLocks noChangeArrowheads="1"/>
            </p:cNvSpPr>
            <p:nvPr/>
          </p:nvSpPr>
          <p:spPr bwMode="auto">
            <a:xfrm>
              <a:off x="30966" y="90865"/>
              <a:ext cx="683698" cy="310045"/>
            </a:xfrm>
            <a:prstGeom prst="rect">
              <a:avLst/>
            </a:prstGeom>
            <a:noFill/>
            <a:ln w="9525">
              <a:noFill/>
              <a:miter lim="800000"/>
              <a:headEnd/>
              <a:tailEnd/>
            </a:ln>
          </p:spPr>
          <p:txBody>
            <a:bodyPr rot="0" vert="horz" wrap="square" lIns="91440" tIns="45720" rIns="91440" bIns="45720" anchor="ctr" anchorCtr="0">
              <a:noAutofit/>
            </a:bodyPr>
            <a:lstStyle/>
            <a:p>
              <a:pPr>
                <a:lnSpc>
                  <a:spcPts val="1360"/>
                </a:lnSpc>
              </a:pPr>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事前準備</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51" name="グループ化 50">
            <a:extLst>
              <a:ext uri="{FF2B5EF4-FFF2-40B4-BE49-F238E27FC236}">
                <a16:creationId xmlns:a16="http://schemas.microsoft.com/office/drawing/2014/main" id="{D8582E05-E59A-4056-B1B7-204110B763CB}"/>
              </a:ext>
            </a:extLst>
          </p:cNvPr>
          <p:cNvGrpSpPr/>
          <p:nvPr/>
        </p:nvGrpSpPr>
        <p:grpSpPr>
          <a:xfrm>
            <a:off x="1568490" y="1174531"/>
            <a:ext cx="1799998" cy="720000"/>
            <a:chOff x="7934" y="15450"/>
            <a:chExt cx="1207061" cy="448424"/>
          </a:xfrm>
        </p:grpSpPr>
        <p:sp>
          <p:nvSpPr>
            <p:cNvPr id="64" name="矢印: 山形 63">
              <a:extLst>
                <a:ext uri="{FF2B5EF4-FFF2-40B4-BE49-F238E27FC236}">
                  <a16:creationId xmlns:a16="http://schemas.microsoft.com/office/drawing/2014/main" id="{D51A1342-7B00-4BA1-A2D1-162D4141A4A3}"/>
                </a:ext>
              </a:extLst>
            </p:cNvPr>
            <p:cNvSpPr/>
            <p:nvPr/>
          </p:nvSpPr>
          <p:spPr>
            <a:xfrm>
              <a:off x="7934" y="15450"/>
              <a:ext cx="1207061" cy="448424"/>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65" name="テキスト ボックス 2">
              <a:extLst>
                <a:ext uri="{FF2B5EF4-FFF2-40B4-BE49-F238E27FC236}">
                  <a16:creationId xmlns:a16="http://schemas.microsoft.com/office/drawing/2014/main" id="{ECC6B2F2-2865-47C0-9656-71D19501D578}"/>
                </a:ext>
              </a:extLst>
            </p:cNvPr>
            <p:cNvSpPr txBox="1">
              <a:spLocks noChangeArrowheads="1"/>
            </p:cNvSpPr>
            <p:nvPr/>
          </p:nvSpPr>
          <p:spPr bwMode="auto">
            <a:xfrm>
              <a:off x="173969" y="19113"/>
              <a:ext cx="935175" cy="391775"/>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rgbClr val="8064A2"/>
                  </a:solidFill>
                  <a:latin typeface="HG丸ｺﾞｼｯｸM-PRO" panose="020F0600000000000000" pitchFamily="50" charset="-128"/>
                  <a:ea typeface="HG丸ｺﾞｼｯｸM-PRO" panose="020F0600000000000000" pitchFamily="50" charset="-128"/>
                </a:rPr>
                <a:t>出願サイト</a:t>
              </a:r>
              <a:endParaRPr lang="en-US" altLang="ja-JP" b="1" kern="100" dirty="0">
                <a:solidFill>
                  <a:srgbClr val="8064A2"/>
                </a:solidFill>
                <a:latin typeface="HG丸ｺﾞｼｯｸM-PRO" panose="020F0600000000000000" pitchFamily="50" charset="-128"/>
                <a:ea typeface="HG丸ｺﾞｼｯｸM-PRO" panose="020F0600000000000000" pitchFamily="50" charset="-128"/>
              </a:endParaRPr>
            </a:p>
            <a:p>
              <a:r>
                <a:rPr lang="ja-JP" altLang="en-US" b="1" kern="100" dirty="0">
                  <a:solidFill>
                    <a:srgbClr val="8064A2"/>
                  </a:solidFill>
                  <a:latin typeface="HG丸ｺﾞｼｯｸM-PRO" panose="020F0600000000000000" pitchFamily="50" charset="-128"/>
                  <a:ea typeface="HG丸ｺﾞｼｯｸM-PRO" panose="020F0600000000000000" pitchFamily="50" charset="-128"/>
                </a:rPr>
                <a:t>にアクセス</a:t>
              </a:r>
              <a:endParaRPr lang="ja-JP" altLang="en-US" b="1" kern="100" dirty="0">
                <a:latin typeface="HG丸ｺﾞｼｯｸM-PRO" panose="020F0600000000000000" pitchFamily="50" charset="-128"/>
                <a:ea typeface="HG丸ｺﾞｼｯｸM-PRO" panose="020F0600000000000000" pitchFamily="50" charset="-128"/>
              </a:endParaRPr>
            </a:p>
          </p:txBody>
        </p:sp>
      </p:grpSp>
      <p:grpSp>
        <p:nvGrpSpPr>
          <p:cNvPr id="52" name="グループ化 51">
            <a:extLst>
              <a:ext uri="{FF2B5EF4-FFF2-40B4-BE49-F238E27FC236}">
                <a16:creationId xmlns:a16="http://schemas.microsoft.com/office/drawing/2014/main" id="{ADCEB6BA-E6E2-4E36-81BC-C8529302BA03}"/>
              </a:ext>
            </a:extLst>
          </p:cNvPr>
          <p:cNvGrpSpPr/>
          <p:nvPr/>
        </p:nvGrpSpPr>
        <p:grpSpPr>
          <a:xfrm>
            <a:off x="3105876" y="1126412"/>
            <a:ext cx="1800000" cy="802686"/>
            <a:chOff x="-48330" y="-14527"/>
            <a:chExt cx="1300237" cy="500347"/>
          </a:xfrm>
        </p:grpSpPr>
        <p:sp>
          <p:nvSpPr>
            <p:cNvPr id="62" name="矢印: 山形 61">
              <a:extLst>
                <a:ext uri="{FF2B5EF4-FFF2-40B4-BE49-F238E27FC236}">
                  <a16:creationId xmlns:a16="http://schemas.microsoft.com/office/drawing/2014/main" id="{76F0202D-31BB-4BD8-9073-EFF7BA5AB82B}"/>
                </a:ext>
              </a:extLst>
            </p:cNvPr>
            <p:cNvSpPr/>
            <p:nvPr/>
          </p:nvSpPr>
          <p:spPr>
            <a:xfrm>
              <a:off x="-48330" y="6951"/>
              <a:ext cx="1300237" cy="448805"/>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63" name="テキスト ボックス 2">
              <a:extLst>
                <a:ext uri="{FF2B5EF4-FFF2-40B4-BE49-F238E27FC236}">
                  <a16:creationId xmlns:a16="http://schemas.microsoft.com/office/drawing/2014/main" id="{E5BA31B1-2A44-4C52-B0F4-C8A9AD22606B}"/>
                </a:ext>
              </a:extLst>
            </p:cNvPr>
            <p:cNvSpPr txBox="1">
              <a:spLocks noChangeArrowheads="1"/>
            </p:cNvSpPr>
            <p:nvPr/>
          </p:nvSpPr>
          <p:spPr bwMode="auto">
            <a:xfrm>
              <a:off x="139483" y="-14527"/>
              <a:ext cx="1028374" cy="500347"/>
            </a:xfrm>
            <a:prstGeom prst="rect">
              <a:avLst/>
            </a:prstGeom>
            <a:noFill/>
            <a:ln w="9525">
              <a:noFill/>
              <a:miter lim="800000"/>
              <a:headEnd/>
              <a:tailEnd/>
            </a:ln>
          </p:spPr>
          <p:txBody>
            <a:bodyPr rot="0" vert="horz" wrap="square" lIns="91440" tIns="45720" rIns="91440" bIns="45720" anchor="ctr" anchorCtr="0">
              <a:noAutofit/>
            </a:bodyPr>
            <a:lstStyle/>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マイページの作成</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53" name="グループ化 52">
            <a:extLst>
              <a:ext uri="{FF2B5EF4-FFF2-40B4-BE49-F238E27FC236}">
                <a16:creationId xmlns:a16="http://schemas.microsoft.com/office/drawing/2014/main" id="{384055FF-09E7-4D36-B844-AFFF25FB124C}"/>
              </a:ext>
            </a:extLst>
          </p:cNvPr>
          <p:cNvGrpSpPr/>
          <p:nvPr/>
        </p:nvGrpSpPr>
        <p:grpSpPr>
          <a:xfrm>
            <a:off x="4635220" y="1160870"/>
            <a:ext cx="1813775" cy="834927"/>
            <a:chOff x="-58683" y="6953"/>
            <a:chExt cx="1104705" cy="520623"/>
          </a:xfrm>
        </p:grpSpPr>
        <p:sp>
          <p:nvSpPr>
            <p:cNvPr id="60" name="矢印: 山形 59">
              <a:extLst>
                <a:ext uri="{FF2B5EF4-FFF2-40B4-BE49-F238E27FC236}">
                  <a16:creationId xmlns:a16="http://schemas.microsoft.com/office/drawing/2014/main" id="{E44777E5-13C1-4D94-81CB-23305F84FB70}"/>
                </a:ext>
              </a:extLst>
            </p:cNvPr>
            <p:cNvSpPr/>
            <p:nvPr/>
          </p:nvSpPr>
          <p:spPr>
            <a:xfrm>
              <a:off x="-58683" y="6953"/>
              <a:ext cx="1096314" cy="448960"/>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61" name="テキスト ボックス 2">
              <a:extLst>
                <a:ext uri="{FF2B5EF4-FFF2-40B4-BE49-F238E27FC236}">
                  <a16:creationId xmlns:a16="http://schemas.microsoft.com/office/drawing/2014/main" id="{061FFF60-D4D5-427C-A9D1-234804A59AB6}"/>
                </a:ext>
              </a:extLst>
            </p:cNvPr>
            <p:cNvSpPr txBox="1">
              <a:spLocks noChangeArrowheads="1"/>
            </p:cNvSpPr>
            <p:nvPr/>
          </p:nvSpPr>
          <p:spPr bwMode="auto">
            <a:xfrm>
              <a:off x="155341" y="33665"/>
              <a:ext cx="890681" cy="493911"/>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出願内容</a:t>
              </a:r>
              <a:endParaRPr lang="en-US" altLang="ja-JP" b="1"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の登録</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54" name="グループ化 53">
            <a:extLst>
              <a:ext uri="{FF2B5EF4-FFF2-40B4-BE49-F238E27FC236}">
                <a16:creationId xmlns:a16="http://schemas.microsoft.com/office/drawing/2014/main" id="{2F62E651-7B1E-4E52-AC8F-FD2D01EB8919}"/>
              </a:ext>
            </a:extLst>
          </p:cNvPr>
          <p:cNvGrpSpPr/>
          <p:nvPr/>
        </p:nvGrpSpPr>
        <p:grpSpPr>
          <a:xfrm>
            <a:off x="6164560" y="1161373"/>
            <a:ext cx="1800000" cy="844828"/>
            <a:chOff x="-81507" y="6962"/>
            <a:chExt cx="1096313" cy="527427"/>
          </a:xfrm>
        </p:grpSpPr>
        <p:sp>
          <p:nvSpPr>
            <p:cNvPr id="58" name="矢印: 山形 57">
              <a:extLst>
                <a:ext uri="{FF2B5EF4-FFF2-40B4-BE49-F238E27FC236}">
                  <a16:creationId xmlns:a16="http://schemas.microsoft.com/office/drawing/2014/main" id="{05D49D53-86B3-4D8D-B0CE-01E4AF4F08DE}"/>
                </a:ext>
              </a:extLst>
            </p:cNvPr>
            <p:cNvSpPr/>
            <p:nvPr/>
          </p:nvSpPr>
          <p:spPr>
            <a:xfrm>
              <a:off x="-81507" y="6962"/>
              <a:ext cx="1096313" cy="449497"/>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59" name="テキスト ボックス 2">
              <a:extLst>
                <a:ext uri="{FF2B5EF4-FFF2-40B4-BE49-F238E27FC236}">
                  <a16:creationId xmlns:a16="http://schemas.microsoft.com/office/drawing/2014/main" id="{55014AF1-FAC3-4CC6-B877-B9E4B2BD6D88}"/>
                </a:ext>
              </a:extLst>
            </p:cNvPr>
            <p:cNvSpPr txBox="1">
              <a:spLocks noChangeArrowheads="1"/>
            </p:cNvSpPr>
            <p:nvPr/>
          </p:nvSpPr>
          <p:spPr bwMode="auto">
            <a:xfrm>
              <a:off x="107028" y="30685"/>
              <a:ext cx="694983" cy="503704"/>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検定料等</a:t>
              </a:r>
              <a:endParaRPr lang="en-US" altLang="ja-JP" b="1"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の支払い</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55" name="グループ化 54">
            <a:extLst>
              <a:ext uri="{FF2B5EF4-FFF2-40B4-BE49-F238E27FC236}">
                <a16:creationId xmlns:a16="http://schemas.microsoft.com/office/drawing/2014/main" id="{AF20B647-4558-428F-92FE-B9BC36949975}"/>
              </a:ext>
            </a:extLst>
          </p:cNvPr>
          <p:cNvGrpSpPr/>
          <p:nvPr/>
        </p:nvGrpSpPr>
        <p:grpSpPr>
          <a:xfrm>
            <a:off x="414907" y="666187"/>
            <a:ext cx="7156563" cy="391160"/>
            <a:chOff x="212108" y="73268"/>
            <a:chExt cx="5084619" cy="243327"/>
          </a:xfrm>
        </p:grpSpPr>
        <p:sp>
          <p:nvSpPr>
            <p:cNvPr id="56" name="平行四辺形 57">
              <a:extLst>
                <a:ext uri="{FF2B5EF4-FFF2-40B4-BE49-F238E27FC236}">
                  <a16:creationId xmlns:a16="http://schemas.microsoft.com/office/drawing/2014/main" id="{08C29EFA-7AE3-4D81-BB5F-9D53AEFCFDFA}"/>
                </a:ext>
              </a:extLst>
            </p:cNvPr>
            <p:cNvSpPr/>
            <p:nvPr/>
          </p:nvSpPr>
          <p:spPr>
            <a:xfrm flipV="1">
              <a:off x="212108" y="73268"/>
              <a:ext cx="5084619" cy="243327"/>
            </a:xfrm>
            <a:custGeom>
              <a:avLst/>
              <a:gdLst>
                <a:gd name="connsiteX0" fmla="*/ 0 w 5937250"/>
                <a:gd name="connsiteY0" fmla="*/ 237490 h 237490"/>
                <a:gd name="connsiteX1" fmla="*/ 59373 w 5937250"/>
                <a:gd name="connsiteY1" fmla="*/ 0 h 237490"/>
                <a:gd name="connsiteX2" fmla="*/ 5937250 w 5937250"/>
                <a:gd name="connsiteY2" fmla="*/ 0 h 237490"/>
                <a:gd name="connsiteX3" fmla="*/ 5877878 w 5937250"/>
                <a:gd name="connsiteY3" fmla="*/ 237490 h 237490"/>
                <a:gd name="connsiteX4" fmla="*/ 0 w 5937250"/>
                <a:gd name="connsiteY4" fmla="*/ 237490 h 237490"/>
                <a:gd name="connsiteX0" fmla="*/ 0 w 5889748"/>
                <a:gd name="connsiteY0" fmla="*/ 249365 h 249365"/>
                <a:gd name="connsiteX1" fmla="*/ 11871 w 5889748"/>
                <a:gd name="connsiteY1" fmla="*/ 0 h 249365"/>
                <a:gd name="connsiteX2" fmla="*/ 5889748 w 5889748"/>
                <a:gd name="connsiteY2" fmla="*/ 0 h 249365"/>
                <a:gd name="connsiteX3" fmla="*/ 5830376 w 5889748"/>
                <a:gd name="connsiteY3" fmla="*/ 237490 h 249365"/>
                <a:gd name="connsiteX4" fmla="*/ 0 w 5889748"/>
                <a:gd name="connsiteY4" fmla="*/ 249365 h 249365"/>
                <a:gd name="connsiteX0" fmla="*/ 0 w 5889748"/>
                <a:gd name="connsiteY0" fmla="*/ 249365 h 249365"/>
                <a:gd name="connsiteX1" fmla="*/ 11871 w 5889748"/>
                <a:gd name="connsiteY1" fmla="*/ 0 h 249365"/>
                <a:gd name="connsiteX2" fmla="*/ 5889748 w 5889748"/>
                <a:gd name="connsiteY2" fmla="*/ 0 h 249365"/>
                <a:gd name="connsiteX3" fmla="*/ 5604740 w 5889748"/>
                <a:gd name="connsiteY3" fmla="*/ 249365 h 249365"/>
                <a:gd name="connsiteX4" fmla="*/ 0 w 5889748"/>
                <a:gd name="connsiteY4" fmla="*/ 249365 h 249365"/>
                <a:gd name="connsiteX0" fmla="*/ 165 w 5877877"/>
                <a:gd name="connsiteY0" fmla="*/ 273157 h 273157"/>
                <a:gd name="connsiteX1" fmla="*/ 0 w 5877877"/>
                <a:gd name="connsiteY1" fmla="*/ 0 h 273157"/>
                <a:gd name="connsiteX2" fmla="*/ 5877877 w 5877877"/>
                <a:gd name="connsiteY2" fmla="*/ 0 h 273157"/>
                <a:gd name="connsiteX3" fmla="*/ 5592869 w 5877877"/>
                <a:gd name="connsiteY3" fmla="*/ 249365 h 273157"/>
                <a:gd name="connsiteX4" fmla="*/ 165 w 5877877"/>
                <a:gd name="connsiteY4" fmla="*/ 273157 h 273157"/>
                <a:gd name="connsiteX0" fmla="*/ 165 w 5877877"/>
                <a:gd name="connsiteY0" fmla="*/ 273157 h 273490"/>
                <a:gd name="connsiteX1" fmla="*/ 0 w 5877877"/>
                <a:gd name="connsiteY1" fmla="*/ 0 h 273490"/>
                <a:gd name="connsiteX2" fmla="*/ 5877877 w 5877877"/>
                <a:gd name="connsiteY2" fmla="*/ 0 h 273490"/>
                <a:gd name="connsiteX3" fmla="*/ 5599955 w 5877877"/>
                <a:gd name="connsiteY3" fmla="*/ 273490 h 273490"/>
                <a:gd name="connsiteX4" fmla="*/ 165 w 5877877"/>
                <a:gd name="connsiteY4" fmla="*/ 273157 h 273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7877" h="273490">
                  <a:moveTo>
                    <a:pt x="165" y="273157"/>
                  </a:moveTo>
                  <a:lnTo>
                    <a:pt x="0" y="0"/>
                  </a:lnTo>
                  <a:lnTo>
                    <a:pt x="5877877" y="0"/>
                  </a:lnTo>
                  <a:lnTo>
                    <a:pt x="5599955" y="273490"/>
                  </a:lnTo>
                  <a:lnTo>
                    <a:pt x="165" y="273157"/>
                  </a:lnTo>
                  <a:close/>
                </a:path>
              </a:pathLst>
            </a:custGeom>
            <a:solidFill>
              <a:srgbClr val="8064A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57" name="テキスト ボックス 2">
              <a:extLst>
                <a:ext uri="{FF2B5EF4-FFF2-40B4-BE49-F238E27FC236}">
                  <a16:creationId xmlns:a16="http://schemas.microsoft.com/office/drawing/2014/main" id="{2D64EF73-6F55-47A4-843C-680102585FFE}"/>
                </a:ext>
              </a:extLst>
            </p:cNvPr>
            <p:cNvSpPr txBox="1">
              <a:spLocks noChangeArrowheads="1"/>
            </p:cNvSpPr>
            <p:nvPr/>
          </p:nvSpPr>
          <p:spPr bwMode="auto">
            <a:xfrm>
              <a:off x="231839" y="138841"/>
              <a:ext cx="4911407" cy="165107"/>
            </a:xfrm>
            <a:prstGeom prst="rect">
              <a:avLst/>
            </a:prstGeom>
            <a:noFill/>
            <a:ln w="9525">
              <a:noFill/>
              <a:miter lim="800000"/>
              <a:headEnd/>
              <a:tailEnd/>
            </a:ln>
          </p:spPr>
          <p:txBody>
            <a:bodyPr rot="0" vert="horz" wrap="square" lIns="0" tIns="45720" rIns="91440" bIns="45720" anchor="t" anchorCtr="0">
              <a:noAutofit/>
            </a:bodyPr>
            <a:lstStyle/>
            <a:p>
              <a:pPr algn="just">
                <a:lnSpc>
                  <a:spcPts val="1360"/>
                </a:lnSpc>
              </a:pP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STEP1</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ja-JP" altLang="en-US"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rgbClr val="FFFFFF"/>
                  </a:solidFill>
                  <a:latin typeface="HG丸ｺﾞｼｯｸM-PRO" panose="020F0600000000000000" pitchFamily="50" charset="-128"/>
                  <a:ea typeface="HG丸ｺﾞｼｯｸM-PRO" panose="020F0600000000000000" pitchFamily="50" charset="-128"/>
                </a:rPr>
                <a:t>STEP2</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ja-JP" altLang="en-US"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STEP3</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STEP4</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STEP5</a:t>
              </a:r>
              <a:r>
                <a:rPr lang="ja-JP" altLang="en-US" b="1" kern="100" dirty="0">
                  <a:solidFill>
                    <a:srgbClr val="FFFFFF"/>
                  </a:solidFill>
                  <a:latin typeface="HG丸ｺﾞｼｯｸM-PRO" panose="020F0600000000000000" pitchFamily="50" charset="-128"/>
                  <a:ea typeface="HG丸ｺﾞｼｯｸM-PRO" panose="020F0600000000000000" pitchFamily="50" charset="-128"/>
                </a:rPr>
                <a:t>　　　　　　　　　　　　</a:t>
              </a:r>
              <a:endParaRPr lang="ja-JP" altLang="en-US" kern="100" dirty="0">
                <a:latin typeface="HG丸ｺﾞｼｯｸM-PRO" panose="020F0600000000000000" pitchFamily="50" charset="-128"/>
                <a:ea typeface="HG丸ｺﾞｼｯｸM-PRO" panose="020F0600000000000000" pitchFamily="50" charset="-128"/>
              </a:endParaRPr>
            </a:p>
          </p:txBody>
        </p:sp>
      </p:grpSp>
      <p:sp>
        <p:nvSpPr>
          <p:cNvPr id="2" name="矢印: 右 1">
            <a:extLst>
              <a:ext uri="{FF2B5EF4-FFF2-40B4-BE49-F238E27FC236}">
                <a16:creationId xmlns:a16="http://schemas.microsoft.com/office/drawing/2014/main" id="{997FF47C-E31F-46A0-A4F9-4A571705739B}"/>
              </a:ext>
            </a:extLst>
          </p:cNvPr>
          <p:cNvSpPr/>
          <p:nvPr/>
        </p:nvSpPr>
        <p:spPr>
          <a:xfrm>
            <a:off x="5072579" y="4628451"/>
            <a:ext cx="898306" cy="557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A13382D8-33C8-4716-B79A-21E469B9203D}"/>
              </a:ext>
            </a:extLst>
          </p:cNvPr>
          <p:cNvSpPr/>
          <p:nvPr/>
        </p:nvSpPr>
        <p:spPr>
          <a:xfrm>
            <a:off x="414906" y="2015172"/>
            <a:ext cx="11370694" cy="1258372"/>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400" b="1" dirty="0">
                <a:solidFill>
                  <a:schemeClr val="tx1"/>
                </a:solidFill>
                <a:latin typeface="+mn-ea"/>
              </a:rPr>
              <a:t>STEP 2</a:t>
            </a:r>
            <a:r>
              <a:rPr lang="ja-JP" altLang="en-US" sz="2400" b="1" dirty="0">
                <a:solidFill>
                  <a:schemeClr val="tx1"/>
                </a:solidFill>
                <a:latin typeface="+mn-ea"/>
              </a:rPr>
              <a:t>　出願サイトにアクセス</a:t>
            </a:r>
            <a:endParaRPr lang="en-US" altLang="ja-JP" sz="2400" b="1" dirty="0">
              <a:solidFill>
                <a:schemeClr val="tx1"/>
              </a:solidFill>
              <a:latin typeface="+mn-ea"/>
            </a:endParaRPr>
          </a:p>
          <a:p>
            <a:endParaRPr lang="en-US" altLang="ja-JP" sz="800" dirty="0">
              <a:solidFill>
                <a:schemeClr val="tx1"/>
              </a:solidFill>
              <a:latin typeface="+mn-ea"/>
            </a:endParaRPr>
          </a:p>
          <a:p>
            <a:r>
              <a:rPr lang="ja-JP" altLang="en-US" sz="2000" dirty="0">
                <a:solidFill>
                  <a:schemeClr val="tx1"/>
                </a:solidFill>
                <a:latin typeface="+mn-ea"/>
              </a:rPr>
              <a:t>　○　大学入試センターのウェブサイト（又は</a:t>
            </a:r>
            <a:r>
              <a:rPr lang="en-US" altLang="ja-JP" sz="2000" dirty="0">
                <a:solidFill>
                  <a:schemeClr val="tx1"/>
                </a:solidFill>
                <a:latin typeface="+mn-ea"/>
              </a:rPr>
              <a:t>『</a:t>
            </a:r>
            <a:r>
              <a:rPr lang="ja-JP" altLang="en-US" sz="2000" dirty="0">
                <a:solidFill>
                  <a:schemeClr val="tx1"/>
                </a:solidFill>
                <a:latin typeface="+mn-ea"/>
              </a:rPr>
              <a:t>受験案内</a:t>
            </a:r>
            <a:r>
              <a:rPr lang="en-US" altLang="ja-JP" sz="2000" dirty="0">
                <a:solidFill>
                  <a:schemeClr val="tx1"/>
                </a:solidFill>
                <a:latin typeface="+mn-ea"/>
              </a:rPr>
              <a:t>』</a:t>
            </a:r>
            <a:r>
              <a:rPr lang="ja-JP" altLang="en-US" sz="2000" dirty="0">
                <a:solidFill>
                  <a:schemeClr val="tx1"/>
                </a:solidFill>
                <a:latin typeface="+mn-ea"/>
              </a:rPr>
              <a:t>表紙や</a:t>
            </a:r>
            <a:r>
              <a:rPr lang="en-US" altLang="ja-JP" sz="2000" dirty="0">
                <a:solidFill>
                  <a:schemeClr val="tx1"/>
                </a:solidFill>
                <a:latin typeface="+mn-ea"/>
              </a:rPr>
              <a:t>P.2</a:t>
            </a:r>
            <a:r>
              <a:rPr lang="ja-JP" altLang="en-US" sz="2000" dirty="0">
                <a:solidFill>
                  <a:schemeClr val="tx1"/>
                </a:solidFill>
                <a:latin typeface="+mn-ea"/>
              </a:rPr>
              <a:t>等の二次元バーコード）　　</a:t>
            </a:r>
            <a:br>
              <a:rPr lang="en-US" altLang="ja-JP" sz="2000" dirty="0">
                <a:solidFill>
                  <a:schemeClr val="tx1"/>
                </a:solidFill>
                <a:latin typeface="+mn-ea"/>
              </a:rPr>
            </a:br>
            <a:r>
              <a:rPr lang="ja-JP" altLang="en-US" sz="2000" dirty="0">
                <a:solidFill>
                  <a:schemeClr val="tx1"/>
                </a:solidFill>
                <a:latin typeface="+mn-ea"/>
              </a:rPr>
              <a:t>　　から，共通テスト出願サイトにアクセス</a:t>
            </a:r>
            <a:endParaRPr lang="en-US" altLang="ja-JP" sz="2000" dirty="0">
              <a:solidFill>
                <a:schemeClr val="tx1"/>
              </a:solidFill>
              <a:latin typeface="+mn-ea"/>
            </a:endParaRPr>
          </a:p>
        </p:txBody>
      </p:sp>
      <p:sp>
        <p:nvSpPr>
          <p:cNvPr id="33" name="正方形/長方形 32">
            <a:extLst>
              <a:ext uri="{FF2B5EF4-FFF2-40B4-BE49-F238E27FC236}">
                <a16:creationId xmlns:a16="http://schemas.microsoft.com/office/drawing/2014/main" id="{AF72AE47-0613-4EE1-8B09-B91F0ECF5609}"/>
              </a:ext>
            </a:extLst>
          </p:cNvPr>
          <p:cNvSpPr/>
          <p:nvPr/>
        </p:nvSpPr>
        <p:spPr>
          <a:xfrm>
            <a:off x="8858789" y="78862"/>
            <a:ext cx="3240000" cy="432000"/>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【1.</a:t>
            </a:r>
            <a:r>
              <a:rPr lang="ja-JP" altLang="en-US" sz="2000" dirty="0">
                <a:latin typeface="+mn-ea"/>
              </a:rPr>
              <a:t> </a:t>
            </a:r>
            <a:r>
              <a:rPr lang="en-US" altLang="ja-JP" sz="2000" dirty="0">
                <a:latin typeface="+mn-ea"/>
              </a:rPr>
              <a:t>Web</a:t>
            </a:r>
            <a:r>
              <a:rPr lang="ja-JP" altLang="en-US" sz="2000" dirty="0">
                <a:latin typeface="+mn-ea"/>
              </a:rPr>
              <a:t>出願について</a:t>
            </a:r>
            <a:r>
              <a:rPr lang="en-US" altLang="ja-JP" sz="2000" dirty="0">
                <a:latin typeface="+mn-ea"/>
              </a:rPr>
              <a:t>】</a:t>
            </a:r>
          </a:p>
        </p:txBody>
      </p:sp>
      <p:pic>
        <p:nvPicPr>
          <p:cNvPr id="10" name="図 9">
            <a:extLst>
              <a:ext uri="{FF2B5EF4-FFF2-40B4-BE49-F238E27FC236}">
                <a16:creationId xmlns:a16="http://schemas.microsoft.com/office/drawing/2014/main" id="{90E9810F-0D09-402F-A70F-C854BDBBC6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0532" y="3656580"/>
            <a:ext cx="3993628" cy="2957163"/>
          </a:xfrm>
          <a:prstGeom prst="rect">
            <a:avLst/>
          </a:prstGeom>
          <a:ln>
            <a:solidFill>
              <a:schemeClr val="tx1"/>
            </a:solidFill>
          </a:ln>
        </p:spPr>
      </p:pic>
      <p:sp>
        <p:nvSpPr>
          <p:cNvPr id="39" name="四角形: 角を丸くする 38">
            <a:extLst>
              <a:ext uri="{FF2B5EF4-FFF2-40B4-BE49-F238E27FC236}">
                <a16:creationId xmlns:a16="http://schemas.microsoft.com/office/drawing/2014/main" id="{CF63D7A7-ED11-473F-ABF8-B76B84FF273E}"/>
              </a:ext>
            </a:extLst>
          </p:cNvPr>
          <p:cNvSpPr/>
          <p:nvPr/>
        </p:nvSpPr>
        <p:spPr>
          <a:xfrm>
            <a:off x="1435153" y="6151000"/>
            <a:ext cx="1800000" cy="327273"/>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四角形: 角を丸くする 39">
            <a:extLst>
              <a:ext uri="{FF2B5EF4-FFF2-40B4-BE49-F238E27FC236}">
                <a16:creationId xmlns:a16="http://schemas.microsoft.com/office/drawing/2014/main" id="{E659AD5E-F6A5-406C-947C-4FC11A32050B}"/>
              </a:ext>
            </a:extLst>
          </p:cNvPr>
          <p:cNvSpPr/>
          <p:nvPr/>
        </p:nvSpPr>
        <p:spPr>
          <a:xfrm>
            <a:off x="6954493" y="4218628"/>
            <a:ext cx="2340000" cy="1440000"/>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吹き出し: 角を丸めた四角形 33">
            <a:extLst>
              <a:ext uri="{FF2B5EF4-FFF2-40B4-BE49-F238E27FC236}">
                <a16:creationId xmlns:a16="http://schemas.microsoft.com/office/drawing/2014/main" id="{F5770D44-94DA-4F8D-812D-927423226FBF}"/>
              </a:ext>
            </a:extLst>
          </p:cNvPr>
          <p:cNvSpPr/>
          <p:nvPr/>
        </p:nvSpPr>
        <p:spPr>
          <a:xfrm>
            <a:off x="9858454" y="4348515"/>
            <a:ext cx="2015581" cy="783193"/>
          </a:xfrm>
          <a:prstGeom prst="wedgeRoundRectCallout">
            <a:avLst>
              <a:gd name="adj1" fmla="val -87921"/>
              <a:gd name="adj2" fmla="val 45861"/>
              <a:gd name="adj3" fmla="val 16667"/>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000" b="1" dirty="0">
                <a:solidFill>
                  <a:schemeClr val="tx1"/>
                </a:solidFill>
              </a:rPr>
              <a:t>この画像から</a:t>
            </a:r>
            <a:endParaRPr kumimoji="1" lang="en-US" altLang="ja-JP" sz="2000" b="1" dirty="0">
              <a:solidFill>
                <a:schemeClr val="tx1"/>
              </a:solidFill>
            </a:endParaRPr>
          </a:p>
          <a:p>
            <a:pPr algn="ctr"/>
            <a:r>
              <a:rPr kumimoji="1" lang="ja-JP" altLang="en-US" sz="2000" b="1" dirty="0">
                <a:solidFill>
                  <a:schemeClr val="tx1"/>
                </a:solidFill>
              </a:rPr>
              <a:t>アクセス</a:t>
            </a:r>
            <a:endParaRPr kumimoji="1" lang="en-US" altLang="ja-JP" sz="2000" b="1" dirty="0">
              <a:solidFill>
                <a:schemeClr val="tx1"/>
              </a:solidFill>
            </a:endParaRPr>
          </a:p>
        </p:txBody>
      </p:sp>
      <p:sp>
        <p:nvSpPr>
          <p:cNvPr id="3" name="テキスト ボックス 2">
            <a:extLst>
              <a:ext uri="{FF2B5EF4-FFF2-40B4-BE49-F238E27FC236}">
                <a16:creationId xmlns:a16="http://schemas.microsoft.com/office/drawing/2014/main" id="{8EBE22D0-5970-4115-AAE2-9730B1D4037D}"/>
              </a:ext>
            </a:extLst>
          </p:cNvPr>
          <p:cNvSpPr txBox="1"/>
          <p:nvPr/>
        </p:nvSpPr>
        <p:spPr>
          <a:xfrm>
            <a:off x="692327" y="3349144"/>
            <a:ext cx="3206735" cy="369332"/>
          </a:xfrm>
          <a:prstGeom prst="rect">
            <a:avLst/>
          </a:prstGeom>
          <a:noFill/>
        </p:spPr>
        <p:txBody>
          <a:bodyPr wrap="square" rtlCol="0">
            <a:spAutoFit/>
          </a:bodyPr>
          <a:lstStyle/>
          <a:p>
            <a:r>
              <a:rPr kumimoji="1" lang="ja-JP" altLang="en-US" b="1" dirty="0">
                <a:solidFill>
                  <a:schemeClr val="accent1">
                    <a:lumMod val="50000"/>
                  </a:schemeClr>
                </a:solidFill>
              </a:rPr>
              <a:t>令和９年度試験のページ</a:t>
            </a:r>
          </a:p>
        </p:txBody>
      </p:sp>
      <p:sp>
        <p:nvSpPr>
          <p:cNvPr id="35" name="テキスト ボックス 34">
            <a:extLst>
              <a:ext uri="{FF2B5EF4-FFF2-40B4-BE49-F238E27FC236}">
                <a16:creationId xmlns:a16="http://schemas.microsoft.com/office/drawing/2014/main" id="{58E46CEF-292E-44AD-96CD-859A3E9E5E58}"/>
              </a:ext>
            </a:extLst>
          </p:cNvPr>
          <p:cNvSpPr txBox="1"/>
          <p:nvPr/>
        </p:nvSpPr>
        <p:spPr>
          <a:xfrm>
            <a:off x="5814906" y="3311276"/>
            <a:ext cx="6255051" cy="369332"/>
          </a:xfrm>
          <a:prstGeom prst="rect">
            <a:avLst/>
          </a:prstGeom>
          <a:noFill/>
        </p:spPr>
        <p:txBody>
          <a:bodyPr wrap="square" rtlCol="0">
            <a:spAutoFit/>
          </a:bodyPr>
          <a:lstStyle/>
          <a:p>
            <a:r>
              <a:rPr kumimoji="1" lang="ja-JP" altLang="en-US" b="1" dirty="0">
                <a:solidFill>
                  <a:schemeClr val="accent1">
                    <a:lumMod val="50000"/>
                  </a:schemeClr>
                </a:solidFill>
              </a:rPr>
              <a:t>共通テスト出願サイト（</a:t>
            </a:r>
            <a:r>
              <a:rPr kumimoji="1" lang="en-US" altLang="ja-JP" b="1" dirty="0">
                <a:solidFill>
                  <a:schemeClr val="accent1">
                    <a:lumMod val="50000"/>
                  </a:schemeClr>
                </a:solidFill>
              </a:rPr>
              <a:t>Web</a:t>
            </a:r>
            <a:r>
              <a:rPr kumimoji="1" lang="ja-JP" altLang="en-US" b="1" dirty="0">
                <a:solidFill>
                  <a:schemeClr val="accent1">
                    <a:lumMod val="50000"/>
                  </a:schemeClr>
                </a:solidFill>
              </a:rPr>
              <a:t>出願）についてのページ</a:t>
            </a:r>
          </a:p>
        </p:txBody>
      </p:sp>
    </p:spTree>
    <p:extLst>
      <p:ext uri="{BB962C8B-B14F-4D97-AF65-F5344CB8AC3E}">
        <p14:creationId xmlns:p14="http://schemas.microsoft.com/office/powerpoint/2010/main" val="134301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250" tmFilter="0, 0; .2, .5; .8, .5; 1, 0"/>
                                        <p:tgtEl>
                                          <p:spTgt spid="51"/>
                                        </p:tgtEl>
                                      </p:cBhvr>
                                    </p:animEffect>
                                    <p:animScale>
                                      <p:cBhvr>
                                        <p:cTn id="7" dur="625" autoRev="1" fill="hold"/>
                                        <p:tgtEl>
                                          <p:spTgt spid="5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heel(1)">
                                      <p:cBhvr>
                                        <p:cTn id="29" dur="1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anim calcmode="lin" valueType="num">
                                      <p:cBhvr>
                                        <p:cTn id="45" dur="1000" fill="hold"/>
                                        <p:tgtEl>
                                          <p:spTgt spid="35"/>
                                        </p:tgtEl>
                                        <p:attrNameLst>
                                          <p:attrName>ppt_x</p:attrName>
                                        </p:attrNameLst>
                                      </p:cBhvr>
                                      <p:tavLst>
                                        <p:tav tm="0">
                                          <p:val>
                                            <p:strVal val="#ppt_x"/>
                                          </p:val>
                                        </p:tav>
                                        <p:tav tm="100000">
                                          <p:val>
                                            <p:strVal val="#ppt_x"/>
                                          </p:val>
                                        </p:tav>
                                      </p:tavLst>
                                    </p:anim>
                                    <p:anim calcmode="lin" valueType="num">
                                      <p:cBhvr>
                                        <p:cTn id="4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heel(1)">
                                      <p:cBhvr>
                                        <p:cTn id="51" dur="1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P spid="39" grpId="0" animBg="1"/>
      <p:bldP spid="40" grpId="0" animBg="1"/>
      <p:bldP spid="34" grpId="0" animBg="1"/>
      <p:bldP spid="3"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type="sldNum" sz="quarter" idx="12"/>
          </p:nvPr>
        </p:nvSpPr>
        <p:spPr/>
        <p:txBody>
          <a:bodyPr/>
          <a:lstStyle/>
          <a:p>
            <a:fld id="{E0DD81A2-EA14-4A6D-B084-F67E3CF249F6}" type="slidenum">
              <a:rPr kumimoji="1" lang="ja-JP" altLang="en-US" smtClean="0"/>
              <a:t>8</a:t>
            </a:fld>
            <a:endParaRPr kumimoji="1" lang="ja-JP" altLang="en-US"/>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lang="ja-JP" altLang="en-US" dirty="0">
                <a:solidFill>
                  <a:srgbClr val="002060"/>
                </a:solidFill>
              </a:rPr>
              <a:t>②　出願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P.32</a:t>
            </a:r>
            <a:r>
              <a:rPr lang="ja-JP" altLang="en-US" dirty="0">
                <a:solidFill>
                  <a:srgbClr val="002060"/>
                </a:solidFill>
              </a:rPr>
              <a:t>～</a:t>
            </a:r>
            <a:r>
              <a:rPr lang="en-US" altLang="ja-JP" dirty="0">
                <a:solidFill>
                  <a:srgbClr val="002060"/>
                </a:solidFill>
              </a:rPr>
              <a:t>34】</a:t>
            </a:r>
            <a:endParaRPr lang="ja-JP" altLang="en-US" dirty="0">
              <a:solidFill>
                <a:srgbClr val="002060"/>
              </a:solidFill>
            </a:endParaRPr>
          </a:p>
        </p:txBody>
      </p:sp>
      <p:pic>
        <p:nvPicPr>
          <p:cNvPr id="7" name="図 6">
            <a:extLst>
              <a:ext uri="{FF2B5EF4-FFF2-40B4-BE49-F238E27FC236}">
                <a16:creationId xmlns:a16="http://schemas.microsoft.com/office/drawing/2014/main" id="{3A9EB6D8-E900-4F06-B8A6-CE4C2737F70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075124" y="2665473"/>
            <a:ext cx="4966108" cy="3396928"/>
          </a:xfrm>
          <a:prstGeom prst="rect">
            <a:avLst/>
          </a:prstGeom>
          <a:ln>
            <a:solidFill>
              <a:schemeClr val="tx1"/>
            </a:solidFill>
          </a:ln>
        </p:spPr>
      </p:pic>
      <p:grpSp>
        <p:nvGrpSpPr>
          <p:cNvPr id="47" name="グループ化 46">
            <a:extLst>
              <a:ext uri="{FF2B5EF4-FFF2-40B4-BE49-F238E27FC236}">
                <a16:creationId xmlns:a16="http://schemas.microsoft.com/office/drawing/2014/main" id="{7B4F3834-ACC1-4488-9B7D-7FB3839988FD}"/>
              </a:ext>
            </a:extLst>
          </p:cNvPr>
          <p:cNvGrpSpPr/>
          <p:nvPr/>
        </p:nvGrpSpPr>
        <p:grpSpPr>
          <a:xfrm>
            <a:off x="7680623" y="1142279"/>
            <a:ext cx="1331999" cy="756001"/>
            <a:chOff x="59791" y="-6962"/>
            <a:chExt cx="1495878" cy="471972"/>
          </a:xfrm>
        </p:grpSpPr>
        <p:sp>
          <p:nvSpPr>
            <p:cNvPr id="68" name="矢印: 山形 67">
              <a:extLst>
                <a:ext uri="{FF2B5EF4-FFF2-40B4-BE49-F238E27FC236}">
                  <a16:creationId xmlns:a16="http://schemas.microsoft.com/office/drawing/2014/main" id="{72338583-CB21-46A9-A467-207278329E06}"/>
                </a:ext>
              </a:extLst>
            </p:cNvPr>
            <p:cNvSpPr/>
            <p:nvPr/>
          </p:nvSpPr>
          <p:spPr>
            <a:xfrm>
              <a:off x="59791" y="-6962"/>
              <a:ext cx="1495878" cy="471972"/>
            </a:xfrm>
            <a:prstGeom prst="chevron">
              <a:avLst>
                <a:gd name="adj" fmla="val 51649"/>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dirty="0">
                <a:latin typeface="HG丸ｺﾞｼｯｸM-PRO" panose="020F0600000000000000" pitchFamily="50" charset="-128"/>
                <a:ea typeface="HG丸ｺﾞｼｯｸM-PRO" panose="020F0600000000000000" pitchFamily="50" charset="-128"/>
              </a:endParaRPr>
            </a:p>
          </p:txBody>
        </p:sp>
        <p:sp>
          <p:nvSpPr>
            <p:cNvPr id="69" name="テキスト ボックス 2">
              <a:extLst>
                <a:ext uri="{FF2B5EF4-FFF2-40B4-BE49-F238E27FC236}">
                  <a16:creationId xmlns:a16="http://schemas.microsoft.com/office/drawing/2014/main" id="{F5445B59-F428-455B-9FE5-42851D13A7E9}"/>
                </a:ext>
              </a:extLst>
            </p:cNvPr>
            <p:cNvSpPr txBox="1">
              <a:spLocks noChangeArrowheads="1"/>
            </p:cNvSpPr>
            <p:nvPr/>
          </p:nvSpPr>
          <p:spPr bwMode="auto">
            <a:xfrm>
              <a:off x="438524" y="-5260"/>
              <a:ext cx="912464" cy="441935"/>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2000" b="1" kern="100" dirty="0">
                  <a:solidFill>
                    <a:schemeClr val="bg2">
                      <a:lumMod val="50000"/>
                    </a:schemeClr>
                  </a:solidFill>
                  <a:latin typeface="HG丸ｺﾞｼｯｸM-PRO" panose="020F0600000000000000" pitchFamily="50" charset="-128"/>
                  <a:ea typeface="HG丸ｺﾞｼｯｸM-PRO" panose="020F0600000000000000" pitchFamily="50" charset="-128"/>
                </a:rPr>
                <a:t>出願</a:t>
              </a:r>
            </a:p>
            <a:p>
              <a:pPr algn="just"/>
              <a:r>
                <a:rPr lang="ja-JP" altLang="en-US" sz="2000" b="1" kern="100" dirty="0">
                  <a:solidFill>
                    <a:schemeClr val="bg2">
                      <a:lumMod val="50000"/>
                    </a:schemeClr>
                  </a:solidFill>
                  <a:latin typeface="HG丸ｺﾞｼｯｸM-PRO" panose="020F0600000000000000" pitchFamily="50" charset="-128"/>
                  <a:ea typeface="HG丸ｺﾞｼｯｸM-PRO" panose="020F0600000000000000" pitchFamily="50" charset="-128"/>
                </a:rPr>
                <a:t>完了</a:t>
              </a:r>
            </a:p>
          </p:txBody>
        </p:sp>
      </p:grpSp>
      <p:grpSp>
        <p:nvGrpSpPr>
          <p:cNvPr id="50" name="グループ化 49">
            <a:extLst>
              <a:ext uri="{FF2B5EF4-FFF2-40B4-BE49-F238E27FC236}">
                <a16:creationId xmlns:a16="http://schemas.microsoft.com/office/drawing/2014/main" id="{902B814C-8CBF-4EB6-8F08-CD7656CC8026}"/>
              </a:ext>
            </a:extLst>
          </p:cNvPr>
          <p:cNvGrpSpPr/>
          <p:nvPr/>
        </p:nvGrpSpPr>
        <p:grpSpPr>
          <a:xfrm>
            <a:off x="406400" y="1143947"/>
            <a:ext cx="1440000" cy="756001"/>
            <a:chOff x="23155" y="-1"/>
            <a:chExt cx="809029" cy="470314"/>
          </a:xfrm>
        </p:grpSpPr>
        <p:sp>
          <p:nvSpPr>
            <p:cNvPr id="66" name="矢印: 五方向 65">
              <a:extLst>
                <a:ext uri="{FF2B5EF4-FFF2-40B4-BE49-F238E27FC236}">
                  <a16:creationId xmlns:a16="http://schemas.microsoft.com/office/drawing/2014/main" id="{E4260230-C555-459E-83DA-A18E633BD174}"/>
                </a:ext>
              </a:extLst>
            </p:cNvPr>
            <p:cNvSpPr/>
            <p:nvPr/>
          </p:nvSpPr>
          <p:spPr>
            <a:xfrm>
              <a:off x="23155" y="-1"/>
              <a:ext cx="809029" cy="470314"/>
            </a:xfrm>
            <a:prstGeom prst="homePlat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67" name="テキスト ボックス 2">
              <a:extLst>
                <a:ext uri="{FF2B5EF4-FFF2-40B4-BE49-F238E27FC236}">
                  <a16:creationId xmlns:a16="http://schemas.microsoft.com/office/drawing/2014/main" id="{93AAC727-32D1-44E1-A9E3-3230144121EE}"/>
                </a:ext>
              </a:extLst>
            </p:cNvPr>
            <p:cNvSpPr txBox="1">
              <a:spLocks noChangeArrowheads="1"/>
            </p:cNvSpPr>
            <p:nvPr/>
          </p:nvSpPr>
          <p:spPr bwMode="auto">
            <a:xfrm>
              <a:off x="30966" y="90865"/>
              <a:ext cx="683698" cy="310045"/>
            </a:xfrm>
            <a:prstGeom prst="rect">
              <a:avLst/>
            </a:prstGeom>
            <a:noFill/>
            <a:ln w="9525">
              <a:noFill/>
              <a:miter lim="800000"/>
              <a:headEnd/>
              <a:tailEnd/>
            </a:ln>
          </p:spPr>
          <p:txBody>
            <a:bodyPr rot="0" vert="horz" wrap="square" lIns="91440" tIns="45720" rIns="91440" bIns="45720" anchor="ctr" anchorCtr="0">
              <a:noAutofit/>
            </a:bodyPr>
            <a:lstStyle/>
            <a:p>
              <a:pPr>
                <a:lnSpc>
                  <a:spcPts val="1360"/>
                </a:lnSpc>
              </a:pPr>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事前準備</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51" name="グループ化 50">
            <a:extLst>
              <a:ext uri="{FF2B5EF4-FFF2-40B4-BE49-F238E27FC236}">
                <a16:creationId xmlns:a16="http://schemas.microsoft.com/office/drawing/2014/main" id="{EC9F5006-8782-4EBB-863A-FCB31C695153}"/>
              </a:ext>
            </a:extLst>
          </p:cNvPr>
          <p:cNvGrpSpPr/>
          <p:nvPr/>
        </p:nvGrpSpPr>
        <p:grpSpPr>
          <a:xfrm>
            <a:off x="1575743" y="1164582"/>
            <a:ext cx="1799998" cy="720000"/>
            <a:chOff x="-17358" y="6919"/>
            <a:chExt cx="1207061" cy="448424"/>
          </a:xfrm>
        </p:grpSpPr>
        <p:sp>
          <p:nvSpPr>
            <p:cNvPr id="64" name="矢印: 山形 63">
              <a:extLst>
                <a:ext uri="{FF2B5EF4-FFF2-40B4-BE49-F238E27FC236}">
                  <a16:creationId xmlns:a16="http://schemas.microsoft.com/office/drawing/2014/main" id="{2A10052E-A8A1-4813-8E2F-B78228208C71}"/>
                </a:ext>
              </a:extLst>
            </p:cNvPr>
            <p:cNvSpPr/>
            <p:nvPr/>
          </p:nvSpPr>
          <p:spPr>
            <a:xfrm>
              <a:off x="-17358" y="6919"/>
              <a:ext cx="1207061" cy="448424"/>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65" name="テキスト ボックス 2">
              <a:extLst>
                <a:ext uri="{FF2B5EF4-FFF2-40B4-BE49-F238E27FC236}">
                  <a16:creationId xmlns:a16="http://schemas.microsoft.com/office/drawing/2014/main" id="{6C1D0D11-EE91-4A84-8191-A5731DD6DBFA}"/>
                </a:ext>
              </a:extLst>
            </p:cNvPr>
            <p:cNvSpPr txBox="1">
              <a:spLocks noChangeArrowheads="1"/>
            </p:cNvSpPr>
            <p:nvPr/>
          </p:nvSpPr>
          <p:spPr bwMode="auto">
            <a:xfrm>
              <a:off x="173969" y="19113"/>
              <a:ext cx="935175" cy="391775"/>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出願サイト</a:t>
              </a:r>
              <a:endParaRPr lang="en-US" altLang="ja-JP" b="1"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にアクセス</a:t>
              </a:r>
            </a:p>
          </p:txBody>
        </p:sp>
      </p:grpSp>
      <p:grpSp>
        <p:nvGrpSpPr>
          <p:cNvPr id="52" name="グループ化 51">
            <a:extLst>
              <a:ext uri="{FF2B5EF4-FFF2-40B4-BE49-F238E27FC236}">
                <a16:creationId xmlns:a16="http://schemas.microsoft.com/office/drawing/2014/main" id="{E250FB5B-2844-4A79-8D74-A9590F140596}"/>
              </a:ext>
            </a:extLst>
          </p:cNvPr>
          <p:cNvGrpSpPr/>
          <p:nvPr/>
        </p:nvGrpSpPr>
        <p:grpSpPr>
          <a:xfrm>
            <a:off x="3105876" y="1130161"/>
            <a:ext cx="1800000" cy="802686"/>
            <a:chOff x="-48330" y="-14527"/>
            <a:chExt cx="1300237" cy="500347"/>
          </a:xfrm>
        </p:grpSpPr>
        <p:sp>
          <p:nvSpPr>
            <p:cNvPr id="62" name="矢印: 山形 61">
              <a:extLst>
                <a:ext uri="{FF2B5EF4-FFF2-40B4-BE49-F238E27FC236}">
                  <a16:creationId xmlns:a16="http://schemas.microsoft.com/office/drawing/2014/main" id="{E6A755CD-C795-4AF9-961E-4A4CC3C6B73D}"/>
                </a:ext>
              </a:extLst>
            </p:cNvPr>
            <p:cNvSpPr/>
            <p:nvPr/>
          </p:nvSpPr>
          <p:spPr>
            <a:xfrm>
              <a:off x="-48330" y="6951"/>
              <a:ext cx="1300237" cy="448805"/>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63" name="テキスト ボックス 2">
              <a:extLst>
                <a:ext uri="{FF2B5EF4-FFF2-40B4-BE49-F238E27FC236}">
                  <a16:creationId xmlns:a16="http://schemas.microsoft.com/office/drawing/2014/main" id="{BE0CEE8B-2CCE-424E-BFB9-1C67D7093064}"/>
                </a:ext>
              </a:extLst>
            </p:cNvPr>
            <p:cNvSpPr txBox="1">
              <a:spLocks noChangeArrowheads="1"/>
            </p:cNvSpPr>
            <p:nvPr/>
          </p:nvSpPr>
          <p:spPr bwMode="auto">
            <a:xfrm>
              <a:off x="139483" y="-14527"/>
              <a:ext cx="1028374" cy="500347"/>
            </a:xfrm>
            <a:prstGeom prst="rect">
              <a:avLst/>
            </a:prstGeom>
            <a:noFill/>
            <a:ln w="9525">
              <a:noFill/>
              <a:miter lim="800000"/>
              <a:headEnd/>
              <a:tailEnd/>
            </a:ln>
          </p:spPr>
          <p:txBody>
            <a:bodyPr rot="0" vert="horz" wrap="square" lIns="91440" tIns="45720" rIns="91440" bIns="45720" anchor="ctr" anchorCtr="0">
              <a:noAutofit/>
            </a:bodyPr>
            <a:lstStyle/>
            <a:p>
              <a:r>
                <a:rPr lang="ja-JP" altLang="en-US" b="1" kern="100" dirty="0">
                  <a:solidFill>
                    <a:srgbClr val="8064A2"/>
                  </a:solidFill>
                  <a:latin typeface="HG丸ｺﾞｼｯｸM-PRO" panose="020F0600000000000000" pitchFamily="50" charset="-128"/>
                  <a:ea typeface="HG丸ｺﾞｼｯｸM-PRO" panose="020F0600000000000000" pitchFamily="50" charset="-128"/>
                </a:rPr>
                <a:t>マイページの作成</a:t>
              </a:r>
              <a:endParaRPr lang="ja-JP" altLang="en-US" kern="100" dirty="0">
                <a:solidFill>
                  <a:srgbClr val="8064A2"/>
                </a:solidFill>
                <a:latin typeface="HG丸ｺﾞｼｯｸM-PRO" panose="020F0600000000000000" pitchFamily="50" charset="-128"/>
                <a:ea typeface="HG丸ｺﾞｼｯｸM-PRO" panose="020F0600000000000000" pitchFamily="50" charset="-128"/>
              </a:endParaRPr>
            </a:p>
          </p:txBody>
        </p:sp>
      </p:grpSp>
      <p:grpSp>
        <p:nvGrpSpPr>
          <p:cNvPr id="53" name="グループ化 52">
            <a:extLst>
              <a:ext uri="{FF2B5EF4-FFF2-40B4-BE49-F238E27FC236}">
                <a16:creationId xmlns:a16="http://schemas.microsoft.com/office/drawing/2014/main" id="{CFDBD0F0-5DB2-455E-86C4-3072FF01A839}"/>
              </a:ext>
            </a:extLst>
          </p:cNvPr>
          <p:cNvGrpSpPr/>
          <p:nvPr/>
        </p:nvGrpSpPr>
        <p:grpSpPr>
          <a:xfrm>
            <a:off x="4635220" y="1164619"/>
            <a:ext cx="1813775" cy="834927"/>
            <a:chOff x="-58683" y="6953"/>
            <a:chExt cx="1104705" cy="520623"/>
          </a:xfrm>
        </p:grpSpPr>
        <p:sp>
          <p:nvSpPr>
            <p:cNvPr id="60" name="矢印: 山形 59">
              <a:extLst>
                <a:ext uri="{FF2B5EF4-FFF2-40B4-BE49-F238E27FC236}">
                  <a16:creationId xmlns:a16="http://schemas.microsoft.com/office/drawing/2014/main" id="{F7B16F38-E54A-4E5D-BD54-57E910F1DBB2}"/>
                </a:ext>
              </a:extLst>
            </p:cNvPr>
            <p:cNvSpPr/>
            <p:nvPr/>
          </p:nvSpPr>
          <p:spPr>
            <a:xfrm>
              <a:off x="-58683" y="6953"/>
              <a:ext cx="1096314" cy="448960"/>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61" name="テキスト ボックス 2">
              <a:extLst>
                <a:ext uri="{FF2B5EF4-FFF2-40B4-BE49-F238E27FC236}">
                  <a16:creationId xmlns:a16="http://schemas.microsoft.com/office/drawing/2014/main" id="{67FF34F3-F5D9-4577-A375-88F098512B2A}"/>
                </a:ext>
              </a:extLst>
            </p:cNvPr>
            <p:cNvSpPr txBox="1">
              <a:spLocks noChangeArrowheads="1"/>
            </p:cNvSpPr>
            <p:nvPr/>
          </p:nvSpPr>
          <p:spPr bwMode="auto">
            <a:xfrm>
              <a:off x="155341" y="33665"/>
              <a:ext cx="890681" cy="493911"/>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出願内容</a:t>
              </a:r>
              <a:endParaRPr lang="en-US" altLang="ja-JP" b="1"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の登録</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54" name="グループ化 53">
            <a:extLst>
              <a:ext uri="{FF2B5EF4-FFF2-40B4-BE49-F238E27FC236}">
                <a16:creationId xmlns:a16="http://schemas.microsoft.com/office/drawing/2014/main" id="{D2E6FB07-73CE-42C8-B84D-633952A8C85E}"/>
              </a:ext>
            </a:extLst>
          </p:cNvPr>
          <p:cNvGrpSpPr/>
          <p:nvPr/>
        </p:nvGrpSpPr>
        <p:grpSpPr>
          <a:xfrm>
            <a:off x="6164560" y="1165122"/>
            <a:ext cx="1800000" cy="844828"/>
            <a:chOff x="-81507" y="6962"/>
            <a:chExt cx="1096313" cy="527427"/>
          </a:xfrm>
        </p:grpSpPr>
        <p:sp>
          <p:nvSpPr>
            <p:cNvPr id="58" name="矢印: 山形 57">
              <a:extLst>
                <a:ext uri="{FF2B5EF4-FFF2-40B4-BE49-F238E27FC236}">
                  <a16:creationId xmlns:a16="http://schemas.microsoft.com/office/drawing/2014/main" id="{B86A49A9-3151-4D9F-9C6C-3B39E2F95AC7}"/>
                </a:ext>
              </a:extLst>
            </p:cNvPr>
            <p:cNvSpPr/>
            <p:nvPr/>
          </p:nvSpPr>
          <p:spPr>
            <a:xfrm>
              <a:off x="-81507" y="6962"/>
              <a:ext cx="1096313" cy="449497"/>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59" name="テキスト ボックス 2">
              <a:extLst>
                <a:ext uri="{FF2B5EF4-FFF2-40B4-BE49-F238E27FC236}">
                  <a16:creationId xmlns:a16="http://schemas.microsoft.com/office/drawing/2014/main" id="{68DB1A86-7F1A-4BC4-A9D9-DDDD2D73A6B8}"/>
                </a:ext>
              </a:extLst>
            </p:cNvPr>
            <p:cNvSpPr txBox="1">
              <a:spLocks noChangeArrowheads="1"/>
            </p:cNvSpPr>
            <p:nvPr/>
          </p:nvSpPr>
          <p:spPr bwMode="auto">
            <a:xfrm>
              <a:off x="107028" y="30685"/>
              <a:ext cx="694983" cy="503704"/>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検定料等</a:t>
              </a:r>
              <a:endParaRPr lang="en-US" altLang="ja-JP" b="1"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の支払い</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55" name="グループ化 54">
            <a:extLst>
              <a:ext uri="{FF2B5EF4-FFF2-40B4-BE49-F238E27FC236}">
                <a16:creationId xmlns:a16="http://schemas.microsoft.com/office/drawing/2014/main" id="{1AD8FE49-E311-47DB-B866-30A00246BA8B}"/>
              </a:ext>
            </a:extLst>
          </p:cNvPr>
          <p:cNvGrpSpPr/>
          <p:nvPr/>
        </p:nvGrpSpPr>
        <p:grpSpPr>
          <a:xfrm>
            <a:off x="414907" y="669936"/>
            <a:ext cx="7156563" cy="391160"/>
            <a:chOff x="212108" y="73268"/>
            <a:chExt cx="5084619" cy="243327"/>
          </a:xfrm>
        </p:grpSpPr>
        <p:sp>
          <p:nvSpPr>
            <p:cNvPr id="56" name="平行四辺形 57">
              <a:extLst>
                <a:ext uri="{FF2B5EF4-FFF2-40B4-BE49-F238E27FC236}">
                  <a16:creationId xmlns:a16="http://schemas.microsoft.com/office/drawing/2014/main" id="{2930ADCF-4FDC-4557-AD91-132EE063E58A}"/>
                </a:ext>
              </a:extLst>
            </p:cNvPr>
            <p:cNvSpPr/>
            <p:nvPr/>
          </p:nvSpPr>
          <p:spPr>
            <a:xfrm flipV="1">
              <a:off x="212108" y="73268"/>
              <a:ext cx="5084619" cy="243327"/>
            </a:xfrm>
            <a:custGeom>
              <a:avLst/>
              <a:gdLst>
                <a:gd name="connsiteX0" fmla="*/ 0 w 5937250"/>
                <a:gd name="connsiteY0" fmla="*/ 237490 h 237490"/>
                <a:gd name="connsiteX1" fmla="*/ 59373 w 5937250"/>
                <a:gd name="connsiteY1" fmla="*/ 0 h 237490"/>
                <a:gd name="connsiteX2" fmla="*/ 5937250 w 5937250"/>
                <a:gd name="connsiteY2" fmla="*/ 0 h 237490"/>
                <a:gd name="connsiteX3" fmla="*/ 5877878 w 5937250"/>
                <a:gd name="connsiteY3" fmla="*/ 237490 h 237490"/>
                <a:gd name="connsiteX4" fmla="*/ 0 w 5937250"/>
                <a:gd name="connsiteY4" fmla="*/ 237490 h 237490"/>
                <a:gd name="connsiteX0" fmla="*/ 0 w 5889748"/>
                <a:gd name="connsiteY0" fmla="*/ 249365 h 249365"/>
                <a:gd name="connsiteX1" fmla="*/ 11871 w 5889748"/>
                <a:gd name="connsiteY1" fmla="*/ 0 h 249365"/>
                <a:gd name="connsiteX2" fmla="*/ 5889748 w 5889748"/>
                <a:gd name="connsiteY2" fmla="*/ 0 h 249365"/>
                <a:gd name="connsiteX3" fmla="*/ 5830376 w 5889748"/>
                <a:gd name="connsiteY3" fmla="*/ 237490 h 249365"/>
                <a:gd name="connsiteX4" fmla="*/ 0 w 5889748"/>
                <a:gd name="connsiteY4" fmla="*/ 249365 h 249365"/>
                <a:gd name="connsiteX0" fmla="*/ 0 w 5889748"/>
                <a:gd name="connsiteY0" fmla="*/ 249365 h 249365"/>
                <a:gd name="connsiteX1" fmla="*/ 11871 w 5889748"/>
                <a:gd name="connsiteY1" fmla="*/ 0 h 249365"/>
                <a:gd name="connsiteX2" fmla="*/ 5889748 w 5889748"/>
                <a:gd name="connsiteY2" fmla="*/ 0 h 249365"/>
                <a:gd name="connsiteX3" fmla="*/ 5604740 w 5889748"/>
                <a:gd name="connsiteY3" fmla="*/ 249365 h 249365"/>
                <a:gd name="connsiteX4" fmla="*/ 0 w 5889748"/>
                <a:gd name="connsiteY4" fmla="*/ 249365 h 249365"/>
                <a:gd name="connsiteX0" fmla="*/ 165 w 5877877"/>
                <a:gd name="connsiteY0" fmla="*/ 273157 h 273157"/>
                <a:gd name="connsiteX1" fmla="*/ 0 w 5877877"/>
                <a:gd name="connsiteY1" fmla="*/ 0 h 273157"/>
                <a:gd name="connsiteX2" fmla="*/ 5877877 w 5877877"/>
                <a:gd name="connsiteY2" fmla="*/ 0 h 273157"/>
                <a:gd name="connsiteX3" fmla="*/ 5592869 w 5877877"/>
                <a:gd name="connsiteY3" fmla="*/ 249365 h 273157"/>
                <a:gd name="connsiteX4" fmla="*/ 165 w 5877877"/>
                <a:gd name="connsiteY4" fmla="*/ 273157 h 273157"/>
                <a:gd name="connsiteX0" fmla="*/ 165 w 5877877"/>
                <a:gd name="connsiteY0" fmla="*/ 273157 h 273490"/>
                <a:gd name="connsiteX1" fmla="*/ 0 w 5877877"/>
                <a:gd name="connsiteY1" fmla="*/ 0 h 273490"/>
                <a:gd name="connsiteX2" fmla="*/ 5877877 w 5877877"/>
                <a:gd name="connsiteY2" fmla="*/ 0 h 273490"/>
                <a:gd name="connsiteX3" fmla="*/ 5599955 w 5877877"/>
                <a:gd name="connsiteY3" fmla="*/ 273490 h 273490"/>
                <a:gd name="connsiteX4" fmla="*/ 165 w 5877877"/>
                <a:gd name="connsiteY4" fmla="*/ 273157 h 273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7877" h="273490">
                  <a:moveTo>
                    <a:pt x="165" y="273157"/>
                  </a:moveTo>
                  <a:lnTo>
                    <a:pt x="0" y="0"/>
                  </a:lnTo>
                  <a:lnTo>
                    <a:pt x="5877877" y="0"/>
                  </a:lnTo>
                  <a:lnTo>
                    <a:pt x="5599955" y="273490"/>
                  </a:lnTo>
                  <a:lnTo>
                    <a:pt x="165" y="273157"/>
                  </a:lnTo>
                  <a:close/>
                </a:path>
              </a:pathLst>
            </a:custGeom>
            <a:solidFill>
              <a:srgbClr val="8064A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57" name="テキスト ボックス 2">
              <a:extLst>
                <a:ext uri="{FF2B5EF4-FFF2-40B4-BE49-F238E27FC236}">
                  <a16:creationId xmlns:a16="http://schemas.microsoft.com/office/drawing/2014/main" id="{607D7D1A-55EA-43D4-BAA6-ACED57AEC94E}"/>
                </a:ext>
              </a:extLst>
            </p:cNvPr>
            <p:cNvSpPr txBox="1">
              <a:spLocks noChangeArrowheads="1"/>
            </p:cNvSpPr>
            <p:nvPr/>
          </p:nvSpPr>
          <p:spPr bwMode="auto">
            <a:xfrm>
              <a:off x="231839" y="138841"/>
              <a:ext cx="4911407" cy="165107"/>
            </a:xfrm>
            <a:prstGeom prst="rect">
              <a:avLst/>
            </a:prstGeom>
            <a:noFill/>
            <a:ln w="9525">
              <a:noFill/>
              <a:miter lim="800000"/>
              <a:headEnd/>
              <a:tailEnd/>
            </a:ln>
          </p:spPr>
          <p:txBody>
            <a:bodyPr rot="0" vert="horz" wrap="square" lIns="0" tIns="45720" rIns="91440" bIns="45720" anchor="t" anchorCtr="0">
              <a:noAutofit/>
            </a:bodyPr>
            <a:lstStyle/>
            <a:p>
              <a:pPr algn="just">
                <a:lnSpc>
                  <a:spcPts val="1360"/>
                </a:lnSpc>
              </a:pP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STEP1</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ja-JP" altLang="en-US"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STEP2</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ja-JP" altLang="en-US"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1"/>
                  </a:solidFill>
                  <a:latin typeface="HG丸ｺﾞｼｯｸM-PRO" panose="020F0600000000000000" pitchFamily="50" charset="-128"/>
                  <a:ea typeface="HG丸ｺﾞｼｯｸM-PRO" panose="020F0600000000000000" pitchFamily="50" charset="-128"/>
                </a:rPr>
                <a:t>STEP3</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STEP4</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STEP5</a:t>
              </a:r>
              <a:r>
                <a:rPr lang="ja-JP" altLang="en-US" b="1" kern="100" dirty="0">
                  <a:solidFill>
                    <a:srgbClr val="FFFFFF"/>
                  </a:solidFill>
                  <a:latin typeface="HG丸ｺﾞｼｯｸM-PRO" panose="020F0600000000000000" pitchFamily="50" charset="-128"/>
                  <a:ea typeface="HG丸ｺﾞｼｯｸM-PRO" panose="020F0600000000000000" pitchFamily="50" charset="-128"/>
                </a:rPr>
                <a:t>　　　　　　　　　　　　</a:t>
              </a:r>
              <a:endParaRPr lang="ja-JP" altLang="en-US" kern="100" dirty="0">
                <a:latin typeface="HG丸ｺﾞｼｯｸM-PRO" panose="020F0600000000000000" pitchFamily="50" charset="-128"/>
                <a:ea typeface="HG丸ｺﾞｼｯｸM-PRO" panose="020F0600000000000000" pitchFamily="50" charset="-128"/>
              </a:endParaRPr>
            </a:p>
          </p:txBody>
        </p:sp>
      </p:grpSp>
      <p:sp>
        <p:nvSpPr>
          <p:cNvPr id="29" name="四角形: 角を丸くする 28">
            <a:extLst>
              <a:ext uri="{FF2B5EF4-FFF2-40B4-BE49-F238E27FC236}">
                <a16:creationId xmlns:a16="http://schemas.microsoft.com/office/drawing/2014/main" id="{60336F40-18E5-4AB6-BBD7-4802404BD028}"/>
              </a:ext>
            </a:extLst>
          </p:cNvPr>
          <p:cNvSpPr/>
          <p:nvPr/>
        </p:nvSpPr>
        <p:spPr>
          <a:xfrm>
            <a:off x="414907" y="1950219"/>
            <a:ext cx="6480000" cy="4194572"/>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400" b="1" dirty="0">
                <a:solidFill>
                  <a:schemeClr val="tx1"/>
                </a:solidFill>
                <a:latin typeface="+mn-ea"/>
              </a:rPr>
              <a:t>STEP 3</a:t>
            </a:r>
            <a:r>
              <a:rPr lang="ja-JP" altLang="en-US" sz="2400" b="1" dirty="0">
                <a:solidFill>
                  <a:schemeClr val="tx1"/>
                </a:solidFill>
                <a:latin typeface="+mn-ea"/>
              </a:rPr>
              <a:t>　マイページの作成</a:t>
            </a:r>
            <a:endParaRPr lang="en-US" altLang="ja-JP" sz="2400" b="1" dirty="0">
              <a:solidFill>
                <a:schemeClr val="tx1"/>
              </a:solidFill>
              <a:latin typeface="+mn-ea"/>
            </a:endParaRPr>
          </a:p>
          <a:p>
            <a:endParaRPr lang="en-US" altLang="ja-JP" sz="1400" dirty="0">
              <a:solidFill>
                <a:schemeClr val="tx1"/>
              </a:solidFill>
              <a:latin typeface="+mn-ea"/>
            </a:endParaRPr>
          </a:p>
          <a:p>
            <a:r>
              <a:rPr lang="ja-JP" altLang="en-US" sz="2000" dirty="0">
                <a:solidFill>
                  <a:schemeClr val="tx1"/>
                </a:solidFill>
                <a:latin typeface="+mn-ea"/>
              </a:rPr>
              <a:t>　○　マイページ作成期間</a:t>
            </a:r>
            <a:endParaRPr lang="en-US" altLang="ja-JP" sz="2000" dirty="0">
              <a:solidFill>
                <a:schemeClr val="tx1"/>
              </a:solidFill>
              <a:latin typeface="+mn-ea"/>
            </a:endParaRPr>
          </a:p>
          <a:p>
            <a:r>
              <a:rPr lang="ja-JP" altLang="en-US" sz="2000" dirty="0">
                <a:solidFill>
                  <a:schemeClr val="tx1"/>
                </a:solidFill>
                <a:latin typeface="+mn-ea"/>
              </a:rPr>
              <a:t>　　</a:t>
            </a:r>
            <a:r>
              <a:rPr lang="ja-JP" altLang="en-US" sz="2000">
                <a:solidFill>
                  <a:schemeClr val="tx1"/>
                </a:solidFill>
                <a:latin typeface="+mn-ea"/>
              </a:rPr>
              <a:t>　令和８年</a:t>
            </a:r>
            <a:r>
              <a:rPr lang="ja-JP" altLang="en-US" sz="2000" u="sng" dirty="0">
                <a:solidFill>
                  <a:schemeClr val="tx1"/>
                </a:solidFill>
                <a:latin typeface="+mn-ea"/>
              </a:rPr>
              <a:t>７月１日（水）</a:t>
            </a:r>
            <a:r>
              <a:rPr lang="en-US" altLang="ja-JP" sz="2000" u="sng" dirty="0">
                <a:solidFill>
                  <a:schemeClr val="tx1"/>
                </a:solidFill>
                <a:latin typeface="+mn-ea"/>
              </a:rPr>
              <a:t>10</a:t>
            </a:r>
            <a:r>
              <a:rPr lang="ja-JP" altLang="en-US" sz="2000" u="sng" dirty="0">
                <a:solidFill>
                  <a:schemeClr val="tx1"/>
                </a:solidFill>
                <a:latin typeface="+mn-ea"/>
              </a:rPr>
              <a:t>：</a:t>
            </a:r>
            <a:r>
              <a:rPr lang="en-US" altLang="ja-JP" sz="2000" u="sng" dirty="0">
                <a:solidFill>
                  <a:schemeClr val="tx1"/>
                </a:solidFill>
                <a:latin typeface="+mn-ea"/>
              </a:rPr>
              <a:t>00</a:t>
            </a:r>
            <a:br>
              <a:rPr lang="en-US" altLang="ja-JP" sz="2000" u="sng" dirty="0">
                <a:solidFill>
                  <a:schemeClr val="tx1"/>
                </a:solidFill>
                <a:latin typeface="+mn-ea"/>
              </a:rPr>
            </a:br>
            <a:r>
              <a:rPr lang="ja-JP" altLang="en-US" sz="2000" dirty="0">
                <a:solidFill>
                  <a:schemeClr val="tx1"/>
                </a:solidFill>
                <a:latin typeface="+mn-ea"/>
              </a:rPr>
              <a:t>　　　　　　　　　　　</a:t>
            </a:r>
            <a:r>
              <a:rPr lang="ja-JP" altLang="en-US" sz="2000" u="sng" dirty="0">
                <a:solidFill>
                  <a:schemeClr val="tx1"/>
                </a:solidFill>
                <a:latin typeface="+mn-ea"/>
              </a:rPr>
              <a:t>～</a:t>
            </a:r>
            <a:r>
              <a:rPr lang="en-US" altLang="ja-JP" sz="2000" u="sng" dirty="0">
                <a:solidFill>
                  <a:schemeClr val="tx1"/>
                </a:solidFill>
                <a:latin typeface="+mn-ea"/>
              </a:rPr>
              <a:t>10</a:t>
            </a:r>
            <a:r>
              <a:rPr lang="ja-JP" altLang="en-US" sz="2000" u="sng" dirty="0">
                <a:solidFill>
                  <a:schemeClr val="tx1"/>
                </a:solidFill>
                <a:latin typeface="+mn-ea"/>
              </a:rPr>
              <a:t>月２日（金）</a:t>
            </a:r>
            <a:r>
              <a:rPr lang="en-US" altLang="ja-JP" sz="2000" u="sng" dirty="0">
                <a:solidFill>
                  <a:schemeClr val="tx1"/>
                </a:solidFill>
                <a:latin typeface="+mn-ea"/>
              </a:rPr>
              <a:t>17</a:t>
            </a:r>
            <a:r>
              <a:rPr lang="ja-JP" altLang="en-US" sz="2000" u="sng" dirty="0">
                <a:solidFill>
                  <a:schemeClr val="tx1"/>
                </a:solidFill>
                <a:latin typeface="+mn-ea"/>
              </a:rPr>
              <a:t>：</a:t>
            </a:r>
            <a:r>
              <a:rPr lang="en-US" altLang="ja-JP" sz="2000" u="sng" dirty="0">
                <a:solidFill>
                  <a:schemeClr val="tx1"/>
                </a:solidFill>
                <a:latin typeface="+mn-ea"/>
              </a:rPr>
              <a:t>00</a:t>
            </a:r>
          </a:p>
          <a:p>
            <a:endParaRPr lang="en-US" altLang="ja-JP" sz="1400" u="sng" dirty="0">
              <a:solidFill>
                <a:srgbClr val="FF0000"/>
              </a:solidFill>
              <a:latin typeface="+mn-ea"/>
            </a:endParaRPr>
          </a:p>
          <a:p>
            <a:r>
              <a:rPr lang="ja-JP" altLang="en-US" sz="2000" dirty="0">
                <a:solidFill>
                  <a:schemeClr val="tx1"/>
                </a:solidFill>
                <a:latin typeface="+mn-ea"/>
              </a:rPr>
              <a:t>　○　必要事項を入力</a:t>
            </a:r>
            <a:endParaRPr lang="en-US" altLang="ja-JP" sz="2000" dirty="0">
              <a:solidFill>
                <a:schemeClr val="tx1"/>
              </a:solidFill>
              <a:latin typeface="+mn-ea"/>
            </a:endParaRPr>
          </a:p>
          <a:p>
            <a:r>
              <a:rPr lang="ja-JP" altLang="en-US" sz="2000" dirty="0">
                <a:solidFill>
                  <a:schemeClr val="tx1"/>
                </a:solidFill>
                <a:latin typeface="+mn-ea"/>
              </a:rPr>
              <a:t>　　・氏名　・生年月日　・メールアドレス　等</a:t>
            </a:r>
            <a:endParaRPr lang="en-US" altLang="ja-JP" sz="2000" dirty="0">
              <a:solidFill>
                <a:schemeClr val="tx1"/>
              </a:solidFill>
              <a:latin typeface="+mn-ea"/>
            </a:endParaRPr>
          </a:p>
          <a:p>
            <a:endParaRPr lang="en-US" altLang="ja-JP" sz="800" u="sng" dirty="0">
              <a:solidFill>
                <a:srgbClr val="FF0000"/>
              </a:solidFill>
              <a:latin typeface="+mn-ea"/>
            </a:endParaRPr>
          </a:p>
          <a:p>
            <a:r>
              <a:rPr lang="ja-JP" altLang="en-US" sz="2000" dirty="0">
                <a:solidFill>
                  <a:schemeClr val="tx1"/>
                </a:solidFill>
                <a:latin typeface="+mn-ea"/>
              </a:rPr>
              <a:t>　　</a:t>
            </a:r>
            <a:r>
              <a:rPr lang="en-US" altLang="ja-JP" sz="2000" dirty="0">
                <a:solidFill>
                  <a:schemeClr val="tx1"/>
                </a:solidFill>
                <a:latin typeface="+mn-ea"/>
              </a:rPr>
              <a:t>※</a:t>
            </a:r>
            <a:r>
              <a:rPr lang="ja-JP" altLang="en-US" sz="2000" dirty="0">
                <a:solidFill>
                  <a:schemeClr val="tx1"/>
                </a:solidFill>
                <a:latin typeface="+mn-ea"/>
              </a:rPr>
              <a:t>　メールアドレス入力後，「テストメール送</a:t>
            </a:r>
            <a:br>
              <a:rPr lang="en-US" altLang="ja-JP" sz="2000" dirty="0">
                <a:solidFill>
                  <a:schemeClr val="tx1"/>
                </a:solidFill>
                <a:latin typeface="+mn-ea"/>
              </a:rPr>
            </a:br>
            <a:r>
              <a:rPr lang="ja-JP" altLang="en-US" sz="2000" dirty="0">
                <a:solidFill>
                  <a:schemeClr val="tx1"/>
                </a:solidFill>
                <a:latin typeface="+mn-ea"/>
              </a:rPr>
              <a:t>　　　信」を行い，メールが受信できることを確認</a:t>
            </a:r>
            <a:endParaRPr lang="en-US" altLang="ja-JP" sz="2000" dirty="0">
              <a:solidFill>
                <a:schemeClr val="tx1"/>
              </a:solidFill>
              <a:latin typeface="+mn-ea"/>
            </a:endParaRPr>
          </a:p>
          <a:p>
            <a:endParaRPr lang="en-US" altLang="ja-JP" sz="1400" u="sng" dirty="0">
              <a:solidFill>
                <a:srgbClr val="FF0000"/>
              </a:solidFill>
              <a:latin typeface="+mn-ea"/>
            </a:endParaRPr>
          </a:p>
          <a:p>
            <a:r>
              <a:rPr lang="ja-JP" altLang="en-US" sz="2000" dirty="0">
                <a:solidFill>
                  <a:schemeClr val="tx1"/>
                </a:solidFill>
                <a:latin typeface="+mn-ea"/>
              </a:rPr>
              <a:t>　○　「アカウント仮登録受付のお知らせ」メール</a:t>
            </a:r>
            <a:br>
              <a:rPr lang="en-US" altLang="ja-JP" sz="2000" dirty="0">
                <a:solidFill>
                  <a:schemeClr val="tx1"/>
                </a:solidFill>
                <a:latin typeface="+mn-ea"/>
              </a:rPr>
            </a:br>
            <a:r>
              <a:rPr lang="ja-JP" altLang="en-US" sz="2000" dirty="0">
                <a:solidFill>
                  <a:schemeClr val="tx1"/>
                </a:solidFill>
                <a:latin typeface="+mn-ea"/>
              </a:rPr>
              <a:t>　　に記載の</a:t>
            </a:r>
            <a:r>
              <a:rPr lang="en-US" altLang="ja-JP" sz="2000" dirty="0">
                <a:solidFill>
                  <a:schemeClr val="tx1"/>
                </a:solidFill>
                <a:latin typeface="+mn-ea"/>
              </a:rPr>
              <a:t>URL</a:t>
            </a:r>
            <a:r>
              <a:rPr lang="ja-JP" altLang="en-US" sz="2000" dirty="0">
                <a:solidFill>
                  <a:schemeClr val="tx1"/>
                </a:solidFill>
                <a:latin typeface="+mn-ea"/>
              </a:rPr>
              <a:t>にアクセス</a:t>
            </a:r>
            <a:endParaRPr lang="en-US" altLang="ja-JP" sz="2000" dirty="0">
              <a:solidFill>
                <a:schemeClr val="tx1"/>
              </a:solidFill>
              <a:latin typeface="+mn-ea"/>
            </a:endParaRPr>
          </a:p>
        </p:txBody>
      </p:sp>
      <p:sp>
        <p:nvSpPr>
          <p:cNvPr id="30" name="正方形/長方形 29">
            <a:extLst>
              <a:ext uri="{FF2B5EF4-FFF2-40B4-BE49-F238E27FC236}">
                <a16:creationId xmlns:a16="http://schemas.microsoft.com/office/drawing/2014/main" id="{EA5FCE91-460B-4A71-88C9-FAEBD5D4F3CA}"/>
              </a:ext>
            </a:extLst>
          </p:cNvPr>
          <p:cNvSpPr/>
          <p:nvPr/>
        </p:nvSpPr>
        <p:spPr>
          <a:xfrm>
            <a:off x="8858789" y="78862"/>
            <a:ext cx="3240000" cy="432000"/>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【1.</a:t>
            </a:r>
            <a:r>
              <a:rPr lang="ja-JP" altLang="en-US" sz="2000" dirty="0">
                <a:latin typeface="+mn-ea"/>
              </a:rPr>
              <a:t> </a:t>
            </a:r>
            <a:r>
              <a:rPr lang="en-US" altLang="ja-JP" sz="2000" dirty="0">
                <a:latin typeface="+mn-ea"/>
              </a:rPr>
              <a:t>Web</a:t>
            </a:r>
            <a:r>
              <a:rPr lang="ja-JP" altLang="en-US" sz="2000" dirty="0">
                <a:latin typeface="+mn-ea"/>
              </a:rPr>
              <a:t>出願について</a:t>
            </a:r>
            <a:r>
              <a:rPr lang="en-US" altLang="ja-JP" sz="2000" dirty="0">
                <a:latin typeface="+mn-ea"/>
              </a:rPr>
              <a:t>】</a:t>
            </a:r>
          </a:p>
        </p:txBody>
      </p:sp>
      <p:sp>
        <p:nvSpPr>
          <p:cNvPr id="31" name="四角形: 角を丸くする 30">
            <a:extLst>
              <a:ext uri="{FF2B5EF4-FFF2-40B4-BE49-F238E27FC236}">
                <a16:creationId xmlns:a16="http://schemas.microsoft.com/office/drawing/2014/main" id="{211A13CC-2ADA-4E68-B96C-ACA9D297DC51}"/>
              </a:ext>
            </a:extLst>
          </p:cNvPr>
          <p:cNvSpPr/>
          <p:nvPr/>
        </p:nvSpPr>
        <p:spPr>
          <a:xfrm>
            <a:off x="9430499" y="5470225"/>
            <a:ext cx="1476000" cy="468000"/>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吹き出し: 角を丸めた四角形 31">
            <a:extLst>
              <a:ext uri="{FF2B5EF4-FFF2-40B4-BE49-F238E27FC236}">
                <a16:creationId xmlns:a16="http://schemas.microsoft.com/office/drawing/2014/main" id="{C489C1DE-BF7E-4699-A020-F9882F6EA471}"/>
              </a:ext>
            </a:extLst>
          </p:cNvPr>
          <p:cNvSpPr/>
          <p:nvPr/>
        </p:nvSpPr>
        <p:spPr>
          <a:xfrm>
            <a:off x="7901232" y="2021123"/>
            <a:ext cx="4140000" cy="468000"/>
          </a:xfrm>
          <a:prstGeom prst="wedgeRoundRectCallout">
            <a:avLst>
              <a:gd name="adj1" fmla="val 16583"/>
              <a:gd name="adj2" fmla="val 692172"/>
              <a:gd name="adj3" fmla="val 16667"/>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000" b="1" dirty="0">
                <a:solidFill>
                  <a:schemeClr val="tx1"/>
                </a:solidFill>
              </a:rPr>
              <a:t>［マイページを作成］をクリック</a:t>
            </a:r>
            <a:endParaRPr kumimoji="1" lang="en-US" altLang="ja-JP" sz="2000" b="1" dirty="0">
              <a:solidFill>
                <a:schemeClr val="tx1"/>
              </a:solidFill>
            </a:endParaRPr>
          </a:p>
        </p:txBody>
      </p:sp>
      <p:sp>
        <p:nvSpPr>
          <p:cNvPr id="33" name="四角形: 角を丸くする 32">
            <a:extLst>
              <a:ext uri="{FF2B5EF4-FFF2-40B4-BE49-F238E27FC236}">
                <a16:creationId xmlns:a16="http://schemas.microsoft.com/office/drawing/2014/main" id="{84EB0B3C-5EA0-4321-9A9B-7BB9FA5E0519}"/>
              </a:ext>
            </a:extLst>
          </p:cNvPr>
          <p:cNvSpPr/>
          <p:nvPr/>
        </p:nvSpPr>
        <p:spPr>
          <a:xfrm>
            <a:off x="1559062" y="6082652"/>
            <a:ext cx="4680000" cy="57888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b="1" dirty="0">
                <a:solidFill>
                  <a:schemeClr val="accent1">
                    <a:lumMod val="50000"/>
                  </a:schemeClr>
                </a:solidFill>
              </a:rPr>
              <a:t>マイページ作成完了</a:t>
            </a:r>
            <a:endParaRPr kumimoji="1" lang="en-US" altLang="ja-JP" sz="2800" b="1" dirty="0">
              <a:solidFill>
                <a:schemeClr val="accent1">
                  <a:lumMod val="50000"/>
                </a:schemeClr>
              </a:solidFill>
            </a:endParaRPr>
          </a:p>
        </p:txBody>
      </p:sp>
    </p:spTree>
    <p:extLst>
      <p:ext uri="{BB962C8B-B14F-4D97-AF65-F5344CB8AC3E}">
        <p14:creationId xmlns:p14="http://schemas.microsoft.com/office/powerpoint/2010/main" val="320539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250" tmFilter="0, 0; .2, .5; .8, .5; 1, 0"/>
                                        <p:tgtEl>
                                          <p:spTgt spid="52"/>
                                        </p:tgtEl>
                                      </p:cBhvr>
                                    </p:animEffect>
                                    <p:animScale>
                                      <p:cBhvr>
                                        <p:cTn id="7" dur="625" autoRev="1" fill="hold"/>
                                        <p:tgtEl>
                                          <p:spTgt spid="5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heel(1)">
                                      <p:cBhvr>
                                        <p:cTn id="24" dur="1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75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250"/>
                                        <p:tgtEl>
                                          <p:spTgt spid="33"/>
                                        </p:tgtEl>
                                      </p:cBhvr>
                                    </p:animEffect>
                                    <p:anim calcmode="lin" valueType="num">
                                      <p:cBhvr>
                                        <p:cTn id="35" dur="1250" fill="hold"/>
                                        <p:tgtEl>
                                          <p:spTgt spid="33"/>
                                        </p:tgtEl>
                                        <p:attrNameLst>
                                          <p:attrName>ppt_w</p:attrName>
                                        </p:attrNameLst>
                                      </p:cBhvr>
                                      <p:tavLst>
                                        <p:tav tm="0" fmla="#ppt_w*sin(2.5*pi*$)">
                                          <p:val>
                                            <p:fltVal val="0"/>
                                          </p:val>
                                        </p:tav>
                                        <p:tav tm="100000">
                                          <p:val>
                                            <p:fltVal val="1"/>
                                          </p:val>
                                        </p:tav>
                                      </p:tavLst>
                                    </p:anim>
                                    <p:anim calcmode="lin" valueType="num">
                                      <p:cBhvr>
                                        <p:cTn id="36" dur="125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F8E70C5-3056-4C25-8961-A8A95DD8B201}"/>
              </a:ext>
            </a:extLst>
          </p:cNvPr>
          <p:cNvSpPr>
            <a:spLocks noGrp="1"/>
          </p:cNvSpPr>
          <p:nvPr>
            <p:ph type="sldNum" sz="quarter" idx="12"/>
          </p:nvPr>
        </p:nvSpPr>
        <p:spPr/>
        <p:txBody>
          <a:bodyPr/>
          <a:lstStyle/>
          <a:p>
            <a:fld id="{E0DD81A2-EA14-4A6D-B084-F67E3CF249F6}" type="slidenum">
              <a:rPr kumimoji="1" lang="ja-JP" altLang="en-US" smtClean="0"/>
              <a:t>9</a:t>
            </a:fld>
            <a:endParaRPr kumimoji="1" lang="ja-JP" altLang="en-US"/>
          </a:p>
        </p:txBody>
      </p:sp>
      <p:sp>
        <p:nvSpPr>
          <p:cNvPr id="6" name="タイトル 5">
            <a:extLst>
              <a:ext uri="{FF2B5EF4-FFF2-40B4-BE49-F238E27FC236}">
                <a16:creationId xmlns:a16="http://schemas.microsoft.com/office/drawing/2014/main" id="{BAA98217-8299-4D6A-B797-9292E09FCF26}"/>
              </a:ext>
            </a:extLst>
          </p:cNvPr>
          <p:cNvSpPr>
            <a:spLocks noGrp="1"/>
          </p:cNvSpPr>
          <p:nvPr>
            <p:ph type="title"/>
          </p:nvPr>
        </p:nvSpPr>
        <p:spPr>
          <a:xfrm>
            <a:off x="406400" y="163998"/>
            <a:ext cx="8596668" cy="563414"/>
          </a:xfrm>
        </p:spPr>
        <p:txBody>
          <a:bodyPr/>
          <a:lstStyle/>
          <a:p>
            <a:r>
              <a:rPr lang="ja-JP" altLang="en-US" dirty="0">
                <a:solidFill>
                  <a:srgbClr val="002060"/>
                </a:solidFill>
              </a:rPr>
              <a:t>②　出願　</a:t>
            </a:r>
            <a:r>
              <a:rPr lang="en-US" altLang="ja-JP" dirty="0">
                <a:solidFill>
                  <a:srgbClr val="002060"/>
                </a:solidFill>
              </a:rPr>
              <a:t>【</a:t>
            </a:r>
            <a:r>
              <a:rPr lang="ja-JP" altLang="en-US" dirty="0">
                <a:solidFill>
                  <a:srgbClr val="002060"/>
                </a:solidFill>
              </a:rPr>
              <a:t>受験案内：</a:t>
            </a:r>
            <a:r>
              <a:rPr lang="en-US" altLang="ja-JP" dirty="0">
                <a:solidFill>
                  <a:srgbClr val="002060"/>
                </a:solidFill>
              </a:rPr>
              <a:t>P.32</a:t>
            </a:r>
            <a:r>
              <a:rPr lang="ja-JP" altLang="en-US" dirty="0">
                <a:solidFill>
                  <a:srgbClr val="002060"/>
                </a:solidFill>
              </a:rPr>
              <a:t>～</a:t>
            </a:r>
            <a:r>
              <a:rPr lang="en-US" altLang="ja-JP" dirty="0">
                <a:solidFill>
                  <a:srgbClr val="002060"/>
                </a:solidFill>
              </a:rPr>
              <a:t>34】</a:t>
            </a:r>
            <a:endParaRPr lang="ja-JP" altLang="en-US" dirty="0">
              <a:solidFill>
                <a:srgbClr val="002060"/>
              </a:solidFill>
            </a:endParaRPr>
          </a:p>
        </p:txBody>
      </p:sp>
      <p:sp>
        <p:nvSpPr>
          <p:cNvPr id="68" name="矢印: 山形 67">
            <a:extLst>
              <a:ext uri="{FF2B5EF4-FFF2-40B4-BE49-F238E27FC236}">
                <a16:creationId xmlns:a16="http://schemas.microsoft.com/office/drawing/2014/main" id="{72338583-CB21-46A9-A467-207278329E06}"/>
              </a:ext>
            </a:extLst>
          </p:cNvPr>
          <p:cNvSpPr/>
          <p:nvPr/>
        </p:nvSpPr>
        <p:spPr>
          <a:xfrm>
            <a:off x="7680623" y="1142279"/>
            <a:ext cx="1331999" cy="756001"/>
          </a:xfrm>
          <a:prstGeom prst="chevron">
            <a:avLst>
              <a:gd name="adj" fmla="val 51649"/>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dirty="0">
              <a:latin typeface="HG丸ｺﾞｼｯｸM-PRO" panose="020F0600000000000000" pitchFamily="50" charset="-128"/>
              <a:ea typeface="HG丸ｺﾞｼｯｸM-PRO" panose="020F0600000000000000" pitchFamily="50" charset="-128"/>
            </a:endParaRPr>
          </a:p>
        </p:txBody>
      </p:sp>
      <p:sp>
        <p:nvSpPr>
          <p:cNvPr id="69" name="テキスト ボックス 2">
            <a:extLst>
              <a:ext uri="{FF2B5EF4-FFF2-40B4-BE49-F238E27FC236}">
                <a16:creationId xmlns:a16="http://schemas.microsoft.com/office/drawing/2014/main" id="{F5445B59-F428-455B-9FE5-42851D13A7E9}"/>
              </a:ext>
            </a:extLst>
          </p:cNvPr>
          <p:cNvSpPr txBox="1">
            <a:spLocks noChangeArrowheads="1"/>
          </p:cNvSpPr>
          <p:nvPr/>
        </p:nvSpPr>
        <p:spPr bwMode="auto">
          <a:xfrm>
            <a:off x="8017864" y="1145005"/>
            <a:ext cx="812500" cy="707888"/>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2000" b="1" kern="100" dirty="0">
                <a:solidFill>
                  <a:schemeClr val="bg2">
                    <a:lumMod val="50000"/>
                  </a:schemeClr>
                </a:solidFill>
                <a:latin typeface="HG丸ｺﾞｼｯｸM-PRO" panose="020F0600000000000000" pitchFamily="50" charset="-128"/>
                <a:ea typeface="HG丸ｺﾞｼｯｸM-PRO" panose="020F0600000000000000" pitchFamily="50" charset="-128"/>
              </a:rPr>
              <a:t>出願</a:t>
            </a:r>
          </a:p>
          <a:p>
            <a:pPr algn="just"/>
            <a:r>
              <a:rPr lang="ja-JP" altLang="en-US" sz="2000" b="1" kern="100" dirty="0">
                <a:solidFill>
                  <a:schemeClr val="bg2">
                    <a:lumMod val="50000"/>
                  </a:schemeClr>
                </a:solidFill>
                <a:latin typeface="HG丸ｺﾞｼｯｸM-PRO" panose="020F0600000000000000" pitchFamily="50" charset="-128"/>
                <a:ea typeface="HG丸ｺﾞｼｯｸM-PRO" panose="020F0600000000000000" pitchFamily="50" charset="-128"/>
              </a:rPr>
              <a:t>完了</a:t>
            </a:r>
          </a:p>
        </p:txBody>
      </p:sp>
      <p:grpSp>
        <p:nvGrpSpPr>
          <p:cNvPr id="50" name="グループ化 49">
            <a:extLst>
              <a:ext uri="{FF2B5EF4-FFF2-40B4-BE49-F238E27FC236}">
                <a16:creationId xmlns:a16="http://schemas.microsoft.com/office/drawing/2014/main" id="{902B814C-8CBF-4EB6-8F08-CD7656CC8026}"/>
              </a:ext>
            </a:extLst>
          </p:cNvPr>
          <p:cNvGrpSpPr/>
          <p:nvPr/>
        </p:nvGrpSpPr>
        <p:grpSpPr>
          <a:xfrm>
            <a:off x="406400" y="1143947"/>
            <a:ext cx="1440000" cy="756001"/>
            <a:chOff x="23155" y="-1"/>
            <a:chExt cx="809029" cy="470314"/>
          </a:xfrm>
        </p:grpSpPr>
        <p:sp>
          <p:nvSpPr>
            <p:cNvPr id="66" name="矢印: 五方向 65">
              <a:extLst>
                <a:ext uri="{FF2B5EF4-FFF2-40B4-BE49-F238E27FC236}">
                  <a16:creationId xmlns:a16="http://schemas.microsoft.com/office/drawing/2014/main" id="{E4260230-C555-459E-83DA-A18E633BD174}"/>
                </a:ext>
              </a:extLst>
            </p:cNvPr>
            <p:cNvSpPr/>
            <p:nvPr/>
          </p:nvSpPr>
          <p:spPr>
            <a:xfrm>
              <a:off x="23155" y="-1"/>
              <a:ext cx="809029" cy="470314"/>
            </a:xfrm>
            <a:prstGeom prst="homePlat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67" name="テキスト ボックス 2">
              <a:extLst>
                <a:ext uri="{FF2B5EF4-FFF2-40B4-BE49-F238E27FC236}">
                  <a16:creationId xmlns:a16="http://schemas.microsoft.com/office/drawing/2014/main" id="{93AAC727-32D1-44E1-A9E3-3230144121EE}"/>
                </a:ext>
              </a:extLst>
            </p:cNvPr>
            <p:cNvSpPr txBox="1">
              <a:spLocks noChangeArrowheads="1"/>
            </p:cNvSpPr>
            <p:nvPr/>
          </p:nvSpPr>
          <p:spPr bwMode="auto">
            <a:xfrm>
              <a:off x="30966" y="90865"/>
              <a:ext cx="683698" cy="310045"/>
            </a:xfrm>
            <a:prstGeom prst="rect">
              <a:avLst/>
            </a:prstGeom>
            <a:noFill/>
            <a:ln w="9525">
              <a:noFill/>
              <a:miter lim="800000"/>
              <a:headEnd/>
              <a:tailEnd/>
            </a:ln>
          </p:spPr>
          <p:txBody>
            <a:bodyPr rot="0" vert="horz" wrap="square" lIns="91440" tIns="45720" rIns="91440" bIns="45720" anchor="ctr" anchorCtr="0">
              <a:noAutofit/>
            </a:bodyPr>
            <a:lstStyle/>
            <a:p>
              <a:pPr>
                <a:lnSpc>
                  <a:spcPts val="1360"/>
                </a:lnSpc>
              </a:pPr>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事前準備</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51" name="グループ化 50">
            <a:extLst>
              <a:ext uri="{FF2B5EF4-FFF2-40B4-BE49-F238E27FC236}">
                <a16:creationId xmlns:a16="http://schemas.microsoft.com/office/drawing/2014/main" id="{EC9F5006-8782-4EBB-863A-FCB31C695153}"/>
              </a:ext>
            </a:extLst>
          </p:cNvPr>
          <p:cNvGrpSpPr/>
          <p:nvPr/>
        </p:nvGrpSpPr>
        <p:grpSpPr>
          <a:xfrm>
            <a:off x="1575743" y="1164582"/>
            <a:ext cx="1799998" cy="720000"/>
            <a:chOff x="-17358" y="6919"/>
            <a:chExt cx="1207061" cy="448424"/>
          </a:xfrm>
        </p:grpSpPr>
        <p:sp>
          <p:nvSpPr>
            <p:cNvPr id="64" name="矢印: 山形 63">
              <a:extLst>
                <a:ext uri="{FF2B5EF4-FFF2-40B4-BE49-F238E27FC236}">
                  <a16:creationId xmlns:a16="http://schemas.microsoft.com/office/drawing/2014/main" id="{2A10052E-A8A1-4813-8E2F-B78228208C71}"/>
                </a:ext>
              </a:extLst>
            </p:cNvPr>
            <p:cNvSpPr/>
            <p:nvPr/>
          </p:nvSpPr>
          <p:spPr>
            <a:xfrm>
              <a:off x="-17358" y="6919"/>
              <a:ext cx="1207061" cy="448424"/>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65" name="テキスト ボックス 2">
              <a:extLst>
                <a:ext uri="{FF2B5EF4-FFF2-40B4-BE49-F238E27FC236}">
                  <a16:creationId xmlns:a16="http://schemas.microsoft.com/office/drawing/2014/main" id="{6C1D0D11-EE91-4A84-8191-A5731DD6DBFA}"/>
                </a:ext>
              </a:extLst>
            </p:cNvPr>
            <p:cNvSpPr txBox="1">
              <a:spLocks noChangeArrowheads="1"/>
            </p:cNvSpPr>
            <p:nvPr/>
          </p:nvSpPr>
          <p:spPr bwMode="auto">
            <a:xfrm>
              <a:off x="173969" y="19113"/>
              <a:ext cx="935175" cy="391775"/>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出願サイト</a:t>
              </a:r>
              <a:endParaRPr lang="en-US" altLang="ja-JP" b="1"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にアクセス</a:t>
              </a:r>
            </a:p>
          </p:txBody>
        </p:sp>
      </p:grpSp>
      <p:grpSp>
        <p:nvGrpSpPr>
          <p:cNvPr id="52" name="グループ化 51">
            <a:extLst>
              <a:ext uri="{FF2B5EF4-FFF2-40B4-BE49-F238E27FC236}">
                <a16:creationId xmlns:a16="http://schemas.microsoft.com/office/drawing/2014/main" id="{E250FB5B-2844-4A79-8D74-A9590F140596}"/>
              </a:ext>
            </a:extLst>
          </p:cNvPr>
          <p:cNvGrpSpPr/>
          <p:nvPr/>
        </p:nvGrpSpPr>
        <p:grpSpPr>
          <a:xfrm>
            <a:off x="3105876" y="1130161"/>
            <a:ext cx="1800000" cy="802686"/>
            <a:chOff x="-48330" y="-14527"/>
            <a:chExt cx="1300237" cy="500347"/>
          </a:xfrm>
        </p:grpSpPr>
        <p:sp>
          <p:nvSpPr>
            <p:cNvPr id="62" name="矢印: 山形 61">
              <a:extLst>
                <a:ext uri="{FF2B5EF4-FFF2-40B4-BE49-F238E27FC236}">
                  <a16:creationId xmlns:a16="http://schemas.microsoft.com/office/drawing/2014/main" id="{E6A755CD-C795-4AF9-961E-4A4CC3C6B73D}"/>
                </a:ext>
              </a:extLst>
            </p:cNvPr>
            <p:cNvSpPr/>
            <p:nvPr/>
          </p:nvSpPr>
          <p:spPr>
            <a:xfrm>
              <a:off x="-48330" y="6951"/>
              <a:ext cx="1300237" cy="448805"/>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63" name="テキスト ボックス 2">
              <a:extLst>
                <a:ext uri="{FF2B5EF4-FFF2-40B4-BE49-F238E27FC236}">
                  <a16:creationId xmlns:a16="http://schemas.microsoft.com/office/drawing/2014/main" id="{BE0CEE8B-2CCE-424E-BFB9-1C67D7093064}"/>
                </a:ext>
              </a:extLst>
            </p:cNvPr>
            <p:cNvSpPr txBox="1">
              <a:spLocks noChangeArrowheads="1"/>
            </p:cNvSpPr>
            <p:nvPr/>
          </p:nvSpPr>
          <p:spPr bwMode="auto">
            <a:xfrm>
              <a:off x="139483" y="-14527"/>
              <a:ext cx="1028374" cy="500347"/>
            </a:xfrm>
            <a:prstGeom prst="rect">
              <a:avLst/>
            </a:prstGeom>
            <a:noFill/>
            <a:ln w="9525">
              <a:noFill/>
              <a:miter lim="800000"/>
              <a:headEnd/>
              <a:tailEnd/>
            </a:ln>
          </p:spPr>
          <p:txBody>
            <a:bodyPr rot="0" vert="horz" wrap="square" lIns="91440" tIns="45720" rIns="91440" bIns="45720" anchor="ctr" anchorCtr="0">
              <a:noAutofit/>
            </a:bodyPr>
            <a:lstStyle/>
            <a:p>
              <a:r>
                <a:rPr lang="ja-JP" altLang="en-US" b="1" kern="100" dirty="0">
                  <a:solidFill>
                    <a:srgbClr val="8064A2"/>
                  </a:solidFill>
                  <a:latin typeface="HG丸ｺﾞｼｯｸM-PRO" panose="020F0600000000000000" pitchFamily="50" charset="-128"/>
                  <a:ea typeface="HG丸ｺﾞｼｯｸM-PRO" panose="020F0600000000000000" pitchFamily="50" charset="-128"/>
                </a:rPr>
                <a:t>マイページの作成</a:t>
              </a:r>
              <a:endParaRPr lang="ja-JP" altLang="en-US" kern="100" dirty="0">
                <a:solidFill>
                  <a:srgbClr val="8064A2"/>
                </a:solidFill>
                <a:latin typeface="HG丸ｺﾞｼｯｸM-PRO" panose="020F0600000000000000" pitchFamily="50" charset="-128"/>
                <a:ea typeface="HG丸ｺﾞｼｯｸM-PRO" panose="020F0600000000000000" pitchFamily="50" charset="-128"/>
              </a:endParaRPr>
            </a:p>
          </p:txBody>
        </p:sp>
      </p:grpSp>
      <p:grpSp>
        <p:nvGrpSpPr>
          <p:cNvPr id="53" name="グループ化 52">
            <a:extLst>
              <a:ext uri="{FF2B5EF4-FFF2-40B4-BE49-F238E27FC236}">
                <a16:creationId xmlns:a16="http://schemas.microsoft.com/office/drawing/2014/main" id="{CFDBD0F0-5DB2-455E-86C4-3072FF01A839}"/>
              </a:ext>
            </a:extLst>
          </p:cNvPr>
          <p:cNvGrpSpPr/>
          <p:nvPr/>
        </p:nvGrpSpPr>
        <p:grpSpPr>
          <a:xfrm>
            <a:off x="4635220" y="1164619"/>
            <a:ext cx="1813775" cy="834927"/>
            <a:chOff x="-58683" y="6953"/>
            <a:chExt cx="1104705" cy="520623"/>
          </a:xfrm>
        </p:grpSpPr>
        <p:sp>
          <p:nvSpPr>
            <p:cNvPr id="60" name="矢印: 山形 59">
              <a:extLst>
                <a:ext uri="{FF2B5EF4-FFF2-40B4-BE49-F238E27FC236}">
                  <a16:creationId xmlns:a16="http://schemas.microsoft.com/office/drawing/2014/main" id="{F7B16F38-E54A-4E5D-BD54-57E910F1DBB2}"/>
                </a:ext>
              </a:extLst>
            </p:cNvPr>
            <p:cNvSpPr/>
            <p:nvPr/>
          </p:nvSpPr>
          <p:spPr>
            <a:xfrm>
              <a:off x="-58683" y="6953"/>
              <a:ext cx="1096314" cy="448960"/>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61" name="テキスト ボックス 2">
              <a:extLst>
                <a:ext uri="{FF2B5EF4-FFF2-40B4-BE49-F238E27FC236}">
                  <a16:creationId xmlns:a16="http://schemas.microsoft.com/office/drawing/2014/main" id="{67FF34F3-F5D9-4577-A375-88F098512B2A}"/>
                </a:ext>
              </a:extLst>
            </p:cNvPr>
            <p:cNvSpPr txBox="1">
              <a:spLocks noChangeArrowheads="1"/>
            </p:cNvSpPr>
            <p:nvPr/>
          </p:nvSpPr>
          <p:spPr bwMode="auto">
            <a:xfrm>
              <a:off x="155341" y="33665"/>
              <a:ext cx="890681" cy="493911"/>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出願内容</a:t>
              </a:r>
              <a:endParaRPr lang="en-US" altLang="ja-JP" b="1"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の登録</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54" name="グループ化 53">
            <a:extLst>
              <a:ext uri="{FF2B5EF4-FFF2-40B4-BE49-F238E27FC236}">
                <a16:creationId xmlns:a16="http://schemas.microsoft.com/office/drawing/2014/main" id="{D2E6FB07-73CE-42C8-B84D-633952A8C85E}"/>
              </a:ext>
            </a:extLst>
          </p:cNvPr>
          <p:cNvGrpSpPr/>
          <p:nvPr/>
        </p:nvGrpSpPr>
        <p:grpSpPr>
          <a:xfrm>
            <a:off x="6164560" y="1165122"/>
            <a:ext cx="1800000" cy="844828"/>
            <a:chOff x="-81507" y="6962"/>
            <a:chExt cx="1096313" cy="527427"/>
          </a:xfrm>
        </p:grpSpPr>
        <p:sp>
          <p:nvSpPr>
            <p:cNvPr id="58" name="矢印: 山形 57">
              <a:extLst>
                <a:ext uri="{FF2B5EF4-FFF2-40B4-BE49-F238E27FC236}">
                  <a16:creationId xmlns:a16="http://schemas.microsoft.com/office/drawing/2014/main" id="{B86A49A9-3151-4D9F-9C6C-3B39E2F95AC7}"/>
                </a:ext>
              </a:extLst>
            </p:cNvPr>
            <p:cNvSpPr/>
            <p:nvPr/>
          </p:nvSpPr>
          <p:spPr>
            <a:xfrm>
              <a:off x="-81507" y="6962"/>
              <a:ext cx="1096313" cy="449497"/>
            </a:xfrm>
            <a:prstGeom prst="chevr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59" name="テキスト ボックス 2">
              <a:extLst>
                <a:ext uri="{FF2B5EF4-FFF2-40B4-BE49-F238E27FC236}">
                  <a16:creationId xmlns:a16="http://schemas.microsoft.com/office/drawing/2014/main" id="{68DB1A86-7F1A-4BC4-A9D9-DDDD2D73A6B8}"/>
                </a:ext>
              </a:extLst>
            </p:cNvPr>
            <p:cNvSpPr txBox="1">
              <a:spLocks noChangeArrowheads="1"/>
            </p:cNvSpPr>
            <p:nvPr/>
          </p:nvSpPr>
          <p:spPr bwMode="auto">
            <a:xfrm>
              <a:off x="107028" y="30685"/>
              <a:ext cx="694983" cy="503704"/>
            </a:xfrm>
            <a:prstGeom prst="rect">
              <a:avLst/>
            </a:prstGeom>
            <a:noFill/>
            <a:ln w="9525">
              <a:noFill/>
              <a:miter lim="800000"/>
              <a:headEnd/>
              <a:tailEnd/>
            </a:ln>
          </p:spPr>
          <p:txBody>
            <a:bodyPr rot="0" vert="horz" wrap="square" lIns="91440" tIns="45720" rIns="91440" bIns="45720" anchor="t" anchorCtr="0">
              <a:noAutofit/>
            </a:bodyPr>
            <a:lstStyle/>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検定料等</a:t>
              </a:r>
              <a:endParaRPr lang="en-US" altLang="ja-JP" b="1"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b="1" kern="100" dirty="0">
                  <a:solidFill>
                    <a:schemeClr val="bg2">
                      <a:lumMod val="50000"/>
                    </a:schemeClr>
                  </a:solidFill>
                  <a:latin typeface="HG丸ｺﾞｼｯｸM-PRO" panose="020F0600000000000000" pitchFamily="50" charset="-128"/>
                  <a:ea typeface="HG丸ｺﾞｼｯｸM-PRO" panose="020F0600000000000000" pitchFamily="50" charset="-128"/>
                </a:rPr>
                <a:t>の支払い</a:t>
              </a:r>
              <a:endParaRPr lang="ja-JP" altLang="en-US" kern="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grpSp>
      <p:grpSp>
        <p:nvGrpSpPr>
          <p:cNvPr id="55" name="グループ化 54">
            <a:extLst>
              <a:ext uri="{FF2B5EF4-FFF2-40B4-BE49-F238E27FC236}">
                <a16:creationId xmlns:a16="http://schemas.microsoft.com/office/drawing/2014/main" id="{1AD8FE49-E311-47DB-B866-30A00246BA8B}"/>
              </a:ext>
            </a:extLst>
          </p:cNvPr>
          <p:cNvGrpSpPr/>
          <p:nvPr/>
        </p:nvGrpSpPr>
        <p:grpSpPr>
          <a:xfrm>
            <a:off x="414907" y="669936"/>
            <a:ext cx="7156563" cy="391160"/>
            <a:chOff x="212108" y="73268"/>
            <a:chExt cx="5084619" cy="243327"/>
          </a:xfrm>
        </p:grpSpPr>
        <p:sp>
          <p:nvSpPr>
            <p:cNvPr id="56" name="平行四辺形 57">
              <a:extLst>
                <a:ext uri="{FF2B5EF4-FFF2-40B4-BE49-F238E27FC236}">
                  <a16:creationId xmlns:a16="http://schemas.microsoft.com/office/drawing/2014/main" id="{2930ADCF-4FDC-4557-AD91-132EE063E58A}"/>
                </a:ext>
              </a:extLst>
            </p:cNvPr>
            <p:cNvSpPr/>
            <p:nvPr/>
          </p:nvSpPr>
          <p:spPr>
            <a:xfrm flipV="1">
              <a:off x="212108" y="73268"/>
              <a:ext cx="5084619" cy="243327"/>
            </a:xfrm>
            <a:custGeom>
              <a:avLst/>
              <a:gdLst>
                <a:gd name="connsiteX0" fmla="*/ 0 w 5937250"/>
                <a:gd name="connsiteY0" fmla="*/ 237490 h 237490"/>
                <a:gd name="connsiteX1" fmla="*/ 59373 w 5937250"/>
                <a:gd name="connsiteY1" fmla="*/ 0 h 237490"/>
                <a:gd name="connsiteX2" fmla="*/ 5937250 w 5937250"/>
                <a:gd name="connsiteY2" fmla="*/ 0 h 237490"/>
                <a:gd name="connsiteX3" fmla="*/ 5877878 w 5937250"/>
                <a:gd name="connsiteY3" fmla="*/ 237490 h 237490"/>
                <a:gd name="connsiteX4" fmla="*/ 0 w 5937250"/>
                <a:gd name="connsiteY4" fmla="*/ 237490 h 237490"/>
                <a:gd name="connsiteX0" fmla="*/ 0 w 5889748"/>
                <a:gd name="connsiteY0" fmla="*/ 249365 h 249365"/>
                <a:gd name="connsiteX1" fmla="*/ 11871 w 5889748"/>
                <a:gd name="connsiteY1" fmla="*/ 0 h 249365"/>
                <a:gd name="connsiteX2" fmla="*/ 5889748 w 5889748"/>
                <a:gd name="connsiteY2" fmla="*/ 0 h 249365"/>
                <a:gd name="connsiteX3" fmla="*/ 5830376 w 5889748"/>
                <a:gd name="connsiteY3" fmla="*/ 237490 h 249365"/>
                <a:gd name="connsiteX4" fmla="*/ 0 w 5889748"/>
                <a:gd name="connsiteY4" fmla="*/ 249365 h 249365"/>
                <a:gd name="connsiteX0" fmla="*/ 0 w 5889748"/>
                <a:gd name="connsiteY0" fmla="*/ 249365 h 249365"/>
                <a:gd name="connsiteX1" fmla="*/ 11871 w 5889748"/>
                <a:gd name="connsiteY1" fmla="*/ 0 h 249365"/>
                <a:gd name="connsiteX2" fmla="*/ 5889748 w 5889748"/>
                <a:gd name="connsiteY2" fmla="*/ 0 h 249365"/>
                <a:gd name="connsiteX3" fmla="*/ 5604740 w 5889748"/>
                <a:gd name="connsiteY3" fmla="*/ 249365 h 249365"/>
                <a:gd name="connsiteX4" fmla="*/ 0 w 5889748"/>
                <a:gd name="connsiteY4" fmla="*/ 249365 h 249365"/>
                <a:gd name="connsiteX0" fmla="*/ 165 w 5877877"/>
                <a:gd name="connsiteY0" fmla="*/ 273157 h 273157"/>
                <a:gd name="connsiteX1" fmla="*/ 0 w 5877877"/>
                <a:gd name="connsiteY1" fmla="*/ 0 h 273157"/>
                <a:gd name="connsiteX2" fmla="*/ 5877877 w 5877877"/>
                <a:gd name="connsiteY2" fmla="*/ 0 h 273157"/>
                <a:gd name="connsiteX3" fmla="*/ 5592869 w 5877877"/>
                <a:gd name="connsiteY3" fmla="*/ 249365 h 273157"/>
                <a:gd name="connsiteX4" fmla="*/ 165 w 5877877"/>
                <a:gd name="connsiteY4" fmla="*/ 273157 h 273157"/>
                <a:gd name="connsiteX0" fmla="*/ 165 w 5877877"/>
                <a:gd name="connsiteY0" fmla="*/ 273157 h 273490"/>
                <a:gd name="connsiteX1" fmla="*/ 0 w 5877877"/>
                <a:gd name="connsiteY1" fmla="*/ 0 h 273490"/>
                <a:gd name="connsiteX2" fmla="*/ 5877877 w 5877877"/>
                <a:gd name="connsiteY2" fmla="*/ 0 h 273490"/>
                <a:gd name="connsiteX3" fmla="*/ 5599955 w 5877877"/>
                <a:gd name="connsiteY3" fmla="*/ 273490 h 273490"/>
                <a:gd name="connsiteX4" fmla="*/ 165 w 5877877"/>
                <a:gd name="connsiteY4" fmla="*/ 273157 h 273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7877" h="273490">
                  <a:moveTo>
                    <a:pt x="165" y="273157"/>
                  </a:moveTo>
                  <a:lnTo>
                    <a:pt x="0" y="0"/>
                  </a:lnTo>
                  <a:lnTo>
                    <a:pt x="5877877" y="0"/>
                  </a:lnTo>
                  <a:lnTo>
                    <a:pt x="5599955" y="273490"/>
                  </a:lnTo>
                  <a:lnTo>
                    <a:pt x="165" y="273157"/>
                  </a:lnTo>
                  <a:close/>
                </a:path>
              </a:pathLst>
            </a:custGeom>
            <a:solidFill>
              <a:srgbClr val="8064A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HG丸ｺﾞｼｯｸM-PRO" panose="020F0600000000000000" pitchFamily="50" charset="-128"/>
                <a:ea typeface="HG丸ｺﾞｼｯｸM-PRO" panose="020F0600000000000000" pitchFamily="50" charset="-128"/>
              </a:endParaRPr>
            </a:p>
          </p:txBody>
        </p:sp>
        <p:sp>
          <p:nvSpPr>
            <p:cNvPr id="57" name="テキスト ボックス 2">
              <a:extLst>
                <a:ext uri="{FF2B5EF4-FFF2-40B4-BE49-F238E27FC236}">
                  <a16:creationId xmlns:a16="http://schemas.microsoft.com/office/drawing/2014/main" id="{607D7D1A-55EA-43D4-BAA6-ACED57AEC94E}"/>
                </a:ext>
              </a:extLst>
            </p:cNvPr>
            <p:cNvSpPr txBox="1">
              <a:spLocks noChangeArrowheads="1"/>
            </p:cNvSpPr>
            <p:nvPr/>
          </p:nvSpPr>
          <p:spPr bwMode="auto">
            <a:xfrm>
              <a:off x="231839" y="138841"/>
              <a:ext cx="4911407" cy="165107"/>
            </a:xfrm>
            <a:prstGeom prst="rect">
              <a:avLst/>
            </a:prstGeom>
            <a:noFill/>
            <a:ln w="9525">
              <a:noFill/>
              <a:miter lim="800000"/>
              <a:headEnd/>
              <a:tailEnd/>
            </a:ln>
          </p:spPr>
          <p:txBody>
            <a:bodyPr rot="0" vert="horz" wrap="square" lIns="0" tIns="45720" rIns="91440" bIns="45720" anchor="t" anchorCtr="0">
              <a:noAutofit/>
            </a:bodyPr>
            <a:lstStyle/>
            <a:p>
              <a:pPr algn="just">
                <a:lnSpc>
                  <a:spcPts val="1360"/>
                </a:lnSpc>
              </a:pP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STEP1</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ja-JP" altLang="en-US"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STEP2</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ja-JP" altLang="en-US"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1"/>
                  </a:solidFill>
                  <a:latin typeface="HG丸ｺﾞｼｯｸM-PRO" panose="020F0600000000000000" pitchFamily="50" charset="-128"/>
                  <a:ea typeface="HG丸ｺﾞｼｯｸM-PRO" panose="020F0600000000000000" pitchFamily="50" charset="-128"/>
                </a:rPr>
                <a:t>STEP3</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STEP4</a:t>
              </a:r>
              <a:r>
                <a:rPr lang="ja-JP" alt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b="1" kern="100" dirty="0">
                  <a:solidFill>
                    <a:schemeClr val="bg2">
                      <a:lumMod val="75000"/>
                    </a:schemeClr>
                  </a:solidFill>
                  <a:latin typeface="HG丸ｺﾞｼｯｸM-PRO" panose="020F0600000000000000" pitchFamily="50" charset="-128"/>
                  <a:ea typeface="HG丸ｺﾞｼｯｸM-PRO" panose="020F0600000000000000" pitchFamily="50" charset="-128"/>
                </a:rPr>
                <a:t>STEP5</a:t>
              </a:r>
              <a:r>
                <a:rPr lang="ja-JP" altLang="en-US" b="1" kern="100" dirty="0">
                  <a:solidFill>
                    <a:srgbClr val="FFFFFF"/>
                  </a:solidFill>
                  <a:latin typeface="HG丸ｺﾞｼｯｸM-PRO" panose="020F0600000000000000" pitchFamily="50" charset="-128"/>
                  <a:ea typeface="HG丸ｺﾞｼｯｸM-PRO" panose="020F0600000000000000" pitchFamily="50" charset="-128"/>
                </a:rPr>
                <a:t>　　　　　　　　　　　　</a:t>
              </a:r>
              <a:endParaRPr lang="ja-JP" altLang="en-US" kern="100" dirty="0">
                <a:latin typeface="HG丸ｺﾞｼｯｸM-PRO" panose="020F0600000000000000" pitchFamily="50" charset="-128"/>
                <a:ea typeface="HG丸ｺﾞｼｯｸM-PRO" panose="020F0600000000000000" pitchFamily="50" charset="-128"/>
              </a:endParaRPr>
            </a:p>
          </p:txBody>
        </p:sp>
      </p:grpSp>
      <p:sp>
        <p:nvSpPr>
          <p:cNvPr id="29" name="四角形: 角を丸くする 28">
            <a:extLst>
              <a:ext uri="{FF2B5EF4-FFF2-40B4-BE49-F238E27FC236}">
                <a16:creationId xmlns:a16="http://schemas.microsoft.com/office/drawing/2014/main" id="{60336F40-18E5-4AB6-BBD7-4802404BD028}"/>
              </a:ext>
            </a:extLst>
          </p:cNvPr>
          <p:cNvSpPr/>
          <p:nvPr/>
        </p:nvSpPr>
        <p:spPr>
          <a:xfrm>
            <a:off x="426000" y="2239081"/>
            <a:ext cx="11340000" cy="3984843"/>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2400" b="1" u="sng" dirty="0">
                <a:solidFill>
                  <a:schemeClr val="tx1"/>
                </a:solidFill>
              </a:rPr>
              <a:t>共通テスト出願サイトからのメールが届かない場合</a:t>
            </a:r>
            <a:endParaRPr lang="en-US" altLang="ja-JP" sz="2400" b="1" u="sng" dirty="0">
              <a:solidFill>
                <a:schemeClr val="tx1"/>
              </a:solidFill>
            </a:endParaRPr>
          </a:p>
          <a:p>
            <a:r>
              <a:rPr lang="ja-JP" altLang="en-US" sz="2400" dirty="0">
                <a:solidFill>
                  <a:schemeClr val="tx1"/>
                </a:solidFill>
              </a:rPr>
              <a:t>（アカウント登録時のテストメールや仮登録完了メールが届かない）</a:t>
            </a:r>
            <a:endParaRPr lang="en-US" altLang="ja-JP" sz="2400" dirty="0">
              <a:solidFill>
                <a:schemeClr val="tx1"/>
              </a:solidFill>
            </a:endParaRPr>
          </a:p>
          <a:p>
            <a:endParaRPr lang="ja-JP" altLang="en-US" sz="1000" dirty="0">
              <a:solidFill>
                <a:schemeClr val="tx1"/>
              </a:solidFill>
              <a:latin typeface="+mn-ea"/>
            </a:endParaRPr>
          </a:p>
          <a:p>
            <a:r>
              <a:rPr lang="ja-JP" altLang="en-US" sz="2000" dirty="0">
                <a:solidFill>
                  <a:prstClr val="black"/>
                </a:solidFill>
                <a:latin typeface="+mn-ea"/>
              </a:rPr>
              <a:t>①</a:t>
            </a:r>
            <a:r>
              <a:rPr kumimoji="1" lang="ja-JP" altLang="en-US" sz="2000" dirty="0">
                <a:solidFill>
                  <a:prstClr val="black"/>
                </a:solidFill>
                <a:latin typeface="+mn-ea"/>
              </a:rPr>
              <a:t>　確認事項</a:t>
            </a:r>
            <a:endParaRPr kumimoji="1" lang="en-US" altLang="ja-JP" sz="2000" dirty="0">
              <a:solidFill>
                <a:prstClr val="black"/>
              </a:solidFill>
              <a:latin typeface="+mn-ea"/>
            </a:endParaRPr>
          </a:p>
          <a:p>
            <a:pPr>
              <a:spcBef>
                <a:spcPts val="600"/>
              </a:spcBef>
            </a:pPr>
            <a:r>
              <a:rPr kumimoji="1" lang="ja-JP" altLang="en-US" sz="2000" dirty="0">
                <a:solidFill>
                  <a:prstClr val="black"/>
                </a:solidFill>
                <a:latin typeface="+mn-ea"/>
              </a:rPr>
              <a:t>　・</a:t>
            </a:r>
            <a:r>
              <a:rPr lang="ja-JP" altLang="en-US" sz="2000" dirty="0">
                <a:solidFill>
                  <a:prstClr val="black"/>
                </a:solidFill>
                <a:latin typeface="+mn-ea"/>
              </a:rPr>
              <a:t>迷惑メールフォルダに振り分けられていないか確認し，必要に応じてメール受信設定を変更</a:t>
            </a:r>
            <a:endParaRPr lang="en-US" altLang="ja-JP" sz="2000" baseline="30000" dirty="0">
              <a:solidFill>
                <a:prstClr val="black"/>
              </a:solidFill>
              <a:latin typeface="+mn-ea"/>
            </a:endParaRPr>
          </a:p>
          <a:p>
            <a:r>
              <a:rPr kumimoji="1" lang="ja-JP" altLang="en-US" sz="2000" dirty="0">
                <a:solidFill>
                  <a:prstClr val="black"/>
                </a:solidFill>
                <a:latin typeface="+mn-ea"/>
              </a:rPr>
              <a:t>　　</a:t>
            </a:r>
            <a:r>
              <a:rPr kumimoji="1" lang="ja-JP" altLang="en-US" dirty="0">
                <a:solidFill>
                  <a:prstClr val="black"/>
                </a:solidFill>
                <a:latin typeface="+mn-ea"/>
              </a:rPr>
              <a:t>（</a:t>
            </a:r>
            <a:r>
              <a:rPr lang="ja-JP" altLang="en-US" dirty="0">
                <a:solidFill>
                  <a:prstClr val="black"/>
                </a:solidFill>
                <a:latin typeface="+mn-ea"/>
              </a:rPr>
              <a:t>「</a:t>
            </a:r>
            <a:r>
              <a:rPr lang="en-US" altLang="ja-JP" dirty="0">
                <a:solidFill>
                  <a:prstClr val="black"/>
                </a:solidFill>
                <a:latin typeface="+mn-ea"/>
              </a:rPr>
              <a:t>no-reply@cen.dnc.ac.jp</a:t>
            </a:r>
            <a:r>
              <a:rPr lang="ja-JP" altLang="en-US" dirty="0">
                <a:solidFill>
                  <a:prstClr val="black"/>
                </a:solidFill>
                <a:latin typeface="+mn-ea"/>
              </a:rPr>
              <a:t>」，</a:t>
            </a:r>
            <a:r>
              <a:rPr kumimoji="1" lang="ja-JP" altLang="en-US" dirty="0">
                <a:solidFill>
                  <a:prstClr val="black"/>
                </a:solidFill>
                <a:latin typeface="+mn-ea"/>
              </a:rPr>
              <a:t>「</a:t>
            </a:r>
            <a:r>
              <a:rPr kumimoji="1" lang="en-US" altLang="ja-JP" dirty="0">
                <a:solidFill>
                  <a:prstClr val="black"/>
                </a:solidFill>
                <a:latin typeface="+mn-ea"/>
              </a:rPr>
              <a:t>system@p01.mul-pay.com</a:t>
            </a:r>
            <a:r>
              <a:rPr kumimoji="1" lang="ja-JP" altLang="en-US" dirty="0">
                <a:solidFill>
                  <a:prstClr val="black"/>
                </a:solidFill>
                <a:latin typeface="+mn-ea"/>
              </a:rPr>
              <a:t>」及び</a:t>
            </a:r>
            <a:r>
              <a:rPr lang="ja-JP" altLang="en-US" dirty="0">
                <a:solidFill>
                  <a:prstClr val="black"/>
                </a:solidFill>
                <a:latin typeface="+mn-ea"/>
              </a:rPr>
              <a:t>「</a:t>
            </a:r>
            <a:r>
              <a:rPr lang="en-US" altLang="ja-JP" dirty="0">
                <a:solidFill>
                  <a:prstClr val="black"/>
                </a:solidFill>
                <a:latin typeface="+mn-ea"/>
              </a:rPr>
              <a:t>noreply@gmo-pg.com</a:t>
            </a:r>
            <a:r>
              <a:rPr lang="ja-JP" altLang="en-US" dirty="0">
                <a:solidFill>
                  <a:prstClr val="black"/>
                </a:solidFill>
                <a:latin typeface="+mn-ea"/>
              </a:rPr>
              <a:t>」 </a:t>
            </a:r>
            <a:endParaRPr lang="en-US" altLang="ja-JP" dirty="0">
              <a:solidFill>
                <a:prstClr val="black"/>
              </a:solidFill>
              <a:latin typeface="+mn-ea"/>
            </a:endParaRPr>
          </a:p>
          <a:p>
            <a:r>
              <a:rPr lang="ja-JP" altLang="en-US" dirty="0">
                <a:solidFill>
                  <a:prstClr val="black"/>
                </a:solidFill>
                <a:latin typeface="+mn-ea"/>
              </a:rPr>
              <a:t>　　　 からのメールを受け取れるように（迷惑メールに振り分けられないように）設定）</a:t>
            </a:r>
            <a:endParaRPr kumimoji="1" lang="en-US" altLang="ja-JP" dirty="0">
              <a:solidFill>
                <a:prstClr val="black"/>
              </a:solidFill>
              <a:latin typeface="+mn-ea"/>
            </a:endParaRPr>
          </a:p>
          <a:p>
            <a:pPr>
              <a:spcBef>
                <a:spcPts val="600"/>
              </a:spcBef>
            </a:pPr>
            <a:r>
              <a:rPr kumimoji="1" lang="ja-JP" altLang="en-US" sz="2000" dirty="0">
                <a:solidFill>
                  <a:prstClr val="black"/>
                </a:solidFill>
                <a:latin typeface="+mn-ea"/>
              </a:rPr>
              <a:t>　・ストレージ容量が不足していないか確認</a:t>
            </a:r>
            <a:endParaRPr kumimoji="1" lang="en-US" altLang="ja-JP" sz="800" dirty="0">
              <a:solidFill>
                <a:prstClr val="black"/>
              </a:solidFill>
              <a:latin typeface="+mn-ea"/>
            </a:endParaRPr>
          </a:p>
          <a:p>
            <a:pPr>
              <a:spcBef>
                <a:spcPts val="1200"/>
              </a:spcBef>
            </a:pPr>
            <a:r>
              <a:rPr lang="ja-JP" altLang="en-US" sz="2000" dirty="0">
                <a:solidFill>
                  <a:prstClr val="black"/>
                </a:solidFill>
                <a:latin typeface="+mn-ea"/>
              </a:rPr>
              <a:t>②　しばらく経っても受信が確認できない場合は，別のメールサービスを利用して登録する</a:t>
            </a:r>
            <a:endParaRPr lang="en-US" altLang="ja-JP" sz="2000" dirty="0">
              <a:solidFill>
                <a:prstClr val="black"/>
              </a:solidFill>
              <a:latin typeface="+mn-ea"/>
            </a:endParaRPr>
          </a:p>
          <a:p>
            <a:pPr marL="360000" indent="-457200">
              <a:spcBef>
                <a:spcPts val="600"/>
              </a:spcBef>
              <a:defRPr/>
            </a:pPr>
            <a:r>
              <a:rPr lang="ja-JP" altLang="en-US" sz="2000" dirty="0">
                <a:solidFill>
                  <a:prstClr val="black"/>
                </a:solidFill>
                <a:latin typeface="+mn-ea"/>
              </a:rPr>
              <a:t>　</a:t>
            </a:r>
            <a:r>
              <a:rPr lang="en-US" altLang="ja-JP" sz="2000" dirty="0">
                <a:solidFill>
                  <a:prstClr val="black"/>
                </a:solidFill>
                <a:latin typeface="+mn-ea"/>
              </a:rPr>
              <a:t>※</a:t>
            </a:r>
            <a:r>
              <a:rPr lang="ja-JP" altLang="en-US" sz="2000" dirty="0">
                <a:solidFill>
                  <a:prstClr val="black"/>
                </a:solidFill>
                <a:latin typeface="+mn-ea"/>
              </a:rPr>
              <a:t>　メールアドレスによっては，メールサービスの運営会社の迷惑メール対策上，共通テスト　 </a:t>
            </a:r>
            <a:br>
              <a:rPr lang="en-US" altLang="ja-JP" sz="2000" dirty="0">
                <a:solidFill>
                  <a:prstClr val="black"/>
                </a:solidFill>
                <a:latin typeface="+mn-ea"/>
              </a:rPr>
            </a:br>
            <a:r>
              <a:rPr lang="ja-JP" altLang="en-US" sz="2000" dirty="0">
                <a:solidFill>
                  <a:prstClr val="black"/>
                </a:solidFill>
                <a:latin typeface="+mn-ea"/>
              </a:rPr>
              <a:t>  出願サイトからのメールが迷惑メール等と判断され，受信できない場合がある</a:t>
            </a:r>
            <a:endParaRPr lang="en-US" altLang="ja-JP" sz="2000" dirty="0">
              <a:solidFill>
                <a:schemeClr val="tx1"/>
              </a:solidFill>
              <a:latin typeface="+mn-ea"/>
            </a:endParaRPr>
          </a:p>
        </p:txBody>
      </p:sp>
      <p:sp>
        <p:nvSpPr>
          <p:cNvPr id="30" name="正方形/長方形 29">
            <a:extLst>
              <a:ext uri="{FF2B5EF4-FFF2-40B4-BE49-F238E27FC236}">
                <a16:creationId xmlns:a16="http://schemas.microsoft.com/office/drawing/2014/main" id="{EA5FCE91-460B-4A71-88C9-FAEBD5D4F3CA}"/>
              </a:ext>
            </a:extLst>
          </p:cNvPr>
          <p:cNvSpPr/>
          <p:nvPr/>
        </p:nvSpPr>
        <p:spPr>
          <a:xfrm>
            <a:off x="8858789" y="78862"/>
            <a:ext cx="3240000" cy="432000"/>
          </a:xfrm>
          <a:prstGeom prst="rect">
            <a:avLst/>
          </a:prstGeom>
          <a:solidFill>
            <a:schemeClr val="bg1"/>
          </a:solidFill>
          <a:ln w="19050">
            <a:noFill/>
          </a:ln>
        </p:spPr>
        <p:txBody>
          <a:bodyPr wrap="square" lIns="72000" tIns="72000" rIns="72000" bIns="72000" anchor="ctr">
            <a:spAutoFit/>
          </a:bodyPr>
          <a:lstStyle/>
          <a:p>
            <a:pPr algn="ctr"/>
            <a:r>
              <a:rPr lang="en-US" altLang="ja-JP" sz="2000" dirty="0">
                <a:latin typeface="+mn-ea"/>
              </a:rPr>
              <a:t>【1.</a:t>
            </a:r>
            <a:r>
              <a:rPr lang="ja-JP" altLang="en-US" sz="2000" dirty="0">
                <a:latin typeface="+mn-ea"/>
              </a:rPr>
              <a:t> </a:t>
            </a:r>
            <a:r>
              <a:rPr lang="en-US" altLang="ja-JP" sz="2000" dirty="0">
                <a:latin typeface="+mn-ea"/>
              </a:rPr>
              <a:t>Web</a:t>
            </a:r>
            <a:r>
              <a:rPr lang="ja-JP" altLang="en-US" sz="2000" dirty="0">
                <a:latin typeface="+mn-ea"/>
              </a:rPr>
              <a:t>出願について</a:t>
            </a:r>
            <a:r>
              <a:rPr lang="en-US" altLang="ja-JP" sz="2000" dirty="0">
                <a:latin typeface="+mn-ea"/>
              </a:rPr>
              <a:t>】</a:t>
            </a:r>
          </a:p>
        </p:txBody>
      </p:sp>
    </p:spTree>
    <p:extLst>
      <p:ext uri="{BB962C8B-B14F-4D97-AF65-F5344CB8AC3E}">
        <p14:creationId xmlns:p14="http://schemas.microsoft.com/office/powerpoint/2010/main" val="256569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8041</Words>
  <Application>Microsoft Office PowerPoint</Application>
  <PresentationFormat>ワイド画面</PresentationFormat>
  <Paragraphs>642</Paragraphs>
  <Slides>29</Slides>
  <Notes>29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29</vt:i4>
      </vt:variant>
    </vt:vector>
  </HeadingPairs>
  <TitlesOfParts>
    <vt:vector size="41" baseType="lpstr">
      <vt:lpstr>HG丸ｺﾞｼｯｸM-PRO</vt:lpstr>
      <vt:lpstr>ＭＳ Ｐゴシック</vt:lpstr>
      <vt:lpstr>UD デジタル 教科書体 N-B</vt:lpstr>
      <vt:lpstr>Yu Gothic UI Semibold</vt:lpstr>
      <vt:lpstr>メイリオ</vt:lpstr>
      <vt:lpstr>游ゴシック</vt:lpstr>
      <vt:lpstr>Arial</vt:lpstr>
      <vt:lpstr>Calibri</vt:lpstr>
      <vt:lpstr>Times New Roman</vt:lpstr>
      <vt:lpstr>Trebuchet MS</vt:lpstr>
      <vt:lpstr>Wingdings 3</vt:lpstr>
      <vt:lpstr>ファセット</vt:lpstr>
      <vt:lpstr>令和９年度 大学入学共通テストについて</vt:lpstr>
      <vt:lpstr>はじめに</vt:lpstr>
      <vt:lpstr>目次</vt:lpstr>
      <vt:lpstr>PowerPoint プレゼンテーション</vt:lpstr>
      <vt:lpstr>①　主なスケジュール　【受験案内：P.5】</vt:lpstr>
      <vt:lpstr>②　出願　【受験案内：P.31】</vt:lpstr>
      <vt:lpstr>②　出願　【受験案内：P.32～34】</vt:lpstr>
      <vt:lpstr>②　出願　【受験案内：P.32～34】</vt:lpstr>
      <vt:lpstr>②　出願　【受験案内：P.32～34】</vt:lpstr>
      <vt:lpstr>②　出願　【受験案内：P.35～37】</vt:lpstr>
      <vt:lpstr>②　出願　【受験案内：P.38,29～30】</vt:lpstr>
      <vt:lpstr>②　出願　【受験案内：P.39】</vt:lpstr>
      <vt:lpstr>③　出願内容の確認・訂正　【受験案内：P.40～41】</vt:lpstr>
      <vt:lpstr>④　受験票の取得・印刷　【受験案内：P.42～44】</vt:lpstr>
      <vt:lpstr>⑤　成績の閲覧　【受験案内：P.28】</vt:lpstr>
      <vt:lpstr>その他スケジュール</vt:lpstr>
      <vt:lpstr>PowerPoint プレゼンテーション</vt:lpstr>
      <vt:lpstr>①　時間割　【受験案内：P.8】</vt:lpstr>
      <vt:lpstr>②　受験教科等の事前登録　【受験案内：P.9～12】</vt:lpstr>
      <vt:lpstr>③　出題教科・科目　【受験案内：P.6～7】</vt:lpstr>
      <vt:lpstr>③　出題教科・科目　【受験案内：P.6～7】</vt:lpstr>
      <vt:lpstr>③　出題教科・科目　【受験案内：P.6～7】</vt:lpstr>
      <vt:lpstr>③　出題教科・科目　【受験案内：P6～7】</vt:lpstr>
      <vt:lpstr>③　出題教科・科目　【受験案内：P.6～7】</vt:lpstr>
      <vt:lpstr>PowerPoint プレゼンテーション</vt:lpstr>
      <vt:lpstr>PowerPoint プレゼンテーション</vt:lpstr>
      <vt:lpstr>■ 問合せ先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2026-06-17T10:40:02Z</dcterms:created>
  <dcterms:modified xsi:type="dcterms:W3CDTF">2026-06-18T01:53:56Z</dcterms:modified>
</cp:coreProperties>
</file>