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xml" Extension="svg"/>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78" r:id="rId1"/>
  </p:sldMasterIdLst>
  <p:notesMasterIdLst>
    <p:notesMasterId r:id="rId21"/>
  </p:notesMasterIdLst>
  <p:handoutMasterIdLst>
    <p:handoutMasterId r:id="rId22"/>
  </p:handoutMasterIdLst>
  <p:sldIdLst>
    <p:sldId id="256" r:id="rId2"/>
    <p:sldId id="9156" r:id="rId3"/>
    <p:sldId id="9250" r:id="rId4"/>
    <p:sldId id="9251" r:id="rId5"/>
    <p:sldId id="9163" r:id="rId6"/>
    <p:sldId id="9170" r:id="rId7"/>
    <p:sldId id="9178" r:id="rId8"/>
    <p:sldId id="9169" r:id="rId9"/>
    <p:sldId id="9245" r:id="rId10"/>
    <p:sldId id="9246" r:id="rId11"/>
    <p:sldId id="9247" r:id="rId12"/>
    <p:sldId id="9180" r:id="rId13"/>
    <p:sldId id="9164" r:id="rId14"/>
    <p:sldId id="9179" r:id="rId15"/>
    <p:sldId id="9167" r:id="rId16"/>
    <p:sldId id="9252" r:id="rId17"/>
    <p:sldId id="9242" r:id="rId18"/>
    <p:sldId id="9243" r:id="rId19"/>
    <p:sldId id="9244" r:id="rId20"/>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DFF"/>
    <a:srgbClr val="FFCCFF"/>
    <a:srgbClr val="FF9966"/>
    <a:srgbClr val="FFEBFF"/>
    <a:srgbClr val="99CCFF"/>
    <a:srgbClr val="F3F3F3"/>
    <a:srgbClr val="0000CC"/>
    <a:srgbClr val="FFFFCC"/>
    <a:srgbClr val="FF99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64943" autoAdjust="0"/>
  </p:normalViewPr>
  <p:slideViewPr>
    <p:cSldViewPr snapToGrid="0">
      <p:cViewPr varScale="1">
        <p:scale>
          <a:sx n="66" d="100"/>
          <a:sy n="66" d="100"/>
        </p:scale>
        <p:origin x="588" y="72"/>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80" d="100"/>
          <a:sy n="80" d="100"/>
        </p:scale>
        <p:origin x="1128" y="96"/>
      </p:cViewPr>
      <p:guideLst/>
    </p:cSldViewPr>
  </p:notesViewPr>
  <p:gridSpacing cx="72008" cy="72008"/>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notesMasters/notesMaster1.xml" Type="http://schemas.openxmlformats.org/officeDocument/2006/relationships/notesMaster"/><Relationship Id="rId22" Target="handoutMasters/handoutMaster1.xml" Type="http://schemas.openxmlformats.org/officeDocument/2006/relationships/handoutMaster"/><Relationship Id="rId23" Target="commentAuthors.xml" Type="http://schemas.openxmlformats.org/officeDocument/2006/relationships/commentAuthor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no"?><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9520EA0-01C2-4B74-9806-11AAC0E2AC96}"/>
              </a:ext>
            </a:extLst>
          </p:cNvPr>
          <p:cNvSpPr>
            <a:spLocks noGrp="1"/>
          </p:cNvSpPr>
          <p:nvPr>
            <p:ph type="hdr" sz="quarter"/>
          </p:nvPr>
        </p:nvSpPr>
        <p:spPr>
          <a:xfrm>
            <a:off x="2" y="1"/>
            <a:ext cx="3076143" cy="513283"/>
          </a:xfrm>
          <a:prstGeom prst="rect">
            <a:avLst/>
          </a:prstGeom>
        </p:spPr>
        <p:txBody>
          <a:bodyPr vert="horz" lIns="94621" tIns="47310" rIns="94621" bIns="4731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5EE0CF7-B753-4DFB-8B89-375F2E536464}"/>
              </a:ext>
            </a:extLst>
          </p:cNvPr>
          <p:cNvSpPr>
            <a:spLocks noGrp="1"/>
          </p:cNvSpPr>
          <p:nvPr>
            <p:ph type="dt" sz="quarter" idx="1"/>
          </p:nvPr>
        </p:nvSpPr>
        <p:spPr>
          <a:xfrm>
            <a:off x="4021505" y="1"/>
            <a:ext cx="3076143" cy="513283"/>
          </a:xfrm>
          <a:prstGeom prst="rect">
            <a:avLst/>
          </a:prstGeom>
        </p:spPr>
        <p:txBody>
          <a:bodyPr vert="horz" lIns="94621" tIns="47310" rIns="94621" bIns="47310" rtlCol="0"/>
          <a:lstStyle>
            <a:lvl1pPr algn="r">
              <a:defRPr sz="1200"/>
            </a:lvl1pPr>
          </a:lstStyle>
          <a:p>
            <a:fld id="{D85191A5-FA97-4F8F-A99A-F0A088BFF28C}" type="datetime1">
              <a:rPr kumimoji="1" lang="ja-JP" altLang="en-US" smtClean="0"/>
              <a:t>2025/12/8</a:t>
            </a:fld>
            <a:endParaRPr kumimoji="1" lang="ja-JP" altLang="en-US"/>
          </a:p>
        </p:txBody>
      </p:sp>
      <p:sp>
        <p:nvSpPr>
          <p:cNvPr id="4" name="フッター プレースホルダー 3">
            <a:extLst>
              <a:ext uri="{FF2B5EF4-FFF2-40B4-BE49-F238E27FC236}">
                <a16:creationId xmlns:a16="http://schemas.microsoft.com/office/drawing/2014/main" id="{E6D1DA07-3D57-455D-8731-E410CEF92C52}"/>
              </a:ext>
            </a:extLst>
          </p:cNvPr>
          <p:cNvSpPr>
            <a:spLocks noGrp="1"/>
          </p:cNvSpPr>
          <p:nvPr>
            <p:ph type="ftr" sz="quarter" idx="2"/>
          </p:nvPr>
        </p:nvSpPr>
        <p:spPr>
          <a:xfrm>
            <a:off x="2" y="9721332"/>
            <a:ext cx="3076143" cy="513283"/>
          </a:xfrm>
          <a:prstGeom prst="rect">
            <a:avLst/>
          </a:prstGeom>
        </p:spPr>
        <p:txBody>
          <a:bodyPr vert="horz" lIns="94621" tIns="47310" rIns="94621" bIns="4731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CCE227F-9CF1-4053-AB36-068D2895F992}"/>
              </a:ext>
            </a:extLst>
          </p:cNvPr>
          <p:cNvSpPr>
            <a:spLocks noGrp="1"/>
          </p:cNvSpPr>
          <p:nvPr>
            <p:ph type="sldNum" sz="quarter" idx="3"/>
          </p:nvPr>
        </p:nvSpPr>
        <p:spPr>
          <a:xfrm>
            <a:off x="4021505" y="9721332"/>
            <a:ext cx="3076143" cy="513283"/>
          </a:xfrm>
          <a:prstGeom prst="rect">
            <a:avLst/>
          </a:prstGeom>
        </p:spPr>
        <p:txBody>
          <a:bodyPr vert="horz" lIns="94621" tIns="47310" rIns="94621" bIns="47310" rtlCol="0" anchor="b"/>
          <a:lstStyle>
            <a:lvl1pPr algn="r">
              <a:defRPr sz="1200"/>
            </a:lvl1pPr>
          </a:lstStyle>
          <a:p>
            <a:fld id="{60B28D55-8087-43D9-B410-9C8D7C3D0BFC}" type="slidenum">
              <a:rPr kumimoji="1" lang="ja-JP" altLang="en-US" smtClean="0"/>
              <a:t>‹#›</a:t>
            </a:fld>
            <a:endParaRPr kumimoji="1" lang="ja-JP" altLang="en-US"/>
          </a:p>
        </p:txBody>
      </p:sp>
    </p:spTree>
    <p:extLst>
      <p:ext uri="{BB962C8B-B14F-4D97-AF65-F5344CB8AC3E}">
        <p14:creationId xmlns:p14="http://schemas.microsoft.com/office/powerpoint/2010/main" val="17247285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6363" cy="513508"/>
          </a:xfrm>
          <a:prstGeom prst="rect">
            <a:avLst/>
          </a:prstGeom>
        </p:spPr>
        <p:txBody>
          <a:bodyPr vert="horz" lIns="94621" tIns="47310" rIns="94621" bIns="4731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6" y="2"/>
            <a:ext cx="3076363" cy="513508"/>
          </a:xfrm>
          <a:prstGeom prst="rect">
            <a:avLst/>
          </a:prstGeom>
        </p:spPr>
        <p:txBody>
          <a:bodyPr vert="horz" lIns="94621" tIns="47310" rIns="94621" bIns="47310" rtlCol="0"/>
          <a:lstStyle>
            <a:lvl1pPr algn="r">
              <a:defRPr sz="1200"/>
            </a:lvl1pPr>
          </a:lstStyle>
          <a:p>
            <a:fld id="{11BBF317-2563-49A9-9DB3-DC2DCA8FF90B}" type="datetime1">
              <a:rPr kumimoji="1" lang="ja-JP" altLang="en-US" smtClean="0"/>
              <a:t>2025/12/8</a:t>
            </a:fld>
            <a:endParaRPr kumimoji="1" lang="ja-JP" altLang="en-US"/>
          </a:p>
        </p:txBody>
      </p:sp>
      <p:sp>
        <p:nvSpPr>
          <p:cNvPr id="4" name="スライド イメージ プレースホルダー 3"/>
          <p:cNvSpPr>
            <a:spLocks noGrp="1" noRot="1" noChangeAspect="1"/>
          </p:cNvSpPr>
          <p:nvPr>
            <p:ph type="sldImg" idx="2"/>
          </p:nvPr>
        </p:nvSpPr>
        <p:spPr>
          <a:xfrm>
            <a:off x="481013" y="600075"/>
            <a:ext cx="6137275" cy="3452813"/>
          </a:xfrm>
          <a:prstGeom prst="rect">
            <a:avLst/>
          </a:prstGeom>
          <a:noFill/>
          <a:ln w="12700">
            <a:solidFill>
              <a:prstClr val="black"/>
            </a:solidFill>
          </a:ln>
        </p:spPr>
        <p:txBody>
          <a:bodyPr vert="horz" lIns="94621" tIns="47310" rIns="94621" bIns="47310" rtlCol="0" anchor="ctr"/>
          <a:lstStyle/>
          <a:p>
            <a:endParaRPr lang="ja-JP" altLang="en-US"/>
          </a:p>
        </p:txBody>
      </p:sp>
      <p:sp>
        <p:nvSpPr>
          <p:cNvPr id="5" name="ノート プレースホルダー 4"/>
          <p:cNvSpPr>
            <a:spLocks noGrp="1"/>
          </p:cNvSpPr>
          <p:nvPr>
            <p:ph type="body" sz="quarter" idx="3"/>
          </p:nvPr>
        </p:nvSpPr>
        <p:spPr>
          <a:xfrm>
            <a:off x="709931" y="4088073"/>
            <a:ext cx="5679440" cy="5657813"/>
          </a:xfrm>
          <a:prstGeom prst="rect">
            <a:avLst/>
          </a:prstGeom>
        </p:spPr>
        <p:txBody>
          <a:bodyPr vert="horz" lIns="94621" tIns="47310" rIns="94621" bIns="4731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721108"/>
            <a:ext cx="3076363" cy="513507"/>
          </a:xfrm>
          <a:prstGeom prst="rect">
            <a:avLst/>
          </a:prstGeom>
        </p:spPr>
        <p:txBody>
          <a:bodyPr vert="horz" lIns="94621" tIns="47310" rIns="94621" bIns="473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6" y="9721108"/>
            <a:ext cx="3076363" cy="513507"/>
          </a:xfrm>
          <a:prstGeom prst="rect">
            <a:avLst/>
          </a:prstGeom>
        </p:spPr>
        <p:txBody>
          <a:bodyPr vert="horz" lIns="94621" tIns="47310" rIns="94621" bIns="47310" rtlCol="0" anchor="b"/>
          <a:lstStyle>
            <a:lvl1pPr algn="r">
              <a:defRPr sz="1200"/>
            </a:lvl1pPr>
          </a:lstStyle>
          <a:p>
            <a:fld id="{E591CE2B-89D4-4498-B1F4-E1378FD13B78}" type="slidenum">
              <a:rPr kumimoji="1" lang="ja-JP" altLang="en-US" smtClean="0"/>
              <a:t>‹#›</a:t>
            </a:fld>
            <a:endParaRPr kumimoji="1" lang="ja-JP" altLang="en-US"/>
          </a:p>
        </p:txBody>
      </p:sp>
    </p:spTree>
    <p:extLst>
      <p:ext uri="{BB962C8B-B14F-4D97-AF65-F5344CB8AC3E}">
        <p14:creationId xmlns:p14="http://schemas.microsoft.com/office/powerpoint/2010/main" val="26449079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この動画では，令和８年度大学入学共通テスト試験当日の注意点について説明します。
</a:t>
            </a:r>
            <a:endParaRPr kumimoji="1" lang="en-US" altLang="ja-JP" dirty="0"/>
          </a:p>
        </p:txBody>
      </p:sp>
      <p:sp>
        <p:nvSpPr>
          <p:cNvPr id="6" name="スライド番号プレースホルダー 5">
            <a:extLst>
              <a:ext uri="{FF2B5EF4-FFF2-40B4-BE49-F238E27FC236}">
                <a16:creationId xmlns:a16="http://schemas.microsoft.com/office/drawing/2014/main" id="{3D98E457-3DE1-4158-9957-EE91D73C7226}"/>
              </a:ext>
            </a:extLst>
          </p:cNvPr>
          <p:cNvSpPr>
            <a:spLocks noGrp="1"/>
          </p:cNvSpPr>
          <p:nvPr>
            <p:ph type="sldNum" sz="quarter" idx="5"/>
          </p:nvPr>
        </p:nvSpPr>
        <p:spPr/>
        <p:txBody>
          <a:bodyPr/>
          <a:lstStyle/>
          <a:p>
            <a:fld id="{E591CE2B-89D4-4498-B1F4-E1378FD13B78}" type="slidenum">
              <a:rPr kumimoji="1" lang="ja-JP" altLang="en-US" smtClean="0"/>
              <a:t>1</a:t>
            </a:fld>
            <a:endParaRPr kumimoji="1" lang="ja-JP" altLang="en-US"/>
          </a:p>
        </p:txBody>
      </p:sp>
    </p:spTree>
    <p:extLst>
      <p:ext uri="{BB962C8B-B14F-4D97-AF65-F5344CB8AC3E}">
        <p14:creationId xmlns:p14="http://schemas.microsoft.com/office/powerpoint/2010/main" val="37362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次に，受験票を確認する際のポイントです。
①試験場について，この欄で自分が指定された試験場を確認してください。
なお，指定された試験場以外では受験できません。
次に，受験教科の登録状況についてです。
②「地理歴史，公民」を「受験する」と登録した場合は，備考欄に登録した科目数が表示されています。
登録した科目数は，試験当日に変更することはできません。
③「理科」を「受験する」と登録した場合は，備考欄に登録した科目数が表示されています。
「地理歴史，公民」と同様に，登録した科目数は，試験当日に変更することはできません。
④「外国語」の登録状況</a:t>
            </a:r>
            <a:endParaRPr kumimoji="1" lang="en-US" altLang="ja-JP" dirty="0"/>
          </a:p>
          <a:p>
            <a:r>
              <a:rPr kumimoji="1" lang="ja-JP" altLang="en-US" dirty="0"/>
              <a:t>別冊子試験問題の配付を希望した場合は，備考欄に「別冊子配付あり」と表示されています。
⑤「数学」の登録状況</a:t>
            </a:r>
            <a:endParaRPr kumimoji="1" lang="en-US" altLang="ja-JP" dirty="0"/>
          </a:p>
          <a:p>
            <a:r>
              <a:rPr kumimoji="1" lang="ja-JP" altLang="en-US" dirty="0"/>
              <a:t>「数学」を「受験する」と登録した場合は，「数学①」と「数学②」にまとめて一つの「○」が表示されています。
「○」が表示されている場合は，試験当日に「数学①」と「数学②」の両方又はいずれか一方のみを受験することも可能です。
なお，受験教科名欄に「○」が表示された教科以外は，試験当日，受験することはできません。</a:t>
            </a:r>
            <a:endParaRPr kumimoji="1" lang="en-US" altLang="ja-JP" dirty="0"/>
          </a:p>
        </p:txBody>
      </p:sp>
      <p:sp>
        <p:nvSpPr>
          <p:cNvPr id="6" name="スライド番号プレースホルダー 5">
            <a:extLst>
              <a:ext uri="{FF2B5EF4-FFF2-40B4-BE49-F238E27FC236}">
                <a16:creationId xmlns:a16="http://schemas.microsoft.com/office/drawing/2014/main" id="{88C29A9E-DF6B-4B0A-A79C-22545262495B}"/>
              </a:ext>
            </a:extLst>
          </p:cNvPr>
          <p:cNvSpPr>
            <a:spLocks noGrp="1"/>
          </p:cNvSpPr>
          <p:nvPr>
            <p:ph type="sldNum" sz="quarter" idx="5"/>
          </p:nvPr>
        </p:nvSpPr>
        <p:spPr/>
        <p:txBody>
          <a:bodyPr/>
          <a:lstStyle/>
          <a:p>
            <a:fld id="{E591CE2B-89D4-4498-B1F4-E1378FD13B78}" type="slidenum">
              <a:rPr kumimoji="1" lang="ja-JP" altLang="en-US" smtClean="0"/>
              <a:t>10</a:t>
            </a:fld>
            <a:endParaRPr kumimoji="1" lang="ja-JP" altLang="en-US"/>
          </a:p>
        </p:txBody>
      </p:sp>
    </p:spTree>
    <p:extLst>
      <p:ext uri="{BB962C8B-B14F-4D97-AF65-F5344CB8AC3E}">
        <p14:creationId xmlns:p14="http://schemas.microsoft.com/office/powerpoint/2010/main" val="345030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次に，解答用紙の記入にあたっての注意事項についてです。
解答用紙への氏名，受験番号，試験場コード，解答科目欄及び出題範囲欄の記入・マークは，
監督者の指示に従い，各試験時間の解答開始前に行います。
試験当日は，監督者の指示をよく聞いて，間違えのないよう記入・マークしてください。
「地理歴史，公民」，「外国語」，「理科」及び「数学①」の解答用紙は，解答科目欄があります。
解答する科目を一つだけマークしてください。解答方法を誤ると適切に採点されないので，注意してください。
「地理歴史，公民」及び「理科」の解答用紙は，表面の第１面と裏面の第２面で構成されています。
『地理総合／歴史総合／公共』及び『物理基礎／化学基礎／生物基礎／地学基礎』を解答する場合は，第１面にある解答科目欄に当該科目をマークの上，</a:t>
            </a:r>
            <a:endParaRPr kumimoji="1" lang="en-US" altLang="ja-JP" dirty="0"/>
          </a:p>
          <a:p>
            <a:r>
              <a:rPr kumimoji="1" lang="ja-JP" altLang="en-US" dirty="0"/>
              <a:t>第２面にある２つの出題範囲欄に, それぞれ１つずつマークしてください。
これらの科目は，解答欄も第２面にありますので，第１面の解答欄は空欄になります。
詳しくは次のスライドで説明します。
</a:t>
            </a:r>
            <a:endParaRPr kumimoji="1" lang="en-US" altLang="ja-JP" dirty="0"/>
          </a:p>
        </p:txBody>
      </p:sp>
      <p:sp>
        <p:nvSpPr>
          <p:cNvPr id="6" name="スライド番号プレースホルダー 5">
            <a:extLst>
              <a:ext uri="{FF2B5EF4-FFF2-40B4-BE49-F238E27FC236}">
                <a16:creationId xmlns:a16="http://schemas.microsoft.com/office/drawing/2014/main" id="{37975A11-85E2-4456-9185-5D8A9A9F6CA4}"/>
              </a:ext>
            </a:extLst>
          </p:cNvPr>
          <p:cNvSpPr>
            <a:spLocks noGrp="1"/>
          </p:cNvSpPr>
          <p:nvPr>
            <p:ph type="sldNum" sz="quarter" idx="5"/>
          </p:nvPr>
        </p:nvSpPr>
        <p:spPr/>
        <p:txBody>
          <a:bodyPr/>
          <a:lstStyle/>
          <a:p>
            <a:fld id="{E591CE2B-89D4-4498-B1F4-E1378FD13B78}" type="slidenum">
              <a:rPr kumimoji="1" lang="ja-JP" altLang="en-US" smtClean="0"/>
              <a:t>11</a:t>
            </a:fld>
            <a:endParaRPr kumimoji="1" lang="ja-JP" altLang="en-US"/>
          </a:p>
        </p:txBody>
      </p:sp>
    </p:spTree>
    <p:extLst>
      <p:ext uri="{BB962C8B-B14F-4D97-AF65-F5344CB8AC3E}">
        <p14:creationId xmlns:p14="http://schemas.microsoft.com/office/powerpoint/2010/main" val="3687385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出題範囲欄をマークする必要がある科目の解答の手順についてです。
ここでは，「地理歴史，公民」の解答用紙で『地理総合／歴史総合／公共』を解答する場合の例を示します。
「理科」において『物理基礎／化学基礎／生物基礎／地学基礎』を解答する場合も，同様の手順です。
『地理総合／歴史総合／公共』を解答する場合，まず第１面の解答科目欄の一番上にある，『地理総合／歴史総合／公共』にマークをします。
</a:t>
            </a:r>
            <a:endParaRPr kumimoji="1" lang="en-US" altLang="ja-JP" dirty="0"/>
          </a:p>
        </p:txBody>
      </p:sp>
      <p:sp>
        <p:nvSpPr>
          <p:cNvPr id="6" name="スライド番号プレースホルダー 5">
            <a:extLst>
              <a:ext uri="{FF2B5EF4-FFF2-40B4-BE49-F238E27FC236}">
                <a16:creationId xmlns:a16="http://schemas.microsoft.com/office/drawing/2014/main" id="{DFD6DF65-4CEC-4A71-A751-1FC8E39BA709}"/>
              </a:ext>
            </a:extLst>
          </p:cNvPr>
          <p:cNvSpPr>
            <a:spLocks noGrp="1"/>
          </p:cNvSpPr>
          <p:nvPr>
            <p:ph type="sldNum" sz="quarter" idx="5"/>
          </p:nvPr>
        </p:nvSpPr>
        <p:spPr/>
        <p:txBody>
          <a:bodyPr/>
          <a:lstStyle/>
          <a:p>
            <a:fld id="{E591CE2B-89D4-4498-B1F4-E1378FD13B78}" type="slidenum">
              <a:rPr kumimoji="1" lang="ja-JP" altLang="en-US" smtClean="0"/>
              <a:t>12</a:t>
            </a:fld>
            <a:endParaRPr kumimoji="1" lang="ja-JP" altLang="en-US"/>
          </a:p>
        </p:txBody>
      </p:sp>
    </p:spTree>
    <p:extLst>
      <p:ext uri="{BB962C8B-B14F-4D97-AF65-F5344CB8AC3E}">
        <p14:creationId xmlns:p14="http://schemas.microsoft.com/office/powerpoint/2010/main" val="294018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次に，解答用紙を裏返し，第２面に２か所ある出題範囲欄に，解答する出題範囲をそれぞれ１つずつマークします。
出題範囲欄にマークしたら，それぞれに対応した解答欄に解答をマークします。
このように，『地理総合／歴史総合／公共』を解答する場合は，第１面の解答科目欄と第２面の出題範囲欄の両方にマークをする必要があるので，注意してください。
なお，解答科目欄へのマークや，出題範囲欄へのマークは，解答開始前に監督者の指示により行います。
また，第２面は，第１面で解答する科目と区別するため，解答番号が１０１から始まります。
</a:t>
            </a:r>
            <a:endParaRPr kumimoji="1" lang="en-US" altLang="ja-JP" dirty="0"/>
          </a:p>
        </p:txBody>
      </p:sp>
      <p:sp>
        <p:nvSpPr>
          <p:cNvPr id="6" name="スライド番号プレースホルダー 5">
            <a:extLst>
              <a:ext uri="{FF2B5EF4-FFF2-40B4-BE49-F238E27FC236}">
                <a16:creationId xmlns:a16="http://schemas.microsoft.com/office/drawing/2014/main" id="{1D4A843A-8B34-4CF1-A2C7-04494F35B3A2}"/>
              </a:ext>
            </a:extLst>
          </p:cNvPr>
          <p:cNvSpPr>
            <a:spLocks noGrp="1"/>
          </p:cNvSpPr>
          <p:nvPr>
            <p:ph type="sldNum" sz="quarter" idx="5"/>
          </p:nvPr>
        </p:nvSpPr>
        <p:spPr/>
        <p:txBody>
          <a:bodyPr/>
          <a:lstStyle/>
          <a:p>
            <a:fld id="{E591CE2B-89D4-4498-B1F4-E1378FD13B78}" type="slidenum">
              <a:rPr kumimoji="1" lang="ja-JP" altLang="en-US" smtClean="0"/>
              <a:t>13</a:t>
            </a:fld>
            <a:endParaRPr kumimoji="1" lang="ja-JP" altLang="en-US"/>
          </a:p>
        </p:txBody>
      </p:sp>
    </p:spTree>
    <p:extLst>
      <p:ext uri="{BB962C8B-B14F-4D97-AF65-F5344CB8AC3E}">
        <p14:creationId xmlns:p14="http://schemas.microsoft.com/office/powerpoint/2010/main" val="380521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ここで，「地理歴史，公民」及び「理科」において2科目受験する場合の，不適切なマーク例です。
第１解答科目と第２解答科目の両方で，同じ科目にマークすることはできません。
「理科」においても同様です。
このようにマークした場合は，第１解答科目はマークしている科目を通常どおり採点し，第２解答科目は科目不明で0点として取り扱います。
このほかの不適切なマーク例については，スライド16ページで案内する，「解答科目欄及び出題範囲欄の不適切なマーク例」に掲載しています。
「地理歴史，公民」及び「理科」において2科目受験する場合は，事前によく確認してください。
</a:t>
            </a:r>
            <a:endParaRPr kumimoji="1" lang="en-US" altLang="ja-JP" dirty="0"/>
          </a:p>
        </p:txBody>
      </p:sp>
      <p:sp>
        <p:nvSpPr>
          <p:cNvPr id="6" name="スライド番号プレースホルダー 5">
            <a:extLst>
              <a:ext uri="{FF2B5EF4-FFF2-40B4-BE49-F238E27FC236}">
                <a16:creationId xmlns:a16="http://schemas.microsoft.com/office/drawing/2014/main" id="{EDAA5261-FB0B-47C2-9145-05262B77138D}"/>
              </a:ext>
            </a:extLst>
          </p:cNvPr>
          <p:cNvSpPr>
            <a:spLocks noGrp="1"/>
          </p:cNvSpPr>
          <p:nvPr>
            <p:ph type="sldNum" sz="quarter" idx="5"/>
          </p:nvPr>
        </p:nvSpPr>
        <p:spPr/>
        <p:txBody>
          <a:bodyPr/>
          <a:lstStyle/>
          <a:p>
            <a:fld id="{E591CE2B-89D4-4498-B1F4-E1378FD13B78}" type="slidenum">
              <a:rPr kumimoji="1" lang="ja-JP" altLang="en-US" smtClean="0"/>
              <a:t>14</a:t>
            </a:fld>
            <a:endParaRPr kumimoji="1" lang="ja-JP" altLang="en-US"/>
          </a:p>
        </p:txBody>
      </p:sp>
    </p:spTree>
    <p:extLst>
      <p:ext uri="{BB962C8B-B14F-4D97-AF65-F5344CB8AC3E}">
        <p14:creationId xmlns:p14="http://schemas.microsoft.com/office/powerpoint/2010/main" val="170379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最後に，試験問題冊子についてです。
「地理歴史，公民①」，「外国語（別冊）」，「理科」，「数学①」については，複数の科目が同一の冊子に編集されています。
冊子表紙で，各科目の掲載ページを確認し，解答する科目を間違えないように注意してください。
試験当日は，配付される試験問題冊子の注意事項を必ず読んでください。教科によっては，注意事項は表と裏の両面に記載されています。</a:t>
            </a:r>
            <a:endParaRPr kumimoji="1" lang="en-US" altLang="ja-JP" dirty="0"/>
          </a:p>
        </p:txBody>
      </p:sp>
      <p:sp>
        <p:nvSpPr>
          <p:cNvPr id="6" name="スライド番号プレースホルダー 5">
            <a:extLst>
              <a:ext uri="{FF2B5EF4-FFF2-40B4-BE49-F238E27FC236}">
                <a16:creationId xmlns:a16="http://schemas.microsoft.com/office/drawing/2014/main" id="{BFE3BD79-7106-4589-931A-AAB1D01FC6FA}"/>
              </a:ext>
            </a:extLst>
          </p:cNvPr>
          <p:cNvSpPr>
            <a:spLocks noGrp="1"/>
          </p:cNvSpPr>
          <p:nvPr>
            <p:ph type="sldNum" sz="quarter" idx="5"/>
          </p:nvPr>
        </p:nvSpPr>
        <p:spPr/>
        <p:txBody>
          <a:bodyPr/>
          <a:lstStyle/>
          <a:p>
            <a:fld id="{E591CE2B-89D4-4498-B1F4-E1378FD13B78}" type="slidenum">
              <a:rPr kumimoji="1" lang="ja-JP" altLang="en-US" smtClean="0"/>
              <a:t>15</a:t>
            </a:fld>
            <a:endParaRPr kumimoji="1" lang="ja-JP" altLang="en-US"/>
          </a:p>
        </p:txBody>
      </p:sp>
    </p:spTree>
    <p:extLst>
      <p:ext uri="{BB962C8B-B14F-4D97-AF65-F5344CB8AC3E}">
        <p14:creationId xmlns:p14="http://schemas.microsoft.com/office/powerpoint/2010/main" val="4070963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ここまで解答用紙及び試験問題冊子について説明してきましたが，大学入試センターのウェブサイトに，</a:t>
            </a:r>
            <a:endParaRPr kumimoji="1" lang="en-US" altLang="ja-JP" dirty="0"/>
          </a:p>
          <a:p>
            <a:r>
              <a:rPr kumimoji="1" lang="ja-JP" altLang="en-US" dirty="0"/>
              <a:t>「試験問題冊子の注意事項及び解答用紙の様式について」と、</a:t>
            </a:r>
            <a:endParaRPr kumimoji="1" lang="en-US" altLang="ja-JP" dirty="0"/>
          </a:p>
          <a:p>
            <a:r>
              <a:rPr kumimoji="1" lang="ja-JP" altLang="en-US" dirty="0"/>
              <a:t>「解答科目欄及び出題範囲欄の不適切なマーク例」を掲載しています。
これらについても併せて確認してください。
</a:t>
            </a:r>
            <a:endParaRPr kumimoji="1"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pPr defTabSz="473145">
              <a:defRPr/>
            </a:pPr>
            <a:fld id="{E591CE2B-89D4-4498-B1F4-E1378FD13B78}" type="slidenum">
              <a:rPr kumimoji="1" lang="ja-JP" altLang="en-US">
                <a:solidFill>
                  <a:prstClr val="black"/>
                </a:solidFill>
                <a:latin typeface="游ゴシック" panose="020F0502020204030204"/>
                <a:ea typeface="游ゴシック" panose="020B0400000000000000" pitchFamily="50" charset="-128"/>
              </a:rPr>
              <a:pPr defTabSz="473145">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42207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この動画での説明は以上です。
共通テストに関するよくある質問と回答については，大学入試センターのウェブサイトに掲載していますので，不明な点がありましたら，問い合わせる前に確認してください。
受験上の注意や共通テストQ&amp;Aなどを確認しても分からない点があった場合は，志願者問合せ専用電話までお問い合わせください。
</a:t>
            </a:r>
            <a:endParaRPr kumimoji="1"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pPr defTabSz="473145">
              <a:defRPr/>
            </a:pPr>
            <a:fld id="{E591CE2B-89D4-4498-B1F4-E1378FD13B78}" type="slidenum">
              <a:rPr kumimoji="1" lang="ja-JP" altLang="en-US">
                <a:solidFill>
                  <a:prstClr val="black"/>
                </a:solidFill>
                <a:latin typeface="游ゴシック" panose="020F0502020204030204"/>
                <a:ea typeface="游ゴシック" panose="020B0400000000000000" pitchFamily="50" charset="-128"/>
              </a:rPr>
              <a:pPr defTabSz="473145">
                <a:defRPr/>
              </a:pPr>
              <a:t>17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93904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784225" y="446088"/>
            <a:ext cx="5530850" cy="3111500"/>
          </a:xfrm>
          <a:ln/>
        </p:spPr>
      </p:sp>
      <p:sp>
        <p:nvSpPr>
          <p:cNvPr id="27651" name="Rectangle 3"/>
          <p:cNvSpPr>
            <a:spLocks noGrp="1" noChangeArrowheads="1"/>
          </p:cNvSpPr>
          <p:nvPr>
            <p:ph type="body" idx="1"/>
          </p:nvPr>
        </p:nvSpPr>
        <p:spPr>
          <a:xfrm>
            <a:off x="245358" y="3708524"/>
            <a:ext cx="6582582" cy="601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a:t>おわりに，令和８年度共通テストの試験情報についてです。
大学入試センターでは，公式ウェブサイトで最新の情報を掲載していますので，是非ご確認ください。
</a:t>
            </a:r>
            <a:endParaRPr kumimoji="1" lang="en-US" altLang="ja-JP" dirty="0"/>
          </a:p>
        </p:txBody>
      </p:sp>
      <p:sp>
        <p:nvSpPr>
          <p:cNvPr id="2" name="スライド番号プレースホルダー 1"/>
          <p:cNvSpPr>
            <a:spLocks noGrp="1"/>
          </p:cNvSpPr>
          <p:nvPr>
            <p:ph type="sldNum" sz="quarter" idx="10"/>
          </p:nvPr>
        </p:nvSpPr>
        <p:spPr/>
        <p:txBody>
          <a:bodyPr/>
          <a:lstStyle/>
          <a:p>
            <a:pPr defTabSz="952375" fontAlgn="base">
              <a:spcBef>
                <a:spcPct val="0"/>
              </a:spcBef>
              <a:spcAft>
                <a:spcPct val="0"/>
              </a:spcAft>
              <a:defRPr/>
            </a:pPr>
            <a:fld id="{2C87032C-F6F3-4901-A091-63F0C314FFB3}" type="slidenum">
              <a:rPr kumimoji="1" lang="en-US" altLang="ja-JP">
                <a:solidFill>
                  <a:srgbClr val="000000"/>
                </a:solidFill>
                <a:latin typeface="Arial" charset="0"/>
                <a:ea typeface="ＭＳ Ｐゴシック" pitchFamily="50" charset="-128"/>
              </a:rPr>
              <a:pPr defTabSz="952375" fontAlgn="base">
                <a:spcBef>
                  <a:spcPct val="0"/>
                </a:spcBef>
                <a:spcAft>
                  <a:spcPct val="0"/>
                </a:spcAft>
                <a:defRPr/>
              </a:pPr>
              <a:t>18</a:t>
            </a:fld>
            <a:endParaRPr kumimoji="1"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278912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9300" y="1176338"/>
            <a:ext cx="5653088" cy="3179762"/>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ja-JP" altLang="en-US" dirty="0"/>
              <a:t>また，XやLINEでも令和８年度共通テストに関する最新情報を発信しています。
是非フォローや友達追加をして，最新の情報を確認してください。
</a:t>
            </a:r>
            <a:endParaRPr kumimoji="1" lang="en-US" altLang="ja-JP" dirty="0"/>
          </a:p>
        </p:txBody>
      </p:sp>
      <p:sp>
        <p:nvSpPr>
          <p:cNvPr id="4" name="スライド番号プレースホルダー 3"/>
          <p:cNvSpPr>
            <a:spLocks noGrp="1"/>
          </p:cNvSpPr>
          <p:nvPr>
            <p:ph type="sldNum" sz="quarter" idx="5"/>
          </p:nvPr>
        </p:nvSpPr>
        <p:spPr/>
        <p:txBody>
          <a:bodyPr/>
          <a:lstStyle/>
          <a:p>
            <a:pPr defTabSz="952375" fontAlgn="base">
              <a:spcBef>
                <a:spcPct val="0"/>
              </a:spcBef>
              <a:spcAft>
                <a:spcPct val="0"/>
              </a:spcAft>
              <a:defRPr/>
            </a:pPr>
            <a:fld id="{2C87032C-F6F3-4901-A091-63F0C314FFB3}" type="slidenum">
              <a:rPr kumimoji="1" lang="en-US" altLang="ja-JP">
                <a:solidFill>
                  <a:srgbClr val="000000"/>
                </a:solidFill>
                <a:latin typeface="Arial" charset="0"/>
                <a:ea typeface="ＭＳ Ｐゴシック" pitchFamily="50" charset="-128"/>
              </a:rPr>
              <a:pPr defTabSz="952375" fontAlgn="base">
                <a:spcBef>
                  <a:spcPct val="0"/>
                </a:spcBef>
                <a:spcAft>
                  <a:spcPct val="0"/>
                </a:spcAft>
                <a:defRPr/>
              </a:pPr>
              <a:t>19</a:t>
            </a:fld>
            <a:endParaRPr kumimoji="1" lang="en-US" altLang="ja-JP">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284306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この動画では，令和８年度共通テストを受験するにあたっての，試験当日の注意点や，解答用紙及び試験問題冊子などについて，説明します。
説明する項目ごとに，『受験上の注意』の該当ページを示していますので，『受験上の注意』とあわせて確認してください。
『受験上の注意』は、大学入試センターのウェブサイトや，共通テスト出願サイトからダウンロードできますので，必ずダウンロードして，よく読んでください。
『受験上の注意』のダウンロードについては，次のスライドになります。
</a:t>
            </a:r>
            <a:endParaRPr kumimoji="1" lang="en-US" altLang="ja-JP" dirty="0"/>
          </a:p>
        </p:txBody>
      </p:sp>
      <p:sp>
        <p:nvSpPr>
          <p:cNvPr id="6" name="スライド番号プレースホルダー 5">
            <a:extLst>
              <a:ext uri="{FF2B5EF4-FFF2-40B4-BE49-F238E27FC236}">
                <a16:creationId xmlns:a16="http://schemas.microsoft.com/office/drawing/2014/main" id="{F27F6EBB-81FE-4238-A655-611D98D4FC29}"/>
              </a:ext>
            </a:extLst>
          </p:cNvPr>
          <p:cNvSpPr>
            <a:spLocks noGrp="1"/>
          </p:cNvSpPr>
          <p:nvPr>
            <p:ph type="sldNum" sz="quarter" idx="5"/>
          </p:nvPr>
        </p:nvSpPr>
        <p:spPr/>
        <p:txBody>
          <a:bodyPr/>
          <a:lstStyle/>
          <a:p>
            <a:fld id="{E591CE2B-89D4-4498-B1F4-E1378FD13B78}" type="slidenum">
              <a:rPr kumimoji="1" lang="ja-JP" altLang="en-US" smtClean="0"/>
              <a:t>2</a:t>
            </a:fld>
            <a:endParaRPr kumimoji="1" lang="ja-JP" altLang="en-US"/>
          </a:p>
        </p:txBody>
      </p:sp>
    </p:spTree>
    <p:extLst>
      <p:ext uri="{BB962C8B-B14F-4D97-AF65-F5344CB8AC3E}">
        <p14:creationId xmlns:p14="http://schemas.microsoft.com/office/powerpoint/2010/main" val="269447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『受験上の注意』を大学入試センターのウェブサイトからダウンロードする場合，まずはウェブサイトのトップページを開き，トップページ最下部まで画面をスクロールしてください。
トップページ最下部にウェブサイトの各項目へのリンクがあります。その中の一つに［令和8年度受験上の注意］というリンクがあるので，これをクリックし，ダウンロードしてください。</a:t>
            </a:r>
            <a:endParaRPr kumimoji="1" lang="en-US" altLang="ja-JP" dirty="0"/>
          </a:p>
          <a:p>
            <a:r>
              <a:rPr kumimoji="1" lang="ja-JP" altLang="en-US" dirty="0"/>
              <a:t>
共通テスト出願サイトからダウンロードする場合，共通テスト出願サイトを開いたら，メニューの［各種資料（受験案内等）］をクリックしてください。
クリックすると各種資料のダウンロードページが表示されますので，『受験上の注意』を選択し，ダウンロードボタンをクリックしてください。
なお，［各種資料（受験案内等）］のページはマイページにログインしなくても閲覧可能です。
</a:t>
            </a:r>
            <a:endParaRPr kumimoji="1" lang="en-US" altLang="ja-JP" dirty="0"/>
          </a:p>
        </p:txBody>
      </p:sp>
      <p:sp>
        <p:nvSpPr>
          <p:cNvPr id="6" name="スライド番号プレースホルダー 5">
            <a:extLst>
              <a:ext uri="{FF2B5EF4-FFF2-40B4-BE49-F238E27FC236}">
                <a16:creationId xmlns:a16="http://schemas.microsoft.com/office/drawing/2014/main" id="{F27F6EBB-81FE-4238-A655-611D98D4FC29}"/>
              </a:ext>
            </a:extLst>
          </p:cNvPr>
          <p:cNvSpPr>
            <a:spLocks noGrp="1"/>
          </p:cNvSpPr>
          <p:nvPr>
            <p:ph type="sldNum" sz="quarter" idx="5"/>
          </p:nvPr>
        </p:nvSpPr>
        <p:spPr/>
        <p:txBody>
          <a:bodyPr/>
          <a:lstStyle/>
          <a:p>
            <a:fld id="{E591CE2B-89D4-4498-B1F4-E1378FD13B78}" type="slidenum">
              <a:rPr kumimoji="1" lang="ja-JP" altLang="en-US" smtClean="0"/>
              <a:t>3</a:t>
            </a:fld>
            <a:endParaRPr kumimoji="1" lang="ja-JP" altLang="en-US"/>
          </a:p>
        </p:txBody>
      </p:sp>
    </p:spTree>
    <p:extLst>
      <p:ext uri="{BB962C8B-B14F-4D97-AF65-F5344CB8AC3E}">
        <p14:creationId xmlns:p14="http://schemas.microsoft.com/office/powerpoint/2010/main" val="117096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それでははじめに，共通テストを受験するにあたって，試験当日に特に留意してほしい点についてです。
1　受験票は，共通テスト出願サイトのマイページから取得・印刷し，試験当日に持参してください。スマートフォンなどでの画面表示では試験場に入場できません。
2　受験票には一切書き込みをしないでください。受験票に書き込みがあり，書き込みがカンニングとみなされた場合は，不正行為となります。　
3　今年度より，身分証明書の持参が必須となりました。試験当日は，氏名，生年月日の記載があり，顔写真付きで試験当日において有効な身分証明書を持参してください。
例えば，生徒証・学生証・マイナンバーカード・パスポート・運転免許証・在留カードなどを持参してください。
身分証明書は，不正行為が疑われる場合や，受験票を持参し忘れた場合など，本人確認のために提示を求めることがあります。
</a:t>
            </a:r>
            <a:endParaRPr kumimoji="1" lang="en-US" altLang="ja-JP" dirty="0"/>
          </a:p>
        </p:txBody>
      </p:sp>
      <p:sp>
        <p:nvSpPr>
          <p:cNvPr id="6" name="スライド番号プレースホルダー 5">
            <a:extLst>
              <a:ext uri="{FF2B5EF4-FFF2-40B4-BE49-F238E27FC236}">
                <a16:creationId xmlns:a16="http://schemas.microsoft.com/office/drawing/2014/main" id="{88C29A9E-DF6B-4B0A-A79C-22545262495B}"/>
              </a:ext>
            </a:extLst>
          </p:cNvPr>
          <p:cNvSpPr>
            <a:spLocks noGrp="1"/>
          </p:cNvSpPr>
          <p:nvPr>
            <p:ph type="sldNum" sz="quarter" idx="5"/>
          </p:nvPr>
        </p:nvSpPr>
        <p:spPr/>
        <p:txBody>
          <a:bodyPr/>
          <a:lstStyle/>
          <a:p>
            <a:fld id="{E591CE2B-89D4-4498-B1F4-E1378FD13B78}" type="slidenum">
              <a:rPr kumimoji="1" lang="ja-JP" altLang="en-US" smtClean="0"/>
              <a:t>4</a:t>
            </a:fld>
            <a:endParaRPr kumimoji="1" lang="ja-JP" altLang="en-US"/>
          </a:p>
        </p:txBody>
      </p:sp>
    </p:spTree>
    <p:extLst>
      <p:ext uri="{BB962C8B-B14F-4D97-AF65-F5344CB8AC3E}">
        <p14:creationId xmlns:p14="http://schemas.microsoft.com/office/powerpoint/2010/main" val="312439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4　試験時間中は，監督者が試験室内の巡視を行います。
監督者が顔を上げるよう指示することや，マスクや眼鏡，帽子等を一時的に外すよう指示することがあります。
不正行為に見えるような行為は，監督者が注意する場合があります。
5　不正行為を行った場合は，その場で受験の中止と退室を指示され，それ以後の受験は，できなくなります。
不正行為を行った場合，受験した大学入学共通テストの全ての教科・科目の成績を無効とします。
また，状況により，警察へ被害届を提出するなどの対応をとる場合があります。
不正行為は絶対に行わないでください。</a:t>
            </a:r>
            <a:endParaRPr kumimoji="1" lang="en-US" altLang="ja-JP" dirty="0"/>
          </a:p>
        </p:txBody>
      </p:sp>
      <p:sp>
        <p:nvSpPr>
          <p:cNvPr id="6" name="スライド番号プレースホルダー 5">
            <a:extLst>
              <a:ext uri="{FF2B5EF4-FFF2-40B4-BE49-F238E27FC236}">
                <a16:creationId xmlns:a16="http://schemas.microsoft.com/office/drawing/2014/main" id="{37975A11-85E2-4456-9185-5D8A9A9F6CA4}"/>
              </a:ext>
            </a:extLst>
          </p:cNvPr>
          <p:cNvSpPr>
            <a:spLocks noGrp="1"/>
          </p:cNvSpPr>
          <p:nvPr>
            <p:ph type="sldNum" sz="quarter" idx="5"/>
          </p:nvPr>
        </p:nvSpPr>
        <p:spPr/>
        <p:txBody>
          <a:bodyPr/>
          <a:lstStyle/>
          <a:p>
            <a:fld id="{E591CE2B-89D4-4498-B1F4-E1378FD13B78}" type="slidenum">
              <a:rPr kumimoji="1" lang="ja-JP" altLang="en-US" smtClean="0"/>
              <a:t>5</a:t>
            </a:fld>
            <a:endParaRPr kumimoji="1" lang="ja-JP" altLang="en-US"/>
          </a:p>
        </p:txBody>
      </p:sp>
    </p:spTree>
    <p:extLst>
      <p:ext uri="{BB962C8B-B14F-4D97-AF65-F5344CB8AC3E}">
        <p14:creationId xmlns:p14="http://schemas.microsoft.com/office/powerpoint/2010/main" val="238823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次に，試験実施期日等についてです。
共通テストでは，各試験時間ごとに受験者入室終了時刻が設けられています。
試験当日は，自分が受験する教科・科目の受験者入室終了時刻までに，指定された試験室に入室してください。
また，受験者入室終了時刻までに，スマートフォン等の電子機器類は，アラームの設定を解除し，電源を切っておいてください。</a:t>
            </a:r>
            <a:endParaRPr kumimoji="1" lang="en-US" altLang="ja-JP" dirty="0"/>
          </a:p>
        </p:txBody>
      </p:sp>
      <p:sp>
        <p:nvSpPr>
          <p:cNvPr id="6" name="スライド番号プレースホルダー 5">
            <a:extLst>
              <a:ext uri="{FF2B5EF4-FFF2-40B4-BE49-F238E27FC236}">
                <a16:creationId xmlns:a16="http://schemas.microsoft.com/office/drawing/2014/main" id="{EACB82D7-75CE-407B-9B05-B65EA0602409}"/>
              </a:ext>
            </a:extLst>
          </p:cNvPr>
          <p:cNvSpPr>
            <a:spLocks noGrp="1"/>
          </p:cNvSpPr>
          <p:nvPr>
            <p:ph type="sldNum" sz="quarter" idx="5"/>
          </p:nvPr>
        </p:nvSpPr>
        <p:spPr/>
        <p:txBody>
          <a:bodyPr/>
          <a:lstStyle/>
          <a:p>
            <a:fld id="{E591CE2B-89D4-4498-B1F4-E1378FD13B78}" type="slidenum">
              <a:rPr kumimoji="1" lang="ja-JP" altLang="en-US" smtClean="0"/>
              <a:t>6</a:t>
            </a:fld>
            <a:endParaRPr kumimoji="1" lang="ja-JP" altLang="en-US"/>
          </a:p>
        </p:txBody>
      </p:sp>
    </p:spTree>
    <p:extLst>
      <p:ext uri="{BB962C8B-B14F-4D97-AF65-F5344CB8AC3E}">
        <p14:creationId xmlns:p14="http://schemas.microsoft.com/office/powerpoint/2010/main" val="310585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次に，受験教科・科目の注意点についてです。
①自分が受験する科目については，事前に志望大学の募集要項等で必ず確認してから受験してください。
試験当日，監督者に質問しても答えることはできません。
②「地理歴史，公民」及び「理科」の登録科目数は，受験票に表示されており，試験当日に変更することはできません。
例えば，受験票に「登録科目数2」と記載がある場合，試験当日に1科目のみの受験に変更することはできません。
③「地理歴史，公民」において『地理総合／歴史総合／公共』を選択する場合
及び「理科」において『物理基礎／化学基礎／生物基礎／地学基礎』を選択する場合は，試験時間60分で，必ず２つの出題範囲を選択解答してください。
解答する順序，時間配分は自由です。
『地理総合／歴史総合／公共』は，これで１つの出題科目です。スラッシュで区切られた「地理総合」「歴史総合」「公共」の３つは出題範囲です。
同様に，『物理基礎／化学基礎／生物基礎／地学基礎』は，これで１つの出題科目で，スラッシュで区切られた「物理基礎」「化学基礎」「生物基礎」「地学基礎」の４つは出題範囲です。
なお，これ以降のナレーションでは「 ／ 」は省略します。
次のスライドでは，「地理歴史，公民」において，２科目受験する場合の組合せについて説明します。</a:t>
            </a:r>
            <a:endParaRPr kumimoji="1" lang="en-US" altLang="ja-JP" dirty="0"/>
          </a:p>
        </p:txBody>
      </p:sp>
      <p:sp>
        <p:nvSpPr>
          <p:cNvPr id="6" name="スライド番号プレースホルダー 5">
            <a:extLst>
              <a:ext uri="{FF2B5EF4-FFF2-40B4-BE49-F238E27FC236}">
                <a16:creationId xmlns:a16="http://schemas.microsoft.com/office/drawing/2014/main" id="{6B97925C-47D7-4BE4-9059-CFB45D6C0690}"/>
              </a:ext>
            </a:extLst>
          </p:cNvPr>
          <p:cNvSpPr>
            <a:spLocks noGrp="1"/>
          </p:cNvSpPr>
          <p:nvPr>
            <p:ph type="sldNum" sz="quarter" idx="5"/>
          </p:nvPr>
        </p:nvSpPr>
        <p:spPr/>
        <p:txBody>
          <a:bodyPr/>
          <a:lstStyle/>
          <a:p>
            <a:fld id="{E591CE2B-89D4-4498-B1F4-E1378FD13B78}" type="slidenum">
              <a:rPr kumimoji="1" lang="ja-JP" altLang="en-US" smtClean="0"/>
              <a:t>7</a:t>
            </a:fld>
            <a:endParaRPr kumimoji="1" lang="ja-JP" altLang="en-US"/>
          </a:p>
        </p:txBody>
      </p:sp>
    </p:spTree>
    <p:extLst>
      <p:ext uri="{BB962C8B-B14F-4D97-AF65-F5344CB8AC3E}">
        <p14:creationId xmlns:p14="http://schemas.microsoft.com/office/powerpoint/2010/main" val="184791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④「地理歴史，公民」において，２科目受験する場合は，選択して解答することができない組合せがあります。
この表では，２科目を選択する場合に，選択可能な組合せを「○」で，選択不可能な組合せを「×」で示しています。
 (b)の5科目から2科目を選択する場合は，『公共，倫理』と『公共，政治・経済』の組合せは選択することができません。
また，(a)と (b)の5科目から1科目の，合計２科目を受験する場合は，『地理総合/歴史総合/公共』の中で選択解答するものと同じ名称を含む科目を，選択することはできません。
例えば， (a)において，『地理総合／歴史総合／公共』の｢地理総合｣と｢歴史総合｣の出題範囲を選択した場合は，｢同じ名称を含む科目｣である『地理総合，地理探究』『歴史総合，日本史探究』『歴史総合，世界史探究』を，選択することはできません｡</a:t>
            </a:r>
            <a:endParaRPr kumimoji="1" lang="en-US" altLang="ja-JP" dirty="0"/>
          </a:p>
          <a:p>
            <a:r>
              <a:rPr kumimoji="1" lang="ja-JP" altLang="en-US" dirty="0"/>
              <a:t>
「地理歴史，公民」において，２科目受験する場合は，事前に確認しておいてください。</a:t>
            </a:r>
            <a:endParaRPr kumimoji="1" lang="en-US" altLang="ja-JP" dirty="0"/>
          </a:p>
        </p:txBody>
      </p:sp>
      <p:sp>
        <p:nvSpPr>
          <p:cNvPr id="6" name="スライド番号プレースホルダー 5">
            <a:extLst>
              <a:ext uri="{FF2B5EF4-FFF2-40B4-BE49-F238E27FC236}">
                <a16:creationId xmlns:a16="http://schemas.microsoft.com/office/drawing/2014/main" id="{FCC30A21-D518-4960-AFB9-C0D0C4F81F29}"/>
              </a:ext>
            </a:extLst>
          </p:cNvPr>
          <p:cNvSpPr>
            <a:spLocks noGrp="1"/>
          </p:cNvSpPr>
          <p:nvPr>
            <p:ph type="sldNum" sz="quarter" idx="5"/>
          </p:nvPr>
        </p:nvSpPr>
        <p:spPr/>
        <p:txBody>
          <a:bodyPr/>
          <a:lstStyle/>
          <a:p>
            <a:fld id="{E591CE2B-89D4-4498-B1F4-E1378FD13B78}" type="slidenum">
              <a:rPr kumimoji="1" lang="ja-JP" altLang="en-US" smtClean="0"/>
              <a:t>8</a:t>
            </a:fld>
            <a:endParaRPr kumimoji="1" lang="ja-JP" altLang="en-US"/>
          </a:p>
        </p:txBody>
      </p:sp>
    </p:spTree>
    <p:extLst>
      <p:ext uri="{BB962C8B-B14F-4D97-AF65-F5344CB8AC3E}">
        <p14:creationId xmlns:p14="http://schemas.microsoft.com/office/powerpoint/2010/main" val="326397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 y="598488"/>
            <a:ext cx="6140450" cy="3454400"/>
          </a:xfrm>
        </p:spPr>
      </p:sp>
      <p:sp>
        <p:nvSpPr>
          <p:cNvPr id="3" name="ノート プレースホルダー 2"/>
          <p:cNvSpPr>
            <a:spLocks noGrp="1"/>
          </p:cNvSpPr>
          <p:nvPr>
            <p:ph type="body" idx="1"/>
          </p:nvPr>
        </p:nvSpPr>
        <p:spPr/>
        <p:txBody>
          <a:bodyPr/>
          <a:lstStyle/>
          <a:p>
            <a:r>
              <a:rPr kumimoji="1" lang="ja-JP" altLang="en-US" dirty="0"/>
              <a:t>次に，受験票の取得・印刷についてです。
受験票は，共通テスト出願サイトのマイページから各自で取得・印刷し，試験当日に持参してください。
取得期間は，12月10日（水）の午前10時から，令和8年4月30日（木）の午後11時59分までです。
受験票の取得方法を説明します。
まず，共通テスト出願サイトのマイページにログインして，トップページの［受験票］をクリックしてください。
クリックすると，受験票がPDFで表示されます。
受験票のPDFファイルを印刷する際は，拡大や縮小は行わないでください。
A4サイズの白色の用紙に，縦向きに印刷してください。
カラー・白黒は問いません。
余白や裏面に何らかの記載がある受験票は使用できませんので，必ず無地の白色の用紙を使用してください。
なお，自宅にプリンターがない場合は，コンビニエンスストアのプリントサービスや学校，公共施設等で印刷してください。</a:t>
            </a:r>
            <a:endParaRPr kumimoji="1" lang="en-US" altLang="ja-JP" dirty="0"/>
          </a:p>
        </p:txBody>
      </p:sp>
      <p:sp>
        <p:nvSpPr>
          <p:cNvPr id="6" name="スライド番号プレースホルダー 5">
            <a:extLst>
              <a:ext uri="{FF2B5EF4-FFF2-40B4-BE49-F238E27FC236}">
                <a16:creationId xmlns:a16="http://schemas.microsoft.com/office/drawing/2014/main" id="{88C29A9E-DF6B-4B0A-A79C-22545262495B}"/>
              </a:ext>
            </a:extLst>
          </p:cNvPr>
          <p:cNvSpPr>
            <a:spLocks noGrp="1"/>
          </p:cNvSpPr>
          <p:nvPr>
            <p:ph type="sldNum" sz="quarter" idx="5"/>
          </p:nvPr>
        </p:nvSpPr>
        <p:spPr/>
        <p:txBody>
          <a:bodyPr/>
          <a:lstStyle/>
          <a:p>
            <a:fld id="{E591CE2B-89D4-4498-B1F4-E1378FD13B78}" type="slidenum">
              <a:rPr kumimoji="1" lang="ja-JP" altLang="en-US" smtClean="0"/>
              <a:t>9</a:t>
            </a:fld>
            <a:endParaRPr kumimoji="1" lang="ja-JP" altLang="en-US"/>
          </a:p>
        </p:txBody>
      </p:sp>
    </p:spTree>
    <p:extLst>
      <p:ext uri="{BB962C8B-B14F-4D97-AF65-F5344CB8AC3E}">
        <p14:creationId xmlns:p14="http://schemas.microsoft.com/office/powerpoint/2010/main" val="813924005"/>
      </p:ext>
    </p:extLst>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dirty="0"/>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A37631-7781-4549-B14E-9A61C2101BF7}" type="datetime1">
              <a:rPr kumimoji="1" lang="ja-JP" altLang="en-US" smtClean="0"/>
              <a:t>2025/12/8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358436" y="6301562"/>
            <a:ext cx="683339" cy="365125"/>
          </a:xfrm>
        </p:spPr>
        <p:txBody>
          <a:bodyPr/>
          <a:lstStyle>
            <a:lvl1pPr>
              <a:defRPr sz="2000">
                <a:solidFill>
                  <a:schemeClr val="tx1"/>
                </a:solidFill>
              </a:defRPr>
            </a:lvl1pPr>
          </a:lstStyle>
          <a:p>
            <a:fld id="{03895BA4-5352-4320-8559-E04AE4EE26DD}" type="slidenum">
              <a:rPr kumimoji="1" lang="ja-JP" altLang="en-US" smtClean="0"/>
              <a:pPr/>
              <a:t>‹#›</a:t>
            </a:fld>
            <a:endParaRPr kumimoji="1" lang="ja-JP" altLang="en-US" dirty="0"/>
          </a:p>
        </p:txBody>
      </p:sp>
    </p:spTree>
    <p:extLst>
      <p:ext uri="{BB962C8B-B14F-4D97-AF65-F5344CB8AC3E}">
        <p14:creationId xmlns:p14="http://schemas.microsoft.com/office/powerpoint/2010/main" val="195483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660580-AAA4-4AE2-BC0B-D97DF90992B1}" type="datetime1">
              <a:rPr kumimoji="1" lang="ja-JP" altLang="en-US" smtClean="0"/>
              <a:t>2025/12/8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8152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4044779-0189-439A-9198-E7C5A13D4F92}" type="datetime1">
              <a:rPr kumimoji="1" lang="ja-JP" altLang="en-US" smtClean="0"/>
              <a:t>2025/12/8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5769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79A623-EDD4-47F5-87B0-B6E9BE4D8693}" type="datetime1">
              <a:rPr kumimoji="1" lang="ja-JP" altLang="en-US" smtClean="0"/>
              <a:t>2025/12/8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20845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AF73684-6090-40A3-9726-49D3159928A7}" type="datetime1">
              <a:rPr kumimoji="1" lang="ja-JP" altLang="en-US" smtClean="0"/>
              <a:t>2025/12/8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041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56C637-910C-40E7-B46F-325EB1272652}" type="datetime1">
              <a:rPr kumimoji="1" lang="ja-JP" altLang="en-US" smtClean="0"/>
              <a:t>2025/12/8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27454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CE3C2A-0BBE-4BBF-9434-E0AD53D66513}" type="datetime1">
              <a:rPr kumimoji="1" lang="ja-JP" altLang="en-US" smtClean="0"/>
              <a:t>2025/12/8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468393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3C1DD4-2D7D-4645-A47A-133E8B9A5C03}" type="datetime1">
              <a:rPr kumimoji="1" lang="ja-JP" altLang="en-US" smtClean="0"/>
              <a:t>2025/12/8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146688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3BEFAC-5211-47E3-A5B3-8C0218F9EF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6621E78-965B-49A6-A14F-CDF4BAE8B491}"/>
              </a:ext>
            </a:extLst>
          </p:cNvPr>
          <p:cNvSpPr>
            <a:spLocks noGrp="1"/>
          </p:cNvSpPr>
          <p:nvPr>
            <p:ph type="dt" sz="half" idx="10"/>
          </p:nvPr>
        </p:nvSpPr>
        <p:spPr/>
        <p:txBody>
          <a:bodyPr/>
          <a:lstStyle/>
          <a:p>
            <a:fld id="{00E439E8-E428-4AEF-BA62-BDE64C557211}" type="datetime1">
              <a:rPr kumimoji="1" lang="ja-JP" altLang="en-US" smtClean="0"/>
              <a:t>2025/12/8</a:t>
            </a:fld>
            <a:endParaRPr kumimoji="1" lang="ja-JP" altLang="en-US"/>
          </a:p>
        </p:txBody>
      </p:sp>
      <p:sp>
        <p:nvSpPr>
          <p:cNvPr id="4" name="フッター プレースホルダー 3">
            <a:extLst>
              <a:ext uri="{FF2B5EF4-FFF2-40B4-BE49-F238E27FC236}">
                <a16:creationId xmlns:a16="http://schemas.microsoft.com/office/drawing/2014/main" id="{C24EB0DC-3416-4EEA-8750-7988202BFF6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0E42859-E235-4F1A-B127-7EF89FF00E57}"/>
              </a:ext>
            </a:extLst>
          </p:cNvPr>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15432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77B85E-A168-4F11-8F33-B6842AEAA613}" type="datetime1">
              <a:rPr kumimoji="1" lang="ja-JP" altLang="en-US" smtClean="0"/>
              <a:t>2025/12/8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1311015" y="6310184"/>
            <a:ext cx="683339" cy="365125"/>
          </a:xfrm>
        </p:spPr>
        <p:txBody>
          <a:bodyPr/>
          <a:lstStyle>
            <a:lvl1pPr>
              <a:defRPr sz="2000">
                <a:solidFill>
                  <a:schemeClr val="tx1"/>
                </a:solidFill>
              </a:defRPr>
            </a:lvl1pPr>
          </a:lstStyle>
          <a:p>
            <a:fld id="{6CDE0D69-D120-4C3F-AF8B-153B86130DEE}" type="slidenum">
              <a:rPr kumimoji="1" lang="ja-JP" altLang="en-US" smtClean="0"/>
              <a:pPr/>
              <a:t>‹#›</a:t>
            </a:fld>
            <a:endParaRPr kumimoji="1" lang="ja-JP" altLang="en-US" dirty="0"/>
          </a:p>
        </p:txBody>
      </p:sp>
      <p:cxnSp>
        <p:nvCxnSpPr>
          <p:cNvPr id="7" name="直線コネクタ 6">
            <a:extLst>
              <a:ext uri="{FF2B5EF4-FFF2-40B4-BE49-F238E27FC236}">
                <a16:creationId xmlns:a16="http://schemas.microsoft.com/office/drawing/2014/main" id="{15144BD4-5BB4-4781-A42E-6978B8569197}"/>
              </a:ext>
            </a:extLst>
          </p:cNvPr>
          <p:cNvCxnSpPr>
            <a:cxnSpLocks/>
          </p:cNvCxnSpPr>
          <p:nvPr userDrawn="1"/>
        </p:nvCxnSpPr>
        <p:spPr>
          <a:xfrm>
            <a:off x="406400" y="563424"/>
            <a:ext cx="90146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49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8E6CBD-3C2E-454E-A233-1829774F0169}" type="datetime1">
              <a:rPr kumimoji="1" lang="ja-JP" altLang="en-US" smtClean="0"/>
              <a:t>2025/12/8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08289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0AE7B3-E4FA-4CF8-9F9B-C7D40515C399}" type="datetime1">
              <a:rPr kumimoji="1" lang="ja-JP" altLang="en-US" smtClean="0"/>
              <a:t>2025/12/8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0181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A8FDBC3-0F69-4CB0-9004-3287EC1D303A}" type="datetime1">
              <a:rPr kumimoji="1" lang="ja-JP" altLang="en-US" smtClean="0"/>
              <a:t>2025/12/8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0209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AD13816-74C1-4D97-A25A-FA470DB401BE}" type="datetime1">
              <a:rPr kumimoji="1" lang="ja-JP" altLang="en-US" smtClean="0"/>
              <a:t>2025/12/8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42522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94FCB-2162-4567-A4EE-5E4681529252}" type="datetime1">
              <a:rPr kumimoji="1" lang="ja-JP" altLang="en-US" smtClean="0"/>
              <a:t>2025/12/8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380416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7C86A4-E7F5-4134-A94C-9430F3B07AFD}" type="datetime1">
              <a:rPr kumimoji="1" lang="ja-JP" altLang="en-US" smtClean="0"/>
              <a:t>2025/12/8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87502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A8FF5D-016F-4DCE-806D-3A65C4154E74}" type="datetime1">
              <a:rPr kumimoji="1" lang="ja-JP" altLang="en-US" smtClean="0"/>
              <a:t>2025/12/8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1204577883"/>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24E1B5-DFDA-4808-B76D-3C6F812BF2F8}" type="datetime1">
              <a:rPr kumimoji="1" lang="ja-JP" altLang="en-US" smtClean="0"/>
              <a:t>2025/12/8</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0DD81A2-EA14-4A6D-B084-F67E3CF249F6}" type="slidenum">
              <a:rPr kumimoji="1" lang="ja-JP" altLang="en-US" smtClean="0"/>
              <a:t>‹#›</a:t>
            </a:fld>
            <a:endParaRPr kumimoji="1" lang="ja-JP" altLang="en-US"/>
          </a:p>
        </p:txBody>
      </p:sp>
    </p:spTree>
    <p:extLst>
      <p:ext uri="{BB962C8B-B14F-4D97-AF65-F5344CB8AC3E}">
        <p14:creationId xmlns:p14="http://schemas.microsoft.com/office/powerpoint/2010/main" val="2402601998"/>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26" r:id="rId17"/>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8.emf"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9.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0.jpeg" Type="http://schemas.openxmlformats.org/officeDocument/2006/relationships/image"/><Relationship Id="rId4" Target="../media/image11.png" Type="http://schemas.openxmlformats.org/officeDocument/2006/relationships/image"/><Relationship Id="rId5" Target="../media/hdphoto1.wdp" Type="http://schemas.microsoft.com/office/2007/relationships/hdphoto"/></Relationships>
</file>

<file path=ppt/slides/_rels/slide1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9.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4.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https://www.dnc.ac.jp/kyotsu/shiken_jouhou/r8/#tyuui" TargetMode="External" Type="http://schemas.openxmlformats.org/officeDocument/2006/relationships/hyperlink"/><Relationship Id="rId4" Target="../media/image15.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https://www.dnc.ac.jp/kyotsu/faq.html" TargetMode="External" Type="http://schemas.openxmlformats.org/officeDocument/2006/relationships/hyperlink"/><Relationship Id="rId4" Target="../media/image16.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media/image21.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no"?><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7.png" Type="http://schemas.openxmlformats.org/officeDocument/2006/relationships/image"/></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581DE2-5262-4E37-968B-85110DEF4954}"/>
              </a:ext>
            </a:extLst>
          </p:cNvPr>
          <p:cNvSpPr>
            <a:spLocks noGrp="1"/>
          </p:cNvSpPr>
          <p:nvPr>
            <p:ph type="ctrTitle"/>
          </p:nvPr>
        </p:nvSpPr>
        <p:spPr>
          <a:xfrm>
            <a:off x="1714236" y="2413490"/>
            <a:ext cx="8763527" cy="2031019"/>
          </a:xfrm>
        </p:spPr>
        <p:txBody>
          <a:bodyPr/>
          <a:lstStyle/>
          <a:p>
            <a:pPr algn="ctr">
              <a:lnSpc>
                <a:spcPct val="150000"/>
              </a:lnSpc>
              <a:spcBef>
                <a:spcPts val="0"/>
              </a:spcBef>
              <a:spcAft>
                <a:spcPts val="1800"/>
              </a:spcAft>
            </a:pPr>
            <a:r>
              <a:rPr altLang="en-US" dirty="0" kumimoji="1" lang="ja-JP" sz="4400">
                <a:solidFill>
                  <a:schemeClr val="tx1"/>
                </a:solidFill>
              </a:rPr>
              <a:t>令和８年度　大学入学共通テスト</a:t>
            </a:r>
            <a:br>
              <a:rPr altLang="ja-JP" dirty="0" kumimoji="1" lang="en-US" sz="4400">
                <a:solidFill>
                  <a:schemeClr val="tx1"/>
                </a:solidFill>
              </a:rPr>
            </a:br>
            <a:r>
              <a:rPr altLang="en-US" b="1" dirty="0" lang="ja-JP" sz="4400">
                <a:solidFill>
                  <a:schemeClr val="tx1"/>
                </a:solidFill>
              </a:rPr>
              <a:t>試験当日</a:t>
            </a:r>
            <a:r>
              <a:rPr altLang="en-US" b="1" dirty="0" kumimoji="1" lang="ja-JP" sz="4400">
                <a:solidFill>
                  <a:schemeClr val="tx1"/>
                </a:solidFill>
              </a:rPr>
              <a:t>の注意点</a:t>
            </a:r>
          </a:p>
        </p:txBody>
      </p:sp>
      <p:pic>
        <p:nvPicPr>
          <p:cNvPr id="5" name="Picture 9">
            <a:extLst>
              <a:ext uri="{FF2B5EF4-FFF2-40B4-BE49-F238E27FC236}">
                <a16:creationId xmlns:a16="http://schemas.microsoft.com/office/drawing/2014/main" id="{963A97BA-E7DF-43E0-BE98-ABA0AB7873C9}"/>
              </a:ext>
            </a:extLst>
          </p:cNvPr>
          <p:cNvPicPr>
            <a:picLocks noChangeArrowheads="1" noChangeAspect="1"/>
          </p:cNvPicPr>
          <p:nvPr/>
        </p:nvPicPr>
        <p:blipFill>
          <a:blip cstate="print" r:embed="rId3"/>
          <a:srcRect/>
          <a:stretch>
            <a:fillRect/>
          </a:stretch>
        </p:blipFill>
        <p:spPr bwMode="auto">
          <a:xfrm>
            <a:off x="877994" y="212829"/>
            <a:ext cx="5641564" cy="605318"/>
          </a:xfrm>
          <a:prstGeom prst="rect">
            <a:avLst/>
          </a:prstGeom>
          <a:noFill/>
          <a:ln algn="ctr" w="9525">
            <a:noFill/>
            <a:miter lim="800000"/>
            <a:headEnd/>
            <a:tailEnd/>
          </a:ln>
          <a:effectLst/>
        </p:spPr>
      </p:pic>
      <p:sp>
        <p:nvSpPr>
          <p:cNvPr id="3" name="スライド番号プレースホルダー 2">
            <a:extLst>
              <a:ext uri="{FF2B5EF4-FFF2-40B4-BE49-F238E27FC236}">
                <a16:creationId xmlns:a16="http://schemas.microsoft.com/office/drawing/2014/main" id="{4B4D9A9C-ADAF-4FFC-AB70-F69BC7E61191}"/>
              </a:ext>
            </a:extLst>
          </p:cNvPr>
          <p:cNvSpPr>
            <a:spLocks noGrp="1"/>
          </p:cNvSpPr>
          <p:nvPr>
            <p:ph idx="12" sz="quarter" type="sldNum"/>
          </p:nvPr>
        </p:nvSpPr>
        <p:spPr/>
        <p:txBody>
          <a:bodyPr/>
          <a:lstStyle/>
          <a:p>
            <a:fld id="{03895BA4-5352-4320-8559-E04AE4EE26DD}" type="slidenum">
              <a:rPr altLang="en-US" kumimoji="1" lang="ja-JP" smtClean="0"/>
              <a:pPr/>
              <a:t>1</a:t>
            </a:fld>
            <a:endParaRPr altLang="en-US" dirty="0" kumimoji="1" lang="ja-JP"/>
          </a:p>
        </p:txBody>
      </p:sp>
      <p:sp>
        <p:nvSpPr>
          <p:cNvPr id="6" name="四角形: 角を丸くする 5">
            <a:extLst>
              <a:ext uri="{FF2B5EF4-FFF2-40B4-BE49-F238E27FC236}">
                <a16:creationId xmlns:a16="http://schemas.microsoft.com/office/drawing/2014/main" id="{DB48B8EE-8FE1-48F4-A575-41E7E9C57926}"/>
              </a:ext>
            </a:extLst>
          </p:cNvPr>
          <p:cNvSpPr/>
          <p:nvPr/>
        </p:nvSpPr>
        <p:spPr>
          <a:xfrm>
            <a:off x="7241223" y="515487"/>
            <a:ext cx="4660032" cy="605319"/>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dirty="0" lang="ja-JP" sz="3000">
                <a:solidFill>
                  <a:schemeClr val="tx1"/>
                </a:solidFill>
              </a:rPr>
              <a:t>＜ 志願者の皆さんへ ＞</a:t>
            </a:r>
          </a:p>
        </p:txBody>
      </p:sp>
    </p:spTree>
    <p:extLst>
      <p:ext uri="{BB962C8B-B14F-4D97-AF65-F5344CB8AC3E}">
        <p14:creationId xmlns:p14="http://schemas.microsoft.com/office/powerpoint/2010/main" val="1136462685"/>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A31EDA6D-6FAC-4149-AFC5-A2E52D9FAEEA}"/>
              </a:ext>
            </a:extLst>
          </p:cNvPr>
          <p:cNvGrpSpPr>
            <a:grpSpLocks noChangeAspect="1"/>
          </p:cNvGrpSpPr>
          <p:nvPr/>
        </p:nvGrpSpPr>
        <p:grpSpPr>
          <a:xfrm>
            <a:off x="630822" y="836717"/>
            <a:ext cx="6927809" cy="5055993"/>
            <a:chOff x="0" y="131000"/>
            <a:chExt cx="6120000" cy="4447333"/>
          </a:xfrm>
        </p:grpSpPr>
        <p:pic>
          <p:nvPicPr>
            <p:cNvPr id="28" name="図 27">
              <a:extLst>
                <a:ext uri="{FF2B5EF4-FFF2-40B4-BE49-F238E27FC236}">
                  <a16:creationId xmlns:a16="http://schemas.microsoft.com/office/drawing/2014/main" id="{9FA28142-A832-47EA-BDB2-4D00D81A1C9F}"/>
                </a:ext>
              </a:extLst>
            </p:cNvPr>
            <p:cNvPicPr>
              <a:picLocks noChangeAspect="1"/>
            </p:cNvPicPr>
            <p:nvPr/>
          </p:nvPicPr>
          <p:blipFill rotWithShape="1">
            <a:blip r:embed="rId3">
              <a:extLst>
                <a:ext uri="{28A0092B-C50C-407E-A947-70E740481C1C}">
                  <a14:useLocalDpi xmlns:a14="http://schemas.microsoft.com/office/drawing/2010/main" val="0"/>
                </a:ext>
              </a:extLst>
            </a:blip>
            <a:srcRect b="47361" t="1714"/>
            <a:stretch/>
          </p:blipFill>
          <p:spPr bwMode="auto">
            <a:xfrm>
              <a:off x="184907" y="131000"/>
              <a:ext cx="5758815" cy="4206883"/>
            </a:xfrm>
            <a:prstGeom prst="rect">
              <a:avLst/>
            </a:prstGeom>
            <a:solidFill>
              <a:schemeClr val="bg1"/>
            </a:solidFill>
            <a:ln algn="ctr" cap="flat" cmpd="sng" w="6350">
              <a:solidFill>
                <a:sysClr lastClr="000000" val="windowText"/>
              </a:solidFill>
              <a:prstDash val="solid"/>
              <a:round/>
              <a:headEnd len="med" type="none" w="med"/>
              <a:tailEnd len="med" type="none" w="med"/>
            </a:ln>
            <a:extLst>
              <a:ext uri="{53640926-AAD7-44D8-BBD7-CCE9431645EC}">
                <a14:shadowObscured xmlns:a14="http://schemas.microsoft.com/office/drawing/2010/main"/>
              </a:ext>
            </a:extLst>
          </p:spPr>
        </p:pic>
        <p:grpSp>
          <p:nvGrpSpPr>
            <p:cNvPr id="30" name="グループ化 29">
              <a:extLst>
                <a:ext uri="{FF2B5EF4-FFF2-40B4-BE49-F238E27FC236}">
                  <a16:creationId xmlns:a16="http://schemas.microsoft.com/office/drawing/2014/main" id="{0BA05A0C-07BF-49D0-86CA-FC47BB8C8966}"/>
                </a:ext>
              </a:extLst>
            </p:cNvPr>
            <p:cNvGrpSpPr>
              <a:grpSpLocks/>
            </p:cNvGrpSpPr>
            <p:nvPr/>
          </p:nvGrpSpPr>
          <p:grpSpPr bwMode="auto">
            <a:xfrm rot="10800000">
              <a:off x="0" y="4280489"/>
              <a:ext cx="6120000" cy="297844"/>
              <a:chOff x="389" y="3847"/>
              <a:chExt cx="6254" cy="558"/>
            </a:xfrm>
          </p:grpSpPr>
          <p:sp>
            <p:nvSpPr>
              <p:cNvPr id="33" name="Freeform 41">
                <a:extLst>
                  <a:ext uri="{FF2B5EF4-FFF2-40B4-BE49-F238E27FC236}">
                    <a16:creationId xmlns:a16="http://schemas.microsoft.com/office/drawing/2014/main" id="{B95DF316-C781-4A78-9F5E-04825341C3FC}"/>
                  </a:ext>
                </a:extLst>
              </p:cNvPr>
              <p:cNvSpPr>
                <a:spLocks/>
              </p:cNvSpPr>
              <p:nvPr/>
            </p:nvSpPr>
            <p:spPr bwMode="auto">
              <a:xfrm>
                <a:off x="493" y="4139"/>
                <a:ext cx="6026" cy="266"/>
              </a:xfrm>
              <a:custGeom>
                <a:avLst/>
                <a:gdLst>
                  <a:gd fmla="*/ 4598 w 4598" name="T0"/>
                  <a:gd fmla="*/ 101 h 201" name="T1"/>
                  <a:gd fmla="*/ 4024 w 4598" name="T2"/>
                  <a:gd fmla="*/ 194 h 201" name="T3"/>
                  <a:gd fmla="*/ 3445 w 4598" name="T4"/>
                  <a:gd fmla="*/ 110 h 201" name="T5"/>
                  <a:gd fmla="*/ 2862 w 4598" name="T6"/>
                  <a:gd fmla="*/ 194 h 201" name="T7"/>
                  <a:gd fmla="*/ 2288 w 4598" name="T8"/>
                  <a:gd fmla="*/ 110 h 201" name="T9"/>
                  <a:gd fmla="*/ 1696 w 4598" name="T10"/>
                  <a:gd fmla="*/ 194 h 201" name="T11"/>
                  <a:gd fmla="*/ 1126 w 4598" name="T12"/>
                  <a:gd fmla="*/ 106 h 201" name="T13"/>
                  <a:gd fmla="*/ 534 w 4598" name="T14"/>
                  <a:gd fmla="*/ 199 h 201" name="T15"/>
                  <a:gd fmla="*/ 4 w 4598" name="T16"/>
                  <a:gd fmla="*/ 97 h 201" name="T17"/>
                  <a:gd fmla="*/ 0 w 4598" name="T18"/>
                  <a:gd fmla="*/ 0 h 201" name="T19"/>
                  <a:gd fmla="*/ 543 w 4598" name="T20"/>
                  <a:gd fmla="*/ 101 h 201" name="T21"/>
                  <a:gd fmla="*/ 1118 w 4598" name="T22"/>
                  <a:gd fmla="*/ 10 h 201" name="T23"/>
                  <a:gd fmla="*/ 1696 w 4598" name="T24"/>
                  <a:gd fmla="*/ 97 h 201" name="T25"/>
                  <a:gd fmla="*/ 2285 w 4598" name="T26"/>
                  <a:gd fmla="*/ 15 h 201" name="T27"/>
                  <a:gd fmla="*/ 2862 w 4598" name="T28"/>
                  <a:gd fmla="*/ 106 h 201" name="T29"/>
                  <a:gd fmla="*/ 3446 w 4598" name="T30"/>
                  <a:gd fmla="*/ 15 h 201" name="T31"/>
                  <a:gd fmla="*/ 4024 w 4598" name="T32"/>
                  <a:gd fmla="*/ 97 h 201" name="T33"/>
                  <a:gd fmla="*/ 4598 w 4598" name="T34"/>
                  <a:gd fmla="*/ 9 h 201" name="T35"/>
                  <a:gd fmla="*/ 4598 w 4598" name="T36"/>
                  <a:gd fmla="*/ 101 h 201" name="T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01" w="4598">
                    <a:moveTo>
                      <a:pt x="4598" y="101"/>
                    </a:moveTo>
                    <a:cubicBezTo>
                      <a:pt x="4488" y="132"/>
                      <a:pt x="4216" y="193"/>
                      <a:pt x="4024" y="194"/>
                    </a:cubicBezTo>
                    <a:cubicBezTo>
                      <a:pt x="3799" y="181"/>
                      <a:pt x="3639" y="110"/>
                      <a:pt x="3445" y="110"/>
                    </a:cubicBezTo>
                    <a:cubicBezTo>
                      <a:pt x="3251" y="110"/>
                      <a:pt x="3055" y="194"/>
                      <a:pt x="2862" y="194"/>
                    </a:cubicBezTo>
                    <a:cubicBezTo>
                      <a:pt x="2669" y="194"/>
                      <a:pt x="2482" y="110"/>
                      <a:pt x="2288" y="110"/>
                    </a:cubicBezTo>
                    <a:cubicBezTo>
                      <a:pt x="2085" y="93"/>
                      <a:pt x="1890" y="195"/>
                      <a:pt x="1696" y="194"/>
                    </a:cubicBezTo>
                    <a:cubicBezTo>
                      <a:pt x="1480" y="194"/>
                      <a:pt x="1320" y="105"/>
                      <a:pt x="1126" y="106"/>
                    </a:cubicBezTo>
                    <a:cubicBezTo>
                      <a:pt x="932" y="107"/>
                      <a:pt x="721" y="201"/>
                      <a:pt x="534" y="199"/>
                    </a:cubicBezTo>
                    <a:cubicBezTo>
                      <a:pt x="347" y="197"/>
                      <a:pt x="93" y="130"/>
                      <a:pt x="4" y="97"/>
                    </a:cubicBezTo>
                    <a:lnTo>
                      <a:pt x="0" y="0"/>
                    </a:lnTo>
                    <a:cubicBezTo>
                      <a:pt x="90" y="45"/>
                      <a:pt x="357" y="99"/>
                      <a:pt x="543" y="101"/>
                    </a:cubicBezTo>
                    <a:cubicBezTo>
                      <a:pt x="729" y="103"/>
                      <a:pt x="926" y="11"/>
                      <a:pt x="1118" y="10"/>
                    </a:cubicBezTo>
                    <a:cubicBezTo>
                      <a:pt x="1310" y="9"/>
                      <a:pt x="1502" y="96"/>
                      <a:pt x="1696" y="97"/>
                    </a:cubicBezTo>
                    <a:cubicBezTo>
                      <a:pt x="1890" y="98"/>
                      <a:pt x="2091" y="13"/>
                      <a:pt x="2285" y="15"/>
                    </a:cubicBezTo>
                    <a:cubicBezTo>
                      <a:pt x="2479" y="17"/>
                      <a:pt x="2669" y="106"/>
                      <a:pt x="2862" y="106"/>
                    </a:cubicBezTo>
                    <a:cubicBezTo>
                      <a:pt x="3055" y="106"/>
                      <a:pt x="3252" y="17"/>
                      <a:pt x="3446" y="15"/>
                    </a:cubicBezTo>
                    <a:cubicBezTo>
                      <a:pt x="3640" y="13"/>
                      <a:pt x="3832" y="98"/>
                      <a:pt x="4024" y="97"/>
                    </a:cubicBezTo>
                    <a:cubicBezTo>
                      <a:pt x="4216" y="96"/>
                      <a:pt x="4497" y="22"/>
                      <a:pt x="4598" y="9"/>
                    </a:cubicBezTo>
                    <a:cubicBezTo>
                      <a:pt x="4598" y="55"/>
                      <a:pt x="4598" y="101"/>
                      <a:pt x="4598" y="101"/>
                    </a:cubicBezTo>
                    <a:close/>
                  </a:path>
                </a:pathLst>
              </a:custGeom>
              <a:solidFill>
                <a:srgbClr val="FFFFFF"/>
              </a:solidFill>
              <a:ln w="6350">
                <a:solidFill>
                  <a:srgbClr val="000000"/>
                </a:solidFill>
                <a:round/>
                <a:headEnd/>
                <a:tailEnd/>
              </a:ln>
            </p:spPr>
            <p:txBody>
              <a:bodyPr anchor="t" anchorCtr="0" bIns="45720" lIns="91440" rIns="91440" rot="0" tIns="45720" upright="1" vert="horz" wrap="square">
                <a:noAutofit/>
              </a:bodyPr>
              <a:lstStyle/>
              <a:p>
                <a:endParaRPr altLang="en-US" lang="ja-JP"/>
              </a:p>
            </p:txBody>
          </p:sp>
          <p:sp>
            <p:nvSpPr>
              <p:cNvPr id="34" name="Rectangle 42">
                <a:extLst>
                  <a:ext uri="{FF2B5EF4-FFF2-40B4-BE49-F238E27FC236}">
                    <a16:creationId xmlns:a16="http://schemas.microsoft.com/office/drawing/2014/main" id="{C9AF4009-76C3-47CE-9077-DF0B494F2FC9}"/>
                  </a:ext>
                </a:extLst>
              </p:cNvPr>
              <p:cNvSpPr>
                <a:spLocks noChangeArrowheads="1"/>
              </p:cNvSpPr>
              <p:nvPr/>
            </p:nvSpPr>
            <p:spPr bwMode="auto">
              <a:xfrm>
                <a:off x="389" y="3847"/>
                <a:ext cx="168" cy="447"/>
              </a:xfrm>
              <a:prstGeom prst="rect">
                <a:avLst/>
              </a:prstGeom>
              <a:solidFill>
                <a:schemeClr val="bg1">
                  <a:lumMod val="95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t" anchorCtr="0" bIns="45720" lIns="91440" rIns="91440" rot="0" tIns="45720" upright="1" vert="horz" wrap="square">
                <a:noAutofit/>
              </a:bodyPr>
              <a:lstStyle/>
              <a:p>
                <a:endParaRPr altLang="en-US" lang="ja-JP"/>
              </a:p>
            </p:txBody>
          </p:sp>
          <p:sp>
            <p:nvSpPr>
              <p:cNvPr id="35" name="Rectangle 43">
                <a:extLst>
                  <a:ext uri="{FF2B5EF4-FFF2-40B4-BE49-F238E27FC236}">
                    <a16:creationId xmlns:a16="http://schemas.microsoft.com/office/drawing/2014/main" id="{37B4C634-679D-4324-9B55-1DC9E61877E8}"/>
                  </a:ext>
                </a:extLst>
              </p:cNvPr>
              <p:cNvSpPr>
                <a:spLocks noChangeArrowheads="1"/>
              </p:cNvSpPr>
              <p:nvPr/>
            </p:nvSpPr>
            <p:spPr bwMode="auto">
              <a:xfrm>
                <a:off x="6475" y="3895"/>
                <a:ext cx="168" cy="447"/>
              </a:xfrm>
              <a:prstGeom prst="rect">
                <a:avLst/>
              </a:prstGeom>
              <a:solidFill>
                <a:schemeClr val="bg1">
                  <a:lumMod val="95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t" anchorCtr="0" bIns="45720" lIns="91440" rIns="91440" rot="0" tIns="45720" upright="1" vert="horz" wrap="square">
                <a:noAutofit/>
              </a:bodyPr>
              <a:lstStyle/>
              <a:p>
                <a:endParaRPr altLang="en-US" lang="ja-JP"/>
              </a:p>
            </p:txBody>
          </p:sp>
        </p:grpSp>
      </p:grpSp>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372532" y="112327"/>
            <a:ext cx="10800000" cy="563414"/>
          </a:xfrm>
          <a:solidFill>
            <a:schemeClr val="bg1">
              <a:lumMod val="95000"/>
            </a:schemeClr>
          </a:solidFill>
        </p:spPr>
        <p:txBody>
          <a:bodyPr>
            <a:normAutofit fontScale="90000"/>
          </a:bodyPr>
          <a:lstStyle/>
          <a:p>
            <a:r>
              <a:rPr altLang="ja-JP" b="1" dirty="0" lang="en-US">
                <a:solidFill>
                  <a:schemeClr val="accent2">
                    <a:lumMod val="50000"/>
                  </a:schemeClr>
                </a:solidFill>
              </a:rPr>
              <a:t>4.-2 </a:t>
            </a:r>
            <a:r>
              <a:rPr altLang="en-US" b="1" dirty="0" lang="ja-JP">
                <a:solidFill>
                  <a:schemeClr val="accent2">
                    <a:lumMod val="50000"/>
                  </a:schemeClr>
                </a:solidFill>
              </a:rPr>
              <a:t>受験票を確認する際のポイント</a:t>
            </a:r>
            <a:r>
              <a:rPr altLang="ja-JP" dirty="0" kumimoji="0" lang="en-US" sz="2700">
                <a:solidFill>
                  <a:schemeClr val="accent2">
                    <a:lumMod val="50000"/>
                  </a:schemeClr>
                </a:solidFill>
                <a:cs typeface="+mn-cs"/>
              </a:rPr>
              <a:t>【</a:t>
            </a:r>
            <a:r>
              <a:rPr altLang="en-US" dirty="0" kumimoji="0" lang="ja-JP" sz="2700">
                <a:solidFill>
                  <a:schemeClr val="accent2">
                    <a:lumMod val="50000"/>
                  </a:schemeClr>
                </a:solidFill>
                <a:cs typeface="+mn-cs"/>
              </a:rPr>
              <a:t>受験上の注意：</a:t>
            </a:r>
            <a:r>
              <a:rPr altLang="ja-JP" dirty="0" kumimoji="0" lang="en-US" sz="2700">
                <a:solidFill>
                  <a:schemeClr val="accent2">
                    <a:lumMod val="50000"/>
                  </a:schemeClr>
                </a:solidFill>
                <a:cs typeface="+mn-cs"/>
              </a:rPr>
              <a:t>P.</a:t>
            </a:r>
            <a:r>
              <a:rPr altLang="en-US" dirty="0" kumimoji="0" lang="ja-JP" sz="2700">
                <a:solidFill>
                  <a:schemeClr val="accent2">
                    <a:lumMod val="50000"/>
                  </a:schemeClr>
                </a:solidFill>
                <a:cs typeface="+mn-cs"/>
              </a:rPr>
              <a:t>６～７</a:t>
            </a:r>
            <a:r>
              <a:rPr altLang="ja-JP" dirty="0" kumimoji="0" lang="en-US" sz="2700">
                <a:solidFill>
                  <a:schemeClr val="accent2">
                    <a:lumMod val="50000"/>
                  </a:schemeClr>
                </a:solidFill>
                <a:cs typeface="+mn-cs"/>
              </a:rPr>
              <a:t>】</a:t>
            </a:r>
            <a:endParaRPr altLang="en-US" dirty="0" lang="ja-JP">
              <a:solidFill>
                <a:schemeClr val="accent2">
                  <a:lumMod val="50000"/>
                </a:schemeClr>
              </a:solidFill>
            </a:endParaRPr>
          </a:p>
        </p:txBody>
      </p:sp>
      <p:grpSp>
        <p:nvGrpSpPr>
          <p:cNvPr id="4" name="グループ化 3">
            <a:extLst>
              <a:ext uri="{FF2B5EF4-FFF2-40B4-BE49-F238E27FC236}">
                <a16:creationId xmlns:a16="http://schemas.microsoft.com/office/drawing/2014/main" id="{31669572-8740-44DE-AEFA-2A28A043CEB2}"/>
              </a:ext>
            </a:extLst>
          </p:cNvPr>
          <p:cNvGrpSpPr/>
          <p:nvPr/>
        </p:nvGrpSpPr>
        <p:grpSpPr>
          <a:xfrm>
            <a:off x="1185076" y="1369704"/>
            <a:ext cx="10374395" cy="1126428"/>
            <a:chOff x="-1279979" y="1426654"/>
            <a:chExt cx="10374395" cy="1126428"/>
          </a:xfrm>
        </p:grpSpPr>
        <p:sp>
          <p:nvSpPr>
            <p:cNvPr id="9" name="正方形/長方形 8">
              <a:extLst>
                <a:ext uri="{FF2B5EF4-FFF2-40B4-BE49-F238E27FC236}">
                  <a16:creationId xmlns:a16="http://schemas.microsoft.com/office/drawing/2014/main" id="{149AF655-CEC8-4BB9-92E9-2D18B5B7D8D7}"/>
                </a:ext>
              </a:extLst>
            </p:cNvPr>
            <p:cNvSpPr/>
            <p:nvPr/>
          </p:nvSpPr>
          <p:spPr>
            <a:xfrm>
              <a:off x="-1279979" y="1437082"/>
              <a:ext cx="4968000" cy="1116000"/>
            </a:xfrm>
            <a:prstGeom prst="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dirty="0" kumimoji="1" lang="ja-JP"/>
            </a:p>
          </p:txBody>
        </p:sp>
        <p:sp>
          <p:nvSpPr>
            <p:cNvPr id="23" name="吹き出し: 角を丸めた四角形 22">
              <a:extLst>
                <a:ext uri="{FF2B5EF4-FFF2-40B4-BE49-F238E27FC236}">
                  <a16:creationId xmlns:a16="http://schemas.microsoft.com/office/drawing/2014/main" id="{CB4065D4-F795-4158-ABFC-FBFF818EA908}"/>
                </a:ext>
              </a:extLst>
            </p:cNvPr>
            <p:cNvSpPr/>
            <p:nvPr/>
          </p:nvSpPr>
          <p:spPr>
            <a:xfrm>
              <a:off x="5134629" y="1426654"/>
              <a:ext cx="3959787" cy="664596"/>
            </a:xfrm>
            <a:prstGeom prst="wedgeRoundRectCallout">
              <a:avLst>
                <a:gd fmla="val -85562" name="adj1"/>
                <a:gd fmla="val 43340" name="adj2"/>
                <a:gd fmla="val 16667" name="adj3"/>
              </a:avLst>
            </a:prstGeom>
            <a:ln w="190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r>
                <a:rPr altLang="ja-JP" b="1" dirty="0" kumimoji="1" lang="en-US" sz="1600">
                  <a:solidFill>
                    <a:schemeClr val="tx1"/>
                  </a:solidFill>
                </a:rPr>
                <a:t>【</a:t>
              </a:r>
              <a:r>
                <a:rPr altLang="en-US" b="1" dirty="0" kumimoji="1" lang="ja-JP" sz="1600">
                  <a:solidFill>
                    <a:schemeClr val="tx1"/>
                  </a:solidFill>
                </a:rPr>
                <a:t>①</a:t>
              </a:r>
              <a:r>
                <a:rPr altLang="en-US" b="1" dirty="0" kumimoji="1" lang="ja-JP" sz="1600"/>
                <a:t>試験場</a:t>
              </a:r>
              <a:r>
                <a:rPr altLang="ja-JP" b="1" dirty="0" kumimoji="1" lang="en-US" sz="1600">
                  <a:solidFill>
                    <a:schemeClr val="tx1"/>
                  </a:solidFill>
                </a:rPr>
                <a:t>】</a:t>
              </a:r>
            </a:p>
            <a:p>
              <a:r>
                <a:rPr altLang="en-US" dirty="0" kumimoji="1" lang="ja-JP" sz="1600">
                  <a:solidFill>
                    <a:schemeClr val="tx1"/>
                  </a:solidFill>
                </a:rPr>
                <a:t>指定された試験場以外では受験できない</a:t>
              </a:r>
            </a:p>
          </p:txBody>
        </p:sp>
      </p:grpSp>
      <p:grpSp>
        <p:nvGrpSpPr>
          <p:cNvPr id="11" name="グループ化 10">
            <a:extLst>
              <a:ext uri="{FF2B5EF4-FFF2-40B4-BE49-F238E27FC236}">
                <a16:creationId xmlns:a16="http://schemas.microsoft.com/office/drawing/2014/main" id="{7A000E3C-D831-47D6-992F-07B63FC9635F}"/>
              </a:ext>
            </a:extLst>
          </p:cNvPr>
          <p:cNvGrpSpPr/>
          <p:nvPr/>
        </p:nvGrpSpPr>
        <p:grpSpPr>
          <a:xfrm>
            <a:off x="4869431" y="4080580"/>
            <a:ext cx="6868563" cy="1554231"/>
            <a:chOff x="1753201" y="5349752"/>
            <a:chExt cx="6868563" cy="1554231"/>
          </a:xfrm>
        </p:grpSpPr>
        <p:sp>
          <p:nvSpPr>
            <p:cNvPr id="18" name="正方形/長方形 17">
              <a:extLst>
                <a:ext uri="{FF2B5EF4-FFF2-40B4-BE49-F238E27FC236}">
                  <a16:creationId xmlns:a16="http://schemas.microsoft.com/office/drawing/2014/main" id="{85ECF458-7196-458A-8E54-056E0C058833}"/>
                </a:ext>
              </a:extLst>
            </p:cNvPr>
            <p:cNvSpPr/>
            <p:nvPr/>
          </p:nvSpPr>
          <p:spPr>
            <a:xfrm>
              <a:off x="1753201" y="5349752"/>
              <a:ext cx="2124000" cy="540000"/>
            </a:xfrm>
            <a:prstGeom prst="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kumimoji="1" lang="ja-JP"/>
            </a:p>
          </p:txBody>
        </p:sp>
        <p:sp>
          <p:nvSpPr>
            <p:cNvPr id="25" name="吹き出し: 角を丸めた四角形 24">
              <a:extLst>
                <a:ext uri="{FF2B5EF4-FFF2-40B4-BE49-F238E27FC236}">
                  <a16:creationId xmlns:a16="http://schemas.microsoft.com/office/drawing/2014/main" id="{A9AB420A-7711-4CE9-A7C6-7B5AD6342916}"/>
                </a:ext>
              </a:extLst>
            </p:cNvPr>
            <p:cNvSpPr/>
            <p:nvPr/>
          </p:nvSpPr>
          <p:spPr>
            <a:xfrm>
              <a:off x="4563836" y="5499564"/>
              <a:ext cx="4057928" cy="1404419"/>
            </a:xfrm>
            <a:prstGeom prst="wedgeRoundRectCallout">
              <a:avLst>
                <a:gd fmla="val -67056" name="adj1"/>
                <a:gd fmla="val -43319" name="adj2"/>
                <a:gd fmla="val 16667" name="adj3"/>
              </a:avLst>
            </a:prstGeom>
            <a:ln w="190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r>
                <a:rPr altLang="ja-JP" b="1" dirty="0" kumimoji="1" lang="en-US" sz="1600">
                  <a:solidFill>
                    <a:schemeClr val="tx1"/>
                  </a:solidFill>
                  <a:latin typeface="+mj-ea"/>
                  <a:ea typeface="+mj-ea"/>
                </a:rPr>
                <a:t>【</a:t>
              </a:r>
              <a:r>
                <a:rPr altLang="en-US" b="1" dirty="0" kumimoji="1" lang="ja-JP" sz="1600">
                  <a:solidFill>
                    <a:schemeClr val="tx1"/>
                  </a:solidFill>
                  <a:latin typeface="+mj-ea"/>
                  <a:ea typeface="+mj-ea"/>
                </a:rPr>
                <a:t>⑤</a:t>
              </a:r>
              <a:r>
                <a:rPr altLang="en-US" b="1" dirty="0" kumimoji="1" lang="ja-JP" sz="1600">
                  <a:latin typeface="+mj-ea"/>
                  <a:ea typeface="+mj-ea"/>
                </a:rPr>
                <a:t>数学の登録状況</a:t>
              </a:r>
              <a:r>
                <a:rPr altLang="ja-JP" b="1" dirty="0" kumimoji="1" lang="en-US" sz="1600">
                  <a:latin typeface="+mj-ea"/>
                  <a:ea typeface="+mj-ea"/>
                </a:rPr>
                <a:t>】</a:t>
              </a:r>
            </a:p>
            <a:p>
              <a:r>
                <a:rPr altLang="en-US" dirty="0" kumimoji="1" lang="ja-JP" sz="1600">
                  <a:solidFill>
                    <a:schemeClr val="tx1"/>
                  </a:solidFill>
                </a:rPr>
                <a:t>「○」が表示されている場合は，試験当日に「数学①」と「数学②」の両方又はいずれか一方のみ受験することが可能</a:t>
              </a:r>
            </a:p>
          </p:txBody>
        </p:sp>
      </p:grpSp>
      <p:grpSp>
        <p:nvGrpSpPr>
          <p:cNvPr id="6" name="グループ化 5">
            <a:extLst>
              <a:ext uri="{FF2B5EF4-FFF2-40B4-BE49-F238E27FC236}">
                <a16:creationId xmlns:a16="http://schemas.microsoft.com/office/drawing/2014/main" id="{E504EE3C-1BCD-485D-8998-90F36733EF9A}"/>
              </a:ext>
            </a:extLst>
          </p:cNvPr>
          <p:cNvGrpSpPr/>
          <p:nvPr/>
        </p:nvGrpSpPr>
        <p:grpSpPr>
          <a:xfrm>
            <a:off x="603496" y="3533065"/>
            <a:ext cx="6391814" cy="3212608"/>
            <a:chOff x="2510629" y="4373802"/>
            <a:chExt cx="6391814" cy="3212608"/>
          </a:xfrm>
        </p:grpSpPr>
        <p:sp>
          <p:nvSpPr>
            <p:cNvPr id="16" name="正方形/長方形 15">
              <a:extLst>
                <a:ext uri="{FF2B5EF4-FFF2-40B4-BE49-F238E27FC236}">
                  <a16:creationId xmlns:a16="http://schemas.microsoft.com/office/drawing/2014/main" id="{689F0664-755C-44C9-9AAB-A5A3B23DA85C}"/>
                </a:ext>
              </a:extLst>
            </p:cNvPr>
            <p:cNvSpPr/>
            <p:nvPr/>
          </p:nvSpPr>
          <p:spPr>
            <a:xfrm>
              <a:off x="6778443" y="4373802"/>
              <a:ext cx="2124000" cy="288000"/>
            </a:xfrm>
            <a:prstGeom prst="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kumimoji="1" lang="ja-JP"/>
            </a:p>
          </p:txBody>
        </p:sp>
        <p:sp>
          <p:nvSpPr>
            <p:cNvPr id="32" name="吹き出し: 角を丸めた四角形 31">
              <a:extLst>
                <a:ext uri="{FF2B5EF4-FFF2-40B4-BE49-F238E27FC236}">
                  <a16:creationId xmlns:a16="http://schemas.microsoft.com/office/drawing/2014/main" id="{5E14F97A-891C-48F5-A211-83622AD3D0CE}"/>
                </a:ext>
              </a:extLst>
            </p:cNvPr>
            <p:cNvSpPr/>
            <p:nvPr/>
          </p:nvSpPr>
          <p:spPr>
            <a:xfrm>
              <a:off x="2510629" y="6233864"/>
              <a:ext cx="4170923" cy="1352546"/>
            </a:xfrm>
            <a:prstGeom prst="wedgeRoundRectCallout">
              <a:avLst>
                <a:gd fmla="val 52023" name="adj1"/>
                <a:gd fmla="val -178920" name="adj2"/>
                <a:gd fmla="val 16667" name="adj3"/>
              </a:avLst>
            </a:prstGeom>
            <a:ln w="19050">
              <a:solidFill>
                <a:srgbClr val="FFC000"/>
              </a:solidFill>
            </a:ln>
          </p:spPr>
          <p:style>
            <a:lnRef idx="2">
              <a:schemeClr val="accent2"/>
            </a:lnRef>
            <a:fillRef idx="1">
              <a:schemeClr val="lt1"/>
            </a:fillRef>
            <a:effectRef idx="0">
              <a:schemeClr val="accent2"/>
            </a:effectRef>
            <a:fontRef idx="minor">
              <a:schemeClr val="dk1"/>
            </a:fontRef>
          </p:style>
          <p:txBody>
            <a:bodyPr anchor="ctr" anchorCtr="0" lIns="36000" rIns="36000" rtlCol="0"/>
            <a:lstStyle/>
            <a:p>
              <a:r>
                <a:rPr altLang="ja-JP" b="1" dirty="0" kumimoji="1" lang="en-US" sz="1600">
                  <a:solidFill>
                    <a:sysClr lastClr="000000" val="windowText"/>
                  </a:solidFill>
                </a:rPr>
                <a:t>【</a:t>
              </a:r>
              <a:r>
                <a:rPr altLang="en-US" b="1" dirty="0" kumimoji="1" lang="ja-JP" sz="1600">
                  <a:solidFill>
                    <a:sysClr lastClr="000000" val="windowText"/>
                  </a:solidFill>
                </a:rPr>
                <a:t>④</a:t>
              </a:r>
              <a:r>
                <a:rPr altLang="en-US" b="1" dirty="0" kumimoji="1" lang="ja-JP" sz="1600"/>
                <a:t>外国語の登録状況</a:t>
              </a:r>
              <a:r>
                <a:rPr altLang="ja-JP" b="1" dirty="0" kumimoji="1" lang="en-US" sz="1600"/>
                <a:t>】</a:t>
              </a:r>
              <a:endParaRPr altLang="en-US" b="1" dirty="0" kumimoji="1" lang="ja-JP" sz="1600"/>
            </a:p>
            <a:p>
              <a:r>
                <a:rPr altLang="en-US" dirty="0" kumimoji="1" lang="ja-JP" sz="1600">
                  <a:solidFill>
                    <a:sysClr lastClr="000000" val="windowText"/>
                  </a:solidFill>
                </a:rPr>
                <a:t>別冊子試験問題の配付を希望した場合のみ，備考欄に「別冊子配付あり」と表示されている</a:t>
              </a:r>
              <a:endParaRPr altLang="ja-JP" dirty="0" kumimoji="1" lang="en-US" sz="1600">
                <a:solidFill>
                  <a:schemeClr val="tx1"/>
                </a:solidFill>
              </a:endParaRPr>
            </a:p>
          </p:txBody>
        </p:sp>
      </p:grpSp>
      <p:sp>
        <p:nvSpPr>
          <p:cNvPr id="3" name="スライド番号プレースホルダー 2">
            <a:extLst>
              <a:ext uri="{FF2B5EF4-FFF2-40B4-BE49-F238E27FC236}">
                <a16:creationId xmlns:a16="http://schemas.microsoft.com/office/drawing/2014/main" id="{EC1FEB18-274A-4A6B-8088-FAE3D4CFFA2D}"/>
              </a:ext>
            </a:extLst>
          </p:cNvPr>
          <p:cNvSpPr>
            <a:spLocks noGrp="1"/>
          </p:cNvSpPr>
          <p:nvPr>
            <p:ph idx="12" sz="quarter" type="sldNum"/>
          </p:nvPr>
        </p:nvSpPr>
        <p:spPr>
          <a:xfrm>
            <a:off x="11311015" y="6310184"/>
            <a:ext cx="683339" cy="365125"/>
          </a:xfrm>
          <a:ln w="19050">
            <a:noFill/>
          </a:ln>
        </p:spPr>
        <p:txBody>
          <a:bodyPr/>
          <a:lstStyle/>
          <a:p>
            <a:fld id="{6CDE0D69-D120-4C3F-AF8B-153B86130DEE}" type="slidenum">
              <a:rPr altLang="en-US" kumimoji="1" lang="ja-JP" smtClean="0"/>
              <a:pPr/>
              <a:t>10</a:t>
            </a:fld>
            <a:endParaRPr altLang="en-US" dirty="0" kumimoji="1" lang="ja-JP"/>
          </a:p>
        </p:txBody>
      </p:sp>
      <p:grpSp>
        <p:nvGrpSpPr>
          <p:cNvPr id="13" name="グループ化 12">
            <a:extLst>
              <a:ext uri="{FF2B5EF4-FFF2-40B4-BE49-F238E27FC236}">
                <a16:creationId xmlns:a16="http://schemas.microsoft.com/office/drawing/2014/main" id="{3ED0B087-467B-4829-BC34-A9510883512F}"/>
              </a:ext>
            </a:extLst>
          </p:cNvPr>
          <p:cNvGrpSpPr/>
          <p:nvPr/>
        </p:nvGrpSpPr>
        <p:grpSpPr>
          <a:xfrm>
            <a:off x="4869431" y="2289845"/>
            <a:ext cx="7124923" cy="1767694"/>
            <a:chOff x="4802121" y="3891445"/>
            <a:chExt cx="7124923" cy="1767694"/>
          </a:xfrm>
        </p:grpSpPr>
        <p:sp>
          <p:nvSpPr>
            <p:cNvPr id="20" name="正方形/長方形 19">
              <a:extLst>
                <a:ext uri="{FF2B5EF4-FFF2-40B4-BE49-F238E27FC236}">
                  <a16:creationId xmlns:a16="http://schemas.microsoft.com/office/drawing/2014/main" id="{EE3AA8DC-B2E4-4C6E-B74B-74E623838B37}"/>
                </a:ext>
              </a:extLst>
            </p:cNvPr>
            <p:cNvSpPr/>
            <p:nvPr/>
          </p:nvSpPr>
          <p:spPr>
            <a:xfrm>
              <a:off x="4802121" y="5371139"/>
              <a:ext cx="2124000" cy="288000"/>
            </a:xfrm>
            <a:prstGeom prst="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kumimoji="1" lang="ja-JP"/>
            </a:p>
          </p:txBody>
        </p:sp>
        <p:sp>
          <p:nvSpPr>
            <p:cNvPr id="22" name="正方形/長方形 21">
              <a:extLst>
                <a:ext uri="{FF2B5EF4-FFF2-40B4-BE49-F238E27FC236}">
                  <a16:creationId xmlns:a16="http://schemas.microsoft.com/office/drawing/2014/main" id="{220FC062-2F20-4EB0-807F-C4502B61FA96}"/>
                </a:ext>
              </a:extLst>
            </p:cNvPr>
            <p:cNvSpPr/>
            <p:nvPr/>
          </p:nvSpPr>
          <p:spPr>
            <a:xfrm>
              <a:off x="4824612" y="4541519"/>
              <a:ext cx="2088000" cy="288000"/>
            </a:xfrm>
            <a:prstGeom prst="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kumimoji="1" lang="ja-JP"/>
            </a:p>
          </p:txBody>
        </p:sp>
        <p:cxnSp>
          <p:nvCxnSpPr>
            <p:cNvPr id="12" name="直線矢印コネクタ 11">
              <a:extLst>
                <a:ext uri="{FF2B5EF4-FFF2-40B4-BE49-F238E27FC236}">
                  <a16:creationId xmlns:a16="http://schemas.microsoft.com/office/drawing/2014/main" id="{5D67D592-8DFD-4139-9D34-3EDF9474FD08}"/>
                </a:ext>
              </a:extLst>
            </p:cNvPr>
            <p:cNvCxnSpPr>
              <a:cxnSpLocks/>
              <a:stCxn id="10" idx="1"/>
              <a:endCxn id="20" idx="3"/>
            </p:cNvCxnSpPr>
            <p:nvPr/>
          </p:nvCxnSpPr>
          <p:spPr>
            <a:xfrm flipH="1">
              <a:off x="6926121" y="4686624"/>
              <a:ext cx="942995" cy="828515"/>
            </a:xfrm>
            <a:prstGeom prst="straightConnector1">
              <a:avLst/>
            </a:prstGeom>
            <a:ln w="57150">
              <a:solidFill>
                <a:srgbClr val="FFC000"/>
              </a:solidFill>
              <a:tailEnd type="triangle"/>
            </a:ln>
          </p:spPr>
          <p:style>
            <a:lnRef idx="2">
              <a:schemeClr val="accent2"/>
            </a:lnRef>
            <a:fillRef idx="1">
              <a:schemeClr val="lt1"/>
            </a:fillRef>
            <a:effectRef idx="0">
              <a:schemeClr val="accent2"/>
            </a:effectRef>
            <a:fontRef idx="minor">
              <a:schemeClr val="dk1"/>
            </a:fontRef>
          </p:style>
        </p:cxnSp>
        <p:cxnSp>
          <p:nvCxnSpPr>
            <p:cNvPr id="29" name="直線矢印コネクタ 28">
              <a:extLst>
                <a:ext uri="{FF2B5EF4-FFF2-40B4-BE49-F238E27FC236}">
                  <a16:creationId xmlns:a16="http://schemas.microsoft.com/office/drawing/2014/main" id="{D196254B-6CE5-47A7-A72D-32CC9393E164}"/>
                </a:ext>
              </a:extLst>
            </p:cNvPr>
            <p:cNvCxnSpPr>
              <a:cxnSpLocks/>
              <a:stCxn id="10" idx="1"/>
            </p:cNvCxnSpPr>
            <p:nvPr/>
          </p:nvCxnSpPr>
          <p:spPr>
            <a:xfrm flipH="1">
              <a:off x="6961240" y="4686624"/>
              <a:ext cx="907876" cy="0"/>
            </a:xfrm>
            <a:prstGeom prst="straightConnector1">
              <a:avLst/>
            </a:prstGeom>
            <a:ln w="57150">
              <a:solidFill>
                <a:srgbClr val="FFC000"/>
              </a:solidFill>
              <a:tailEnd type="triangle"/>
            </a:ln>
          </p:spPr>
          <p:style>
            <a:lnRef idx="2">
              <a:schemeClr val="accent2"/>
            </a:lnRef>
            <a:fillRef idx="1">
              <a:schemeClr val="lt1"/>
            </a:fillRef>
            <a:effectRef idx="0">
              <a:schemeClr val="accent2"/>
            </a:effectRef>
            <a:fontRef idx="minor">
              <a:schemeClr val="dk1"/>
            </a:fontRef>
          </p:style>
        </p:cxnSp>
        <p:sp>
          <p:nvSpPr>
            <p:cNvPr id="10" name="四角形: 角を丸くする 9">
              <a:extLst>
                <a:ext uri="{FF2B5EF4-FFF2-40B4-BE49-F238E27FC236}">
                  <a16:creationId xmlns:a16="http://schemas.microsoft.com/office/drawing/2014/main" id="{29149E6B-753D-4688-9B06-63820BE77A36}"/>
                </a:ext>
              </a:extLst>
            </p:cNvPr>
            <p:cNvSpPr/>
            <p:nvPr/>
          </p:nvSpPr>
          <p:spPr>
            <a:xfrm>
              <a:off x="7869116" y="3891445"/>
              <a:ext cx="4057928" cy="1590358"/>
            </a:xfrm>
            <a:prstGeom prst="roundRect">
              <a:avLst/>
            </a:prstGeom>
            <a:ln w="190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r>
                <a:rPr altLang="ja-JP" b="1" dirty="0" kumimoji="1" lang="en-US" sz="1600">
                  <a:solidFill>
                    <a:schemeClr val="tx1"/>
                  </a:solidFill>
                </a:rPr>
                <a:t>【</a:t>
              </a:r>
              <a:r>
                <a:rPr altLang="en-US" b="1" dirty="0" kumimoji="1" lang="ja-JP" sz="1600">
                  <a:solidFill>
                    <a:schemeClr val="tx1"/>
                  </a:solidFill>
                </a:rPr>
                <a:t>②</a:t>
              </a:r>
              <a:r>
                <a:rPr altLang="en-US" b="1" dirty="0" kumimoji="1" lang="ja-JP" sz="1600"/>
                <a:t>地理歴史，公民の登録状況</a:t>
              </a:r>
              <a:r>
                <a:rPr altLang="ja-JP" b="1" dirty="0" kumimoji="1" lang="en-US" sz="1600"/>
                <a:t>】</a:t>
              </a:r>
            </a:p>
            <a:p>
              <a:r>
                <a:rPr altLang="ja-JP" b="1" dirty="0" kumimoji="1" lang="en-US" sz="1600">
                  <a:solidFill>
                    <a:schemeClr val="tx1"/>
                  </a:solidFill>
                  <a:latin typeface="+mj-ea"/>
                </a:rPr>
                <a:t>【</a:t>
              </a:r>
              <a:r>
                <a:rPr altLang="en-US" b="1" dirty="0" kumimoji="1" lang="ja-JP" sz="1600">
                  <a:solidFill>
                    <a:schemeClr val="tx1"/>
                  </a:solidFill>
                  <a:latin typeface="+mj-ea"/>
                </a:rPr>
                <a:t>③</a:t>
              </a:r>
              <a:r>
                <a:rPr altLang="en-US" b="1" dirty="0" kumimoji="1" lang="ja-JP" sz="1600">
                  <a:latin typeface="+mj-ea"/>
                </a:rPr>
                <a:t>理科の登録状況</a:t>
              </a:r>
              <a:r>
                <a:rPr altLang="ja-JP" b="1" dirty="0" kumimoji="1" lang="en-US" sz="1600">
                  <a:solidFill>
                    <a:schemeClr val="tx1"/>
                  </a:solidFill>
                  <a:latin typeface="+mj-ea"/>
                </a:rPr>
                <a:t>】</a:t>
              </a:r>
              <a:endParaRPr altLang="en-US" b="1" dirty="0" kumimoji="1" lang="ja-JP" sz="1600"/>
            </a:p>
            <a:p>
              <a:r>
                <a:rPr altLang="en-US" dirty="0" kumimoji="1" lang="ja-JP" sz="1600">
                  <a:solidFill>
                    <a:schemeClr val="tx1"/>
                  </a:solidFill>
                </a:rPr>
                <a:t>「受験する」と登録した場合，備考欄に登録した科目数が表示されている</a:t>
              </a:r>
              <a:endParaRPr altLang="ja-JP" dirty="0" kumimoji="1" lang="en-US" sz="1600">
                <a:solidFill>
                  <a:schemeClr val="tx1"/>
                </a:solidFill>
              </a:endParaRPr>
            </a:p>
          </p:txBody>
        </p:sp>
      </p:grpSp>
      <p:cxnSp>
        <p:nvCxnSpPr>
          <p:cNvPr id="26" name="直線コネクタ 25">
            <a:extLst>
              <a:ext uri="{FF2B5EF4-FFF2-40B4-BE49-F238E27FC236}">
                <a16:creationId xmlns:a16="http://schemas.microsoft.com/office/drawing/2014/main" id="{298FC72B-2928-4DDB-ABB6-5D27FA4E39FB}"/>
              </a:ext>
            </a:extLst>
          </p:cNvPr>
          <p:cNvCxnSpPr>
            <a:cxnSpLocks/>
          </p:cNvCxnSpPr>
          <p:nvPr/>
        </p:nvCxnSpPr>
        <p:spPr>
          <a:xfrm>
            <a:off x="406400" y="555335"/>
            <a:ext cx="903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838108"/>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10"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1000" id="2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タイトル 5">
            <a:extLst>
              <a:ext uri="{FF2B5EF4-FFF2-40B4-BE49-F238E27FC236}">
                <a16:creationId xmlns:a16="http://schemas.microsoft.com/office/drawing/2014/main" id="{DC55B611-16A9-41D4-9DCD-E569A54EC335}"/>
              </a:ext>
            </a:extLst>
          </p:cNvPr>
          <p:cNvSpPr txBox="1">
            <a:spLocks/>
          </p:cNvSpPr>
          <p:nvPr/>
        </p:nvSpPr>
        <p:spPr>
          <a:xfrm>
            <a:off x="406400" y="141696"/>
            <a:ext cx="8596668" cy="563414"/>
          </a:xfrm>
          <a:prstGeom prst="rect">
            <a:avLst/>
          </a:prstGeom>
        </p:spPr>
        <p:txBody>
          <a:bodyPr anchor="t" bIns="45720" lIns="91440" rIns="91440" rtlCol="0" tIns="45720" vert="horz">
            <a:normAutofit fontScale="90000" lnSpcReduction="10000"/>
          </a:bodyPr>
          <a:lstStyle>
            <a:lvl1pPr algn="l" defTabSz="457200" eaLnBrk="1" hangingPunct="1" latinLnBrk="0" rtl="0">
              <a:spcBef>
                <a:spcPct val="0"/>
              </a:spcBef>
              <a:buNone/>
              <a:defRPr kern="1200" kumimoji="1" sz="36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altLang="ja-JP" b="1" dirty="0" lang="en-US">
                <a:solidFill>
                  <a:schemeClr val="accent2">
                    <a:lumMod val="50000"/>
                  </a:schemeClr>
                </a:solidFill>
              </a:rPr>
              <a:t>5. </a:t>
            </a:r>
            <a:r>
              <a:rPr altLang="en-US" b="1" dirty="0" lang="ja-JP">
                <a:solidFill>
                  <a:schemeClr val="accent2">
                    <a:lumMod val="50000"/>
                  </a:schemeClr>
                </a:solidFill>
              </a:rPr>
              <a:t>解答用紙</a:t>
            </a:r>
            <a:r>
              <a:rPr altLang="ja-JP" dirty="0" kumimoji="0" lang="en-US" sz="2700">
                <a:solidFill>
                  <a:schemeClr val="accent2">
                    <a:lumMod val="50000"/>
                  </a:schemeClr>
                </a:solidFill>
                <a:cs typeface="+mn-cs"/>
              </a:rPr>
              <a:t>【</a:t>
            </a:r>
            <a:r>
              <a:rPr altLang="en-US" dirty="0" kumimoji="0" lang="ja-JP" sz="2700">
                <a:solidFill>
                  <a:schemeClr val="accent2">
                    <a:lumMod val="50000"/>
                  </a:schemeClr>
                </a:solidFill>
                <a:cs typeface="+mn-cs"/>
              </a:rPr>
              <a:t>受験上の注意：</a:t>
            </a:r>
            <a:r>
              <a:rPr altLang="ja-JP" dirty="0" kumimoji="0" lang="en-US" sz="2700">
                <a:solidFill>
                  <a:schemeClr val="accent2">
                    <a:lumMod val="50000"/>
                  </a:schemeClr>
                </a:solidFill>
                <a:cs typeface="+mn-cs"/>
              </a:rPr>
              <a:t>P.12</a:t>
            </a:r>
            <a:r>
              <a:rPr altLang="en-US" dirty="0" kumimoji="0" lang="ja-JP" sz="2700">
                <a:solidFill>
                  <a:schemeClr val="accent2">
                    <a:lumMod val="50000"/>
                  </a:schemeClr>
                </a:solidFill>
                <a:cs typeface="+mn-cs"/>
              </a:rPr>
              <a:t>～</a:t>
            </a:r>
            <a:r>
              <a:rPr altLang="ja-JP" dirty="0" kumimoji="0" lang="en-US" sz="2700">
                <a:solidFill>
                  <a:schemeClr val="accent2">
                    <a:lumMod val="50000"/>
                  </a:schemeClr>
                </a:solidFill>
                <a:cs typeface="+mn-cs"/>
              </a:rPr>
              <a:t>13</a:t>
            </a:r>
            <a:r>
              <a:rPr altLang="en-US" dirty="0" err="1" kumimoji="0" lang="ja-JP" sz="2700">
                <a:solidFill>
                  <a:schemeClr val="accent2">
                    <a:lumMod val="50000"/>
                  </a:schemeClr>
                </a:solidFill>
                <a:cs typeface="+mn-cs"/>
              </a:rPr>
              <a:t>，</a:t>
            </a:r>
            <a:r>
              <a:rPr altLang="ja-JP" dirty="0" kumimoji="0" lang="en-US" sz="2700">
                <a:solidFill>
                  <a:schemeClr val="accent2">
                    <a:lumMod val="50000"/>
                  </a:schemeClr>
                </a:solidFill>
                <a:cs typeface="+mn-cs"/>
              </a:rPr>
              <a:t>18</a:t>
            </a:r>
            <a:r>
              <a:rPr altLang="en-US" dirty="0" kumimoji="0" lang="ja-JP" sz="2700">
                <a:solidFill>
                  <a:schemeClr val="accent2">
                    <a:lumMod val="50000"/>
                  </a:schemeClr>
                </a:solidFill>
                <a:cs typeface="+mn-cs"/>
              </a:rPr>
              <a:t>～</a:t>
            </a:r>
            <a:r>
              <a:rPr altLang="ja-JP" dirty="0" kumimoji="0" lang="en-US" sz="2700">
                <a:solidFill>
                  <a:schemeClr val="accent2">
                    <a:lumMod val="50000"/>
                  </a:schemeClr>
                </a:solidFill>
                <a:cs typeface="+mn-cs"/>
              </a:rPr>
              <a:t>19】</a:t>
            </a:r>
            <a:endParaRPr altLang="en-US" dirty="0" lang="ja-JP">
              <a:solidFill>
                <a:schemeClr val="accent2">
                  <a:lumMod val="50000"/>
                </a:schemeClr>
              </a:solidFill>
            </a:endParaRPr>
          </a:p>
        </p:txBody>
      </p:sp>
      <p:sp>
        <p:nvSpPr>
          <p:cNvPr id="22" name="四角形: 角を丸くする 21">
            <a:extLst>
              <a:ext uri="{FF2B5EF4-FFF2-40B4-BE49-F238E27FC236}">
                <a16:creationId xmlns:a16="http://schemas.microsoft.com/office/drawing/2014/main" id="{58B71756-BF81-42AC-88F9-422CCC6D7E03}"/>
              </a:ext>
            </a:extLst>
          </p:cNvPr>
          <p:cNvSpPr/>
          <p:nvPr/>
        </p:nvSpPr>
        <p:spPr>
          <a:xfrm>
            <a:off x="406400" y="737149"/>
            <a:ext cx="11270128" cy="1800000"/>
          </a:xfrm>
          <a:prstGeom prst="roundRect">
            <a:avLst>
              <a:gd fmla="val 1179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200">
                <a:solidFill>
                  <a:schemeClr val="tx1"/>
                </a:solidFill>
              </a:rPr>
              <a:t>○　解答用紙への氏名，受験番号，試験場コード，解答科目（出題範囲）欄の記入・</a:t>
            </a:r>
            <a:endParaRPr altLang="ja-JP" b="1" dirty="0" kumimoji="1" lang="en-US" sz="2200">
              <a:solidFill>
                <a:schemeClr val="tx1"/>
              </a:solidFill>
            </a:endParaRPr>
          </a:p>
          <a:p>
            <a:r>
              <a:rPr altLang="en-US" b="1" dirty="0" kumimoji="1" lang="ja-JP" sz="2200">
                <a:solidFill>
                  <a:schemeClr val="tx1"/>
                </a:solidFill>
              </a:rPr>
              <a:t>　マークについて</a:t>
            </a:r>
            <a:endParaRPr altLang="ja-JP" b="1" dirty="0" kumimoji="1" lang="en-US" sz="2200">
              <a:solidFill>
                <a:schemeClr val="tx1"/>
              </a:solidFill>
            </a:endParaRPr>
          </a:p>
          <a:p>
            <a:pPr>
              <a:spcBef>
                <a:spcPts val="1200"/>
              </a:spcBef>
            </a:pPr>
            <a:r>
              <a:rPr altLang="en-US" dirty="0" kumimoji="1" lang="ja-JP" sz="1600">
                <a:solidFill>
                  <a:schemeClr val="tx1"/>
                </a:solidFill>
              </a:rPr>
              <a:t>　</a:t>
            </a:r>
            <a:r>
              <a:rPr altLang="en-US" dirty="0" kumimoji="1" lang="ja-JP" sz="2000">
                <a:solidFill>
                  <a:schemeClr val="tx1"/>
                </a:solidFill>
              </a:rPr>
              <a:t>➡　監督者の指示に従い，解答開始前に行います。</a:t>
            </a:r>
            <a:endParaRPr altLang="ja-JP" dirty="0" kumimoji="1" lang="en-US" sz="2000">
              <a:solidFill>
                <a:schemeClr val="tx1"/>
              </a:solidFill>
            </a:endParaRPr>
          </a:p>
          <a:p>
            <a:r>
              <a:rPr altLang="en-US" dirty="0" kumimoji="1" lang="ja-JP" sz="2000">
                <a:solidFill>
                  <a:schemeClr val="tx1"/>
                </a:solidFill>
              </a:rPr>
              <a:t>　　</a:t>
            </a:r>
            <a:r>
              <a:rPr altLang="en-US" dirty="0" kumimoji="1" lang="ja-JP" sz="1600">
                <a:solidFill>
                  <a:schemeClr val="tx1"/>
                </a:solidFill>
              </a:rPr>
              <a:t>　</a:t>
            </a:r>
            <a:r>
              <a:rPr altLang="en-US" b="1" dirty="0" kumimoji="1" lang="ja-JP" sz="2000" u="sng">
                <a:solidFill>
                  <a:srgbClr val="FF0000"/>
                </a:solidFill>
              </a:rPr>
              <a:t>監督者の指示をよく聞いて</a:t>
            </a:r>
            <a:r>
              <a:rPr altLang="en-US" dirty="0" kumimoji="1" lang="ja-JP" sz="2000">
                <a:solidFill>
                  <a:schemeClr val="tx1"/>
                </a:solidFill>
              </a:rPr>
              <a:t>，間違えのないよう記入・マークしてください。</a:t>
            </a:r>
          </a:p>
        </p:txBody>
      </p:sp>
      <p:sp>
        <p:nvSpPr>
          <p:cNvPr id="24" name="四角形: 角を丸くする 23">
            <a:extLst>
              <a:ext uri="{FF2B5EF4-FFF2-40B4-BE49-F238E27FC236}">
                <a16:creationId xmlns:a16="http://schemas.microsoft.com/office/drawing/2014/main" id="{7235DED2-E633-435B-A0A8-A6B5A08710A4}"/>
              </a:ext>
            </a:extLst>
          </p:cNvPr>
          <p:cNvSpPr/>
          <p:nvPr/>
        </p:nvSpPr>
        <p:spPr>
          <a:xfrm>
            <a:off x="406400" y="4107181"/>
            <a:ext cx="11270128" cy="2160000"/>
          </a:xfrm>
          <a:prstGeom prst="roundRect">
            <a:avLst>
              <a:gd fmla="val 11679"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200">
                <a:solidFill>
                  <a:schemeClr val="tx1"/>
                </a:solidFill>
              </a:rPr>
              <a:t>○　</a:t>
            </a:r>
            <a:r>
              <a:rPr altLang="ja-JP" b="1" dirty="0" kumimoji="1" lang="en-US" sz="2200">
                <a:solidFill>
                  <a:schemeClr val="tx1"/>
                </a:solidFill>
              </a:rPr>
              <a:t>『</a:t>
            </a:r>
            <a:r>
              <a:rPr altLang="en-US" b="1" dirty="0" kumimoji="1" lang="ja-JP" sz="2200">
                <a:solidFill>
                  <a:schemeClr val="tx1"/>
                </a:solidFill>
              </a:rPr>
              <a:t>地理総合／歴史総合／公共</a:t>
            </a:r>
            <a:r>
              <a:rPr altLang="ja-JP" b="1" dirty="0" kumimoji="1" lang="en-US" sz="2200">
                <a:solidFill>
                  <a:schemeClr val="tx1"/>
                </a:solidFill>
              </a:rPr>
              <a:t>』</a:t>
            </a:r>
            <a:r>
              <a:rPr altLang="en-US" b="1" dirty="0" kumimoji="1" lang="ja-JP" sz="2200">
                <a:solidFill>
                  <a:schemeClr val="tx1"/>
                </a:solidFill>
              </a:rPr>
              <a:t>及び</a:t>
            </a:r>
            <a:r>
              <a:rPr altLang="ja-JP" b="1" dirty="0" kumimoji="1" lang="en-US" sz="2200">
                <a:solidFill>
                  <a:schemeClr val="tx1"/>
                </a:solidFill>
              </a:rPr>
              <a:t>『</a:t>
            </a:r>
            <a:r>
              <a:rPr altLang="en-US" b="1" dirty="0" kumimoji="1" lang="ja-JP" sz="2200">
                <a:solidFill>
                  <a:schemeClr val="tx1"/>
                </a:solidFill>
              </a:rPr>
              <a:t>物理基礎／化学基礎／生物基礎／地学基礎</a:t>
            </a:r>
            <a:r>
              <a:rPr altLang="ja-JP" b="1" dirty="0" kumimoji="1" lang="en-US" sz="2200">
                <a:solidFill>
                  <a:schemeClr val="tx1"/>
                </a:solidFill>
              </a:rPr>
              <a:t>』</a:t>
            </a:r>
          </a:p>
          <a:p>
            <a:r>
              <a:rPr altLang="en-US" b="1" dirty="0" kumimoji="1" lang="ja-JP" sz="2200">
                <a:solidFill>
                  <a:schemeClr val="tx1"/>
                </a:solidFill>
              </a:rPr>
              <a:t>　を解答する場合</a:t>
            </a:r>
            <a:endParaRPr altLang="ja-JP" b="1" dirty="0" kumimoji="1" lang="en-US" sz="2200">
              <a:solidFill>
                <a:schemeClr val="tx1"/>
              </a:solidFill>
            </a:endParaRPr>
          </a:p>
          <a:p>
            <a:pPr>
              <a:spcBef>
                <a:spcPts val="1200"/>
              </a:spcBef>
            </a:pPr>
            <a:r>
              <a:rPr altLang="en-US" dirty="0" kumimoji="1" lang="ja-JP" sz="1600">
                <a:solidFill>
                  <a:schemeClr val="tx1"/>
                </a:solidFill>
              </a:rPr>
              <a:t>　</a:t>
            </a:r>
            <a:r>
              <a:rPr altLang="en-US" dirty="0" kumimoji="1" lang="ja-JP" sz="2000">
                <a:solidFill>
                  <a:schemeClr val="tx1"/>
                </a:solidFill>
              </a:rPr>
              <a:t>➡　第１面にある解答科目欄に当該科目をマークの上，第２面にある２つの出題範囲欄にそれ</a:t>
            </a:r>
            <a:endParaRPr altLang="ja-JP" dirty="0" kumimoji="1" lang="en-US" sz="2000">
              <a:solidFill>
                <a:schemeClr val="tx1"/>
              </a:solidFill>
            </a:endParaRPr>
          </a:p>
          <a:p>
            <a:r>
              <a:rPr altLang="ja-JP" dirty="0" kumimoji="1" lang="en-US" sz="2000">
                <a:solidFill>
                  <a:schemeClr val="tx1"/>
                </a:solidFill>
              </a:rPr>
              <a:t>	</a:t>
            </a:r>
            <a:r>
              <a:rPr altLang="en-US" dirty="0" err="1" kumimoji="1" lang="ja-JP" sz="2000">
                <a:solidFill>
                  <a:schemeClr val="tx1"/>
                </a:solidFill>
              </a:rPr>
              <a:t>ぞれ</a:t>
            </a:r>
            <a:r>
              <a:rPr altLang="en-US" dirty="0" kumimoji="1" lang="ja-JP" sz="2000">
                <a:solidFill>
                  <a:schemeClr val="tx1"/>
                </a:solidFill>
              </a:rPr>
              <a:t>１つずつマークしてください。</a:t>
            </a:r>
            <a:endParaRPr altLang="ja-JP" dirty="0" kumimoji="1" lang="en-US" sz="2000">
              <a:solidFill>
                <a:schemeClr val="tx1"/>
              </a:solidFill>
            </a:endParaRPr>
          </a:p>
          <a:p>
            <a:r>
              <a:rPr altLang="en-US" dirty="0" kumimoji="1" lang="ja-JP" sz="2000">
                <a:solidFill>
                  <a:schemeClr val="tx1"/>
                </a:solidFill>
              </a:rPr>
              <a:t>　　　解答欄も第２面にあります。（第１面の解答欄は空欄になります。）</a:t>
            </a:r>
            <a:r>
              <a:rPr altLang="en-US" b="1" dirty="0" kumimoji="1" lang="ja-JP">
                <a:solidFill>
                  <a:schemeClr val="tx1"/>
                </a:solidFill>
              </a:rPr>
              <a:t> </a:t>
            </a:r>
            <a:r>
              <a:rPr altLang="ja-JP" dirty="0" kumimoji="1" lang="en-US">
                <a:solidFill>
                  <a:schemeClr val="tx1"/>
                </a:solidFill>
              </a:rPr>
              <a:t>※</a:t>
            </a:r>
            <a:r>
              <a:rPr altLang="en-US" dirty="0" kumimoji="1" lang="ja-JP">
                <a:solidFill>
                  <a:schemeClr val="tx1"/>
                </a:solidFill>
              </a:rPr>
              <a:t> 次スライド参照　</a:t>
            </a:r>
          </a:p>
        </p:txBody>
      </p:sp>
      <p:sp>
        <p:nvSpPr>
          <p:cNvPr id="2" name="スライド番号プレースホルダー 1">
            <a:extLst>
              <a:ext uri="{FF2B5EF4-FFF2-40B4-BE49-F238E27FC236}">
                <a16:creationId xmlns:a16="http://schemas.microsoft.com/office/drawing/2014/main" id="{F51B8D2D-F1E2-473D-84AB-49A82257D903}"/>
              </a:ext>
            </a:extLst>
          </p:cNvPr>
          <p:cNvSpPr>
            <a:spLocks noGrp="1"/>
          </p:cNvSpPr>
          <p:nvPr>
            <p:ph idx="12" sz="quarter" type="sldNum"/>
          </p:nvPr>
        </p:nvSpPr>
        <p:spPr/>
        <p:txBody>
          <a:bodyPr/>
          <a:lstStyle/>
          <a:p>
            <a:fld id="{6CDE0D69-D120-4C3F-AF8B-153B86130DEE}" type="slidenum">
              <a:rPr altLang="en-US" kumimoji="1" lang="ja-JP" smtClean="0"/>
              <a:pPr/>
              <a:t>11</a:t>
            </a:fld>
            <a:endParaRPr altLang="en-US" dirty="0" kumimoji="1" lang="ja-JP"/>
          </a:p>
        </p:txBody>
      </p:sp>
      <p:sp>
        <p:nvSpPr>
          <p:cNvPr id="7" name="四角形: 角を丸くする 6">
            <a:extLst>
              <a:ext uri="{FF2B5EF4-FFF2-40B4-BE49-F238E27FC236}">
                <a16:creationId xmlns:a16="http://schemas.microsoft.com/office/drawing/2014/main" id="{CA33BC12-E248-4C83-8803-AB8422C63FA8}"/>
              </a:ext>
            </a:extLst>
          </p:cNvPr>
          <p:cNvSpPr/>
          <p:nvPr/>
        </p:nvSpPr>
        <p:spPr>
          <a:xfrm>
            <a:off x="406400" y="2782165"/>
            <a:ext cx="11270128" cy="1080000"/>
          </a:xfrm>
          <a:prstGeom prst="roundRect">
            <a:avLst>
              <a:gd fmla="val 1179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200">
                <a:solidFill>
                  <a:schemeClr val="tx1"/>
                </a:solidFill>
              </a:rPr>
              <a:t>○　「地理歴史，公民」，「外国語」，「理科」及び「数学①」の解答用紙について</a:t>
            </a:r>
            <a:endParaRPr altLang="ja-JP" b="1" dirty="0" kumimoji="1" lang="en-US" sz="2200">
              <a:solidFill>
                <a:schemeClr val="tx1"/>
              </a:solidFill>
            </a:endParaRPr>
          </a:p>
          <a:p>
            <a:pPr>
              <a:spcBef>
                <a:spcPts val="1200"/>
              </a:spcBef>
            </a:pPr>
            <a:r>
              <a:rPr altLang="en-US" dirty="0" kumimoji="1" lang="ja-JP" sz="1600">
                <a:solidFill>
                  <a:schemeClr val="tx1"/>
                </a:solidFill>
              </a:rPr>
              <a:t>　</a:t>
            </a:r>
            <a:r>
              <a:rPr altLang="en-US" dirty="0" kumimoji="1" lang="ja-JP" sz="2000">
                <a:solidFill>
                  <a:schemeClr val="tx1"/>
                </a:solidFill>
              </a:rPr>
              <a:t>➡　解答科目欄があるので，解答する科目を一つだけマークしてください。</a:t>
            </a:r>
          </a:p>
        </p:txBody>
      </p:sp>
    </p:spTree>
    <p:extLst>
      <p:ext uri="{BB962C8B-B14F-4D97-AF65-F5344CB8AC3E}">
        <p14:creationId xmlns:p14="http://schemas.microsoft.com/office/powerpoint/2010/main" val="177700509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1000" id="6" tmFilter="0, 0; .2, .5; .8, .5; 1, 0"/>
                                        <p:tgtEl>
                                          <p:spTgt spid="22"/>
                                        </p:tgtEl>
                                      </p:cBhvr>
                                    </p:animEffect>
                                    <p:animScale>
                                      <p:cBhvr>
                                        <p:cTn autoRev="1" dur="500" fill="hold" id="7"/>
                                        <p:tgtEl>
                                          <p:spTgt spid="22"/>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mph" presetID="26" presetSubtype="0">
                                  <p:stCondLst>
                                    <p:cond delay="0"/>
                                  </p:stCondLst>
                                  <p:childTnLst>
                                    <p:animEffect filter="fade" transition="out">
                                      <p:cBhvr>
                                        <p:cTn dur="1000" id="11" tmFilter="0, 0; .2, .5; .8, .5; 1, 0"/>
                                        <p:tgtEl>
                                          <p:spTgt spid="7"/>
                                        </p:tgtEl>
                                      </p:cBhvr>
                                    </p:animEffect>
                                    <p:animScale>
                                      <p:cBhvr>
                                        <p:cTn autoRev="1" dur="500" fill="hold" id="12"/>
                                        <p:tgtEl>
                                          <p:spTgt spid="7"/>
                                        </p:tgtEl>
                                      </p:cBhvr>
                                      <p:by x="105000" y="105000"/>
                                    </p:animScale>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mph" presetID="26" presetSubtype="0">
                                  <p:stCondLst>
                                    <p:cond delay="0"/>
                                  </p:stCondLst>
                                  <p:childTnLst>
                                    <p:animEffect filter="fade" transition="out">
                                      <p:cBhvr>
                                        <p:cTn dur="1000" id="16" tmFilter="0, 0; .2, .5; .8, .5; 1, 0"/>
                                        <p:tgtEl>
                                          <p:spTgt spid="24"/>
                                        </p:tgtEl>
                                      </p:cBhvr>
                                    </p:animEffect>
                                    <p:animScale>
                                      <p:cBhvr>
                                        <p:cTn autoRev="1" dur="500" fill="hold" id="17"/>
                                        <p:tgtEl>
                                          <p:spTgt spid="2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2"/>
      <p:bldP animBg="1" grpId="0" spid="24"/>
      <p:bldP animBg="1" grpId="0" spid="7"/>
    </p:bldLst>
  </p:timing>
</p:sld>
</file>

<file path=ppt/slides/slide12.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B0BACD32-C543-4815-8BD3-DB5C547E870A}"/>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46091" l="21628" r="57415" t="16834"/>
          <a:stretch/>
        </p:blipFill>
        <p:spPr bwMode="auto">
          <a:xfrm>
            <a:off x="7712016" y="2402298"/>
            <a:ext cx="2926080" cy="4114559"/>
          </a:xfrm>
          <a:prstGeom prst="rect">
            <a:avLst/>
          </a:prstGeom>
          <a:ln algn="ctr" cap="flat" cmpd="sng" w="9525">
            <a:noFill/>
            <a:prstDash val="solid"/>
            <a:round/>
            <a:headEnd len="med" type="none" w="med"/>
            <a:tailEnd len="med" type="none" w="med"/>
          </a:ln>
          <a:extLst>
            <a:ext uri="{53640926-AAD7-44D8-BBD7-CCE9431645EC}">
              <a14:shadowObscured xmlns:a14="http://schemas.microsoft.com/office/drawing/2010/main"/>
            </a:ext>
          </a:extLst>
        </p:spPr>
      </p:pic>
      <p:pic>
        <p:nvPicPr>
          <p:cNvPr id="19" name="図 18">
            <a:extLst>
              <a:ext uri="{FF2B5EF4-FFF2-40B4-BE49-F238E27FC236}">
                <a16:creationId xmlns:a16="http://schemas.microsoft.com/office/drawing/2014/main" id="{148C756D-3A48-40F6-A41D-3241C179C9FA}"/>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6530"/>
          <a:stretch/>
        </p:blipFill>
        <p:spPr bwMode="auto">
          <a:xfrm>
            <a:off x="538544" y="1687278"/>
            <a:ext cx="6500553" cy="4829579"/>
          </a:xfrm>
          <a:prstGeom prst="rect">
            <a:avLst/>
          </a:prstGeom>
          <a:ln algn="ctr" cap="flat" cmpd="sng" w="9525">
            <a:solidFill>
              <a:schemeClr val="tx1"/>
            </a:solidFill>
            <a:prstDash val="solid"/>
            <a:round/>
            <a:headEnd len="med" type="none" w="med"/>
            <a:tailEnd len="med" type="none" w="med"/>
          </a:ln>
          <a:extLst>
            <a:ext uri="{53640926-AAD7-44D8-BBD7-CCE9431645EC}">
              <a14:shadowObscured xmlns:a14="http://schemas.microsoft.com/office/drawing/2010/main"/>
            </a:ext>
          </a:extLst>
        </p:spPr>
      </p:pic>
      <p:sp>
        <p:nvSpPr>
          <p:cNvPr id="29" name="楕円 28">
            <a:extLst>
              <a:ext uri="{FF2B5EF4-FFF2-40B4-BE49-F238E27FC236}">
                <a16:creationId xmlns:a16="http://schemas.microsoft.com/office/drawing/2014/main" id="{AC012C98-66F8-44DF-A814-B655ECE946A8}"/>
              </a:ext>
            </a:extLst>
          </p:cNvPr>
          <p:cNvSpPr/>
          <p:nvPr/>
        </p:nvSpPr>
        <p:spPr>
          <a:xfrm>
            <a:off x="10189133" y="3008323"/>
            <a:ext cx="144000" cy="21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kumimoji="1" lang="ja-JP"/>
          </a:p>
        </p:txBody>
      </p:sp>
      <p:sp>
        <p:nvSpPr>
          <p:cNvPr id="28" name="テキスト ボックス 27">
            <a:extLst>
              <a:ext uri="{FF2B5EF4-FFF2-40B4-BE49-F238E27FC236}">
                <a16:creationId xmlns:a16="http://schemas.microsoft.com/office/drawing/2014/main" id="{1958D87F-1CC7-4EF5-8544-3BCFB8D817DF}"/>
              </a:ext>
            </a:extLst>
          </p:cNvPr>
          <p:cNvSpPr txBox="1"/>
          <p:nvPr/>
        </p:nvSpPr>
        <p:spPr>
          <a:xfrm>
            <a:off x="406398" y="714902"/>
            <a:ext cx="7191259" cy="430887"/>
          </a:xfrm>
          <a:prstGeom prst="rect">
            <a:avLst/>
          </a:prstGeom>
          <a:noFill/>
        </p:spPr>
        <p:txBody>
          <a:bodyPr rtlCol="0" wrap="square">
            <a:spAutoFit/>
          </a:bodyPr>
          <a:lstStyle/>
          <a:p>
            <a:r>
              <a:rPr altLang="en-US" b="1" dirty="0" kumimoji="1" lang="ja-JP" sz="2200"/>
              <a:t>○</a:t>
            </a:r>
            <a:r>
              <a:rPr altLang="ja-JP" b="1" dirty="0" kumimoji="1" lang="en-US" sz="2200"/>
              <a:t>『</a:t>
            </a:r>
            <a:r>
              <a:rPr altLang="en-US" b="1" dirty="0" kumimoji="1" lang="ja-JP" sz="2200"/>
              <a:t>地理総合／歴史総合／公共</a:t>
            </a:r>
            <a:r>
              <a:rPr altLang="ja-JP" b="1" dirty="0" kumimoji="1" lang="en-US" sz="2200"/>
              <a:t>』</a:t>
            </a:r>
            <a:r>
              <a:rPr altLang="en-US" dirty="0" kumimoji="1" lang="ja-JP" sz="2200"/>
              <a:t>を解答する場合の例</a:t>
            </a:r>
          </a:p>
        </p:txBody>
      </p:sp>
      <p:sp>
        <p:nvSpPr>
          <p:cNvPr id="13" name="正方形/長方形 12">
            <a:extLst>
              <a:ext uri="{FF2B5EF4-FFF2-40B4-BE49-F238E27FC236}">
                <a16:creationId xmlns:a16="http://schemas.microsoft.com/office/drawing/2014/main" id="{952D5E7E-2CC1-4815-B41D-CC06B4AD3409}"/>
              </a:ext>
            </a:extLst>
          </p:cNvPr>
          <p:cNvSpPr/>
          <p:nvPr/>
        </p:nvSpPr>
        <p:spPr>
          <a:xfrm>
            <a:off x="2014297" y="2770256"/>
            <a:ext cx="1260000" cy="252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kumimoji="1" lang="ja-JP">
              <a:solidFill>
                <a:srgbClr val="FF0000"/>
              </a:solidFill>
            </a:endParaRPr>
          </a:p>
        </p:txBody>
      </p:sp>
      <p:cxnSp>
        <p:nvCxnSpPr>
          <p:cNvPr id="14" name="直線矢印コネクタ 13">
            <a:extLst>
              <a:ext uri="{FF2B5EF4-FFF2-40B4-BE49-F238E27FC236}">
                <a16:creationId xmlns:a16="http://schemas.microsoft.com/office/drawing/2014/main" id="{E29D7C75-363B-4F41-95EE-FE156661A5BE}"/>
              </a:ext>
            </a:extLst>
          </p:cNvPr>
          <p:cNvCxnSpPr>
            <a:cxnSpLocks/>
          </p:cNvCxnSpPr>
          <p:nvPr/>
        </p:nvCxnSpPr>
        <p:spPr>
          <a:xfrm>
            <a:off x="3274297" y="2896256"/>
            <a:ext cx="4609359" cy="2241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9BA53CAE-3B35-447C-8D3D-968C1579D065}"/>
              </a:ext>
            </a:extLst>
          </p:cNvPr>
          <p:cNvSpPr/>
          <p:nvPr/>
        </p:nvSpPr>
        <p:spPr>
          <a:xfrm>
            <a:off x="7883656" y="2850535"/>
            <a:ext cx="2592000" cy="540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kumimoji="1" lang="ja-JP">
              <a:solidFill>
                <a:srgbClr val="FF0000"/>
              </a:solidFill>
            </a:endParaRPr>
          </a:p>
        </p:txBody>
      </p:sp>
      <p:sp>
        <p:nvSpPr>
          <p:cNvPr id="5" name="吹き出し: 角を丸めた四角形 4">
            <a:extLst>
              <a:ext uri="{FF2B5EF4-FFF2-40B4-BE49-F238E27FC236}">
                <a16:creationId xmlns:a16="http://schemas.microsoft.com/office/drawing/2014/main" id="{D08A2BF1-588F-45D4-B330-BB34DC2EFB7E}"/>
              </a:ext>
            </a:extLst>
          </p:cNvPr>
          <p:cNvSpPr/>
          <p:nvPr/>
        </p:nvSpPr>
        <p:spPr>
          <a:xfrm>
            <a:off x="7712016" y="772347"/>
            <a:ext cx="4224191" cy="1438055"/>
          </a:xfrm>
          <a:prstGeom prst="wedgeRoundRectCallout">
            <a:avLst>
              <a:gd fmla="val 11037" name="adj1"/>
              <a:gd fmla="val 105345" name="adj2"/>
              <a:gd fmla="val 16667" name="adj3"/>
            </a:avLst>
          </a:prstGeom>
          <a:solidFill>
            <a:srgbClr val="FFCCFF"/>
          </a:solidFill>
          <a:ln w="28575">
            <a:noFill/>
          </a:ln>
        </p:spPr>
        <p:style>
          <a:lnRef idx="2">
            <a:schemeClr val="accent2"/>
          </a:lnRef>
          <a:fillRef idx="1">
            <a:schemeClr val="lt1"/>
          </a:fillRef>
          <a:effectRef idx="0">
            <a:schemeClr val="accent2"/>
          </a:effectRef>
          <a:fontRef idx="minor">
            <a:schemeClr val="dk1"/>
          </a:fontRef>
        </p:style>
        <p:txBody>
          <a:bodyPr anchor="ctr" rtlCol="0"/>
          <a:lstStyle/>
          <a:p>
            <a:r>
              <a:rPr altLang="en-US" b="1" dirty="0" kumimoji="1" lang="ja-JP" sz="2000">
                <a:solidFill>
                  <a:schemeClr val="tx1"/>
                </a:solidFill>
              </a:rPr>
              <a:t>＜ＳＴＥＰ①＞</a:t>
            </a:r>
            <a:endParaRPr altLang="ja-JP" b="1" dirty="0" kumimoji="1" lang="en-US" sz="2000">
              <a:solidFill>
                <a:schemeClr val="tx1"/>
              </a:solidFill>
            </a:endParaRPr>
          </a:p>
          <a:p>
            <a:pPr>
              <a:spcBef>
                <a:spcPts val="600"/>
              </a:spcBef>
            </a:pPr>
            <a:r>
              <a:rPr altLang="en-US" b="1" dirty="0" kumimoji="1" lang="ja-JP" sz="2000">
                <a:solidFill>
                  <a:schemeClr val="tx1"/>
                </a:solidFill>
              </a:rPr>
              <a:t>　解答科目欄の</a:t>
            </a:r>
            <a:endParaRPr altLang="ja-JP" b="1" dirty="0" kumimoji="1" lang="en-US" sz="2000">
              <a:solidFill>
                <a:schemeClr val="tx1"/>
              </a:solidFill>
            </a:endParaRPr>
          </a:p>
          <a:p>
            <a:r>
              <a:rPr altLang="en-US" b="1" dirty="0" kumimoji="1" lang="ja-JP" sz="2000">
                <a:solidFill>
                  <a:schemeClr val="tx1"/>
                </a:solidFill>
              </a:rPr>
              <a:t>　</a:t>
            </a:r>
            <a:r>
              <a:rPr altLang="ja-JP" b="1" dirty="0" kumimoji="1" lang="en-US" sz="2000">
                <a:solidFill>
                  <a:schemeClr val="tx1"/>
                </a:solidFill>
              </a:rPr>
              <a:t>『</a:t>
            </a:r>
            <a:r>
              <a:rPr altLang="en-US" b="1" dirty="0" kumimoji="1" lang="ja-JP" sz="2000">
                <a:solidFill>
                  <a:schemeClr val="tx1"/>
                </a:solidFill>
              </a:rPr>
              <a:t>地理総合／歴史総合／公共</a:t>
            </a:r>
            <a:r>
              <a:rPr altLang="ja-JP" b="1" dirty="0" kumimoji="1" lang="en-US" sz="2000">
                <a:solidFill>
                  <a:schemeClr val="tx1"/>
                </a:solidFill>
              </a:rPr>
              <a:t>』</a:t>
            </a:r>
          </a:p>
          <a:p>
            <a:r>
              <a:rPr altLang="en-US" b="1" dirty="0" kumimoji="1" lang="ja-JP" sz="2000">
                <a:solidFill>
                  <a:schemeClr val="tx1"/>
                </a:solidFill>
              </a:rPr>
              <a:t>　にマーク</a:t>
            </a:r>
          </a:p>
        </p:txBody>
      </p:sp>
      <p:sp>
        <p:nvSpPr>
          <p:cNvPr id="21" name="テキスト ボックス 20">
            <a:extLst>
              <a:ext uri="{FF2B5EF4-FFF2-40B4-BE49-F238E27FC236}">
                <a16:creationId xmlns:a16="http://schemas.microsoft.com/office/drawing/2014/main" id="{B65C8EF8-D6E1-4D29-9F95-90A81C168D62}"/>
              </a:ext>
            </a:extLst>
          </p:cNvPr>
          <p:cNvSpPr txBox="1"/>
          <p:nvPr/>
        </p:nvSpPr>
        <p:spPr>
          <a:xfrm>
            <a:off x="538544" y="1177737"/>
            <a:ext cx="1054336" cy="430887"/>
          </a:xfrm>
          <a:prstGeom prst="rect">
            <a:avLst/>
          </a:prstGeom>
          <a:solidFill>
            <a:schemeClr val="bg1"/>
          </a:solidFill>
          <a:ln w="28575">
            <a:solidFill>
              <a:schemeClr val="tx1"/>
            </a:solidFill>
          </a:ln>
        </p:spPr>
        <p:txBody>
          <a:bodyPr anchor="ctr" anchorCtr="0" rtlCol="0" wrap="square">
            <a:spAutoFit/>
          </a:bodyPr>
          <a:lstStyle/>
          <a:p>
            <a:pPr algn="ctr"/>
            <a:r>
              <a:rPr altLang="en-US" b="1" dirty="0" kumimoji="1" lang="ja-JP" sz="2200"/>
              <a:t>第１面</a:t>
            </a:r>
            <a:endParaRPr altLang="en-US" dirty="0" kumimoji="1" lang="ja-JP" sz="2200"/>
          </a:p>
        </p:txBody>
      </p:sp>
      <p:sp>
        <p:nvSpPr>
          <p:cNvPr id="3" name="スライド番号プレースホルダー 2">
            <a:extLst>
              <a:ext uri="{FF2B5EF4-FFF2-40B4-BE49-F238E27FC236}">
                <a16:creationId xmlns:a16="http://schemas.microsoft.com/office/drawing/2014/main" id="{56363955-C533-4109-AC9D-65DA655BBCD7}"/>
              </a:ext>
            </a:extLst>
          </p:cNvPr>
          <p:cNvSpPr>
            <a:spLocks noGrp="1"/>
          </p:cNvSpPr>
          <p:nvPr>
            <p:ph idx="12" sz="quarter" type="sldNum"/>
          </p:nvPr>
        </p:nvSpPr>
        <p:spPr/>
        <p:txBody>
          <a:bodyPr/>
          <a:lstStyle/>
          <a:p>
            <a:fld id="{6CDE0D69-D120-4C3F-AF8B-153B86130DEE}" type="slidenum">
              <a:rPr altLang="en-US" kumimoji="1" lang="ja-JP" smtClean="0"/>
              <a:pPr/>
              <a:t>12</a:t>
            </a:fld>
            <a:endParaRPr altLang="en-US" dirty="0" kumimoji="1" lang="ja-JP"/>
          </a:p>
        </p:txBody>
      </p:sp>
      <p:sp>
        <p:nvSpPr>
          <p:cNvPr id="17" name="タイトル 5">
            <a:extLst>
              <a:ext uri="{FF2B5EF4-FFF2-40B4-BE49-F238E27FC236}">
                <a16:creationId xmlns:a16="http://schemas.microsoft.com/office/drawing/2014/main" id="{3EF4E505-CEA7-4E50-A736-EEC711B101DB}"/>
              </a:ext>
            </a:extLst>
          </p:cNvPr>
          <p:cNvSpPr txBox="1">
            <a:spLocks/>
          </p:cNvSpPr>
          <p:nvPr/>
        </p:nvSpPr>
        <p:spPr>
          <a:xfrm>
            <a:off x="406398" y="99510"/>
            <a:ext cx="9887671" cy="563414"/>
          </a:xfrm>
          <a:prstGeom prst="rect">
            <a:avLst/>
          </a:prstGeom>
        </p:spPr>
        <p:txBody>
          <a:bodyPr anchor="t" bIns="45720" lIns="91440" rIns="91440" rtlCol="0" tIns="45720" vert="horz">
            <a:noAutofit/>
          </a:bodyPr>
          <a:lstStyle>
            <a:lvl1pPr algn="l" defTabSz="457200" eaLnBrk="1" hangingPunct="1" latinLnBrk="0" rtl="0">
              <a:spcBef>
                <a:spcPct val="0"/>
              </a:spcBef>
              <a:buNone/>
              <a:defRPr kern="1200" kumimoji="1" sz="36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altLang="ja-JP" b="1" dirty="0" lang="en-US" sz="3200">
                <a:solidFill>
                  <a:schemeClr val="accent2">
                    <a:lumMod val="50000"/>
                  </a:schemeClr>
                </a:solidFill>
              </a:rPr>
              <a:t>5.-1 </a:t>
            </a:r>
            <a:r>
              <a:rPr altLang="en-US" b="1" dirty="0" lang="ja-JP" sz="3200">
                <a:solidFill>
                  <a:schemeClr val="accent2">
                    <a:lumMod val="50000"/>
                  </a:schemeClr>
                </a:solidFill>
              </a:rPr>
              <a:t>解答用紙</a:t>
            </a:r>
            <a:r>
              <a:rPr altLang="en-US" b="1" dirty="0" lang="ja-JP" sz="2800">
                <a:solidFill>
                  <a:schemeClr val="accent2">
                    <a:lumMod val="50000"/>
                  </a:schemeClr>
                </a:solidFill>
              </a:rPr>
              <a:t>（地理歴史，公民）</a:t>
            </a:r>
            <a:endParaRPr altLang="en-US" dirty="0" lang="ja-JP" sz="2800">
              <a:solidFill>
                <a:schemeClr val="accent2">
                  <a:lumMod val="50000"/>
                </a:schemeClr>
              </a:solidFill>
            </a:endParaRPr>
          </a:p>
        </p:txBody>
      </p:sp>
    </p:spTree>
    <p:extLst>
      <p:ext uri="{BB962C8B-B14F-4D97-AF65-F5344CB8AC3E}">
        <p14:creationId xmlns:p14="http://schemas.microsoft.com/office/powerpoint/2010/main" val="3344011802"/>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3"/>
                                        </p:tgtEl>
                                        <p:attrNameLst>
                                          <p:attrName>style.visibility</p:attrName>
                                        </p:attrNameLst>
                                      </p:cBhvr>
                                      <p:to>
                                        <p:strVal val="visible"/>
                                      </p:to>
                                    </p:set>
                                    <p:animEffect filter="wheel(1)" transition="in">
                                      <p:cBhvr>
                                        <p:cTn dur="1000" id="7"/>
                                        <p:tgtEl>
                                          <p:spTgt spid="13"/>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1" presetSubtype="1">
                                  <p:stCondLst>
                                    <p:cond delay="0"/>
                                  </p:stCondLst>
                                  <p:childTnLst>
                                    <p:set>
                                      <p:cBhvr>
                                        <p:cTn dur="1" fill="hold" id="16">
                                          <p:stCondLst>
                                            <p:cond delay="0"/>
                                          </p:stCondLst>
                                        </p:cTn>
                                        <p:tgtEl>
                                          <p:spTgt spid="15"/>
                                        </p:tgtEl>
                                        <p:attrNameLst>
                                          <p:attrName>style.visibility</p:attrName>
                                        </p:attrNameLst>
                                      </p:cBhvr>
                                      <p:to>
                                        <p:strVal val="visible"/>
                                      </p:to>
                                    </p:set>
                                    <p:animEffect filter="wheel(1)" transition="in">
                                      <p:cBhvr>
                                        <p:cTn dur="1500" id="17"/>
                                        <p:tgtEl>
                                          <p:spTgt spid="15"/>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mph" presetID="26" presetSubtype="0">
                                  <p:stCondLst>
                                    <p:cond delay="0"/>
                                  </p:stCondLst>
                                  <p:childTnLst>
                                    <p:animEffect filter="fade" transition="out">
                                      <p:cBhvr>
                                        <p:cTn dur="1000" id="21" tmFilter="0, 0; .2, .5; .8, .5; 1, 0"/>
                                        <p:tgtEl>
                                          <p:spTgt spid="5"/>
                                        </p:tgtEl>
                                      </p:cBhvr>
                                    </p:animEffect>
                                    <p:animScale>
                                      <p:cBhvr>
                                        <p:cTn autoRev="1" dur="500" fill="hold" id="22"/>
                                        <p:tgtEl>
                                          <p:spTgt spid="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3"/>
      <p:bldP animBg="1" grpId="0" spid="15"/>
      <p:bldP animBg="1" grpId="0" spid="5"/>
    </p:bldLst>
  </p:timing>
</p:sld>
</file>

<file path=ppt/slides/slide13.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9D75145F-90E6-4019-8EFF-10E5BC3D0E6C}"/>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5862"/>
          <a:stretch/>
        </p:blipFill>
        <p:spPr bwMode="auto">
          <a:xfrm>
            <a:off x="499058" y="1041162"/>
            <a:ext cx="7035061" cy="5269022"/>
          </a:xfrm>
          <a:prstGeom prst="rect">
            <a:avLst/>
          </a:prstGeom>
          <a:ln algn="ctr" cap="flat" cmpd="sng" w="9525">
            <a:solidFill>
              <a:schemeClr val="tx1"/>
            </a:solidFill>
            <a:prstDash val="solid"/>
            <a:round/>
            <a:headEnd len="med" type="none" w="med"/>
            <a:tailEnd len="med" type="none" w="med"/>
          </a:ln>
          <a:extLst>
            <a:ext uri="{53640926-AAD7-44D8-BBD7-CCE9431645EC}">
              <a14:shadowObscured xmlns:a14="http://schemas.microsoft.com/office/drawing/2010/main"/>
            </a:ext>
          </a:extLst>
        </p:spPr>
      </p:pic>
      <p:sp>
        <p:nvSpPr>
          <p:cNvPr id="22" name="吹き出し: 角を丸めた四角形 21">
            <a:extLst>
              <a:ext uri="{FF2B5EF4-FFF2-40B4-BE49-F238E27FC236}">
                <a16:creationId xmlns:a16="http://schemas.microsoft.com/office/drawing/2014/main" id="{94327331-F270-4A67-B5A2-FAF0DD9C7C75}"/>
              </a:ext>
            </a:extLst>
          </p:cNvPr>
          <p:cNvSpPr/>
          <p:nvPr/>
        </p:nvSpPr>
        <p:spPr>
          <a:xfrm>
            <a:off x="7893026" y="1619140"/>
            <a:ext cx="4083937" cy="1536607"/>
          </a:xfrm>
          <a:prstGeom prst="wedgeRoundRectCallout">
            <a:avLst>
              <a:gd fmla="val -62829" name="adj1"/>
              <a:gd fmla="val 92632" name="adj2"/>
              <a:gd fmla="val 16667" name="adj3"/>
            </a:avLst>
          </a:prstGeom>
          <a:solidFill>
            <a:srgbClr val="FFCCFF"/>
          </a:solidFill>
          <a:ln w="28575">
            <a:noFill/>
          </a:ln>
        </p:spPr>
        <p:style>
          <a:lnRef idx="2">
            <a:schemeClr val="accent2"/>
          </a:lnRef>
          <a:fillRef idx="1">
            <a:schemeClr val="lt1"/>
          </a:fillRef>
          <a:effectRef idx="0">
            <a:schemeClr val="accent2"/>
          </a:effectRef>
          <a:fontRef idx="minor">
            <a:schemeClr val="dk1"/>
          </a:fontRef>
        </p:style>
        <p:txBody>
          <a:bodyPr anchor="ctr" rtlCol="0"/>
          <a:lstStyle/>
          <a:p>
            <a:r>
              <a:rPr altLang="en-US" b="1" dirty="0" kumimoji="1" lang="ja-JP" sz="2000">
                <a:solidFill>
                  <a:schemeClr val="tx1"/>
                </a:solidFill>
              </a:rPr>
              <a:t>＜ＳＴＥＰ➁＞</a:t>
            </a:r>
            <a:endParaRPr altLang="ja-JP" b="1" dirty="0" kumimoji="1" lang="en-US" sz="2000">
              <a:solidFill>
                <a:schemeClr val="tx1"/>
              </a:solidFill>
            </a:endParaRPr>
          </a:p>
          <a:p>
            <a:pPr>
              <a:spcBef>
                <a:spcPts val="600"/>
              </a:spcBef>
            </a:pPr>
            <a:r>
              <a:rPr altLang="en-US" b="1" dirty="0" kumimoji="1" lang="ja-JP" sz="2000">
                <a:solidFill>
                  <a:schemeClr val="tx1"/>
                </a:solidFill>
              </a:rPr>
              <a:t>それぞれの出題範囲欄に１つずつマークの上，対応した解答欄に解答をマーク</a:t>
            </a:r>
            <a:endParaRPr altLang="ja-JP" b="1" dirty="0" kumimoji="1" lang="en-US" sz="2000">
              <a:solidFill>
                <a:schemeClr val="tx1"/>
              </a:solidFill>
            </a:endParaRPr>
          </a:p>
        </p:txBody>
      </p:sp>
      <p:sp>
        <p:nvSpPr>
          <p:cNvPr id="23" name="テキスト ボックス 22">
            <a:extLst>
              <a:ext uri="{FF2B5EF4-FFF2-40B4-BE49-F238E27FC236}">
                <a16:creationId xmlns:a16="http://schemas.microsoft.com/office/drawing/2014/main" id="{AC920662-60FD-41AB-92FF-6F24F05ADB5A}"/>
              </a:ext>
            </a:extLst>
          </p:cNvPr>
          <p:cNvSpPr txBox="1"/>
          <p:nvPr/>
        </p:nvSpPr>
        <p:spPr>
          <a:xfrm>
            <a:off x="565583" y="765403"/>
            <a:ext cx="1054336" cy="430887"/>
          </a:xfrm>
          <a:prstGeom prst="rect">
            <a:avLst/>
          </a:prstGeom>
          <a:solidFill>
            <a:schemeClr val="bg1"/>
          </a:solidFill>
          <a:ln w="28575">
            <a:solidFill>
              <a:schemeClr val="tx1"/>
            </a:solidFill>
          </a:ln>
        </p:spPr>
        <p:txBody>
          <a:bodyPr anchor="ctr" anchorCtr="0" rtlCol="0" wrap="square">
            <a:spAutoFit/>
          </a:bodyPr>
          <a:lstStyle/>
          <a:p>
            <a:pPr algn="ctr"/>
            <a:r>
              <a:rPr altLang="en-US" b="1" dirty="0" kumimoji="1" lang="ja-JP" sz="2200"/>
              <a:t>第２面</a:t>
            </a:r>
            <a:endParaRPr altLang="en-US" dirty="0" kumimoji="1" lang="ja-JP" sz="2200"/>
          </a:p>
        </p:txBody>
      </p:sp>
      <p:sp>
        <p:nvSpPr>
          <p:cNvPr id="29" name="四角形: 角を丸くする 28">
            <a:extLst>
              <a:ext uri="{FF2B5EF4-FFF2-40B4-BE49-F238E27FC236}">
                <a16:creationId xmlns:a16="http://schemas.microsoft.com/office/drawing/2014/main" id="{8BF0A9FF-D949-45C0-BD02-920E856CC84E}"/>
              </a:ext>
            </a:extLst>
          </p:cNvPr>
          <p:cNvSpPr/>
          <p:nvPr/>
        </p:nvSpPr>
        <p:spPr>
          <a:xfrm>
            <a:off x="7660888" y="733391"/>
            <a:ext cx="4461433" cy="553471"/>
          </a:xfrm>
          <a:prstGeom prst="round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dirty="0" kumimoji="1" lang="ja-JP">
                <a:solidFill>
                  <a:schemeClr val="tx1"/>
                </a:solidFill>
              </a:rPr>
              <a:t> 例）「地理総合」と「歴史総合」を解答</a:t>
            </a:r>
          </a:p>
        </p:txBody>
      </p:sp>
      <p:sp>
        <p:nvSpPr>
          <p:cNvPr id="4" name="スライド番号プレースホルダー 3">
            <a:extLst>
              <a:ext uri="{FF2B5EF4-FFF2-40B4-BE49-F238E27FC236}">
                <a16:creationId xmlns:a16="http://schemas.microsoft.com/office/drawing/2014/main" id="{7AF8A7C8-910E-4DD7-B3C6-B36A075D4917}"/>
              </a:ext>
            </a:extLst>
          </p:cNvPr>
          <p:cNvSpPr>
            <a:spLocks noGrp="1"/>
          </p:cNvSpPr>
          <p:nvPr>
            <p:ph idx="12" sz="quarter" type="sldNum"/>
          </p:nvPr>
        </p:nvSpPr>
        <p:spPr/>
        <p:txBody>
          <a:bodyPr/>
          <a:lstStyle/>
          <a:p>
            <a:fld id="{6CDE0D69-D120-4C3F-AF8B-153B86130DEE}" type="slidenum">
              <a:rPr altLang="en-US" kumimoji="1" lang="ja-JP" smtClean="0"/>
              <a:pPr/>
              <a:t>13</a:t>
            </a:fld>
            <a:endParaRPr altLang="en-US" dirty="0" kumimoji="1" lang="ja-JP"/>
          </a:p>
        </p:txBody>
      </p:sp>
      <p:sp>
        <p:nvSpPr>
          <p:cNvPr id="26" name="正方形/長方形 25">
            <a:extLst>
              <a:ext uri="{FF2B5EF4-FFF2-40B4-BE49-F238E27FC236}">
                <a16:creationId xmlns:a16="http://schemas.microsoft.com/office/drawing/2014/main" id="{61A7ED11-E67D-47FC-8774-6FD979CA9ED7}"/>
              </a:ext>
            </a:extLst>
          </p:cNvPr>
          <p:cNvSpPr/>
          <p:nvPr/>
        </p:nvSpPr>
        <p:spPr>
          <a:xfrm>
            <a:off x="1089709" y="3028269"/>
            <a:ext cx="1116000" cy="103148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dirty="0" kumimoji="1" lang="ja-JP">
              <a:solidFill>
                <a:srgbClr val="FF0000"/>
              </a:solidFill>
            </a:endParaRPr>
          </a:p>
        </p:txBody>
      </p:sp>
      <p:grpSp>
        <p:nvGrpSpPr>
          <p:cNvPr id="11" name="グループ化 10">
            <a:extLst>
              <a:ext uri="{FF2B5EF4-FFF2-40B4-BE49-F238E27FC236}">
                <a16:creationId xmlns:a16="http://schemas.microsoft.com/office/drawing/2014/main" id="{8B5DD2FE-A851-43C6-86ED-A5DAF13E1EA4}"/>
              </a:ext>
            </a:extLst>
          </p:cNvPr>
          <p:cNvGrpSpPr/>
          <p:nvPr/>
        </p:nvGrpSpPr>
        <p:grpSpPr>
          <a:xfrm>
            <a:off x="2522321" y="4267459"/>
            <a:ext cx="2046287" cy="1907909"/>
            <a:chOff x="2630861" y="4656578"/>
            <a:chExt cx="2046287" cy="1907909"/>
          </a:xfrm>
        </p:grpSpPr>
        <p:grpSp>
          <p:nvGrpSpPr>
            <p:cNvPr id="7" name="グループ化 6">
              <a:extLst>
                <a:ext uri="{FF2B5EF4-FFF2-40B4-BE49-F238E27FC236}">
                  <a16:creationId xmlns:a16="http://schemas.microsoft.com/office/drawing/2014/main" id="{87A0A101-6F16-4275-B1F9-6BA2A288E853}"/>
                </a:ext>
              </a:extLst>
            </p:cNvPr>
            <p:cNvGrpSpPr/>
            <p:nvPr/>
          </p:nvGrpSpPr>
          <p:grpSpPr>
            <a:xfrm>
              <a:off x="2630861" y="4656578"/>
              <a:ext cx="2046287" cy="1898650"/>
              <a:chOff x="2630861" y="4540466"/>
              <a:chExt cx="2046287" cy="1898650"/>
            </a:xfrm>
          </p:grpSpPr>
          <p:grpSp>
            <p:nvGrpSpPr>
              <p:cNvPr id="2" name="Group 4">
                <a:extLst>
                  <a:ext uri="{FF2B5EF4-FFF2-40B4-BE49-F238E27FC236}">
                    <a16:creationId xmlns:a16="http://schemas.microsoft.com/office/drawing/2014/main" id="{EF90C0DE-1E35-458C-B953-1B4E697AE297}"/>
                  </a:ext>
                </a:extLst>
              </p:cNvPr>
              <p:cNvGrpSpPr>
                <a:grpSpLocks noChangeAspect="1"/>
              </p:cNvGrpSpPr>
              <p:nvPr/>
            </p:nvGrpSpPr>
            <p:grpSpPr bwMode="auto">
              <a:xfrm>
                <a:off x="2630861" y="4540466"/>
                <a:ext cx="2046287" cy="1898650"/>
                <a:chOff x="1679" y="2875"/>
                <a:chExt cx="1289" cy="1196"/>
              </a:xfrm>
            </p:grpSpPr>
            <p:sp>
              <p:nvSpPr>
                <p:cNvPr id="3" name="AutoShape 3">
                  <a:extLst>
                    <a:ext uri="{FF2B5EF4-FFF2-40B4-BE49-F238E27FC236}">
                      <a16:creationId xmlns:a16="http://schemas.microsoft.com/office/drawing/2014/main" id="{F5F03E54-AD6D-447C-8FBB-62DAD32DBA78}"/>
                    </a:ext>
                  </a:extLst>
                </p:cNvPr>
                <p:cNvSpPr>
                  <a:spLocks noChangeArrowheads="1" noChangeAspect="1" noTextEdit="1"/>
                </p:cNvSpPr>
                <p:nvPr/>
              </p:nvSpPr>
              <p:spPr bwMode="auto">
                <a:xfrm>
                  <a:off x="1679" y="2875"/>
                  <a:ext cx="1289"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pic>
              <p:nvPicPr>
                <p:cNvPr id="3077" name="Picture 5">
                  <a:extLst>
                    <a:ext uri="{FF2B5EF4-FFF2-40B4-BE49-F238E27FC236}">
                      <a16:creationId xmlns:a16="http://schemas.microsoft.com/office/drawing/2014/main" id="{E5354C2A-3860-498D-8CE2-850C4FF3AECE}"/>
                    </a:ext>
                  </a:extLst>
                </p:cNvPr>
                <p:cNvPicPr>
                  <a:picLocks noChangeArrowheads="1" noChangeAspect="1"/>
                </p:cNvPicPr>
                <p:nvPr/>
              </p:nvPicPr>
              <p:blipFill>
                <a:blip r:embed="rId4">
                  <a:extLst>
                    <a:ext uri="{BEBA8EAE-BF5A-486C-A8C5-ECC9F3942E4B}">
                      <a14:imgProps xmlns:a14="http://schemas.microsoft.com/office/drawing/2010/main">
                        <a14:imgLayer r:embed="rId5">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1679" y="2875"/>
                  <a:ext cx="1296"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楕円 7">
                <a:extLst>
                  <a:ext uri="{FF2B5EF4-FFF2-40B4-BE49-F238E27FC236}">
                    <a16:creationId xmlns:a16="http://schemas.microsoft.com/office/drawing/2014/main" id="{775C795A-6AE4-45DF-9599-FBB02BB9B070}"/>
                  </a:ext>
                </a:extLst>
              </p:cNvPr>
              <p:cNvSpPr/>
              <p:nvPr/>
            </p:nvSpPr>
            <p:spPr>
              <a:xfrm>
                <a:off x="4270916" y="5051502"/>
                <a:ext cx="110609" cy="2118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grpSp>
        <p:sp>
          <p:nvSpPr>
            <p:cNvPr id="24" name="正方形/長方形 23">
              <a:extLst>
                <a:ext uri="{FF2B5EF4-FFF2-40B4-BE49-F238E27FC236}">
                  <a16:creationId xmlns:a16="http://schemas.microsoft.com/office/drawing/2014/main" id="{F535E094-CE24-45BB-8D47-0610AF1BE4CD}"/>
                </a:ext>
              </a:extLst>
            </p:cNvPr>
            <p:cNvSpPr/>
            <p:nvPr/>
          </p:nvSpPr>
          <p:spPr>
            <a:xfrm>
              <a:off x="2678072" y="4665513"/>
              <a:ext cx="1935345" cy="189897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kumimoji="1" lang="ja-JP">
                <a:solidFill>
                  <a:srgbClr val="FF0000"/>
                </a:solidFill>
              </a:endParaRPr>
            </a:p>
          </p:txBody>
        </p:sp>
      </p:grpSp>
      <p:cxnSp>
        <p:nvCxnSpPr>
          <p:cNvPr id="28" name="直線矢印コネクタ 27">
            <a:extLst>
              <a:ext uri="{FF2B5EF4-FFF2-40B4-BE49-F238E27FC236}">
                <a16:creationId xmlns:a16="http://schemas.microsoft.com/office/drawing/2014/main" id="{E16E3001-50D5-416E-81C6-CB10BBC2BE31}"/>
              </a:ext>
            </a:extLst>
          </p:cNvPr>
          <p:cNvCxnSpPr>
            <a:cxnSpLocks/>
          </p:cNvCxnSpPr>
          <p:nvPr/>
        </p:nvCxnSpPr>
        <p:spPr>
          <a:xfrm>
            <a:off x="2183550" y="4059757"/>
            <a:ext cx="404399" cy="2553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24F0B924-BBD1-485C-AA13-7203DB8FA56D}"/>
              </a:ext>
            </a:extLst>
          </p:cNvPr>
          <p:cNvSpPr/>
          <p:nvPr/>
        </p:nvSpPr>
        <p:spPr>
          <a:xfrm>
            <a:off x="4411769" y="3028269"/>
            <a:ext cx="1078713" cy="1031486"/>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kumimoji="1" lang="ja-JP">
              <a:solidFill>
                <a:srgbClr val="FF0000"/>
              </a:solidFill>
            </a:endParaRPr>
          </a:p>
        </p:txBody>
      </p:sp>
      <p:grpSp>
        <p:nvGrpSpPr>
          <p:cNvPr id="13" name="グループ化 12">
            <a:extLst>
              <a:ext uri="{FF2B5EF4-FFF2-40B4-BE49-F238E27FC236}">
                <a16:creationId xmlns:a16="http://schemas.microsoft.com/office/drawing/2014/main" id="{9417569F-E6A0-44EE-A1A2-D2CF25D9E8A8}"/>
              </a:ext>
            </a:extLst>
          </p:cNvPr>
          <p:cNvGrpSpPr/>
          <p:nvPr/>
        </p:nvGrpSpPr>
        <p:grpSpPr>
          <a:xfrm>
            <a:off x="5864920" y="4273271"/>
            <a:ext cx="2012404" cy="1902264"/>
            <a:chOff x="6072230" y="4665490"/>
            <a:chExt cx="2012404" cy="1902264"/>
          </a:xfrm>
        </p:grpSpPr>
        <p:grpSp>
          <p:nvGrpSpPr>
            <p:cNvPr id="9" name="グループ化 8">
              <a:extLst>
                <a:ext uri="{FF2B5EF4-FFF2-40B4-BE49-F238E27FC236}">
                  <a16:creationId xmlns:a16="http://schemas.microsoft.com/office/drawing/2014/main" id="{D6B4BE5B-CD10-42EA-ACF9-EA5B8C30D088}"/>
                </a:ext>
              </a:extLst>
            </p:cNvPr>
            <p:cNvGrpSpPr/>
            <p:nvPr/>
          </p:nvGrpSpPr>
          <p:grpSpPr>
            <a:xfrm>
              <a:off x="6072230" y="4669104"/>
              <a:ext cx="1995488" cy="1898650"/>
              <a:chOff x="6072230" y="4552992"/>
              <a:chExt cx="1995488" cy="1898650"/>
            </a:xfrm>
          </p:grpSpPr>
          <p:grpSp>
            <p:nvGrpSpPr>
              <p:cNvPr id="5" name="Group 8">
                <a:extLst>
                  <a:ext uri="{FF2B5EF4-FFF2-40B4-BE49-F238E27FC236}">
                    <a16:creationId xmlns:a16="http://schemas.microsoft.com/office/drawing/2014/main" id="{17709703-EB6E-400D-B0A2-CBCB533AE519}"/>
                  </a:ext>
                </a:extLst>
              </p:cNvPr>
              <p:cNvGrpSpPr>
                <a:grpSpLocks noChangeAspect="1"/>
              </p:cNvGrpSpPr>
              <p:nvPr/>
            </p:nvGrpSpPr>
            <p:grpSpPr bwMode="auto">
              <a:xfrm>
                <a:off x="6072230" y="4552992"/>
                <a:ext cx="1995488" cy="1898650"/>
                <a:chOff x="3840" y="2875"/>
                <a:chExt cx="1257" cy="1196"/>
              </a:xfrm>
            </p:grpSpPr>
            <p:sp>
              <p:nvSpPr>
                <p:cNvPr id="6" name="AutoShape 7">
                  <a:extLst>
                    <a:ext uri="{FF2B5EF4-FFF2-40B4-BE49-F238E27FC236}">
                      <a16:creationId xmlns:a16="http://schemas.microsoft.com/office/drawing/2014/main" id="{2894291A-0906-4BAC-B4F3-6799A6231E04}"/>
                    </a:ext>
                  </a:extLst>
                </p:cNvPr>
                <p:cNvSpPr>
                  <a:spLocks noChangeArrowheads="1" noChangeAspect="1" noTextEdit="1"/>
                </p:cNvSpPr>
                <p:nvPr/>
              </p:nvSpPr>
              <p:spPr bwMode="auto">
                <a:xfrm>
                  <a:off x="3840" y="2875"/>
                  <a:ext cx="1257"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pic>
              <p:nvPicPr>
                <p:cNvPr id="3081" name="Picture 9">
                  <a:extLst>
                    <a:ext uri="{FF2B5EF4-FFF2-40B4-BE49-F238E27FC236}">
                      <a16:creationId xmlns:a16="http://schemas.microsoft.com/office/drawing/2014/main" id="{E9581F73-7903-4C04-9C84-57D30BF57C8E}"/>
                    </a:ext>
                  </a:extLst>
                </p:cNvPr>
                <p:cNvPicPr>
                  <a:picLocks noChangeArrowheads="1" noChangeAspect="1"/>
                </p:cNvPicPr>
                <p:nvPr/>
              </p:nvPicPr>
              <p:blipFill>
                <a:blip r:embed="rId4">
                  <a:extLst>
                    <a:ext uri="{BEBA8EAE-BF5A-486C-A8C5-ECC9F3942E4B}">
                      <a14:imgProps xmlns:a14="http://schemas.microsoft.com/office/drawing/2010/main">
                        <a14:imgLayer r:embed="rId5">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3840" y="2875"/>
                  <a:ext cx="1290"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楕円 29">
                <a:extLst>
                  <a:ext uri="{FF2B5EF4-FFF2-40B4-BE49-F238E27FC236}">
                    <a16:creationId xmlns:a16="http://schemas.microsoft.com/office/drawing/2014/main" id="{003A0487-F25F-4B41-8879-F666B109FD3F}"/>
                  </a:ext>
                </a:extLst>
              </p:cNvPr>
              <p:cNvSpPr/>
              <p:nvPr/>
            </p:nvSpPr>
            <p:spPr>
              <a:xfrm>
                <a:off x="7700872" y="5513687"/>
                <a:ext cx="110609" cy="2118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grpSp>
        <p:sp>
          <p:nvSpPr>
            <p:cNvPr id="25" name="正方形/長方形 24">
              <a:extLst>
                <a:ext uri="{FF2B5EF4-FFF2-40B4-BE49-F238E27FC236}">
                  <a16:creationId xmlns:a16="http://schemas.microsoft.com/office/drawing/2014/main" id="{F318807B-EEEF-413F-8315-7EE7F4805C18}"/>
                </a:ext>
              </a:extLst>
            </p:cNvPr>
            <p:cNvSpPr/>
            <p:nvPr/>
          </p:nvSpPr>
          <p:spPr>
            <a:xfrm>
              <a:off x="6087542" y="4665490"/>
              <a:ext cx="1997092" cy="1889738"/>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kumimoji="1" lang="ja-JP">
                <a:solidFill>
                  <a:srgbClr val="FF0000"/>
                </a:solidFill>
              </a:endParaRPr>
            </a:p>
          </p:txBody>
        </p:sp>
      </p:grpSp>
      <p:cxnSp>
        <p:nvCxnSpPr>
          <p:cNvPr id="31" name="直線矢印コネクタ 30">
            <a:extLst>
              <a:ext uri="{FF2B5EF4-FFF2-40B4-BE49-F238E27FC236}">
                <a16:creationId xmlns:a16="http://schemas.microsoft.com/office/drawing/2014/main" id="{760D98F2-3886-43A0-A6B3-86DAB9D192FC}"/>
              </a:ext>
            </a:extLst>
          </p:cNvPr>
          <p:cNvCxnSpPr>
            <a:cxnSpLocks/>
          </p:cNvCxnSpPr>
          <p:nvPr/>
        </p:nvCxnSpPr>
        <p:spPr>
          <a:xfrm>
            <a:off x="5520163" y="4083029"/>
            <a:ext cx="387748" cy="232054"/>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id="{A21B624F-FB46-497A-A489-FB9491CD2737}"/>
              </a:ext>
            </a:extLst>
          </p:cNvPr>
          <p:cNvSpPr/>
          <p:nvPr/>
        </p:nvSpPr>
        <p:spPr>
          <a:xfrm>
            <a:off x="8288056" y="3675673"/>
            <a:ext cx="3689001" cy="117263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6000" lIns="36000" rIns="36000" rtlCol="0" tIns="36000"/>
          <a:lstStyle/>
          <a:p>
            <a:r>
              <a:rPr altLang="en-US" b="1" dirty="0" kumimoji="1" lang="ja-JP" sz="2000">
                <a:solidFill>
                  <a:schemeClr val="tx1"/>
                </a:solidFill>
              </a:rPr>
              <a:t>第１面に解答する科目と区別するため，解答番号が「</a:t>
            </a:r>
            <a:r>
              <a:rPr altLang="ja-JP" b="1" dirty="0" kumimoji="1" lang="en-US" sz="2000">
                <a:solidFill>
                  <a:schemeClr val="tx1"/>
                </a:solidFill>
              </a:rPr>
              <a:t>101</a:t>
            </a:r>
            <a:r>
              <a:rPr altLang="en-US" b="1" dirty="0" kumimoji="1" lang="ja-JP" sz="2000">
                <a:solidFill>
                  <a:schemeClr val="tx1"/>
                </a:solidFill>
              </a:rPr>
              <a:t>」から始まる</a:t>
            </a:r>
            <a:endParaRPr altLang="ja-JP" b="1" dirty="0" kumimoji="1" lang="en-US" sz="2000">
              <a:solidFill>
                <a:schemeClr val="tx1"/>
              </a:solidFill>
            </a:endParaRPr>
          </a:p>
        </p:txBody>
      </p:sp>
      <p:sp>
        <p:nvSpPr>
          <p:cNvPr id="35" name="タイトル 5">
            <a:extLst>
              <a:ext uri="{FF2B5EF4-FFF2-40B4-BE49-F238E27FC236}">
                <a16:creationId xmlns:a16="http://schemas.microsoft.com/office/drawing/2014/main" id="{5FF1AD5B-F450-4B76-AE68-E157E8CC5E0A}"/>
              </a:ext>
            </a:extLst>
          </p:cNvPr>
          <p:cNvSpPr txBox="1">
            <a:spLocks/>
          </p:cNvSpPr>
          <p:nvPr/>
        </p:nvSpPr>
        <p:spPr>
          <a:xfrm>
            <a:off x="406398" y="169977"/>
            <a:ext cx="9887671" cy="563414"/>
          </a:xfrm>
          <a:prstGeom prst="rect">
            <a:avLst/>
          </a:prstGeom>
        </p:spPr>
        <p:txBody>
          <a:bodyPr anchor="t" bIns="45720" lIns="91440" rIns="91440" rtlCol="0" tIns="45720" vert="horz">
            <a:normAutofit fontScale="90000" lnSpcReduction="10000"/>
          </a:bodyPr>
          <a:lstStyle>
            <a:lvl1pPr algn="l" defTabSz="457200" eaLnBrk="1" hangingPunct="1" latinLnBrk="0" rtl="0">
              <a:spcBef>
                <a:spcPct val="0"/>
              </a:spcBef>
              <a:buNone/>
              <a:defRPr kern="1200" kumimoji="1" sz="36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altLang="ja-JP" b="1" dirty="0" lang="en-US">
                <a:solidFill>
                  <a:schemeClr val="accent2">
                    <a:lumMod val="50000"/>
                  </a:schemeClr>
                </a:solidFill>
              </a:rPr>
              <a:t>5.-1 </a:t>
            </a:r>
            <a:r>
              <a:rPr altLang="en-US" b="1" dirty="0" lang="ja-JP">
                <a:solidFill>
                  <a:schemeClr val="accent2">
                    <a:lumMod val="50000"/>
                  </a:schemeClr>
                </a:solidFill>
              </a:rPr>
              <a:t>解答用紙</a:t>
            </a:r>
            <a:r>
              <a:rPr altLang="en-US" b="1" dirty="0" lang="ja-JP" sz="3100">
                <a:solidFill>
                  <a:schemeClr val="accent2">
                    <a:lumMod val="50000"/>
                  </a:schemeClr>
                </a:solidFill>
              </a:rPr>
              <a:t>（地理歴史，公民）</a:t>
            </a:r>
            <a:endParaRPr altLang="en-US" dirty="0" lang="ja-JP" sz="3100">
              <a:solidFill>
                <a:schemeClr val="accent2">
                  <a:lumMod val="50000"/>
                </a:schemeClr>
              </a:solidFill>
            </a:endParaRPr>
          </a:p>
        </p:txBody>
      </p:sp>
      <p:pic>
        <p:nvPicPr>
          <p:cNvPr id="38" name="図 37">
            <a:extLst>
              <a:ext uri="{FF2B5EF4-FFF2-40B4-BE49-F238E27FC236}">
                <a16:creationId xmlns:a16="http://schemas.microsoft.com/office/drawing/2014/main" id="{C323682E-8944-4664-BEF0-BB3BE7354456}"/>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57310" l="25352" r="54004" t="27455"/>
          <a:stretch/>
        </p:blipFill>
        <p:spPr bwMode="auto">
          <a:xfrm>
            <a:off x="8894161" y="4925948"/>
            <a:ext cx="2342448" cy="1375358"/>
          </a:xfrm>
          <a:prstGeom prst="rect">
            <a:avLst/>
          </a:prstGeom>
          <a:ln algn="ctr" cap="flat" cmpd="sng" w="9525">
            <a:noFill/>
            <a:prstDash val="solid"/>
            <a:round/>
            <a:headEnd len="med" type="none" w="med"/>
            <a:tailEnd len="med" type="none" w="med"/>
          </a:ln>
          <a:extLst>
            <a:ext uri="{53640926-AAD7-44D8-BBD7-CCE9431645EC}">
              <a14:shadowObscured xmlns:a14="http://schemas.microsoft.com/office/drawing/2010/main"/>
            </a:ext>
          </a:extLst>
        </p:spPr>
      </p:pic>
      <p:sp>
        <p:nvSpPr>
          <p:cNvPr id="16" name="四角形: 角を丸くする 15">
            <a:extLst>
              <a:ext uri="{FF2B5EF4-FFF2-40B4-BE49-F238E27FC236}">
                <a16:creationId xmlns:a16="http://schemas.microsoft.com/office/drawing/2014/main" id="{FD62821B-AAF9-48AA-9FE6-EC2B3A537EBF}"/>
              </a:ext>
            </a:extLst>
          </p:cNvPr>
          <p:cNvSpPr/>
          <p:nvPr/>
        </p:nvSpPr>
        <p:spPr>
          <a:xfrm>
            <a:off x="9020665" y="5449454"/>
            <a:ext cx="432000" cy="25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a:lnSpc>
                <a:spcPts val="3000"/>
              </a:lnSpc>
            </a:pPr>
            <a:endParaRPr altLang="en-US" dirty="0" kumimoji="1" lang="ja-JP" sz="2200">
              <a:solidFill>
                <a:schemeClr val="tx1"/>
              </a:solidFill>
            </a:endParaRPr>
          </a:p>
        </p:txBody>
      </p:sp>
    </p:spTree>
    <p:extLst>
      <p:ext uri="{BB962C8B-B14F-4D97-AF65-F5344CB8AC3E}">
        <p14:creationId xmlns:p14="http://schemas.microsoft.com/office/powerpoint/2010/main" val="216761820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26"/>
                                        </p:tgtEl>
                                        <p:attrNameLst>
                                          <p:attrName>style.visibility</p:attrName>
                                        </p:attrNameLst>
                                      </p:cBhvr>
                                      <p:to>
                                        <p:strVal val="visible"/>
                                      </p:to>
                                    </p:set>
                                    <p:animEffect filter="wheel(1)" transition="in">
                                      <p:cBhvr>
                                        <p:cTn dur="1000" id="7"/>
                                        <p:tgtEl>
                                          <p:spTgt spid="26"/>
                                        </p:tgtEl>
                                      </p:cBhvr>
                                    </p:animEffect>
                                  </p:childTnLst>
                                </p:cTn>
                              </p:par>
                              <p:par>
                                <p:cTn fill="hold" id="8" nodeType="withEffect" presetClass="entr" presetID="10" presetSubtype="0">
                                  <p:stCondLst>
                                    <p:cond delay="0"/>
                                  </p:stCondLst>
                                  <p:childTnLst>
                                    <p:set>
                                      <p:cBhvr>
                                        <p:cTn dur="1" fill="hold" id="9">
                                          <p:stCondLst>
                                            <p:cond delay="0"/>
                                          </p:stCondLst>
                                        </p:cTn>
                                        <p:tgtEl>
                                          <p:spTgt spid="28"/>
                                        </p:tgtEl>
                                        <p:attrNameLst>
                                          <p:attrName>style.visibility</p:attrName>
                                        </p:attrNameLst>
                                      </p:cBhvr>
                                      <p:to>
                                        <p:strVal val="visible"/>
                                      </p:to>
                                    </p:set>
                                    <p:animEffect filter="fade" transition="in">
                                      <p:cBhvr>
                                        <p:cTn dur="2000" id="10"/>
                                        <p:tgtEl>
                                          <p:spTgt spid="28"/>
                                        </p:tgtEl>
                                      </p:cBhvr>
                                    </p:animEffect>
                                  </p:childTnLst>
                                </p:cTn>
                              </p:par>
                              <p:par>
                                <p:cTn fill="hold" grpId="0" id="11" nodeType="withEffect" presetClass="entr" presetID="21" presetSubtype="1">
                                  <p:stCondLst>
                                    <p:cond delay="0"/>
                                  </p:stCondLst>
                                  <p:childTnLst>
                                    <p:set>
                                      <p:cBhvr>
                                        <p:cTn dur="1" fill="hold" id="12">
                                          <p:stCondLst>
                                            <p:cond delay="0"/>
                                          </p:stCondLst>
                                        </p:cTn>
                                        <p:tgtEl>
                                          <p:spTgt spid="27"/>
                                        </p:tgtEl>
                                        <p:attrNameLst>
                                          <p:attrName>style.visibility</p:attrName>
                                        </p:attrNameLst>
                                      </p:cBhvr>
                                      <p:to>
                                        <p:strVal val="visible"/>
                                      </p:to>
                                    </p:set>
                                    <p:animEffect filter="wheel(1)" transition="in">
                                      <p:cBhvr>
                                        <p:cTn dur="1000" id="13"/>
                                        <p:tgtEl>
                                          <p:spTgt spid="27"/>
                                        </p:tgtEl>
                                      </p:cBhvr>
                                    </p:animEffect>
                                  </p:childTnLst>
                                </p:cTn>
                              </p:par>
                              <p:par>
                                <p:cTn fill="hold" id="14" nodeType="withEffect" presetClass="entr" presetID="10" presetSubtype="0">
                                  <p:stCondLst>
                                    <p:cond delay="0"/>
                                  </p:stCondLst>
                                  <p:childTnLst>
                                    <p:set>
                                      <p:cBhvr>
                                        <p:cTn dur="1" fill="hold" id="15">
                                          <p:stCondLst>
                                            <p:cond delay="0"/>
                                          </p:stCondLst>
                                        </p:cTn>
                                        <p:tgtEl>
                                          <p:spTgt spid="31"/>
                                        </p:tgtEl>
                                        <p:attrNameLst>
                                          <p:attrName>style.visibility</p:attrName>
                                        </p:attrNameLst>
                                      </p:cBhvr>
                                      <p:to>
                                        <p:strVal val="visible"/>
                                      </p:to>
                                    </p:set>
                                    <p:animEffect filter="fade" transition="in">
                                      <p:cBhvr>
                                        <p:cTn dur="2000" id="16"/>
                                        <p:tgtEl>
                                          <p:spTgt spid="31"/>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10"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childTnLst>
                                </p:cTn>
                              </p:par>
                              <p:par>
                                <p:cTn fill="hold" id="22" nodeType="withEffect" presetClass="entr" presetID="10"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1000" id="24"/>
                                        <p:tgtEl>
                                          <p:spTgt spid="13"/>
                                        </p:tgtEl>
                                      </p:cBhvr>
                                    </p:animEffect>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mph" presetID="26" presetSubtype="0">
                                  <p:stCondLst>
                                    <p:cond delay="0"/>
                                  </p:stCondLst>
                                  <p:childTnLst>
                                    <p:animEffect filter="fade" transition="out">
                                      <p:cBhvr>
                                        <p:cTn dur="1000" id="28" tmFilter="0, 0; .2, .5; .8, .5; 1, 0"/>
                                        <p:tgtEl>
                                          <p:spTgt spid="22"/>
                                        </p:tgtEl>
                                      </p:cBhvr>
                                    </p:animEffect>
                                    <p:animScale>
                                      <p:cBhvr>
                                        <p:cTn autoRev="1" dur="500" fill="hold" id="29"/>
                                        <p:tgtEl>
                                          <p:spTgt spid="22"/>
                                        </p:tgtEl>
                                      </p:cBhvr>
                                      <p:by x="105000" y="105000"/>
                                    </p:animScale>
                                  </p:childTnLst>
                                </p:cTn>
                              </p:par>
                            </p:childTnLst>
                          </p:cTn>
                        </p:par>
                      </p:childTnLst>
                    </p:cTn>
                  </p:par>
                  <p:par>
                    <p:cTn fill="hold" id="30">
                      <p:stCondLst>
                        <p:cond delay="indefinite"/>
                      </p:stCondLst>
                      <p:childTnLst>
                        <p:par>
                          <p:cTn fill="hold" id="31">
                            <p:stCondLst>
                              <p:cond delay="0"/>
                            </p:stCondLst>
                            <p:childTnLst>
                              <p:par>
                                <p:cTn fill="hold" id="32" nodeType="clickEffect" presetClass="entr" presetID="10" presetSubtype="0">
                                  <p:stCondLst>
                                    <p:cond delay="0"/>
                                  </p:stCondLst>
                                  <p:childTnLst>
                                    <p:set>
                                      <p:cBhvr>
                                        <p:cTn dur="1" fill="hold" id="33">
                                          <p:stCondLst>
                                            <p:cond delay="0"/>
                                          </p:stCondLst>
                                        </p:cTn>
                                        <p:tgtEl>
                                          <p:spTgt spid="38"/>
                                        </p:tgtEl>
                                        <p:attrNameLst>
                                          <p:attrName>style.visibility</p:attrName>
                                        </p:attrNameLst>
                                      </p:cBhvr>
                                      <p:to>
                                        <p:strVal val="visible"/>
                                      </p:to>
                                    </p:set>
                                    <p:animEffect filter="fade" transition="in">
                                      <p:cBhvr>
                                        <p:cTn dur="500" id="34"/>
                                        <p:tgtEl>
                                          <p:spTgt spid="38"/>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32"/>
                                        </p:tgtEl>
                                        <p:attrNameLst>
                                          <p:attrName>style.visibility</p:attrName>
                                        </p:attrNameLst>
                                      </p:cBhvr>
                                      <p:to>
                                        <p:strVal val="visible"/>
                                      </p:to>
                                    </p:set>
                                    <p:animEffect filter="fade" transition="in">
                                      <p:cBhvr>
                                        <p:cTn dur="500" id="37"/>
                                        <p:tgtEl>
                                          <p:spTgt spid="32"/>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21" presetSubtype="1">
                                  <p:stCondLst>
                                    <p:cond delay="0"/>
                                  </p:stCondLst>
                                  <p:childTnLst>
                                    <p:set>
                                      <p:cBhvr>
                                        <p:cTn dur="1" fill="hold" id="41">
                                          <p:stCondLst>
                                            <p:cond delay="0"/>
                                          </p:stCondLst>
                                        </p:cTn>
                                        <p:tgtEl>
                                          <p:spTgt spid="16"/>
                                        </p:tgtEl>
                                        <p:attrNameLst>
                                          <p:attrName>style.visibility</p:attrName>
                                        </p:attrNameLst>
                                      </p:cBhvr>
                                      <p:to>
                                        <p:strVal val="visible"/>
                                      </p:to>
                                    </p:set>
                                    <p:animEffect filter="wheel(1)" transition="in">
                                      <p:cBhvr>
                                        <p:cTn dur="1000" id="42"/>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2"/>
      <p:bldP animBg="1" grpId="0" spid="26"/>
      <p:bldP animBg="1" grpId="0" spid="27"/>
      <p:bldP animBg="1" grpId="0" spid="32"/>
      <p:bldP animBg="1" grpId="0" spid="16"/>
    </p:bldLst>
  </p:timing>
</p:sld>
</file>

<file path=ppt/slides/slide14.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FDD0EF2-D49B-4EAC-9E92-5EA6AC348DFF}"/>
              </a:ext>
            </a:extLst>
          </p:cNvPr>
          <p:cNvGrpSpPr/>
          <p:nvPr/>
        </p:nvGrpSpPr>
        <p:grpSpPr>
          <a:xfrm>
            <a:off x="7405424" y="1080088"/>
            <a:ext cx="1918905" cy="2720340"/>
            <a:chOff x="7405424" y="1080088"/>
            <a:chExt cx="1918905" cy="2720340"/>
          </a:xfrm>
        </p:grpSpPr>
        <p:grpSp>
          <p:nvGrpSpPr>
            <p:cNvPr id="36" name="グループ化 35">
              <a:extLst>
                <a:ext uri="{FF2B5EF4-FFF2-40B4-BE49-F238E27FC236}">
                  <a16:creationId xmlns:a16="http://schemas.microsoft.com/office/drawing/2014/main" id="{01A75D0E-2BEB-4861-9650-1AC28B3BF991}"/>
                </a:ext>
              </a:extLst>
            </p:cNvPr>
            <p:cNvGrpSpPr>
              <a:grpSpLocks noChangeAspect="1"/>
            </p:cNvGrpSpPr>
            <p:nvPr/>
          </p:nvGrpSpPr>
          <p:grpSpPr>
            <a:xfrm>
              <a:off x="7405424" y="1080088"/>
              <a:ext cx="1918905" cy="2720340"/>
              <a:chOff x="0" y="0"/>
              <a:chExt cx="1827530" cy="2590800"/>
            </a:xfrm>
          </p:grpSpPr>
          <p:pic>
            <p:nvPicPr>
              <p:cNvPr id="37" name="図 36">
                <a:extLst>
                  <a:ext uri="{FF2B5EF4-FFF2-40B4-BE49-F238E27FC236}">
                    <a16:creationId xmlns:a16="http://schemas.microsoft.com/office/drawing/2014/main" id="{521216CA-A175-420B-9F42-1158BE6AFA0E}"/>
                  </a:ext>
                </a:extLst>
              </p:cNvPr>
              <p:cNvPicPr>
                <a:picLocks noChangeAspect="1"/>
              </p:cNvPicPr>
              <p:nvPr/>
            </p:nvPicPr>
            <p:blipFill rotWithShape="1">
              <a:blip r:embed="rId3">
                <a:extLst>
                  <a:ext uri="{28A0092B-C50C-407E-A947-70E740481C1C}">
                    <a14:useLocalDpi xmlns:a14="http://schemas.microsoft.com/office/drawing/2010/main" val="0"/>
                  </a:ext>
                </a:extLst>
              </a:blip>
              <a:srcRect b="42857" l="21910" r="57865" t="18566"/>
              <a:stretch/>
            </p:blipFill>
            <p:spPr bwMode="auto">
              <a:xfrm>
                <a:off x="0" y="0"/>
                <a:ext cx="1827530" cy="2590800"/>
              </a:xfrm>
              <a:prstGeom prst="rect">
                <a:avLst/>
              </a:prstGeom>
              <a:noFill/>
              <a:ln>
                <a:noFill/>
              </a:ln>
              <a:extLst>
                <a:ext uri="{53640926-AAD7-44D8-BBD7-CCE9431645EC}">
                  <a14:shadowObscured xmlns:a14="http://schemas.microsoft.com/office/drawing/2010/main"/>
                </a:ext>
              </a:extLst>
            </p:spPr>
          </p:pic>
          <p:sp>
            <p:nvSpPr>
              <p:cNvPr id="38" name="Rectangle 3501">
                <a:extLst>
                  <a:ext uri="{FF2B5EF4-FFF2-40B4-BE49-F238E27FC236}">
                    <a16:creationId xmlns:a16="http://schemas.microsoft.com/office/drawing/2014/main" id="{233B77F4-FD8E-4188-B8A8-03F824DB26B6}"/>
                  </a:ext>
                </a:extLst>
              </p:cNvPr>
              <p:cNvSpPr>
                <a:spLocks noChangeArrowheads="1"/>
              </p:cNvSpPr>
              <p:nvPr/>
            </p:nvSpPr>
            <p:spPr bwMode="auto">
              <a:xfrm>
                <a:off x="23750" y="23750"/>
                <a:ext cx="1800000" cy="255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t" anchorCtr="0" bIns="8890" lIns="74295" rIns="74295" rot="0" tIns="8890" upright="1" vert="horz" wrap="square">
                <a:noAutofit/>
              </a:bodyPr>
              <a:lstStyle/>
              <a:p>
                <a:endParaRPr altLang="en-US" lang="ja-JP"/>
              </a:p>
            </p:txBody>
          </p:sp>
        </p:grpSp>
        <p:sp>
          <p:nvSpPr>
            <p:cNvPr id="25" name="AutoShape 4291">
              <a:extLst>
                <a:ext uri="{FF2B5EF4-FFF2-40B4-BE49-F238E27FC236}">
                  <a16:creationId xmlns:a16="http://schemas.microsoft.com/office/drawing/2014/main" id="{0A858504-7532-464B-98FA-1DC692570C2C}"/>
                </a:ext>
              </a:extLst>
            </p:cNvPr>
            <p:cNvSpPr>
              <a:spLocks noChangeArrowheads="1" noChangeAspect="1"/>
            </p:cNvSpPr>
            <p:nvPr/>
          </p:nvSpPr>
          <p:spPr bwMode="auto">
            <a:xfrm>
              <a:off x="9042177" y="1413700"/>
              <a:ext cx="144000" cy="216000"/>
            </a:xfrm>
            <a:prstGeom prst="flowChartConnector">
              <a:avLst/>
            </a:prstGeom>
            <a:solidFill>
              <a:srgbClr val="000000"/>
            </a:solidFill>
            <a:ln w="9525">
              <a:solidFill>
                <a:srgbClr val="000000"/>
              </a:solidFill>
              <a:round/>
              <a:headEnd/>
              <a:tailEnd/>
            </a:ln>
          </p:spPr>
          <p:txBody>
            <a:bodyPr anchor="t" anchorCtr="0" bIns="8890" lIns="74295" rIns="74295" rot="0" tIns="8890" upright="1" vert="horz" wrap="square">
              <a:noAutofit/>
            </a:bodyPr>
            <a:lstStyle/>
            <a:p>
              <a:endParaRPr altLang="en-US" lang="ja-JP"/>
            </a:p>
          </p:txBody>
        </p:sp>
      </p:grpSp>
      <p:grpSp>
        <p:nvGrpSpPr>
          <p:cNvPr id="3" name="グループ化 2">
            <a:extLst>
              <a:ext uri="{FF2B5EF4-FFF2-40B4-BE49-F238E27FC236}">
                <a16:creationId xmlns:a16="http://schemas.microsoft.com/office/drawing/2014/main" id="{B4650793-F8A1-474F-8791-7E62599D203D}"/>
              </a:ext>
            </a:extLst>
          </p:cNvPr>
          <p:cNvGrpSpPr/>
          <p:nvPr/>
        </p:nvGrpSpPr>
        <p:grpSpPr>
          <a:xfrm>
            <a:off x="9465002" y="2912249"/>
            <a:ext cx="1889570" cy="2708338"/>
            <a:chOff x="9465002" y="2912249"/>
            <a:chExt cx="1889570" cy="2708338"/>
          </a:xfrm>
        </p:grpSpPr>
        <p:grpSp>
          <p:nvGrpSpPr>
            <p:cNvPr id="32" name="グループ化 31">
              <a:extLst>
                <a:ext uri="{FF2B5EF4-FFF2-40B4-BE49-F238E27FC236}">
                  <a16:creationId xmlns:a16="http://schemas.microsoft.com/office/drawing/2014/main" id="{0325508A-4D06-489F-9D2E-CA11E98C2856}"/>
                </a:ext>
              </a:extLst>
            </p:cNvPr>
            <p:cNvGrpSpPr>
              <a:grpSpLocks noChangeAspect="1"/>
            </p:cNvGrpSpPr>
            <p:nvPr/>
          </p:nvGrpSpPr>
          <p:grpSpPr>
            <a:xfrm>
              <a:off x="9465002" y="2912249"/>
              <a:ext cx="1889570" cy="2708338"/>
              <a:chOff x="0" y="0"/>
              <a:chExt cx="1800000" cy="2579751"/>
            </a:xfrm>
          </p:grpSpPr>
          <p:pic>
            <p:nvPicPr>
              <p:cNvPr id="34" name="図 33">
                <a:extLst>
                  <a:ext uri="{FF2B5EF4-FFF2-40B4-BE49-F238E27FC236}">
                    <a16:creationId xmlns:a16="http://schemas.microsoft.com/office/drawing/2014/main" id="{E185DAB5-C715-4250-993A-857B68E36859}"/>
                  </a:ext>
                </a:extLst>
              </p:cNvPr>
              <p:cNvPicPr>
                <a:picLocks noChangeAspect="1"/>
              </p:cNvPicPr>
              <p:nvPr/>
            </p:nvPicPr>
            <p:blipFill rotWithShape="1">
              <a:blip r:embed="rId4">
                <a:extLst>
                  <a:ext uri="{28A0092B-C50C-407E-A947-70E740481C1C}">
                    <a14:useLocalDpi xmlns:a14="http://schemas.microsoft.com/office/drawing/2010/main" val="0"/>
                  </a:ext>
                </a:extLst>
              </a:blip>
              <a:srcRect b="43639" l="26431" r="54793" t="18111"/>
              <a:stretch/>
            </p:blipFill>
            <p:spPr bwMode="auto">
              <a:xfrm>
                <a:off x="0" y="0"/>
                <a:ext cx="1795780" cy="2576830"/>
              </a:xfrm>
              <a:prstGeom prst="rect">
                <a:avLst/>
              </a:prstGeom>
              <a:noFill/>
              <a:ln>
                <a:noFill/>
              </a:ln>
              <a:extLst>
                <a:ext uri="{53640926-AAD7-44D8-BBD7-CCE9431645EC}">
                  <a14:shadowObscured xmlns:a14="http://schemas.microsoft.com/office/drawing/2010/main"/>
                </a:ext>
              </a:extLst>
            </p:spPr>
          </p:pic>
          <p:sp>
            <p:nvSpPr>
              <p:cNvPr id="35" name="Rectangle 3941">
                <a:extLst>
                  <a:ext uri="{FF2B5EF4-FFF2-40B4-BE49-F238E27FC236}">
                    <a16:creationId xmlns:a16="http://schemas.microsoft.com/office/drawing/2014/main" id="{09F5EF5B-93D7-470A-9531-EDCCC57C01B2}"/>
                  </a:ext>
                </a:extLst>
              </p:cNvPr>
              <p:cNvSpPr>
                <a:spLocks noChangeArrowheads="1"/>
              </p:cNvSpPr>
              <p:nvPr/>
            </p:nvSpPr>
            <p:spPr bwMode="auto">
              <a:xfrm>
                <a:off x="0" y="23751"/>
                <a:ext cx="1800000" cy="25560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nchor="t" anchorCtr="0" bIns="8890" lIns="74295" rIns="74295" rot="0" tIns="8890" upright="1" vert="horz" wrap="square">
                <a:noAutofit/>
              </a:bodyPr>
              <a:lstStyle/>
              <a:p>
                <a:endParaRPr altLang="en-US" lang="ja-JP"/>
              </a:p>
            </p:txBody>
          </p:sp>
        </p:grpSp>
        <p:sp>
          <p:nvSpPr>
            <p:cNvPr id="44" name="AutoShape 4291">
              <a:extLst>
                <a:ext uri="{FF2B5EF4-FFF2-40B4-BE49-F238E27FC236}">
                  <a16:creationId xmlns:a16="http://schemas.microsoft.com/office/drawing/2014/main" id="{E135541B-701E-4A00-BF99-004BB5343BBE}"/>
                </a:ext>
              </a:extLst>
            </p:cNvPr>
            <p:cNvSpPr>
              <a:spLocks noChangeArrowheads="1" noChangeAspect="1"/>
            </p:cNvSpPr>
            <p:nvPr/>
          </p:nvSpPr>
          <p:spPr bwMode="auto">
            <a:xfrm>
              <a:off x="11072189" y="3269860"/>
              <a:ext cx="144000" cy="216000"/>
            </a:xfrm>
            <a:prstGeom prst="flowChartConnector">
              <a:avLst/>
            </a:prstGeom>
            <a:solidFill>
              <a:srgbClr val="000000"/>
            </a:solidFill>
            <a:ln w="9525">
              <a:solidFill>
                <a:srgbClr val="000000"/>
              </a:solidFill>
              <a:round/>
              <a:headEnd/>
              <a:tailEnd/>
            </a:ln>
          </p:spPr>
          <p:txBody>
            <a:bodyPr anchor="t" anchorCtr="0" bIns="8890" lIns="74295" rIns="74295" rot="0" tIns="8890" upright="1" vert="horz" wrap="square">
              <a:noAutofit/>
            </a:bodyPr>
            <a:lstStyle/>
            <a:p>
              <a:endParaRPr altLang="en-US" lang="ja-JP"/>
            </a:p>
          </p:txBody>
        </p:sp>
      </p:grpSp>
      <p:pic>
        <p:nvPicPr>
          <p:cNvPr id="17" name="図 16">
            <a:extLst>
              <a:ext uri="{FF2B5EF4-FFF2-40B4-BE49-F238E27FC236}">
                <a16:creationId xmlns:a16="http://schemas.microsoft.com/office/drawing/2014/main" id="{1C60E557-DFF8-4769-A37F-E4612D7051CA}"/>
              </a:ext>
            </a:extLst>
          </p:cNvPr>
          <p:cNvPicPr>
            <a:picLocks noChangeAspect="1"/>
          </p:cNvPicPr>
          <p:nvPr/>
        </p:nvPicPr>
        <p:blipFill rotWithShape="1">
          <a:blip cstate="print" r:embed="rId5">
            <a:extLst>
              <a:ext uri="{28A0092B-C50C-407E-A947-70E740481C1C}">
                <a14:useLocalDpi xmlns:a14="http://schemas.microsoft.com/office/drawing/2010/main" val="0"/>
              </a:ext>
            </a:extLst>
          </a:blip>
          <a:srcRect b="6530"/>
          <a:stretch/>
        </p:blipFill>
        <p:spPr bwMode="auto">
          <a:xfrm>
            <a:off x="446509" y="1091819"/>
            <a:ext cx="4522124" cy="3359707"/>
          </a:xfrm>
          <a:prstGeom prst="rect">
            <a:avLst/>
          </a:prstGeom>
          <a:ln algn="ctr" cap="flat" cmpd="sng" w="9525">
            <a:solidFill>
              <a:schemeClr val="tx1"/>
            </a:solidFill>
            <a:prstDash val="solid"/>
            <a:round/>
            <a:headEnd len="med" type="none" w="med"/>
            <a:tailEnd len="med" type="none" w="med"/>
          </a:ln>
          <a:extLst>
            <a:ext uri="{53640926-AAD7-44D8-BBD7-CCE9431645EC}">
              <a14:shadowObscured xmlns:a14="http://schemas.microsoft.com/office/drawing/2010/main"/>
            </a:ext>
          </a:extLst>
        </p:spPr>
      </p:pic>
      <p:sp>
        <p:nvSpPr>
          <p:cNvPr id="22" name="テキスト ボックス 21">
            <a:extLst>
              <a:ext uri="{FF2B5EF4-FFF2-40B4-BE49-F238E27FC236}">
                <a16:creationId xmlns:a16="http://schemas.microsoft.com/office/drawing/2014/main" id="{8E6A674E-F132-4BD5-B807-CEEE90502734}"/>
              </a:ext>
            </a:extLst>
          </p:cNvPr>
          <p:cNvSpPr txBox="1"/>
          <p:nvPr/>
        </p:nvSpPr>
        <p:spPr>
          <a:xfrm>
            <a:off x="406399" y="660932"/>
            <a:ext cx="9480226" cy="430887"/>
          </a:xfrm>
          <a:prstGeom prst="rect">
            <a:avLst/>
          </a:prstGeom>
          <a:noFill/>
        </p:spPr>
        <p:txBody>
          <a:bodyPr rtlCol="0" wrap="square">
            <a:spAutoFit/>
          </a:bodyPr>
          <a:lstStyle/>
          <a:p>
            <a:r>
              <a:rPr altLang="en-US" dirty="0" kumimoji="1" lang="ja-JP" sz="2200"/>
              <a:t>○不適切なマーク例（２科目受験で２科目とも同じ科目をマーク）</a:t>
            </a:r>
          </a:p>
        </p:txBody>
      </p:sp>
      <p:sp>
        <p:nvSpPr>
          <p:cNvPr id="9" name="AutoShape 7">
            <a:extLst>
              <a:ext uri="{FF2B5EF4-FFF2-40B4-BE49-F238E27FC236}">
                <a16:creationId xmlns:a16="http://schemas.microsoft.com/office/drawing/2014/main" id="{0C3C63E5-EEB7-4233-98F6-49509B3D80F7}"/>
              </a:ext>
            </a:extLst>
          </p:cNvPr>
          <p:cNvSpPr>
            <a:spLocks noChangeArrowheads="1" noChangeAspect="1" noTextEdit="1"/>
          </p:cNvSpPr>
          <p:nvPr/>
        </p:nvSpPr>
        <p:spPr bwMode="auto">
          <a:xfrm>
            <a:off x="6633823" y="1264931"/>
            <a:ext cx="2846387"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ja-JP"/>
          </a:p>
        </p:txBody>
      </p:sp>
      <p:sp>
        <p:nvSpPr>
          <p:cNvPr id="28" name="正方形/長方形 27">
            <a:extLst>
              <a:ext uri="{FF2B5EF4-FFF2-40B4-BE49-F238E27FC236}">
                <a16:creationId xmlns:a16="http://schemas.microsoft.com/office/drawing/2014/main" id="{9173E54E-C519-4C89-81D4-2B9EFFD723BE}"/>
              </a:ext>
            </a:extLst>
          </p:cNvPr>
          <p:cNvSpPr>
            <a:spLocks/>
          </p:cNvSpPr>
          <p:nvPr/>
        </p:nvSpPr>
        <p:spPr>
          <a:xfrm>
            <a:off x="1454421" y="1726460"/>
            <a:ext cx="900000" cy="12859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kumimoji="1" lang="ja-JP">
              <a:solidFill>
                <a:srgbClr val="FF0000"/>
              </a:solidFill>
            </a:endParaRPr>
          </a:p>
        </p:txBody>
      </p:sp>
      <p:sp>
        <p:nvSpPr>
          <p:cNvPr id="4" name="スライド番号プレースホルダー 3">
            <a:extLst>
              <a:ext uri="{FF2B5EF4-FFF2-40B4-BE49-F238E27FC236}">
                <a16:creationId xmlns:a16="http://schemas.microsoft.com/office/drawing/2014/main" id="{B81BA333-DE9D-471B-8920-1A2F1EC530F4}"/>
              </a:ext>
            </a:extLst>
          </p:cNvPr>
          <p:cNvSpPr>
            <a:spLocks noGrp="1"/>
          </p:cNvSpPr>
          <p:nvPr>
            <p:ph idx="12" sz="quarter" type="sldNum"/>
          </p:nvPr>
        </p:nvSpPr>
        <p:spPr>
          <a:xfrm>
            <a:off x="11311015" y="6310184"/>
            <a:ext cx="683339" cy="365125"/>
          </a:xfrm>
        </p:spPr>
        <p:txBody>
          <a:bodyPr/>
          <a:lstStyle/>
          <a:p>
            <a:fld id="{6CDE0D69-D120-4C3F-AF8B-153B86130DEE}" type="slidenum">
              <a:rPr altLang="en-US" kumimoji="1" lang="ja-JP" smtClean="0"/>
              <a:pPr/>
              <a:t>14</a:t>
            </a:fld>
            <a:endParaRPr altLang="en-US" dirty="0" kumimoji="1" lang="ja-JP"/>
          </a:p>
        </p:txBody>
      </p:sp>
      <p:sp>
        <p:nvSpPr>
          <p:cNvPr id="19" name="タイトル 5">
            <a:extLst>
              <a:ext uri="{FF2B5EF4-FFF2-40B4-BE49-F238E27FC236}">
                <a16:creationId xmlns:a16="http://schemas.microsoft.com/office/drawing/2014/main" id="{6106AEE4-E671-40A8-945B-0CE41715D283}"/>
              </a:ext>
            </a:extLst>
          </p:cNvPr>
          <p:cNvSpPr txBox="1">
            <a:spLocks/>
          </p:cNvSpPr>
          <p:nvPr/>
        </p:nvSpPr>
        <p:spPr>
          <a:xfrm>
            <a:off x="406399" y="130600"/>
            <a:ext cx="11182079" cy="563414"/>
          </a:xfrm>
          <a:prstGeom prst="rect">
            <a:avLst/>
          </a:prstGeom>
        </p:spPr>
        <p:txBody>
          <a:bodyPr anchor="t" bIns="45720" lIns="91440" rIns="91440" rtlCol="0" tIns="45720" vert="horz">
            <a:noAutofit/>
          </a:bodyPr>
          <a:lstStyle>
            <a:lvl1pPr algn="l" defTabSz="457200" eaLnBrk="1" hangingPunct="1" latinLnBrk="0" rtl="0">
              <a:spcBef>
                <a:spcPct val="0"/>
              </a:spcBef>
              <a:buNone/>
              <a:defRPr kern="1200" kumimoji="1" sz="36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altLang="ja-JP" b="1" dirty="0" lang="en-US" sz="3200">
                <a:solidFill>
                  <a:schemeClr val="accent2">
                    <a:lumMod val="50000"/>
                  </a:schemeClr>
                </a:solidFill>
              </a:rPr>
              <a:t>5.-2 </a:t>
            </a:r>
            <a:r>
              <a:rPr altLang="en-US" b="1" dirty="0" lang="zh-CN" sz="3200">
                <a:solidFill>
                  <a:schemeClr val="accent2">
                    <a:lumMod val="50000"/>
                  </a:schemeClr>
                </a:solidFill>
                <a:latin charset="-128" panose="020B0604030504040204" pitchFamily="50" typeface="メイリオ"/>
                <a:ea charset="-128" panose="020B0604030504040204" pitchFamily="50" typeface="メイリオ"/>
              </a:rPr>
              <a:t>解答用紙</a:t>
            </a:r>
            <a:r>
              <a:rPr altLang="en-US" b="1" dirty="0" lang="zh-CN" sz="2800">
                <a:solidFill>
                  <a:schemeClr val="accent2">
                    <a:lumMod val="50000"/>
                  </a:schemeClr>
                </a:solidFill>
                <a:latin charset="-128" panose="020B0604030504040204" pitchFamily="50" typeface="メイリオ"/>
                <a:ea charset="-128" panose="020B0604030504040204" pitchFamily="50" typeface="メイリオ"/>
              </a:rPr>
              <a:t>（</a:t>
            </a:r>
            <a:r>
              <a:rPr altLang="en-US" b="1" dirty="0" lang="ja-JP" sz="2800">
                <a:solidFill>
                  <a:schemeClr val="accent2">
                    <a:lumMod val="50000"/>
                  </a:schemeClr>
                </a:solidFill>
              </a:rPr>
              <a:t>地理歴史，公民</a:t>
            </a:r>
            <a:r>
              <a:rPr altLang="en-US" b="1" dirty="0" lang="ja-JP" sz="2800">
                <a:solidFill>
                  <a:schemeClr val="accent2">
                    <a:lumMod val="50000"/>
                  </a:schemeClr>
                </a:solidFill>
                <a:latin charset="-128" panose="020B0604030504040204" pitchFamily="50" typeface="メイリオ"/>
                <a:ea charset="-128" panose="020B0604030504040204" pitchFamily="50" typeface="メイリオ"/>
              </a:rPr>
              <a:t>：不適切なマーク例）</a:t>
            </a:r>
            <a:endParaRPr altLang="en-US" dirty="0" lang="ja-JP" sz="3100">
              <a:solidFill>
                <a:schemeClr val="accent2">
                  <a:lumMod val="50000"/>
                </a:schemeClr>
              </a:solidFill>
            </a:endParaRPr>
          </a:p>
        </p:txBody>
      </p:sp>
      <p:cxnSp>
        <p:nvCxnSpPr>
          <p:cNvPr id="40" name="AutoShape 4214">
            <a:extLst>
              <a:ext uri="{FF2B5EF4-FFF2-40B4-BE49-F238E27FC236}">
                <a16:creationId xmlns:a16="http://schemas.microsoft.com/office/drawing/2014/main" id="{08FC12B3-D307-474E-ADE2-E2F278FA7FDC}"/>
              </a:ext>
            </a:extLst>
          </p:cNvPr>
          <p:cNvCxnSpPr>
            <a:cxnSpLocks noChangeShapeType="1"/>
          </p:cNvCxnSpPr>
          <p:nvPr/>
        </p:nvCxnSpPr>
        <p:spPr bwMode="auto">
          <a:xfrm>
            <a:off x="2354421" y="2198198"/>
            <a:ext cx="5004000" cy="0"/>
          </a:xfrm>
          <a:prstGeom prst="straightConnector1">
            <a:avLst/>
          </a:prstGeom>
          <a:noFill/>
          <a:ln w="53975">
            <a:solidFill>
              <a:srgbClr val="FF0000"/>
            </a:solidFill>
            <a:round/>
            <a:headEnd/>
            <a:tailEnd len="med" type="triangle" w="med"/>
          </a:ln>
          <a:extLst>
            <a:ext uri="{909E8E84-426E-40DD-AFC4-6F175D3DCCD1}">
              <a14:hiddenFill xmlns:a14="http://schemas.microsoft.com/office/drawing/2010/main">
                <a:noFill/>
              </a14:hiddenFill>
            </a:ext>
          </a:extLst>
        </p:spPr>
      </p:cxnSp>
      <p:pic>
        <p:nvPicPr>
          <p:cNvPr id="31" name="図 30">
            <a:extLst>
              <a:ext uri="{FF2B5EF4-FFF2-40B4-BE49-F238E27FC236}">
                <a16:creationId xmlns:a16="http://schemas.microsoft.com/office/drawing/2014/main" id="{F3CDAF4C-161C-469A-A49B-B1601B93B58A}"/>
              </a:ext>
            </a:extLst>
          </p:cNvPr>
          <p:cNvPicPr>
            <a:picLocks noChangeAspect="1"/>
          </p:cNvPicPr>
          <p:nvPr/>
        </p:nvPicPr>
        <p:blipFill rotWithShape="1">
          <a:blip r:embed="rId4">
            <a:extLst>
              <a:ext uri="{28A0092B-C50C-407E-A947-70E740481C1C}">
                <a14:useLocalDpi xmlns:a14="http://schemas.microsoft.com/office/drawing/2010/main" val="0"/>
              </a:ext>
            </a:extLst>
          </a:blip>
          <a:srcRect l="4735"/>
          <a:stretch/>
        </p:blipFill>
        <p:spPr bwMode="auto">
          <a:xfrm>
            <a:off x="2561173" y="2406473"/>
            <a:ext cx="4446496" cy="3287248"/>
          </a:xfrm>
          <a:prstGeom prst="rect">
            <a:avLst/>
          </a:prstGeom>
          <a:noFill/>
          <a:ln>
            <a:solidFill>
              <a:schemeClr val="tx1"/>
            </a:solidFill>
          </a:ln>
        </p:spPr>
      </p:pic>
      <p:sp>
        <p:nvSpPr>
          <p:cNvPr id="41" name="Rectangle 4216">
            <a:extLst>
              <a:ext uri="{FF2B5EF4-FFF2-40B4-BE49-F238E27FC236}">
                <a16:creationId xmlns:a16="http://schemas.microsoft.com/office/drawing/2014/main" id="{561CF30F-1E11-47ED-9FC2-3F56E230DEA8}"/>
              </a:ext>
            </a:extLst>
          </p:cNvPr>
          <p:cNvSpPr>
            <a:spLocks noChangeArrowheads="1"/>
          </p:cNvSpPr>
          <p:nvPr/>
        </p:nvSpPr>
        <p:spPr bwMode="auto">
          <a:xfrm>
            <a:off x="3588723" y="3006418"/>
            <a:ext cx="864000" cy="126000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nchor="t" anchorCtr="0" bIns="8890" lIns="74295" rIns="74295" rot="0" tIns="8890" upright="1" vert="horz" wrap="square">
            <a:noAutofit/>
          </a:bodyPr>
          <a:lstStyle/>
          <a:p>
            <a:endParaRPr altLang="en-US" lang="ja-JP"/>
          </a:p>
        </p:txBody>
      </p:sp>
      <p:cxnSp>
        <p:nvCxnSpPr>
          <p:cNvPr id="39" name="AutoShape 4218">
            <a:extLst>
              <a:ext uri="{FF2B5EF4-FFF2-40B4-BE49-F238E27FC236}">
                <a16:creationId xmlns:a16="http://schemas.microsoft.com/office/drawing/2014/main" id="{A50A6643-5720-4F17-AE46-64D220882755}"/>
              </a:ext>
            </a:extLst>
          </p:cNvPr>
          <p:cNvCxnSpPr>
            <a:cxnSpLocks noChangeShapeType="1"/>
          </p:cNvCxnSpPr>
          <p:nvPr/>
        </p:nvCxnSpPr>
        <p:spPr bwMode="auto">
          <a:xfrm>
            <a:off x="4452723" y="4050097"/>
            <a:ext cx="4968000" cy="0"/>
          </a:xfrm>
          <a:prstGeom prst="straightConnector1">
            <a:avLst/>
          </a:prstGeom>
          <a:noFill/>
          <a:ln w="53975">
            <a:solidFill>
              <a:srgbClr val="000099"/>
            </a:solidFill>
            <a:round/>
            <a:headEnd/>
            <a:tailEnd len="med" type="triangle" w="med"/>
          </a:ln>
          <a:extLst>
            <a:ext uri="{909E8E84-426E-40DD-AFC4-6F175D3DCCD1}">
              <a14:hiddenFill xmlns:a14="http://schemas.microsoft.com/office/drawing/2010/main">
                <a:noFill/>
              </a14:hiddenFill>
            </a:ext>
          </a:extLst>
        </p:spPr>
      </p:cxnSp>
      <p:sp>
        <p:nvSpPr>
          <p:cNvPr id="42" name="加算記号 41">
            <a:extLst>
              <a:ext uri="{FF2B5EF4-FFF2-40B4-BE49-F238E27FC236}">
                <a16:creationId xmlns:a16="http://schemas.microsoft.com/office/drawing/2014/main" id="{6D8AF60E-E5EC-466A-8D96-69F0D33B814D}"/>
              </a:ext>
            </a:extLst>
          </p:cNvPr>
          <p:cNvSpPr>
            <a:spLocks noChangeAspect="1"/>
          </p:cNvSpPr>
          <p:nvPr/>
        </p:nvSpPr>
        <p:spPr>
          <a:xfrm rot="2700000">
            <a:off x="6900724" y="723270"/>
            <a:ext cx="5040000" cy="5040000"/>
          </a:xfrm>
          <a:prstGeom prst="mathPlus">
            <a:avLst>
              <a:gd fmla="val 9512" name="adj1"/>
            </a:avLst>
          </a:prstGeom>
          <a:solidFill>
            <a:srgbClr val="FF0000">
              <a:alpha val="20000"/>
            </a:srgbClr>
          </a:solidFill>
          <a:ln algn="ctr" cap="flat" cmpd="sng" w="25400">
            <a:noFill/>
            <a:prstDash val="solid"/>
          </a:ln>
          <a:effectLst/>
        </p:spPr>
        <p:txBody>
          <a:bodyPr anchor="ctr" anchorCtr="0" bIns="45720" compatLnSpc="1" forceAA="0" fromWordArt="0" lIns="91440" numCol="1" rIns="91440" rot="0" rtlCol="0" spcCol="0" spcFirstLastPara="0" tIns="45720" vert="horz" wrap="square">
            <a:prstTxWarp prst="textNoShape">
              <a:avLst/>
            </a:prstTxWarp>
            <a:noAutofit/>
          </a:bodyPr>
          <a:lstStyle/>
          <a:p>
            <a:endParaRPr altLang="en-US" lang="ja-JP"/>
          </a:p>
        </p:txBody>
      </p:sp>
      <p:sp>
        <p:nvSpPr>
          <p:cNvPr id="45" name="吹き出し: 角を丸めた四角形 44">
            <a:extLst>
              <a:ext uri="{FF2B5EF4-FFF2-40B4-BE49-F238E27FC236}">
                <a16:creationId xmlns:a16="http://schemas.microsoft.com/office/drawing/2014/main" id="{BE574B00-28EF-4AC7-B3CB-2B26CA49754D}"/>
              </a:ext>
            </a:extLst>
          </p:cNvPr>
          <p:cNvSpPr/>
          <p:nvPr/>
        </p:nvSpPr>
        <p:spPr>
          <a:xfrm>
            <a:off x="564970" y="5766180"/>
            <a:ext cx="10800000" cy="920991"/>
          </a:xfrm>
          <a:prstGeom prst="wedgeRoundRectCallout">
            <a:avLst>
              <a:gd fmla="val -23175" name="adj1"/>
              <a:gd fmla="val 48813" name="adj2"/>
              <a:gd fmla="val 16667" name="adj3"/>
            </a:avLst>
          </a:prstGeom>
          <a:solidFill>
            <a:srgbClr val="FFCCFF"/>
          </a:solidFill>
          <a:ln w="28575">
            <a:noFill/>
          </a:ln>
        </p:spPr>
        <p:style>
          <a:lnRef idx="2">
            <a:schemeClr val="accent2"/>
          </a:lnRef>
          <a:fillRef idx="1">
            <a:schemeClr val="lt1"/>
          </a:fillRef>
          <a:effectRef idx="0">
            <a:schemeClr val="accent2"/>
          </a:effectRef>
          <a:fontRef idx="minor">
            <a:schemeClr val="dk1"/>
          </a:fontRef>
        </p:style>
        <p:txBody>
          <a:bodyPr anchor="ctr" rtlCol="0"/>
          <a:lstStyle/>
          <a:p>
            <a:r>
              <a:rPr altLang="en-US" dirty="0" kumimoji="1" lang="ja-JP" sz="2000">
                <a:solidFill>
                  <a:schemeClr val="tx1"/>
                </a:solidFill>
              </a:rPr>
              <a:t>　このようにマークした場合は，</a:t>
            </a:r>
            <a:r>
              <a:rPr altLang="en-US" b="1" dirty="0" kumimoji="1" lang="ja-JP" sz="2000">
                <a:solidFill>
                  <a:schemeClr val="tx1"/>
                </a:solidFill>
              </a:rPr>
              <a:t>第</a:t>
            </a:r>
            <a:r>
              <a:rPr altLang="ja-JP" b="1" dirty="0" kumimoji="1" lang="en-US" sz="2000">
                <a:solidFill>
                  <a:schemeClr val="tx1"/>
                </a:solidFill>
              </a:rPr>
              <a:t>1</a:t>
            </a:r>
            <a:r>
              <a:rPr altLang="en-US" b="1" dirty="0" kumimoji="1" lang="ja-JP" sz="2000">
                <a:solidFill>
                  <a:schemeClr val="tx1"/>
                </a:solidFill>
              </a:rPr>
              <a:t>解答科目はマークしている科目を通常どおり採点し，</a:t>
            </a:r>
            <a:endParaRPr altLang="ja-JP" b="1" dirty="0" kumimoji="1" lang="en-US" sz="2000">
              <a:solidFill>
                <a:schemeClr val="tx1"/>
              </a:solidFill>
            </a:endParaRPr>
          </a:p>
          <a:p>
            <a:r>
              <a:rPr altLang="en-US" b="1" dirty="0" kumimoji="1" lang="ja-JP" sz="2000">
                <a:solidFill>
                  <a:schemeClr val="tx1"/>
                </a:solidFill>
              </a:rPr>
              <a:t>第</a:t>
            </a:r>
            <a:r>
              <a:rPr altLang="ja-JP" b="1" dirty="0" kumimoji="1" lang="en-US" sz="2000">
                <a:solidFill>
                  <a:schemeClr val="tx1"/>
                </a:solidFill>
              </a:rPr>
              <a:t>2</a:t>
            </a:r>
            <a:r>
              <a:rPr altLang="en-US" b="1" dirty="0" kumimoji="1" lang="ja-JP" sz="2000">
                <a:solidFill>
                  <a:schemeClr val="tx1"/>
                </a:solidFill>
              </a:rPr>
              <a:t>解答科目は</a:t>
            </a:r>
            <a:r>
              <a:rPr altLang="ja-JP" b="1" dirty="0" kumimoji="1" lang="en-US" sz="2000">
                <a:solidFill>
                  <a:schemeClr val="tx1"/>
                </a:solidFill>
              </a:rPr>
              <a:t>0</a:t>
            </a:r>
            <a:r>
              <a:rPr altLang="en-US" b="1" dirty="0" kumimoji="1" lang="ja-JP" sz="2000">
                <a:solidFill>
                  <a:schemeClr val="tx1"/>
                </a:solidFill>
              </a:rPr>
              <a:t>点（科目不明）</a:t>
            </a:r>
            <a:r>
              <a:rPr altLang="en-US" dirty="0" kumimoji="1" lang="ja-JP" sz="2000">
                <a:solidFill>
                  <a:schemeClr val="tx1"/>
                </a:solidFill>
              </a:rPr>
              <a:t>として取り扱います。</a:t>
            </a:r>
            <a:endParaRPr altLang="ja-JP" dirty="0" kumimoji="1" lang="en-US" sz="2000">
              <a:solidFill>
                <a:schemeClr val="tx1"/>
              </a:solidFill>
            </a:endParaRPr>
          </a:p>
        </p:txBody>
      </p:sp>
    </p:spTree>
    <p:extLst>
      <p:ext uri="{BB962C8B-B14F-4D97-AF65-F5344CB8AC3E}">
        <p14:creationId xmlns:p14="http://schemas.microsoft.com/office/powerpoint/2010/main" val="30158397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28"/>
                                        </p:tgtEl>
                                        <p:attrNameLst>
                                          <p:attrName>style.visibility</p:attrName>
                                        </p:attrNameLst>
                                      </p:cBhvr>
                                      <p:to>
                                        <p:strVal val="visible"/>
                                      </p:to>
                                    </p:set>
                                    <p:animEffect filter="wheel(1)" transition="in">
                                      <p:cBhvr>
                                        <p:cTn dur="1000" id="7"/>
                                        <p:tgtEl>
                                          <p:spTgt spid="2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40"/>
                                        </p:tgtEl>
                                        <p:attrNameLst>
                                          <p:attrName>style.visibility</p:attrName>
                                        </p:attrNameLst>
                                      </p:cBhvr>
                                      <p:to>
                                        <p:strVal val="visible"/>
                                      </p:to>
                                    </p:set>
                                    <p:animEffect filter="fade" transition="in">
                                      <p:cBhvr>
                                        <p:cTn dur="1000" id="12"/>
                                        <p:tgtEl>
                                          <p:spTgt spid="40"/>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500" id="17"/>
                                        <p:tgtEl>
                                          <p:spTgt spid="2"/>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1" presetSubtype="1">
                                  <p:stCondLst>
                                    <p:cond delay="0"/>
                                  </p:stCondLst>
                                  <p:childTnLst>
                                    <p:set>
                                      <p:cBhvr>
                                        <p:cTn dur="1" fill="hold" id="21">
                                          <p:stCondLst>
                                            <p:cond delay="0"/>
                                          </p:stCondLst>
                                        </p:cTn>
                                        <p:tgtEl>
                                          <p:spTgt spid="41"/>
                                        </p:tgtEl>
                                        <p:attrNameLst>
                                          <p:attrName>style.visibility</p:attrName>
                                        </p:attrNameLst>
                                      </p:cBhvr>
                                      <p:to>
                                        <p:strVal val="visible"/>
                                      </p:to>
                                    </p:set>
                                    <p:animEffect filter="wheel(1)" transition="in">
                                      <p:cBhvr>
                                        <p:cTn dur="1000" id="22"/>
                                        <p:tgtEl>
                                          <p:spTgt spid="41"/>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0" presetSubtype="0">
                                  <p:stCondLst>
                                    <p:cond delay="0"/>
                                  </p:stCondLst>
                                  <p:childTnLst>
                                    <p:set>
                                      <p:cBhvr>
                                        <p:cTn dur="1" fill="hold" id="26">
                                          <p:stCondLst>
                                            <p:cond delay="0"/>
                                          </p:stCondLst>
                                        </p:cTn>
                                        <p:tgtEl>
                                          <p:spTgt spid="39"/>
                                        </p:tgtEl>
                                        <p:attrNameLst>
                                          <p:attrName>style.visibility</p:attrName>
                                        </p:attrNameLst>
                                      </p:cBhvr>
                                      <p:to>
                                        <p:strVal val="visible"/>
                                      </p:to>
                                    </p:set>
                                    <p:animEffect filter="fade" transition="in">
                                      <p:cBhvr>
                                        <p:cTn dur="1000" id="27"/>
                                        <p:tgtEl>
                                          <p:spTgt spid="39"/>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10" presetSubtype="0">
                                  <p:stCondLst>
                                    <p:cond delay="0"/>
                                  </p:stCondLst>
                                  <p:childTnLst>
                                    <p:set>
                                      <p:cBhvr>
                                        <p:cTn dur="1" fill="hold" id="31">
                                          <p:stCondLst>
                                            <p:cond delay="0"/>
                                          </p:stCondLst>
                                        </p:cTn>
                                        <p:tgtEl>
                                          <p:spTgt spid="3"/>
                                        </p:tgtEl>
                                        <p:attrNameLst>
                                          <p:attrName>style.visibility</p:attrName>
                                        </p:attrNameLst>
                                      </p:cBhvr>
                                      <p:to>
                                        <p:strVal val="visible"/>
                                      </p:to>
                                    </p:set>
                                    <p:animEffect filter="fade" transition="in">
                                      <p:cBhvr>
                                        <p:cTn dur="1500" id="32"/>
                                        <p:tgtEl>
                                          <p:spTgt spid="3"/>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16" presetSubtype="21">
                                  <p:stCondLst>
                                    <p:cond delay="0"/>
                                  </p:stCondLst>
                                  <p:childTnLst>
                                    <p:set>
                                      <p:cBhvr>
                                        <p:cTn dur="1" fill="hold" id="36">
                                          <p:stCondLst>
                                            <p:cond delay="0"/>
                                          </p:stCondLst>
                                        </p:cTn>
                                        <p:tgtEl>
                                          <p:spTgt spid="42"/>
                                        </p:tgtEl>
                                        <p:attrNameLst>
                                          <p:attrName>style.visibility</p:attrName>
                                        </p:attrNameLst>
                                      </p:cBhvr>
                                      <p:to>
                                        <p:strVal val="visible"/>
                                      </p:to>
                                    </p:set>
                                    <p:animEffect filter="barn(inVertical)" transition="in">
                                      <p:cBhvr>
                                        <p:cTn dur="500" id="37"/>
                                        <p:tgtEl>
                                          <p:spTgt spid="42"/>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45"/>
                                        </p:tgtEl>
                                        <p:attrNameLst>
                                          <p:attrName>style.visibility</p:attrName>
                                        </p:attrNameLst>
                                      </p:cBhvr>
                                      <p:to>
                                        <p:strVal val="visible"/>
                                      </p:to>
                                    </p:set>
                                    <p:animEffect filter="fade" transition="in">
                                      <p:cBhvr>
                                        <p:cTn dur="1000" id="42"/>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8"/>
      <p:bldP animBg="1" grpId="0" spid="41"/>
      <p:bldP animBg="1" grpId="0" spid="42"/>
      <p:bldP animBg="1" grpId="0" spid="45"/>
    </p:bldLst>
  </p:timing>
</p:sld>
</file>

<file path=ppt/slides/slide15.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400" y="103596"/>
            <a:ext cx="8596668" cy="563414"/>
          </a:xfrm>
        </p:spPr>
        <p:txBody>
          <a:bodyPr>
            <a:normAutofit fontScale="90000"/>
          </a:bodyPr>
          <a:lstStyle/>
          <a:p>
            <a:r>
              <a:rPr altLang="ja-JP" b="1" dirty="0" lang="en-US">
                <a:solidFill>
                  <a:schemeClr val="accent2">
                    <a:lumMod val="50000"/>
                  </a:schemeClr>
                </a:solidFill>
              </a:rPr>
              <a:t>6. </a:t>
            </a:r>
            <a:r>
              <a:rPr altLang="en-US" b="1" dirty="0" lang="ja-JP">
                <a:solidFill>
                  <a:schemeClr val="accent2">
                    <a:lumMod val="50000"/>
                  </a:schemeClr>
                </a:solidFill>
              </a:rPr>
              <a:t>試験問題冊子</a:t>
            </a:r>
            <a:r>
              <a:rPr altLang="ja-JP" dirty="0" kumimoji="0" lang="en-US" sz="2700">
                <a:solidFill>
                  <a:schemeClr val="accent2">
                    <a:lumMod val="50000"/>
                  </a:schemeClr>
                </a:solidFill>
                <a:cs typeface="+mn-cs"/>
              </a:rPr>
              <a:t>【</a:t>
            </a:r>
            <a:r>
              <a:rPr altLang="en-US" dirty="0" kumimoji="0" lang="ja-JP" sz="2700">
                <a:solidFill>
                  <a:schemeClr val="accent2">
                    <a:lumMod val="50000"/>
                  </a:schemeClr>
                </a:solidFill>
                <a:cs typeface="+mn-cs"/>
              </a:rPr>
              <a:t>受験上の注意：</a:t>
            </a:r>
            <a:r>
              <a:rPr altLang="ja-JP" dirty="0" kumimoji="0" lang="en-US" sz="2700">
                <a:solidFill>
                  <a:schemeClr val="accent2">
                    <a:lumMod val="50000"/>
                  </a:schemeClr>
                </a:solidFill>
                <a:cs typeface="+mn-cs"/>
              </a:rPr>
              <a:t>P.18】</a:t>
            </a:r>
            <a:endParaRPr altLang="en-US" dirty="0" lang="ja-JP">
              <a:solidFill>
                <a:schemeClr val="accent2">
                  <a:lumMod val="50000"/>
                </a:schemeClr>
              </a:solidFill>
            </a:endParaRPr>
          </a:p>
        </p:txBody>
      </p:sp>
      <p:sp>
        <p:nvSpPr>
          <p:cNvPr id="10" name="四角形: 角を丸くする 9">
            <a:extLst>
              <a:ext uri="{FF2B5EF4-FFF2-40B4-BE49-F238E27FC236}">
                <a16:creationId xmlns:a16="http://schemas.microsoft.com/office/drawing/2014/main" id="{7E614CFA-FB20-4BA6-8E7C-CC17AFC83B1E}"/>
              </a:ext>
            </a:extLst>
          </p:cNvPr>
          <p:cNvSpPr/>
          <p:nvPr/>
        </p:nvSpPr>
        <p:spPr>
          <a:xfrm>
            <a:off x="406400" y="995200"/>
            <a:ext cx="5782732" cy="2880000"/>
          </a:xfrm>
          <a:prstGeom prst="roundRect">
            <a:avLst>
              <a:gd fmla="val 941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ts val="3000"/>
              </a:lnSpc>
            </a:pPr>
            <a:r>
              <a:rPr altLang="en-US" dirty="0" kumimoji="1" lang="ja-JP" sz="2200">
                <a:solidFill>
                  <a:schemeClr val="tx1"/>
                </a:solidFill>
              </a:rPr>
              <a:t>〇　以下の試験問題冊子は，</a:t>
            </a:r>
            <a:r>
              <a:rPr altLang="en-US" b="1" dirty="0" kumimoji="1" lang="ja-JP" sz="2200" u="sng">
                <a:solidFill>
                  <a:srgbClr val="FF0000"/>
                </a:solidFill>
              </a:rPr>
              <a:t>複数の科目が　</a:t>
            </a:r>
            <a:endParaRPr altLang="ja-JP" b="1" dirty="0" kumimoji="1" lang="en-US" sz="2200" u="sng">
              <a:solidFill>
                <a:srgbClr val="FF0000"/>
              </a:solidFill>
            </a:endParaRPr>
          </a:p>
          <a:p>
            <a:pPr>
              <a:lnSpc>
                <a:spcPts val="3000"/>
              </a:lnSpc>
            </a:pPr>
            <a:r>
              <a:rPr altLang="en-US" b="1" dirty="0" kumimoji="1" lang="ja-JP" sz="2200">
                <a:solidFill>
                  <a:srgbClr val="FF0000"/>
                </a:solidFill>
              </a:rPr>
              <a:t>　</a:t>
            </a:r>
            <a:r>
              <a:rPr altLang="en-US" b="1" dirty="0" kumimoji="1" lang="ja-JP" sz="2200" u="sng">
                <a:solidFill>
                  <a:srgbClr val="FF0000"/>
                </a:solidFill>
              </a:rPr>
              <a:t>同一の冊子に編集</a:t>
            </a:r>
            <a:r>
              <a:rPr altLang="en-US" dirty="0" kumimoji="1" lang="ja-JP" sz="2200">
                <a:solidFill>
                  <a:schemeClr val="tx1"/>
                </a:solidFill>
              </a:rPr>
              <a:t>されています。</a:t>
            </a:r>
            <a:endParaRPr altLang="ja-JP" dirty="0" kumimoji="1" lang="en-US" sz="2200">
              <a:solidFill>
                <a:schemeClr val="tx1"/>
              </a:solidFill>
            </a:endParaRPr>
          </a:p>
          <a:p>
            <a:pPr>
              <a:lnSpc>
                <a:spcPts val="3000"/>
              </a:lnSpc>
              <a:spcBef>
                <a:spcPts val="1200"/>
              </a:spcBef>
            </a:pPr>
            <a:r>
              <a:rPr altLang="en-US" dirty="0" kumimoji="1" lang="ja-JP" sz="2200">
                <a:solidFill>
                  <a:schemeClr val="tx1"/>
                </a:solidFill>
              </a:rPr>
              <a:t>・「地理歴史，公民①」</a:t>
            </a:r>
            <a:endParaRPr altLang="ja-JP" dirty="0" kumimoji="1" lang="en-US" sz="2200">
              <a:solidFill>
                <a:schemeClr val="tx1"/>
              </a:solidFill>
            </a:endParaRPr>
          </a:p>
          <a:p>
            <a:pPr>
              <a:lnSpc>
                <a:spcPts val="3000"/>
              </a:lnSpc>
            </a:pPr>
            <a:r>
              <a:rPr altLang="en-US" dirty="0" kumimoji="1" lang="ja-JP" sz="2200">
                <a:solidFill>
                  <a:schemeClr val="tx1"/>
                </a:solidFill>
              </a:rPr>
              <a:t>・「外国語</a:t>
            </a:r>
            <a:r>
              <a:rPr altLang="ja-JP" dirty="0" kumimoji="1" lang="en-US" sz="2200">
                <a:solidFill>
                  <a:schemeClr val="tx1"/>
                </a:solidFill>
              </a:rPr>
              <a:t>(</a:t>
            </a:r>
            <a:r>
              <a:rPr altLang="en-US" dirty="0" kumimoji="1" lang="ja-JP" sz="2200">
                <a:solidFill>
                  <a:schemeClr val="tx1"/>
                </a:solidFill>
              </a:rPr>
              <a:t>別冊</a:t>
            </a:r>
            <a:r>
              <a:rPr altLang="ja-JP" dirty="0" kumimoji="1" lang="en-US" sz="2200">
                <a:solidFill>
                  <a:schemeClr val="tx1"/>
                </a:solidFill>
              </a:rPr>
              <a:t>)</a:t>
            </a:r>
            <a:r>
              <a:rPr altLang="en-US" dirty="0" kumimoji="1" lang="ja-JP" sz="2200">
                <a:solidFill>
                  <a:schemeClr val="tx1"/>
                </a:solidFill>
              </a:rPr>
              <a:t>」</a:t>
            </a:r>
            <a:endParaRPr altLang="ja-JP" dirty="0" kumimoji="1" lang="en-US" sz="2200">
              <a:solidFill>
                <a:schemeClr val="tx1"/>
              </a:solidFill>
            </a:endParaRPr>
          </a:p>
          <a:p>
            <a:pPr>
              <a:lnSpc>
                <a:spcPts val="3000"/>
              </a:lnSpc>
            </a:pPr>
            <a:r>
              <a:rPr altLang="en-US" dirty="0" kumimoji="1" lang="ja-JP" sz="2200">
                <a:solidFill>
                  <a:schemeClr val="tx1"/>
                </a:solidFill>
              </a:rPr>
              <a:t>・「理科」</a:t>
            </a:r>
            <a:endParaRPr altLang="ja-JP" dirty="0" kumimoji="1" lang="en-US" sz="2200">
              <a:solidFill>
                <a:schemeClr val="tx1"/>
              </a:solidFill>
            </a:endParaRPr>
          </a:p>
          <a:p>
            <a:pPr>
              <a:lnSpc>
                <a:spcPts val="3000"/>
              </a:lnSpc>
            </a:pPr>
            <a:r>
              <a:rPr altLang="en-US" dirty="0" kumimoji="1" lang="ja-JP" sz="2200">
                <a:solidFill>
                  <a:schemeClr val="tx1"/>
                </a:solidFill>
              </a:rPr>
              <a:t>・「数学①」</a:t>
            </a:r>
            <a:endParaRPr altLang="ja-JP" dirty="0" kumimoji="1" lang="en-US" sz="2200">
              <a:solidFill>
                <a:schemeClr val="tx1"/>
              </a:solidFill>
            </a:endParaRPr>
          </a:p>
          <a:p>
            <a:endParaRPr altLang="ja-JP" dirty="0" kumimoji="1" lang="en-US" sz="900">
              <a:solidFill>
                <a:schemeClr val="tx1"/>
              </a:solidFill>
            </a:endParaRPr>
          </a:p>
        </p:txBody>
      </p:sp>
      <p:grpSp>
        <p:nvGrpSpPr>
          <p:cNvPr id="2" name="グループ化 1">
            <a:extLst>
              <a:ext uri="{FF2B5EF4-FFF2-40B4-BE49-F238E27FC236}">
                <a16:creationId xmlns:a16="http://schemas.microsoft.com/office/drawing/2014/main" id="{618F5D34-D263-47FF-903E-FB4D40B61529}"/>
              </a:ext>
            </a:extLst>
          </p:cNvPr>
          <p:cNvGrpSpPr/>
          <p:nvPr/>
        </p:nvGrpSpPr>
        <p:grpSpPr>
          <a:xfrm>
            <a:off x="6317023" y="912071"/>
            <a:ext cx="5689605" cy="4562187"/>
            <a:chOff x="6317023" y="912071"/>
            <a:chExt cx="5689605" cy="4562187"/>
          </a:xfrm>
        </p:grpSpPr>
        <p:pic>
          <p:nvPicPr>
            <p:cNvPr id="6" name="図 5">
              <a:extLst>
                <a:ext uri="{FF2B5EF4-FFF2-40B4-BE49-F238E27FC236}">
                  <a16:creationId xmlns:a16="http://schemas.microsoft.com/office/drawing/2014/main" id="{2AFA6164-A923-4C2E-9CF2-61C28B35C5CC}"/>
                </a:ext>
              </a:extLst>
            </p:cNvPr>
            <p:cNvPicPr>
              <a:picLocks noChangeAspect="1"/>
            </p:cNvPicPr>
            <p:nvPr/>
          </p:nvPicPr>
          <p:blipFill rotWithShape="1">
            <a:blip r:embed="rId3">
              <a:extLst>
                <a:ext uri="{28A0092B-C50C-407E-A947-70E740481C1C}">
                  <a14:useLocalDpi xmlns:a14="http://schemas.microsoft.com/office/drawing/2010/main" val="0"/>
                </a:ext>
              </a:extLst>
            </a:blip>
            <a:srcRect b="33138" l="15446" r="12216" t="17277"/>
            <a:stretch/>
          </p:blipFill>
          <p:spPr>
            <a:xfrm>
              <a:off x="6407843" y="912071"/>
              <a:ext cx="5507963" cy="4380365"/>
            </a:xfrm>
            <a:prstGeom prst="rect">
              <a:avLst/>
            </a:prstGeom>
            <a:ln>
              <a:solidFill>
                <a:schemeClr val="tx1"/>
              </a:solidFill>
            </a:ln>
          </p:spPr>
        </p:pic>
        <p:sp>
          <p:nvSpPr>
            <p:cNvPr id="21" name="Freeform 41">
              <a:extLst>
                <a:ext uri="{FF2B5EF4-FFF2-40B4-BE49-F238E27FC236}">
                  <a16:creationId xmlns:a16="http://schemas.microsoft.com/office/drawing/2014/main" id="{CCF9B7D2-850E-4872-97FC-06FF928E1F1C}"/>
                </a:ext>
              </a:extLst>
            </p:cNvPr>
            <p:cNvSpPr>
              <a:spLocks/>
            </p:cNvSpPr>
            <p:nvPr/>
          </p:nvSpPr>
          <p:spPr bwMode="auto">
            <a:xfrm rot="10800000">
              <a:off x="6317023" y="5141804"/>
              <a:ext cx="5689605" cy="332454"/>
            </a:xfrm>
            <a:custGeom>
              <a:avLst/>
              <a:gdLst>
                <a:gd fmla="*/ 4598 w 4598" name="T0"/>
                <a:gd fmla="*/ 101 h 201" name="T1"/>
                <a:gd fmla="*/ 4024 w 4598" name="T2"/>
                <a:gd fmla="*/ 194 h 201" name="T3"/>
                <a:gd fmla="*/ 3445 w 4598" name="T4"/>
                <a:gd fmla="*/ 110 h 201" name="T5"/>
                <a:gd fmla="*/ 2862 w 4598" name="T6"/>
                <a:gd fmla="*/ 194 h 201" name="T7"/>
                <a:gd fmla="*/ 2288 w 4598" name="T8"/>
                <a:gd fmla="*/ 110 h 201" name="T9"/>
                <a:gd fmla="*/ 1696 w 4598" name="T10"/>
                <a:gd fmla="*/ 194 h 201" name="T11"/>
                <a:gd fmla="*/ 1126 w 4598" name="T12"/>
                <a:gd fmla="*/ 106 h 201" name="T13"/>
                <a:gd fmla="*/ 534 w 4598" name="T14"/>
                <a:gd fmla="*/ 199 h 201" name="T15"/>
                <a:gd fmla="*/ 4 w 4598" name="T16"/>
                <a:gd fmla="*/ 97 h 201" name="T17"/>
                <a:gd fmla="*/ 0 w 4598" name="T18"/>
                <a:gd fmla="*/ 0 h 201" name="T19"/>
                <a:gd fmla="*/ 543 w 4598" name="T20"/>
                <a:gd fmla="*/ 101 h 201" name="T21"/>
                <a:gd fmla="*/ 1118 w 4598" name="T22"/>
                <a:gd fmla="*/ 10 h 201" name="T23"/>
                <a:gd fmla="*/ 1696 w 4598" name="T24"/>
                <a:gd fmla="*/ 97 h 201" name="T25"/>
                <a:gd fmla="*/ 2285 w 4598" name="T26"/>
                <a:gd fmla="*/ 15 h 201" name="T27"/>
                <a:gd fmla="*/ 2862 w 4598" name="T28"/>
                <a:gd fmla="*/ 106 h 201" name="T29"/>
                <a:gd fmla="*/ 3446 w 4598" name="T30"/>
                <a:gd fmla="*/ 15 h 201" name="T31"/>
                <a:gd fmla="*/ 4024 w 4598" name="T32"/>
                <a:gd fmla="*/ 97 h 201" name="T33"/>
                <a:gd fmla="*/ 4598 w 4598" name="T34"/>
                <a:gd fmla="*/ 9 h 201" name="T35"/>
                <a:gd fmla="*/ 4598 w 4598" name="T36"/>
                <a:gd fmla="*/ 101 h 201" name="T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01" w="4598">
                  <a:moveTo>
                    <a:pt x="4598" y="101"/>
                  </a:moveTo>
                  <a:cubicBezTo>
                    <a:pt x="4488" y="132"/>
                    <a:pt x="4216" y="193"/>
                    <a:pt x="4024" y="194"/>
                  </a:cubicBezTo>
                  <a:cubicBezTo>
                    <a:pt x="3799" y="181"/>
                    <a:pt x="3639" y="110"/>
                    <a:pt x="3445" y="110"/>
                  </a:cubicBezTo>
                  <a:cubicBezTo>
                    <a:pt x="3251" y="110"/>
                    <a:pt x="3055" y="194"/>
                    <a:pt x="2862" y="194"/>
                  </a:cubicBezTo>
                  <a:cubicBezTo>
                    <a:pt x="2669" y="194"/>
                    <a:pt x="2482" y="110"/>
                    <a:pt x="2288" y="110"/>
                  </a:cubicBezTo>
                  <a:cubicBezTo>
                    <a:pt x="2085" y="93"/>
                    <a:pt x="1890" y="195"/>
                    <a:pt x="1696" y="194"/>
                  </a:cubicBezTo>
                  <a:cubicBezTo>
                    <a:pt x="1480" y="194"/>
                    <a:pt x="1320" y="105"/>
                    <a:pt x="1126" y="106"/>
                  </a:cubicBezTo>
                  <a:cubicBezTo>
                    <a:pt x="932" y="107"/>
                    <a:pt x="721" y="201"/>
                    <a:pt x="534" y="199"/>
                  </a:cubicBezTo>
                  <a:cubicBezTo>
                    <a:pt x="347" y="197"/>
                    <a:pt x="93" y="130"/>
                    <a:pt x="4" y="97"/>
                  </a:cubicBezTo>
                  <a:lnTo>
                    <a:pt x="0" y="0"/>
                  </a:lnTo>
                  <a:cubicBezTo>
                    <a:pt x="90" y="45"/>
                    <a:pt x="357" y="99"/>
                    <a:pt x="543" y="101"/>
                  </a:cubicBezTo>
                  <a:cubicBezTo>
                    <a:pt x="729" y="103"/>
                    <a:pt x="926" y="11"/>
                    <a:pt x="1118" y="10"/>
                  </a:cubicBezTo>
                  <a:cubicBezTo>
                    <a:pt x="1310" y="9"/>
                    <a:pt x="1502" y="96"/>
                    <a:pt x="1696" y="97"/>
                  </a:cubicBezTo>
                  <a:cubicBezTo>
                    <a:pt x="1890" y="98"/>
                    <a:pt x="2091" y="13"/>
                    <a:pt x="2285" y="15"/>
                  </a:cubicBezTo>
                  <a:cubicBezTo>
                    <a:pt x="2479" y="17"/>
                    <a:pt x="2669" y="106"/>
                    <a:pt x="2862" y="106"/>
                  </a:cubicBezTo>
                  <a:cubicBezTo>
                    <a:pt x="3055" y="106"/>
                    <a:pt x="3252" y="17"/>
                    <a:pt x="3446" y="15"/>
                  </a:cubicBezTo>
                  <a:cubicBezTo>
                    <a:pt x="3640" y="13"/>
                    <a:pt x="3832" y="98"/>
                    <a:pt x="4024" y="97"/>
                  </a:cubicBezTo>
                  <a:cubicBezTo>
                    <a:pt x="4216" y="96"/>
                    <a:pt x="4497" y="22"/>
                    <a:pt x="4598" y="9"/>
                  </a:cubicBezTo>
                  <a:cubicBezTo>
                    <a:pt x="4598" y="55"/>
                    <a:pt x="4598" y="101"/>
                    <a:pt x="4598" y="101"/>
                  </a:cubicBezTo>
                  <a:close/>
                </a:path>
              </a:pathLst>
            </a:custGeom>
            <a:solidFill>
              <a:schemeClr val="bg1"/>
            </a:solidFill>
            <a:ln w="6350">
              <a:solidFill>
                <a:srgbClr val="000000"/>
              </a:solidFill>
              <a:round/>
              <a:headEnd/>
              <a:tailEnd/>
            </a:ln>
          </p:spPr>
          <p:txBody>
            <a:bodyPr anchor="t" anchorCtr="0" bIns="45720" lIns="91440" rIns="91440" rot="0" tIns="45720" upright="1" vert="horz" wrap="square">
              <a:noAutofit/>
            </a:bodyPr>
            <a:lstStyle/>
            <a:p>
              <a:endParaRPr altLang="en-US" lang="ja-JP"/>
            </a:p>
          </p:txBody>
        </p:sp>
      </p:grpSp>
      <p:sp>
        <p:nvSpPr>
          <p:cNvPr id="13" name="吹き出し: 角を丸めた四角形 12">
            <a:extLst>
              <a:ext uri="{FF2B5EF4-FFF2-40B4-BE49-F238E27FC236}">
                <a16:creationId xmlns:a16="http://schemas.microsoft.com/office/drawing/2014/main" id="{365D5A07-95B1-447C-9015-33D15F7A300F}"/>
              </a:ext>
            </a:extLst>
          </p:cNvPr>
          <p:cNvSpPr/>
          <p:nvPr/>
        </p:nvSpPr>
        <p:spPr>
          <a:xfrm>
            <a:off x="929606" y="4064842"/>
            <a:ext cx="4959226" cy="1440000"/>
          </a:xfrm>
          <a:prstGeom prst="wedgeRoundRectCallout">
            <a:avLst>
              <a:gd fmla="val 71854" name="adj1"/>
              <a:gd fmla="val -67182" name="adj2"/>
              <a:gd fmla="val 16667" name="adj3"/>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ts val="3000"/>
              </a:lnSpc>
              <a:spcBef>
                <a:spcPts val="600"/>
              </a:spcBef>
            </a:pPr>
            <a:r>
              <a:rPr altLang="en-US" dirty="0" kumimoji="1" lang="ja-JP" sz="2200">
                <a:solidFill>
                  <a:schemeClr val="tx1"/>
                </a:solidFill>
              </a:rPr>
              <a:t>各科目の掲載ページを確認し，解答する科目を間違えないように注意してください。</a:t>
            </a:r>
          </a:p>
        </p:txBody>
      </p:sp>
      <p:sp>
        <p:nvSpPr>
          <p:cNvPr id="4" name="スライド番号プレースホルダー 3">
            <a:extLst>
              <a:ext uri="{FF2B5EF4-FFF2-40B4-BE49-F238E27FC236}">
                <a16:creationId xmlns:a16="http://schemas.microsoft.com/office/drawing/2014/main" id="{D7C9FC6A-4087-4619-B902-F17209AD7A90}"/>
              </a:ext>
            </a:extLst>
          </p:cNvPr>
          <p:cNvSpPr>
            <a:spLocks noGrp="1"/>
          </p:cNvSpPr>
          <p:nvPr>
            <p:ph idx="12" sz="quarter" type="sldNum"/>
          </p:nvPr>
        </p:nvSpPr>
        <p:spPr/>
        <p:txBody>
          <a:bodyPr/>
          <a:lstStyle/>
          <a:p>
            <a:fld id="{6CDE0D69-D120-4C3F-AF8B-153B86130DEE}" type="slidenum">
              <a:rPr altLang="en-US" kumimoji="1" lang="ja-JP" smtClean="0"/>
              <a:pPr/>
              <a:t>15</a:t>
            </a:fld>
            <a:endParaRPr altLang="en-US" dirty="0" kumimoji="1" lang="ja-JP"/>
          </a:p>
        </p:txBody>
      </p:sp>
      <p:sp>
        <p:nvSpPr>
          <p:cNvPr id="15" name="正方形/長方形 14">
            <a:extLst>
              <a:ext uri="{FF2B5EF4-FFF2-40B4-BE49-F238E27FC236}">
                <a16:creationId xmlns:a16="http://schemas.microsoft.com/office/drawing/2014/main" id="{0CC6446F-47C9-456B-B68D-59930AF0E4F3}"/>
              </a:ext>
            </a:extLst>
          </p:cNvPr>
          <p:cNvSpPr/>
          <p:nvPr/>
        </p:nvSpPr>
        <p:spPr>
          <a:xfrm>
            <a:off x="7001824" y="2912817"/>
            <a:ext cx="2160000" cy="1224000"/>
          </a:xfrm>
          <a:prstGeom prst="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dirty="0" kumimoji="1" lang="ja-JP"/>
          </a:p>
        </p:txBody>
      </p:sp>
      <p:sp>
        <p:nvSpPr>
          <p:cNvPr id="17" name="四角形: 角を丸くする 16">
            <a:extLst>
              <a:ext uri="{FF2B5EF4-FFF2-40B4-BE49-F238E27FC236}">
                <a16:creationId xmlns:a16="http://schemas.microsoft.com/office/drawing/2014/main" id="{A34ED4CD-6A8E-47C4-98D6-11DEA301D30C}"/>
              </a:ext>
            </a:extLst>
          </p:cNvPr>
          <p:cNvSpPr/>
          <p:nvPr/>
        </p:nvSpPr>
        <p:spPr>
          <a:xfrm>
            <a:off x="406400" y="5794579"/>
            <a:ext cx="10800000" cy="612000"/>
          </a:xfrm>
          <a:prstGeom prst="roundRect">
            <a:avLst>
              <a:gd fmla="val 941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nSpc>
                <a:spcPts val="3000"/>
              </a:lnSpc>
            </a:pPr>
            <a:r>
              <a:rPr altLang="en-US" dirty="0" kumimoji="1" lang="ja-JP" sz="2200">
                <a:solidFill>
                  <a:schemeClr val="tx1"/>
                </a:solidFill>
              </a:rPr>
              <a:t>〇　試験当日は，配付される試験問題冊子の注意事項を必ず読んでください。</a:t>
            </a:r>
          </a:p>
        </p:txBody>
      </p:sp>
    </p:spTree>
    <p:extLst>
      <p:ext uri="{BB962C8B-B14F-4D97-AF65-F5344CB8AC3E}">
        <p14:creationId xmlns:p14="http://schemas.microsoft.com/office/powerpoint/2010/main" val="419517493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1" presetSubtype="1">
                                  <p:stCondLst>
                                    <p:cond delay="0"/>
                                  </p:stCondLst>
                                  <p:childTnLst>
                                    <p:set>
                                      <p:cBhvr>
                                        <p:cTn dur="1" fill="hold" id="11">
                                          <p:stCondLst>
                                            <p:cond delay="0"/>
                                          </p:stCondLst>
                                        </p:cTn>
                                        <p:tgtEl>
                                          <p:spTgt spid="15"/>
                                        </p:tgtEl>
                                        <p:attrNameLst>
                                          <p:attrName>style.visibility</p:attrName>
                                        </p:attrNameLst>
                                      </p:cBhvr>
                                      <p:to>
                                        <p:strVal val="visible"/>
                                      </p:to>
                                    </p:set>
                                    <p:animEffect filter="wheel(1)" transition="in">
                                      <p:cBhvr>
                                        <p:cTn dur="1000" id="12"/>
                                        <p:tgtEl>
                                          <p:spTgt spid="15"/>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7"/>
                                        </p:tgtEl>
                                        <p:attrNameLst>
                                          <p:attrName>style.visibility</p:attrName>
                                        </p:attrNameLst>
                                      </p:cBhvr>
                                      <p:to>
                                        <p:strVal val="visible"/>
                                      </p:to>
                                    </p:set>
                                    <p:animEffect filter="fade" transition="in">
                                      <p:cBhvr>
                                        <p:cTn dur="1000" id="2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0"/>
      <p:bldP animBg="1" grpId="0" spid="13"/>
      <p:bldP animBg="1" grpId="0" spid="15"/>
      <p:bldP animBg="1" grpId="0" spid="17"/>
    </p:bldLst>
  </p:timing>
</p:sld>
</file>

<file path=ppt/slides/slide16.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FA5A8A2F-E7FB-4BA3-8B5E-FD6666AAB719}"/>
              </a:ext>
            </a:extLst>
          </p:cNvPr>
          <p:cNvGrpSpPr/>
          <p:nvPr/>
        </p:nvGrpSpPr>
        <p:grpSpPr>
          <a:xfrm>
            <a:off x="357467" y="3694365"/>
            <a:ext cx="10171115" cy="2500877"/>
            <a:chOff x="357467" y="3694365"/>
            <a:chExt cx="10171115" cy="2500877"/>
          </a:xfrm>
        </p:grpSpPr>
        <p:sp>
          <p:nvSpPr>
            <p:cNvPr id="24" name="四角形: 角を丸くする 23">
              <a:extLst>
                <a:ext uri="{FF2B5EF4-FFF2-40B4-BE49-F238E27FC236}">
                  <a16:creationId xmlns:a16="http://schemas.microsoft.com/office/drawing/2014/main" id="{C77778DE-6E08-49C0-8D6D-00A07150BB45}"/>
                </a:ext>
              </a:extLst>
            </p:cNvPr>
            <p:cNvSpPr/>
            <p:nvPr/>
          </p:nvSpPr>
          <p:spPr bwMode="auto">
            <a:xfrm>
              <a:off x="480249" y="4215242"/>
              <a:ext cx="10048333" cy="1980000"/>
            </a:xfrm>
            <a:prstGeom prst="roundRect">
              <a:avLst/>
            </a:prstGeom>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nchorCtr="0" bIns="45720" compatLnSpc="1" lIns="216000" numCol="1" rIns="91440" rtlCol="0" tIns="45720" vert="horz" wrap="square">
              <a:prstTxWarp prst="textNoShape">
                <a:avLst/>
              </a:prstTxWarp>
            </a:bodyPr>
            <a:lstStyle/>
            <a:p>
              <a:pPr lvl="0" marL="180000">
                <a:spcBef>
                  <a:spcPts val="600"/>
                </a:spcBef>
                <a:defRPr/>
              </a:pPr>
              <a:r>
                <a:rPr altLang="en-US" dirty="0" kumimoji="1" lang="ja-JP" sz="2000">
                  <a:solidFill>
                    <a:schemeClr val="tx1"/>
                  </a:solidFill>
                </a:rPr>
                <a:t>　解答用紙の解答科目欄、及び出題範囲欄の正しいマーク例と不適切なマーク例を掲載しています。</a:t>
              </a: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lvl="0" marL="360000">
                <a:spcBef>
                  <a:spcPts val="600"/>
                </a:spcBef>
                <a:defRPr/>
              </a:pPr>
              <a:r>
                <a:rPr altLang="en-US" b="1"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「解答科目欄及び出題範囲欄の不適切なマーク例</a:t>
              </a:r>
              <a:r>
                <a:rPr altLang="en-US" b="1" dirty="0" kumimoji="1" lang="ja-JP" sz="2400">
                  <a:solidFill>
                    <a:schemeClr val="tx1"/>
                  </a:solidFill>
                  <a:latin typeface="+mn-ea"/>
                </a:rPr>
                <a:t>」</a:t>
              </a:r>
            </a:p>
            <a:p>
              <a:pPr lvl="0" marL="360000">
                <a:spcBef>
                  <a:spcPts val="600"/>
                </a:spcBef>
                <a:defRPr/>
              </a:pPr>
              <a:r>
                <a:rPr altLang="en-US" b="1" dirty="0" lang="ja-JP">
                  <a:solidFill>
                    <a:srgbClr val="8784C7"/>
                  </a:solidFill>
                  <a:latin charset="-128" panose="020B0604030504040204" pitchFamily="50" typeface="メイリオ"/>
                </a:rPr>
                <a:t>　</a:t>
              </a:r>
              <a:r>
                <a:rPr altLang="ja-JP" b="1" dirty="0" lang="en-US">
                  <a:solidFill>
                    <a:srgbClr val="8784C7"/>
                  </a:solidFill>
                  <a:latin charset="-128" panose="020B0604030504040204" pitchFamily="50" typeface="メイリオ"/>
                  <a:hlinkClick r:id="rId3"/>
                </a:rPr>
                <a:t>https://www.dnc.ac.jp/kyotsu/shiken_jouhou/r8/#tyuui</a:t>
              </a:r>
              <a:endParaRPr altLang="ja-JP" b="1" dirty="0" lang="en-US">
                <a:solidFill>
                  <a:srgbClr val="8784C7"/>
                </a:solidFill>
                <a:latin charset="-128" panose="020B0604030504040204" pitchFamily="50" typeface="メイリオ"/>
              </a:endParaRPr>
            </a:p>
          </p:txBody>
        </p:sp>
        <p:sp>
          <p:nvSpPr>
            <p:cNvPr id="23" name="タイトル 5">
              <a:extLst>
                <a:ext uri="{FF2B5EF4-FFF2-40B4-BE49-F238E27FC236}">
                  <a16:creationId xmlns:a16="http://schemas.microsoft.com/office/drawing/2014/main" id="{E1CCCD90-FE8C-41E0-BB63-B3282B1031A3}"/>
                </a:ext>
              </a:extLst>
            </p:cNvPr>
            <p:cNvSpPr txBox="1">
              <a:spLocks/>
            </p:cNvSpPr>
            <p:nvPr/>
          </p:nvSpPr>
          <p:spPr>
            <a:xfrm>
              <a:off x="357467" y="3694365"/>
              <a:ext cx="7200000" cy="562605"/>
            </a:xfrm>
            <a:prstGeom prst="roundRect">
              <a:avLst/>
            </a:prstGeom>
            <a:solidFill>
              <a:schemeClr val="bg1"/>
            </a:solidFill>
          </p:spPr>
          <p:txBody>
            <a:bodyPr anchor="t" bIns="0" lIns="72000" rIns="72000" rtlCol="0" tIns="108000" vert="horz">
              <a:noAutofit/>
            </a:bodyPr>
            <a:lstStyle>
              <a:lvl1pPr algn="l" defTabSz="457200" eaLnBrk="1" hangingPunct="1" latinLnBrk="0" rtl="0">
                <a:spcBef>
                  <a:spcPct val="0"/>
                </a:spcBef>
                <a:buNone/>
                <a:defRPr b="1" kern="1200" kumimoji="1" sz="24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lvl="0">
                <a:defRPr/>
              </a:pPr>
              <a:r>
                <a:rPr altLang="en-US" b="0" baseline="0" cap="none" dirty="0" i="0" kern="1200" kumimoji="1" lang="ja-JP" noProof="0" normalizeH="0" spc="0" strike="noStrike" sz="2400" u="none">
                  <a:ln>
                    <a:noFill/>
                  </a:ln>
                  <a:solidFill>
                    <a:schemeClr val="accent2">
                      <a:lumMod val="75000"/>
                    </a:schemeClr>
                  </a:solidFill>
                  <a:effectLst/>
                  <a:uLnTx/>
                  <a:uFillTx/>
                  <a:latin panose="020B0603020202020204" typeface="Trebuchet MS"/>
                  <a:ea charset="-128" panose="020B0604030504040204" pitchFamily="50" typeface="メイリオ"/>
                  <a:cs typeface="+mj-cs"/>
                </a:rPr>
                <a:t>■ </a:t>
              </a:r>
              <a:r>
                <a:rPr altLang="en-US" b="0" dirty="0" lang="ja-JP">
                  <a:solidFill>
                    <a:schemeClr val="accent2">
                      <a:lumMod val="75000"/>
                    </a:schemeClr>
                  </a:solidFill>
                  <a:latin typeface="+mj-ea"/>
                </a:rPr>
                <a:t>正しいマーク例及び不適切なマーク例について</a:t>
              </a:r>
              <a:endParaRPr altLang="en-US" b="0" baseline="0" cap="none" dirty="0" i="0" kern="1200" kumimoji="1" lang="ja-JP" noProof="0" normalizeH="0" spc="0" strike="noStrike" sz="2400" u="none">
                <a:ln>
                  <a:noFill/>
                </a:ln>
                <a:solidFill>
                  <a:schemeClr val="accent2">
                    <a:lumMod val="75000"/>
                  </a:schemeClr>
                </a:solidFill>
                <a:effectLst/>
                <a:uLnTx/>
                <a:uFillTx/>
                <a:latin typeface="+mj-ea"/>
              </a:endParaRPr>
            </a:p>
          </p:txBody>
        </p:sp>
      </p:gr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6CDE0D69-D120-4C3F-AF8B-153B86130DEE}"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16</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grpSp>
        <p:nvGrpSpPr>
          <p:cNvPr id="2" name="グループ化 1">
            <a:extLst>
              <a:ext uri="{FF2B5EF4-FFF2-40B4-BE49-F238E27FC236}">
                <a16:creationId xmlns:a16="http://schemas.microsoft.com/office/drawing/2014/main" id="{F026E070-455D-46F2-B8D0-839928984135}"/>
              </a:ext>
            </a:extLst>
          </p:cNvPr>
          <p:cNvGrpSpPr/>
          <p:nvPr/>
        </p:nvGrpSpPr>
        <p:grpSpPr>
          <a:xfrm>
            <a:off x="357467" y="888934"/>
            <a:ext cx="10171115" cy="2499110"/>
            <a:chOff x="357467" y="888934"/>
            <a:chExt cx="10171115" cy="2499110"/>
          </a:xfrm>
        </p:grpSpPr>
        <p:sp>
          <p:nvSpPr>
            <p:cNvPr id="21" name="四角形: 角を丸くする 20">
              <a:extLst>
                <a:ext uri="{FF2B5EF4-FFF2-40B4-BE49-F238E27FC236}">
                  <a16:creationId xmlns:a16="http://schemas.microsoft.com/office/drawing/2014/main" id="{53436309-353C-46EE-97F5-DF298C8D5609}"/>
                </a:ext>
              </a:extLst>
            </p:cNvPr>
            <p:cNvSpPr/>
            <p:nvPr/>
          </p:nvSpPr>
          <p:spPr bwMode="auto">
            <a:xfrm>
              <a:off x="480249" y="1408044"/>
              <a:ext cx="10048333" cy="1980000"/>
            </a:xfrm>
            <a:prstGeom prst="roundRect">
              <a:avLst/>
            </a:prstGeom>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nchorCtr="0" bIns="45720" compatLnSpc="1" lIns="216000" numCol="1" rIns="91440" rtlCol="0" tIns="45720" vert="horz" wrap="square">
              <a:prstTxWarp prst="textNoShape">
                <a:avLst/>
              </a:prstTxWarp>
            </a:bodyPr>
            <a:lstStyle/>
            <a:p>
              <a:pPr lvl="0" marL="180000">
                <a:spcBef>
                  <a:spcPts val="600"/>
                </a:spcBef>
                <a:defRPr/>
              </a:pPr>
              <a:r>
                <a:rPr altLang="en-US" dirty="0" kumimoji="1" lang="ja-JP" sz="2000">
                  <a:solidFill>
                    <a:schemeClr val="tx1"/>
                  </a:solidFill>
                </a:rPr>
                <a:t>　問題冊子の注意事項と、解答用紙の様式の一部、及び選択問題がある場合の解答方法等を掲載しています。</a:t>
              </a: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lvl="0" marL="360000">
                <a:spcBef>
                  <a:spcPts val="600"/>
                </a:spcBef>
                <a:defRPr/>
              </a:pPr>
              <a:r>
                <a:rPr altLang="en-US" b="1" baseline="0" cap="none" dirty="0" i="0" kern="0" kumimoji="0" lang="ja-JP" noProof="0" normalizeH="0" spc="0" strike="noStrike" sz="2400" u="none">
                  <a:ln>
                    <a:noFill/>
                  </a:ln>
                  <a:solidFill>
                    <a:schemeClr val="tx1"/>
                  </a:solidFill>
                  <a:effectLst/>
                  <a:uLnTx/>
                  <a:uFillTx/>
                  <a:latin charset="-128" panose="020B0604030504040204" pitchFamily="50" typeface="メイリオ"/>
                  <a:ea charset="-128" panose="020B0604030504040204" pitchFamily="50" typeface="メイリオ"/>
                  <a:cs typeface="+mn-cs"/>
                </a:rPr>
                <a:t>「</a:t>
              </a:r>
              <a:r>
                <a:rPr altLang="en-US" b="1" dirty="0" kumimoji="1" lang="ja-JP" sz="2400">
                  <a:solidFill>
                    <a:schemeClr val="tx1"/>
                  </a:solidFill>
                  <a:latin typeface="+mn-ea"/>
                </a:rPr>
                <a:t>試験問題冊子の注意事項及び解答用紙の様式について」</a:t>
              </a:r>
              <a:endParaRPr altLang="ja-JP" b="1" baseline="0" cap="none" dirty="0" i="0" kern="0" kumimoji="0" lang="en-US" noProof="0" normalizeH="0" spc="0" strike="noStrike" sz="2400" u="none">
                <a:ln>
                  <a:noFill/>
                </a:ln>
                <a:solidFill>
                  <a:schemeClr val="tx1"/>
                </a:solidFill>
                <a:effectLst/>
                <a:uLnTx/>
                <a:uFillTx/>
                <a:latin typeface="+mn-ea"/>
              </a:endParaRPr>
            </a:p>
            <a:p>
              <a:pPr lvl="0" marL="360000">
                <a:spcBef>
                  <a:spcPts val="600"/>
                </a:spcBef>
                <a:defRPr/>
              </a:pPr>
              <a:r>
                <a:rPr altLang="en-US" b="1"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1" dirty="0" lang="en-US">
                  <a:solidFill>
                    <a:srgbClr val="8784C7"/>
                  </a:solidFill>
                  <a:latin charset="-128" panose="020B0604030504040204" pitchFamily="50" typeface="メイリオ"/>
                  <a:hlinkClick r:id="rId3"/>
                </a:rPr>
                <a:t>https://www.dnc.ac.jp/kyotsu/shiken_jouhou/r8/#tyuui</a:t>
              </a:r>
              <a:endParaRPr altLang="ja-JP" b="1" dirty="0" lang="en-US">
                <a:solidFill>
                  <a:srgbClr val="8784C7"/>
                </a:solidFill>
                <a:latin charset="-128" panose="020B0604030504040204" pitchFamily="50" typeface="メイリオ"/>
              </a:endParaRPr>
            </a:p>
          </p:txBody>
        </p:sp>
        <p:sp>
          <p:nvSpPr>
            <p:cNvPr id="22" name="タイトル 5">
              <a:extLst>
                <a:ext uri="{FF2B5EF4-FFF2-40B4-BE49-F238E27FC236}">
                  <a16:creationId xmlns:a16="http://schemas.microsoft.com/office/drawing/2014/main" id="{46057049-A72A-4591-BAE5-10A79BCF3EC4}"/>
                </a:ext>
              </a:extLst>
            </p:cNvPr>
            <p:cNvSpPr txBox="1">
              <a:spLocks/>
            </p:cNvSpPr>
            <p:nvPr/>
          </p:nvSpPr>
          <p:spPr>
            <a:xfrm>
              <a:off x="357467" y="888934"/>
              <a:ext cx="7200000" cy="562605"/>
            </a:xfrm>
            <a:prstGeom prst="roundRect">
              <a:avLst/>
            </a:prstGeom>
            <a:solidFill>
              <a:schemeClr val="bg1"/>
            </a:solidFill>
          </p:spPr>
          <p:txBody>
            <a:bodyPr anchor="t" bIns="0" lIns="72000" rIns="72000" rtlCol="0" tIns="108000" vert="horz">
              <a:noAutofit/>
            </a:bodyPr>
            <a:lstStyle>
              <a:lvl1pPr algn="l" defTabSz="457200" eaLnBrk="1" hangingPunct="1" latinLnBrk="0" rtl="0">
                <a:spcBef>
                  <a:spcPct val="0"/>
                </a:spcBef>
                <a:buNone/>
                <a:defRPr b="1" kern="1200" kumimoji="1" sz="24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lvl="0">
                <a:defRPr/>
              </a:pPr>
              <a:r>
                <a:rPr altLang="en-US" b="0" baseline="0" cap="none" dirty="0" i="0" kern="1200" kumimoji="1" lang="ja-JP" noProof="0" normalizeH="0" spc="0" strike="noStrike" sz="2400" u="none">
                  <a:ln>
                    <a:noFill/>
                  </a:ln>
                  <a:solidFill>
                    <a:schemeClr val="accent2">
                      <a:lumMod val="75000"/>
                    </a:schemeClr>
                  </a:solidFill>
                  <a:effectLst/>
                  <a:uLnTx/>
                  <a:uFillTx/>
                  <a:latin panose="020B0603020202020204" typeface="Trebuchet MS"/>
                  <a:ea charset="-128" panose="020B0604030504040204" pitchFamily="50" typeface="メイリオ"/>
                  <a:cs typeface="+mj-cs"/>
                </a:rPr>
                <a:t>■ </a:t>
              </a:r>
              <a:r>
                <a:rPr altLang="en-US" b="0" dirty="0" lang="ja-JP">
                  <a:solidFill>
                    <a:schemeClr val="accent2">
                      <a:lumMod val="75000"/>
                    </a:schemeClr>
                  </a:solidFill>
                  <a:latin typeface="+mj-ea"/>
                </a:rPr>
                <a:t>試験問題冊子及び解答用紙について</a:t>
              </a:r>
              <a:endParaRPr altLang="en-US" b="0" baseline="0" cap="none" dirty="0" i="0" kern="1200" kumimoji="1" lang="ja-JP" noProof="0" normalizeH="0" spc="0" strike="noStrike" sz="2400" u="none">
                <a:ln>
                  <a:noFill/>
                </a:ln>
                <a:solidFill>
                  <a:schemeClr val="accent2">
                    <a:lumMod val="75000"/>
                  </a:schemeClr>
                </a:solidFill>
                <a:effectLst/>
                <a:uLnTx/>
                <a:uFillTx/>
                <a:latin typeface="+mj-ea"/>
              </a:endParaRPr>
            </a:p>
          </p:txBody>
        </p:sp>
      </p:grpSp>
      <p:pic>
        <p:nvPicPr>
          <p:cNvPr id="11" name="図 10">
            <a:extLst>
              <a:ext uri="{FF2B5EF4-FFF2-40B4-BE49-F238E27FC236}">
                <a16:creationId xmlns:a16="http://schemas.microsoft.com/office/drawing/2014/main" id="{FFC086C0-C16F-4DD7-AAD2-897D78760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3389" y="2306919"/>
            <a:ext cx="822857" cy="822857"/>
          </a:xfrm>
          <a:prstGeom prst="rect">
            <a:avLst/>
          </a:prstGeom>
        </p:spPr>
      </p:pic>
      <p:pic>
        <p:nvPicPr>
          <p:cNvPr id="12" name="図 11">
            <a:extLst>
              <a:ext uri="{FF2B5EF4-FFF2-40B4-BE49-F238E27FC236}">
                <a16:creationId xmlns:a16="http://schemas.microsoft.com/office/drawing/2014/main" id="{2CDA3986-4EA5-4F1B-9908-A77FAE704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3389" y="5038527"/>
            <a:ext cx="822857" cy="822857"/>
          </a:xfrm>
          <a:prstGeom prst="rect">
            <a:avLst/>
          </a:prstGeom>
        </p:spPr>
      </p:pic>
    </p:spTree>
    <p:extLst>
      <p:ext uri="{BB962C8B-B14F-4D97-AF65-F5344CB8AC3E}">
        <p14:creationId xmlns:p14="http://schemas.microsoft.com/office/powerpoint/2010/main" val="389468148"/>
      </p:ext>
    </p:extLst>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6CDE0D69-D120-4C3F-AF8B-153B86130DEE}" type="slidenum">
              <a:rPr altLang="en-US" b="1"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17</a:t>
            </a:fld>
            <a:endParaRPr altLang="en-US" b="1"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sp>
        <p:nvSpPr>
          <p:cNvPr id="8" name="四角形: 角を丸くする 7">
            <a:extLst>
              <a:ext uri="{FF2B5EF4-FFF2-40B4-BE49-F238E27FC236}">
                <a16:creationId xmlns:a16="http://schemas.microsoft.com/office/drawing/2014/main" id="{246E514B-0059-4810-A583-084A5F4380C2}"/>
              </a:ext>
            </a:extLst>
          </p:cNvPr>
          <p:cNvSpPr/>
          <p:nvPr/>
        </p:nvSpPr>
        <p:spPr bwMode="auto">
          <a:xfrm>
            <a:off x="769484" y="3537256"/>
            <a:ext cx="10048333" cy="3077193"/>
          </a:xfrm>
          <a:prstGeom prst="roundRect">
            <a:avLst>
              <a:gd fmla="val 14149" name="adj"/>
            </a:avLst>
          </a:prstGeom>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nchorCtr="0" bIns="45720" compatLnSpc="1" lIns="216000" numCol="1" rIns="91440" rtlCol="0" tIns="45720" vert="horz" wrap="square">
            <a:prstTxWarp prst="textNoShape">
              <a:avLst/>
            </a:prstTxWarp>
          </a:bodyPr>
          <a:lstStyle/>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志願者問合せ専用電話（大学入試センター事業第１課）</a:t>
            </a:r>
            <a:endParaRPr altLang="ja-JP" b="0" baseline="0" cap="none" dirty="0" i="0" kern="0" kumimoji="0"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600"/>
              </a:spcBef>
              <a:spcAft>
                <a:spcPts val="0"/>
              </a:spcAft>
              <a:buClrTx/>
              <a:buSzTx/>
              <a:buFontTx/>
              <a:buNone/>
              <a:tabLst/>
              <a:defRPr/>
            </a:pPr>
            <a:r>
              <a:rPr altLang="en-US" b="1"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1" baseline="0" cap="none" dirty="0" i="0" kern="0" kumimoji="0"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TEL</a:t>
            </a:r>
            <a:r>
              <a:rPr altLang="en-US" b="1"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1" baseline="0" cap="none" dirty="0" i="0" kern="0" kumimoji="0"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03</a:t>
            </a:r>
            <a:r>
              <a:rPr altLang="en-US" b="1"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1" baseline="0" cap="none" dirty="0" i="0" kern="0" kumimoji="0"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3465</a:t>
            </a:r>
            <a:r>
              <a:rPr altLang="en-US" b="1" baseline="0" cap="none" dirty="0" i="0" kern="0" kumimoji="0"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1" baseline="0" cap="none" dirty="0" i="0" kern="0" kumimoji="0"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8600</a:t>
            </a:r>
          </a:p>
          <a:p>
            <a:pPr algn="l" defTabSz="457200" eaLnBrk="1" fontAlgn="auto" hangingPunct="1" indent="0" latinLnBrk="0" lvl="0" marL="360000" marR="0" rtl="0">
              <a:lnSpc>
                <a:spcPct val="100000"/>
              </a:lnSpc>
              <a:spcBef>
                <a:spcPts val="600"/>
              </a:spcBef>
              <a:spcAft>
                <a:spcPts val="0"/>
              </a:spcAft>
              <a:buClrTx/>
              <a:buSzTx/>
              <a:buFontTx/>
              <a:buNone/>
              <a:tabLst/>
              <a:defRPr/>
            </a:pPr>
            <a:r>
              <a:rPr altLang="ja-JP" b="1"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9:30</a:t>
            </a:r>
            <a:r>
              <a:rPr altLang="en-US" b="1"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1"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17:00</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（土・日曜，祝日，</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12</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月</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29</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日～</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月</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3</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日を除く）</a:t>
            </a: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360000" marR="0" rtl="0">
              <a:lnSpc>
                <a:spcPct val="100000"/>
              </a:lnSpc>
              <a:spcBef>
                <a:spcPts val="600"/>
              </a:spcBef>
              <a:spcAft>
                <a:spcPts val="0"/>
              </a:spcAft>
              <a:buClrTx/>
              <a:buSzTx/>
              <a:buFontTx/>
              <a:buNone/>
              <a:tabLst/>
              <a:defRPr/>
            </a:pPr>
            <a:r>
              <a:rPr altLang="en-US" b="0" baseline="0" cap="none" dirty="0" i="0" kern="0" kumimoji="0" lang="ja-JP"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0" kumimoji="0" lang="en-US"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0" kumimoji="0" lang="ja-JP"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cs typeface="+mn-cs"/>
              </a:rPr>
              <a:t>　試験期日直前は特に電話回線が混み合います。</a:t>
            </a:r>
            <a:endParaRPr altLang="ja-JP" b="0" baseline="0" cap="none" dirty="0" i="0" kern="0" kumimoji="0" lang="en-US"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360000" marR="0" rtl="0">
              <a:lnSpc>
                <a:spcPct val="100000"/>
              </a:lnSpc>
              <a:spcBef>
                <a:spcPts val="600"/>
              </a:spcBef>
              <a:spcAft>
                <a:spcPts val="0"/>
              </a:spcAft>
              <a:buClrTx/>
              <a:buSzTx/>
              <a:buFontTx/>
              <a:buNone/>
              <a:tabLst/>
              <a:defRPr/>
            </a:pP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360000" marR="0" rtl="0">
              <a:lnSpc>
                <a:spcPct val="100000"/>
              </a:lnSpc>
              <a:spcBef>
                <a:spcPts val="600"/>
              </a:spcBef>
              <a:spcAft>
                <a:spcPts val="0"/>
              </a:spcAft>
              <a:buClrTx/>
              <a:buSzTx/>
              <a:buFontTx/>
              <a:buNone/>
              <a:tabLst/>
              <a:defRPr/>
            </a:pP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p:txBody>
      </p:sp>
      <p:sp>
        <p:nvSpPr>
          <p:cNvPr id="2" name="大かっこ 1">
            <a:extLst>
              <a:ext uri="{FF2B5EF4-FFF2-40B4-BE49-F238E27FC236}">
                <a16:creationId xmlns:a16="http://schemas.microsoft.com/office/drawing/2014/main" id="{4DA2E768-61C5-4806-A463-6D49D3D42981}"/>
              </a:ext>
            </a:extLst>
          </p:cNvPr>
          <p:cNvSpPr/>
          <p:nvPr/>
        </p:nvSpPr>
        <p:spPr>
          <a:xfrm>
            <a:off x="4479011" y="5558415"/>
            <a:ext cx="6027064" cy="816917"/>
          </a:xfrm>
          <a:prstGeom prst="bracketPair">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l" defTabSz="457200" eaLnBrk="1" fontAlgn="auto" hangingPunct="1" indent="0" latinLnBrk="0" lvl="0" marL="0" marR="0" rtl="0">
              <a:lnSpc>
                <a:spcPct val="100000"/>
              </a:lnSpc>
              <a:spcBef>
                <a:spcPts val="600"/>
              </a:spcBef>
              <a:spcAft>
                <a:spcPts val="0"/>
              </a:spcAft>
              <a:buClrTx/>
              <a:buSzTx/>
              <a:buFontTx/>
              <a:buNone/>
              <a:tabLst/>
              <a:defRPr/>
            </a:pP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電話での問合せが難しい障害等のある方専用</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FAX</a:t>
            </a:r>
          </a:p>
          <a:p>
            <a:pPr algn="l" defTabSz="457200" eaLnBrk="1" fontAlgn="auto" hangingPunct="1" indent="0" latinLnBrk="0" lvl="0" marL="0" marR="0" rtl="0">
              <a:lnSpc>
                <a:spcPct val="100000"/>
              </a:lnSpc>
              <a:spcBef>
                <a:spcPts val="600"/>
              </a:spcBef>
              <a:spcAft>
                <a:spcPts val="0"/>
              </a:spcAft>
              <a:buClrTx/>
              <a:buSzTx/>
              <a:buFontTx/>
              <a:buNone/>
              <a:tabLst/>
              <a:defRPr/>
            </a:pP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FAX</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03</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3485</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1771</a:t>
            </a:r>
            <a:endParaRPr altLang="en-US" b="0" baseline="0" cap="none" dirty="0" i="0" kern="1200" kumimoji="1" lang="ja-JP" noProof="0" normalizeH="0" spc="0" strike="noStrike" sz="2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647045" y="3103552"/>
            <a:ext cx="2304000" cy="648000"/>
          </a:xfrm>
          <a:prstGeom prst="roundRect">
            <a:avLst/>
          </a:prstGeom>
          <a:solidFill>
            <a:schemeClr val="bg1"/>
          </a:solidFill>
        </p:spPr>
        <p:txBody>
          <a:bodyPr bIns="0" lIns="72000" rIns="72000" tIns="108000">
            <a:noAutofit/>
          </a:bodyPr>
          <a:lstStyle/>
          <a:p>
            <a:r>
              <a:rPr altLang="en-US" b="1" dirty="0" lang="ja-JP" sz="2800">
                <a:solidFill>
                  <a:schemeClr val="accent2">
                    <a:lumMod val="75000"/>
                  </a:schemeClr>
                </a:solidFill>
              </a:rPr>
              <a:t>■ 問合せ先</a:t>
            </a:r>
            <a:endParaRPr altLang="en-US" dirty="0" lang="ja-JP" sz="2800">
              <a:solidFill>
                <a:schemeClr val="accent2">
                  <a:lumMod val="75000"/>
                </a:schemeClr>
              </a:solidFill>
            </a:endParaRPr>
          </a:p>
        </p:txBody>
      </p:sp>
      <p:sp>
        <p:nvSpPr>
          <p:cNvPr id="11" name="四角形: 角を丸くする 10">
            <a:extLst>
              <a:ext uri="{FF2B5EF4-FFF2-40B4-BE49-F238E27FC236}">
                <a16:creationId xmlns:a16="http://schemas.microsoft.com/office/drawing/2014/main" id="{E1320FD0-7561-4431-81EF-02ED3E6650C6}"/>
              </a:ext>
            </a:extLst>
          </p:cNvPr>
          <p:cNvSpPr/>
          <p:nvPr/>
        </p:nvSpPr>
        <p:spPr bwMode="auto">
          <a:xfrm>
            <a:off x="769484" y="1108791"/>
            <a:ext cx="10048333" cy="1800000"/>
          </a:xfrm>
          <a:prstGeom prst="roundRect">
            <a:avLst/>
          </a:prstGeom>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anchor="ctr" anchorCtr="0" bIns="45720" compatLnSpc="1" lIns="216000" numCol="1" rIns="91440" rtlCol="0" tIns="45720" vert="horz" wrap="square">
            <a:prstTxWarp prst="textNoShape">
              <a:avLst/>
            </a:prstTxWarp>
          </a:bodyPr>
          <a:lstStyle/>
          <a:p>
            <a:pPr algn="l" defTabSz="457200" eaLnBrk="1" fontAlgn="auto" hangingPunct="1" indent="0" latinLnBrk="0" lvl="0" marL="180000" marR="0" rtl="0">
              <a:lnSpc>
                <a:spcPct val="100000"/>
              </a:lnSpc>
              <a:spcBef>
                <a:spcPts val="600"/>
              </a:spcBef>
              <a:spcAft>
                <a:spcPts val="0"/>
              </a:spcAft>
              <a:buClrTx/>
              <a:buSzTx/>
              <a:buFontTx/>
              <a:buNone/>
              <a:tabLst/>
              <a:defRPr/>
            </a:pP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よくある質問について掲載していますので、問い合わせる前に確認してください。</a:t>
            </a: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360000" marR="0" rtl="0">
              <a:lnSpc>
                <a:spcPct val="100000"/>
              </a:lnSpc>
              <a:spcBef>
                <a:spcPts val="600"/>
              </a:spcBef>
              <a:spcAft>
                <a:spcPts val="0"/>
              </a:spcAft>
              <a:buClrTx/>
              <a:buSzTx/>
              <a:buFontTx/>
              <a:buNone/>
              <a:tabLst/>
              <a:defRPr/>
            </a:pP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「共通テスト</a:t>
            </a:r>
            <a:r>
              <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Q&amp;A</a:t>
            </a:r>
            <a:r>
              <a:rPr altLang="en-US" b="0"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（よくある質問）」</a:t>
            </a:r>
            <a:endParaRPr altLang="ja-JP" b="0" baseline="0" cap="none" dirty="0" i="0" kern="0" kumimoji="0"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360000" marR="0" rtl="0">
              <a:lnSpc>
                <a:spcPct val="100000"/>
              </a:lnSpc>
              <a:spcBef>
                <a:spcPts val="600"/>
              </a:spcBef>
              <a:spcAft>
                <a:spcPts val="0"/>
              </a:spcAft>
              <a:buClrTx/>
              <a:buSzTx/>
              <a:buFontTx/>
              <a:buNone/>
              <a:tabLst/>
              <a:defRPr/>
            </a:pPr>
            <a:r>
              <a:rPr altLang="en-US" b="1" baseline="0" cap="none" dirty="0" i="0" kern="0" kumimoji="0"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1" baseline="0" cap="none" dirty="0" i="0" kern="1200" kumimoji="0" lang="en-US" noProof="0" normalizeH="0" spc="0" strike="noStrike" sz="1600" u="none">
                <a:ln>
                  <a:noFill/>
                </a:ln>
                <a:solidFill>
                  <a:srgbClr val="8784C7"/>
                </a:solidFill>
                <a:effectLst/>
                <a:uLnTx/>
                <a:uFillTx/>
                <a:latin charset="-128" panose="020B0604030504040204" pitchFamily="50" typeface="メイリオ"/>
                <a:ea charset="-128" panose="020B0604030504040204" pitchFamily="50" typeface="メイリオ"/>
                <a:cs typeface="+mn-cs"/>
                <a:hlinkClick r:id="rId3">
                  <a:extLst>
                    <a:ext uri="{A12FA001-AC4F-418D-AE19-62706E023703}">
                      <ahyp:hlinkClr xmlns:ahyp="http://schemas.microsoft.com/office/drawing/2018/hyperlinkcolor" val="tx"/>
                    </a:ext>
                  </a:extLst>
                </a:hlinkClick>
              </a:rPr>
              <a:t>https://www.dnc.ac.jp/kyotsu/faq.html</a:t>
            </a:r>
            <a:endParaRPr altLang="ja-JP" b="1" baseline="0" cap="none" dirty="0" i="0" kern="1200" kumimoji="0" lang="ja-JP" noProof="0" normalizeH="0" spc="0" strike="noStrike" sz="1800" u="none">
              <a:ln>
                <a:noFill/>
              </a:ln>
              <a:solidFill>
                <a:srgbClr val="8784C7"/>
              </a:solidFill>
              <a:effectLst/>
              <a:uLnTx/>
              <a:uFillTx/>
              <a:latin charset="-128" panose="020B0604030504040204" pitchFamily="50" typeface="メイリオ"/>
              <a:ea charset="-128" panose="020B0604030504040204" pitchFamily="50" typeface="メイリオ"/>
              <a:cs typeface="+mn-cs"/>
            </a:endParaRPr>
          </a:p>
        </p:txBody>
      </p:sp>
      <p:sp>
        <p:nvSpPr>
          <p:cNvPr id="13" name="タイトル 5">
            <a:extLst>
              <a:ext uri="{FF2B5EF4-FFF2-40B4-BE49-F238E27FC236}">
                <a16:creationId xmlns:a16="http://schemas.microsoft.com/office/drawing/2014/main" id="{85B92144-8255-4CA4-8643-8CE6FEF537F0}"/>
              </a:ext>
            </a:extLst>
          </p:cNvPr>
          <p:cNvSpPr txBox="1">
            <a:spLocks/>
          </p:cNvSpPr>
          <p:nvPr/>
        </p:nvSpPr>
        <p:spPr>
          <a:xfrm>
            <a:off x="647045" y="633713"/>
            <a:ext cx="7560000" cy="648000"/>
          </a:xfrm>
          <a:prstGeom prst="roundRect">
            <a:avLst/>
          </a:prstGeom>
          <a:solidFill>
            <a:schemeClr val="bg1"/>
          </a:solidFill>
        </p:spPr>
        <p:txBody>
          <a:bodyPr anchor="t" bIns="0" lIns="72000" rIns="72000" rtlCol="0" tIns="108000" vert="horz">
            <a:noAutofit/>
          </a:bodyPr>
          <a:lstStyle>
            <a:lvl1pPr algn="l" defTabSz="457200" eaLnBrk="1" hangingPunct="1" latinLnBrk="0" rtl="0">
              <a:spcBef>
                <a:spcPct val="0"/>
              </a:spcBef>
              <a:buNone/>
              <a:defRPr b="1" kern="1200" kumimoji="1" sz="2400">
                <a:solidFill>
                  <a:schemeClr val="accent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defTabSz="4572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2800" u="none">
                <a:ln>
                  <a:noFill/>
                </a:ln>
                <a:solidFill>
                  <a:schemeClr val="accent2">
                    <a:lumMod val="75000"/>
                  </a:schemeClr>
                </a:solidFill>
                <a:effectLst/>
                <a:uLnTx/>
                <a:uFillTx/>
                <a:latin panose="020B0603020202020204" typeface="Trebuchet MS"/>
                <a:ea charset="-128" panose="020B0604030504040204" pitchFamily="50" typeface="メイリオ"/>
                <a:cs typeface="+mj-cs"/>
              </a:rPr>
              <a:t>■ 大学入学共通テストに関するよくある質問</a:t>
            </a:r>
          </a:p>
        </p:txBody>
      </p:sp>
      <p:pic>
        <p:nvPicPr>
          <p:cNvPr id="15" name="図 14">
            <a:extLst>
              <a:ext uri="{FF2B5EF4-FFF2-40B4-BE49-F238E27FC236}">
                <a16:creationId xmlns:a16="http://schemas.microsoft.com/office/drawing/2014/main" id="{417BA8AA-7058-4FE9-95AD-4657BF1B1618}"/>
              </a:ext>
            </a:extLst>
          </p:cNvPr>
          <p:cNvPicPr/>
          <p:nvPr/>
        </p:nvPicPr>
        <p:blipFill>
          <a:blip cstate="print" r:embed="rId4">
            <a:extLst>
              <a:ext uri="{28A0092B-C50C-407E-A947-70E740481C1C}">
                <a14:useLocalDpi xmlns:a14="http://schemas.microsoft.com/office/drawing/2010/main" val="0"/>
              </a:ext>
            </a:extLst>
          </a:blip>
          <a:stretch>
            <a:fillRect/>
          </a:stretch>
        </p:blipFill>
        <p:spPr>
          <a:xfrm>
            <a:off x="6313042" y="1803515"/>
            <a:ext cx="826770" cy="826135"/>
          </a:xfrm>
          <a:prstGeom prst="rect">
            <a:avLst/>
          </a:prstGeom>
        </p:spPr>
      </p:pic>
    </p:spTree>
    <p:extLst>
      <p:ext uri="{BB962C8B-B14F-4D97-AF65-F5344CB8AC3E}">
        <p14:creationId xmlns:p14="http://schemas.microsoft.com/office/powerpoint/2010/main" val="2928964875"/>
      </p:ext>
    </p:extLst>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02CD9AD-C77A-4C83-A5F2-E216A2D27EA2}"/>
              </a:ext>
            </a:extLst>
          </p:cNvPr>
          <p:cNvPicPr>
            <a:picLocks noChangeAspect="1"/>
          </p:cNvPicPr>
          <p:nvPr/>
        </p:nvPicPr>
        <p:blipFill rotWithShape="1">
          <a:blip r:embed="rId3"/>
          <a:srcRect r="2380" t="12201"/>
          <a:stretch/>
        </p:blipFill>
        <p:spPr>
          <a:xfrm>
            <a:off x="1048901" y="3918700"/>
            <a:ext cx="2097513" cy="2779831"/>
          </a:xfrm>
          <a:prstGeom prst="rect">
            <a:avLst/>
          </a:prstGeom>
          <a:ln>
            <a:solidFill>
              <a:schemeClr val="tx1"/>
            </a:solidFill>
          </a:ln>
        </p:spPr>
      </p:pic>
      <p:sp>
        <p:nvSpPr>
          <p:cNvPr id="19" name="四角形: 角を丸くする 18">
            <a:extLst>
              <a:ext uri="{FF2B5EF4-FFF2-40B4-BE49-F238E27FC236}">
                <a16:creationId xmlns:a16="http://schemas.microsoft.com/office/drawing/2014/main" id="{E0B6636C-637B-4E73-ADDB-CF23D635586A}"/>
              </a:ext>
            </a:extLst>
          </p:cNvPr>
          <p:cNvSpPr/>
          <p:nvPr/>
        </p:nvSpPr>
        <p:spPr>
          <a:xfrm>
            <a:off x="947286" y="5005962"/>
            <a:ext cx="2268000" cy="550358"/>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endParaRPr altLang="en-US" b="1" baseline="0" cap="none" i="0" kern="1200" kumimoji="0" lang="ja-JP" noProof="0" normalizeH="0" spc="0" strike="noStrike" sz="2800" u="none">
              <a:ln>
                <a:noFill/>
              </a:ln>
              <a:solidFill>
                <a:prstClr val="white"/>
              </a:solidFill>
              <a:effectLst/>
              <a:uLnTx/>
              <a:uFillTx/>
              <a:latin typeface="Calibri"/>
              <a:ea charset="-128" panose="020B0600070205080204" pitchFamily="50" typeface="ＭＳ Ｐゴシック"/>
              <a:cs typeface="+mn-cs"/>
            </a:endParaRPr>
          </a:p>
        </p:txBody>
      </p:sp>
      <p:pic>
        <p:nvPicPr>
          <p:cNvPr id="27" name="図 26">
            <a:extLst>
              <a:ext uri="{FF2B5EF4-FFF2-40B4-BE49-F238E27FC236}">
                <a16:creationId xmlns:a16="http://schemas.microsoft.com/office/drawing/2014/main" id="{242B5BD5-0A36-49F2-A4F6-6BB46853B01F}"/>
              </a:ext>
            </a:extLst>
          </p:cNvPr>
          <p:cNvPicPr>
            <a:picLocks noChangeAspect="1"/>
          </p:cNvPicPr>
          <p:nvPr/>
        </p:nvPicPr>
        <p:blipFill rotWithShape="1">
          <a:blip r:embed="rId4"/>
          <a:srcRect r="1495" t="11964"/>
          <a:stretch/>
        </p:blipFill>
        <p:spPr>
          <a:xfrm>
            <a:off x="3666933" y="3924257"/>
            <a:ext cx="3618297" cy="2766442"/>
          </a:xfrm>
          <a:prstGeom prst="rect">
            <a:avLst/>
          </a:prstGeom>
          <a:ln>
            <a:solidFill>
              <a:schemeClr val="tx1"/>
            </a:solidFill>
          </a:ln>
        </p:spPr>
      </p:pic>
      <p:sp>
        <p:nvSpPr>
          <p:cNvPr id="7" name="楕円 6">
            <a:extLst>
              <a:ext uri="{FF2B5EF4-FFF2-40B4-BE49-F238E27FC236}">
                <a16:creationId xmlns:a16="http://schemas.microsoft.com/office/drawing/2014/main" id="{A0160403-5EC1-4C3E-B478-90F6B492833F}"/>
              </a:ext>
            </a:extLst>
          </p:cNvPr>
          <p:cNvSpPr/>
          <p:nvPr/>
        </p:nvSpPr>
        <p:spPr bwMode="auto">
          <a:xfrm>
            <a:off x="723624" y="257437"/>
            <a:ext cx="3470479" cy="3246523"/>
          </a:xfrm>
          <a:prstGeom prst="ellipse">
            <a:avLst/>
          </a:prstGeom>
          <a:solidFill>
            <a:schemeClr val="bg1"/>
          </a:solidFill>
          <a:ln algn="ctr" cap="flat" cmpd="sng" w="57150">
            <a:solidFill>
              <a:schemeClr val="accent1"/>
            </a:solidFill>
            <a:prstDash val="solid"/>
            <a:round/>
            <a:headEnd len="med" type="none" w="med"/>
            <a:tailEnd len="med" type="none" w="med"/>
          </a:ln>
          <a:effectLst/>
        </p:spPr>
        <p:txBody>
          <a:bodyPr anchor="ctr" anchorCtr="0" bIns="45715" compatLnSpc="1" lIns="91429" numCol="1" rIns="91429" rtlCol="0" tIns="10799" vert="horz" wrap="none">
            <a:prstTxWarp prst="textNoShape">
              <a:avLst/>
            </a:prstTxWarp>
          </a:bodyPr>
          <a:lstStyle/>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ja-JP" noProof="0" normalizeH="0" spc="0" strike="noStrike" sz="2400" u="none">
                <a:ln>
                  <a:noFill/>
                </a:ln>
                <a:solidFill>
                  <a:schemeClr val="accent1"/>
                </a:solidFill>
                <a:effectLst/>
                <a:uLnTx/>
                <a:uFillTx/>
                <a:latin charset="-128" panose="020B0604030504040204" pitchFamily="50" typeface="メイリオ"/>
                <a:ea charset="-128" panose="020B0604030504040204" pitchFamily="50" typeface="メイリオ"/>
                <a:cs typeface="+mn-cs"/>
              </a:rPr>
              <a:t>令和８年度</a:t>
            </a:r>
            <a:br>
              <a:rPr altLang="ja-JP" b="1" baseline="0" cap="none" dirty="0" i="0" kern="1200" kumimoji="0" lang="en-US" noProof="0" normalizeH="0" spc="0" strike="noStrike" sz="2400" u="none">
                <a:ln>
                  <a:noFill/>
                </a:ln>
                <a:solidFill>
                  <a:schemeClr val="accent1"/>
                </a:solidFill>
                <a:effectLst/>
                <a:uLnTx/>
                <a:uFillTx/>
                <a:latin charset="-128" panose="020B0604030504040204" pitchFamily="50" typeface="メイリオ"/>
                <a:ea charset="-128" panose="020B0604030504040204" pitchFamily="50" typeface="メイリオ"/>
                <a:cs typeface="+mn-cs"/>
              </a:rPr>
            </a:br>
            <a:r>
              <a:rPr altLang="en-US" b="1" baseline="0" cap="none" dirty="0" i="0" kern="1200" kumimoji="0" lang="ja-JP" noProof="0" normalizeH="0" spc="0" strike="noStrike" sz="2400" u="none">
                <a:ln>
                  <a:noFill/>
                </a:ln>
                <a:solidFill>
                  <a:schemeClr val="accent1"/>
                </a:solidFill>
                <a:effectLst/>
                <a:uLnTx/>
                <a:uFillTx/>
                <a:latin charset="-128" panose="020B0604030504040204" pitchFamily="50" typeface="メイリオ"/>
                <a:ea charset="-128" panose="020B0604030504040204" pitchFamily="50" typeface="メイリオ"/>
                <a:cs typeface="+mn-cs"/>
              </a:rPr>
              <a:t>大学入学共通テスト</a:t>
            </a:r>
            <a:endParaRPr altLang="ja-JP" b="1" baseline="0" cap="none" dirty="0" i="0" kern="1200" kumimoji="0" lang="en-US" noProof="0" normalizeH="0" spc="0" strike="noStrike" sz="2400" u="none">
              <a:ln>
                <a:noFill/>
              </a:ln>
              <a:solidFill>
                <a:schemeClr val="accent1"/>
              </a:solidFill>
              <a:effectLst/>
              <a:uLnTx/>
              <a:uFillTx/>
              <a:latin charset="-128" panose="020B0604030504040204" pitchFamily="50" typeface="メイリオ"/>
              <a:ea charset="-128" panose="020B0604030504040204" pitchFamily="50" typeface="メイリオ"/>
              <a:cs typeface="+mn-cs"/>
            </a:endParaRPr>
          </a:p>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ja-JP" noProof="0" normalizeH="0" spc="0" strike="noStrike" sz="2400" u="none">
                <a:ln>
                  <a:noFill/>
                </a:ln>
                <a:solidFill>
                  <a:schemeClr val="accent1"/>
                </a:solidFill>
                <a:effectLst/>
                <a:uLnTx/>
                <a:uFillTx/>
                <a:latin charset="-128" panose="020B0604030504040204" pitchFamily="50" typeface="メイリオ"/>
                <a:ea charset="-128" panose="020B0604030504040204" pitchFamily="50" typeface="メイリオ"/>
                <a:cs typeface="+mn-cs"/>
              </a:rPr>
              <a:t>試験情報ページ</a:t>
            </a:r>
          </a:p>
        </p:txBody>
      </p:sp>
      <p:grpSp>
        <p:nvGrpSpPr>
          <p:cNvPr id="8" name="グループ化 7">
            <a:extLst>
              <a:ext uri="{FF2B5EF4-FFF2-40B4-BE49-F238E27FC236}">
                <a16:creationId xmlns:a16="http://schemas.microsoft.com/office/drawing/2014/main" id="{F88D14E0-4C38-4F04-B866-D43942B106DE}"/>
              </a:ext>
            </a:extLst>
          </p:cNvPr>
          <p:cNvGrpSpPr/>
          <p:nvPr/>
        </p:nvGrpSpPr>
        <p:grpSpPr>
          <a:xfrm>
            <a:off x="5100291" y="384684"/>
            <a:ext cx="4269752" cy="762093"/>
            <a:chOff x="5701921" y="5445224"/>
            <a:chExt cx="3528392" cy="419291"/>
          </a:xfrm>
        </p:grpSpPr>
        <p:sp>
          <p:nvSpPr>
            <p:cNvPr id="9" name="正方形/長方形 8">
              <a:extLst>
                <a:ext uri="{FF2B5EF4-FFF2-40B4-BE49-F238E27FC236}">
                  <a16:creationId xmlns:a16="http://schemas.microsoft.com/office/drawing/2014/main" id="{3118ABF3-79D0-4084-9C82-3BAA6E0C3F63}"/>
                </a:ext>
              </a:extLst>
            </p:cNvPr>
            <p:cNvSpPr/>
            <p:nvPr/>
          </p:nvSpPr>
          <p:spPr bwMode="auto">
            <a:xfrm>
              <a:off x="5701921" y="5445224"/>
              <a:ext cx="3528392" cy="419291"/>
            </a:xfrm>
            <a:prstGeom prst="rect">
              <a:avLst/>
            </a:prstGeom>
            <a:solidFill>
              <a:schemeClr val="bg1"/>
            </a:solidFill>
            <a:ln algn="ctr" cap="flat" cmpd="sng" w="19050">
              <a:solidFill>
                <a:schemeClr val="tx1">
                  <a:lumMod val="75000"/>
                  <a:lumOff val="25000"/>
                </a:schemeClr>
              </a:solidFill>
              <a:prstDash val="solid"/>
              <a:round/>
              <a:headEnd len="med" type="none" w="med"/>
              <a:tailEnd len="med" type="none" w="med"/>
            </a:ln>
            <a:effectLst/>
          </p:spPr>
          <p:txBody>
            <a:bodyPr anchor="ctr" anchorCtr="0" bIns="45715" compatLnSpc="1" lIns="91429" numCol="1" rIns="91429" rtlCol="0" tIns="10799" vert="horz" wrap="square">
              <a:prstTxWarp prst="textNoShape">
                <a:avLst/>
              </a:prstTxWarp>
            </a:bodyPr>
            <a:lstStyle/>
            <a:p>
              <a:pPr algn="l"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ja-JP" noProof="0" normalizeH="0" spc="0" strike="noStrike" sz="2800" u="none">
                  <a:ln>
                    <a:noFill/>
                  </a:ln>
                  <a:solidFill>
                    <a:prstClr val="black"/>
                  </a:solidFill>
                  <a:effectLst/>
                  <a:uLnTx/>
                  <a:uFillTx/>
                  <a:latin charset="-128" panose="020B0600070205080204" pitchFamily="50" typeface="ＭＳ Ｐゴシック"/>
                  <a:ea charset="-128" pitchFamily="50" typeface="ＭＳ Ｐゴシック"/>
                  <a:cs typeface="+mn-cs"/>
                </a:rPr>
                <a:t>共通テスト　令和</a:t>
              </a:r>
              <a:r>
                <a:rPr altLang="ja-JP" b="1" baseline="0" cap="none" dirty="0" i="0" kern="1200" kumimoji="0" lang="en-US" noProof="0" normalizeH="0" spc="0" strike="noStrike" sz="2800" u="none">
                  <a:ln>
                    <a:noFill/>
                  </a:ln>
                  <a:solidFill>
                    <a:prstClr val="black"/>
                  </a:solidFill>
                  <a:effectLst/>
                  <a:uLnTx/>
                  <a:uFillTx/>
                  <a:latin charset="-128" panose="020B0600070205080204" pitchFamily="50" typeface="ＭＳ Ｐゴシック"/>
                  <a:ea charset="-128" pitchFamily="50" typeface="ＭＳ Ｐゴシック"/>
                  <a:cs typeface="+mn-cs"/>
                </a:rPr>
                <a:t>8</a:t>
              </a:r>
              <a:endParaRPr altLang="en-US" b="1" baseline="0" cap="none" dirty="0" i="0" kern="1200" kumimoji="0" lang="ja-JP" noProof="0" normalizeH="0" spc="0" strike="noStrike" sz="2800" u="none">
                <a:ln>
                  <a:noFill/>
                </a:ln>
                <a:solidFill>
                  <a:prstClr val="black"/>
                </a:solidFill>
                <a:effectLst/>
                <a:uLnTx/>
                <a:uFillTx/>
                <a:latin charset="-128" panose="020B0600070205080204" pitchFamily="50" typeface="ＭＳ Ｐゴシック"/>
                <a:ea charset="-128" pitchFamily="50" typeface="ＭＳ Ｐゴシック"/>
                <a:cs typeface="+mn-cs"/>
              </a:endParaRPr>
            </a:p>
          </p:txBody>
        </p:sp>
        <p:sp>
          <p:nvSpPr>
            <p:cNvPr id="10" name="正方形/長方形 9">
              <a:extLst>
                <a:ext uri="{FF2B5EF4-FFF2-40B4-BE49-F238E27FC236}">
                  <a16:creationId xmlns:a16="http://schemas.microsoft.com/office/drawing/2014/main" id="{485CE16E-5CC7-4A8C-AE16-5B3DAF089010}"/>
                </a:ext>
              </a:extLst>
            </p:cNvPr>
            <p:cNvSpPr/>
            <p:nvPr/>
          </p:nvSpPr>
          <p:spPr bwMode="auto">
            <a:xfrm>
              <a:off x="8654249" y="5445224"/>
              <a:ext cx="576064" cy="419291"/>
            </a:xfrm>
            <a:prstGeom prst="rect">
              <a:avLst/>
            </a:prstGeom>
            <a:solidFill>
              <a:schemeClr val="tx1">
                <a:lumMod val="65000"/>
                <a:lumOff val="35000"/>
              </a:schemeClr>
            </a:solidFill>
            <a:ln algn="ctr" cap="flat" cmpd="sng" w="9525">
              <a:noFill/>
              <a:prstDash val="solid"/>
              <a:round/>
              <a:headEnd len="med" type="none" w="med"/>
              <a:tailEnd len="med" type="none" w="med"/>
            </a:ln>
            <a:effectLst/>
          </p:spPr>
          <p:txBody>
            <a:bodyPr anchor="t" anchorCtr="0" bIns="45715" compatLnSpc="1" lIns="91429" numCol="1" rIns="91429" rtlCol="0" tIns="10799" vert="horz" wrap="square">
              <a:prstTxWarp prst="textNoShape">
                <a:avLst/>
              </a:prstTxWarp>
            </a:bodyPr>
            <a:lstStyle/>
            <a:p>
              <a:pPr algn="ctr" defTabSz="457200" eaLnBrk="1" fontAlgn="base" hangingPunct="1" indent="0" latinLnBrk="0" lvl="0" marL="0" marR="0" rtl="0">
                <a:lnSpc>
                  <a:spcPct val="100000"/>
                </a:lnSpc>
                <a:spcBef>
                  <a:spcPct val="50000"/>
                </a:spcBef>
                <a:spcAft>
                  <a:spcPct val="0"/>
                </a:spcAft>
                <a:buClrTx/>
                <a:buSzTx/>
                <a:buFontTx/>
                <a:buNone/>
                <a:tabLst/>
                <a:defRPr/>
              </a:pPr>
              <a:endParaRPr altLang="en-US" b="1" baseline="0" cap="none" i="0" kern="1200" kumimoji="0" lang="ja-JP" noProof="0" normalizeH="0" spc="0" strike="noStrike" sz="2800" u="none">
                <a:ln>
                  <a:noFill/>
                </a:ln>
                <a:solidFill>
                  <a:prstClr val="black"/>
                </a:solidFill>
                <a:effectLst/>
                <a:uLnTx/>
                <a:uFillTx/>
                <a:latin charset="-128" panose="020B0600070205080204" pitchFamily="50" typeface="ＭＳ Ｐゴシック"/>
                <a:ea charset="-128" pitchFamily="50" typeface="ＭＳ Ｐゴシック"/>
                <a:cs typeface="+mn-cs"/>
              </a:endParaRPr>
            </a:p>
          </p:txBody>
        </p:sp>
        <p:pic>
          <p:nvPicPr>
            <p:cNvPr descr="拡大鏡 単色塗りつぶし" id="12" name="グラフィックス 11">
              <a:extLst>
                <a:ext uri="{FF2B5EF4-FFF2-40B4-BE49-F238E27FC236}">
                  <a16:creationId xmlns:a16="http://schemas.microsoft.com/office/drawing/2014/main" id="{D768DAB5-346F-482C-95B1-AE249E050A29}"/>
                </a:ext>
              </a:extLst>
            </p:cNvPr>
            <p:cNvPicPr>
              <a:picLocks noChangeAspect="1"/>
            </p:cNvPicPr>
            <p:nvPr/>
          </p:nvPicPr>
          <p:blipFill>
            <a:blip cstate="screen"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89144" y="5486335"/>
              <a:ext cx="506274" cy="337069"/>
            </a:xfrm>
            <a:prstGeom prst="rect">
              <a:avLst/>
            </a:prstGeom>
          </p:spPr>
        </p:pic>
      </p:grpSp>
      <p:sp>
        <p:nvSpPr>
          <p:cNvPr id="13" name="正方形/長方形 12">
            <a:extLst>
              <a:ext uri="{FF2B5EF4-FFF2-40B4-BE49-F238E27FC236}">
                <a16:creationId xmlns:a16="http://schemas.microsoft.com/office/drawing/2014/main" id="{2D32AAB9-1FA1-4207-87C0-3984DFBC404B}"/>
              </a:ext>
            </a:extLst>
          </p:cNvPr>
          <p:cNvSpPr/>
          <p:nvPr/>
        </p:nvSpPr>
        <p:spPr>
          <a:xfrm>
            <a:off x="4477252" y="2412088"/>
            <a:ext cx="5884142" cy="338554"/>
          </a:xfrm>
          <a:prstGeom prst="rect">
            <a:avLst/>
          </a:prstGeom>
        </p:spPr>
        <p:txBody>
          <a:bodyPr wrap="square">
            <a:sp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en-US" noProof="0" normalizeH="0" spc="0" strike="noStrike" sz="1600" u="none">
                <a:ln>
                  <a:noFill/>
                </a:ln>
                <a:solidFill>
                  <a:schemeClr val="accent1"/>
                </a:solidFill>
                <a:effectLst/>
                <a:uLnTx/>
                <a:uFillTx/>
                <a:latin charset="-128" panose="020B0604030504040204" pitchFamily="50" typeface="メイリオ"/>
                <a:ea charset="-128" panose="020B0604030504040204" pitchFamily="50" typeface="メイリオ"/>
                <a:cs typeface="+mn-cs"/>
              </a:rPr>
              <a:t>https://www.dnc.ac.jp/kyotsu/shiken_jouhou/r8/</a:t>
            </a:r>
            <a:endParaRPr altLang="en-US" b="1" baseline="0" cap="none" dirty="0" i="0" kern="1200" kumimoji="0" lang="ja-JP" noProof="0" normalizeH="0" spc="0" strike="noStrike" sz="1600" u="none">
              <a:ln>
                <a:noFill/>
              </a:ln>
              <a:solidFill>
                <a:schemeClr val="accent1"/>
              </a:solidFill>
              <a:effectLst/>
              <a:uLnTx/>
              <a:uFillTx/>
              <a:latin charset="-128" panose="020B0604030504040204" pitchFamily="50" typeface="メイリオ"/>
              <a:ea charset="-128" panose="020B0604030504040204" pitchFamily="50" typeface="メイリオ"/>
              <a:cs typeface="+mn-cs"/>
            </a:endParaRPr>
          </a:p>
        </p:txBody>
      </p:sp>
      <p:sp>
        <p:nvSpPr>
          <p:cNvPr id="14" name="テキスト ボックス 13">
            <a:extLst>
              <a:ext uri="{FF2B5EF4-FFF2-40B4-BE49-F238E27FC236}">
                <a16:creationId xmlns:a16="http://schemas.microsoft.com/office/drawing/2014/main" id="{9333D54D-D3F6-4170-83D3-79AC6ADD0EDC}"/>
              </a:ext>
            </a:extLst>
          </p:cNvPr>
          <p:cNvSpPr txBox="1"/>
          <p:nvPr/>
        </p:nvSpPr>
        <p:spPr>
          <a:xfrm>
            <a:off x="4467109" y="1438513"/>
            <a:ext cx="5536115" cy="830997"/>
          </a:xfrm>
          <a:prstGeom prst="rect">
            <a:avLst/>
          </a:prstGeom>
          <a:noFill/>
        </p:spPr>
        <p:txBody>
          <a:bodyPr rtlCol="0" wrap="square">
            <a:spAutoFit/>
          </a:bodyPr>
          <a:lstStyle/>
          <a:p>
            <a:pPr algn="l" defTabSz="457200" eaLnBrk="1" fontAlgn="base" hangingPunct="1" indent="0" latinLnBrk="0" lvl="0" marL="0" marR="0" rtl="0">
              <a:lnSpc>
                <a:spcPct val="100000"/>
              </a:lnSpc>
              <a:spcBef>
                <a:spcPts val="0"/>
              </a:spcBef>
              <a:spcAft>
                <a:spcPct val="0"/>
              </a:spcAft>
              <a:buClrTx/>
              <a:buSzTx/>
              <a:buFontTx/>
              <a:buNone/>
              <a:tabLst/>
              <a:defRPr/>
            </a:pPr>
            <a:r>
              <a:rPr altLang="en-US" b="1"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大学入試センター公式ウェブサイトに</a:t>
            </a:r>
            <a:endParaRPr altLang="ja-JP" b="1" baseline="0" cap="none" dirty="0" i="0" kern="1200" kumimoji="0" lang="en-US"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base" hangingPunct="1" indent="0" latinLnBrk="0" lvl="0" marL="0" marR="0" rtl="0">
              <a:lnSpc>
                <a:spcPct val="100000"/>
              </a:lnSpc>
              <a:spcBef>
                <a:spcPts val="0"/>
              </a:spcBef>
              <a:spcAft>
                <a:spcPct val="0"/>
              </a:spcAft>
              <a:buClrTx/>
              <a:buSzTx/>
              <a:buFontTx/>
              <a:buNone/>
              <a:tabLst/>
              <a:defRPr/>
            </a:pPr>
            <a:r>
              <a:rPr altLang="en-US" b="1" baseline="0" cap="none" dirty="0" i="0" kern="1200" kumimoji="0" lang="ja-JP" noProof="0" normalizeH="0" spc="0" strike="noStrike" sz="2400" u="none">
                <a:ln>
                  <a:noFill/>
                </a:ln>
                <a:solidFill>
                  <a:prstClr val="black"/>
                </a:solidFill>
                <a:effectLst/>
                <a:uLnTx/>
                <a:uFillTx/>
                <a:latin charset="-128" panose="020B0604030504040204" pitchFamily="50" typeface="メイリオ"/>
                <a:ea charset="-128" panose="020B0604030504040204" pitchFamily="50" typeface="メイリオ"/>
                <a:cs typeface="+mn-cs"/>
              </a:rPr>
              <a:t>最新の情報を掲載していきます。</a:t>
            </a:r>
          </a:p>
        </p:txBody>
      </p:sp>
      <p:sp>
        <p:nvSpPr>
          <p:cNvPr id="2" name="テキスト ボックス 1">
            <a:extLst>
              <a:ext uri="{FF2B5EF4-FFF2-40B4-BE49-F238E27FC236}">
                <a16:creationId xmlns:a16="http://schemas.microsoft.com/office/drawing/2014/main" id="{E1644B1D-18DC-4E59-A843-7CE8B4874416}"/>
              </a:ext>
            </a:extLst>
          </p:cNvPr>
          <p:cNvSpPr txBox="1"/>
          <p:nvPr/>
        </p:nvSpPr>
        <p:spPr>
          <a:xfrm>
            <a:off x="723624" y="3549368"/>
            <a:ext cx="2181464" cy="369332"/>
          </a:xfrm>
          <a:prstGeom prst="rect">
            <a:avLst/>
          </a:prstGeom>
          <a:noFill/>
        </p:spPr>
        <p:txBody>
          <a:bodyPr rtlCol="0" wrap="square">
            <a:sp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ja-JP" noProof="0" normalizeH="0" spc="0" strike="noStrike" sz="1800" u="none">
                <a:ln>
                  <a:noFill/>
                </a:ln>
                <a:solidFill>
                  <a:prstClr val="black"/>
                </a:solidFill>
                <a:effectLst/>
                <a:uLnTx/>
                <a:uFillTx/>
                <a:latin charset="0" typeface="Arial"/>
                <a:ea charset="-128" pitchFamily="50" typeface="ＭＳ Ｐゴシック"/>
                <a:cs typeface="+mn-cs"/>
              </a:rPr>
              <a:t>・スマートフォン版</a:t>
            </a:r>
          </a:p>
        </p:txBody>
      </p:sp>
      <p:sp>
        <p:nvSpPr>
          <p:cNvPr id="22" name="テキスト ボックス 21">
            <a:extLst>
              <a:ext uri="{FF2B5EF4-FFF2-40B4-BE49-F238E27FC236}">
                <a16:creationId xmlns:a16="http://schemas.microsoft.com/office/drawing/2014/main" id="{A9E49249-BE66-4927-91E2-6581C190BF39}"/>
              </a:ext>
            </a:extLst>
          </p:cNvPr>
          <p:cNvSpPr txBox="1"/>
          <p:nvPr/>
        </p:nvSpPr>
        <p:spPr>
          <a:xfrm>
            <a:off x="3509126" y="3513473"/>
            <a:ext cx="2712542" cy="369332"/>
          </a:xfrm>
          <a:prstGeom prst="rect">
            <a:avLst/>
          </a:prstGeom>
          <a:noFill/>
        </p:spPr>
        <p:txBody>
          <a:bodyPr rtlCol="0" wrap="square">
            <a:sp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a:t>
            </a:r>
            <a:r>
              <a:rPr altLang="ja-JP" b="1" baseline="0" cap="none" dirty="0" i="0" kern="1200" kumimoji="0" lang="en-US"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PC</a:t>
            </a:r>
            <a:r>
              <a:rPr altLang="ja-JP" b="1" baseline="0" cap="none" dirty="0" i="0" kern="1200" kumimoji="0" lang="ja-JP" noProof="0" normalizeH="0" spc="0" strike="noStrike" sz="18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版</a:t>
            </a:r>
          </a:p>
        </p:txBody>
      </p:sp>
      <p:sp>
        <p:nvSpPr>
          <p:cNvPr id="23" name="四角形: 角を丸くする 22">
            <a:extLst>
              <a:ext uri="{FF2B5EF4-FFF2-40B4-BE49-F238E27FC236}">
                <a16:creationId xmlns:a16="http://schemas.microsoft.com/office/drawing/2014/main" id="{4CF0A379-3AF4-44FC-BF8A-CCD1DE643006}"/>
              </a:ext>
            </a:extLst>
          </p:cNvPr>
          <p:cNvSpPr/>
          <p:nvPr/>
        </p:nvSpPr>
        <p:spPr>
          <a:xfrm>
            <a:off x="4187396" y="5424310"/>
            <a:ext cx="1692000" cy="13320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endParaRPr altLang="en-US" b="1" baseline="0" cap="none" i="0" kern="1200" kumimoji="0" lang="ja-JP" noProof="0" normalizeH="0" spc="0" strike="noStrike" sz="2800" u="none">
              <a:ln>
                <a:noFill/>
              </a:ln>
              <a:solidFill>
                <a:prstClr val="white"/>
              </a:solidFill>
              <a:effectLst/>
              <a:uLnTx/>
              <a:uFillTx/>
              <a:latin typeface="Calibri"/>
              <a:ea charset="-128" panose="020B0600070205080204" pitchFamily="50" typeface="ＭＳ Ｐゴシック"/>
              <a:cs typeface="+mn-cs"/>
            </a:endParaRPr>
          </a:p>
        </p:txBody>
      </p:sp>
      <p:sp>
        <p:nvSpPr>
          <p:cNvPr id="26" name="矢印: 右 25">
            <a:extLst>
              <a:ext uri="{FF2B5EF4-FFF2-40B4-BE49-F238E27FC236}">
                <a16:creationId xmlns:a16="http://schemas.microsoft.com/office/drawing/2014/main" id="{0B9C42BE-16A8-48CF-ACA3-6D992B9548A8}"/>
              </a:ext>
            </a:extLst>
          </p:cNvPr>
          <p:cNvSpPr>
            <a:spLocks noChangeArrowheads="1"/>
          </p:cNvSpPr>
          <p:nvPr/>
        </p:nvSpPr>
        <p:spPr bwMode="auto">
          <a:xfrm flipV="1" rot="10800000">
            <a:off x="3226811" y="5096092"/>
            <a:ext cx="4697967" cy="252933"/>
          </a:xfrm>
          <a:prstGeom prst="rightArrow">
            <a:avLst>
              <a:gd fmla="val 32065" name="adj1"/>
              <a:gd fmla="val 66040" name="adj2"/>
            </a:avLst>
          </a:prstGeom>
          <a:solidFill>
            <a:srgbClr val="FFC000"/>
          </a:solidFill>
          <a:ln algn="ctr" w="9525">
            <a:solidFill>
              <a:srgbClr val="FFC000"/>
            </a:solidFill>
            <a:miter lim="800000"/>
            <a:headEnd/>
            <a:tailEnd/>
          </a:ln>
          <a:effectLst/>
          <a:extLst/>
        </p:spPr>
        <p:txBody>
          <a:bodyPr anchor="t" anchorCtr="0" bIns="8890" lIns="74295" rIns="74295" rot="0" tIns="8890" upright="1" vert="horz" wrap="square">
            <a:no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endParaRPr altLang="en-US" b="1" baseline="0" cap="none" i="0" kern="1200" kumimoji="0" lang="ja-JP" noProof="0" normalizeH="0" spc="0" strike="noStrike" sz="2800" u="none">
              <a:ln>
                <a:noFill/>
              </a:ln>
              <a:solidFill>
                <a:prstClr val="black"/>
              </a:solidFill>
              <a:effectLst/>
              <a:uLnTx/>
              <a:uFillTx/>
              <a:latin charset="0" typeface="Arial"/>
              <a:ea charset="-128" pitchFamily="50" typeface="ＭＳ Ｐゴシック"/>
              <a:cs typeface="+mn-cs"/>
            </a:endParaRPr>
          </a:p>
        </p:txBody>
      </p:sp>
      <p:sp>
        <p:nvSpPr>
          <p:cNvPr id="28" name="矢印: 右 27">
            <a:extLst>
              <a:ext uri="{FF2B5EF4-FFF2-40B4-BE49-F238E27FC236}">
                <a16:creationId xmlns:a16="http://schemas.microsoft.com/office/drawing/2014/main" id="{B5819CD3-B7DD-49D8-A180-99878BC6EAFF}"/>
              </a:ext>
            </a:extLst>
          </p:cNvPr>
          <p:cNvSpPr>
            <a:spLocks noChangeArrowheads="1"/>
          </p:cNvSpPr>
          <p:nvPr/>
        </p:nvSpPr>
        <p:spPr bwMode="auto">
          <a:xfrm flipV="1" rot="10800000">
            <a:off x="5907663" y="5763907"/>
            <a:ext cx="2016000" cy="252000"/>
          </a:xfrm>
          <a:prstGeom prst="rightArrow">
            <a:avLst>
              <a:gd fmla="val 32065" name="adj1"/>
              <a:gd fmla="val 66040" name="adj2"/>
            </a:avLst>
          </a:prstGeom>
          <a:solidFill>
            <a:srgbClr val="FFC000"/>
          </a:solidFill>
          <a:ln algn="ctr" w="9525">
            <a:solidFill>
              <a:srgbClr val="FFC000"/>
            </a:solidFill>
            <a:miter lim="800000"/>
            <a:headEnd/>
            <a:tailEnd/>
          </a:ln>
          <a:effectLst/>
          <a:extLst/>
        </p:spPr>
        <p:txBody>
          <a:bodyPr anchor="t" anchorCtr="0" bIns="8890" lIns="74295" rIns="74295" rot="0" tIns="8890" upright="1" vert="horz" wrap="square">
            <a:noAutofit/>
          </a:bodyPr>
          <a:lstStyle/>
          <a:p>
            <a:pPr algn="l" defTabSz="457200" eaLnBrk="1" fontAlgn="base" hangingPunct="1" indent="0" latinLnBrk="0" lvl="0" marL="0" marR="0" rtl="0">
              <a:lnSpc>
                <a:spcPct val="100000"/>
              </a:lnSpc>
              <a:spcBef>
                <a:spcPct val="20000"/>
              </a:spcBef>
              <a:spcAft>
                <a:spcPct val="0"/>
              </a:spcAft>
              <a:buClrTx/>
              <a:buSzTx/>
              <a:buFontTx/>
              <a:buNone/>
              <a:tabLst/>
              <a:defRPr/>
            </a:pPr>
            <a:endParaRPr altLang="en-US" b="1" baseline="0" cap="none" i="0" kern="1200" kumimoji="0" lang="ja-JP" noProof="0" normalizeH="0" spc="0" strike="noStrike" sz="2800" u="none">
              <a:ln>
                <a:noFill/>
              </a:ln>
              <a:solidFill>
                <a:prstClr val="black"/>
              </a:solidFill>
              <a:effectLst/>
              <a:uLnTx/>
              <a:uFillTx/>
              <a:latin charset="0" typeface="Arial"/>
              <a:ea charset="-128" pitchFamily="50" typeface="ＭＳ Ｐゴシック"/>
              <a:cs typeface="+mn-cs"/>
            </a:endParaRPr>
          </a:p>
        </p:txBody>
      </p:sp>
      <p:sp>
        <p:nvSpPr>
          <p:cNvPr id="29" name="四角形: 角を丸くする 28">
            <a:extLst>
              <a:ext uri="{FF2B5EF4-FFF2-40B4-BE49-F238E27FC236}">
                <a16:creationId xmlns:a16="http://schemas.microsoft.com/office/drawing/2014/main" id="{2197D8F3-62F8-4C01-A22F-21E96D6B60B2}"/>
              </a:ext>
            </a:extLst>
          </p:cNvPr>
          <p:cNvSpPr/>
          <p:nvPr/>
        </p:nvSpPr>
        <p:spPr>
          <a:xfrm>
            <a:off x="7850994" y="3532600"/>
            <a:ext cx="3600000" cy="3060000"/>
          </a:xfrm>
          <a:prstGeom prst="roundRect">
            <a:avLst/>
          </a:prstGeom>
          <a:solidFill>
            <a:schemeClr val="bg1"/>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a:t>
            </a:r>
            <a:r>
              <a:rPr altLang="ja-JP" b="1" baseline="0" cap="none" dirty="0" i="0" kern="1200" kumimoji="0" lang="en-US"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12</a:t>
            </a:r>
            <a:r>
              <a:rPr altLang="en-US" b="1" baseline="0" cap="none" dirty="0" i="0" kern="1200" kumimoji="0" lang="ja-JP"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月５日掲載）</a:t>
            </a:r>
            <a:endParaRPr altLang="ja-JP" b="1" baseline="0" cap="none" dirty="0" i="0" kern="1200" kumimoji="0" lang="en-US"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a:t>
            </a:r>
            <a:r>
              <a:rPr altLang="ja-JP" b="1" baseline="0" cap="none" dirty="0" i="0" kern="1200" kumimoji="0" lang="en-US"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a:t>
            </a:r>
            <a:r>
              <a:rPr altLang="en-US" b="1" baseline="0" cap="none" dirty="0" i="0" kern="1200" kumimoji="0" lang="ja-JP"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受験上の注意</a:t>
            </a:r>
            <a:r>
              <a:rPr altLang="ja-JP" b="1" baseline="0" cap="none" dirty="0" i="0" kern="1200" kumimoji="0" lang="en-US"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a:t>
            </a:r>
          </a:p>
          <a:p>
            <a:pPr algn="l" defTabSz="457200" eaLnBrk="1" fontAlgn="base" hangingPunct="1" indent="0" latinLnBrk="0" lvl="0" marL="0" marR="0" rtl="0">
              <a:lnSpc>
                <a:spcPct val="100000"/>
              </a:lnSpc>
              <a:spcBef>
                <a:spcPct val="20000"/>
              </a:spcBef>
              <a:spcAft>
                <a:spcPct val="0"/>
              </a:spcAft>
              <a:buClrTx/>
              <a:buSzTx/>
              <a:buFontTx/>
              <a:buNone/>
              <a:tabLst/>
              <a:defRPr/>
            </a:pPr>
            <a:r>
              <a:rPr altLang="en-US" b="1" dirty="0" lang="ja-JP" sz="2400">
                <a:solidFill>
                  <a:prstClr val="black"/>
                </a:solidFill>
                <a:latin charset="-128" panose="020B0600070205080204" pitchFamily="50" typeface="ＭＳ Ｐゴシック"/>
                <a:ea charset="-128" panose="020B0600070205080204" pitchFamily="50" typeface="ＭＳ Ｐゴシック"/>
              </a:rPr>
              <a:t>・　「問題冊子及び解答　</a:t>
            </a:r>
            <a:endParaRPr altLang="ja-JP" b="1" dirty="0" lang="en-US" sz="2400">
              <a:solidFill>
                <a:prstClr val="black"/>
              </a:solidFill>
              <a:latin charset="-128" panose="020B0600070205080204" pitchFamily="50" typeface="ＭＳ Ｐゴシック"/>
              <a:ea charset="-128" panose="020B0600070205080204" pitchFamily="50" typeface="ＭＳ Ｐゴシック"/>
            </a:endParaRPr>
          </a:p>
          <a:p>
            <a:pPr algn="l" defTabSz="457200" eaLnBrk="1" fontAlgn="base" hangingPunct="1" indent="0" latinLnBrk="0" lvl="0" marL="0" marR="0" rtl="0">
              <a:lnSpc>
                <a:spcPct val="100000"/>
              </a:lnSpc>
              <a:spcAft>
                <a:spcPct val="0"/>
              </a:spcAft>
              <a:buClrTx/>
              <a:buSzTx/>
              <a:buFontTx/>
              <a:buNone/>
              <a:tabLst/>
              <a:defRPr/>
            </a:pPr>
            <a:r>
              <a:rPr altLang="en-US" b="1" dirty="0" lang="ja-JP" sz="2400">
                <a:solidFill>
                  <a:prstClr val="black"/>
                </a:solidFill>
                <a:latin charset="-128" panose="020B0600070205080204" pitchFamily="50" typeface="ＭＳ Ｐゴシック"/>
                <a:ea charset="-128" panose="020B0600070205080204" pitchFamily="50" typeface="ＭＳ Ｐゴシック"/>
              </a:rPr>
              <a:t>　用紙の様式について」</a:t>
            </a:r>
            <a:endParaRPr altLang="ja-JP" b="1" dirty="0" lang="en-US" sz="2400">
              <a:solidFill>
                <a:prstClr val="black"/>
              </a:solidFill>
              <a:latin charset="-128" panose="020B0600070205080204" pitchFamily="50" typeface="ＭＳ Ｐゴシック"/>
              <a:ea charset="-128" panose="020B0600070205080204" pitchFamily="50" typeface="ＭＳ Ｐゴシック"/>
            </a:endParaRPr>
          </a:p>
          <a:p>
            <a:pPr algn="l"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「不適切なマーク例」</a:t>
            </a:r>
            <a:endParaRPr altLang="ja-JP" b="1" baseline="0" cap="none" dirty="0" i="0" kern="1200" kumimoji="0" lang="en-US"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fontAlgn="base" lvl="0">
              <a:spcBef>
                <a:spcPct val="20000"/>
              </a:spcBef>
              <a:spcAft>
                <a:spcPct val="0"/>
              </a:spcAft>
              <a:defRPr/>
            </a:pPr>
            <a:r>
              <a:rPr altLang="en-US" b="1" dirty="0" lang="ja-JP" sz="2400">
                <a:solidFill>
                  <a:prstClr val="black"/>
                </a:solidFill>
                <a:latin charset="-128" panose="020B0600070205080204" pitchFamily="50" typeface="ＭＳ Ｐゴシック"/>
                <a:ea charset="-128" panose="020B0600070205080204" pitchFamily="50" typeface="ＭＳ Ｐゴシック"/>
              </a:rPr>
              <a:t>・　共通テスト</a:t>
            </a:r>
            <a:r>
              <a:rPr altLang="ja-JP" b="1" dirty="0" lang="en-US" sz="2400">
                <a:solidFill>
                  <a:prstClr val="black"/>
                </a:solidFill>
                <a:latin charset="-128" panose="020B0600070205080204" pitchFamily="50" typeface="ＭＳ Ｐゴシック"/>
                <a:ea charset="-128" panose="020B0600070205080204" pitchFamily="50" typeface="ＭＳ Ｐゴシック"/>
              </a:rPr>
              <a:t>Q&amp;A</a:t>
            </a:r>
            <a:endParaRPr altLang="ja-JP" b="1" baseline="0" cap="none" dirty="0" i="0" kern="1200" kumimoji="0" lang="en-US" noProof="0" normalizeH="0" spc="0" strike="noStrike" sz="24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p:txBody>
      </p:sp>
      <p:sp>
        <p:nvSpPr>
          <p:cNvPr id="30" name="スライド番号プレースホルダー 3">
            <a:extLst>
              <a:ext uri="{FF2B5EF4-FFF2-40B4-BE49-F238E27FC236}">
                <a16:creationId xmlns:a16="http://schemas.microsoft.com/office/drawing/2014/main" id="{2F410669-F768-4F66-9CCB-61ECABA60815}"/>
              </a:ext>
            </a:extLst>
          </p:cNvPr>
          <p:cNvSpPr txBox="1">
            <a:spLocks/>
          </p:cNvSpPr>
          <p:nvPr/>
        </p:nvSpPr>
        <p:spPr>
          <a:xfrm>
            <a:off x="11248152" y="6286554"/>
            <a:ext cx="683339" cy="365125"/>
          </a:xfrm>
          <a:prstGeom prst="rect">
            <a:avLst/>
          </a:prstGeom>
        </p:spPr>
        <p:txBody>
          <a:bodyPr anchor="ctr" bIns="45720" lIns="91440" rIns="91440" rtlCol="0" tIns="45720" vert="horz"/>
          <a:lstStyle>
            <a:defPPr>
              <a:defRPr lang="en-US"/>
            </a:defPPr>
            <a:lvl1pPr algn="r" defTabSz="457200" eaLnBrk="1" hangingPunct="1" latinLnBrk="0" marL="0" rtl="0">
              <a:defRPr kern="1200" sz="900">
                <a:solidFill>
                  <a:schemeClr val="accent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0"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18</a:t>
            </a:fld>
            <a:endPar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pic>
        <p:nvPicPr>
          <p:cNvPr id="4" name="図 3">
            <a:extLst>
              <a:ext uri="{FF2B5EF4-FFF2-40B4-BE49-F238E27FC236}">
                <a16:creationId xmlns:a16="http://schemas.microsoft.com/office/drawing/2014/main" id="{2B089C91-DECE-40AE-A047-B4B340C257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3781" y="1438512"/>
            <a:ext cx="1316572" cy="1316572"/>
          </a:xfrm>
          <a:prstGeom prst="rect">
            <a:avLst/>
          </a:prstGeom>
        </p:spPr>
      </p:pic>
    </p:spTree>
    <p:extLst>
      <p:ext uri="{BB962C8B-B14F-4D97-AF65-F5344CB8AC3E}">
        <p14:creationId xmlns:p14="http://schemas.microsoft.com/office/powerpoint/2010/main" val="763077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xmlns:asvg="http://schemas.microsoft.com/office/drawing/2016/SVG/main">
      <p:transition>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36E2188-3736-4ECF-A54E-DD5C2BA99482}"/>
              </a:ext>
            </a:extLst>
          </p:cNvPr>
          <p:cNvSpPr/>
          <p:nvPr/>
        </p:nvSpPr>
        <p:spPr>
          <a:xfrm>
            <a:off x="6096000" y="-1"/>
            <a:ext cx="6096000" cy="6351711"/>
          </a:xfrm>
          <a:prstGeom prst="rect">
            <a:avLst/>
          </a:prstGeom>
          <a:solidFill>
            <a:srgbClr val="06C7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20000"/>
              </a:spcBef>
              <a:spcAft>
                <a:spcPct val="0"/>
              </a:spcAft>
              <a:buClrTx/>
              <a:buSzTx/>
              <a:buFontTx/>
              <a:buNone/>
              <a:tabLst/>
              <a:defRPr/>
            </a:pPr>
            <a:endParaRPr altLang="en-US" b="1" baseline="0" cap="none" i="0" kern="1200" kumimoji="0" lang="ja-JP" noProof="0" normalizeH="0" spc="0" strike="noStrike" sz="2800" u="none">
              <a:ln>
                <a:noFill/>
              </a:ln>
              <a:solidFill>
                <a:prstClr val="white"/>
              </a:solidFill>
              <a:effectLst/>
              <a:uLnTx/>
              <a:uFillTx/>
              <a:latin typeface="Calibri"/>
              <a:ea charset="-128" panose="020B0600070205080204" pitchFamily="50" typeface="ＭＳ Ｐゴシック"/>
              <a:cs typeface="+mn-cs"/>
            </a:endParaRPr>
          </a:p>
        </p:txBody>
      </p:sp>
      <p:pic>
        <p:nvPicPr>
          <p:cNvPr id="7" name="図 6">
            <a:extLst>
              <a:ext uri="{FF2B5EF4-FFF2-40B4-BE49-F238E27FC236}">
                <a16:creationId xmlns:a16="http://schemas.microsoft.com/office/drawing/2014/main" id="{064D8255-C569-4086-9620-024F2AA95DC8}"/>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913493" y="543064"/>
            <a:ext cx="2808000" cy="2805195"/>
          </a:xfrm>
          <a:prstGeom prst="rect">
            <a:avLst/>
          </a:prstGeom>
        </p:spPr>
      </p:pic>
      <p:pic>
        <p:nvPicPr>
          <p:cNvPr id="9" name="図 8">
            <a:extLst>
              <a:ext uri="{FF2B5EF4-FFF2-40B4-BE49-F238E27FC236}">
                <a16:creationId xmlns:a16="http://schemas.microsoft.com/office/drawing/2014/main" id="{5E1250CC-A40E-442F-9320-1551896A227F}"/>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2406000" y="1101534"/>
            <a:ext cx="1690665" cy="1728000"/>
          </a:xfrm>
          <a:prstGeom prst="rect">
            <a:avLst/>
          </a:prstGeom>
        </p:spPr>
      </p:pic>
      <p:sp>
        <p:nvSpPr>
          <p:cNvPr id="13" name="テキスト ボックス 12">
            <a:extLst>
              <a:ext uri="{FF2B5EF4-FFF2-40B4-BE49-F238E27FC236}">
                <a16:creationId xmlns:a16="http://schemas.microsoft.com/office/drawing/2014/main" id="{FD3FB648-9348-454B-AC62-660EC098CDC4}"/>
              </a:ext>
            </a:extLst>
          </p:cNvPr>
          <p:cNvSpPr txBox="1"/>
          <p:nvPr/>
        </p:nvSpPr>
        <p:spPr>
          <a:xfrm>
            <a:off x="1703512" y="176402"/>
            <a:ext cx="8964488" cy="76944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大学入試センター公式アカウントでも</a:t>
            </a:r>
            <a:endParaRPr altLang="ja-JP" b="1" baseline="0" cap="none" dirty="0" i="0" kern="1200" kumimoji="0" lang="en-US"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endParaRPr>
          </a:p>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令和</a:t>
            </a:r>
            <a:r>
              <a:rPr altLang="ja-JP" b="1" baseline="0" cap="none" dirty="0" i="0" kern="1200" kumimoji="0" lang="en-US"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8</a:t>
            </a:r>
            <a:r>
              <a:rPr altLang="en-US" b="1" baseline="0" cap="none" dirty="0" i="0" kern="1200" kumimoji="0" lang="ja-JP"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年度大学入学共通テストに関する最新情報を発信しています。</a:t>
            </a:r>
            <a:r>
              <a:rPr altLang="ja-JP" b="1" baseline="30000" cap="none" dirty="0" i="0" kern="1200" kumimoji="0" lang="en-US"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a:t>
            </a:r>
            <a:endParaRPr altLang="en-US" b="1" baseline="30000" cap="none" dirty="0" i="0" kern="1200" kumimoji="0" lang="ja-JP" noProof="0" normalizeH="0" spc="0" strike="noStrike" sz="20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endParaRPr>
          </a:p>
        </p:txBody>
      </p:sp>
      <p:sp>
        <p:nvSpPr>
          <p:cNvPr id="14" name="テキスト ボックス 13">
            <a:extLst>
              <a:ext uri="{FF2B5EF4-FFF2-40B4-BE49-F238E27FC236}">
                <a16:creationId xmlns:a16="http://schemas.microsoft.com/office/drawing/2014/main" id="{C87C3321-BFDC-4B39-9E17-F812B21C61D0}"/>
              </a:ext>
            </a:extLst>
          </p:cNvPr>
          <p:cNvSpPr txBox="1"/>
          <p:nvPr/>
        </p:nvSpPr>
        <p:spPr>
          <a:xfrm>
            <a:off x="588507" y="3040730"/>
            <a:ext cx="5298726" cy="76944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大学入試センター</a:t>
            </a:r>
            <a:endParaRPr altLang="ja-JP" b="1" baseline="0" cap="none" dirty="0" i="0" kern="1200" kumimoji="0" lang="en-US"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endParaRPr>
          </a:p>
          <a:p>
            <a:pPr algn="ctr"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en-US"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a:t>
            </a:r>
            <a:r>
              <a:rPr altLang="ja-JP" b="1" baseline="0" cap="none" dirty="0" err="1" i="0" kern="1200" kumimoji="0" lang="en-US"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DNC_Japan</a:t>
            </a:r>
            <a:r>
              <a:rPr altLang="en-US" b="1" baseline="0" cap="none" dirty="0" i="0" kern="1200" kumimoji="0" lang="ja-JP"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a:t>
            </a:r>
            <a:r>
              <a:rPr altLang="ja-JP" b="1" baseline="0" cap="none" dirty="0" i="0" kern="1200" kumimoji="0" lang="en-US"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https://x.com/DNC_Japan</a:t>
            </a:r>
            <a:r>
              <a:rPr altLang="en-US" b="1" baseline="0" cap="none" dirty="0" i="0" kern="1200" kumimoji="0" lang="ja-JP" noProof="0" normalizeH="0" spc="0" strike="noStrike" sz="2000" u="none">
                <a:ln>
                  <a:noFill/>
                </a:ln>
                <a:solidFill>
                  <a:prstClr val="black"/>
                </a:solidFill>
                <a:effectLst/>
                <a:uLnTx/>
                <a:uFillTx/>
                <a:latin charset="-128" panose="02020700000000000000" pitchFamily="17" typeface="UD デジタル 教科書体 N-B"/>
                <a:ea charset="-128" panose="02020700000000000000" pitchFamily="17" typeface="UD デジタル 教科書体 N-B"/>
                <a:cs typeface="+mn-cs"/>
              </a:rPr>
              <a:t>）</a:t>
            </a:r>
          </a:p>
        </p:txBody>
      </p:sp>
      <p:sp>
        <p:nvSpPr>
          <p:cNvPr id="15" name="テキスト ボックス 14">
            <a:extLst>
              <a:ext uri="{FF2B5EF4-FFF2-40B4-BE49-F238E27FC236}">
                <a16:creationId xmlns:a16="http://schemas.microsoft.com/office/drawing/2014/main" id="{6CCE12E9-D926-40E1-9A37-394C04B1FBCB}"/>
              </a:ext>
            </a:extLst>
          </p:cNvPr>
          <p:cNvSpPr txBox="1"/>
          <p:nvPr/>
        </p:nvSpPr>
        <p:spPr>
          <a:xfrm>
            <a:off x="6688898" y="2969042"/>
            <a:ext cx="5110619" cy="76944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en-US" noProof="0" normalizeH="0" spc="0" strike="noStrike" sz="2000" u="none">
                <a:ln>
                  <a:noFill/>
                </a:ln>
                <a:solidFill>
                  <a:prstClr val="white"/>
                </a:solidFill>
                <a:effectLst/>
                <a:uLnTx/>
                <a:uFillTx/>
                <a:latin charset="-128" panose="02020700000000000000" pitchFamily="17" typeface="UD デジタル 教科書体 N-B"/>
                <a:ea charset="-128" panose="02020700000000000000" pitchFamily="17" typeface="UD デジタル 教科書体 N-B"/>
                <a:cs typeface="+mn-cs"/>
              </a:rPr>
              <a:t>R8</a:t>
            </a:r>
            <a:r>
              <a:rPr altLang="en-US" b="1" baseline="0" cap="none" dirty="0" i="0" kern="1200" kumimoji="0" lang="ja-JP" noProof="0" normalizeH="0" spc="0" strike="noStrike" sz="2000" u="none">
                <a:ln>
                  <a:noFill/>
                </a:ln>
                <a:solidFill>
                  <a:prstClr val="white"/>
                </a:solidFill>
                <a:effectLst/>
                <a:uLnTx/>
                <a:uFillTx/>
                <a:latin charset="-128" panose="02020700000000000000" pitchFamily="17" typeface="UD デジタル 教科書体 N-B"/>
                <a:ea charset="-128" panose="02020700000000000000" pitchFamily="17" typeface="UD デジタル 教科書体 N-B"/>
                <a:cs typeface="+mn-cs"/>
              </a:rPr>
              <a:t>共通テスト情報｜大学入試センター</a:t>
            </a:r>
          </a:p>
          <a:p>
            <a:pPr algn="ctr"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en-US" noProof="0" normalizeH="0" spc="0" strike="noStrike" sz="2000" u="none">
                <a:ln>
                  <a:noFill/>
                </a:ln>
                <a:solidFill>
                  <a:prstClr val="white"/>
                </a:solidFill>
                <a:effectLst/>
                <a:uLnTx/>
                <a:uFillTx/>
                <a:latin charset="-128" panose="02020700000000000000" pitchFamily="17" typeface="UD デジタル 教科書体 N-B"/>
                <a:ea charset="-128" panose="02020700000000000000" pitchFamily="17" typeface="UD デジタル 教科書体 N-B"/>
                <a:cs typeface="+mn-cs"/>
              </a:rPr>
              <a:t>@r8test_dnc</a:t>
            </a:r>
          </a:p>
        </p:txBody>
      </p:sp>
      <p:pic>
        <p:nvPicPr>
          <p:cNvPr id="11" name="図 10">
            <a:extLst>
              <a:ext uri="{FF2B5EF4-FFF2-40B4-BE49-F238E27FC236}">
                <a16:creationId xmlns:a16="http://schemas.microsoft.com/office/drawing/2014/main" id="{ED5258BF-1AA5-46BC-AB1F-B005F5CDE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1332" y="4470222"/>
            <a:ext cx="1260000" cy="1260000"/>
          </a:xfrm>
          <a:prstGeom prst="rect">
            <a:avLst/>
          </a:prstGeom>
        </p:spPr>
      </p:pic>
      <p:sp>
        <p:nvSpPr>
          <p:cNvPr id="16" name="テキスト ボックス 15">
            <a:extLst>
              <a:ext uri="{FF2B5EF4-FFF2-40B4-BE49-F238E27FC236}">
                <a16:creationId xmlns:a16="http://schemas.microsoft.com/office/drawing/2014/main" id="{7CCE7A81-3FE7-4B5D-B4B5-DACB27F201C7}"/>
              </a:ext>
            </a:extLst>
          </p:cNvPr>
          <p:cNvSpPr txBox="1"/>
          <p:nvPr/>
        </p:nvSpPr>
        <p:spPr>
          <a:xfrm>
            <a:off x="7031493" y="3790645"/>
            <a:ext cx="4572000" cy="76944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en-US" b="1" baseline="0" cap="none" dirty="0" i="0" kern="1200" kumimoji="0" lang="ja-JP" noProof="0" normalizeH="0" spc="0" strike="noStrike" sz="4400" u="none">
                <a:ln>
                  <a:noFill/>
                </a:ln>
                <a:solidFill>
                  <a:prstClr val="white"/>
                </a:solidFill>
                <a:effectLst/>
                <a:uLnTx/>
                <a:uFillTx/>
                <a:latin charset="-128" panose="020B0604030504040204" pitchFamily="50" typeface="メイリオ"/>
                <a:ea charset="-128" panose="020B0604030504040204" pitchFamily="50" typeface="メイリオ"/>
                <a:cs typeface="+mn-cs"/>
              </a:rPr>
              <a:t>友だち募集中</a:t>
            </a:r>
          </a:p>
        </p:txBody>
      </p:sp>
      <p:sp>
        <p:nvSpPr>
          <p:cNvPr id="17" name="テキスト ボックス 16">
            <a:extLst>
              <a:ext uri="{FF2B5EF4-FFF2-40B4-BE49-F238E27FC236}">
                <a16:creationId xmlns:a16="http://schemas.microsoft.com/office/drawing/2014/main" id="{001FFEB8-A086-4186-9BA3-78C7F83903F7}"/>
              </a:ext>
            </a:extLst>
          </p:cNvPr>
          <p:cNvSpPr txBox="1"/>
          <p:nvPr/>
        </p:nvSpPr>
        <p:spPr>
          <a:xfrm>
            <a:off x="965332" y="3803171"/>
            <a:ext cx="4572000" cy="76944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20000"/>
              </a:spcBef>
              <a:spcAft>
                <a:spcPct val="0"/>
              </a:spcAft>
              <a:buClrTx/>
              <a:buSzTx/>
              <a:buFontTx/>
              <a:buNone/>
              <a:tabLst/>
              <a:defRPr/>
            </a:pPr>
            <a:r>
              <a:rPr altLang="ja-JP" b="1" baseline="0" cap="none" dirty="0" i="0" kern="1200" kumimoji="0" lang="en-US" noProof="0" normalizeH="0" spc="-150" strike="noStrike" sz="4400" u="none">
                <a:ln>
                  <a:noFill/>
                </a:ln>
                <a:solidFill>
                  <a:prstClr val="black"/>
                </a:solidFill>
                <a:effectLst/>
                <a:uLnTx/>
                <a:uFillTx/>
                <a:latin charset="-128" panose="020B0700000000000000" pitchFamily="50" typeface="Yu Gothic UI Semibold"/>
                <a:ea charset="-128" panose="020B0700000000000000" pitchFamily="50" typeface="Yu Gothic UI Semibold"/>
                <a:cs typeface="+mn-cs"/>
              </a:rPr>
              <a:t>Follow us !</a:t>
            </a:r>
            <a:r>
              <a:rPr altLang="en-US" b="1" baseline="0" cap="none" dirty="0" i="0" kern="1200" kumimoji="0" lang="ja-JP" noProof="0" normalizeH="0" spc="0" strike="noStrike" sz="4400" u="none">
                <a:ln>
                  <a:noFill/>
                </a:ln>
                <a:solidFill>
                  <a:prstClr val="black"/>
                </a:solidFill>
                <a:effectLst/>
                <a:uLnTx/>
                <a:uFillTx/>
                <a:latin charset="-128" panose="020B0604030504040204" pitchFamily="50" typeface="メイリオ"/>
                <a:ea charset="-128" panose="020B0604030504040204" pitchFamily="50" typeface="メイリオ"/>
                <a:cs typeface="+mn-cs"/>
              </a:rPr>
              <a:t>　</a:t>
            </a:r>
            <a:endParaRPr altLang="ja-JP" b="1" baseline="0" cap="none" dirty="0" i="0" kern="1200" kumimoji="0" lang="en-US" noProof="0" normalizeH="0" spc="0" strike="noStrike" sz="4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18" name="テキスト ボックス 17">
            <a:extLst>
              <a:ext uri="{FF2B5EF4-FFF2-40B4-BE49-F238E27FC236}">
                <a16:creationId xmlns:a16="http://schemas.microsoft.com/office/drawing/2014/main" id="{684E8AD7-B951-4E4D-8731-DCA63FFD4E54}"/>
              </a:ext>
            </a:extLst>
          </p:cNvPr>
          <p:cNvSpPr txBox="1"/>
          <p:nvPr/>
        </p:nvSpPr>
        <p:spPr>
          <a:xfrm>
            <a:off x="0" y="5824368"/>
            <a:ext cx="12192000" cy="654456"/>
          </a:xfrm>
          <a:prstGeom prst="rect">
            <a:avLst/>
          </a:prstGeom>
          <a:solidFill>
            <a:schemeClr val="bg1">
              <a:lumMod val="85000"/>
            </a:schemeClr>
          </a:solidFill>
        </p:spPr>
        <p:txBody>
          <a:bodyPr anchor="b" anchorCtr="0" rtlCol="0" tIns="144000" wrap="square">
            <a:spAutoFit/>
          </a:bodyPr>
          <a:lstStyle/>
          <a:p>
            <a:pPr algn="ctr" defTabSz="457200" eaLnBrk="1" fontAlgn="base" hangingPunct="1" indent="0" latinLnBrk="0" lvl="0" marL="0" marR="0" rtl="0">
              <a:lnSpc>
                <a:spcPts val="1800"/>
              </a:lnSpc>
              <a:spcBef>
                <a:spcPts val="0"/>
              </a:spcBef>
              <a:spcAft>
                <a:spcPct val="0"/>
              </a:spcAft>
              <a:buClrTx/>
              <a:buSzTx/>
              <a:buFontTx/>
              <a:buNone/>
              <a:tabLst/>
              <a:defRPr/>
            </a:pPr>
            <a:r>
              <a:rPr altLang="ja-JP" b="1" baseline="30000" cap="none" dirty="0" i="0" kern="1200" kumimoji="0" lang="en-US"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 </a:t>
            </a:r>
            <a:r>
              <a:rPr altLang="en-US" b="1" baseline="30000" cap="none" dirty="0" i="0" kern="1200" kumimoji="0" lang="ja-JP"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これらの</a:t>
            </a:r>
            <a:r>
              <a:rPr altLang="ja-JP" b="1" baseline="30000" cap="none" dirty="0" i="0" kern="1200" kumimoji="0" lang="en-US"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SNS</a:t>
            </a:r>
            <a:r>
              <a:rPr altLang="en-US" b="1" baseline="30000" cap="none" dirty="0" i="0" kern="1200" kumimoji="0" lang="ja-JP"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（ソーシャル・ネットワーキング・サービス）は，公式ウェブサイト等における最新情報の掲載をご案内したり，</a:t>
            </a:r>
            <a:endParaRPr altLang="ja-JP" b="1" baseline="30000" cap="none" dirty="0" i="0" kern="1200" kumimoji="0" lang="en-US"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endParaRPr>
          </a:p>
          <a:p>
            <a:pPr algn="l" defTabSz="457200" eaLnBrk="1" fontAlgn="base" hangingPunct="1" indent="0" latinLnBrk="0" lvl="0" marL="0" marR="0" rtl="0">
              <a:lnSpc>
                <a:spcPts val="1800"/>
              </a:lnSpc>
              <a:spcBef>
                <a:spcPts val="0"/>
              </a:spcBef>
              <a:spcAft>
                <a:spcPct val="0"/>
              </a:spcAft>
              <a:buClrTx/>
              <a:buSzTx/>
              <a:buFontTx/>
              <a:buNone/>
              <a:tabLst/>
              <a:defRPr/>
            </a:pPr>
            <a:r>
              <a:rPr altLang="en-US" b="1" baseline="30000" cap="none" dirty="0" i="0" kern="1200" kumimoji="0" lang="ja-JP"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   その内容の一部を紹介する形で運用しています。</a:t>
            </a:r>
            <a:r>
              <a:rPr altLang="ja-JP" b="1" baseline="30000" cap="none" dirty="0" i="0" kern="1200" kumimoji="0" lang="en-US"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SNS</a:t>
            </a:r>
            <a:r>
              <a:rPr altLang="en-US" b="1" baseline="30000" cap="none" dirty="0" i="0" kern="1200" kumimoji="0" lang="ja-JP" noProof="0" normalizeH="0" spc="0" strike="noStrike" sz="2400" u="none">
                <a:ln>
                  <a:noFill/>
                </a:ln>
                <a:solidFill>
                  <a:srgbClr val="16057D"/>
                </a:solidFill>
                <a:effectLst/>
                <a:uLnTx/>
                <a:uFillTx/>
                <a:latin charset="-128" panose="02020700000000000000" pitchFamily="17" typeface="UD デジタル 教科書体 N-B"/>
                <a:ea charset="-128" panose="02020700000000000000" pitchFamily="17" typeface="UD デジタル 教科書体 N-B"/>
                <a:cs typeface="+mn-cs"/>
              </a:rPr>
              <a:t>のフォロワー等に限定して特定の情報を発信することはありません。</a:t>
            </a:r>
          </a:p>
        </p:txBody>
      </p:sp>
      <p:sp>
        <p:nvSpPr>
          <p:cNvPr id="19" name="スライド番号プレースホルダー 3">
            <a:extLst>
              <a:ext uri="{FF2B5EF4-FFF2-40B4-BE49-F238E27FC236}">
                <a16:creationId xmlns:a16="http://schemas.microsoft.com/office/drawing/2014/main" id="{7BE96A4E-E91E-4920-9D50-C32D1F12DA9A}"/>
              </a:ext>
            </a:extLst>
          </p:cNvPr>
          <p:cNvSpPr txBox="1">
            <a:spLocks/>
          </p:cNvSpPr>
          <p:nvPr/>
        </p:nvSpPr>
        <p:spPr>
          <a:xfrm>
            <a:off x="11471082" y="6492875"/>
            <a:ext cx="683339" cy="365125"/>
          </a:xfrm>
          <a:prstGeom prst="rect">
            <a:avLst/>
          </a:prstGeom>
        </p:spPr>
        <p:txBody>
          <a:bodyPr anchor="ctr" bIns="45720" lIns="91440" rIns="91440" rtlCol="0" tIns="45720" vert="horz"/>
          <a:lstStyle>
            <a:defPPr>
              <a:defRPr lang="en-US"/>
            </a:defPPr>
            <a:lvl1pPr algn="r" defTabSz="457200" eaLnBrk="1" hangingPunct="1" latinLnBrk="0" marL="0" rtl="0">
              <a:defRPr kern="1200" sz="900">
                <a:solidFill>
                  <a:schemeClr val="accent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fld id="{E0DD81A2-EA14-4A6D-B084-F67E3CF249F6}" type="slidenum">
              <a:rPr altLang="en-US" b="0" baseline="0" cap="none" i="0" kern="1200" kumimoji="1" lang="ja-JP" noProof="0" normalizeH="0" smtClean="0" spc="0" strike="noStrike" sz="2000" u="none">
                <a:ln>
                  <a:noFill/>
                </a:ln>
                <a:solidFill>
                  <a:prstClr val="black"/>
                </a:solidFill>
                <a:effectLst/>
                <a:uLnTx/>
                <a:uFillTx/>
                <a:latin panose="020B0603020202020204" typeface="Trebuchet MS"/>
                <a:ea charset="-128" panose="020B0604030504040204" pitchFamily="50" typeface="メイリオ"/>
                <a:cs typeface="+mn-cs"/>
              </a:rPr>
              <a:pPr algn="r" defTabSz="457200" eaLnBrk="1" fontAlgn="auto" hangingPunct="1" indent="0" latinLnBrk="0" lvl="0" marL="0" marR="0" rtl="0">
                <a:lnSpc>
                  <a:spcPct val="100000"/>
                </a:lnSpc>
                <a:spcBef>
                  <a:spcPts val="0"/>
                </a:spcBef>
                <a:spcAft>
                  <a:spcPts val="0"/>
                </a:spcAft>
                <a:buClrTx/>
                <a:buSzTx/>
                <a:buFontTx/>
                <a:buNone/>
                <a:tabLst/>
                <a:defRPr/>
              </a:pPr>
              <a:t>19</a:t>
            </a:fld>
            <a:endParaRPr altLang="en-US" b="0" baseline="0" cap="none" dirty="0" i="0" kern="1200" kumimoji="1" lang="ja-JP" noProof="0" normalizeH="0" spc="0" strike="noStrike" sz="2000" u="none">
              <a:ln>
                <a:noFill/>
              </a:ln>
              <a:solidFill>
                <a:prstClr val="black"/>
              </a:solidFill>
              <a:effectLst/>
              <a:uLnTx/>
              <a:uFillTx/>
              <a:latin panose="020B0603020202020204" typeface="Trebuchet MS"/>
              <a:ea charset="-128" panose="020B0604030504040204" pitchFamily="50" typeface="メイリオ"/>
              <a:cs typeface="+mn-cs"/>
            </a:endParaRPr>
          </a:p>
        </p:txBody>
      </p:sp>
      <p:pic>
        <p:nvPicPr>
          <p:cNvPr id="3" name="図 2">
            <a:extLst>
              <a:ext uri="{FF2B5EF4-FFF2-40B4-BE49-F238E27FC236}">
                <a16:creationId xmlns:a16="http://schemas.microsoft.com/office/drawing/2014/main" id="{BEAC216E-B074-4EB9-8FDE-5DF231CCE4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3925" y="4470222"/>
            <a:ext cx="1200150" cy="1200150"/>
          </a:xfrm>
          <a:prstGeom prst="rect">
            <a:avLst/>
          </a:prstGeom>
        </p:spPr>
      </p:pic>
    </p:spTree>
    <p:extLst>
      <p:ext uri="{BB962C8B-B14F-4D97-AF65-F5344CB8AC3E}">
        <p14:creationId xmlns:p14="http://schemas.microsoft.com/office/powerpoint/2010/main" val="2837129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p:transition>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7D963-F9E0-427A-BECD-F3DC13AD8DC8}"/>
              </a:ext>
            </a:extLst>
          </p:cNvPr>
          <p:cNvSpPr>
            <a:spLocks noGrp="1"/>
          </p:cNvSpPr>
          <p:nvPr>
            <p:ph type="title"/>
          </p:nvPr>
        </p:nvSpPr>
        <p:spPr>
          <a:xfrm>
            <a:off x="455662" y="107451"/>
            <a:ext cx="8596668" cy="467065"/>
          </a:xfrm>
        </p:spPr>
        <p:txBody>
          <a:bodyPr>
            <a:normAutofit fontScale="90000"/>
          </a:bodyPr>
          <a:lstStyle/>
          <a:p>
            <a:r>
              <a:rPr altLang="en-US" b="1" dirty="0" kumimoji="1" lang="ja-JP">
                <a:solidFill>
                  <a:schemeClr val="accent2">
                    <a:lumMod val="50000"/>
                  </a:schemeClr>
                </a:solidFill>
              </a:rPr>
              <a:t>はじめに</a:t>
            </a:r>
          </a:p>
        </p:txBody>
      </p:sp>
      <p:sp>
        <p:nvSpPr>
          <p:cNvPr id="5" name="四角形: 角を丸くする 4">
            <a:extLst>
              <a:ext uri="{FF2B5EF4-FFF2-40B4-BE49-F238E27FC236}">
                <a16:creationId xmlns:a16="http://schemas.microsoft.com/office/drawing/2014/main" id="{91F4137B-3A7E-4FB4-B54E-100269674D61}"/>
              </a:ext>
            </a:extLst>
          </p:cNvPr>
          <p:cNvSpPr/>
          <p:nvPr/>
        </p:nvSpPr>
        <p:spPr>
          <a:xfrm>
            <a:off x="455662" y="1159696"/>
            <a:ext cx="7717750" cy="4320000"/>
          </a:xfrm>
          <a:prstGeom prst="roundRect">
            <a:avLst>
              <a:gd fmla="val 796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spAutoFit/>
          </a:bodyPr>
          <a:lstStyle/>
          <a:p>
            <a:r>
              <a:rPr altLang="en-US" dirty="0" kumimoji="1" lang="ja-JP" sz="2400">
                <a:solidFill>
                  <a:schemeClr val="tx1"/>
                </a:solidFill>
              </a:rPr>
              <a:t>〇　この動画では，令和８年度共通テストを</a:t>
            </a:r>
            <a:r>
              <a:rPr altLang="en-US" dirty="0" err="1" kumimoji="1" lang="ja-JP" sz="2400">
                <a:solidFill>
                  <a:schemeClr val="tx1"/>
                </a:solidFill>
              </a:rPr>
              <a:t>受験す</a:t>
            </a:r>
            <a:endParaRPr altLang="ja-JP" dirty="0" kumimoji="1" lang="en-US" sz="2400">
              <a:solidFill>
                <a:schemeClr val="tx1"/>
              </a:solidFill>
            </a:endParaRPr>
          </a:p>
          <a:p>
            <a:r>
              <a:rPr altLang="en-US" dirty="0" kumimoji="1" lang="ja-JP" sz="2400">
                <a:solidFill>
                  <a:schemeClr val="tx1"/>
                </a:solidFill>
              </a:rPr>
              <a:t>　</a:t>
            </a:r>
            <a:r>
              <a:rPr altLang="en-US" dirty="0" err="1" kumimoji="1" lang="ja-JP" sz="2400">
                <a:solidFill>
                  <a:schemeClr val="tx1"/>
                </a:solidFill>
              </a:rPr>
              <a:t>るに</a:t>
            </a:r>
            <a:r>
              <a:rPr altLang="en-US" dirty="0" kumimoji="1" lang="ja-JP" sz="2400">
                <a:solidFill>
                  <a:schemeClr val="tx1"/>
                </a:solidFill>
              </a:rPr>
              <a:t>あたって，</a:t>
            </a:r>
            <a:r>
              <a:rPr altLang="ja-JP" dirty="0" kumimoji="1" lang="en-US" sz="2400">
                <a:solidFill>
                  <a:schemeClr val="tx1"/>
                </a:solidFill>
              </a:rPr>
              <a:t>『</a:t>
            </a:r>
            <a:r>
              <a:rPr altLang="en-US" dirty="0" kumimoji="1" lang="ja-JP" sz="2400">
                <a:solidFill>
                  <a:schemeClr val="tx1"/>
                </a:solidFill>
              </a:rPr>
              <a:t>受験上の注意</a:t>
            </a:r>
            <a:r>
              <a:rPr altLang="ja-JP" dirty="0" kumimoji="1" lang="en-US" sz="2400">
                <a:solidFill>
                  <a:schemeClr val="tx1"/>
                </a:solidFill>
              </a:rPr>
              <a:t>』</a:t>
            </a:r>
            <a:r>
              <a:rPr altLang="en-US" dirty="0" kumimoji="1" lang="ja-JP" sz="2400">
                <a:solidFill>
                  <a:schemeClr val="tx1"/>
                </a:solidFill>
              </a:rPr>
              <a:t>に記載している，</a:t>
            </a:r>
            <a:endParaRPr altLang="ja-JP" dirty="0" kumimoji="1" lang="en-US" sz="2400">
              <a:solidFill>
                <a:schemeClr val="tx1"/>
              </a:solidFill>
            </a:endParaRPr>
          </a:p>
          <a:p>
            <a:r>
              <a:rPr altLang="en-US" dirty="0" kumimoji="1" lang="ja-JP" sz="2400">
                <a:solidFill>
                  <a:schemeClr val="tx1"/>
                </a:solidFill>
              </a:rPr>
              <a:t>　試験当日の注意点，解答用紙及び試験問題冊子等</a:t>
            </a:r>
            <a:endParaRPr altLang="ja-JP" dirty="0" kumimoji="1" lang="en-US" sz="2400">
              <a:solidFill>
                <a:schemeClr val="tx1"/>
              </a:solidFill>
            </a:endParaRPr>
          </a:p>
          <a:p>
            <a:r>
              <a:rPr altLang="en-US" dirty="0" kumimoji="1" lang="ja-JP" sz="2400">
                <a:solidFill>
                  <a:schemeClr val="tx1"/>
                </a:solidFill>
              </a:rPr>
              <a:t>　について説明します。</a:t>
            </a:r>
            <a:endParaRPr altLang="ja-JP" dirty="0" kumimoji="1" lang="en-US" sz="2400">
              <a:solidFill>
                <a:schemeClr val="tx1"/>
              </a:solidFill>
            </a:endParaRPr>
          </a:p>
          <a:p>
            <a:pPr>
              <a:spcBef>
                <a:spcPts val="2400"/>
              </a:spcBef>
            </a:pPr>
            <a:r>
              <a:rPr altLang="en-US" dirty="0" kumimoji="1" lang="ja-JP" sz="2400">
                <a:solidFill>
                  <a:schemeClr val="tx1"/>
                </a:solidFill>
              </a:rPr>
              <a:t>〇　</a:t>
            </a:r>
            <a:r>
              <a:rPr altLang="ja-JP" dirty="0" kumimoji="1" lang="en-US" sz="2400">
                <a:solidFill>
                  <a:schemeClr val="tx1"/>
                </a:solidFill>
              </a:rPr>
              <a:t>『</a:t>
            </a:r>
            <a:r>
              <a:rPr altLang="en-US" dirty="0" kumimoji="1" lang="ja-JP" sz="2400">
                <a:solidFill>
                  <a:schemeClr val="tx1"/>
                </a:solidFill>
              </a:rPr>
              <a:t>受験上の注意</a:t>
            </a:r>
            <a:r>
              <a:rPr altLang="ja-JP" dirty="0" kumimoji="1" lang="en-US" sz="2400">
                <a:solidFill>
                  <a:schemeClr val="tx1"/>
                </a:solidFill>
              </a:rPr>
              <a:t>』</a:t>
            </a:r>
            <a:r>
              <a:rPr altLang="en-US" dirty="0" kumimoji="1" lang="ja-JP" sz="2400">
                <a:solidFill>
                  <a:schemeClr val="tx1"/>
                </a:solidFill>
              </a:rPr>
              <a:t>とあわせて確認してください。</a:t>
            </a:r>
            <a:endParaRPr altLang="ja-JP" dirty="0" kumimoji="1" lang="en-US" sz="2400">
              <a:solidFill>
                <a:schemeClr val="tx1"/>
              </a:solidFill>
            </a:endParaRPr>
          </a:p>
          <a:p>
            <a:pPr>
              <a:spcBef>
                <a:spcPts val="2400"/>
              </a:spcBef>
            </a:pPr>
            <a:r>
              <a:rPr altLang="en-US" dirty="0" kumimoji="1" lang="ja-JP" sz="2400">
                <a:solidFill>
                  <a:schemeClr val="tx1"/>
                </a:solidFill>
              </a:rPr>
              <a:t>〇　</a:t>
            </a:r>
            <a:r>
              <a:rPr altLang="ja-JP" dirty="0" kumimoji="1" lang="en-US" sz="2400">
                <a:solidFill>
                  <a:schemeClr val="tx1"/>
                </a:solidFill>
              </a:rPr>
              <a:t>『</a:t>
            </a:r>
            <a:r>
              <a:rPr altLang="en-US" dirty="0" kumimoji="1" lang="ja-JP" sz="2400">
                <a:solidFill>
                  <a:schemeClr val="tx1"/>
                </a:solidFill>
              </a:rPr>
              <a:t>受験上の注意</a:t>
            </a:r>
            <a:r>
              <a:rPr altLang="ja-JP" dirty="0" kumimoji="1" lang="en-US" sz="2400">
                <a:solidFill>
                  <a:schemeClr val="tx1"/>
                </a:solidFill>
              </a:rPr>
              <a:t>』</a:t>
            </a:r>
            <a:r>
              <a:rPr altLang="en-US" dirty="0" kumimoji="1" lang="ja-JP" sz="2400">
                <a:solidFill>
                  <a:schemeClr val="tx1"/>
                </a:solidFill>
              </a:rPr>
              <a:t>は大学入試センターのウェブサ</a:t>
            </a:r>
            <a:endParaRPr altLang="ja-JP" dirty="0" kumimoji="1" lang="en-US" sz="2400">
              <a:solidFill>
                <a:schemeClr val="tx1"/>
              </a:solidFill>
            </a:endParaRPr>
          </a:p>
          <a:p>
            <a:r>
              <a:rPr altLang="en-US" dirty="0" kumimoji="1" lang="ja-JP" sz="2400">
                <a:solidFill>
                  <a:schemeClr val="tx1"/>
                </a:solidFill>
              </a:rPr>
              <a:t>　イト及び共通テスト出願サイトからダウンロードで</a:t>
            </a:r>
            <a:endParaRPr altLang="ja-JP" dirty="0" kumimoji="1" lang="en-US" sz="2400">
              <a:solidFill>
                <a:schemeClr val="tx1"/>
              </a:solidFill>
            </a:endParaRPr>
          </a:p>
          <a:p>
            <a:r>
              <a:rPr altLang="en-US" dirty="0" kumimoji="1" lang="ja-JP" sz="2400">
                <a:solidFill>
                  <a:schemeClr val="tx1"/>
                </a:solidFill>
              </a:rPr>
              <a:t>　きます。</a:t>
            </a:r>
            <a:r>
              <a:rPr altLang="ja-JP" dirty="0" kumimoji="1" lang="en-US" sz="2000">
                <a:solidFill>
                  <a:schemeClr val="tx1"/>
                </a:solidFill>
              </a:rPr>
              <a:t>※</a:t>
            </a:r>
            <a:r>
              <a:rPr altLang="en-US" dirty="0" kumimoji="1" lang="ja-JP" sz="2000">
                <a:solidFill>
                  <a:schemeClr val="tx1"/>
                </a:solidFill>
              </a:rPr>
              <a:t> 次スライド参照</a:t>
            </a:r>
            <a:endParaRPr altLang="ja-JP" dirty="0" kumimoji="1" lang="en-US" sz="2000">
              <a:solidFill>
                <a:schemeClr val="tx1"/>
              </a:solidFill>
            </a:endParaRPr>
          </a:p>
          <a:p>
            <a:r>
              <a:rPr altLang="en-US" dirty="0" kumimoji="1" lang="ja-JP" sz="2000">
                <a:solidFill>
                  <a:schemeClr val="tx1"/>
                </a:solidFill>
              </a:rPr>
              <a:t>　　</a:t>
            </a:r>
            <a:r>
              <a:rPr altLang="en-US" dirty="0" kumimoji="1" lang="ja-JP" sz="2400" u="sng">
                <a:solidFill>
                  <a:schemeClr val="tx1"/>
                </a:solidFill>
              </a:rPr>
              <a:t>必ずダウンロードして，よく読んでください。</a:t>
            </a:r>
            <a:r>
              <a:rPr altLang="ja-JP" dirty="0" kumimoji="1" lang="en-US" sz="2400" u="sng">
                <a:solidFill>
                  <a:schemeClr val="tx1"/>
                </a:solidFill>
              </a:rPr>
              <a:t> </a:t>
            </a:r>
          </a:p>
        </p:txBody>
      </p:sp>
      <p:sp>
        <p:nvSpPr>
          <p:cNvPr id="3" name="スライド番号プレースホルダー 2">
            <a:extLst>
              <a:ext uri="{FF2B5EF4-FFF2-40B4-BE49-F238E27FC236}">
                <a16:creationId xmlns:a16="http://schemas.microsoft.com/office/drawing/2014/main" id="{B4FE1649-AB28-433C-A742-4E9659754478}"/>
              </a:ext>
            </a:extLst>
          </p:cNvPr>
          <p:cNvSpPr>
            <a:spLocks noGrp="1"/>
          </p:cNvSpPr>
          <p:nvPr>
            <p:ph idx="12" sz="quarter" type="sldNum"/>
          </p:nvPr>
        </p:nvSpPr>
        <p:spPr/>
        <p:txBody>
          <a:bodyPr/>
          <a:lstStyle/>
          <a:p>
            <a:fld id="{6CDE0D69-D120-4C3F-AF8B-153B86130DEE}" type="slidenum">
              <a:rPr altLang="en-US" lang="ja-JP"/>
              <a:pPr/>
              <a:t>2</a:t>
            </a:fld>
            <a:endParaRPr altLang="en-US" dirty="0" kumimoji="1" lang="ja-JP"/>
          </a:p>
        </p:txBody>
      </p:sp>
      <p:pic>
        <p:nvPicPr>
          <p:cNvPr id="7" name="図 6">
            <a:extLst>
              <a:ext uri="{FF2B5EF4-FFF2-40B4-BE49-F238E27FC236}">
                <a16:creationId xmlns:a16="http://schemas.microsoft.com/office/drawing/2014/main" id="{956AAF03-67CB-42F2-ABFC-33E2D23023E8}"/>
              </a:ext>
            </a:extLst>
          </p:cNvPr>
          <p:cNvPicPr>
            <a:picLocks noChangeAspect="1"/>
          </p:cNvPicPr>
          <p:nvPr/>
        </p:nvPicPr>
        <p:blipFill rotWithShape="1">
          <a:blip r:embed="rId3">
            <a:extLst>
              <a:ext uri="{28A0092B-C50C-407E-A947-70E740481C1C}">
                <a14:useLocalDpi xmlns:a14="http://schemas.microsoft.com/office/drawing/2010/main" val="0"/>
              </a:ext>
            </a:extLst>
          </a:blip>
          <a:srcRect b="3772" l="4462" r="2354" t="2253"/>
          <a:stretch/>
        </p:blipFill>
        <p:spPr>
          <a:xfrm>
            <a:off x="8388511" y="949444"/>
            <a:ext cx="3605843" cy="5140450"/>
          </a:xfrm>
          <a:prstGeom prst="rect">
            <a:avLst/>
          </a:prstGeom>
          <a:ln>
            <a:solidFill>
              <a:schemeClr val="tx1"/>
            </a:solidFill>
          </a:ln>
        </p:spPr>
      </p:pic>
    </p:spTree>
    <p:extLst>
      <p:ext uri="{BB962C8B-B14F-4D97-AF65-F5344CB8AC3E}">
        <p14:creationId xmlns:p14="http://schemas.microsoft.com/office/powerpoint/2010/main" val="1540102572"/>
      </p:ext>
    </p:extLst>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257A5AB6-0355-48DE-AC68-0DF1B53DD426}"/>
              </a:ext>
            </a:extLst>
          </p:cNvPr>
          <p:cNvPicPr>
            <a:picLocks noChangeAspect="1"/>
          </p:cNvPicPr>
          <p:nvPr/>
        </p:nvPicPr>
        <p:blipFill rotWithShape="1">
          <a:blip r:embed="rId3"/>
          <a:srcRect b="46178" l="187" r="41409" t="6564"/>
          <a:stretch/>
        </p:blipFill>
        <p:spPr>
          <a:xfrm>
            <a:off x="6836309" y="4476037"/>
            <a:ext cx="4706883" cy="2279823"/>
          </a:xfrm>
          <a:prstGeom prst="rect">
            <a:avLst/>
          </a:prstGeom>
          <a:ln>
            <a:solidFill>
              <a:schemeClr val="tx1"/>
            </a:solidFill>
          </a:ln>
        </p:spPr>
      </p:pic>
      <p:grpSp>
        <p:nvGrpSpPr>
          <p:cNvPr id="34" name="グループ化 33">
            <a:extLst>
              <a:ext uri="{FF2B5EF4-FFF2-40B4-BE49-F238E27FC236}">
                <a16:creationId xmlns:a16="http://schemas.microsoft.com/office/drawing/2014/main" id="{06DD9703-57E1-42B6-A726-296C92CCCB82}"/>
              </a:ext>
            </a:extLst>
          </p:cNvPr>
          <p:cNvGrpSpPr>
            <a:grpSpLocks noChangeAspect="1"/>
          </p:cNvGrpSpPr>
          <p:nvPr/>
        </p:nvGrpSpPr>
        <p:grpSpPr>
          <a:xfrm>
            <a:off x="493901" y="4492384"/>
            <a:ext cx="3926797" cy="2208053"/>
            <a:chOff x="0" y="4"/>
            <a:chExt cx="13514924" cy="7600147"/>
          </a:xfrm>
        </p:grpSpPr>
        <p:pic>
          <p:nvPicPr>
            <p:cNvPr id="37" name="図 36">
              <a:extLst>
                <a:ext uri="{FF2B5EF4-FFF2-40B4-BE49-F238E27FC236}">
                  <a16:creationId xmlns:a16="http://schemas.microsoft.com/office/drawing/2014/main" id="{9CFD50E2-15EA-4C1C-9CC3-843AFC32E516}"/>
                </a:ext>
              </a:extLst>
            </p:cNvPr>
            <p:cNvPicPr>
              <a:picLocks noChangeAspect="1"/>
            </p:cNvPicPr>
            <p:nvPr/>
          </p:nvPicPr>
          <p:blipFill rotWithShape="1">
            <a:blip r:embed="rId3"/>
            <a:srcRect b="8601"/>
            <a:stretch/>
          </p:blipFill>
          <p:spPr>
            <a:xfrm>
              <a:off x="0" y="4"/>
              <a:ext cx="13514924" cy="7600147"/>
            </a:xfrm>
            <a:prstGeom prst="rect">
              <a:avLst/>
            </a:prstGeom>
            <a:ln>
              <a:solidFill>
                <a:schemeClr val="tx1"/>
              </a:solidFill>
            </a:ln>
          </p:spPr>
        </p:pic>
        <p:pic>
          <p:nvPicPr>
            <p:cNvPr id="38" name="図 37">
              <a:extLst>
                <a:ext uri="{FF2B5EF4-FFF2-40B4-BE49-F238E27FC236}">
                  <a16:creationId xmlns:a16="http://schemas.microsoft.com/office/drawing/2014/main" id="{1F983932-B509-4B8B-B1EC-874D96B28D9F}"/>
                </a:ext>
              </a:extLst>
            </p:cNvPr>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b="93514" l="47344" r="19533" t="241"/>
            <a:stretch/>
          </p:blipFill>
          <p:spPr bwMode="auto">
            <a:xfrm>
              <a:off x="8667751" y="84668"/>
              <a:ext cx="3631140" cy="600076"/>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5" name="図 14">
            <a:extLst>
              <a:ext uri="{FF2B5EF4-FFF2-40B4-BE49-F238E27FC236}">
                <a16:creationId xmlns:a16="http://schemas.microsoft.com/office/drawing/2014/main" id="{0EC1828A-4405-4DA3-8622-53B6C4B8D2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01" y="1286683"/>
            <a:ext cx="4718391" cy="2276221"/>
          </a:xfrm>
          <a:prstGeom prst="rect">
            <a:avLst/>
          </a:prstGeom>
          <a:ln>
            <a:solidFill>
              <a:schemeClr val="tx1"/>
            </a:solidFill>
          </a:ln>
        </p:spPr>
      </p:pic>
      <p:pic>
        <p:nvPicPr>
          <p:cNvPr id="6" name="図 5">
            <a:extLst>
              <a:ext uri="{FF2B5EF4-FFF2-40B4-BE49-F238E27FC236}">
                <a16:creationId xmlns:a16="http://schemas.microsoft.com/office/drawing/2014/main" id="{4E0D3F70-46BB-4C0F-9AC0-EBA4172A42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309" y="1286683"/>
            <a:ext cx="4723345" cy="2268791"/>
          </a:xfrm>
          <a:prstGeom prst="rect">
            <a:avLst/>
          </a:prstGeom>
          <a:ln>
            <a:solidFill>
              <a:schemeClr val="tx1"/>
            </a:solidFill>
          </a:ln>
        </p:spPr>
      </p:pic>
      <p:sp>
        <p:nvSpPr>
          <p:cNvPr id="2" name="タイトル 1">
            <a:extLst>
              <a:ext uri="{FF2B5EF4-FFF2-40B4-BE49-F238E27FC236}">
                <a16:creationId xmlns:a16="http://schemas.microsoft.com/office/drawing/2014/main" id="{13A7D963-F9E0-427A-BECD-F3DC13AD8DC8}"/>
              </a:ext>
            </a:extLst>
          </p:cNvPr>
          <p:cNvSpPr>
            <a:spLocks noGrp="1"/>
          </p:cNvSpPr>
          <p:nvPr>
            <p:ph type="title"/>
          </p:nvPr>
        </p:nvSpPr>
        <p:spPr>
          <a:xfrm>
            <a:off x="455662" y="107451"/>
            <a:ext cx="8596668" cy="467065"/>
          </a:xfrm>
        </p:spPr>
        <p:txBody>
          <a:bodyPr>
            <a:normAutofit fontScale="90000"/>
          </a:bodyPr>
          <a:lstStyle/>
          <a:p>
            <a:r>
              <a:rPr altLang="ja-JP" b="1" dirty="0" kumimoji="1" lang="en-US">
                <a:solidFill>
                  <a:schemeClr val="accent2">
                    <a:lumMod val="50000"/>
                  </a:schemeClr>
                </a:solidFill>
              </a:rPr>
              <a:t>『</a:t>
            </a:r>
            <a:r>
              <a:rPr altLang="en-US" b="1" dirty="0" kumimoji="1" lang="ja-JP">
                <a:solidFill>
                  <a:schemeClr val="accent2">
                    <a:lumMod val="50000"/>
                  </a:schemeClr>
                </a:solidFill>
              </a:rPr>
              <a:t>受験上の注意</a:t>
            </a:r>
            <a:r>
              <a:rPr altLang="ja-JP" b="1" dirty="0" kumimoji="1" lang="en-US">
                <a:solidFill>
                  <a:schemeClr val="accent2">
                    <a:lumMod val="50000"/>
                  </a:schemeClr>
                </a:solidFill>
              </a:rPr>
              <a:t>』</a:t>
            </a:r>
            <a:r>
              <a:rPr altLang="en-US" b="1" dirty="0" kumimoji="1" lang="ja-JP">
                <a:solidFill>
                  <a:schemeClr val="accent2">
                    <a:lumMod val="50000"/>
                  </a:schemeClr>
                </a:solidFill>
              </a:rPr>
              <a:t>のダウンロードについて</a:t>
            </a:r>
          </a:p>
        </p:txBody>
      </p:sp>
      <p:sp>
        <p:nvSpPr>
          <p:cNvPr id="5" name="四角形: 角を丸くする 4">
            <a:extLst>
              <a:ext uri="{FF2B5EF4-FFF2-40B4-BE49-F238E27FC236}">
                <a16:creationId xmlns:a16="http://schemas.microsoft.com/office/drawing/2014/main" id="{91F4137B-3A7E-4FB4-B54E-100269674D61}"/>
              </a:ext>
            </a:extLst>
          </p:cNvPr>
          <p:cNvSpPr/>
          <p:nvPr/>
        </p:nvSpPr>
        <p:spPr>
          <a:xfrm>
            <a:off x="455662" y="662550"/>
            <a:ext cx="6981398" cy="483989"/>
          </a:xfrm>
          <a:prstGeom prst="roundRect">
            <a:avLst>
              <a:gd fmla="val 7963" name="adj"/>
            </a:avLst>
          </a:prstGeom>
          <a:solidFill>
            <a:schemeClr val="bg1"/>
          </a:solid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wrap="none">
            <a:spAutoFit/>
          </a:bodyPr>
          <a:lstStyle/>
          <a:p>
            <a:r>
              <a:rPr altLang="en-US" dirty="0" kumimoji="1" lang="ja-JP" sz="2200">
                <a:solidFill>
                  <a:schemeClr val="tx1"/>
                </a:solidFill>
              </a:rPr>
              <a:t>大学入試センターのウェブサイトからダウンロード</a:t>
            </a:r>
            <a:r>
              <a:rPr altLang="en-US" dirty="0" kumimoji="1" lang="ja-JP" sz="2400">
                <a:solidFill>
                  <a:schemeClr val="tx1"/>
                </a:solidFill>
              </a:rPr>
              <a:t>　</a:t>
            </a:r>
          </a:p>
        </p:txBody>
      </p:sp>
      <p:sp>
        <p:nvSpPr>
          <p:cNvPr id="3" name="スライド番号プレースホルダー 2">
            <a:extLst>
              <a:ext uri="{FF2B5EF4-FFF2-40B4-BE49-F238E27FC236}">
                <a16:creationId xmlns:a16="http://schemas.microsoft.com/office/drawing/2014/main" id="{B4FE1649-AB28-433C-A742-4E9659754478}"/>
              </a:ext>
            </a:extLst>
          </p:cNvPr>
          <p:cNvSpPr>
            <a:spLocks noGrp="1"/>
          </p:cNvSpPr>
          <p:nvPr>
            <p:ph idx="12" sz="quarter" type="sldNum"/>
          </p:nvPr>
        </p:nvSpPr>
        <p:spPr/>
        <p:txBody>
          <a:bodyPr/>
          <a:lstStyle/>
          <a:p>
            <a:fld id="{6CDE0D69-D120-4C3F-AF8B-153B86130DEE}" type="slidenum">
              <a:rPr altLang="en-US" lang="ja-JP"/>
              <a:pPr/>
              <a:t>3</a:t>
            </a:fld>
            <a:endParaRPr altLang="en-US" dirty="0" kumimoji="1" lang="ja-JP"/>
          </a:p>
        </p:txBody>
      </p:sp>
      <p:sp>
        <p:nvSpPr>
          <p:cNvPr id="7" name="四角形: 角を丸くする 6">
            <a:extLst>
              <a:ext uri="{FF2B5EF4-FFF2-40B4-BE49-F238E27FC236}">
                <a16:creationId xmlns:a16="http://schemas.microsoft.com/office/drawing/2014/main" id="{3087DD99-1528-4491-9C32-1BD3DA06D1CF}"/>
              </a:ext>
            </a:extLst>
          </p:cNvPr>
          <p:cNvSpPr/>
          <p:nvPr/>
        </p:nvSpPr>
        <p:spPr>
          <a:xfrm>
            <a:off x="455662" y="3921533"/>
            <a:ext cx="5570756" cy="483989"/>
          </a:xfrm>
          <a:prstGeom prst="roundRect">
            <a:avLst>
              <a:gd fmla="val 7963" name="adj"/>
            </a:avLst>
          </a:prstGeom>
          <a:solidFill>
            <a:schemeClr val="bg1"/>
          </a:solid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wrap="none">
            <a:spAutoFit/>
          </a:bodyPr>
          <a:lstStyle/>
          <a:p>
            <a:pPr>
              <a:spcBef>
                <a:spcPts val="1800"/>
              </a:spcBef>
            </a:pPr>
            <a:r>
              <a:rPr altLang="en-US" dirty="0" kumimoji="1" lang="ja-JP" sz="2200">
                <a:solidFill>
                  <a:schemeClr val="tx1"/>
                </a:solidFill>
              </a:rPr>
              <a:t>共通テスト出願サイトからダウンロード</a:t>
            </a:r>
            <a:r>
              <a:rPr altLang="en-US" dirty="0" kumimoji="1" lang="ja-JP" sz="2400">
                <a:solidFill>
                  <a:schemeClr val="tx1"/>
                </a:solidFill>
              </a:rPr>
              <a:t>　</a:t>
            </a:r>
          </a:p>
        </p:txBody>
      </p:sp>
      <p:sp>
        <p:nvSpPr>
          <p:cNvPr id="12" name="正方形/長方形 11">
            <a:extLst>
              <a:ext uri="{FF2B5EF4-FFF2-40B4-BE49-F238E27FC236}">
                <a16:creationId xmlns:a16="http://schemas.microsoft.com/office/drawing/2014/main" id="{2343502A-F58B-43C7-B0C1-B297B2FA3D3E}"/>
              </a:ext>
            </a:extLst>
          </p:cNvPr>
          <p:cNvSpPr/>
          <p:nvPr/>
        </p:nvSpPr>
        <p:spPr>
          <a:xfrm>
            <a:off x="9396192" y="1877298"/>
            <a:ext cx="900000" cy="288000"/>
          </a:xfrm>
          <a:prstGeom prst="rect">
            <a:avLst/>
          </a:prstGeom>
          <a:no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kumimoji="1" lang="ja-JP"/>
          </a:p>
        </p:txBody>
      </p:sp>
      <p:sp>
        <p:nvSpPr>
          <p:cNvPr id="13" name="吹き出し: 角を丸めた四角形 12">
            <a:extLst>
              <a:ext uri="{FF2B5EF4-FFF2-40B4-BE49-F238E27FC236}">
                <a16:creationId xmlns:a16="http://schemas.microsoft.com/office/drawing/2014/main" id="{C2A2D082-0D4B-487F-BCC1-402752AC4972}"/>
              </a:ext>
            </a:extLst>
          </p:cNvPr>
          <p:cNvSpPr/>
          <p:nvPr/>
        </p:nvSpPr>
        <p:spPr>
          <a:xfrm>
            <a:off x="2783578" y="2333948"/>
            <a:ext cx="2700000" cy="504000"/>
          </a:xfrm>
          <a:prstGeom prst="wedgeRoundRectCallout">
            <a:avLst>
              <a:gd fmla="val 36850" name="adj1"/>
              <a:gd fmla="val 171175" name="adj2"/>
              <a:gd fmla="val 16667" name="adj3"/>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anchor="ctr" anchorCtr="0" lIns="36000" rIns="36000" rtlCol="0"/>
          <a:lstStyle/>
          <a:p>
            <a:pPr algn="ctr"/>
            <a:r>
              <a:rPr altLang="en-US" dirty="0" kumimoji="1" lang="ja-JP">
                <a:solidFill>
                  <a:schemeClr val="tx1"/>
                </a:solidFill>
              </a:rPr>
              <a:t>一番下までスクロール</a:t>
            </a:r>
            <a:endParaRPr altLang="ja-JP" dirty="0" kumimoji="1" lang="en-US">
              <a:solidFill>
                <a:schemeClr val="tx1"/>
              </a:solidFill>
            </a:endParaRPr>
          </a:p>
        </p:txBody>
      </p:sp>
      <p:sp>
        <p:nvSpPr>
          <p:cNvPr id="14" name="タイトル 5">
            <a:extLst>
              <a:ext uri="{FF2B5EF4-FFF2-40B4-BE49-F238E27FC236}">
                <a16:creationId xmlns:a16="http://schemas.microsoft.com/office/drawing/2014/main" id="{020F4D8B-1755-40A9-8EFA-B21BD9AE4687}"/>
              </a:ext>
            </a:extLst>
          </p:cNvPr>
          <p:cNvSpPr txBox="1">
            <a:spLocks/>
          </p:cNvSpPr>
          <p:nvPr/>
        </p:nvSpPr>
        <p:spPr>
          <a:xfrm>
            <a:off x="9287008" y="1052683"/>
            <a:ext cx="2772000" cy="468000"/>
          </a:xfrm>
          <a:prstGeom prst="rect">
            <a:avLst/>
          </a:prstGeom>
          <a:solidFill>
            <a:schemeClr val="accent1">
              <a:lumMod val="20000"/>
              <a:lumOff val="80000"/>
            </a:schemeClr>
          </a:solidFill>
          <a:ln>
            <a:solidFill>
              <a:schemeClr val="tx1"/>
            </a:solidFill>
          </a:ln>
        </p:spPr>
        <p:txBody>
          <a:bodyPr anchor="t" bIns="45720" lIns="91440" rIns="91440" rtlCol="0" tIns="45720" vert="horz">
            <a:normAutofit fontScale="97500" lnSpcReduction="10000"/>
          </a:bodyPr>
          <a:lstStyle>
            <a:lvl1pPr algn="l" defTabSz="457200" eaLnBrk="1" hangingPunct="1" latinLnBrk="0" rtl="0">
              <a:spcBef>
                <a:spcPct val="0"/>
              </a:spcBef>
              <a:buNone/>
              <a:defRPr kern="1200" kumimoji="1" sz="36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50000"/>
              </a:lnSpc>
            </a:pPr>
            <a:r>
              <a:rPr altLang="en-US" b="1" dirty="0" lang="ja-JP" sz="1900">
                <a:solidFill>
                  <a:schemeClr val="tx1"/>
                </a:solidFill>
              </a:rPr>
              <a:t>トップページ　最下部</a:t>
            </a:r>
            <a:endParaRPr altLang="en-US" dirty="0" lang="ja-JP" sz="1900">
              <a:solidFill>
                <a:schemeClr val="tx1"/>
              </a:solidFill>
            </a:endParaRPr>
          </a:p>
        </p:txBody>
      </p:sp>
      <p:cxnSp>
        <p:nvCxnSpPr>
          <p:cNvPr id="16" name="直線矢印コネクタ 15">
            <a:extLst>
              <a:ext uri="{FF2B5EF4-FFF2-40B4-BE49-F238E27FC236}">
                <a16:creationId xmlns:a16="http://schemas.microsoft.com/office/drawing/2014/main" id="{4DDD1291-68A9-473E-A190-90E30F9567F2}"/>
              </a:ext>
            </a:extLst>
          </p:cNvPr>
          <p:cNvCxnSpPr>
            <a:cxnSpLocks/>
          </p:cNvCxnSpPr>
          <p:nvPr/>
        </p:nvCxnSpPr>
        <p:spPr>
          <a:xfrm>
            <a:off x="5629026" y="2464551"/>
            <a:ext cx="1008000"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吹き出し: 角を丸めた四角形 16">
            <a:extLst>
              <a:ext uri="{FF2B5EF4-FFF2-40B4-BE49-F238E27FC236}">
                <a16:creationId xmlns:a16="http://schemas.microsoft.com/office/drawing/2014/main" id="{690DBA8E-A5A3-4BE9-9F10-AAEF2359E2A3}"/>
              </a:ext>
            </a:extLst>
          </p:cNvPr>
          <p:cNvSpPr/>
          <p:nvPr/>
        </p:nvSpPr>
        <p:spPr>
          <a:xfrm>
            <a:off x="7575751" y="3751158"/>
            <a:ext cx="3640881" cy="516483"/>
          </a:xfrm>
          <a:prstGeom prst="wedgeRoundRectCallout">
            <a:avLst>
              <a:gd fmla="val -26366" name="adj1"/>
              <a:gd fmla="val -45818" name="adj2"/>
              <a:gd fmla="val 16667" name="adj3"/>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anchor="ctr" anchorCtr="0" lIns="36000" rIns="36000" rtlCol="0"/>
          <a:lstStyle/>
          <a:p>
            <a:pPr algn="ctr"/>
            <a:r>
              <a:rPr altLang="en-US" b="1" dirty="0" kumimoji="1" lang="ja-JP">
                <a:solidFill>
                  <a:sysClr lastClr="000000" val="windowText"/>
                </a:solidFill>
              </a:rPr>
              <a:t>ここから</a:t>
            </a:r>
            <a:r>
              <a:rPr altLang="ja-JP" b="1" dirty="0" kumimoji="1" lang="en-US">
                <a:solidFill>
                  <a:sysClr lastClr="000000" val="windowText"/>
                </a:solidFill>
              </a:rPr>
              <a:t>『</a:t>
            </a:r>
            <a:r>
              <a:rPr altLang="en-US" b="1" dirty="0" kumimoji="1" lang="ja-JP">
                <a:solidFill>
                  <a:sysClr lastClr="000000" val="windowText"/>
                </a:solidFill>
              </a:rPr>
              <a:t>受験上の注意</a:t>
            </a:r>
            <a:r>
              <a:rPr altLang="ja-JP" b="1" dirty="0" kumimoji="1" lang="en-US">
                <a:solidFill>
                  <a:sysClr lastClr="000000" val="windowText"/>
                </a:solidFill>
              </a:rPr>
              <a:t>』</a:t>
            </a:r>
            <a:r>
              <a:rPr altLang="en-US" b="1" dirty="0" kumimoji="1" lang="ja-JP">
                <a:solidFill>
                  <a:sysClr lastClr="000000" val="windowText"/>
                </a:solidFill>
              </a:rPr>
              <a:t>を取得</a:t>
            </a:r>
            <a:endParaRPr altLang="ja-JP" dirty="0" kumimoji="1" lang="en-US">
              <a:solidFill>
                <a:schemeClr val="tx1"/>
              </a:solidFill>
            </a:endParaRPr>
          </a:p>
        </p:txBody>
      </p:sp>
      <p:sp>
        <p:nvSpPr>
          <p:cNvPr id="18" name="タイトル 5">
            <a:extLst>
              <a:ext uri="{FF2B5EF4-FFF2-40B4-BE49-F238E27FC236}">
                <a16:creationId xmlns:a16="http://schemas.microsoft.com/office/drawing/2014/main" id="{2685D0C0-F3FC-4EF7-9C6E-4BBE1FD2F04F}"/>
              </a:ext>
            </a:extLst>
          </p:cNvPr>
          <p:cNvSpPr txBox="1">
            <a:spLocks/>
          </p:cNvSpPr>
          <p:nvPr/>
        </p:nvSpPr>
        <p:spPr>
          <a:xfrm>
            <a:off x="3946361" y="1215855"/>
            <a:ext cx="1980000" cy="468000"/>
          </a:xfrm>
          <a:prstGeom prst="rect">
            <a:avLst/>
          </a:prstGeom>
          <a:solidFill>
            <a:schemeClr val="accent1">
              <a:lumMod val="20000"/>
              <a:lumOff val="80000"/>
            </a:schemeClr>
          </a:solidFill>
          <a:ln>
            <a:solidFill>
              <a:schemeClr val="tx1"/>
            </a:solidFill>
          </a:ln>
        </p:spPr>
        <p:txBody>
          <a:bodyPr anchor="t" bIns="45720" lIns="91440" rIns="91440" rtlCol="0" tIns="45720" vert="horz">
            <a:normAutofit fontScale="90000" lnSpcReduction="10000"/>
          </a:bodyPr>
          <a:lstStyle>
            <a:lvl1pPr algn="l" defTabSz="457200" eaLnBrk="1" hangingPunct="1" latinLnBrk="0" rtl="0">
              <a:spcBef>
                <a:spcPct val="0"/>
              </a:spcBef>
              <a:buNone/>
              <a:defRPr kern="1200" kumimoji="1" sz="36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50000"/>
              </a:lnSpc>
            </a:pPr>
            <a:r>
              <a:rPr altLang="en-US" b="1" dirty="0" lang="ja-JP" sz="2100">
                <a:solidFill>
                  <a:schemeClr val="tx1"/>
                </a:solidFill>
              </a:rPr>
              <a:t>トップページ</a:t>
            </a:r>
            <a:endParaRPr altLang="en-US" dirty="0" lang="ja-JP" sz="2400">
              <a:solidFill>
                <a:schemeClr val="tx1"/>
              </a:solidFill>
            </a:endParaRPr>
          </a:p>
        </p:txBody>
      </p:sp>
      <p:sp>
        <p:nvSpPr>
          <p:cNvPr id="31" name="正方形/長方形 30">
            <a:extLst>
              <a:ext uri="{FF2B5EF4-FFF2-40B4-BE49-F238E27FC236}">
                <a16:creationId xmlns:a16="http://schemas.microsoft.com/office/drawing/2014/main" id="{C1A8E0DD-DBBA-40FF-96FC-DAD2EB84921B}"/>
              </a:ext>
            </a:extLst>
          </p:cNvPr>
          <p:cNvSpPr/>
          <p:nvPr/>
        </p:nvSpPr>
        <p:spPr>
          <a:xfrm>
            <a:off x="6746210" y="5644151"/>
            <a:ext cx="1332000" cy="324000"/>
          </a:xfrm>
          <a:prstGeom prst="rect">
            <a:avLst/>
          </a:prstGeom>
          <a:no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kumimoji="1" lang="ja-JP"/>
          </a:p>
        </p:txBody>
      </p:sp>
      <p:cxnSp>
        <p:nvCxnSpPr>
          <p:cNvPr id="32" name="直線矢印コネクタ 31">
            <a:extLst>
              <a:ext uri="{FF2B5EF4-FFF2-40B4-BE49-F238E27FC236}">
                <a16:creationId xmlns:a16="http://schemas.microsoft.com/office/drawing/2014/main" id="{6725B057-F405-4C0F-8906-32FB72586B7D}"/>
              </a:ext>
            </a:extLst>
          </p:cNvPr>
          <p:cNvCxnSpPr>
            <a:cxnSpLocks/>
            <a:stCxn id="17" idx="0"/>
            <a:endCxn id="12" idx="2"/>
          </p:cNvCxnSpPr>
          <p:nvPr/>
        </p:nvCxnSpPr>
        <p:spPr>
          <a:xfrm flipV="1">
            <a:off x="9396192" y="2165298"/>
            <a:ext cx="450000" cy="15858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FAEC8E6C-E9BB-4595-950C-F298F6BDAA71}"/>
              </a:ext>
            </a:extLst>
          </p:cNvPr>
          <p:cNvCxnSpPr>
            <a:cxnSpLocks/>
            <a:stCxn id="17" idx="2"/>
          </p:cNvCxnSpPr>
          <p:nvPr/>
        </p:nvCxnSpPr>
        <p:spPr>
          <a:xfrm flipH="1">
            <a:off x="8078210" y="4267641"/>
            <a:ext cx="1317982" cy="13483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63654A56-2422-42F5-A1DB-7D082BA7F341}"/>
              </a:ext>
            </a:extLst>
          </p:cNvPr>
          <p:cNvCxnSpPr>
            <a:cxnSpLocks/>
          </p:cNvCxnSpPr>
          <p:nvPr/>
        </p:nvCxnSpPr>
        <p:spPr>
          <a:xfrm>
            <a:off x="5212292" y="5712391"/>
            <a:ext cx="1008000"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6" name="タイトル 5">
            <a:extLst>
              <a:ext uri="{FF2B5EF4-FFF2-40B4-BE49-F238E27FC236}">
                <a16:creationId xmlns:a16="http://schemas.microsoft.com/office/drawing/2014/main" id="{D9B3EA3F-B079-40D5-8DCC-CDC10B4B1813}"/>
              </a:ext>
            </a:extLst>
          </p:cNvPr>
          <p:cNvSpPr txBox="1">
            <a:spLocks/>
          </p:cNvSpPr>
          <p:nvPr/>
        </p:nvSpPr>
        <p:spPr>
          <a:xfrm>
            <a:off x="3946361" y="4593672"/>
            <a:ext cx="1980000" cy="468000"/>
          </a:xfrm>
          <a:prstGeom prst="rect">
            <a:avLst/>
          </a:prstGeom>
          <a:solidFill>
            <a:schemeClr val="accent1">
              <a:lumMod val="20000"/>
              <a:lumOff val="80000"/>
            </a:schemeClr>
          </a:solidFill>
          <a:ln>
            <a:solidFill>
              <a:schemeClr val="tx1"/>
            </a:solidFill>
          </a:ln>
        </p:spPr>
        <p:txBody>
          <a:bodyPr anchor="t" bIns="45720" lIns="91440" rIns="91440" rtlCol="0" tIns="45720" vert="horz">
            <a:normAutofit fontScale="90000" lnSpcReduction="10000"/>
          </a:bodyPr>
          <a:lstStyle>
            <a:lvl1pPr algn="l" defTabSz="457200" eaLnBrk="1" hangingPunct="1" latinLnBrk="0" rtl="0">
              <a:spcBef>
                <a:spcPct val="0"/>
              </a:spcBef>
              <a:buNone/>
              <a:defRPr kern="1200" kumimoji="1" sz="36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50000"/>
              </a:lnSpc>
            </a:pPr>
            <a:r>
              <a:rPr altLang="en-US" b="1" dirty="0" lang="ja-JP" sz="2100">
                <a:solidFill>
                  <a:schemeClr val="tx1"/>
                </a:solidFill>
              </a:rPr>
              <a:t>トップページ</a:t>
            </a:r>
            <a:endParaRPr altLang="en-US" dirty="0" lang="ja-JP" sz="2400">
              <a:solidFill>
                <a:schemeClr val="tx1"/>
              </a:solidFill>
            </a:endParaRPr>
          </a:p>
        </p:txBody>
      </p:sp>
      <p:sp>
        <p:nvSpPr>
          <p:cNvPr id="42" name="正方形/長方形 41">
            <a:extLst>
              <a:ext uri="{FF2B5EF4-FFF2-40B4-BE49-F238E27FC236}">
                <a16:creationId xmlns:a16="http://schemas.microsoft.com/office/drawing/2014/main" id="{9C52CA4D-7A9F-4189-9F3B-EF6D40D700B7}"/>
              </a:ext>
            </a:extLst>
          </p:cNvPr>
          <p:cNvSpPr/>
          <p:nvPr/>
        </p:nvSpPr>
        <p:spPr>
          <a:xfrm>
            <a:off x="399192" y="5064391"/>
            <a:ext cx="828000" cy="1296000"/>
          </a:xfrm>
          <a:prstGeom prst="rect">
            <a:avLst/>
          </a:prstGeom>
          <a:no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kumimoji="1" lang="ja-JP"/>
          </a:p>
        </p:txBody>
      </p:sp>
    </p:spTree>
    <p:extLst>
      <p:ext uri="{BB962C8B-B14F-4D97-AF65-F5344CB8AC3E}">
        <p14:creationId xmlns:p14="http://schemas.microsoft.com/office/powerpoint/2010/main" val="892671124"/>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1000" id="6" tmFilter="0, 0; .2, .5; .8, .5; 1, 0"/>
                                        <p:tgtEl>
                                          <p:spTgt spid="5"/>
                                        </p:tgtEl>
                                      </p:cBhvr>
                                    </p:animEffect>
                                    <p:animScale>
                                      <p:cBhvr>
                                        <p:cTn autoRev="1" dur="500" fill="hold" id="7"/>
                                        <p:tgtEl>
                                          <p:spTgt spid="5"/>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1" presetSubtype="1">
                                  <p:stCondLst>
                                    <p:cond delay="0"/>
                                  </p:stCondLst>
                                  <p:childTnLst>
                                    <p:set>
                                      <p:cBhvr>
                                        <p:cTn dur="1" fill="hold" id="21">
                                          <p:stCondLst>
                                            <p:cond delay="0"/>
                                          </p:stCondLst>
                                        </p:cTn>
                                        <p:tgtEl>
                                          <p:spTgt spid="12"/>
                                        </p:tgtEl>
                                        <p:attrNameLst>
                                          <p:attrName>style.visibility</p:attrName>
                                        </p:attrNameLst>
                                      </p:cBhvr>
                                      <p:to>
                                        <p:strVal val="visible"/>
                                      </p:to>
                                    </p:set>
                                    <p:animEffect filter="wheel(1)" transition="in">
                                      <p:cBhvr>
                                        <p:cTn dur="1000" id="22"/>
                                        <p:tgtEl>
                                          <p:spTgt spid="12"/>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1000" id="27"/>
                                        <p:tgtEl>
                                          <p:spTgt spid="17"/>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10" presetSubtype="0">
                                  <p:stCondLst>
                                    <p:cond delay="0"/>
                                  </p:stCondLst>
                                  <p:childTnLst>
                                    <p:set>
                                      <p:cBhvr>
                                        <p:cTn dur="1" fill="hold" id="31">
                                          <p:stCondLst>
                                            <p:cond delay="0"/>
                                          </p:stCondLst>
                                        </p:cTn>
                                        <p:tgtEl>
                                          <p:spTgt spid="32"/>
                                        </p:tgtEl>
                                        <p:attrNameLst>
                                          <p:attrName>style.visibility</p:attrName>
                                        </p:attrNameLst>
                                      </p:cBhvr>
                                      <p:to>
                                        <p:strVal val="visible"/>
                                      </p:to>
                                    </p:set>
                                    <p:animEffect filter="fade" transition="in">
                                      <p:cBhvr>
                                        <p:cTn dur="1000" id="32"/>
                                        <p:tgtEl>
                                          <p:spTgt spid="32"/>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mph" presetID="26" presetSubtype="0">
                                  <p:stCondLst>
                                    <p:cond delay="0"/>
                                  </p:stCondLst>
                                  <p:childTnLst>
                                    <p:animEffect filter="fade" transition="out">
                                      <p:cBhvr>
                                        <p:cTn dur="1000" id="36" tmFilter="0, 0; .2, .5; .8, .5; 1, 0"/>
                                        <p:tgtEl>
                                          <p:spTgt spid="7"/>
                                        </p:tgtEl>
                                      </p:cBhvr>
                                    </p:animEffect>
                                    <p:animScale>
                                      <p:cBhvr>
                                        <p:cTn autoRev="1" dur="500" fill="hold" id="37"/>
                                        <p:tgtEl>
                                          <p:spTgt spid="7"/>
                                        </p:tgtEl>
                                      </p:cBhvr>
                                      <p:by x="105000" y="105000"/>
                                    </p:animScale>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21" presetSubtype="1">
                                  <p:stCondLst>
                                    <p:cond delay="0"/>
                                  </p:stCondLst>
                                  <p:childTnLst>
                                    <p:set>
                                      <p:cBhvr>
                                        <p:cTn dur="1" fill="hold" id="41">
                                          <p:stCondLst>
                                            <p:cond delay="0"/>
                                          </p:stCondLst>
                                        </p:cTn>
                                        <p:tgtEl>
                                          <p:spTgt spid="42"/>
                                        </p:tgtEl>
                                        <p:attrNameLst>
                                          <p:attrName>style.visibility</p:attrName>
                                        </p:attrNameLst>
                                      </p:cBhvr>
                                      <p:to>
                                        <p:strVal val="visible"/>
                                      </p:to>
                                    </p:set>
                                    <p:animEffect filter="wheel(1)" transition="in">
                                      <p:cBhvr>
                                        <p:cTn dur="1500" id="42"/>
                                        <p:tgtEl>
                                          <p:spTgt spid="42"/>
                                        </p:tgtEl>
                                      </p:cBhvr>
                                    </p:animEffect>
                                  </p:childTnLst>
                                </p:cTn>
                              </p:par>
                            </p:childTnLst>
                          </p:cTn>
                        </p:par>
                      </p:childTnLst>
                    </p:cTn>
                  </p:par>
                  <p:par>
                    <p:cTn fill="hold" id="43">
                      <p:stCondLst>
                        <p:cond delay="indefinite"/>
                      </p:stCondLst>
                      <p:childTnLst>
                        <p:par>
                          <p:cTn fill="hold" id="44">
                            <p:stCondLst>
                              <p:cond delay="0"/>
                            </p:stCondLst>
                            <p:childTnLst>
                              <p:par>
                                <p:cTn fill="hold" id="45" nodeType="clickEffect" presetClass="entr" presetID="10" presetSubtype="0">
                                  <p:stCondLst>
                                    <p:cond delay="0"/>
                                  </p:stCondLst>
                                  <p:childTnLst>
                                    <p:set>
                                      <p:cBhvr>
                                        <p:cTn dur="1" fill="hold" id="46">
                                          <p:stCondLst>
                                            <p:cond delay="0"/>
                                          </p:stCondLst>
                                        </p:cTn>
                                        <p:tgtEl>
                                          <p:spTgt spid="35"/>
                                        </p:tgtEl>
                                        <p:attrNameLst>
                                          <p:attrName>style.visibility</p:attrName>
                                        </p:attrNameLst>
                                      </p:cBhvr>
                                      <p:to>
                                        <p:strVal val="visible"/>
                                      </p:to>
                                    </p:set>
                                    <p:animEffect filter="fade" transition="in">
                                      <p:cBhvr>
                                        <p:cTn dur="1000" id="47"/>
                                        <p:tgtEl>
                                          <p:spTgt spid="35"/>
                                        </p:tgtEl>
                                      </p:cBhvr>
                                    </p:animEffect>
                                  </p:childTnLst>
                                </p:cTn>
                              </p:par>
                            </p:childTnLst>
                          </p:cTn>
                        </p:par>
                      </p:childTnLst>
                    </p:cTn>
                  </p:par>
                  <p:par>
                    <p:cTn fill="hold" id="48">
                      <p:stCondLst>
                        <p:cond delay="indefinite"/>
                      </p:stCondLst>
                      <p:childTnLst>
                        <p:par>
                          <p:cTn fill="hold" id="49">
                            <p:stCondLst>
                              <p:cond delay="0"/>
                            </p:stCondLst>
                            <p:childTnLst>
                              <p:par>
                                <p:cTn fill="hold" grpId="0" id="50" nodeType="clickEffect" presetClass="entr" presetID="21" presetSubtype="1">
                                  <p:stCondLst>
                                    <p:cond delay="0"/>
                                  </p:stCondLst>
                                  <p:childTnLst>
                                    <p:set>
                                      <p:cBhvr>
                                        <p:cTn dur="1" fill="hold" id="51">
                                          <p:stCondLst>
                                            <p:cond delay="0"/>
                                          </p:stCondLst>
                                        </p:cTn>
                                        <p:tgtEl>
                                          <p:spTgt spid="31"/>
                                        </p:tgtEl>
                                        <p:attrNameLst>
                                          <p:attrName>style.visibility</p:attrName>
                                        </p:attrNameLst>
                                      </p:cBhvr>
                                      <p:to>
                                        <p:strVal val="visible"/>
                                      </p:to>
                                    </p:set>
                                    <p:animEffect filter="wheel(1)" transition="in">
                                      <p:cBhvr>
                                        <p:cTn dur="1000" id="52"/>
                                        <p:tgtEl>
                                          <p:spTgt spid="31"/>
                                        </p:tgtEl>
                                      </p:cBhvr>
                                    </p:animEffect>
                                  </p:childTnLst>
                                </p:cTn>
                              </p:par>
                            </p:childTnLst>
                          </p:cTn>
                        </p:par>
                      </p:childTnLst>
                    </p:cTn>
                  </p:par>
                  <p:par>
                    <p:cTn fill="hold" id="53">
                      <p:stCondLst>
                        <p:cond delay="indefinite"/>
                      </p:stCondLst>
                      <p:childTnLst>
                        <p:par>
                          <p:cTn fill="hold" id="54">
                            <p:stCondLst>
                              <p:cond delay="0"/>
                            </p:stCondLst>
                            <p:childTnLst>
                              <p:par>
                                <p:cTn fill="hold" id="55" nodeType="clickEffect" presetClass="entr" presetID="10" presetSubtype="0">
                                  <p:stCondLst>
                                    <p:cond delay="0"/>
                                  </p:stCondLst>
                                  <p:childTnLst>
                                    <p:set>
                                      <p:cBhvr>
                                        <p:cTn dur="1" fill="hold" id="56">
                                          <p:stCondLst>
                                            <p:cond delay="0"/>
                                          </p:stCondLst>
                                        </p:cTn>
                                        <p:tgtEl>
                                          <p:spTgt spid="33"/>
                                        </p:tgtEl>
                                        <p:attrNameLst>
                                          <p:attrName>style.visibility</p:attrName>
                                        </p:attrNameLst>
                                      </p:cBhvr>
                                      <p:to>
                                        <p:strVal val="visible"/>
                                      </p:to>
                                    </p:set>
                                    <p:animEffect filter="fade" transition="in">
                                      <p:cBhvr>
                                        <p:cTn dur="1000" id="57"/>
                                        <p:tgtEl>
                                          <p:spTgt spid="33"/>
                                        </p:tgtEl>
                                      </p:cBhvr>
                                    </p:animEffect>
                                  </p:childTnLst>
                                </p:cTn>
                              </p:par>
                            </p:childTnLst>
                          </p:cTn>
                        </p:par>
                      </p:childTnLst>
                    </p:cTn>
                  </p:par>
                  <p:par>
                    <p:cTn fill="hold" id="58">
                      <p:stCondLst>
                        <p:cond delay="indefinite"/>
                      </p:stCondLst>
                      <p:childTnLst>
                        <p:par>
                          <p:cTn fill="hold" id="59">
                            <p:stCondLst>
                              <p:cond delay="0"/>
                            </p:stCondLst>
                            <p:childTnLst>
                              <p:par>
                                <p:cTn fill="hold" grpId="1" id="60" nodeType="clickEffect" presetClass="emph" presetID="26" presetSubtype="0">
                                  <p:stCondLst>
                                    <p:cond delay="0"/>
                                  </p:stCondLst>
                                  <p:childTnLst>
                                    <p:animEffect filter="fade" transition="out">
                                      <p:cBhvr>
                                        <p:cTn dur="1000" id="61" tmFilter="0, 0; .2, .5; .8, .5; 1, 0"/>
                                        <p:tgtEl>
                                          <p:spTgt spid="17"/>
                                        </p:tgtEl>
                                      </p:cBhvr>
                                    </p:animEffect>
                                    <p:animScale>
                                      <p:cBhvr>
                                        <p:cTn autoRev="1" dur="500" fill="hold" id="62"/>
                                        <p:tgtEl>
                                          <p:spTgt spid="17"/>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P animBg="1" grpId="0" spid="7"/>
      <p:bldP animBg="1" grpId="0" spid="12"/>
      <p:bldP animBg="1" grpId="0" spid="13"/>
      <p:bldP animBg="1" grpId="0" spid="17"/>
      <p:bldP animBg="1" grpId="1" spid="17"/>
      <p:bldP animBg="1" grpId="0" spid="31"/>
      <p:bldP animBg="1" grpId="0" spid="42"/>
    </p:bldLst>
  </p:timing>
</p:sld>
</file>

<file path=ppt/slides/slide4.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372532" y="112327"/>
            <a:ext cx="10656000" cy="563414"/>
          </a:xfrm>
        </p:spPr>
        <p:txBody>
          <a:bodyPr>
            <a:normAutofit fontScale="90000"/>
          </a:bodyPr>
          <a:lstStyle/>
          <a:p>
            <a:r>
              <a:rPr altLang="ja-JP" b="1" dirty="0" lang="en-US">
                <a:solidFill>
                  <a:schemeClr val="accent2">
                    <a:lumMod val="50000"/>
                  </a:schemeClr>
                </a:solidFill>
              </a:rPr>
              <a:t>1. </a:t>
            </a:r>
            <a:r>
              <a:rPr altLang="en-US" b="1" dirty="0" lang="ja-JP">
                <a:solidFill>
                  <a:schemeClr val="accent2">
                    <a:lumMod val="50000"/>
                  </a:schemeClr>
                </a:solidFill>
              </a:rPr>
              <a:t>特に留意してほしい点</a:t>
            </a:r>
            <a:r>
              <a:rPr altLang="ja-JP" dirty="0" kumimoji="0" lang="en-US" sz="2700">
                <a:solidFill>
                  <a:schemeClr val="accent2">
                    <a:lumMod val="50000"/>
                  </a:schemeClr>
                </a:solidFill>
                <a:cs typeface="+mn-cs"/>
              </a:rPr>
              <a:t>【</a:t>
            </a:r>
            <a:r>
              <a:rPr altLang="en-US" dirty="0" kumimoji="0" lang="ja-JP" sz="2700">
                <a:solidFill>
                  <a:schemeClr val="accent2">
                    <a:lumMod val="50000"/>
                  </a:schemeClr>
                </a:solidFill>
                <a:cs typeface="+mn-cs"/>
              </a:rPr>
              <a:t>受験上の注意：表紙，</a:t>
            </a:r>
            <a:r>
              <a:rPr altLang="ja-JP" dirty="0" kumimoji="0" lang="en-US" sz="2700">
                <a:solidFill>
                  <a:schemeClr val="accent2">
                    <a:lumMod val="50000"/>
                  </a:schemeClr>
                </a:solidFill>
                <a:cs typeface="+mn-cs"/>
              </a:rPr>
              <a:t>P.6</a:t>
            </a:r>
            <a:r>
              <a:rPr altLang="en-US" dirty="0" kumimoji="0" lang="ja-JP" sz="2700">
                <a:solidFill>
                  <a:schemeClr val="accent2">
                    <a:lumMod val="50000"/>
                  </a:schemeClr>
                </a:solidFill>
                <a:cs typeface="+mn-cs"/>
              </a:rPr>
              <a:t>～</a:t>
            </a:r>
            <a:r>
              <a:rPr altLang="ja-JP" dirty="0" kumimoji="0" lang="en-US" sz="2700">
                <a:solidFill>
                  <a:schemeClr val="accent2">
                    <a:lumMod val="50000"/>
                  </a:schemeClr>
                </a:solidFill>
                <a:cs typeface="+mn-cs"/>
              </a:rPr>
              <a:t>9】</a:t>
            </a:r>
            <a:endParaRPr altLang="en-US" dirty="0" lang="ja-JP">
              <a:solidFill>
                <a:schemeClr val="accent2">
                  <a:lumMod val="50000"/>
                </a:schemeClr>
              </a:solidFill>
            </a:endParaRPr>
          </a:p>
        </p:txBody>
      </p:sp>
      <p:sp>
        <p:nvSpPr>
          <p:cNvPr id="3" name="スライド番号プレースホルダー 2">
            <a:extLst>
              <a:ext uri="{FF2B5EF4-FFF2-40B4-BE49-F238E27FC236}">
                <a16:creationId xmlns:a16="http://schemas.microsoft.com/office/drawing/2014/main" id="{EC1FEB18-274A-4A6B-8088-FAE3D4CFFA2D}"/>
              </a:ext>
            </a:extLst>
          </p:cNvPr>
          <p:cNvSpPr>
            <a:spLocks noGrp="1"/>
          </p:cNvSpPr>
          <p:nvPr>
            <p:ph idx="12" sz="quarter" type="sldNum"/>
          </p:nvPr>
        </p:nvSpPr>
        <p:spPr>
          <a:xfrm>
            <a:off x="11311015" y="6310184"/>
            <a:ext cx="683339" cy="365125"/>
          </a:xfrm>
          <a:ln w="19050">
            <a:noFill/>
          </a:ln>
        </p:spPr>
        <p:txBody>
          <a:bodyPr/>
          <a:lstStyle/>
          <a:p>
            <a:fld id="{6CDE0D69-D120-4C3F-AF8B-153B86130DEE}" type="slidenum">
              <a:rPr altLang="en-US" kumimoji="1" lang="ja-JP" smtClean="0"/>
              <a:pPr/>
              <a:t>4</a:t>
            </a:fld>
            <a:endParaRPr altLang="en-US" dirty="0" kumimoji="1" lang="ja-JP"/>
          </a:p>
        </p:txBody>
      </p:sp>
      <p:sp>
        <p:nvSpPr>
          <p:cNvPr id="26" name="四角形: 角を丸くする 25">
            <a:extLst>
              <a:ext uri="{FF2B5EF4-FFF2-40B4-BE49-F238E27FC236}">
                <a16:creationId xmlns:a16="http://schemas.microsoft.com/office/drawing/2014/main" id="{3913CF13-4A89-4716-AA4B-F57255329C94}"/>
              </a:ext>
            </a:extLst>
          </p:cNvPr>
          <p:cNvSpPr/>
          <p:nvPr/>
        </p:nvSpPr>
        <p:spPr>
          <a:xfrm>
            <a:off x="472610" y="2552535"/>
            <a:ext cx="10980000" cy="1260000"/>
          </a:xfrm>
          <a:prstGeom prst="roundRect">
            <a:avLst>
              <a:gd fmla="val 11798" name="adj"/>
            </a:avLst>
          </a:prstGeom>
          <a:solidFill>
            <a:srgbClr val="FFD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800">
                <a:solidFill>
                  <a:schemeClr val="tx1"/>
                </a:solidFill>
              </a:rPr>
              <a:t>（</a:t>
            </a:r>
            <a:r>
              <a:rPr altLang="ja-JP" b="1" dirty="0" kumimoji="1" lang="en-US" sz="2800">
                <a:solidFill>
                  <a:schemeClr val="tx1"/>
                </a:solidFill>
              </a:rPr>
              <a:t>2</a:t>
            </a:r>
            <a:r>
              <a:rPr altLang="en-US" b="1" dirty="0" kumimoji="1" lang="ja-JP" sz="2800">
                <a:solidFill>
                  <a:schemeClr val="tx1"/>
                </a:solidFill>
              </a:rPr>
              <a:t>）  </a:t>
            </a:r>
            <a:r>
              <a:rPr altLang="en-US" b="1" dirty="0" kumimoji="1" lang="ja-JP" sz="2800" u="sng">
                <a:solidFill>
                  <a:schemeClr val="tx1"/>
                </a:solidFill>
              </a:rPr>
              <a:t>受験票には一切書き込みをしない</a:t>
            </a:r>
            <a:r>
              <a:rPr altLang="en-US" b="1" dirty="0" kumimoji="1" lang="ja-JP" sz="2800">
                <a:solidFill>
                  <a:schemeClr val="tx1"/>
                </a:solidFill>
              </a:rPr>
              <a:t>。</a:t>
            </a:r>
            <a:endParaRPr altLang="ja-JP" b="1" dirty="0" kumimoji="1" lang="en-US" sz="2800">
              <a:solidFill>
                <a:schemeClr val="tx1"/>
              </a:solidFill>
            </a:endParaRPr>
          </a:p>
          <a:p>
            <a:pPr>
              <a:spcBef>
                <a:spcPts val="1200"/>
              </a:spcBef>
            </a:pPr>
            <a:r>
              <a:rPr altLang="en-US" b="1" dirty="0" kumimoji="1" lang="ja-JP" sz="2000">
                <a:solidFill>
                  <a:schemeClr val="tx1"/>
                </a:solidFill>
              </a:rPr>
              <a:t>　</a:t>
            </a:r>
            <a:r>
              <a:rPr altLang="en-US" dirty="0" kumimoji="1" lang="ja-JP" sz="2000">
                <a:solidFill>
                  <a:schemeClr val="tx1"/>
                </a:solidFill>
              </a:rPr>
              <a:t>➡　</a:t>
            </a:r>
            <a:r>
              <a:rPr altLang="en-US" b="1" dirty="0" kumimoji="1" lang="ja-JP" sz="2000">
                <a:solidFill>
                  <a:schemeClr val="tx1"/>
                </a:solidFill>
              </a:rPr>
              <a:t>カンニングとみなされた場合は，</a:t>
            </a:r>
            <a:r>
              <a:rPr altLang="en-US" b="1" dirty="0" kumimoji="1" lang="ja-JP" sz="2000" u="sng">
                <a:solidFill>
                  <a:schemeClr val="tx1"/>
                </a:solidFill>
              </a:rPr>
              <a:t>不正行為</a:t>
            </a:r>
            <a:r>
              <a:rPr altLang="en-US" b="1" dirty="0" kumimoji="1" lang="ja-JP" sz="2000">
                <a:solidFill>
                  <a:schemeClr val="tx1"/>
                </a:solidFill>
              </a:rPr>
              <a:t>となります。   </a:t>
            </a:r>
            <a:endParaRPr altLang="ja-JP" b="1" dirty="0" kumimoji="1" lang="en-US" sz="2000">
              <a:solidFill>
                <a:schemeClr val="tx1"/>
              </a:solidFill>
            </a:endParaRPr>
          </a:p>
        </p:txBody>
      </p:sp>
      <p:sp>
        <p:nvSpPr>
          <p:cNvPr id="7" name="四角形: 角を丸くする 6">
            <a:extLst>
              <a:ext uri="{FF2B5EF4-FFF2-40B4-BE49-F238E27FC236}">
                <a16:creationId xmlns:a16="http://schemas.microsoft.com/office/drawing/2014/main" id="{91D9AAAF-4A44-4F20-B11E-09046C6C40FF}"/>
              </a:ext>
            </a:extLst>
          </p:cNvPr>
          <p:cNvSpPr/>
          <p:nvPr/>
        </p:nvSpPr>
        <p:spPr>
          <a:xfrm>
            <a:off x="472610" y="3987122"/>
            <a:ext cx="10980000" cy="2412000"/>
          </a:xfrm>
          <a:prstGeom prst="roundRect">
            <a:avLst>
              <a:gd fmla="val 11798" name="adj"/>
            </a:avLst>
          </a:prstGeom>
          <a:solidFill>
            <a:srgbClr val="FFD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800">
                <a:solidFill>
                  <a:schemeClr val="tx1"/>
                </a:solidFill>
                <a:latin typeface="+mj-ea"/>
                <a:ea typeface="+mj-ea"/>
              </a:rPr>
              <a:t>（</a:t>
            </a:r>
            <a:r>
              <a:rPr altLang="ja-JP" b="1" dirty="0" kumimoji="1" lang="en-US" sz="2800">
                <a:solidFill>
                  <a:schemeClr val="tx1"/>
                </a:solidFill>
                <a:ea typeface="+mj-ea"/>
              </a:rPr>
              <a:t>3</a:t>
            </a:r>
            <a:r>
              <a:rPr altLang="en-US" b="1" dirty="0" kumimoji="1" lang="ja-JP" sz="2800">
                <a:solidFill>
                  <a:schemeClr val="tx1"/>
                </a:solidFill>
                <a:latin typeface="+mj-ea"/>
                <a:ea typeface="+mj-ea"/>
              </a:rPr>
              <a:t>）</a:t>
            </a:r>
            <a:r>
              <a:rPr altLang="ja-JP" b="1" dirty="0" kumimoji="1" lang="en-US" sz="2800">
                <a:solidFill>
                  <a:schemeClr val="tx1"/>
                </a:solidFill>
              </a:rPr>
              <a:t>【</a:t>
            </a:r>
            <a:r>
              <a:rPr altLang="en-US" b="1" dirty="0" kumimoji="1" lang="ja-JP" sz="2800">
                <a:solidFill>
                  <a:schemeClr val="tx1"/>
                </a:solidFill>
              </a:rPr>
              <a:t>今年度より必須</a:t>
            </a:r>
            <a:r>
              <a:rPr altLang="ja-JP" b="1" dirty="0" kumimoji="1" lang="en-US" sz="2800">
                <a:solidFill>
                  <a:schemeClr val="tx1"/>
                </a:solidFill>
              </a:rPr>
              <a:t>】</a:t>
            </a:r>
            <a:r>
              <a:rPr altLang="en-US" b="1" dirty="0" kumimoji="1" lang="ja-JP" sz="2800" u="sng">
                <a:solidFill>
                  <a:srgbClr val="FF0000"/>
                </a:solidFill>
              </a:rPr>
              <a:t>身分証明書を持参</a:t>
            </a:r>
            <a:r>
              <a:rPr altLang="en-US" dirty="0" kumimoji="1" lang="ja-JP" sz="2800">
                <a:solidFill>
                  <a:srgbClr val="FF0000"/>
                </a:solidFill>
              </a:rPr>
              <a:t>してください。</a:t>
            </a:r>
            <a:endParaRPr altLang="ja-JP" dirty="0" kumimoji="1" lang="en-US" sz="2800">
              <a:solidFill>
                <a:srgbClr val="FF0000"/>
              </a:solidFill>
            </a:endParaRPr>
          </a:p>
          <a:p>
            <a:pPr>
              <a:spcBef>
                <a:spcPts val="1200"/>
              </a:spcBef>
            </a:pPr>
            <a:r>
              <a:rPr altLang="en-US" dirty="0" kumimoji="1" lang="ja-JP" sz="2000">
                <a:solidFill>
                  <a:srgbClr val="FF0000"/>
                </a:solidFill>
              </a:rPr>
              <a:t>　 </a:t>
            </a:r>
            <a:r>
              <a:rPr altLang="en-US" dirty="0" kumimoji="1" lang="ja-JP" sz="2000">
                <a:solidFill>
                  <a:schemeClr val="tx1"/>
                </a:solidFill>
              </a:rPr>
              <a:t>➡　</a:t>
            </a:r>
            <a:r>
              <a:rPr altLang="en-US" b="1" dirty="0" kumimoji="1" lang="ja-JP" sz="2000">
                <a:solidFill>
                  <a:schemeClr val="tx1"/>
                </a:solidFill>
              </a:rPr>
              <a:t>氏名，生年月日の記載があり，顔写真付き</a:t>
            </a:r>
            <a:r>
              <a:rPr altLang="en-US" dirty="0" kumimoji="1" lang="ja-JP" sz="2000">
                <a:solidFill>
                  <a:schemeClr val="tx1"/>
                </a:solidFill>
              </a:rPr>
              <a:t>で</a:t>
            </a:r>
            <a:r>
              <a:rPr altLang="en-US" b="1" dirty="0" kumimoji="1" lang="ja-JP" sz="2000">
                <a:solidFill>
                  <a:schemeClr val="tx1"/>
                </a:solidFill>
              </a:rPr>
              <a:t>試験日において有効なもの</a:t>
            </a:r>
            <a:endParaRPr altLang="ja-JP" b="1" dirty="0" kumimoji="1" lang="en-US" sz="2000">
              <a:solidFill>
                <a:schemeClr val="tx1"/>
              </a:solidFill>
            </a:endParaRPr>
          </a:p>
          <a:p>
            <a:pPr>
              <a:spcBef>
                <a:spcPts val="600"/>
              </a:spcBef>
            </a:pPr>
            <a:r>
              <a:rPr altLang="en-US" dirty="0" kumimoji="1" lang="ja-JP" sz="2000">
                <a:solidFill>
                  <a:schemeClr val="tx1"/>
                </a:solidFill>
              </a:rPr>
              <a:t>  （例）生徒証・学生証・マイナンバーカード・パスポート・運転免許証・在留カード　等</a:t>
            </a:r>
            <a:endParaRPr altLang="ja-JP" dirty="0" kumimoji="1" lang="en-US" sz="2000">
              <a:solidFill>
                <a:schemeClr val="tx1"/>
              </a:solidFill>
            </a:endParaRPr>
          </a:p>
          <a:p>
            <a:pPr>
              <a:spcBef>
                <a:spcPts val="1200"/>
              </a:spcBef>
            </a:pPr>
            <a:r>
              <a:rPr altLang="en-US" dirty="0" kumimoji="1" lang="ja-JP" sz="2000">
                <a:solidFill>
                  <a:schemeClr val="tx1"/>
                </a:solidFill>
              </a:rPr>
              <a:t>　 ➡　</a:t>
            </a:r>
            <a:r>
              <a:rPr altLang="en-US" dirty="0" kumimoji="1" lang="ja-JP" sz="2000" u="sng">
                <a:solidFill>
                  <a:schemeClr val="tx1"/>
                </a:solidFill>
              </a:rPr>
              <a:t>不正行為が疑われる場合</a:t>
            </a:r>
            <a:r>
              <a:rPr altLang="en-US" dirty="0" kumimoji="1" lang="ja-JP" sz="2000">
                <a:solidFill>
                  <a:schemeClr val="tx1"/>
                </a:solidFill>
              </a:rPr>
              <a:t>や</a:t>
            </a:r>
            <a:r>
              <a:rPr altLang="en-US" dirty="0" kumimoji="1" lang="ja-JP" sz="2000" u="sng">
                <a:solidFill>
                  <a:schemeClr val="tx1"/>
                </a:solidFill>
              </a:rPr>
              <a:t>受験票を持参し忘れた場合</a:t>
            </a:r>
            <a:r>
              <a:rPr altLang="en-US" dirty="0" kumimoji="1" lang="ja-JP" sz="2000">
                <a:solidFill>
                  <a:schemeClr val="tx1"/>
                </a:solidFill>
              </a:rPr>
              <a:t>など，</a:t>
            </a:r>
            <a:r>
              <a:rPr altLang="en-US" b="1" dirty="0" kumimoji="1" lang="ja-JP" sz="2000" u="sng">
                <a:solidFill>
                  <a:schemeClr val="tx1"/>
                </a:solidFill>
              </a:rPr>
              <a:t>本人確認のために</a:t>
            </a:r>
            <a:endParaRPr altLang="ja-JP" b="1" dirty="0" kumimoji="1" lang="en-US" sz="2000" u="sng">
              <a:solidFill>
                <a:schemeClr val="tx1"/>
              </a:solidFill>
            </a:endParaRPr>
          </a:p>
          <a:p>
            <a:r>
              <a:rPr altLang="en-US" b="1" dirty="0" kumimoji="1" lang="ja-JP" sz="2000">
                <a:solidFill>
                  <a:schemeClr val="tx1"/>
                </a:solidFill>
              </a:rPr>
              <a:t>　 　</a:t>
            </a:r>
            <a:r>
              <a:rPr altLang="en-US" b="1" dirty="0" kumimoji="1" lang="ja-JP" sz="2000" u="sng">
                <a:solidFill>
                  <a:schemeClr val="tx1"/>
                </a:solidFill>
              </a:rPr>
              <a:t>提示を求める</a:t>
            </a:r>
            <a:r>
              <a:rPr altLang="en-US" dirty="0" kumimoji="1" lang="ja-JP" sz="2000">
                <a:solidFill>
                  <a:schemeClr val="tx1"/>
                </a:solidFill>
              </a:rPr>
              <a:t>ことがあります。</a:t>
            </a:r>
            <a:endParaRPr altLang="ja-JP" dirty="0" kumimoji="1" lang="en-US" sz="2000">
              <a:solidFill>
                <a:schemeClr val="tx1"/>
              </a:solidFill>
            </a:endParaRPr>
          </a:p>
        </p:txBody>
      </p:sp>
      <p:sp>
        <p:nvSpPr>
          <p:cNvPr id="8" name="四角形: 角を丸くする 7">
            <a:extLst>
              <a:ext uri="{FF2B5EF4-FFF2-40B4-BE49-F238E27FC236}">
                <a16:creationId xmlns:a16="http://schemas.microsoft.com/office/drawing/2014/main" id="{49797229-1B25-4558-9852-7D0BA851C324}"/>
              </a:ext>
            </a:extLst>
          </p:cNvPr>
          <p:cNvSpPr/>
          <p:nvPr/>
        </p:nvSpPr>
        <p:spPr>
          <a:xfrm>
            <a:off x="472610" y="801894"/>
            <a:ext cx="10980000" cy="1584000"/>
          </a:xfrm>
          <a:prstGeom prst="roundRect">
            <a:avLst>
              <a:gd fmla="val 11798" name="adj"/>
            </a:avLst>
          </a:prstGeom>
          <a:solidFill>
            <a:srgbClr val="FFD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800">
                <a:solidFill>
                  <a:schemeClr val="tx1"/>
                </a:solidFill>
              </a:rPr>
              <a:t>（</a:t>
            </a:r>
            <a:r>
              <a:rPr altLang="ja-JP" b="1" dirty="0" kumimoji="1" lang="en-US" sz="2800">
                <a:solidFill>
                  <a:schemeClr val="tx1"/>
                </a:solidFill>
              </a:rPr>
              <a:t>1</a:t>
            </a:r>
            <a:r>
              <a:rPr altLang="en-US" b="1" dirty="0" kumimoji="1" lang="ja-JP" sz="2800">
                <a:solidFill>
                  <a:schemeClr val="tx1"/>
                </a:solidFill>
              </a:rPr>
              <a:t>）  受験票は，</a:t>
            </a:r>
            <a:r>
              <a:rPr altLang="en-US" b="1" dirty="0" kumimoji="1" lang="ja-JP" sz="2800" u="sng">
                <a:solidFill>
                  <a:schemeClr val="tx1"/>
                </a:solidFill>
              </a:rPr>
              <a:t>共通テスト出願サイトのマイページから</a:t>
            </a:r>
            <a:endParaRPr altLang="ja-JP" b="1" dirty="0" kumimoji="1" lang="en-US" sz="2800" u="sng">
              <a:solidFill>
                <a:schemeClr val="tx1"/>
              </a:solidFill>
            </a:endParaRPr>
          </a:p>
          <a:p>
            <a:r>
              <a:rPr altLang="en-US" b="1" dirty="0" kumimoji="1" lang="ja-JP" sz="2800">
                <a:solidFill>
                  <a:schemeClr val="tx1"/>
                </a:solidFill>
              </a:rPr>
              <a:t>　　</a:t>
            </a:r>
            <a:r>
              <a:rPr altLang="en-US" b="1" dirty="0" kumimoji="1" lang="ja-JP" sz="2800" u="sng">
                <a:solidFill>
                  <a:schemeClr val="tx1"/>
                </a:solidFill>
              </a:rPr>
              <a:t>各自で取得・印刷し，試験当日に持参</a:t>
            </a:r>
            <a:r>
              <a:rPr altLang="en-US" b="1" dirty="0" kumimoji="1" lang="ja-JP" sz="2800">
                <a:solidFill>
                  <a:schemeClr val="tx1"/>
                </a:solidFill>
              </a:rPr>
              <a:t>してください。</a:t>
            </a:r>
            <a:endParaRPr altLang="ja-JP" b="1" dirty="0" kumimoji="1" lang="en-US" sz="2800">
              <a:solidFill>
                <a:schemeClr val="tx1"/>
              </a:solidFill>
            </a:endParaRPr>
          </a:p>
          <a:p>
            <a:pPr>
              <a:spcBef>
                <a:spcPts val="1200"/>
              </a:spcBef>
            </a:pPr>
            <a:r>
              <a:rPr altLang="en-US" dirty="0" kumimoji="1" lang="ja-JP" sz="2000">
                <a:solidFill>
                  <a:schemeClr val="tx1"/>
                </a:solidFill>
              </a:rPr>
              <a:t>　➡　スマートフォン等での画面表示では試験場に入場できません。</a:t>
            </a:r>
            <a:endParaRPr altLang="ja-JP" dirty="0" kumimoji="1" lang="en-US" sz="2000">
              <a:solidFill>
                <a:schemeClr val="tx1"/>
              </a:solidFill>
            </a:endParaRPr>
          </a:p>
        </p:txBody>
      </p:sp>
    </p:spTree>
    <p:extLst>
      <p:ext uri="{BB962C8B-B14F-4D97-AF65-F5344CB8AC3E}">
        <p14:creationId xmlns:p14="http://schemas.microsoft.com/office/powerpoint/2010/main" val="306429663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1000" id="6" tmFilter="0, 0; .2, .5; .8, .5; 1, 0"/>
                                        <p:tgtEl>
                                          <p:spTgt spid="8"/>
                                        </p:tgtEl>
                                      </p:cBhvr>
                                    </p:animEffect>
                                    <p:animScale>
                                      <p:cBhvr>
                                        <p:cTn autoRev="1" dur="500" fill="hold" id="7"/>
                                        <p:tgtEl>
                                          <p:spTgt spid="8"/>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mph" presetID="26" presetSubtype="0">
                                  <p:stCondLst>
                                    <p:cond delay="0"/>
                                  </p:stCondLst>
                                  <p:childTnLst>
                                    <p:animEffect filter="fade" transition="out">
                                      <p:cBhvr>
                                        <p:cTn dur="1000" id="11" tmFilter="0, 0; .2, .5; .8, .5; 1, 0"/>
                                        <p:tgtEl>
                                          <p:spTgt spid="26"/>
                                        </p:tgtEl>
                                      </p:cBhvr>
                                    </p:animEffect>
                                    <p:animScale>
                                      <p:cBhvr>
                                        <p:cTn autoRev="1" dur="500" fill="hold" id="12"/>
                                        <p:tgtEl>
                                          <p:spTgt spid="26"/>
                                        </p:tgtEl>
                                      </p:cBhvr>
                                      <p:by x="105000" y="105000"/>
                                    </p:animScale>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mph" presetID="26" presetSubtype="0">
                                  <p:stCondLst>
                                    <p:cond delay="0"/>
                                  </p:stCondLst>
                                  <p:childTnLst>
                                    <p:animEffect filter="fade" transition="out">
                                      <p:cBhvr>
                                        <p:cTn dur="1000" id="16" tmFilter="0, 0; .2, .5; .8, .5; 1, 0"/>
                                        <p:tgtEl>
                                          <p:spTgt spid="7"/>
                                        </p:tgtEl>
                                      </p:cBhvr>
                                    </p:animEffect>
                                    <p:animScale>
                                      <p:cBhvr>
                                        <p:cTn autoRev="1" dur="500" fill="hold" id="17"/>
                                        <p:tgtEl>
                                          <p:spTgt spid="7"/>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6"/>
      <p:bldP animBg="1" grpId="0" spid="7"/>
      <p:bldP animBg="1" grpId="0" spid="8"/>
    </p:bldLst>
  </p:timing>
</p:sld>
</file>

<file path=ppt/slides/slide5.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タイトル 5">
            <a:extLst>
              <a:ext uri="{FF2B5EF4-FFF2-40B4-BE49-F238E27FC236}">
                <a16:creationId xmlns:a16="http://schemas.microsoft.com/office/drawing/2014/main" id="{DC55B611-16A9-41D4-9DCD-E569A54EC335}"/>
              </a:ext>
            </a:extLst>
          </p:cNvPr>
          <p:cNvSpPr txBox="1">
            <a:spLocks/>
          </p:cNvSpPr>
          <p:nvPr/>
        </p:nvSpPr>
        <p:spPr>
          <a:xfrm>
            <a:off x="406400" y="141696"/>
            <a:ext cx="9612000" cy="540000"/>
          </a:xfrm>
          <a:prstGeom prst="rect">
            <a:avLst/>
          </a:prstGeom>
          <a:solidFill>
            <a:schemeClr val="bg1">
              <a:lumMod val="95000"/>
            </a:schemeClr>
          </a:solidFill>
        </p:spPr>
        <p:txBody>
          <a:bodyPr anchor="t" bIns="45720" lIns="91440" rIns="91440" rtlCol="0" tIns="45720" vert="horz">
            <a:normAutofit fontScale="90000" lnSpcReduction="20000"/>
          </a:bodyPr>
          <a:lstStyle>
            <a:lvl1pPr algn="l" defTabSz="457200" eaLnBrk="1" hangingPunct="1" latinLnBrk="0" rtl="0">
              <a:spcBef>
                <a:spcPct val="0"/>
              </a:spcBef>
              <a:buNone/>
              <a:defRPr kern="1200" kumimoji="1" sz="36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altLang="ja-JP" b="1" dirty="0" lang="en-US">
                <a:solidFill>
                  <a:schemeClr val="accent2">
                    <a:lumMod val="50000"/>
                  </a:schemeClr>
                </a:solidFill>
              </a:rPr>
              <a:t>1. </a:t>
            </a:r>
            <a:r>
              <a:rPr altLang="en-US" b="1" dirty="0" lang="ja-JP">
                <a:solidFill>
                  <a:schemeClr val="accent2">
                    <a:lumMod val="50000"/>
                  </a:schemeClr>
                </a:solidFill>
              </a:rPr>
              <a:t>特に留意してほしい点</a:t>
            </a:r>
            <a:r>
              <a:rPr altLang="ja-JP" dirty="0" kumimoji="0" lang="en-US" sz="2700">
                <a:solidFill>
                  <a:schemeClr val="accent2">
                    <a:lumMod val="50000"/>
                  </a:schemeClr>
                </a:solidFill>
                <a:cs typeface="+mn-cs"/>
              </a:rPr>
              <a:t>【</a:t>
            </a:r>
            <a:r>
              <a:rPr altLang="en-US" dirty="0" kumimoji="0" lang="ja-JP" sz="2700">
                <a:solidFill>
                  <a:schemeClr val="accent2">
                    <a:lumMod val="50000"/>
                  </a:schemeClr>
                </a:solidFill>
                <a:cs typeface="+mn-cs"/>
              </a:rPr>
              <a:t>受験上の注意：表紙，</a:t>
            </a:r>
            <a:r>
              <a:rPr altLang="ja-JP" dirty="0" kumimoji="0" lang="en-US" sz="2700">
                <a:solidFill>
                  <a:schemeClr val="accent2">
                    <a:lumMod val="50000"/>
                  </a:schemeClr>
                </a:solidFill>
                <a:cs typeface="+mn-cs"/>
              </a:rPr>
              <a:t>P.10</a:t>
            </a:r>
            <a:r>
              <a:rPr altLang="en-US" dirty="0" kumimoji="0" lang="ja-JP" sz="2700">
                <a:solidFill>
                  <a:schemeClr val="accent2">
                    <a:lumMod val="50000"/>
                  </a:schemeClr>
                </a:solidFill>
                <a:cs typeface="+mn-cs"/>
              </a:rPr>
              <a:t>～</a:t>
            </a:r>
            <a:r>
              <a:rPr altLang="ja-JP" dirty="0" kumimoji="0" lang="en-US" sz="2700">
                <a:solidFill>
                  <a:schemeClr val="accent2">
                    <a:lumMod val="50000"/>
                  </a:schemeClr>
                </a:solidFill>
                <a:cs typeface="+mn-cs"/>
              </a:rPr>
              <a:t>11】</a:t>
            </a:r>
            <a:endParaRPr altLang="en-US" dirty="0" lang="ja-JP">
              <a:solidFill>
                <a:schemeClr val="accent2">
                  <a:lumMod val="50000"/>
                </a:schemeClr>
              </a:solidFill>
            </a:endParaRPr>
          </a:p>
        </p:txBody>
      </p:sp>
      <p:sp>
        <p:nvSpPr>
          <p:cNvPr id="24" name="四角形: 角を丸くする 23">
            <a:extLst>
              <a:ext uri="{FF2B5EF4-FFF2-40B4-BE49-F238E27FC236}">
                <a16:creationId xmlns:a16="http://schemas.microsoft.com/office/drawing/2014/main" id="{7235DED2-E633-435B-A0A8-A6B5A08710A4}"/>
              </a:ext>
            </a:extLst>
          </p:cNvPr>
          <p:cNvSpPr/>
          <p:nvPr/>
        </p:nvSpPr>
        <p:spPr>
          <a:xfrm>
            <a:off x="331015" y="884722"/>
            <a:ext cx="10800000" cy="2124000"/>
          </a:xfrm>
          <a:prstGeom prst="roundRect">
            <a:avLst>
              <a:gd fmla="val 11679" name="adj"/>
            </a:avLst>
          </a:prstGeom>
          <a:solidFill>
            <a:srgbClr val="FFD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800">
                <a:solidFill>
                  <a:schemeClr val="tx1"/>
                </a:solidFill>
              </a:rPr>
              <a:t>（</a:t>
            </a:r>
            <a:r>
              <a:rPr altLang="ja-JP" b="1" dirty="0" kumimoji="1" lang="en-US" sz="2800">
                <a:solidFill>
                  <a:schemeClr val="tx1"/>
                </a:solidFill>
              </a:rPr>
              <a:t>4</a:t>
            </a:r>
            <a:r>
              <a:rPr altLang="en-US" b="1" dirty="0" kumimoji="1" lang="ja-JP" sz="2800">
                <a:solidFill>
                  <a:schemeClr val="tx1"/>
                </a:solidFill>
              </a:rPr>
              <a:t>）  試験時間中，監督者が試験室内の巡視を行います。</a:t>
            </a:r>
            <a:endParaRPr altLang="ja-JP" b="1" dirty="0" kumimoji="1" lang="en-US" sz="2800">
              <a:solidFill>
                <a:schemeClr val="tx1"/>
              </a:solidFill>
            </a:endParaRPr>
          </a:p>
          <a:p>
            <a:pPr>
              <a:spcBef>
                <a:spcPts val="1200"/>
              </a:spcBef>
            </a:pPr>
            <a:r>
              <a:rPr altLang="en-US" dirty="0" kumimoji="1" lang="ja-JP" sz="2000">
                <a:solidFill>
                  <a:schemeClr val="tx1"/>
                </a:solidFill>
              </a:rPr>
              <a:t>　➡　監督者が顔を上げるよう指示することや，マスクや眼鏡，帽子等を</a:t>
            </a:r>
            <a:endParaRPr altLang="ja-JP" dirty="0" kumimoji="1" lang="en-US" sz="2000">
              <a:solidFill>
                <a:schemeClr val="tx1"/>
              </a:solidFill>
            </a:endParaRPr>
          </a:p>
          <a:p>
            <a:r>
              <a:rPr altLang="en-US" dirty="0" kumimoji="1" lang="ja-JP" sz="2000">
                <a:solidFill>
                  <a:schemeClr val="tx1"/>
                </a:solidFill>
              </a:rPr>
              <a:t>　　一時的に外すよう指示することがあります。</a:t>
            </a:r>
            <a:endParaRPr altLang="ja-JP" dirty="0" kumimoji="1" lang="en-US" sz="2000">
              <a:solidFill>
                <a:schemeClr val="tx1"/>
              </a:solidFill>
            </a:endParaRPr>
          </a:p>
          <a:p>
            <a:pPr>
              <a:spcBef>
                <a:spcPts val="1200"/>
              </a:spcBef>
            </a:pPr>
            <a:r>
              <a:rPr altLang="en-US" dirty="0" kumimoji="1" lang="ja-JP" sz="2000">
                <a:solidFill>
                  <a:schemeClr val="tx1"/>
                </a:solidFill>
              </a:rPr>
              <a:t>　➡　不正行為に見えるような行為は，監督者が注意する場合があります。</a:t>
            </a:r>
            <a:r>
              <a:rPr altLang="en-US" dirty="0" kumimoji="1" lang="ja-JP">
                <a:solidFill>
                  <a:schemeClr val="tx1"/>
                </a:solidFill>
              </a:rPr>
              <a:t>　</a:t>
            </a:r>
          </a:p>
        </p:txBody>
      </p:sp>
      <p:sp>
        <p:nvSpPr>
          <p:cNvPr id="2" name="スライド番号プレースホルダー 1">
            <a:extLst>
              <a:ext uri="{FF2B5EF4-FFF2-40B4-BE49-F238E27FC236}">
                <a16:creationId xmlns:a16="http://schemas.microsoft.com/office/drawing/2014/main" id="{F51B8D2D-F1E2-473D-84AB-49A82257D903}"/>
              </a:ext>
            </a:extLst>
          </p:cNvPr>
          <p:cNvSpPr>
            <a:spLocks noGrp="1"/>
          </p:cNvSpPr>
          <p:nvPr>
            <p:ph idx="12" sz="quarter" type="sldNum"/>
          </p:nvPr>
        </p:nvSpPr>
        <p:spPr/>
        <p:txBody>
          <a:bodyPr/>
          <a:lstStyle/>
          <a:p>
            <a:fld id="{6CDE0D69-D120-4C3F-AF8B-153B86130DEE}" type="slidenum">
              <a:rPr altLang="en-US" kumimoji="1" lang="ja-JP" smtClean="0"/>
              <a:pPr/>
              <a:t>5</a:t>
            </a:fld>
            <a:endParaRPr altLang="en-US" dirty="0" kumimoji="1" lang="ja-JP"/>
          </a:p>
        </p:txBody>
      </p:sp>
      <p:sp>
        <p:nvSpPr>
          <p:cNvPr id="6" name="四角形: 角を丸くする 5">
            <a:extLst>
              <a:ext uri="{FF2B5EF4-FFF2-40B4-BE49-F238E27FC236}">
                <a16:creationId xmlns:a16="http://schemas.microsoft.com/office/drawing/2014/main" id="{81B88CE6-5D0A-4EA4-A866-811E0CF06F89}"/>
              </a:ext>
            </a:extLst>
          </p:cNvPr>
          <p:cNvSpPr/>
          <p:nvPr/>
        </p:nvSpPr>
        <p:spPr>
          <a:xfrm>
            <a:off x="331015" y="3340610"/>
            <a:ext cx="10800000" cy="2697327"/>
          </a:xfrm>
          <a:prstGeom prst="roundRect">
            <a:avLst>
              <a:gd fmla="val 11798" name="adj"/>
            </a:avLst>
          </a:prstGeom>
          <a:solidFill>
            <a:srgbClr val="FFD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800">
                <a:solidFill>
                  <a:schemeClr val="tx1"/>
                </a:solidFill>
              </a:rPr>
              <a:t>（</a:t>
            </a:r>
            <a:r>
              <a:rPr altLang="ja-JP" b="1" dirty="0" kumimoji="1" lang="en-US" sz="2800">
                <a:solidFill>
                  <a:schemeClr val="tx1"/>
                </a:solidFill>
              </a:rPr>
              <a:t>5</a:t>
            </a:r>
            <a:r>
              <a:rPr altLang="en-US" b="1" dirty="0" kumimoji="1" lang="ja-JP" sz="2800">
                <a:solidFill>
                  <a:schemeClr val="tx1"/>
                </a:solidFill>
              </a:rPr>
              <a:t>）  </a:t>
            </a:r>
            <a:r>
              <a:rPr altLang="en-US" dirty="0" kumimoji="1" lang="ja-JP" sz="2800" u="sng">
                <a:solidFill>
                  <a:schemeClr val="tx1"/>
                </a:solidFill>
              </a:rPr>
              <a:t>不正行為を行った場合は，その場で</a:t>
            </a:r>
            <a:r>
              <a:rPr altLang="en-US" b="1" dirty="0" kumimoji="1" lang="ja-JP" sz="2800" u="sng">
                <a:solidFill>
                  <a:schemeClr val="tx1"/>
                </a:solidFill>
              </a:rPr>
              <a:t>受験の中止と退室を　　</a:t>
            </a:r>
            <a:endParaRPr altLang="ja-JP" b="1" dirty="0" kumimoji="1" lang="en-US" sz="2800" u="sng">
              <a:solidFill>
                <a:schemeClr val="tx1"/>
              </a:solidFill>
            </a:endParaRPr>
          </a:p>
          <a:p>
            <a:r>
              <a:rPr altLang="en-US" b="1" dirty="0" kumimoji="1" lang="ja-JP" sz="2800">
                <a:solidFill>
                  <a:schemeClr val="tx1"/>
                </a:solidFill>
              </a:rPr>
              <a:t>　　</a:t>
            </a:r>
            <a:r>
              <a:rPr altLang="en-US" b="1" dirty="0" kumimoji="1" lang="ja-JP" sz="2800" u="sng">
                <a:solidFill>
                  <a:schemeClr val="tx1"/>
                </a:solidFill>
              </a:rPr>
              <a:t>指示され，それ以後の受験はできなくなります</a:t>
            </a:r>
            <a:r>
              <a:rPr altLang="en-US" dirty="0" kumimoji="1" lang="ja-JP" sz="2800" u="sng">
                <a:solidFill>
                  <a:schemeClr val="tx1"/>
                </a:solidFill>
              </a:rPr>
              <a:t>。</a:t>
            </a:r>
            <a:endParaRPr altLang="ja-JP" dirty="0" kumimoji="1" lang="en-US" sz="2800" u="sng">
              <a:solidFill>
                <a:schemeClr val="tx1"/>
              </a:solidFill>
            </a:endParaRPr>
          </a:p>
          <a:p>
            <a:pPr>
              <a:spcBef>
                <a:spcPts val="1200"/>
              </a:spcBef>
            </a:pPr>
            <a:r>
              <a:rPr altLang="en-US" dirty="0" kumimoji="1" lang="ja-JP" sz="2000">
                <a:solidFill>
                  <a:schemeClr val="tx1"/>
                </a:solidFill>
              </a:rPr>
              <a:t>　➡　受験した</a:t>
            </a:r>
            <a:r>
              <a:rPr altLang="en-US" b="1" dirty="0" kumimoji="1" lang="ja-JP" sz="2000">
                <a:solidFill>
                  <a:schemeClr val="tx1"/>
                </a:solidFill>
              </a:rPr>
              <a:t>大学入学共通テストの全ての教科・科目の成績を無効</a:t>
            </a:r>
            <a:r>
              <a:rPr altLang="en-US" dirty="0" kumimoji="1" lang="ja-JP" sz="2000">
                <a:solidFill>
                  <a:schemeClr val="tx1"/>
                </a:solidFill>
              </a:rPr>
              <a:t>とします。</a:t>
            </a:r>
            <a:endParaRPr altLang="ja-JP" dirty="0" kumimoji="1" lang="en-US" sz="2000">
              <a:solidFill>
                <a:schemeClr val="tx1"/>
              </a:solidFill>
            </a:endParaRPr>
          </a:p>
          <a:p>
            <a:pPr>
              <a:spcBef>
                <a:spcPts val="1200"/>
              </a:spcBef>
            </a:pPr>
            <a:r>
              <a:rPr altLang="en-US" dirty="0" kumimoji="1" lang="ja-JP" sz="2000">
                <a:solidFill>
                  <a:schemeClr val="tx1"/>
                </a:solidFill>
              </a:rPr>
              <a:t>　➡　状況により</a:t>
            </a:r>
            <a:r>
              <a:rPr altLang="en-US" b="1" dirty="0" kumimoji="1" lang="ja-JP" sz="2000">
                <a:solidFill>
                  <a:schemeClr val="tx1"/>
                </a:solidFill>
              </a:rPr>
              <a:t>警察へ被害届を提出する</a:t>
            </a:r>
            <a:r>
              <a:rPr altLang="en-US" dirty="0" kumimoji="1" lang="ja-JP" sz="2000">
                <a:solidFill>
                  <a:schemeClr val="tx1"/>
                </a:solidFill>
              </a:rPr>
              <a:t>などの対応をとる場合があります。</a:t>
            </a:r>
            <a:endParaRPr altLang="ja-JP" dirty="0" kumimoji="1" lang="en-US" sz="2000">
              <a:solidFill>
                <a:schemeClr val="tx1"/>
              </a:solidFill>
            </a:endParaRPr>
          </a:p>
        </p:txBody>
      </p:sp>
      <p:cxnSp>
        <p:nvCxnSpPr>
          <p:cNvPr id="7" name="直線コネクタ 6">
            <a:extLst>
              <a:ext uri="{FF2B5EF4-FFF2-40B4-BE49-F238E27FC236}">
                <a16:creationId xmlns:a16="http://schemas.microsoft.com/office/drawing/2014/main" id="{D076E2DF-A4E8-4F8C-B880-565CCFBF372B}"/>
              </a:ext>
            </a:extLst>
          </p:cNvPr>
          <p:cNvCxnSpPr>
            <a:cxnSpLocks/>
          </p:cNvCxnSpPr>
          <p:nvPr/>
        </p:nvCxnSpPr>
        <p:spPr>
          <a:xfrm>
            <a:off x="406400" y="555335"/>
            <a:ext cx="903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06730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1000" id="6" tmFilter="0, 0; .2, .5; .8, .5; 1, 0"/>
                                        <p:tgtEl>
                                          <p:spTgt spid="24"/>
                                        </p:tgtEl>
                                      </p:cBhvr>
                                    </p:animEffect>
                                    <p:animScale>
                                      <p:cBhvr>
                                        <p:cTn autoRev="1" dur="500" fill="hold" id="7"/>
                                        <p:tgtEl>
                                          <p:spTgt spid="24"/>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mph" presetID="26" presetSubtype="0">
                                  <p:stCondLst>
                                    <p:cond delay="0"/>
                                  </p:stCondLst>
                                  <p:childTnLst>
                                    <p:animEffect filter="fade" transition="out">
                                      <p:cBhvr>
                                        <p:cTn dur="1000" id="11" tmFilter="0, 0; .2, .5; .8, .5; 1, 0"/>
                                        <p:tgtEl>
                                          <p:spTgt spid="6"/>
                                        </p:tgtEl>
                                      </p:cBhvr>
                                    </p:animEffect>
                                    <p:animScale>
                                      <p:cBhvr>
                                        <p:cTn autoRev="1" dur="500" fill="hold" id="12"/>
                                        <p:tgtEl>
                                          <p:spTgt spid="6"/>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4"/>
      <p:bldP animBg="1" grpId="0" spid="6"/>
    </p:bldLst>
  </p:timing>
</p:sld>
</file>

<file path=ppt/slides/slide6.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400" y="113121"/>
            <a:ext cx="8596668" cy="563414"/>
          </a:xfrm>
        </p:spPr>
        <p:txBody>
          <a:bodyPr>
            <a:normAutofit fontScale="90000"/>
          </a:bodyPr>
          <a:lstStyle/>
          <a:p>
            <a:r>
              <a:rPr altLang="ja-JP" b="1" dirty="0" lang="en-US">
                <a:solidFill>
                  <a:schemeClr val="accent2">
                    <a:lumMod val="50000"/>
                  </a:schemeClr>
                </a:solidFill>
              </a:rPr>
              <a:t>2. </a:t>
            </a:r>
            <a:r>
              <a:rPr altLang="en-US" b="1" dirty="0" lang="ja-JP">
                <a:solidFill>
                  <a:schemeClr val="accent2">
                    <a:lumMod val="50000"/>
                  </a:schemeClr>
                </a:solidFill>
              </a:rPr>
              <a:t>試験実施期日等</a:t>
            </a:r>
            <a:r>
              <a:rPr altLang="ja-JP" dirty="0" lang="en-US" sz="2700">
                <a:solidFill>
                  <a:schemeClr val="accent2">
                    <a:lumMod val="50000"/>
                  </a:schemeClr>
                </a:solidFill>
              </a:rPr>
              <a:t>【</a:t>
            </a:r>
            <a:r>
              <a:rPr altLang="en-US" dirty="0" lang="ja-JP" sz="2700">
                <a:solidFill>
                  <a:schemeClr val="accent2">
                    <a:lumMod val="50000"/>
                  </a:schemeClr>
                </a:solidFill>
              </a:rPr>
              <a:t>受験上の注意：</a:t>
            </a:r>
            <a:r>
              <a:rPr altLang="ja-JP" dirty="0" lang="en-US" sz="2700">
                <a:solidFill>
                  <a:schemeClr val="accent2">
                    <a:lumMod val="50000"/>
                  </a:schemeClr>
                </a:solidFill>
              </a:rPr>
              <a:t>P.</a:t>
            </a:r>
            <a:r>
              <a:rPr altLang="en-US" dirty="0" lang="ja-JP" sz="2700">
                <a:solidFill>
                  <a:schemeClr val="accent2">
                    <a:lumMod val="50000"/>
                  </a:schemeClr>
                </a:solidFill>
              </a:rPr>
              <a:t>３</a:t>
            </a:r>
            <a:r>
              <a:rPr altLang="ja-JP" dirty="0" lang="en-US" sz="2700">
                <a:solidFill>
                  <a:schemeClr val="accent2">
                    <a:lumMod val="50000"/>
                  </a:schemeClr>
                </a:solidFill>
              </a:rPr>
              <a:t>】</a:t>
            </a:r>
            <a:endParaRPr altLang="en-US" dirty="0" lang="ja-JP">
              <a:solidFill>
                <a:schemeClr val="accent2">
                  <a:lumMod val="50000"/>
                </a:schemeClr>
              </a:solidFill>
            </a:endParaRPr>
          </a:p>
        </p:txBody>
      </p:sp>
      <p:graphicFrame>
        <p:nvGraphicFramePr>
          <p:cNvPr id="4" name="表 3">
            <a:extLst>
              <a:ext uri="{FF2B5EF4-FFF2-40B4-BE49-F238E27FC236}">
                <a16:creationId xmlns:a16="http://schemas.microsoft.com/office/drawing/2014/main" id="{D68000DD-DE67-4063-8E22-BDC74FA5B5EF}"/>
              </a:ext>
            </a:extLst>
          </p:cNvPr>
          <p:cNvGraphicFramePr>
            <a:graphicFrameLocks noGrp="1"/>
          </p:cNvGraphicFramePr>
          <p:nvPr>
            <p:extLst>
              <p:ext uri="{D42A27DB-BD31-4B8C-83A1-F6EECF244321}">
                <p14:modId xmlns:p14="http://schemas.microsoft.com/office/powerpoint/2010/main" val="3729742363"/>
              </p:ext>
            </p:extLst>
          </p:nvPr>
        </p:nvGraphicFramePr>
        <p:xfrm>
          <a:off x="244930" y="1520052"/>
          <a:ext cx="5763699" cy="4168196"/>
        </p:xfrm>
        <a:graphic>
          <a:graphicData uri="http://schemas.openxmlformats.org/drawingml/2006/table">
            <a:tbl>
              <a:tblPr>
                <a:tableStyleId>{5C22544A-7EE6-4342-B048-85BDC9FD1C3A}</a:tableStyleId>
              </a:tblPr>
              <a:tblGrid>
                <a:gridCol w="1481610">
                  <a:extLst>
                    <a:ext uri="{9D8B030D-6E8A-4147-A177-3AD203B41FA5}">
                      <a16:colId xmlns:a16="http://schemas.microsoft.com/office/drawing/2014/main" val="2732954170"/>
                    </a:ext>
                  </a:extLst>
                </a:gridCol>
                <a:gridCol w="929076">
                  <a:extLst>
                    <a:ext uri="{9D8B030D-6E8A-4147-A177-3AD203B41FA5}">
                      <a16:colId xmlns:a16="http://schemas.microsoft.com/office/drawing/2014/main" val="2830434421"/>
                    </a:ext>
                  </a:extLst>
                </a:gridCol>
                <a:gridCol w="1359180">
                  <a:extLst>
                    <a:ext uri="{9D8B030D-6E8A-4147-A177-3AD203B41FA5}">
                      <a16:colId xmlns:a16="http://schemas.microsoft.com/office/drawing/2014/main" val="3319466626"/>
                    </a:ext>
                  </a:extLst>
                </a:gridCol>
                <a:gridCol w="992714">
                  <a:extLst>
                    <a:ext uri="{9D8B030D-6E8A-4147-A177-3AD203B41FA5}">
                      <a16:colId xmlns:a16="http://schemas.microsoft.com/office/drawing/2014/main" val="29762887"/>
                    </a:ext>
                  </a:extLst>
                </a:gridCol>
                <a:gridCol w="1001119">
                  <a:extLst>
                    <a:ext uri="{9D8B030D-6E8A-4147-A177-3AD203B41FA5}">
                      <a16:colId xmlns:a16="http://schemas.microsoft.com/office/drawing/2014/main" val="1269409928"/>
                    </a:ext>
                  </a:extLst>
                </a:gridCol>
              </a:tblGrid>
              <a:tr h="379330">
                <a:tc gridSpan="2">
                  <a:txBody>
                    <a:bodyPr/>
                    <a:lstStyle/>
                    <a:p>
                      <a:pPr algn="ctr">
                        <a:lnSpc>
                          <a:spcPct val="100000"/>
                        </a:lnSpc>
                        <a:spcAft>
                          <a:spcPts val="0"/>
                        </a:spcAft>
                        <a:tabLst>
                          <a:tab algn="l" pos="6200775"/>
                          <a:tab algn="l" pos="6267450"/>
                        </a:tabLst>
                      </a:pPr>
                      <a:r>
                        <a:rPr b="1" dirty="0" kern="100" lang="ja-JP" spc="-50" sz="1600">
                          <a:effectLst/>
                          <a:latin typeface="+mj-ea"/>
                          <a:ea typeface="+mj-ea"/>
                        </a:rPr>
                        <a:t>出題教科</a:t>
                      </a:r>
                      <a:endParaRPr b="1" dirty="0" kern="100" lang="ja-JP" sz="16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2">
                        <a:lumMod val="20000"/>
                        <a:lumOff val="80000"/>
                      </a:schemeClr>
                    </a:solidFill>
                  </a:tcPr>
                </a:tc>
                <a:tc hMerge="1">
                  <a:txBody>
                    <a:bodyPr/>
                    <a:lstStyle/>
                    <a:p>
                      <a:endParaRPr altLang="en-US" kumimoji="1" lang="ja-JP"/>
                    </a:p>
                  </a:txBody>
                  <a:tcPr/>
                </a:tc>
                <a:tc>
                  <a:txBody>
                    <a:bodyPr/>
                    <a:lstStyle/>
                    <a:p>
                      <a:pPr algn="ctr">
                        <a:lnSpc>
                          <a:spcPct val="100000"/>
                        </a:lnSpc>
                        <a:spcAft>
                          <a:spcPts val="0"/>
                        </a:spcAft>
                        <a:tabLst>
                          <a:tab algn="l" pos="6200775"/>
                          <a:tab algn="l" pos="6267450"/>
                        </a:tabLst>
                      </a:pPr>
                      <a:r>
                        <a:rPr b="1" dirty="0" kern="100" lang="ja-JP" spc="235" sz="1600">
                          <a:effectLst/>
                          <a:latin typeface="+mj-ea"/>
                          <a:ea typeface="+mj-ea"/>
                        </a:rPr>
                        <a:t>受験者</a:t>
                      </a:r>
                      <a:endParaRPr b="1" dirty="0" kern="100" lang="ja-JP" sz="1600">
                        <a:effectLst/>
                        <a:latin typeface="+mj-ea"/>
                        <a:ea typeface="+mj-ea"/>
                      </a:endParaRPr>
                    </a:p>
                    <a:p>
                      <a:pPr algn="ctr">
                        <a:lnSpc>
                          <a:spcPct val="100000"/>
                        </a:lnSpc>
                        <a:spcAft>
                          <a:spcPts val="0"/>
                        </a:spcAft>
                        <a:tabLst>
                          <a:tab algn="l" pos="6200775"/>
                          <a:tab algn="l" pos="6267450"/>
                        </a:tabLst>
                      </a:pPr>
                      <a:r>
                        <a:rPr b="1" dirty="0" kern="100" lang="ja-JP" sz="1600">
                          <a:effectLst/>
                          <a:latin typeface="+mj-ea"/>
                          <a:ea typeface="+mj-ea"/>
                        </a:rPr>
                        <a:t>入室終了</a:t>
                      </a:r>
                      <a:endParaRPr b="1" dirty="0" kern="100" lang="ja-JP" sz="16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2">
                        <a:lumMod val="20000"/>
                        <a:lumOff val="80000"/>
                      </a:schemeClr>
                    </a:solidFill>
                  </a:tcPr>
                </a:tc>
                <a:tc>
                  <a:txBody>
                    <a:bodyPr/>
                    <a:lstStyle/>
                    <a:p>
                      <a:pPr algn="ctr">
                        <a:lnSpc>
                          <a:spcPct val="100000"/>
                        </a:lnSpc>
                        <a:spcAft>
                          <a:spcPts val="0"/>
                        </a:spcAft>
                        <a:tabLst>
                          <a:tab algn="l" pos="6200775"/>
                          <a:tab algn="l" pos="6267450"/>
                        </a:tabLst>
                      </a:pPr>
                      <a:r>
                        <a:rPr b="1" dirty="0" kern="100" lang="ja-JP" sz="1600">
                          <a:effectLst/>
                          <a:latin typeface="+mj-ea"/>
                          <a:ea typeface="+mj-ea"/>
                        </a:rPr>
                        <a:t>試験開始</a:t>
                      </a:r>
                      <a:endParaRPr b="1" dirty="0" kern="100" lang="ja-JP" sz="16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2">
                        <a:lumMod val="20000"/>
                        <a:lumOff val="80000"/>
                      </a:schemeClr>
                    </a:solidFill>
                  </a:tcPr>
                </a:tc>
                <a:tc>
                  <a:txBody>
                    <a:bodyPr/>
                    <a:lstStyle/>
                    <a:p>
                      <a:pPr algn="ctr">
                        <a:lnSpc>
                          <a:spcPct val="100000"/>
                        </a:lnSpc>
                        <a:spcAft>
                          <a:spcPts val="0"/>
                        </a:spcAft>
                        <a:tabLst>
                          <a:tab algn="l" pos="6200775"/>
                          <a:tab algn="l" pos="6267450"/>
                        </a:tabLst>
                      </a:pPr>
                      <a:r>
                        <a:rPr b="1" dirty="0" kern="100" lang="ja-JP" sz="1600">
                          <a:effectLst/>
                          <a:latin typeface="+mj-ea"/>
                          <a:ea typeface="+mj-ea"/>
                        </a:rPr>
                        <a:t>試験終了</a:t>
                      </a:r>
                      <a:endParaRPr b="1" dirty="0" kern="100" lang="ja-JP" sz="16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2">
                        <a:lumMod val="20000"/>
                        <a:lumOff val="80000"/>
                      </a:schemeClr>
                    </a:solidFill>
                  </a:tcPr>
                </a:tc>
                <a:extLst>
                  <a:ext uri="{0D108BD9-81ED-4DB2-BD59-A6C34878D82A}">
                    <a16:rowId xmlns:a16="http://schemas.microsoft.com/office/drawing/2014/main" val="2466586038"/>
                  </a:ext>
                </a:extLst>
              </a:tr>
              <a:tr h="720000">
                <a:tc rowSpan="2">
                  <a:txBody>
                    <a:bodyPr/>
                    <a:lstStyle/>
                    <a:p>
                      <a:pPr algn="ctr"/>
                      <a:r>
                        <a:rPr altLang="en-US" dirty="0" kumimoji="1" lang="ja-JP" sz="2400"/>
                        <a:t>地理歴史</a:t>
                      </a:r>
                      <a:endParaRPr altLang="ja-JP" dirty="0" kumimoji="1" lang="en-US" sz="2400"/>
                    </a:p>
                    <a:p>
                      <a:pPr algn="ctr"/>
                      <a:r>
                        <a:rPr altLang="en-US" dirty="0" kumimoji="1" lang="ja-JP" sz="2400"/>
                        <a:t>公民</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r>
                        <a:rPr altLang="ja-JP" dirty="0" kumimoji="1" lang="en-US"/>
                        <a:t>2</a:t>
                      </a:r>
                      <a:r>
                        <a:rPr altLang="en-US" dirty="0" kumimoji="1" lang="ja-JP"/>
                        <a:t>科目</a:t>
                      </a:r>
                      <a:endParaRPr altLang="ja-JP" dirty="0" kumimoji="1" lang="en-US"/>
                    </a:p>
                    <a:p>
                      <a:r>
                        <a:rPr altLang="en-US" dirty="0" kumimoji="1" lang="ja-JP"/>
                        <a:t>登録者</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dirty="0" kern="100" lang="en-US" sz="2400">
                          <a:effectLst/>
                          <a:latin typeface="+mj-ea"/>
                          <a:ea typeface="+mj-ea"/>
                        </a:rPr>
                        <a:t>9:00</a:t>
                      </a:r>
                      <a:r>
                        <a:rPr dirty="0" kern="100" lang="ja-JP" sz="1600">
                          <a:effectLst/>
                          <a:latin typeface="+mj-ea"/>
                          <a:ea typeface="+mj-ea"/>
                        </a:rPr>
                        <a:t>まで</a:t>
                      </a:r>
                      <a:endParaRPr dirty="0" kern="100" lang="ja-JP" sz="2400">
                        <a:effectLst/>
                        <a:latin typeface="+mj-ea"/>
                        <a:ea typeface="+mj-ea"/>
                        <a:cs charset="0" panose="020B0604020202020204" pitchFamily="34" typeface="Arial"/>
                      </a:endParaRPr>
                    </a:p>
                  </a:txBody>
                  <a:tcPr anchor="ctr" marB="40258" marL="69912"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dirty="0" kern="100" lang="en-US" sz="2400">
                          <a:effectLst/>
                          <a:latin typeface="+mj-ea"/>
                          <a:ea typeface="+mj-ea"/>
                        </a:rPr>
                        <a:t>9:30</a:t>
                      </a:r>
                      <a:endParaRPr dirty="0" kern="100" lang="ja-JP" sz="2400">
                        <a:effectLst/>
                        <a:latin typeface="+mj-ea"/>
                        <a:ea typeface="+mj-ea"/>
                        <a:cs charset="0" panose="020B0604020202020204" pitchFamily="34" typeface="Arial"/>
                      </a:endParaRPr>
                    </a:p>
                  </a:txBody>
                  <a:tcPr anchor="ctr" marB="40258" marL="69912"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dirty="0" kern="100" lang="en-US" sz="2400">
                          <a:effectLst/>
                          <a:latin typeface="+mj-ea"/>
                          <a:ea typeface="+mj-ea"/>
                        </a:rPr>
                        <a:t>11:40</a:t>
                      </a:r>
                      <a:endParaRPr dirty="0" kern="100" lang="ja-JP" sz="2400">
                        <a:effectLst/>
                        <a:latin typeface="+mj-ea"/>
                        <a:ea typeface="+mj-ea"/>
                        <a:cs charset="0" panose="020B0604020202020204" pitchFamily="34" typeface="Arial"/>
                      </a:endParaRPr>
                    </a:p>
                  </a:txBody>
                  <a:tcPr anchor="ctr" marB="40258" marL="69912"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1328499681"/>
                  </a:ext>
                </a:extLst>
              </a:tr>
              <a:tr h="720000">
                <a:tc vMerge="1">
                  <a:txBody>
                    <a:bodyPr/>
                    <a:lstStyle/>
                    <a:p>
                      <a:endParaRPr altLang="en-US" kumimoji="1" lang="ja-JP"/>
                    </a:p>
                  </a:txBody>
                  <a:tcPr>
                    <a:lnT algn="ctr" cap="flat" cmpd="sng" w="12700">
                      <a:solidFill>
                        <a:schemeClr val="tx1"/>
                      </a:solidFill>
                      <a:prstDash val="solid"/>
                      <a:round/>
                      <a:headEnd len="med" type="none" w="med"/>
                      <a:tailEnd len="med" type="none" w="med"/>
                    </a:lnT>
                  </a:tcPr>
                </a:tc>
                <a:tc>
                  <a:txBody>
                    <a:bodyPr/>
                    <a:lstStyle/>
                    <a:p>
                      <a:r>
                        <a:rPr altLang="ja-JP" dirty="0" kumimoji="1" lang="en-US"/>
                        <a:t>1</a:t>
                      </a:r>
                      <a:r>
                        <a:rPr altLang="en-US" dirty="0" kumimoji="1" lang="ja-JP"/>
                        <a:t>科目</a:t>
                      </a:r>
                      <a:endParaRPr altLang="ja-JP" dirty="0" kumimoji="1" lang="en-US"/>
                    </a:p>
                    <a:p>
                      <a:r>
                        <a:rPr altLang="en-US" dirty="0" kumimoji="1" lang="ja-JP"/>
                        <a:t>登録者</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dirty="0" kern="100" lang="en-US" sz="2400">
                          <a:effectLst/>
                          <a:latin typeface="+mj-ea"/>
                          <a:ea typeface="+mj-ea"/>
                        </a:rPr>
                        <a:t>10:10</a:t>
                      </a:r>
                      <a:r>
                        <a:rPr dirty="0" kern="100" lang="ja-JP" sz="1600">
                          <a:effectLst/>
                          <a:latin typeface="+mj-ea"/>
                          <a:ea typeface="+mj-ea"/>
                        </a:rPr>
                        <a:t>まで</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dirty="0" kern="100" lang="en-US" sz="2400">
                          <a:effectLst/>
                          <a:latin typeface="+mj-ea"/>
                          <a:ea typeface="+mj-ea"/>
                        </a:rPr>
                        <a:t>10:40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dirty="0" kern="100" lang="en-US" sz="2400">
                          <a:effectLst/>
                          <a:latin typeface="+mj-ea"/>
                          <a:ea typeface="+mj-ea"/>
                        </a:rPr>
                        <a:t>11:40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2829337024"/>
                  </a:ext>
                </a:extLst>
              </a:tr>
              <a:tr h="720000">
                <a:tc gridSpan="2">
                  <a:txBody>
                    <a:bodyPr/>
                    <a:lstStyle/>
                    <a:p>
                      <a:pPr algn="ctr" indent="-133350" marL="133350">
                        <a:lnSpc>
                          <a:spcPct val="100000"/>
                        </a:lnSpc>
                        <a:spcAft>
                          <a:spcPts val="0"/>
                        </a:spcAft>
                        <a:tabLst>
                          <a:tab algn="ctr" pos="2700020"/>
                          <a:tab algn="r" pos="5400040"/>
                          <a:tab algn="l" pos="533400"/>
                        </a:tabLst>
                      </a:pPr>
                      <a:r>
                        <a:rPr dirty="0" kern="100" lang="ja-JP" sz="2400">
                          <a:effectLst/>
                          <a:latin typeface="+mj-ea"/>
                          <a:ea typeface="+mj-ea"/>
                        </a:rPr>
                        <a:t>国語</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a:txBody>
                    <a:bodyPr/>
                    <a:lstStyle/>
                    <a:p>
                      <a:endParaRPr altLang="en-US" kumimoji="1" lang="ja-JP"/>
                    </a:p>
                  </a:txBody>
                  <a:tcPr/>
                </a:tc>
                <a:tc>
                  <a:txBody>
                    <a:bodyPr/>
                    <a:lstStyle/>
                    <a:p>
                      <a:pPr algn="ctr" indent="-133350" marL="133350">
                        <a:lnSpc>
                          <a:spcPct val="100000"/>
                        </a:lnSpc>
                        <a:spcAft>
                          <a:spcPts val="0"/>
                        </a:spcAft>
                      </a:pPr>
                      <a:r>
                        <a:rPr dirty="0" kern="100" lang="en-US" sz="2400">
                          <a:effectLst/>
                          <a:latin typeface="+mj-ea"/>
                          <a:ea typeface="+mj-ea"/>
                        </a:rPr>
                        <a:t>12:45</a:t>
                      </a:r>
                      <a:r>
                        <a:rPr dirty="0" kern="100" lang="ja-JP" sz="1600">
                          <a:effectLst/>
                          <a:latin typeface="+mj-ea"/>
                          <a:ea typeface="+mj-ea"/>
                        </a:rPr>
                        <a:t>まで</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33350">
                        <a:lnSpc>
                          <a:spcPct val="100000"/>
                        </a:lnSpc>
                        <a:spcAft>
                          <a:spcPts val="0"/>
                        </a:spcAft>
                      </a:pPr>
                      <a:r>
                        <a:rPr dirty="0" kern="100" lang="en-US" sz="2400">
                          <a:effectLst/>
                          <a:latin typeface="+mj-ea"/>
                          <a:ea typeface="+mj-ea"/>
                        </a:rPr>
                        <a:t>13:00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33350">
                        <a:lnSpc>
                          <a:spcPct val="100000"/>
                        </a:lnSpc>
                        <a:spcAft>
                          <a:spcPts val="0"/>
                        </a:spcAft>
                      </a:pPr>
                      <a:r>
                        <a:rPr dirty="0" kern="100" lang="en-US" sz="2400">
                          <a:effectLst/>
                          <a:latin typeface="+mj-ea"/>
                          <a:ea typeface="+mj-ea"/>
                        </a:rPr>
                        <a:t>14:30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3045422996"/>
                  </a:ext>
                </a:extLst>
              </a:tr>
              <a:tr h="720000">
                <a:tc gridSpan="2">
                  <a:txBody>
                    <a:bodyPr/>
                    <a:lstStyle/>
                    <a:p>
                      <a:pPr algn="ctr" indent="-133350" marL="133350">
                        <a:lnSpc>
                          <a:spcPct val="100000"/>
                        </a:lnSpc>
                        <a:spcAft>
                          <a:spcPts val="0"/>
                        </a:spcAft>
                      </a:pPr>
                      <a:r>
                        <a:rPr dirty="0" kern="100" lang="ja-JP" sz="2400">
                          <a:effectLst/>
                          <a:latin typeface="+mj-ea"/>
                          <a:ea typeface="+mj-ea"/>
                        </a:rPr>
                        <a:t>外国語</a:t>
                      </a:r>
                      <a:endParaRPr dirty="0" kern="100" lang="ja-JP" sz="2000">
                        <a:effectLst/>
                        <a:latin typeface="+mj-ea"/>
                        <a:ea typeface="+mj-ea"/>
                        <a:cs charset="0" panose="020B0604020202020204" pitchFamily="34" typeface="Arial"/>
                      </a:endParaRPr>
                    </a:p>
                  </a:txBody>
                  <a:tcPr anchor="ctr" marB="45939" marL="91878" marR="91878" marT="45939">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a:txBody>
                    <a:bodyPr/>
                    <a:lstStyle/>
                    <a:p>
                      <a:endParaRPr altLang="en-US" kumimoji="1" lang="ja-JP"/>
                    </a:p>
                  </a:txBody>
                  <a:tcPr/>
                </a:tc>
                <a:tc>
                  <a:txBody>
                    <a:bodyPr/>
                    <a:lstStyle/>
                    <a:p>
                      <a:pPr algn="ctr" indent="-133350" marL="142875">
                        <a:lnSpc>
                          <a:spcPct val="100000"/>
                        </a:lnSpc>
                        <a:spcBef>
                          <a:spcPts val="600"/>
                        </a:spcBef>
                        <a:spcAft>
                          <a:spcPts val="0"/>
                        </a:spcAft>
                      </a:pPr>
                      <a:r>
                        <a:rPr dirty="0" kern="100" lang="en-US" sz="2400">
                          <a:effectLst/>
                          <a:latin typeface="+mj-ea"/>
                          <a:ea typeface="+mj-ea"/>
                        </a:rPr>
                        <a:t>15:05</a:t>
                      </a:r>
                      <a:r>
                        <a:rPr dirty="0" kern="100" lang="ja-JP" sz="1600">
                          <a:effectLst/>
                          <a:latin typeface="+mj-ea"/>
                          <a:ea typeface="+mj-ea"/>
                        </a:rPr>
                        <a:t>まで</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2875">
                        <a:lnSpc>
                          <a:spcPct val="100000"/>
                        </a:lnSpc>
                        <a:spcBef>
                          <a:spcPts val="600"/>
                        </a:spcBef>
                        <a:spcAft>
                          <a:spcPts val="0"/>
                        </a:spcAft>
                      </a:pPr>
                      <a:r>
                        <a:rPr dirty="0" kern="100" lang="en-US" sz="2400">
                          <a:effectLst/>
                          <a:latin typeface="+mj-ea"/>
                          <a:ea typeface="+mj-ea"/>
                        </a:rPr>
                        <a:t>15:20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2875">
                        <a:lnSpc>
                          <a:spcPct val="100000"/>
                        </a:lnSpc>
                        <a:spcBef>
                          <a:spcPts val="600"/>
                        </a:spcBef>
                        <a:spcAft>
                          <a:spcPts val="0"/>
                        </a:spcAft>
                      </a:pPr>
                      <a:r>
                        <a:rPr dirty="0" kern="100" lang="en-US" sz="2400">
                          <a:effectLst/>
                          <a:latin typeface="+mj-ea"/>
                          <a:ea typeface="+mj-ea"/>
                        </a:rPr>
                        <a:t>16:40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1560031307"/>
                  </a:ext>
                </a:extLst>
              </a:tr>
              <a:tr h="720000">
                <a:tc gridSpan="2">
                  <a:txBody>
                    <a:bodyPr/>
                    <a:lstStyle/>
                    <a:p>
                      <a:pPr algn="ctr" indent="-133350" marL="133350">
                        <a:lnSpc>
                          <a:spcPct val="100000"/>
                        </a:lnSpc>
                        <a:spcAft>
                          <a:spcPts val="0"/>
                        </a:spcAft>
                      </a:pPr>
                      <a:r>
                        <a:rPr altLang="en-US" dirty="0" kern="100" lang="ja-JP" sz="2400">
                          <a:effectLst/>
                          <a:latin typeface="+mj-ea"/>
                          <a:ea typeface="+mj-ea"/>
                          <a:cs charset="0" panose="020B0604020202020204" pitchFamily="34" typeface="Arial"/>
                        </a:rPr>
                        <a:t>英語</a:t>
                      </a:r>
                      <a:r>
                        <a:rPr altLang="ja-JP" dirty="0" kern="100" lang="en-US" sz="2400">
                          <a:effectLst/>
                          <a:latin typeface="+mj-ea"/>
                          <a:ea typeface="+mj-ea"/>
                          <a:cs charset="0" panose="020B0604020202020204" pitchFamily="34" typeface="Arial"/>
                        </a:rPr>
                        <a:t>(</a:t>
                      </a:r>
                      <a:r>
                        <a:rPr altLang="en-US" dirty="0" kern="100" lang="ja-JP" sz="2000">
                          <a:effectLst/>
                          <a:latin typeface="+mj-ea"/>
                          <a:ea typeface="+mj-ea"/>
                          <a:cs charset="0" panose="020B0604020202020204" pitchFamily="34" typeface="Arial"/>
                        </a:rPr>
                        <a:t>リスニング</a:t>
                      </a:r>
                      <a:r>
                        <a:rPr altLang="ja-JP" dirty="0" kern="100" lang="en-US" sz="2000">
                          <a:effectLst/>
                          <a:latin typeface="+mj-ea"/>
                          <a:ea typeface="+mj-ea"/>
                          <a:cs charset="0" panose="020B0604020202020204" pitchFamily="34" typeface="Arial"/>
                        </a:rPr>
                        <a:t>)</a:t>
                      </a:r>
                      <a:endParaRPr dirty="0" kern="100" lang="ja-JP" sz="2000">
                        <a:effectLst/>
                        <a:latin typeface="+mj-ea"/>
                        <a:ea typeface="+mj-ea"/>
                        <a:cs charset="0" panose="020B0604020202020204" pitchFamily="34" typeface="Arial"/>
                      </a:endParaRPr>
                    </a:p>
                  </a:txBody>
                  <a:tcPr anchor="ctr" marB="45939" marL="91878" marR="91878" marT="45939">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a:txBody>
                    <a:bodyPr/>
                    <a:lstStyle/>
                    <a:p>
                      <a:endParaRPr altLang="en-US" kumimoji="1" lang="ja-JP"/>
                    </a:p>
                  </a:txBody>
                  <a:tcPr/>
                </a:tc>
                <a:tc>
                  <a:txBody>
                    <a:bodyPr/>
                    <a:lstStyle/>
                    <a:p>
                      <a:pPr algn="ctr" indent="-133350" marL="144145">
                        <a:lnSpc>
                          <a:spcPct val="100000"/>
                        </a:lnSpc>
                        <a:spcAft>
                          <a:spcPts val="0"/>
                        </a:spcAft>
                      </a:pPr>
                      <a:r>
                        <a:rPr dirty="0" kern="100" lang="en-US" sz="2400">
                          <a:effectLst/>
                          <a:latin typeface="+mj-ea"/>
                          <a:ea typeface="+mj-ea"/>
                        </a:rPr>
                        <a:t>17:15</a:t>
                      </a:r>
                      <a:r>
                        <a:rPr dirty="0" kern="100" lang="ja-JP" sz="1600">
                          <a:effectLst/>
                          <a:latin typeface="+mj-ea"/>
                          <a:ea typeface="+mj-ea"/>
                        </a:rPr>
                        <a:t>まで</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17:20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18:20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3296236677"/>
                  </a:ext>
                </a:extLst>
              </a:tr>
            </a:tbl>
          </a:graphicData>
        </a:graphic>
      </p:graphicFrame>
      <p:graphicFrame>
        <p:nvGraphicFramePr>
          <p:cNvPr id="5" name="表 4">
            <a:extLst>
              <a:ext uri="{FF2B5EF4-FFF2-40B4-BE49-F238E27FC236}">
                <a16:creationId xmlns:a16="http://schemas.microsoft.com/office/drawing/2014/main" id="{33C77227-85EF-4162-8BAB-4E672A66D09E}"/>
              </a:ext>
            </a:extLst>
          </p:cNvPr>
          <p:cNvGraphicFramePr>
            <a:graphicFrameLocks noGrp="1"/>
          </p:cNvGraphicFramePr>
          <p:nvPr>
            <p:extLst>
              <p:ext uri="{D42A27DB-BD31-4B8C-83A1-F6EECF244321}">
                <p14:modId xmlns:p14="http://schemas.microsoft.com/office/powerpoint/2010/main" val="1557326352"/>
              </p:ext>
            </p:extLst>
          </p:nvPr>
        </p:nvGraphicFramePr>
        <p:xfrm>
          <a:off x="6214533" y="1520052"/>
          <a:ext cx="5604669" cy="4168196"/>
        </p:xfrm>
        <a:graphic>
          <a:graphicData uri="http://schemas.openxmlformats.org/drawingml/2006/table">
            <a:tbl>
              <a:tblPr>
                <a:tableStyleId>{5C22544A-7EE6-4342-B048-85BDC9FD1C3A}</a:tableStyleId>
              </a:tblPr>
              <a:tblGrid>
                <a:gridCol w="1273044">
                  <a:extLst>
                    <a:ext uri="{9D8B030D-6E8A-4147-A177-3AD203B41FA5}">
                      <a16:colId xmlns:a16="http://schemas.microsoft.com/office/drawing/2014/main" val="2732954170"/>
                    </a:ext>
                  </a:extLst>
                </a:gridCol>
                <a:gridCol w="936943">
                  <a:extLst>
                    <a:ext uri="{9D8B030D-6E8A-4147-A177-3AD203B41FA5}">
                      <a16:colId xmlns:a16="http://schemas.microsoft.com/office/drawing/2014/main" val="1149568988"/>
                    </a:ext>
                  </a:extLst>
                </a:gridCol>
                <a:gridCol w="1370689">
                  <a:extLst>
                    <a:ext uri="{9D8B030D-6E8A-4147-A177-3AD203B41FA5}">
                      <a16:colId xmlns:a16="http://schemas.microsoft.com/office/drawing/2014/main" val="3319466626"/>
                    </a:ext>
                  </a:extLst>
                </a:gridCol>
                <a:gridCol w="1017394">
                  <a:extLst>
                    <a:ext uri="{9D8B030D-6E8A-4147-A177-3AD203B41FA5}">
                      <a16:colId xmlns:a16="http://schemas.microsoft.com/office/drawing/2014/main" val="29762887"/>
                    </a:ext>
                  </a:extLst>
                </a:gridCol>
                <a:gridCol w="1006599">
                  <a:extLst>
                    <a:ext uri="{9D8B030D-6E8A-4147-A177-3AD203B41FA5}">
                      <a16:colId xmlns:a16="http://schemas.microsoft.com/office/drawing/2014/main" val="1269409928"/>
                    </a:ext>
                  </a:extLst>
                </a:gridCol>
              </a:tblGrid>
              <a:tr h="404688">
                <a:tc gridSpan="2">
                  <a:txBody>
                    <a:bodyPr/>
                    <a:lstStyle/>
                    <a:p>
                      <a:pPr algn="ctr">
                        <a:lnSpc>
                          <a:spcPct val="100000"/>
                        </a:lnSpc>
                        <a:spcAft>
                          <a:spcPts val="0"/>
                        </a:spcAft>
                        <a:tabLst>
                          <a:tab algn="l" pos="6200775"/>
                          <a:tab algn="l" pos="6267450"/>
                        </a:tabLst>
                      </a:pPr>
                      <a:r>
                        <a:rPr b="1" dirty="0" kern="100" lang="ja-JP" spc="-50" sz="1600">
                          <a:effectLst/>
                          <a:latin typeface="+mj-ea"/>
                          <a:ea typeface="+mj-ea"/>
                        </a:rPr>
                        <a:t>出題教科</a:t>
                      </a:r>
                      <a:endParaRPr b="1" dirty="0" kern="100" lang="ja-JP" sz="16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2">
                        <a:lumMod val="20000"/>
                        <a:lumOff val="80000"/>
                      </a:schemeClr>
                    </a:solidFill>
                  </a:tcPr>
                </a:tc>
                <a:tc hMerge="1">
                  <a:txBody>
                    <a:bodyPr/>
                    <a:lstStyle/>
                    <a:p>
                      <a:endParaRPr altLang="en-US" kumimoji="1" lang="ja-JP"/>
                    </a:p>
                  </a:txBody>
                  <a:tcPr/>
                </a:tc>
                <a:tc>
                  <a:txBody>
                    <a:bodyPr/>
                    <a:lstStyle/>
                    <a:p>
                      <a:pPr algn="ctr">
                        <a:lnSpc>
                          <a:spcPct val="100000"/>
                        </a:lnSpc>
                        <a:spcAft>
                          <a:spcPts val="0"/>
                        </a:spcAft>
                        <a:tabLst>
                          <a:tab algn="l" pos="6200775"/>
                          <a:tab algn="l" pos="6267450"/>
                        </a:tabLst>
                      </a:pPr>
                      <a:r>
                        <a:rPr b="1" dirty="0" kern="100" lang="ja-JP" spc="235" sz="1600">
                          <a:effectLst/>
                          <a:latin typeface="+mj-ea"/>
                          <a:ea typeface="+mj-ea"/>
                        </a:rPr>
                        <a:t>受験者</a:t>
                      </a:r>
                      <a:endParaRPr b="1" dirty="0" kern="100" lang="ja-JP" sz="1600">
                        <a:effectLst/>
                        <a:latin typeface="+mj-ea"/>
                        <a:ea typeface="+mj-ea"/>
                      </a:endParaRPr>
                    </a:p>
                    <a:p>
                      <a:pPr algn="ctr">
                        <a:lnSpc>
                          <a:spcPct val="100000"/>
                        </a:lnSpc>
                        <a:spcAft>
                          <a:spcPts val="0"/>
                        </a:spcAft>
                        <a:tabLst>
                          <a:tab algn="l" pos="6200775"/>
                          <a:tab algn="l" pos="6267450"/>
                        </a:tabLst>
                      </a:pPr>
                      <a:r>
                        <a:rPr b="1" dirty="0" kern="100" lang="ja-JP" sz="1600">
                          <a:effectLst/>
                          <a:latin typeface="+mj-ea"/>
                          <a:ea typeface="+mj-ea"/>
                        </a:rPr>
                        <a:t>入室終了</a:t>
                      </a:r>
                      <a:endParaRPr b="1" dirty="0" kern="100" lang="ja-JP" sz="16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2">
                        <a:lumMod val="20000"/>
                        <a:lumOff val="80000"/>
                      </a:schemeClr>
                    </a:solidFill>
                  </a:tcPr>
                </a:tc>
                <a:tc>
                  <a:txBody>
                    <a:bodyPr/>
                    <a:lstStyle/>
                    <a:p>
                      <a:pPr algn="ctr">
                        <a:lnSpc>
                          <a:spcPct val="100000"/>
                        </a:lnSpc>
                        <a:spcAft>
                          <a:spcPts val="0"/>
                        </a:spcAft>
                        <a:tabLst>
                          <a:tab algn="l" pos="6200775"/>
                          <a:tab algn="l" pos="6267450"/>
                        </a:tabLst>
                      </a:pPr>
                      <a:r>
                        <a:rPr b="1" dirty="0" kern="100" lang="ja-JP" sz="1600">
                          <a:effectLst/>
                          <a:latin typeface="+mj-ea"/>
                          <a:ea typeface="+mj-ea"/>
                        </a:rPr>
                        <a:t>試験開始</a:t>
                      </a:r>
                      <a:endParaRPr b="1" dirty="0" kern="100" lang="ja-JP" sz="16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2">
                        <a:lumMod val="20000"/>
                        <a:lumOff val="80000"/>
                      </a:schemeClr>
                    </a:solidFill>
                  </a:tcPr>
                </a:tc>
                <a:tc>
                  <a:txBody>
                    <a:bodyPr/>
                    <a:lstStyle/>
                    <a:p>
                      <a:pPr algn="ctr">
                        <a:lnSpc>
                          <a:spcPct val="100000"/>
                        </a:lnSpc>
                        <a:spcAft>
                          <a:spcPts val="0"/>
                        </a:spcAft>
                        <a:tabLst>
                          <a:tab algn="l" pos="6200775"/>
                          <a:tab algn="l" pos="6267450"/>
                        </a:tabLst>
                      </a:pPr>
                      <a:r>
                        <a:rPr b="1" dirty="0" kern="100" lang="ja-JP" sz="1600">
                          <a:effectLst/>
                          <a:latin typeface="+mj-ea"/>
                          <a:ea typeface="+mj-ea"/>
                        </a:rPr>
                        <a:t>試験終了</a:t>
                      </a:r>
                      <a:endParaRPr b="1" dirty="0" kern="100" lang="ja-JP" sz="16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accent2">
                        <a:lumMod val="20000"/>
                        <a:lumOff val="80000"/>
                      </a:schemeClr>
                    </a:solidFill>
                  </a:tcPr>
                </a:tc>
                <a:extLst>
                  <a:ext uri="{0D108BD9-81ED-4DB2-BD59-A6C34878D82A}">
                    <a16:rowId xmlns:a16="http://schemas.microsoft.com/office/drawing/2014/main" val="2466586038"/>
                  </a:ext>
                </a:extLst>
              </a:tr>
              <a:tr h="720000">
                <a:tc rowSpan="2">
                  <a:txBody>
                    <a:bodyPr/>
                    <a:lstStyle/>
                    <a:p>
                      <a:pPr algn="ctr"/>
                      <a:r>
                        <a:rPr altLang="en-US" dirty="0" kumimoji="1" lang="ja-JP" sz="2400"/>
                        <a:t>理科</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r>
                        <a:rPr altLang="ja-JP" dirty="0" kumimoji="1" lang="en-US"/>
                        <a:t>2</a:t>
                      </a:r>
                      <a:r>
                        <a:rPr altLang="en-US" dirty="0" kumimoji="1" lang="ja-JP"/>
                        <a:t>科目</a:t>
                      </a:r>
                      <a:endParaRPr altLang="ja-JP" dirty="0" kumimoji="1" lang="en-US"/>
                    </a:p>
                    <a:p>
                      <a:r>
                        <a:rPr altLang="en-US" dirty="0" kumimoji="1" lang="ja-JP"/>
                        <a:t>登録者</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9:00</a:t>
                      </a:r>
                      <a:r>
                        <a:rPr dirty="0" kern="100" lang="ja-JP" sz="1600">
                          <a:effectLst/>
                          <a:latin typeface="+mj-ea"/>
                          <a:ea typeface="+mj-ea"/>
                        </a:rPr>
                        <a:t>まで</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9:30</a:t>
                      </a:r>
                      <a:endParaRPr dirty="0" kern="100" lang="ja-JP" sz="2400">
                        <a:effectLst/>
                        <a:latin typeface="+mj-ea"/>
                        <a:ea typeface="+mj-ea"/>
                        <a:cs charset="0" panose="020B0604020202020204" pitchFamily="34" typeface="Arial"/>
                      </a:endParaRPr>
                    </a:p>
                  </a:txBody>
                  <a:tcPr anchor="ctr" marB="0" marL="69912" marR="69912"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11:40</a:t>
                      </a:r>
                      <a:endParaRPr dirty="0" kern="100" lang="ja-JP" sz="2400">
                        <a:effectLst/>
                        <a:latin typeface="+mj-ea"/>
                        <a:ea typeface="+mj-ea"/>
                        <a:cs charset="0" panose="020B0604020202020204" pitchFamily="34" typeface="Arial"/>
                      </a:endParaRPr>
                    </a:p>
                  </a:txBody>
                  <a:tcPr anchor="ctr" marB="0" marL="69912" marR="69912"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2230191244"/>
                  </a:ext>
                </a:extLst>
              </a:tr>
              <a:tr h="720000">
                <a:tc vMerge="1">
                  <a:txBody>
                    <a:bodyPr/>
                    <a:lstStyle/>
                    <a:p>
                      <a:endParaRPr altLang="en-US" kumimoji="1" lang="ja-JP"/>
                    </a:p>
                  </a:txBody>
                  <a:tcPr/>
                </a:tc>
                <a:tc>
                  <a:txBody>
                    <a:bodyPr/>
                    <a:lstStyle/>
                    <a:p>
                      <a:r>
                        <a:rPr altLang="ja-JP" dirty="0" kumimoji="1" lang="en-US"/>
                        <a:t>1</a:t>
                      </a:r>
                      <a:r>
                        <a:rPr altLang="en-US" dirty="0" kumimoji="1" lang="ja-JP"/>
                        <a:t>科目</a:t>
                      </a:r>
                      <a:endParaRPr altLang="ja-JP" dirty="0" kumimoji="1" lang="en-US"/>
                    </a:p>
                    <a:p>
                      <a:r>
                        <a:rPr altLang="en-US" dirty="0" kumimoji="1" lang="ja-JP"/>
                        <a:t>登録者</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10:10</a:t>
                      </a:r>
                      <a:r>
                        <a:rPr dirty="0" kern="100" lang="ja-JP" sz="1600">
                          <a:effectLst/>
                          <a:latin typeface="+mj-ea"/>
                          <a:ea typeface="+mj-ea"/>
                        </a:rPr>
                        <a:t>まで</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10:40</a:t>
                      </a:r>
                      <a:endParaRPr dirty="0" kern="100" lang="ja-JP" sz="2400">
                        <a:effectLst/>
                        <a:latin typeface="+mj-ea"/>
                        <a:ea typeface="+mj-ea"/>
                        <a:cs charset="0" panose="020B0604020202020204" pitchFamily="34" typeface="Arial"/>
                      </a:endParaRPr>
                    </a:p>
                  </a:txBody>
                  <a:tcPr anchor="ctr" marB="0" marL="69912" marR="69912"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11:40</a:t>
                      </a:r>
                      <a:endParaRPr dirty="0" kern="100" lang="ja-JP" sz="2400">
                        <a:effectLst/>
                        <a:latin typeface="+mj-ea"/>
                        <a:ea typeface="+mj-ea"/>
                        <a:cs charset="0" panose="020B0604020202020204" pitchFamily="34" typeface="Arial"/>
                      </a:endParaRPr>
                    </a:p>
                  </a:txBody>
                  <a:tcPr anchor="ctr" marB="0" marL="69912" marR="69912"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570249079"/>
                  </a:ext>
                </a:extLst>
              </a:tr>
              <a:tr h="720000">
                <a:tc gridSpan="2">
                  <a:txBody>
                    <a:bodyPr/>
                    <a:lstStyle/>
                    <a:p>
                      <a:pPr algn="ctr" indent="-133350" marL="144145">
                        <a:lnSpc>
                          <a:spcPct val="100000"/>
                        </a:lnSpc>
                        <a:spcAft>
                          <a:spcPts val="0"/>
                        </a:spcAft>
                      </a:pPr>
                      <a:r>
                        <a:rPr dirty="0" kern="100" lang="ja-JP" sz="2400">
                          <a:effectLst/>
                          <a:latin typeface="+mj-ea"/>
                          <a:ea typeface="+mj-ea"/>
                        </a:rPr>
                        <a:t>数学①</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a:txBody>
                    <a:bodyPr/>
                    <a:lstStyle/>
                    <a:p>
                      <a:endParaRPr altLang="en-US" kumimoji="1" lang="ja-JP"/>
                    </a:p>
                  </a:txBody>
                  <a:tcPr/>
                </a:tc>
                <a:tc>
                  <a:txBody>
                    <a:bodyPr/>
                    <a:lstStyle/>
                    <a:p>
                      <a:pPr algn="ctr" indent="-133350" marL="144145">
                        <a:lnSpc>
                          <a:spcPct val="100000"/>
                        </a:lnSpc>
                        <a:spcAft>
                          <a:spcPts val="0"/>
                        </a:spcAft>
                      </a:pPr>
                      <a:r>
                        <a:rPr dirty="0" kern="100" lang="en-US" sz="2400">
                          <a:effectLst/>
                          <a:latin typeface="+mj-ea"/>
                          <a:ea typeface="+mj-ea"/>
                        </a:rPr>
                        <a:t>12:45</a:t>
                      </a:r>
                      <a:r>
                        <a:rPr dirty="0" kern="100" lang="ja-JP" sz="1600">
                          <a:effectLst/>
                          <a:latin typeface="+mj-ea"/>
                          <a:ea typeface="+mj-ea"/>
                        </a:rPr>
                        <a:t>まで</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13:00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14:10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2581630048"/>
                  </a:ext>
                </a:extLst>
              </a:tr>
              <a:tr h="720000">
                <a:tc gridSpan="2">
                  <a:txBody>
                    <a:bodyPr/>
                    <a:lstStyle/>
                    <a:p>
                      <a:pPr algn="ctr" indent="-133350" marL="133350">
                        <a:lnSpc>
                          <a:spcPct val="100000"/>
                        </a:lnSpc>
                        <a:spcAft>
                          <a:spcPts val="0"/>
                        </a:spcAft>
                      </a:pPr>
                      <a:r>
                        <a:rPr dirty="0" kern="100" lang="ja-JP" sz="2400">
                          <a:effectLst/>
                          <a:latin typeface="+mj-ea"/>
                          <a:ea typeface="+mj-ea"/>
                        </a:rPr>
                        <a:t>数学②</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a:txBody>
                    <a:bodyPr/>
                    <a:lstStyle/>
                    <a:p>
                      <a:endParaRPr altLang="en-US" kumimoji="1" lang="ja-JP"/>
                    </a:p>
                  </a:txBody>
                  <a:tcPr/>
                </a:tc>
                <a:tc>
                  <a:txBody>
                    <a:bodyPr/>
                    <a:lstStyle/>
                    <a:p>
                      <a:pPr algn="ctr" indent="-133350" marL="144145">
                        <a:lnSpc>
                          <a:spcPct val="100000"/>
                        </a:lnSpc>
                        <a:spcAft>
                          <a:spcPts val="0"/>
                        </a:spcAft>
                      </a:pPr>
                      <a:r>
                        <a:rPr dirty="0" kern="100" lang="en-US" sz="2400">
                          <a:effectLst/>
                          <a:latin typeface="+mj-ea"/>
                          <a:ea typeface="+mj-ea"/>
                        </a:rPr>
                        <a:t>14:45</a:t>
                      </a:r>
                      <a:r>
                        <a:rPr dirty="0" kern="100" lang="ja-JP" sz="1600">
                          <a:effectLst/>
                          <a:latin typeface="+mj-ea"/>
                          <a:ea typeface="+mj-ea"/>
                        </a:rPr>
                        <a:t>まで</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15:00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indent="-133350" marL="144145">
                        <a:lnSpc>
                          <a:spcPct val="100000"/>
                        </a:lnSpc>
                        <a:spcAft>
                          <a:spcPts val="0"/>
                        </a:spcAft>
                      </a:pPr>
                      <a:r>
                        <a:rPr dirty="0" kern="100" lang="en-US" sz="2400">
                          <a:effectLst/>
                          <a:latin typeface="+mj-ea"/>
                          <a:ea typeface="+mj-ea"/>
                        </a:rPr>
                        <a:t>16:10</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1107433988"/>
                  </a:ext>
                </a:extLst>
              </a:tr>
              <a:tr h="720000">
                <a:tc gridSpan="2">
                  <a:txBody>
                    <a:bodyPr/>
                    <a:lstStyle/>
                    <a:p>
                      <a:pPr algn="ctr" indent="-133350" marL="133350">
                        <a:lnSpc>
                          <a:spcPct val="100000"/>
                        </a:lnSpc>
                        <a:spcAft>
                          <a:spcPts val="0"/>
                        </a:spcAft>
                      </a:pPr>
                      <a:r>
                        <a:rPr dirty="0" kern="100" lang="ja-JP" sz="2400">
                          <a:effectLst/>
                          <a:latin typeface="+mj-ea"/>
                          <a:ea typeface="+mj-ea"/>
                        </a:rPr>
                        <a:t>情報</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hMerge="1">
                  <a:txBody>
                    <a:bodyPr/>
                    <a:lstStyle/>
                    <a:p>
                      <a:endParaRPr altLang="en-US" kumimoji="1" lang="ja-JP"/>
                    </a:p>
                  </a:txBody>
                  <a:tcPr/>
                </a:tc>
                <a:tc>
                  <a:txBody>
                    <a:bodyPr/>
                    <a:lstStyle/>
                    <a:p>
                      <a:pPr algn="ctr">
                        <a:lnSpc>
                          <a:spcPct val="100000"/>
                        </a:lnSpc>
                        <a:spcAft>
                          <a:spcPts val="0"/>
                        </a:spcAft>
                      </a:pPr>
                      <a:r>
                        <a:rPr dirty="0" kern="100" lang="en-US" sz="2400">
                          <a:effectLst/>
                          <a:latin typeface="+mj-ea"/>
                          <a:ea typeface="+mj-ea"/>
                        </a:rPr>
                        <a:t>16:45</a:t>
                      </a:r>
                      <a:r>
                        <a:rPr dirty="0" kern="100" lang="ja-JP" sz="1600">
                          <a:effectLst/>
                          <a:latin typeface="+mj-ea"/>
                          <a:ea typeface="+mj-ea"/>
                        </a:rPr>
                        <a:t>まで</a:t>
                      </a:r>
                      <a:endParaRPr dirty="0" kern="100" lang="ja-JP" sz="2400">
                        <a:effectLst/>
                        <a:latin typeface="+mj-ea"/>
                        <a:ea typeface="+mj-ea"/>
                        <a:cs charset="0" panose="020B0604020202020204" pitchFamily="34" typeface="Arial"/>
                      </a:endParaRPr>
                    </a:p>
                  </a:txBody>
                  <a:tcPr anchor="ctr" marB="40258" marL="60028" marR="60028" marT="40258">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dirty="0" kern="100" lang="en-US" sz="2400">
                          <a:effectLst/>
                          <a:latin typeface="+mj-ea"/>
                          <a:ea typeface="+mj-ea"/>
                        </a:rPr>
                        <a:t>17:00</a:t>
                      </a:r>
                      <a:endParaRPr dirty="0" kern="100" lang="ja-JP" sz="2400">
                        <a:effectLst/>
                        <a:latin typeface="+mj-ea"/>
                        <a:ea typeface="+mj-ea"/>
                        <a:cs charset="0" panose="020B0604020202020204" pitchFamily="34" typeface="Arial"/>
                      </a:endParaRPr>
                    </a:p>
                  </a:txBody>
                  <a:tcPr anchor="ctr" marB="0" marL="69912" marR="69912"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tc>
                  <a:txBody>
                    <a:bodyPr/>
                    <a:lstStyle/>
                    <a:p>
                      <a:pPr algn="ctr">
                        <a:lnSpc>
                          <a:spcPct val="100000"/>
                        </a:lnSpc>
                        <a:spcAft>
                          <a:spcPts val="0"/>
                        </a:spcAft>
                      </a:pPr>
                      <a:r>
                        <a:rPr dirty="0" kern="100" lang="en-US" sz="2400">
                          <a:effectLst/>
                          <a:latin typeface="+mj-ea"/>
                          <a:ea typeface="+mj-ea"/>
                        </a:rPr>
                        <a:t>18:00</a:t>
                      </a:r>
                      <a:endParaRPr dirty="0" kern="100" lang="ja-JP" sz="2400">
                        <a:effectLst/>
                        <a:latin typeface="+mj-ea"/>
                        <a:ea typeface="+mj-ea"/>
                        <a:cs charset="0" panose="020B0604020202020204" pitchFamily="34" typeface="Arial"/>
                      </a:endParaRPr>
                    </a:p>
                  </a:txBody>
                  <a:tcPr anchor="ctr" marB="0" marL="69912" marR="69912"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solidFill>
                      <a:schemeClr val="bg1"/>
                    </a:solidFill>
                  </a:tcPr>
                </a:tc>
                <a:extLst>
                  <a:ext uri="{0D108BD9-81ED-4DB2-BD59-A6C34878D82A}">
                    <a16:rowId xmlns:a16="http://schemas.microsoft.com/office/drawing/2014/main" val="2306460570"/>
                  </a:ext>
                </a:extLst>
              </a:tr>
            </a:tbl>
          </a:graphicData>
        </a:graphic>
      </p:graphicFrame>
      <p:sp>
        <p:nvSpPr>
          <p:cNvPr id="6" name="テキスト ボックス 5">
            <a:extLst>
              <a:ext uri="{FF2B5EF4-FFF2-40B4-BE49-F238E27FC236}">
                <a16:creationId xmlns:a16="http://schemas.microsoft.com/office/drawing/2014/main" id="{628DB66C-E387-4696-985D-C16B87DF11D6}"/>
              </a:ext>
            </a:extLst>
          </p:cNvPr>
          <p:cNvSpPr txBox="1"/>
          <p:nvPr/>
        </p:nvSpPr>
        <p:spPr>
          <a:xfrm>
            <a:off x="1889488" y="704629"/>
            <a:ext cx="3240000" cy="711842"/>
          </a:xfrm>
          <a:prstGeom prst="rect">
            <a:avLst/>
          </a:prstGeom>
          <a:solidFill>
            <a:schemeClr val="accent2">
              <a:lumMod val="75000"/>
            </a:schemeClr>
          </a:solidFill>
          <a:ln w="28575">
            <a:noFill/>
          </a:ln>
        </p:spPr>
        <p:txBody>
          <a:bodyPr anchor="ctr" anchorCtr="0" rtlCol="0" wrap="square">
            <a:noAutofit/>
          </a:bodyPr>
          <a:lstStyle/>
          <a:p>
            <a:pPr algn="ctr"/>
            <a:r>
              <a:rPr altLang="en-US" b="1" dirty="0" kumimoji="1" lang="ja-JP" sz="2000">
                <a:solidFill>
                  <a:schemeClr val="bg1"/>
                </a:solidFill>
              </a:rPr>
              <a:t>１日目</a:t>
            </a:r>
            <a:endParaRPr altLang="ja-JP" b="1" dirty="0" kumimoji="1" lang="en-US" sz="2000">
              <a:solidFill>
                <a:schemeClr val="bg1"/>
              </a:solidFill>
            </a:endParaRPr>
          </a:p>
          <a:p>
            <a:pPr algn="ctr"/>
            <a:r>
              <a:rPr altLang="en-US" b="1" dirty="0" kumimoji="1" lang="ja-JP">
                <a:solidFill>
                  <a:schemeClr val="bg1"/>
                </a:solidFill>
              </a:rPr>
              <a:t>（令和８年１月</a:t>
            </a:r>
            <a:r>
              <a:rPr altLang="ja-JP" b="1" dirty="0" kumimoji="1" lang="en-US">
                <a:solidFill>
                  <a:schemeClr val="bg1"/>
                </a:solidFill>
              </a:rPr>
              <a:t>17</a:t>
            </a:r>
            <a:r>
              <a:rPr altLang="en-US" b="1" dirty="0" kumimoji="1" lang="ja-JP">
                <a:solidFill>
                  <a:schemeClr val="bg1"/>
                </a:solidFill>
              </a:rPr>
              <a:t>日（土））</a:t>
            </a:r>
            <a:r>
              <a:rPr altLang="en-US" b="1" dirty="0" kumimoji="1" lang="ja-JP" sz="2000">
                <a:solidFill>
                  <a:schemeClr val="bg1"/>
                </a:solidFill>
              </a:rPr>
              <a:t>　　</a:t>
            </a:r>
          </a:p>
        </p:txBody>
      </p:sp>
      <p:sp>
        <p:nvSpPr>
          <p:cNvPr id="7" name="テキスト ボックス 6">
            <a:extLst>
              <a:ext uri="{FF2B5EF4-FFF2-40B4-BE49-F238E27FC236}">
                <a16:creationId xmlns:a16="http://schemas.microsoft.com/office/drawing/2014/main" id="{CC91D95E-7D05-4B84-8FD0-8F9E211F0F98}"/>
              </a:ext>
            </a:extLst>
          </p:cNvPr>
          <p:cNvSpPr txBox="1"/>
          <p:nvPr/>
        </p:nvSpPr>
        <p:spPr>
          <a:xfrm>
            <a:off x="7779576" y="708261"/>
            <a:ext cx="3240000" cy="711842"/>
          </a:xfrm>
          <a:prstGeom prst="rect">
            <a:avLst/>
          </a:prstGeom>
          <a:solidFill>
            <a:schemeClr val="accent2">
              <a:lumMod val="75000"/>
            </a:schemeClr>
          </a:solidFill>
          <a:ln w="28575">
            <a:noFill/>
          </a:ln>
        </p:spPr>
        <p:txBody>
          <a:bodyPr anchor="ctr" anchorCtr="0" rtlCol="0" wrap="square">
            <a:noAutofit/>
          </a:bodyPr>
          <a:lstStyle/>
          <a:p>
            <a:pPr algn="ctr"/>
            <a:r>
              <a:rPr altLang="en-US" b="1" dirty="0" kumimoji="1" lang="ja-JP" sz="2000">
                <a:solidFill>
                  <a:schemeClr val="bg1"/>
                </a:solidFill>
              </a:rPr>
              <a:t>２日目</a:t>
            </a:r>
            <a:endParaRPr altLang="ja-JP" b="1" dirty="0" kumimoji="1" lang="en-US" sz="2000">
              <a:solidFill>
                <a:schemeClr val="bg1"/>
              </a:solidFill>
            </a:endParaRPr>
          </a:p>
          <a:p>
            <a:pPr algn="ctr"/>
            <a:r>
              <a:rPr altLang="en-US" b="1" dirty="0" kumimoji="1" lang="ja-JP">
                <a:solidFill>
                  <a:schemeClr val="bg1"/>
                </a:solidFill>
              </a:rPr>
              <a:t>（令和８年１月</a:t>
            </a:r>
            <a:r>
              <a:rPr altLang="ja-JP" b="1" dirty="0" kumimoji="1" lang="en-US">
                <a:solidFill>
                  <a:schemeClr val="bg1"/>
                </a:solidFill>
              </a:rPr>
              <a:t>18</a:t>
            </a:r>
            <a:r>
              <a:rPr altLang="en-US" b="1" dirty="0" kumimoji="1" lang="ja-JP">
                <a:solidFill>
                  <a:schemeClr val="bg1"/>
                </a:solidFill>
              </a:rPr>
              <a:t>日（日））</a:t>
            </a:r>
            <a:r>
              <a:rPr altLang="en-US" b="1" dirty="0" kumimoji="1" lang="ja-JP" sz="2000">
                <a:solidFill>
                  <a:schemeClr val="bg1"/>
                </a:solidFill>
              </a:rPr>
              <a:t>　　</a:t>
            </a:r>
          </a:p>
        </p:txBody>
      </p:sp>
      <p:sp>
        <p:nvSpPr>
          <p:cNvPr id="2" name="スライド番号プレースホルダー 1">
            <a:extLst>
              <a:ext uri="{FF2B5EF4-FFF2-40B4-BE49-F238E27FC236}">
                <a16:creationId xmlns:a16="http://schemas.microsoft.com/office/drawing/2014/main" id="{09FB4F98-579D-4F97-941D-40A5F3528136}"/>
              </a:ext>
            </a:extLst>
          </p:cNvPr>
          <p:cNvSpPr>
            <a:spLocks noGrp="1"/>
          </p:cNvSpPr>
          <p:nvPr>
            <p:ph idx="12" sz="quarter" type="sldNum"/>
          </p:nvPr>
        </p:nvSpPr>
        <p:spPr/>
        <p:txBody>
          <a:bodyPr/>
          <a:lstStyle/>
          <a:p>
            <a:fld id="{6CDE0D69-D120-4C3F-AF8B-153B86130DEE}" type="slidenum">
              <a:rPr altLang="en-US" kumimoji="1" lang="ja-JP" smtClean="0"/>
              <a:pPr/>
              <a:t>6</a:t>
            </a:fld>
            <a:endParaRPr altLang="en-US" dirty="0" kumimoji="1" lang="ja-JP"/>
          </a:p>
        </p:txBody>
      </p:sp>
      <p:sp>
        <p:nvSpPr>
          <p:cNvPr id="8" name="四角形: 角を丸くする 7">
            <a:extLst>
              <a:ext uri="{FF2B5EF4-FFF2-40B4-BE49-F238E27FC236}">
                <a16:creationId xmlns:a16="http://schemas.microsoft.com/office/drawing/2014/main" id="{D7A019F1-D3DE-4C3F-B823-7D13A56E1CDA}"/>
              </a:ext>
            </a:extLst>
          </p:cNvPr>
          <p:cNvSpPr/>
          <p:nvPr/>
        </p:nvSpPr>
        <p:spPr>
          <a:xfrm>
            <a:off x="410210" y="5838651"/>
            <a:ext cx="11160000" cy="612000"/>
          </a:xfrm>
          <a:prstGeom prst="roundRect">
            <a:avLst>
              <a:gd fmla="val 2719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 rIns="36000" rtlCol="0"/>
          <a:lstStyle/>
          <a:p>
            <a:pPr>
              <a:lnSpc>
                <a:spcPts val="3000"/>
              </a:lnSpc>
            </a:pPr>
            <a:r>
              <a:rPr altLang="en-US" dirty="0" kumimoji="1" lang="ja-JP" sz="2200">
                <a:solidFill>
                  <a:schemeClr val="tx1"/>
                </a:solidFill>
              </a:rPr>
              <a:t>〇　受験者は，受験者入室終了時刻までに必ず指定された試験室に入室してください。</a:t>
            </a:r>
          </a:p>
        </p:txBody>
      </p:sp>
      <p:sp>
        <p:nvSpPr>
          <p:cNvPr id="9" name="正方形/長方形 8">
            <a:extLst>
              <a:ext uri="{FF2B5EF4-FFF2-40B4-BE49-F238E27FC236}">
                <a16:creationId xmlns:a16="http://schemas.microsoft.com/office/drawing/2014/main" id="{CA5A7A59-991A-49F1-8F7E-77CC9F2D0A46}"/>
              </a:ext>
            </a:extLst>
          </p:cNvPr>
          <p:cNvSpPr/>
          <p:nvPr/>
        </p:nvSpPr>
        <p:spPr>
          <a:xfrm>
            <a:off x="2639104" y="1520051"/>
            <a:ext cx="1368000" cy="4176000"/>
          </a:xfrm>
          <a:prstGeom prst="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kumimoji="1" lang="ja-JP">
              <a:ln w="76200">
                <a:solidFill>
                  <a:schemeClr val="tx1"/>
                </a:solidFill>
              </a:ln>
            </a:endParaRPr>
          </a:p>
        </p:txBody>
      </p:sp>
      <p:sp>
        <p:nvSpPr>
          <p:cNvPr id="10" name="正方形/長方形 9">
            <a:extLst>
              <a:ext uri="{FF2B5EF4-FFF2-40B4-BE49-F238E27FC236}">
                <a16:creationId xmlns:a16="http://schemas.microsoft.com/office/drawing/2014/main" id="{45B2E2E1-A193-4BFD-9CFE-E9FC4D6A2864}"/>
              </a:ext>
            </a:extLst>
          </p:cNvPr>
          <p:cNvSpPr/>
          <p:nvPr/>
        </p:nvSpPr>
        <p:spPr>
          <a:xfrm>
            <a:off x="8437924" y="1512431"/>
            <a:ext cx="1368000" cy="4176000"/>
          </a:xfrm>
          <a:prstGeom prst="rect">
            <a:avLst/>
          </a:prstGeom>
          <a:noFill/>
          <a:ln w="57150">
            <a:solidFill>
              <a:srgbClr val="FFC000"/>
            </a:solidFill>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dirty="0" kumimoji="1" lang="ja-JP">
              <a:ln w="76200">
                <a:solidFill>
                  <a:schemeClr val="tx1"/>
                </a:solidFill>
              </a:ln>
            </a:endParaRPr>
          </a:p>
        </p:txBody>
      </p:sp>
    </p:spTree>
    <p:extLst>
      <p:ext uri="{BB962C8B-B14F-4D97-AF65-F5344CB8AC3E}">
        <p14:creationId xmlns:p14="http://schemas.microsoft.com/office/powerpoint/2010/main" val="136740695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9"/>
                                        </p:tgtEl>
                                        <p:attrNameLst>
                                          <p:attrName>style.visibility</p:attrName>
                                        </p:attrNameLst>
                                      </p:cBhvr>
                                      <p:to>
                                        <p:strVal val="visible"/>
                                      </p:to>
                                    </p:set>
                                    <p:animEffect filter="wheel(1)" transition="in">
                                      <p:cBhvr>
                                        <p:cTn dur="2000" id="7"/>
                                        <p:tgtEl>
                                          <p:spTgt spid="9"/>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10"/>
                                        </p:tgtEl>
                                        <p:attrNameLst>
                                          <p:attrName>style.visibility</p:attrName>
                                        </p:attrNameLst>
                                      </p:cBhvr>
                                      <p:to>
                                        <p:strVal val="visible"/>
                                      </p:to>
                                    </p:set>
                                    <p:animEffect filter="wheel(1)" transition="in">
                                      <p:cBhvr>
                                        <p:cTn dur="2000" id="10"/>
                                        <p:tgtEl>
                                          <p:spTgt spid="10"/>
                                        </p:tgtEl>
                                      </p:cBhvr>
                                    </p:animEffec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mph" presetID="26" presetSubtype="0">
                                  <p:stCondLst>
                                    <p:cond delay="0"/>
                                  </p:stCondLst>
                                  <p:childTnLst>
                                    <p:animEffect filter="fade" transition="out">
                                      <p:cBhvr>
                                        <p:cTn dur="1000" id="14" tmFilter="0, 0; .2, .5; .8, .5; 1, 0"/>
                                        <p:tgtEl>
                                          <p:spTgt spid="8"/>
                                        </p:tgtEl>
                                      </p:cBhvr>
                                    </p:animEffect>
                                    <p:animScale>
                                      <p:cBhvr>
                                        <p:cTn autoRev="1" dur="500" fill="hold" id="15"/>
                                        <p:tgtEl>
                                          <p:spTgt spid="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P animBg="1" grpId="0" spid="9"/>
      <p:bldP animBg="1" grpId="0" spid="10"/>
    </p:bldLst>
  </p:timing>
</p:sld>
</file>

<file path=ppt/slides/slide7.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406399" y="113121"/>
            <a:ext cx="9280525" cy="563414"/>
          </a:xfrm>
        </p:spPr>
        <p:txBody>
          <a:bodyPr>
            <a:normAutofit fontScale="90000"/>
          </a:bodyPr>
          <a:lstStyle/>
          <a:p>
            <a:r>
              <a:rPr altLang="ja-JP" b="1" dirty="0" lang="en-US">
                <a:solidFill>
                  <a:schemeClr val="accent2">
                    <a:lumMod val="50000"/>
                  </a:schemeClr>
                </a:solidFill>
              </a:rPr>
              <a:t>3. </a:t>
            </a:r>
            <a:r>
              <a:rPr altLang="en-US" b="1" dirty="0" lang="ja-JP">
                <a:solidFill>
                  <a:schemeClr val="accent2">
                    <a:lumMod val="50000"/>
                  </a:schemeClr>
                </a:solidFill>
              </a:rPr>
              <a:t>受験教科・科目の注意点</a:t>
            </a:r>
            <a:r>
              <a:rPr altLang="ja-JP" dirty="0" lang="en-US" sz="2700">
                <a:solidFill>
                  <a:schemeClr val="accent2">
                    <a:lumMod val="50000"/>
                  </a:schemeClr>
                </a:solidFill>
              </a:rPr>
              <a:t>【</a:t>
            </a:r>
            <a:r>
              <a:rPr altLang="en-US" dirty="0" lang="ja-JP" sz="2700">
                <a:solidFill>
                  <a:schemeClr val="accent2">
                    <a:lumMod val="50000"/>
                  </a:schemeClr>
                </a:solidFill>
              </a:rPr>
              <a:t>受験上の注意：</a:t>
            </a:r>
            <a:r>
              <a:rPr altLang="ja-JP" dirty="0" lang="en-US" sz="2700">
                <a:solidFill>
                  <a:schemeClr val="accent2">
                    <a:lumMod val="50000"/>
                  </a:schemeClr>
                </a:solidFill>
              </a:rPr>
              <a:t>P.</a:t>
            </a:r>
            <a:r>
              <a:rPr altLang="en-US" dirty="0" lang="ja-JP" sz="2700">
                <a:solidFill>
                  <a:schemeClr val="accent2">
                    <a:lumMod val="50000"/>
                  </a:schemeClr>
                </a:solidFill>
              </a:rPr>
              <a:t>４～５</a:t>
            </a:r>
            <a:r>
              <a:rPr altLang="ja-JP" dirty="0" lang="en-US" sz="2700">
                <a:solidFill>
                  <a:schemeClr val="accent2">
                    <a:lumMod val="50000"/>
                  </a:schemeClr>
                </a:solidFill>
              </a:rPr>
              <a:t>】</a:t>
            </a:r>
            <a:endParaRPr altLang="en-US" dirty="0" lang="ja-JP">
              <a:solidFill>
                <a:schemeClr val="accent2">
                  <a:lumMod val="50000"/>
                </a:schemeClr>
              </a:solidFill>
            </a:endParaRPr>
          </a:p>
        </p:txBody>
      </p:sp>
      <p:sp>
        <p:nvSpPr>
          <p:cNvPr id="15" name="四角形: 角を丸くする 14">
            <a:extLst>
              <a:ext uri="{FF2B5EF4-FFF2-40B4-BE49-F238E27FC236}">
                <a16:creationId xmlns:a16="http://schemas.microsoft.com/office/drawing/2014/main" id="{DDEE538F-E2A0-4BC5-92C1-1051C425817F}"/>
              </a:ext>
            </a:extLst>
          </p:cNvPr>
          <p:cNvSpPr/>
          <p:nvPr/>
        </p:nvSpPr>
        <p:spPr>
          <a:xfrm>
            <a:off x="406398" y="3752696"/>
            <a:ext cx="11368504" cy="2700000"/>
          </a:xfrm>
          <a:prstGeom prst="roundRect">
            <a:avLst>
              <a:gd fmla="val 941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200">
                <a:solidFill>
                  <a:schemeClr val="tx1"/>
                </a:solidFill>
              </a:rPr>
              <a:t>③　</a:t>
            </a:r>
            <a:r>
              <a:rPr altLang="ja-JP" b="1" dirty="0" kumimoji="1" lang="en-US" sz="2200">
                <a:solidFill>
                  <a:schemeClr val="tx1"/>
                </a:solidFill>
              </a:rPr>
              <a:t>『</a:t>
            </a:r>
            <a:r>
              <a:rPr altLang="en-US" b="1" dirty="0" kumimoji="1" lang="ja-JP" sz="2200">
                <a:solidFill>
                  <a:schemeClr val="tx1"/>
                </a:solidFill>
              </a:rPr>
              <a:t>地理総合／歴史総合／公共</a:t>
            </a:r>
            <a:r>
              <a:rPr altLang="ja-JP" b="1" dirty="0" kumimoji="1" lang="en-US" sz="2200">
                <a:solidFill>
                  <a:schemeClr val="tx1"/>
                </a:solidFill>
              </a:rPr>
              <a:t>』</a:t>
            </a:r>
            <a:r>
              <a:rPr altLang="en-US" b="1" dirty="0" kumimoji="1" lang="ja-JP" sz="2200">
                <a:solidFill>
                  <a:schemeClr val="tx1"/>
                </a:solidFill>
              </a:rPr>
              <a:t>及び</a:t>
            </a:r>
            <a:r>
              <a:rPr altLang="ja-JP" b="1" dirty="0" kumimoji="1" lang="en-US" sz="2200">
                <a:solidFill>
                  <a:schemeClr val="tx1"/>
                </a:solidFill>
              </a:rPr>
              <a:t>『</a:t>
            </a:r>
            <a:r>
              <a:rPr altLang="en-US" b="1" dirty="0" kumimoji="1" lang="ja-JP" sz="2200">
                <a:solidFill>
                  <a:schemeClr val="tx1"/>
                </a:solidFill>
              </a:rPr>
              <a:t>物理基礎／化学基礎／生物基礎／地学基礎</a:t>
            </a:r>
            <a:r>
              <a:rPr altLang="ja-JP" b="1" dirty="0" kumimoji="1" lang="en-US" sz="2200">
                <a:solidFill>
                  <a:schemeClr val="tx1"/>
                </a:solidFill>
              </a:rPr>
              <a:t>』</a:t>
            </a:r>
          </a:p>
          <a:p>
            <a:r>
              <a:rPr altLang="en-US" b="1" dirty="0" kumimoji="1" lang="ja-JP" sz="2200">
                <a:solidFill>
                  <a:schemeClr val="tx1"/>
                </a:solidFill>
              </a:rPr>
              <a:t>　を選択する場合は，試験時間６０分で必ず２つの出題範囲を選択解答してください。　</a:t>
            </a:r>
            <a:r>
              <a:rPr altLang="en-US" b="1" dirty="0" kumimoji="1" lang="ja-JP" sz="700">
                <a:solidFill>
                  <a:schemeClr val="tx1"/>
                </a:solidFill>
              </a:rPr>
              <a:t>　</a:t>
            </a:r>
            <a:endParaRPr altLang="ja-JP" b="1" dirty="0" kumimoji="1" lang="en-US" sz="2200">
              <a:solidFill>
                <a:schemeClr val="tx1"/>
              </a:solidFill>
            </a:endParaRPr>
          </a:p>
          <a:p>
            <a:r>
              <a:rPr altLang="en-US" b="1" dirty="0" kumimoji="1" lang="ja-JP" sz="2200">
                <a:solidFill>
                  <a:schemeClr val="tx1"/>
                </a:solidFill>
              </a:rPr>
              <a:t>　　解答の順序と時間配分は自由です。</a:t>
            </a:r>
            <a:endParaRPr altLang="ja-JP" b="1" dirty="0" kumimoji="1" lang="en-US" sz="2200">
              <a:solidFill>
                <a:schemeClr val="tx1"/>
              </a:solidFill>
            </a:endParaRPr>
          </a:p>
          <a:p>
            <a:pPr>
              <a:spcBef>
                <a:spcPts val="1200"/>
              </a:spcBef>
            </a:pPr>
            <a:r>
              <a:rPr altLang="en-US" dirty="0" kumimoji="1" lang="ja-JP" sz="2000">
                <a:solidFill>
                  <a:schemeClr val="tx1"/>
                </a:solidFill>
              </a:rPr>
              <a:t>　</a:t>
            </a:r>
            <a:r>
              <a:rPr altLang="ja-JP" dirty="0" kumimoji="1" lang="en-US" sz="2000">
                <a:solidFill>
                  <a:schemeClr val="tx1"/>
                </a:solidFill>
              </a:rPr>
              <a:t>※</a:t>
            </a:r>
            <a:r>
              <a:rPr altLang="en-US" dirty="0" kumimoji="1" lang="ja-JP" sz="2000">
                <a:solidFill>
                  <a:schemeClr val="tx1"/>
                </a:solidFill>
              </a:rPr>
              <a:t>　</a:t>
            </a:r>
            <a:r>
              <a:rPr altLang="ja-JP" dirty="0" kumimoji="1" lang="en-US" sz="2000">
                <a:solidFill>
                  <a:schemeClr val="tx1"/>
                </a:solidFill>
              </a:rPr>
              <a:t>『</a:t>
            </a:r>
            <a:r>
              <a:rPr altLang="en-US" dirty="0" kumimoji="1" lang="ja-JP" sz="2000">
                <a:solidFill>
                  <a:schemeClr val="tx1"/>
                </a:solidFill>
              </a:rPr>
              <a:t>地理総合／歴史総合／公共</a:t>
            </a:r>
            <a:r>
              <a:rPr altLang="ja-JP" dirty="0" kumimoji="1" lang="en-US" sz="2000">
                <a:solidFill>
                  <a:schemeClr val="tx1"/>
                </a:solidFill>
              </a:rPr>
              <a:t>』</a:t>
            </a:r>
            <a:r>
              <a:rPr altLang="en-US" dirty="0" kumimoji="1" lang="ja-JP" sz="2000">
                <a:solidFill>
                  <a:schemeClr val="tx1"/>
                </a:solidFill>
              </a:rPr>
              <a:t>は科目数としては１科目です。</a:t>
            </a:r>
            <a:endParaRPr altLang="ja-JP" dirty="0" kumimoji="1" lang="en-US" sz="2000">
              <a:solidFill>
                <a:schemeClr val="tx1"/>
              </a:solidFill>
            </a:endParaRPr>
          </a:p>
          <a:p>
            <a:r>
              <a:rPr altLang="en-US" dirty="0" kumimoji="1" lang="ja-JP" sz="2000">
                <a:solidFill>
                  <a:schemeClr val="tx1"/>
                </a:solidFill>
              </a:rPr>
              <a:t>　　「地理総合」「歴史総合」「公共」の３つは出題範囲です。</a:t>
            </a:r>
            <a:endParaRPr altLang="ja-JP" dirty="0" kumimoji="1" lang="en-US" sz="2000">
              <a:solidFill>
                <a:schemeClr val="tx1"/>
              </a:solidFill>
            </a:endParaRPr>
          </a:p>
          <a:p>
            <a:r>
              <a:rPr altLang="en-US" dirty="0" kumimoji="1" lang="ja-JP" sz="2000">
                <a:solidFill>
                  <a:schemeClr val="tx1"/>
                </a:solidFill>
              </a:rPr>
              <a:t>　</a:t>
            </a:r>
            <a:r>
              <a:rPr altLang="ja-JP" dirty="0" kumimoji="1" lang="en-US" sz="2000">
                <a:solidFill>
                  <a:schemeClr val="tx1"/>
                </a:solidFill>
              </a:rPr>
              <a:t>※</a:t>
            </a:r>
            <a:r>
              <a:rPr altLang="en-US" dirty="0" kumimoji="1" lang="ja-JP" sz="2000">
                <a:solidFill>
                  <a:schemeClr val="tx1"/>
                </a:solidFill>
              </a:rPr>
              <a:t>　</a:t>
            </a:r>
            <a:r>
              <a:rPr altLang="ja-JP" dirty="0" kumimoji="1" lang="en-US" sz="2000">
                <a:solidFill>
                  <a:schemeClr val="tx1"/>
                </a:solidFill>
              </a:rPr>
              <a:t>『</a:t>
            </a:r>
            <a:r>
              <a:rPr altLang="en-US" dirty="0" kumimoji="1" lang="ja-JP" sz="2000">
                <a:solidFill>
                  <a:schemeClr val="tx1"/>
                </a:solidFill>
              </a:rPr>
              <a:t>物理基礎／化学基礎／生物基礎／地学基礎</a:t>
            </a:r>
            <a:r>
              <a:rPr altLang="ja-JP" dirty="0" kumimoji="1" lang="en-US" sz="2000">
                <a:solidFill>
                  <a:schemeClr val="tx1"/>
                </a:solidFill>
              </a:rPr>
              <a:t>』</a:t>
            </a:r>
            <a:r>
              <a:rPr altLang="en-US" dirty="0" kumimoji="1" lang="ja-JP" sz="2000">
                <a:solidFill>
                  <a:schemeClr val="tx1"/>
                </a:solidFill>
              </a:rPr>
              <a:t>は科目数としては１科目です。</a:t>
            </a:r>
            <a:endParaRPr altLang="ja-JP" dirty="0" kumimoji="1" lang="en-US" sz="2000">
              <a:solidFill>
                <a:schemeClr val="tx1"/>
              </a:solidFill>
            </a:endParaRPr>
          </a:p>
          <a:p>
            <a:r>
              <a:rPr altLang="en-US" dirty="0" kumimoji="1" lang="ja-JP" sz="2000">
                <a:solidFill>
                  <a:schemeClr val="tx1"/>
                </a:solidFill>
              </a:rPr>
              <a:t>　　「物理基礎」「化学基礎」「生物基礎」「地学基礎」の４つは出題範囲です。</a:t>
            </a:r>
            <a:endParaRPr altLang="ja-JP" dirty="0" kumimoji="1" lang="en-US" sz="2000">
              <a:solidFill>
                <a:schemeClr val="tx1"/>
              </a:solidFill>
            </a:endParaRPr>
          </a:p>
        </p:txBody>
      </p:sp>
      <p:sp>
        <p:nvSpPr>
          <p:cNvPr id="12" name="四角形: 角を丸くする 11">
            <a:extLst>
              <a:ext uri="{FF2B5EF4-FFF2-40B4-BE49-F238E27FC236}">
                <a16:creationId xmlns:a16="http://schemas.microsoft.com/office/drawing/2014/main" id="{0ADFEA26-DBE1-4C59-A3C0-D44F1C4D2598}"/>
              </a:ext>
            </a:extLst>
          </p:cNvPr>
          <p:cNvSpPr/>
          <p:nvPr/>
        </p:nvSpPr>
        <p:spPr>
          <a:xfrm>
            <a:off x="406396" y="668511"/>
            <a:ext cx="11368507" cy="1426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200">
                <a:solidFill>
                  <a:schemeClr val="tx1"/>
                </a:solidFill>
              </a:rPr>
              <a:t>①　自分が受験する科目について</a:t>
            </a:r>
            <a:endParaRPr altLang="ja-JP" b="1" dirty="0" kumimoji="1" lang="en-US" sz="2200">
              <a:solidFill>
                <a:schemeClr val="tx1"/>
              </a:solidFill>
            </a:endParaRPr>
          </a:p>
          <a:p>
            <a:pPr>
              <a:spcBef>
                <a:spcPts val="1200"/>
              </a:spcBef>
            </a:pPr>
            <a:r>
              <a:rPr altLang="en-US" dirty="0" kumimoji="1" lang="ja-JP" sz="1600">
                <a:solidFill>
                  <a:schemeClr val="tx1"/>
                </a:solidFill>
              </a:rPr>
              <a:t>　</a:t>
            </a:r>
            <a:r>
              <a:rPr altLang="en-US" dirty="0" kumimoji="1" lang="ja-JP" sz="2000">
                <a:solidFill>
                  <a:schemeClr val="tx1"/>
                </a:solidFill>
              </a:rPr>
              <a:t>➡　</a:t>
            </a:r>
            <a:r>
              <a:rPr altLang="en-US" b="1" dirty="0" kumimoji="1" lang="ja-JP" sz="2000" u="sng">
                <a:solidFill>
                  <a:srgbClr val="FF0000"/>
                </a:solidFill>
              </a:rPr>
              <a:t>事前に志望大学の募集要項等で必ず確認</a:t>
            </a:r>
            <a:r>
              <a:rPr altLang="en-US" dirty="0" kumimoji="1" lang="ja-JP" sz="2000">
                <a:solidFill>
                  <a:schemeClr val="tx1"/>
                </a:solidFill>
              </a:rPr>
              <a:t>してから，受験してください。</a:t>
            </a:r>
            <a:endParaRPr altLang="ja-JP" dirty="0" kumimoji="1" lang="en-US" sz="2000">
              <a:solidFill>
                <a:schemeClr val="tx1"/>
              </a:solidFill>
            </a:endParaRPr>
          </a:p>
          <a:p>
            <a:pPr>
              <a:spcBef>
                <a:spcPts val="600"/>
              </a:spcBef>
            </a:pPr>
            <a:r>
              <a:rPr altLang="en-US" dirty="0" kumimoji="1" lang="ja-JP" sz="2000">
                <a:solidFill>
                  <a:schemeClr val="tx1"/>
                </a:solidFill>
              </a:rPr>
              <a:t>　　　</a:t>
            </a:r>
            <a:r>
              <a:rPr altLang="ja-JP" dirty="0" kumimoji="1" lang="en-US" sz="2000">
                <a:solidFill>
                  <a:schemeClr val="tx1"/>
                </a:solidFill>
              </a:rPr>
              <a:t>※</a:t>
            </a:r>
            <a:r>
              <a:rPr altLang="en-US" dirty="0" kumimoji="1" lang="ja-JP" sz="2000">
                <a:solidFill>
                  <a:schemeClr val="tx1"/>
                </a:solidFill>
              </a:rPr>
              <a:t>　試験当日，監督者に質問しても答えることはできません。</a:t>
            </a:r>
          </a:p>
        </p:txBody>
      </p:sp>
      <p:grpSp>
        <p:nvGrpSpPr>
          <p:cNvPr id="5" name="グループ化 4">
            <a:extLst>
              <a:ext uri="{FF2B5EF4-FFF2-40B4-BE49-F238E27FC236}">
                <a16:creationId xmlns:a16="http://schemas.microsoft.com/office/drawing/2014/main" id="{3BFC64B8-412E-4D63-A754-536DCFA1EC0D}"/>
              </a:ext>
            </a:extLst>
          </p:cNvPr>
          <p:cNvGrpSpPr/>
          <p:nvPr/>
        </p:nvGrpSpPr>
        <p:grpSpPr>
          <a:xfrm>
            <a:off x="406395" y="2173672"/>
            <a:ext cx="11368507" cy="1476000"/>
            <a:chOff x="406395" y="2173672"/>
            <a:chExt cx="11368507" cy="1476000"/>
          </a:xfrm>
        </p:grpSpPr>
        <p:sp>
          <p:nvSpPr>
            <p:cNvPr id="14" name="四角形: 角を丸くする 13">
              <a:extLst>
                <a:ext uri="{FF2B5EF4-FFF2-40B4-BE49-F238E27FC236}">
                  <a16:creationId xmlns:a16="http://schemas.microsoft.com/office/drawing/2014/main" id="{1F74E533-650D-419E-8092-548D095B3848}"/>
                </a:ext>
              </a:extLst>
            </p:cNvPr>
            <p:cNvSpPr/>
            <p:nvPr/>
          </p:nvSpPr>
          <p:spPr>
            <a:xfrm>
              <a:off x="406395" y="2173672"/>
              <a:ext cx="11368507" cy="147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200">
                  <a:solidFill>
                    <a:schemeClr val="tx1"/>
                  </a:solidFill>
                </a:rPr>
                <a:t>②　「地理歴史，公民」及び「理科」は，受験票に登録科目数が表示されています。</a:t>
              </a:r>
              <a:endParaRPr altLang="ja-JP" b="1" dirty="0" kumimoji="1" lang="en-US" sz="2200">
                <a:solidFill>
                  <a:schemeClr val="tx1"/>
                </a:solidFill>
              </a:endParaRPr>
            </a:p>
            <a:p>
              <a:endParaRPr altLang="ja-JP" b="1" dirty="0" kumimoji="1" lang="en-US" sz="1000">
                <a:solidFill>
                  <a:schemeClr val="tx1"/>
                </a:solidFill>
              </a:endParaRPr>
            </a:p>
            <a:p>
              <a:r>
                <a:rPr altLang="en-US" b="1" dirty="0" kumimoji="1" lang="ja-JP" sz="2200">
                  <a:solidFill>
                    <a:schemeClr val="tx1"/>
                  </a:solidFill>
                </a:rPr>
                <a:t>　　</a:t>
              </a:r>
              <a:r>
                <a:rPr altLang="ja-JP" b="1" dirty="0" kumimoji="1" lang="en-US" sz="2200">
                  <a:solidFill>
                    <a:schemeClr val="tx1"/>
                  </a:solidFill>
                </a:rPr>
                <a:t>	</a:t>
              </a:r>
              <a:r>
                <a:rPr altLang="en-US" b="1" dirty="0" kumimoji="1" lang="ja-JP" sz="2200">
                  <a:solidFill>
                    <a:schemeClr val="tx1"/>
                  </a:solidFill>
                </a:rPr>
                <a:t>　　　　２科目受験　→　１科目受験</a:t>
              </a:r>
            </a:p>
            <a:p>
              <a:r>
                <a:rPr altLang="en-US" b="1" dirty="0" kumimoji="1" lang="ja-JP" sz="2200">
                  <a:solidFill>
                    <a:schemeClr val="tx1"/>
                  </a:solidFill>
                </a:rPr>
                <a:t>　　</a:t>
              </a:r>
              <a:r>
                <a:rPr altLang="ja-JP" b="1" dirty="0" kumimoji="1" lang="en-US" sz="2200">
                  <a:solidFill>
                    <a:schemeClr val="tx1"/>
                  </a:solidFill>
                </a:rPr>
                <a:t>	</a:t>
              </a:r>
              <a:r>
                <a:rPr altLang="en-US" b="1" dirty="0" kumimoji="1" lang="ja-JP" sz="2200">
                  <a:solidFill>
                    <a:schemeClr val="tx1"/>
                  </a:solidFill>
                </a:rPr>
                <a:t>　　　　１科目受験　→　２科目受験</a:t>
              </a:r>
            </a:p>
          </p:txBody>
        </p:sp>
        <p:grpSp>
          <p:nvGrpSpPr>
            <p:cNvPr id="4" name="グループ化 3">
              <a:extLst>
                <a:ext uri="{FF2B5EF4-FFF2-40B4-BE49-F238E27FC236}">
                  <a16:creationId xmlns:a16="http://schemas.microsoft.com/office/drawing/2014/main" id="{9FD6A499-A99A-48B4-9E4E-3F9EF6CE1D28}"/>
                </a:ext>
              </a:extLst>
            </p:cNvPr>
            <p:cNvGrpSpPr/>
            <p:nvPr/>
          </p:nvGrpSpPr>
          <p:grpSpPr>
            <a:xfrm>
              <a:off x="6283263" y="2817589"/>
              <a:ext cx="5264780" cy="753540"/>
              <a:chOff x="6163342" y="3058631"/>
              <a:chExt cx="5264780" cy="753540"/>
            </a:xfrm>
          </p:grpSpPr>
          <p:sp>
            <p:nvSpPr>
              <p:cNvPr id="6" name="右中かっこ 5">
                <a:extLst>
                  <a:ext uri="{FF2B5EF4-FFF2-40B4-BE49-F238E27FC236}">
                    <a16:creationId xmlns:a16="http://schemas.microsoft.com/office/drawing/2014/main" id="{51C2B093-E376-44B0-8F70-B833BB2C11A0}"/>
                  </a:ext>
                </a:extLst>
              </p:cNvPr>
              <p:cNvSpPr/>
              <p:nvPr/>
            </p:nvSpPr>
            <p:spPr>
              <a:xfrm>
                <a:off x="6163342" y="3058631"/>
                <a:ext cx="262509" cy="753540"/>
              </a:xfrm>
              <a:prstGeom prst="rightBrace">
                <a:avLst/>
              </a:prstGeom>
              <a:ln w="28575"/>
            </p:spPr>
            <p:style>
              <a:lnRef idx="1">
                <a:schemeClr val="dk1"/>
              </a:lnRef>
              <a:fillRef idx="0">
                <a:schemeClr val="dk1"/>
              </a:fillRef>
              <a:effectRef idx="0">
                <a:schemeClr val="dk1"/>
              </a:effectRef>
              <a:fontRef idx="minor">
                <a:schemeClr val="tx1"/>
              </a:fontRef>
            </p:style>
            <p:txBody>
              <a:bodyPr anchor="ctr" bIns="47256" lIns="94512" rIns="94512" rtlCol="0" tIns="47256"/>
              <a:lstStyle/>
              <a:p>
                <a:pPr algn="ctr"/>
                <a:endParaRPr altLang="en-US" dirty="0" kumimoji="1" lang="ja-JP"/>
              </a:p>
            </p:txBody>
          </p:sp>
          <p:sp>
            <p:nvSpPr>
              <p:cNvPr id="7" name="テキスト ボックス 6">
                <a:extLst>
                  <a:ext uri="{FF2B5EF4-FFF2-40B4-BE49-F238E27FC236}">
                    <a16:creationId xmlns:a16="http://schemas.microsoft.com/office/drawing/2014/main" id="{E27E7CBA-C4F1-475F-B3EA-FA6B94E771EA}"/>
                  </a:ext>
                </a:extLst>
              </p:cNvPr>
              <p:cNvSpPr txBox="1"/>
              <p:nvPr/>
            </p:nvSpPr>
            <p:spPr>
              <a:xfrm>
                <a:off x="6463156" y="3217908"/>
                <a:ext cx="4964966" cy="433989"/>
              </a:xfrm>
              <a:prstGeom prst="rect">
                <a:avLst/>
              </a:prstGeom>
              <a:noFill/>
            </p:spPr>
            <p:txBody>
              <a:bodyPr bIns="47256" lIns="94512" rIns="94512" rtlCol="0" tIns="47256" wrap="square">
                <a:spAutoFit/>
              </a:bodyPr>
              <a:lstStyle/>
              <a:p>
                <a:r>
                  <a:rPr altLang="en-US" b="1" dirty="0" lang="ja-JP" sz="2200">
                    <a:latin typeface="+mj-ea"/>
                    <a:ea typeface="+mj-ea"/>
                  </a:rPr>
                  <a:t>に</a:t>
                </a:r>
                <a:r>
                  <a:rPr altLang="en-US" b="1" dirty="0" lang="ja-JP" sz="2200" u="sng">
                    <a:solidFill>
                      <a:srgbClr val="FF0000"/>
                    </a:solidFill>
                    <a:latin typeface="+mj-ea"/>
                    <a:ea typeface="+mj-ea"/>
                  </a:rPr>
                  <a:t>変更することはできません。</a:t>
                </a:r>
              </a:p>
            </p:txBody>
          </p:sp>
        </p:grpSp>
        <p:sp>
          <p:nvSpPr>
            <p:cNvPr id="11" name="テキスト ボックス 10">
              <a:extLst>
                <a:ext uri="{FF2B5EF4-FFF2-40B4-BE49-F238E27FC236}">
                  <a16:creationId xmlns:a16="http://schemas.microsoft.com/office/drawing/2014/main" id="{75F2992F-5FD6-456F-BF67-818D1A48C6B2}"/>
                </a:ext>
              </a:extLst>
            </p:cNvPr>
            <p:cNvSpPr txBox="1"/>
            <p:nvPr/>
          </p:nvSpPr>
          <p:spPr>
            <a:xfrm>
              <a:off x="783224" y="2957816"/>
              <a:ext cx="1940926" cy="433989"/>
            </a:xfrm>
            <a:prstGeom prst="rect">
              <a:avLst/>
            </a:prstGeom>
            <a:noFill/>
          </p:spPr>
          <p:txBody>
            <a:bodyPr bIns="47256" lIns="94512" rIns="94512" rtlCol="0" tIns="47256" wrap="square">
              <a:spAutoFit/>
            </a:bodyPr>
            <a:lstStyle/>
            <a:p>
              <a:r>
                <a:rPr altLang="en-US" b="1" dirty="0" lang="ja-JP" sz="2200" u="sng">
                  <a:solidFill>
                    <a:srgbClr val="FF0000"/>
                  </a:solidFill>
                  <a:latin typeface="+mj-ea"/>
                  <a:ea typeface="+mj-ea"/>
                </a:rPr>
                <a:t>試験当日に</a:t>
              </a:r>
            </a:p>
          </p:txBody>
        </p:sp>
        <p:sp>
          <p:nvSpPr>
            <p:cNvPr id="13" name="右中かっこ 12">
              <a:extLst>
                <a:ext uri="{FF2B5EF4-FFF2-40B4-BE49-F238E27FC236}">
                  <a16:creationId xmlns:a16="http://schemas.microsoft.com/office/drawing/2014/main" id="{66D0269A-268A-4F08-9565-43F1BE4919ED}"/>
                </a:ext>
              </a:extLst>
            </p:cNvPr>
            <p:cNvSpPr/>
            <p:nvPr/>
          </p:nvSpPr>
          <p:spPr>
            <a:xfrm rot="10800000">
              <a:off x="2389194" y="2796797"/>
              <a:ext cx="262509" cy="753540"/>
            </a:xfrm>
            <a:prstGeom prst="rightBrace">
              <a:avLst/>
            </a:prstGeom>
            <a:ln w="28575"/>
          </p:spPr>
          <p:style>
            <a:lnRef idx="1">
              <a:schemeClr val="dk1"/>
            </a:lnRef>
            <a:fillRef idx="0">
              <a:schemeClr val="dk1"/>
            </a:fillRef>
            <a:effectRef idx="0">
              <a:schemeClr val="dk1"/>
            </a:effectRef>
            <a:fontRef idx="minor">
              <a:schemeClr val="tx1"/>
            </a:fontRef>
          </p:style>
          <p:txBody>
            <a:bodyPr anchor="ctr" bIns="47256" lIns="94512" rIns="94512" rtlCol="0" tIns="47256"/>
            <a:lstStyle/>
            <a:p>
              <a:pPr algn="ctr"/>
              <a:endParaRPr altLang="en-US" dirty="0" kumimoji="1" lang="ja-JP"/>
            </a:p>
          </p:txBody>
        </p:sp>
      </p:grpSp>
      <p:sp>
        <p:nvSpPr>
          <p:cNvPr id="3" name="スライド番号プレースホルダー 2">
            <a:extLst>
              <a:ext uri="{FF2B5EF4-FFF2-40B4-BE49-F238E27FC236}">
                <a16:creationId xmlns:a16="http://schemas.microsoft.com/office/drawing/2014/main" id="{FEF95742-27FD-4057-9463-3273EFE55FF0}"/>
              </a:ext>
            </a:extLst>
          </p:cNvPr>
          <p:cNvSpPr>
            <a:spLocks noGrp="1"/>
          </p:cNvSpPr>
          <p:nvPr>
            <p:ph idx="12" sz="quarter" type="sldNum"/>
          </p:nvPr>
        </p:nvSpPr>
        <p:spPr/>
        <p:txBody>
          <a:bodyPr/>
          <a:lstStyle/>
          <a:p>
            <a:fld id="{6CDE0D69-D120-4C3F-AF8B-153B86130DEE}" type="slidenum">
              <a:rPr altLang="en-US" kumimoji="1" lang="ja-JP" smtClean="0"/>
              <a:pPr/>
              <a:t>7</a:t>
            </a:fld>
            <a:endParaRPr altLang="en-US" dirty="0" kumimoji="1" lang="ja-JP"/>
          </a:p>
        </p:txBody>
      </p:sp>
    </p:spTree>
    <p:extLst>
      <p:ext uri="{BB962C8B-B14F-4D97-AF65-F5344CB8AC3E}">
        <p14:creationId xmlns:p14="http://schemas.microsoft.com/office/powerpoint/2010/main" val="2318870396"/>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1000" id="6" tmFilter="0, 0; .2, .5; .8, .5; 1, 0"/>
                                        <p:tgtEl>
                                          <p:spTgt spid="12"/>
                                        </p:tgtEl>
                                      </p:cBhvr>
                                    </p:animEffect>
                                    <p:animScale>
                                      <p:cBhvr>
                                        <p:cTn autoRev="1" dur="500" fill="hold" id="7"/>
                                        <p:tgtEl>
                                          <p:spTgt spid="12"/>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id="10" nodeType="clickEffect" presetClass="emph" presetID="26" presetSubtype="0">
                                  <p:stCondLst>
                                    <p:cond delay="0"/>
                                  </p:stCondLst>
                                  <p:childTnLst>
                                    <p:animEffect filter="fade" transition="out">
                                      <p:cBhvr>
                                        <p:cTn dur="1000" id="11" tmFilter="0, 0; .2, .5; .8, .5; 1, 0"/>
                                        <p:tgtEl>
                                          <p:spTgt spid="5"/>
                                        </p:tgtEl>
                                      </p:cBhvr>
                                    </p:animEffect>
                                    <p:animScale>
                                      <p:cBhvr>
                                        <p:cTn autoRev="1" dur="500" fill="hold" id="12"/>
                                        <p:tgtEl>
                                          <p:spTgt spid="5"/>
                                        </p:tgtEl>
                                      </p:cBhvr>
                                      <p:by x="105000" y="105000"/>
                                    </p:animScale>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mph" presetID="26" presetSubtype="0">
                                  <p:stCondLst>
                                    <p:cond delay="0"/>
                                  </p:stCondLst>
                                  <p:childTnLst>
                                    <p:animEffect filter="fade" transition="out">
                                      <p:cBhvr>
                                        <p:cTn dur="1000" id="16" tmFilter="0, 0; .2, .5; .8, .5; 1, 0"/>
                                        <p:tgtEl>
                                          <p:spTgt spid="15"/>
                                        </p:tgtEl>
                                      </p:cBhvr>
                                    </p:animEffect>
                                    <p:animScale>
                                      <p:cBhvr>
                                        <p:cTn autoRev="1" dur="500" fill="hold" id="17"/>
                                        <p:tgtEl>
                                          <p:spTgt spid="1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5"/>
      <p:bldP animBg="1" grpId="0" spid="12"/>
    </p:bldLst>
  </p:timing>
</p:sld>
</file>

<file path=ppt/slides/slide8.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タイトル 5">
            <a:extLst>
              <a:ext uri="{FF2B5EF4-FFF2-40B4-BE49-F238E27FC236}">
                <a16:creationId xmlns:a16="http://schemas.microsoft.com/office/drawing/2014/main" id="{0EAA7F88-77B4-45E4-A3CA-EFE303DD6723}"/>
              </a:ext>
            </a:extLst>
          </p:cNvPr>
          <p:cNvSpPr>
            <a:spLocks noGrp="1"/>
          </p:cNvSpPr>
          <p:nvPr>
            <p:ph type="title"/>
          </p:nvPr>
        </p:nvSpPr>
        <p:spPr>
          <a:xfrm>
            <a:off x="406399" y="113121"/>
            <a:ext cx="9280525" cy="563414"/>
          </a:xfrm>
        </p:spPr>
        <p:txBody>
          <a:bodyPr>
            <a:normAutofit fontScale="90000"/>
          </a:bodyPr>
          <a:lstStyle/>
          <a:p>
            <a:r>
              <a:rPr altLang="ja-JP" b="1" dirty="0" lang="en-US">
                <a:solidFill>
                  <a:schemeClr val="accent2">
                    <a:lumMod val="50000"/>
                  </a:schemeClr>
                </a:solidFill>
              </a:rPr>
              <a:t>3. </a:t>
            </a:r>
            <a:r>
              <a:rPr altLang="en-US" b="1" dirty="0" lang="ja-JP">
                <a:solidFill>
                  <a:schemeClr val="accent2">
                    <a:lumMod val="50000"/>
                  </a:schemeClr>
                </a:solidFill>
              </a:rPr>
              <a:t>受験教科・科目の注意点</a:t>
            </a:r>
            <a:r>
              <a:rPr altLang="ja-JP" dirty="0" lang="en-US" sz="2700">
                <a:solidFill>
                  <a:schemeClr val="accent2">
                    <a:lumMod val="50000"/>
                  </a:schemeClr>
                </a:solidFill>
              </a:rPr>
              <a:t>【</a:t>
            </a:r>
            <a:r>
              <a:rPr altLang="en-US" dirty="0" lang="ja-JP" sz="2700">
                <a:solidFill>
                  <a:schemeClr val="accent2">
                    <a:lumMod val="50000"/>
                  </a:schemeClr>
                </a:solidFill>
              </a:rPr>
              <a:t>受験上の注意：</a:t>
            </a:r>
            <a:r>
              <a:rPr altLang="ja-JP" dirty="0" lang="en-US" sz="2700">
                <a:solidFill>
                  <a:schemeClr val="accent2">
                    <a:lumMod val="50000"/>
                  </a:schemeClr>
                </a:solidFill>
              </a:rPr>
              <a:t>P.</a:t>
            </a:r>
            <a:r>
              <a:rPr altLang="en-US" dirty="0" lang="ja-JP" sz="2700">
                <a:solidFill>
                  <a:schemeClr val="accent2">
                    <a:lumMod val="50000"/>
                  </a:schemeClr>
                </a:solidFill>
              </a:rPr>
              <a:t>４～５</a:t>
            </a:r>
            <a:r>
              <a:rPr altLang="ja-JP" dirty="0" lang="en-US" sz="2700">
                <a:solidFill>
                  <a:schemeClr val="accent2">
                    <a:lumMod val="50000"/>
                  </a:schemeClr>
                </a:solidFill>
              </a:rPr>
              <a:t>】</a:t>
            </a:r>
            <a:endParaRPr altLang="en-US" dirty="0" lang="ja-JP">
              <a:solidFill>
                <a:schemeClr val="accent2">
                  <a:lumMod val="50000"/>
                </a:schemeClr>
              </a:solidFill>
            </a:endParaRPr>
          </a:p>
        </p:txBody>
      </p:sp>
      <p:cxnSp>
        <p:nvCxnSpPr>
          <p:cNvPr id="19" name="直線矢印コネクタ 22">
            <a:extLst>
              <a:ext uri="{FF2B5EF4-FFF2-40B4-BE49-F238E27FC236}">
                <a16:creationId xmlns:a16="http://schemas.microsoft.com/office/drawing/2014/main" id="{41A1190A-5EA3-4F98-A3DB-DA2032A2DF56}"/>
              </a:ext>
            </a:extLst>
          </p:cNvPr>
          <p:cNvCxnSpPr>
            <a:cxnSpLocks/>
          </p:cNvCxnSpPr>
          <p:nvPr/>
        </p:nvCxnSpPr>
        <p:spPr>
          <a:xfrm rot="5400000">
            <a:off x="5434379" y="5743321"/>
            <a:ext cx="643329" cy="220745"/>
          </a:xfrm>
          <a:prstGeom prst="bentConnector3">
            <a:avLst>
              <a:gd fmla="val 102366" name="adj1"/>
            </a:avLst>
          </a:prstGeom>
          <a:ln w="38100">
            <a:solidFill>
              <a:srgbClr val="FF996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2">
            <a:extLst>
              <a:ext uri="{FF2B5EF4-FFF2-40B4-BE49-F238E27FC236}">
                <a16:creationId xmlns:a16="http://schemas.microsoft.com/office/drawing/2014/main" id="{26172578-D702-44FA-9759-6BF8AA38118D}"/>
              </a:ext>
            </a:extLst>
          </p:cNvPr>
          <p:cNvCxnSpPr>
            <a:cxnSpLocks/>
          </p:cNvCxnSpPr>
          <p:nvPr/>
        </p:nvCxnSpPr>
        <p:spPr>
          <a:xfrm rot="5400000">
            <a:off x="10913008" y="5598788"/>
            <a:ext cx="725540" cy="452184"/>
          </a:xfrm>
          <a:prstGeom prst="bentConnector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表 8">
            <a:extLst>
              <a:ext uri="{FF2B5EF4-FFF2-40B4-BE49-F238E27FC236}">
                <a16:creationId xmlns:a16="http://schemas.microsoft.com/office/drawing/2014/main" id="{4075C1DA-AAB5-45E6-9BD9-ED7D257CB404}"/>
              </a:ext>
            </a:extLst>
          </p:cNvPr>
          <p:cNvGraphicFramePr>
            <a:graphicFrameLocks noGrp="1"/>
          </p:cNvGraphicFramePr>
          <p:nvPr>
            <p:extLst>
              <p:ext uri="{D42A27DB-BD31-4B8C-83A1-F6EECF244321}">
                <p14:modId xmlns:p14="http://schemas.microsoft.com/office/powerpoint/2010/main" val="245656445"/>
              </p:ext>
            </p:extLst>
          </p:nvPr>
        </p:nvGraphicFramePr>
        <p:xfrm>
          <a:off x="362183" y="1531001"/>
          <a:ext cx="11436117" cy="4085346"/>
        </p:xfrm>
        <a:graphic>
          <a:graphicData uri="http://schemas.openxmlformats.org/drawingml/2006/table">
            <a:tbl>
              <a:tblPr/>
              <a:tblGrid>
                <a:gridCol w="447279">
                  <a:extLst>
                    <a:ext uri="{9D8B030D-6E8A-4147-A177-3AD203B41FA5}">
                      <a16:colId xmlns:a16="http://schemas.microsoft.com/office/drawing/2014/main" val="1170767481"/>
                    </a:ext>
                  </a:extLst>
                </a:gridCol>
                <a:gridCol w="2161328">
                  <a:extLst>
                    <a:ext uri="{9D8B030D-6E8A-4147-A177-3AD203B41FA5}">
                      <a16:colId xmlns:a16="http://schemas.microsoft.com/office/drawing/2014/main" val="3094938360"/>
                    </a:ext>
                  </a:extLst>
                </a:gridCol>
                <a:gridCol w="1121841">
                  <a:extLst>
                    <a:ext uri="{9D8B030D-6E8A-4147-A177-3AD203B41FA5}">
                      <a16:colId xmlns:a16="http://schemas.microsoft.com/office/drawing/2014/main" val="2732413233"/>
                    </a:ext>
                  </a:extLst>
                </a:gridCol>
                <a:gridCol w="1112503">
                  <a:extLst>
                    <a:ext uri="{9D8B030D-6E8A-4147-A177-3AD203B41FA5}">
                      <a16:colId xmlns:a16="http://schemas.microsoft.com/office/drawing/2014/main" val="3608387224"/>
                    </a:ext>
                  </a:extLst>
                </a:gridCol>
                <a:gridCol w="1112503">
                  <a:extLst>
                    <a:ext uri="{9D8B030D-6E8A-4147-A177-3AD203B41FA5}">
                      <a16:colId xmlns:a16="http://schemas.microsoft.com/office/drawing/2014/main" val="2122178935"/>
                    </a:ext>
                  </a:extLst>
                </a:gridCol>
                <a:gridCol w="1035663">
                  <a:extLst>
                    <a:ext uri="{9D8B030D-6E8A-4147-A177-3AD203B41FA5}">
                      <a16:colId xmlns:a16="http://schemas.microsoft.com/office/drawing/2014/main" val="1103354951"/>
                    </a:ext>
                  </a:extLst>
                </a:gridCol>
                <a:gridCol w="1054100">
                  <a:extLst>
                    <a:ext uri="{9D8B030D-6E8A-4147-A177-3AD203B41FA5}">
                      <a16:colId xmlns:a16="http://schemas.microsoft.com/office/drawing/2014/main" val="2603095220"/>
                    </a:ext>
                  </a:extLst>
                </a:gridCol>
                <a:gridCol w="1113959">
                  <a:extLst>
                    <a:ext uri="{9D8B030D-6E8A-4147-A177-3AD203B41FA5}">
                      <a16:colId xmlns:a16="http://schemas.microsoft.com/office/drawing/2014/main" val="2473183728"/>
                    </a:ext>
                  </a:extLst>
                </a:gridCol>
                <a:gridCol w="1070441">
                  <a:extLst>
                    <a:ext uri="{9D8B030D-6E8A-4147-A177-3AD203B41FA5}">
                      <a16:colId xmlns:a16="http://schemas.microsoft.com/office/drawing/2014/main" val="2749301189"/>
                    </a:ext>
                  </a:extLst>
                </a:gridCol>
                <a:gridCol w="1206500">
                  <a:extLst>
                    <a:ext uri="{9D8B030D-6E8A-4147-A177-3AD203B41FA5}">
                      <a16:colId xmlns:a16="http://schemas.microsoft.com/office/drawing/2014/main" val="1196862203"/>
                    </a:ext>
                  </a:extLst>
                </a:gridCol>
              </a:tblGrid>
              <a:tr h="621556">
                <a:tc gridSpan="2" rowSpan="3">
                  <a:txBody>
                    <a:bodyPr/>
                    <a:lstStyle/>
                    <a:p>
                      <a:pPr algn="ctr" defTabSz="945124" eaLnBrk="1" fontAlgn="ctr"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400" u="none">
                          <a:ln>
                            <a:noFill/>
                          </a:ln>
                          <a:solidFill>
                            <a:srgbClr val="000000"/>
                          </a:solidFill>
                          <a:effectLst/>
                          <a:uLnTx/>
                          <a:uFillTx/>
                          <a:latin typeface="+mn-ea"/>
                          <a:ea typeface="+mn-ea"/>
                          <a:cs typeface="+mn-cs"/>
                        </a:rPr>
                        <a:t>（解答順は順不同）</a:t>
                      </a:r>
                      <a:endParaRPr altLang="en-US" dirty="0" kumimoji="1" lang="ja-JP" sz="1600"/>
                    </a:p>
                  </a:txBody>
                  <a:tcPr anchor="ctr" marB="45857" marL="91715" marR="91715" marT="45857">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hMerge="1" rowSpan="3">
                  <a:txBody>
                    <a:bodyPr/>
                    <a:lstStyle/>
                    <a:p>
                      <a:pPr algn="ctr" defTabSz="945124" eaLnBrk="1" fontAlgn="ctr" hangingPunct="1" indent="0" latinLnBrk="0" lvl="0" marL="0" marR="0" rtl="0">
                        <a:lnSpc>
                          <a:spcPct val="100000"/>
                        </a:lnSpc>
                        <a:spcBef>
                          <a:spcPts val="0"/>
                        </a:spcBef>
                        <a:spcAft>
                          <a:spcPts val="0"/>
                        </a:spcAft>
                        <a:buClrTx/>
                        <a:buSzTx/>
                        <a:buFontTx/>
                        <a:buNone/>
                        <a:tabLst/>
                        <a:defRPr/>
                      </a:pPr>
                      <a:endParaRPr altLang="en-US" dirty="0" kumimoji="1" lang="ja-JP" sz="1200"/>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gridSpan="5">
                  <a:txBody>
                    <a:bodyPr/>
                    <a:lstStyle/>
                    <a:p>
                      <a:pPr algn="ctr" defTabSz="945124" eaLnBrk="1" fontAlgn="auto" hangingPunct="1" indent="0" latinLnBrk="0" lvl="0" marL="0" marR="0" rtl="0">
                        <a:lnSpc>
                          <a:spcPct val="100000"/>
                        </a:lnSpc>
                        <a:spcBef>
                          <a:spcPts val="0"/>
                        </a:spcBef>
                        <a:spcAft>
                          <a:spcPts val="0"/>
                        </a:spcAft>
                        <a:buClrTx/>
                        <a:buSzTx/>
                        <a:buFontTx/>
                        <a:buNone/>
                        <a:tabLst/>
                        <a:defRPr/>
                      </a:pPr>
                      <a:r>
                        <a:rPr altLang="ja-JP" b="1" dirty="0" i="0" lang="en-US" strike="noStrike" sz="1600" u="none">
                          <a:solidFill>
                            <a:srgbClr val="000000"/>
                          </a:solidFill>
                          <a:effectLst>
                            <a:outerShdw algn="tl" blurRad="38100" dir="2700000" dist="38100">
                              <a:srgbClr val="000000">
                                <a:alpha val="43137"/>
                              </a:srgbClr>
                            </a:outerShdw>
                          </a:effectLst>
                          <a:latin typeface="+mn-ea"/>
                          <a:ea typeface="+mn-ea"/>
                        </a:rPr>
                        <a:t>(</a:t>
                      </a:r>
                      <a:r>
                        <a:rPr altLang="en-US" b="1" dirty="0" err="1" i="0" lang="ja-JP" strike="noStrike" sz="1600" u="none">
                          <a:solidFill>
                            <a:srgbClr val="000000"/>
                          </a:solidFill>
                          <a:effectLst>
                            <a:outerShdw algn="tl" blurRad="38100" dir="2700000" dist="38100">
                              <a:srgbClr val="000000">
                                <a:alpha val="43137"/>
                              </a:srgbClr>
                            </a:outerShdw>
                          </a:effectLst>
                          <a:latin typeface="+mn-ea"/>
                          <a:ea typeface="+mn-ea"/>
                        </a:rPr>
                        <a:t>ｂ</a:t>
                      </a:r>
                      <a:r>
                        <a:rPr altLang="ja-JP" b="1" dirty="0" i="0" lang="en-US" strike="noStrike" sz="1600" u="none">
                          <a:solidFill>
                            <a:srgbClr val="000000"/>
                          </a:solidFill>
                          <a:effectLst>
                            <a:outerShdw algn="tl" blurRad="38100" dir="2700000" dist="38100">
                              <a:srgbClr val="000000">
                                <a:alpha val="43137"/>
                              </a:srgbClr>
                            </a:outerShdw>
                          </a:effectLst>
                          <a:latin typeface="+mn-ea"/>
                          <a:ea typeface="+mn-ea"/>
                        </a:rPr>
                        <a:t>)</a:t>
                      </a:r>
                      <a:r>
                        <a:rPr altLang="en-US" b="0" dirty="0" i="0" lang="ja-JP" strike="noStrike" sz="1400" u="none">
                          <a:solidFill>
                            <a:srgbClr val="000000"/>
                          </a:solidFill>
                          <a:effectLst/>
                          <a:latin typeface="+mn-ea"/>
                          <a:ea typeface="+mn-ea"/>
                        </a:rPr>
                        <a:t>必履修科目と選択科目を組み合わせた出題科目</a:t>
                      </a:r>
                      <a:endParaRPr altLang="ja-JP" b="0" dirty="0" i="0" lang="en-US" strike="noStrike" sz="1400" u="none">
                        <a:solidFill>
                          <a:srgbClr val="000000"/>
                        </a:solidFill>
                        <a:effectLst/>
                        <a:latin typeface="+mn-ea"/>
                        <a:ea typeface="+mn-ea"/>
                      </a:endParaRP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hMerge="1">
                  <a:txBody>
                    <a:bodyPr/>
                    <a:lstStyle/>
                    <a:p>
                      <a:pPr algn="ctr"/>
                      <a:endParaRPr altLang="en-US" dirty="0" kumimoji="1" lang="ja-JP" sz="2000"/>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hMerge="1">
                  <a:txBody>
                    <a:bodyPr/>
                    <a:lstStyle/>
                    <a:p>
                      <a:pPr algn="ctr"/>
                      <a:endParaRPr altLang="en-US" dirty="0" kumimoji="1" lang="ja-JP" sz="2000"/>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hMerge="1">
                  <a:txBody>
                    <a:bodyPr/>
                    <a:lstStyle/>
                    <a:p>
                      <a:pPr algn="ctr"/>
                      <a:endParaRPr altLang="en-US" dirty="0" kumimoji="1" lang="ja-JP" sz="2000"/>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hMerge="1">
                  <a:txBody>
                    <a:bodyPr/>
                    <a:lstStyle/>
                    <a:p>
                      <a:pPr algn="ctr"/>
                      <a:endParaRPr altLang="en-US" dirty="0" kumimoji="1" lang="ja-JP" sz="2000"/>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gridSpan="3">
                  <a:txBody>
                    <a:bodyPr/>
                    <a:lstStyle/>
                    <a:p>
                      <a:pPr algn="ctr" defTabSz="945124" eaLnBrk="1" fontAlgn="ctr" hangingPunct="1" indent="0" latinLnBrk="0" lvl="0" marL="0" marR="0" rtl="0">
                        <a:lnSpc>
                          <a:spcPct val="100000"/>
                        </a:lnSpc>
                        <a:spcBef>
                          <a:spcPts val="0"/>
                        </a:spcBef>
                        <a:spcAft>
                          <a:spcPts val="0"/>
                        </a:spcAft>
                        <a:buClrTx/>
                        <a:buSzTx/>
                        <a:buFontTx/>
                        <a:buNone/>
                        <a:tabLst/>
                        <a:defRPr/>
                      </a:pPr>
                      <a:r>
                        <a:rPr altLang="en-US" b="1" dirty="0" i="0" lang="ja-JP" strike="noStrike" sz="1800" u="none">
                          <a:solidFill>
                            <a:srgbClr val="000000"/>
                          </a:solidFill>
                          <a:effectLst>
                            <a:outerShdw algn="tl" blurRad="38100" dir="2700000" dist="38100">
                              <a:srgbClr val="000000">
                                <a:alpha val="43137"/>
                              </a:srgbClr>
                            </a:outerShdw>
                          </a:effectLst>
                          <a:latin typeface="+mn-ea"/>
                          <a:ea typeface="+mn-ea"/>
                        </a:rPr>
                        <a:t>（ａ）</a:t>
                      </a:r>
                      <a:r>
                        <a:rPr altLang="en-US" b="0" dirty="0" i="0" lang="ja-JP" strike="noStrike" sz="1400" u="none">
                          <a:solidFill>
                            <a:srgbClr val="000000"/>
                          </a:solidFill>
                          <a:effectLst/>
                          <a:latin typeface="+mn-ea"/>
                          <a:ea typeface="+mn-ea"/>
                        </a:rPr>
                        <a:t>必履修科目を組み合わせた出題科目</a:t>
                      </a:r>
                      <a:endParaRPr altLang="ja-JP" b="0" dirty="0" i="0" lang="en-US" strike="noStrike" sz="1600" u="none">
                        <a:solidFill>
                          <a:srgbClr val="000000"/>
                        </a:solidFill>
                        <a:effectLst/>
                        <a:latin typeface="+mn-ea"/>
                        <a:ea typeface="+mn-ea"/>
                      </a:endParaRPr>
                    </a:p>
                  </a:txBody>
                  <a:tcPr anchor="ctr" marB="45857" marL="91715" marR="91715" marT="45857">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solidFill>
                      <a:srgbClr val="CCECFF"/>
                    </a:solidFill>
                  </a:tcPr>
                </a:tc>
                <a:tc hMerge="1">
                  <a:txBody>
                    <a:bodyPr/>
                    <a:lstStyle/>
                    <a:p>
                      <a:endParaRPr altLang="en-US" kumimoji="1" lang="ja-JP"/>
                    </a:p>
                  </a:txBody>
                  <a:tcPr/>
                </a:tc>
                <a:tc hMerge="1">
                  <a:txBody>
                    <a:bodyPr/>
                    <a:lstStyle/>
                    <a:p>
                      <a:endParaRPr altLang="en-US" kumimoji="1" lang="ja-JP"/>
                    </a:p>
                  </a:txBody>
                  <a:tcPr/>
                </a:tc>
                <a:extLst>
                  <a:ext uri="{0D108BD9-81ED-4DB2-BD59-A6C34878D82A}">
                    <a16:rowId xmlns:a16="http://schemas.microsoft.com/office/drawing/2014/main" val="69231738"/>
                  </a:ext>
                </a:extLst>
              </a:tr>
              <a:tr h="647235">
                <a:tc gridSpan="2" vMerge="1">
                  <a:txBody>
                    <a:bodyPr/>
                    <a:lstStyle/>
                    <a:p>
                      <a:pPr algn="ctr" defTabSz="945124" eaLnBrk="1" fontAlgn="ctr" hangingPunct="1" indent="0" latinLnBrk="0" lvl="0" marL="0" marR="0" rtl="0">
                        <a:lnSpc>
                          <a:spcPct val="100000"/>
                        </a:lnSpc>
                        <a:spcBef>
                          <a:spcPts val="0"/>
                        </a:spcBef>
                        <a:spcAft>
                          <a:spcPts val="0"/>
                        </a:spcAft>
                        <a:buClrTx/>
                        <a:buSzTx/>
                        <a:buFontTx/>
                        <a:buNone/>
                        <a:tabLst/>
                        <a:defRPr/>
                      </a:pPr>
                      <a:endParaRPr altLang="en-US" dirty="0" kumimoji="1" lang="ja-JP" sz="1200"/>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hMerge="1" vMerge="1">
                  <a:txBody>
                    <a:bodyPr/>
                    <a:lstStyle/>
                    <a:p>
                      <a:pPr algn="ctr" defTabSz="945124" eaLnBrk="1" fontAlgn="ctr" hangingPunct="1" indent="0" latinLnBrk="0" lvl="0" marL="0" marR="0" rtl="0">
                        <a:lnSpc>
                          <a:spcPct val="100000"/>
                        </a:lnSpc>
                        <a:spcBef>
                          <a:spcPts val="0"/>
                        </a:spcBef>
                        <a:spcAft>
                          <a:spcPts val="0"/>
                        </a:spcAft>
                        <a:buClrTx/>
                        <a:buSzTx/>
                        <a:buFontTx/>
                        <a:buNone/>
                        <a:tabLst/>
                        <a:defRPr/>
                      </a:pPr>
                      <a:endParaRPr altLang="en-US" dirty="0" kumimoji="1" lang="ja-JP" sz="1200"/>
                    </a:p>
                  </a:txBody>
                  <a:tcPr anchor="ctr">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rowSpan="2">
                  <a:txBody>
                    <a:bodyPr/>
                    <a:lstStyle/>
                    <a:p>
                      <a:pPr algn="ctr"/>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地理総合，</a:t>
                      </a:r>
                      <a:br>
                        <a:rPr altLang="ja-JP" b="0" dirty="0" i="0" lang="en-US" strike="noStrike" sz="1400" u="none">
                          <a:solidFill>
                            <a:srgbClr val="000000"/>
                          </a:solidFill>
                          <a:effectLst/>
                          <a:latin typeface="+mn-ea"/>
                          <a:ea typeface="+mn-ea"/>
                        </a:rPr>
                      </a:br>
                      <a:r>
                        <a:rPr altLang="en-US" b="0" dirty="0" i="0" lang="ja-JP" strike="noStrike" sz="1400" u="none">
                          <a:solidFill>
                            <a:srgbClr val="000000"/>
                          </a:solidFill>
                          <a:effectLst/>
                          <a:latin typeface="+mn-ea"/>
                          <a:ea typeface="+mn-ea"/>
                        </a:rPr>
                        <a:t>地理探究</a:t>
                      </a:r>
                      <a:r>
                        <a:rPr altLang="ja-JP" b="0" dirty="0" i="0" lang="en-US" strike="noStrike" sz="1400" u="none">
                          <a:solidFill>
                            <a:srgbClr val="000000"/>
                          </a:solidFill>
                          <a:effectLst/>
                          <a:latin typeface="+mn-ea"/>
                          <a:ea typeface="+mn-ea"/>
                        </a:rPr>
                        <a:t>』</a:t>
                      </a:r>
                      <a:endParaRPr altLang="en-US" dirty="0" kumimoji="1" lang="ja-JP" sz="2800"/>
                    </a:p>
                  </a:txBody>
                  <a:tcPr anchor="ctr" marB="0" marL="5817" marR="5817" marT="5817">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rowSpan="2">
                  <a:txBody>
                    <a:bodyPr/>
                    <a:lstStyle/>
                    <a:p>
                      <a:pPr algn="ctr"/>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歴史総合，</a:t>
                      </a:r>
                      <a:br>
                        <a:rPr altLang="en-US" b="0" dirty="0" i="0" lang="ja-JP" strike="noStrike" sz="1400" u="none">
                          <a:solidFill>
                            <a:srgbClr val="000000"/>
                          </a:solidFill>
                          <a:effectLst/>
                          <a:latin typeface="+mn-ea"/>
                          <a:ea typeface="+mn-ea"/>
                        </a:rPr>
                      </a:br>
                      <a:r>
                        <a:rPr altLang="en-US" b="0" dirty="0" i="0" lang="ja-JP" strike="noStrike" sz="1400" u="none">
                          <a:solidFill>
                            <a:srgbClr val="000000"/>
                          </a:solidFill>
                          <a:effectLst/>
                          <a:latin typeface="+mn-ea"/>
                          <a:ea typeface="+mn-ea"/>
                        </a:rPr>
                        <a:t>日本史探究</a:t>
                      </a:r>
                      <a:r>
                        <a:rPr altLang="ja-JP" b="0" dirty="0" i="0" lang="en-US" strike="noStrike" sz="1400" u="none">
                          <a:solidFill>
                            <a:srgbClr val="000000"/>
                          </a:solidFill>
                          <a:effectLst/>
                          <a:latin typeface="+mn-ea"/>
                          <a:ea typeface="+mn-ea"/>
                        </a:rPr>
                        <a:t>』</a:t>
                      </a:r>
                      <a:endParaRPr altLang="en-US" dirty="0" kumimoji="1" lang="ja-JP" sz="2800"/>
                    </a:p>
                  </a:txBody>
                  <a:tcPr anchor="ctr" marB="0" marL="5817" marR="5817" marT="5817">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rowSpan="2">
                  <a:txBody>
                    <a:bodyPr/>
                    <a:lstStyle/>
                    <a:p>
                      <a:pPr algn="ctr"/>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歴史総合，</a:t>
                      </a:r>
                      <a:br>
                        <a:rPr altLang="en-US" b="0" dirty="0" i="0" lang="ja-JP" strike="noStrike" sz="1400" u="none">
                          <a:solidFill>
                            <a:srgbClr val="000000"/>
                          </a:solidFill>
                          <a:effectLst/>
                          <a:latin typeface="+mn-ea"/>
                          <a:ea typeface="+mn-ea"/>
                        </a:rPr>
                      </a:br>
                      <a:r>
                        <a:rPr altLang="en-US" b="0" dirty="0" i="0" lang="ja-JP" strike="noStrike" sz="1400" u="none">
                          <a:solidFill>
                            <a:srgbClr val="000000"/>
                          </a:solidFill>
                          <a:effectLst/>
                          <a:latin typeface="+mn-ea"/>
                          <a:ea typeface="+mn-ea"/>
                        </a:rPr>
                        <a:t>世界史探究</a:t>
                      </a:r>
                      <a:r>
                        <a:rPr altLang="ja-JP" b="0" dirty="0" i="0" lang="en-US" strike="noStrike" sz="1400" u="none">
                          <a:solidFill>
                            <a:srgbClr val="000000"/>
                          </a:solidFill>
                          <a:effectLst/>
                          <a:latin typeface="+mn-ea"/>
                          <a:ea typeface="+mn-ea"/>
                        </a:rPr>
                        <a:t>』</a:t>
                      </a:r>
                      <a:endParaRPr altLang="en-US" dirty="0" kumimoji="1" lang="ja-JP" sz="2800"/>
                    </a:p>
                  </a:txBody>
                  <a:tcPr anchor="ctr" marB="0" marL="5817" marR="5817" marT="5817">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rowSpan="2">
                  <a:txBody>
                    <a:bodyPr/>
                    <a:lstStyle/>
                    <a:p>
                      <a:pPr algn="l"/>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公共，</a:t>
                      </a:r>
                      <a:endParaRPr altLang="ja-JP" b="0" dirty="0" i="0" lang="en-US" strike="noStrike" sz="1400" u="none">
                        <a:solidFill>
                          <a:srgbClr val="000000"/>
                        </a:solidFill>
                        <a:effectLst/>
                        <a:latin typeface="+mn-ea"/>
                        <a:ea typeface="+mn-ea"/>
                      </a:endParaRPr>
                    </a:p>
                    <a:p>
                      <a:pPr algn="ctr"/>
                      <a:r>
                        <a:rPr altLang="en-US" b="0" dirty="0" i="0" lang="ja-JP" strike="noStrike" sz="1400" u="none">
                          <a:solidFill>
                            <a:srgbClr val="000000"/>
                          </a:solidFill>
                          <a:effectLst/>
                          <a:latin typeface="+mn-ea"/>
                          <a:ea typeface="+mn-ea"/>
                        </a:rPr>
                        <a:t>  　　倫理</a:t>
                      </a:r>
                      <a:r>
                        <a:rPr altLang="ja-JP" b="0" dirty="0" i="0" lang="en-US" strike="noStrike" sz="1400" u="none">
                          <a:solidFill>
                            <a:srgbClr val="000000"/>
                          </a:solidFill>
                          <a:effectLst/>
                          <a:latin typeface="+mn-ea"/>
                          <a:ea typeface="+mn-ea"/>
                        </a:rPr>
                        <a:t>』</a:t>
                      </a:r>
                      <a:endParaRPr altLang="en-US" dirty="0" kumimoji="1" lang="ja-JP" sz="2800"/>
                    </a:p>
                  </a:txBody>
                  <a:tcPr anchor="ctr" marB="0" marL="5817" marR="5817" marT="5817">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rowSpan="2">
                  <a:txBody>
                    <a:bodyPr/>
                    <a:lstStyle/>
                    <a:p>
                      <a:pPr algn="l"/>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公共，</a:t>
                      </a:r>
                      <a:endParaRPr altLang="ja-JP" b="0" dirty="0" i="0" lang="en-US" strike="noStrike" sz="1400" u="none">
                        <a:solidFill>
                          <a:srgbClr val="000000"/>
                        </a:solidFill>
                        <a:effectLst/>
                        <a:latin typeface="+mn-ea"/>
                        <a:ea typeface="+mn-ea"/>
                      </a:endParaRPr>
                    </a:p>
                    <a:p>
                      <a:pPr algn="ctr"/>
                      <a:r>
                        <a:rPr altLang="en-US" b="0" dirty="0" i="0" lang="ja-JP" strike="noStrike" sz="1400" u="none">
                          <a:solidFill>
                            <a:srgbClr val="000000"/>
                          </a:solidFill>
                          <a:effectLst/>
                          <a:latin typeface="+mn-ea"/>
                          <a:ea typeface="+mn-ea"/>
                        </a:rPr>
                        <a:t>政治</a:t>
                      </a:r>
                      <a:r>
                        <a:rPr altLang="en-US" b="0" dirty="0" i="0" lang="ja-JP" strike="noStrike" sz="1200" u="none">
                          <a:solidFill>
                            <a:srgbClr val="000000"/>
                          </a:solidFill>
                          <a:effectLst/>
                          <a:latin typeface="+mn-ea"/>
                          <a:ea typeface="+mn-ea"/>
                        </a:rPr>
                        <a:t>・</a:t>
                      </a:r>
                      <a:r>
                        <a:rPr altLang="en-US" b="0" dirty="0" i="0" lang="ja-JP" strike="noStrike" sz="1400" u="none">
                          <a:solidFill>
                            <a:srgbClr val="000000"/>
                          </a:solidFill>
                          <a:effectLst/>
                          <a:latin typeface="+mn-ea"/>
                          <a:ea typeface="+mn-ea"/>
                        </a:rPr>
                        <a:t>経済</a:t>
                      </a:r>
                      <a:r>
                        <a:rPr altLang="ja-JP" b="0" dirty="0" i="0" lang="en-US" strike="noStrike" sz="1400" u="none">
                          <a:solidFill>
                            <a:srgbClr val="000000"/>
                          </a:solidFill>
                          <a:effectLst/>
                          <a:latin typeface="+mn-ea"/>
                          <a:ea typeface="+mn-ea"/>
                        </a:rPr>
                        <a:t>』</a:t>
                      </a:r>
                      <a:endParaRPr altLang="en-US" dirty="0" kumimoji="1" lang="ja-JP" sz="2800"/>
                    </a:p>
                  </a:txBody>
                  <a:tcPr anchor="ctr" marB="0" marL="5817" marR="5817" marT="5817">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gridSpan="3">
                  <a:txBody>
                    <a:bodyPr/>
                    <a:lstStyle/>
                    <a:p>
                      <a:pPr algn="ctr" fontAlgn="ctr"/>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地理総合／歴史総合／公共</a:t>
                      </a:r>
                      <a:r>
                        <a:rPr altLang="ja-JP" b="0" dirty="0" i="0" lang="en-US" strike="noStrike" sz="1400" u="none">
                          <a:solidFill>
                            <a:srgbClr val="000000"/>
                          </a:solidFill>
                          <a:effectLst/>
                          <a:latin typeface="+mn-ea"/>
                          <a:ea typeface="+mn-ea"/>
                        </a:rPr>
                        <a:t>』</a:t>
                      </a:r>
                      <a:br>
                        <a:rPr altLang="ja-JP" b="0" dirty="0" i="0" lang="en-US" strike="noStrike" sz="1400" u="none">
                          <a:solidFill>
                            <a:srgbClr val="000000"/>
                          </a:solidFill>
                          <a:effectLst/>
                          <a:latin typeface="+mn-ea"/>
                          <a:ea typeface="+mn-ea"/>
                        </a:rPr>
                      </a:br>
                      <a:r>
                        <a:rPr altLang="en-US" b="0" dirty="0" i="0" lang="ja-JP" strike="noStrike" sz="1400" u="none">
                          <a:solidFill>
                            <a:srgbClr val="000000"/>
                          </a:solidFill>
                          <a:effectLst/>
                          <a:latin typeface="+mn-ea"/>
                          <a:ea typeface="+mn-ea"/>
                        </a:rPr>
                        <a:t>（３つのうち２つを解答）</a:t>
                      </a:r>
                    </a:p>
                  </a:txBody>
                  <a:tcPr anchor="ctr" marB="45857" marL="91715" marR="91715" marT="45857">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solidFill>
                      <a:srgbClr val="CCECFF"/>
                    </a:solidFill>
                  </a:tcPr>
                </a:tc>
                <a:tc hMerge="1">
                  <a:txBody>
                    <a:bodyPr/>
                    <a:lstStyle/>
                    <a:p>
                      <a:endParaRPr altLang="en-US" kumimoji="1" lang="ja-JP"/>
                    </a:p>
                  </a:txBody>
                  <a:tcPr/>
                </a:tc>
                <a:tc hMerge="1">
                  <a:txBody>
                    <a:bodyPr/>
                    <a:lstStyle/>
                    <a:p>
                      <a:endParaRPr altLang="en-US" kumimoji="1" lang="ja-JP"/>
                    </a:p>
                  </a:txBody>
                  <a:tcPr/>
                </a:tc>
                <a:extLst>
                  <a:ext uri="{0D108BD9-81ED-4DB2-BD59-A6C34878D82A}">
                    <a16:rowId xmlns:a16="http://schemas.microsoft.com/office/drawing/2014/main" val="4225537188"/>
                  </a:ext>
                </a:extLst>
              </a:tr>
              <a:tr h="743151">
                <a:tc gridSpan="2" vMerge="1">
                  <a:txBody>
                    <a:bodyPr/>
                    <a:lstStyle/>
                    <a:p>
                      <a:endParaRPr altLang="en-US" kumimoji="1" lang="ja-JP"/>
                    </a:p>
                  </a:txBody>
                  <a:tcPr/>
                </a:tc>
                <a:tc hMerge="1" vMerge="1">
                  <a:txBody>
                    <a:bodyPr/>
                    <a:lstStyle/>
                    <a:p>
                      <a:endParaRPr altLang="en-US" kumimoji="1" lang="ja-JP"/>
                    </a:p>
                  </a:txBody>
                  <a:tcPr/>
                </a:tc>
                <a:tc vMerge="1">
                  <a:txBody>
                    <a:bodyPr/>
                    <a:lstStyle/>
                    <a:p>
                      <a:pPr algn="ctr" fontAlgn="ctr"/>
                      <a:endParaRPr altLang="ja-JP" b="0" dirty="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5800" marR="5800" marT="5800">
                    <a:lnL algn="ctr" cap="flat" cmpd="sng" w="19050">
                      <a:solidFill>
                        <a:schemeClr val="tx1"/>
                      </a:solidFill>
                      <a:prstDash val="solid"/>
                      <a:round/>
                      <a:headEnd len="med" type="none" w="med"/>
                      <a:tailEnd len="med" type="none" w="med"/>
                    </a:lnL>
                    <a:lnR algn="ctr" cap="flat" cmpd="sng" w="19050">
                      <a:solidFill>
                        <a:schemeClr val="tx1"/>
                      </a:solidFill>
                      <a:prstDash val="solid"/>
                      <a:round/>
                      <a:headEnd len="med" type="none" w="med"/>
                      <a:tailEnd len="med" type="none" w="med"/>
                    </a:lnR>
                    <a:lnT algn="ctr" cap="flat" cmpd="sng" w="19050">
                      <a:solidFill>
                        <a:schemeClr val="tx1"/>
                      </a:solidFill>
                      <a:prstDash val="solid"/>
                      <a:round/>
                      <a:headEnd len="med" type="none" w="med"/>
                      <a:tailEnd len="med" type="none" w="med"/>
                    </a:lnT>
                    <a:lnB algn="ctr" cap="flat" cmpd="sng" w="19050">
                      <a:solidFill>
                        <a:schemeClr val="tx1"/>
                      </a:solidFill>
                      <a:prstDash val="solid"/>
                      <a:round/>
                      <a:headEnd len="med" type="none" w="med"/>
                      <a:tailEnd len="med" type="none" w="med"/>
                    </a:lnB>
                    <a:solidFill>
                      <a:srgbClr val="E1DCF0"/>
                    </a:solidFill>
                  </a:tcPr>
                </a:tc>
                <a:tc vMerge="1">
                  <a:txBody>
                    <a:bodyPr/>
                    <a:lstStyle/>
                    <a:p>
                      <a:pPr algn="ctr" fontAlgn="ctr"/>
                      <a:endParaRPr altLang="ja-JP" b="0" dirty="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5800" marR="5800" marT="5800">
                    <a:lnL algn="ctr" cap="flat" cmpd="sng" w="19050">
                      <a:solidFill>
                        <a:schemeClr val="tx1"/>
                      </a:solidFill>
                      <a:prstDash val="solid"/>
                      <a:round/>
                      <a:headEnd len="med" type="none" w="med"/>
                      <a:tailEnd len="med" type="none" w="med"/>
                    </a:lnL>
                    <a:lnR algn="ctr" cap="flat" cmpd="sng" w="19050">
                      <a:solidFill>
                        <a:schemeClr val="tx1"/>
                      </a:solidFill>
                      <a:prstDash val="solid"/>
                      <a:round/>
                      <a:headEnd len="med" type="none" w="med"/>
                      <a:tailEnd len="med" type="none" w="med"/>
                    </a:lnR>
                    <a:lnT algn="ctr" cap="flat" cmpd="sng" w="19050">
                      <a:solidFill>
                        <a:schemeClr val="tx1"/>
                      </a:solidFill>
                      <a:prstDash val="solid"/>
                      <a:round/>
                      <a:headEnd len="med" type="none" w="med"/>
                      <a:tailEnd len="med" type="none" w="med"/>
                    </a:lnT>
                    <a:lnB algn="ctr" cap="flat" cmpd="sng" w="19050">
                      <a:solidFill>
                        <a:schemeClr val="tx1"/>
                      </a:solidFill>
                      <a:prstDash val="solid"/>
                      <a:round/>
                      <a:headEnd len="med" type="none" w="med"/>
                      <a:tailEnd len="med" type="none" w="med"/>
                    </a:lnB>
                    <a:solidFill>
                      <a:srgbClr val="E1DCF0"/>
                    </a:solidFill>
                  </a:tcPr>
                </a:tc>
                <a:tc vMerge="1">
                  <a:txBody>
                    <a:bodyPr/>
                    <a:lstStyle/>
                    <a:p>
                      <a:pPr algn="ctr" fontAlgn="ctr"/>
                      <a:endParaRPr altLang="ja-JP" b="0" dirty="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5800" marR="5800" marT="5800">
                    <a:lnL algn="ctr" cap="flat" cmpd="sng" w="19050">
                      <a:solidFill>
                        <a:schemeClr val="tx1"/>
                      </a:solidFill>
                      <a:prstDash val="solid"/>
                      <a:round/>
                      <a:headEnd len="med" type="none" w="med"/>
                      <a:tailEnd len="med" type="none" w="med"/>
                    </a:lnL>
                    <a:lnR algn="ctr" cap="flat" cmpd="sng" w="19050">
                      <a:solidFill>
                        <a:schemeClr val="tx1"/>
                      </a:solidFill>
                      <a:prstDash val="solid"/>
                      <a:round/>
                      <a:headEnd len="med" type="none" w="med"/>
                      <a:tailEnd len="med" type="none" w="med"/>
                    </a:lnR>
                    <a:lnT algn="ctr" cap="flat" cmpd="sng" w="19050">
                      <a:solidFill>
                        <a:schemeClr val="tx1"/>
                      </a:solidFill>
                      <a:prstDash val="solid"/>
                      <a:round/>
                      <a:headEnd len="med" type="none" w="med"/>
                      <a:tailEnd len="med" type="none" w="med"/>
                    </a:lnT>
                    <a:lnB algn="ctr" cap="flat" cmpd="sng" w="19050">
                      <a:solidFill>
                        <a:schemeClr val="tx1"/>
                      </a:solidFill>
                      <a:prstDash val="solid"/>
                      <a:round/>
                      <a:headEnd len="med" type="none" w="med"/>
                      <a:tailEnd len="med" type="none" w="med"/>
                    </a:lnB>
                    <a:solidFill>
                      <a:srgbClr val="E1DCF0"/>
                    </a:solidFill>
                  </a:tcPr>
                </a:tc>
                <a:tc vMerge="1">
                  <a:txBody>
                    <a:bodyPr/>
                    <a:lstStyle/>
                    <a:p>
                      <a:pPr algn="ctr" fontAlgn="ctr"/>
                      <a:endParaRPr altLang="ja-JP" b="0" dirty="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5800" marR="5800" marT="5800">
                    <a:lnL algn="ctr" cap="flat" cmpd="sng" w="19050">
                      <a:solidFill>
                        <a:schemeClr val="tx1"/>
                      </a:solidFill>
                      <a:prstDash val="solid"/>
                      <a:round/>
                      <a:headEnd len="med" type="none" w="med"/>
                      <a:tailEnd len="med" type="none" w="med"/>
                    </a:lnL>
                    <a:lnR algn="ctr" cap="flat" cmpd="sng" w="19050">
                      <a:solidFill>
                        <a:schemeClr val="tx1"/>
                      </a:solidFill>
                      <a:prstDash val="solid"/>
                      <a:round/>
                      <a:headEnd len="med" type="none" w="med"/>
                      <a:tailEnd len="med" type="none" w="med"/>
                    </a:lnR>
                    <a:lnT algn="ctr" cap="flat" cmpd="sng" w="19050">
                      <a:solidFill>
                        <a:schemeClr val="tx1"/>
                      </a:solidFill>
                      <a:prstDash val="solid"/>
                      <a:round/>
                      <a:headEnd len="med" type="none" w="med"/>
                      <a:tailEnd len="med" type="none" w="med"/>
                    </a:lnT>
                    <a:lnB algn="ctr" cap="flat" cmpd="sng" w="19050">
                      <a:solidFill>
                        <a:schemeClr val="tx1"/>
                      </a:solidFill>
                      <a:prstDash val="solid"/>
                      <a:round/>
                      <a:headEnd len="med" type="none" w="med"/>
                      <a:tailEnd len="med" type="none" w="med"/>
                    </a:lnB>
                    <a:solidFill>
                      <a:srgbClr val="E1DCF0"/>
                    </a:solidFill>
                  </a:tcPr>
                </a:tc>
                <a:tc vMerge="1">
                  <a:txBody>
                    <a:bodyPr/>
                    <a:lstStyle/>
                    <a:p>
                      <a:pPr algn="l" fontAlgn="ctr"/>
                      <a:endParaRPr altLang="ja-JP" b="0" dirty="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5800" marR="5800" marT="5800">
                    <a:lnL algn="ctr" cap="flat" cmpd="sng" w="19050">
                      <a:solidFill>
                        <a:schemeClr val="tx1"/>
                      </a:solidFill>
                      <a:prstDash val="solid"/>
                      <a:round/>
                      <a:headEnd len="med" type="none" w="med"/>
                      <a:tailEnd len="med" type="none" w="med"/>
                    </a:lnL>
                    <a:lnR algn="ctr" cap="flat" cmpd="sng" w="19050">
                      <a:solidFill>
                        <a:schemeClr val="tx1"/>
                      </a:solidFill>
                      <a:prstDash val="solid"/>
                      <a:round/>
                      <a:headEnd len="med" type="none" w="med"/>
                      <a:tailEnd len="med" type="none" w="med"/>
                    </a:lnR>
                    <a:lnT algn="ctr" cap="flat" cmpd="sng" w="19050">
                      <a:solidFill>
                        <a:schemeClr val="tx1"/>
                      </a:solidFill>
                      <a:prstDash val="solid"/>
                      <a:round/>
                      <a:headEnd len="med" type="none" w="med"/>
                      <a:tailEnd len="med" type="none" w="med"/>
                    </a:lnT>
                    <a:lnB algn="ctr" cap="flat" cmpd="sng" w="19050">
                      <a:solidFill>
                        <a:schemeClr val="tx1"/>
                      </a:solidFill>
                      <a:prstDash val="solid"/>
                      <a:round/>
                      <a:headEnd len="med" type="none" w="med"/>
                      <a:tailEnd len="med" type="none" w="med"/>
                    </a:lnB>
                    <a:solidFill>
                      <a:srgbClr val="E1DCF0"/>
                    </a:solidFill>
                  </a:tcPr>
                </a:tc>
                <a:tc>
                  <a:txBody>
                    <a:bodyPr/>
                    <a:lstStyle/>
                    <a:p>
                      <a:pPr algn="ctr" fontAlgn="ctr"/>
                      <a:r>
                        <a:rPr altLang="en-US" b="0" dirty="0" i="0" lang="ja-JP" strike="noStrike" sz="1400" u="none">
                          <a:solidFill>
                            <a:srgbClr val="000000"/>
                          </a:solidFill>
                          <a:effectLst/>
                          <a:latin typeface="+mn-ea"/>
                          <a:ea typeface="+mn-ea"/>
                        </a:rPr>
                        <a:t>「地理総合」</a:t>
                      </a:r>
                      <a:br>
                        <a:rPr altLang="ja-JP" b="0" dirty="0" i="0" lang="en-US" strike="noStrike" sz="1400" u="none">
                          <a:solidFill>
                            <a:srgbClr val="000000"/>
                          </a:solidFill>
                          <a:effectLst/>
                          <a:latin typeface="+mn-ea"/>
                          <a:ea typeface="+mn-ea"/>
                        </a:rPr>
                      </a:br>
                      <a:r>
                        <a:rPr altLang="en-US" b="0" dirty="0" i="0" lang="ja-JP" strike="noStrike" sz="1400" u="none">
                          <a:solidFill>
                            <a:srgbClr val="000000"/>
                          </a:solidFill>
                          <a:effectLst/>
                          <a:latin typeface="+mn-ea"/>
                          <a:ea typeface="+mn-ea"/>
                        </a:rPr>
                        <a:t>と</a:t>
                      </a:r>
                      <a:br>
                        <a:rPr altLang="en-US" b="0" dirty="0" i="0" lang="ja-JP" strike="noStrike" sz="1400" u="none">
                          <a:solidFill>
                            <a:srgbClr val="000000"/>
                          </a:solidFill>
                          <a:effectLst/>
                          <a:latin typeface="+mn-ea"/>
                          <a:ea typeface="+mn-ea"/>
                        </a:rPr>
                      </a:br>
                      <a:r>
                        <a:rPr altLang="en-US" b="0" dirty="0" i="0" lang="ja-JP" strike="noStrike" sz="1400" u="none">
                          <a:solidFill>
                            <a:srgbClr val="000000"/>
                          </a:solidFill>
                          <a:effectLst/>
                          <a:latin typeface="+mn-ea"/>
                          <a:ea typeface="+mn-ea"/>
                        </a:rPr>
                        <a:t>「歴史総合」</a:t>
                      </a: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CCECFF"/>
                    </a:solidFill>
                  </a:tcPr>
                </a:tc>
                <a:tc>
                  <a:txBody>
                    <a:bodyPr/>
                    <a:lstStyle/>
                    <a:p>
                      <a:pPr algn="ctr" fontAlgn="ctr"/>
                      <a:r>
                        <a:rPr altLang="en-US" b="0" dirty="0" i="0" lang="ja-JP" strike="noStrike" sz="1400" u="none">
                          <a:solidFill>
                            <a:srgbClr val="000000"/>
                          </a:solidFill>
                          <a:effectLst/>
                          <a:latin typeface="+mn-ea"/>
                          <a:ea typeface="+mn-ea"/>
                        </a:rPr>
                        <a:t>「地理総合」</a:t>
                      </a:r>
                      <a:br>
                        <a:rPr altLang="ja-JP" b="0" dirty="0" i="0" lang="en-US" strike="noStrike" sz="1400" u="none">
                          <a:solidFill>
                            <a:srgbClr val="000000"/>
                          </a:solidFill>
                          <a:effectLst/>
                          <a:latin typeface="+mn-ea"/>
                          <a:ea typeface="+mn-ea"/>
                        </a:rPr>
                      </a:br>
                      <a:r>
                        <a:rPr altLang="en-US" b="0" dirty="0" i="0" lang="ja-JP" strike="noStrike" sz="1400" u="none">
                          <a:solidFill>
                            <a:srgbClr val="000000"/>
                          </a:solidFill>
                          <a:effectLst/>
                          <a:latin typeface="+mn-ea"/>
                          <a:ea typeface="+mn-ea"/>
                        </a:rPr>
                        <a:t>と</a:t>
                      </a:r>
                      <a:br>
                        <a:rPr altLang="en-US" b="0" dirty="0" i="0" lang="ja-JP" strike="noStrike" sz="1400" u="none">
                          <a:solidFill>
                            <a:srgbClr val="000000"/>
                          </a:solidFill>
                          <a:effectLst/>
                          <a:latin typeface="+mn-ea"/>
                          <a:ea typeface="+mn-ea"/>
                        </a:rPr>
                      </a:br>
                      <a:r>
                        <a:rPr altLang="en-US" b="0" dirty="0" i="0" lang="ja-JP" strike="noStrike" sz="1400" u="none">
                          <a:solidFill>
                            <a:srgbClr val="000000"/>
                          </a:solidFill>
                          <a:effectLst/>
                          <a:latin typeface="+mn-ea"/>
                          <a:ea typeface="+mn-ea"/>
                        </a:rPr>
                        <a:t>「公共」</a:t>
                      </a: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CCECFF"/>
                    </a:solidFill>
                  </a:tcPr>
                </a:tc>
                <a:tc>
                  <a:txBody>
                    <a:bodyPr/>
                    <a:lstStyle/>
                    <a:p>
                      <a:pPr algn="ctr" fontAlgn="ctr"/>
                      <a:r>
                        <a:rPr altLang="en-US" b="0" dirty="0" i="0" lang="ja-JP" strike="noStrike" sz="1400" u="none">
                          <a:solidFill>
                            <a:srgbClr val="000000"/>
                          </a:solidFill>
                          <a:effectLst/>
                          <a:latin typeface="+mn-ea"/>
                          <a:ea typeface="+mn-ea"/>
                        </a:rPr>
                        <a:t>「歴史総合」</a:t>
                      </a:r>
                      <a:br>
                        <a:rPr altLang="ja-JP" b="0" dirty="0" i="0" lang="en-US" strike="noStrike" sz="1400" u="none">
                          <a:solidFill>
                            <a:srgbClr val="000000"/>
                          </a:solidFill>
                          <a:effectLst/>
                          <a:latin typeface="+mn-ea"/>
                          <a:ea typeface="+mn-ea"/>
                        </a:rPr>
                      </a:br>
                      <a:r>
                        <a:rPr altLang="en-US" b="0" dirty="0" i="0" lang="ja-JP" strike="noStrike" sz="1400" u="none">
                          <a:solidFill>
                            <a:srgbClr val="000000"/>
                          </a:solidFill>
                          <a:effectLst/>
                          <a:latin typeface="+mn-ea"/>
                          <a:ea typeface="+mn-ea"/>
                        </a:rPr>
                        <a:t>と</a:t>
                      </a:r>
                      <a:br>
                        <a:rPr altLang="en-US" b="0" dirty="0" i="0" lang="ja-JP" strike="noStrike" sz="1400" u="none">
                          <a:solidFill>
                            <a:srgbClr val="000000"/>
                          </a:solidFill>
                          <a:effectLst/>
                          <a:latin typeface="+mn-ea"/>
                          <a:ea typeface="+mn-ea"/>
                        </a:rPr>
                      </a:br>
                      <a:r>
                        <a:rPr altLang="en-US" b="0" dirty="0" i="0" lang="ja-JP" strike="noStrike" sz="1400" u="none">
                          <a:solidFill>
                            <a:srgbClr val="000000"/>
                          </a:solidFill>
                          <a:effectLst/>
                          <a:latin typeface="+mn-ea"/>
                          <a:ea typeface="+mn-ea"/>
                        </a:rPr>
                        <a:t>「公共」</a:t>
                      </a: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CCECFF"/>
                    </a:solidFill>
                  </a:tcPr>
                </a:tc>
                <a:extLst>
                  <a:ext uri="{0D108BD9-81ED-4DB2-BD59-A6C34878D82A}">
                    <a16:rowId xmlns:a16="http://schemas.microsoft.com/office/drawing/2014/main" val="1816647308"/>
                  </a:ext>
                </a:extLst>
              </a:tr>
              <a:tr h="397382">
                <a:tc rowSpan="5">
                  <a:txBody>
                    <a:bodyPr/>
                    <a:lstStyle/>
                    <a:p>
                      <a:pPr algn="ctr" fontAlgn="ctr"/>
                      <a:r>
                        <a:rPr altLang="ja-JP" b="1" dirty="0" i="0" lang="en-US" strike="noStrike" sz="1800" u="none">
                          <a:solidFill>
                            <a:srgbClr val="000000"/>
                          </a:solidFill>
                          <a:effectLst>
                            <a:outerShdw algn="tl" blurRad="38100" dir="2700000" dist="38100">
                              <a:srgbClr val="000000">
                                <a:alpha val="43137"/>
                              </a:srgbClr>
                            </a:outerShdw>
                          </a:effectLst>
                          <a:latin typeface="+mn-ea"/>
                          <a:ea typeface="+mn-ea"/>
                        </a:rPr>
                        <a:t>(b)</a:t>
                      </a: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a:txBody>
                    <a:bodyPr/>
                    <a:lstStyle/>
                    <a:p>
                      <a:pPr algn="ctr" fontAlgn="ctr"/>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地理総合，地理探究</a:t>
                      </a:r>
                      <a:r>
                        <a:rPr altLang="ja-JP" b="0" dirty="0" i="0" lang="en-US" strike="noStrike" sz="1400" u="none">
                          <a:solidFill>
                            <a:srgbClr val="000000"/>
                          </a:solidFill>
                          <a:effectLst/>
                          <a:latin typeface="+mn-ea"/>
                          <a:ea typeface="+mn-ea"/>
                        </a:rPr>
                        <a:t>』</a:t>
                      </a: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a:txBody>
                    <a:bodyPr/>
                    <a:lstStyle/>
                    <a:p>
                      <a:pPr algn="ctr" fontAlgn="ctr"/>
                      <a:r>
                        <a:rPr altLang="en-US" b="0" dirty="0" i="0" lang="ja-JP" strike="noStrike" sz="1800" u="none">
                          <a:solidFill>
                            <a:srgbClr val="000000"/>
                          </a:solidFill>
                          <a:effectLst/>
                          <a:latin typeface="+mn-ea"/>
                          <a:ea typeface="+mn-ea"/>
                        </a:rPr>
                        <a:t>　</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algn="ctr" cap="flat" cmpd="sng" w="12700">
                      <a:solidFill>
                        <a:schemeClr val="bg1">
                          <a:lumMod val="50000"/>
                        </a:schemeClr>
                      </a:solidFill>
                      <a:prstDash val="solid"/>
                      <a:round/>
                      <a:headEnd len="med" type="none" w="med"/>
                      <a:tailEnd len="med" type="none" w="me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18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18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endParaRPr altLang="ja-JP" b="0" dirty="0" i="0" lang="en-US" strike="noStrike" sz="1800" u="none">
                        <a:solidFill>
                          <a:srgbClr val="000000"/>
                        </a:solidFill>
                        <a:effectLst/>
                        <a:latin typeface="+mn-ea"/>
                        <a:ea typeface="+mn-ea"/>
                      </a:endParaRP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2514399451"/>
                  </a:ext>
                </a:extLst>
              </a:tr>
              <a:tr h="397382">
                <a:tc vMerge="1">
                  <a:txBody>
                    <a:bodyPr/>
                    <a:lstStyle/>
                    <a:p>
                      <a:pPr algn="ctr" fontAlgn="ctr"/>
                      <a:endParaRPr altLang="ja-JP" b="0" dirty="0" i="0" lang="en-US" strike="noStrike" sz="1100" u="none">
                        <a:solidFill>
                          <a:srgbClr val="000000"/>
                        </a:solidFill>
                        <a:effectLst/>
                        <a:latin typeface="+mn-ea"/>
                        <a:ea typeface="+mn-ea"/>
                      </a:endParaRP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a:txBody>
                    <a:bodyPr/>
                    <a:lstStyle/>
                    <a:p>
                      <a:pPr algn="ctr" fontAlgn="ctr"/>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歴史総合，日本史探究</a:t>
                      </a:r>
                      <a:r>
                        <a:rPr altLang="ja-JP" b="0" dirty="0" i="0" lang="en-US" strike="noStrike" sz="1400" u="none">
                          <a:solidFill>
                            <a:srgbClr val="000000"/>
                          </a:solidFill>
                          <a:effectLst/>
                          <a:latin typeface="+mn-ea"/>
                          <a:ea typeface="+mn-ea"/>
                        </a:rPr>
                        <a:t>』</a:t>
                      </a: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a:txBody>
                    <a:bodyPr/>
                    <a:lstStyle/>
                    <a:p>
                      <a:pPr algn="ctr" fontAlgn="ctr"/>
                      <a:r>
                        <a:rPr altLang="en-US" b="0" dirty="0" i="0" lang="ja-JP" strike="noStrike" sz="1800" u="none">
                          <a:solidFill>
                            <a:schemeClr val="tx1"/>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chemeClr val="tx1"/>
                          </a:solidFill>
                          <a:effectLst/>
                          <a:latin typeface="+mn-ea"/>
                          <a:ea typeface="+mn-ea"/>
                        </a:rPr>
                        <a:t>　</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algn="ctr" cap="flat" cmpd="sng" w="12700">
                      <a:solidFill>
                        <a:schemeClr val="bg1">
                          <a:lumMod val="50000"/>
                        </a:schemeClr>
                      </a:solidFill>
                      <a:prstDash val="solid"/>
                      <a:round/>
                      <a:headEnd len="med" type="none" w="med"/>
                      <a:tailEnd len="med" type="none" w="me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18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endParaRPr altLang="ja-JP" b="0" dirty="0" i="0" lang="en-US" strike="noStrike" sz="1800" u="none">
                        <a:solidFill>
                          <a:srgbClr val="000000"/>
                        </a:solidFill>
                        <a:effectLst/>
                        <a:latin typeface="+mn-ea"/>
                        <a:ea typeface="+mn-ea"/>
                      </a:endParaRP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18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532661672"/>
                  </a:ext>
                </a:extLst>
              </a:tr>
              <a:tr h="397382">
                <a:tc vMerge="1">
                  <a:txBody>
                    <a:bodyPr/>
                    <a:lstStyle/>
                    <a:p>
                      <a:pPr algn="ctr" fontAlgn="ctr"/>
                      <a:endParaRPr altLang="ja-JP" b="0" dirty="0" i="0" lang="en-US" strike="noStrike" sz="1100" u="none">
                        <a:solidFill>
                          <a:srgbClr val="000000"/>
                        </a:solidFill>
                        <a:effectLst/>
                        <a:latin typeface="+mn-ea"/>
                        <a:ea typeface="+mn-ea"/>
                      </a:endParaRP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a:txBody>
                    <a:bodyPr/>
                    <a:lstStyle/>
                    <a:p>
                      <a:pPr algn="ctr" fontAlgn="ctr"/>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歴史総合，世界史探究</a:t>
                      </a:r>
                      <a:r>
                        <a:rPr altLang="ja-JP" b="0" dirty="0" i="0" lang="en-US" strike="noStrike" sz="1400" u="none">
                          <a:solidFill>
                            <a:srgbClr val="000000"/>
                          </a:solidFill>
                          <a:effectLst/>
                          <a:latin typeface="+mn-ea"/>
                          <a:ea typeface="+mn-ea"/>
                        </a:rPr>
                        <a:t>』</a:t>
                      </a: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a:txBody>
                    <a:bodyPr/>
                    <a:lstStyle/>
                    <a:p>
                      <a:pPr algn="ctr" fontAlgn="ctr"/>
                      <a:r>
                        <a:rPr altLang="en-US" b="0" dirty="0" i="0" lang="ja-JP" strike="noStrike" sz="1800" u="none">
                          <a:solidFill>
                            <a:schemeClr val="tx1"/>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chemeClr val="tx1"/>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　</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algn="ctr" cap="flat" cmpd="sng" w="12700">
                      <a:solidFill>
                        <a:schemeClr val="bg1">
                          <a:lumMod val="50000"/>
                        </a:schemeClr>
                      </a:solidFill>
                      <a:prstDash val="solid"/>
                      <a:round/>
                      <a:headEnd len="med" type="none" w="med"/>
                      <a:tailEnd len="med" type="none" w="me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18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endParaRPr altLang="ja-JP" b="0" dirty="0" i="0" lang="en-US" strike="noStrike" sz="1800" u="none">
                        <a:solidFill>
                          <a:srgbClr val="000000"/>
                        </a:solidFill>
                        <a:effectLst/>
                        <a:latin typeface="+mn-ea"/>
                        <a:ea typeface="+mn-ea"/>
                      </a:endParaRP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18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2954696637"/>
                  </a:ext>
                </a:extLst>
              </a:tr>
              <a:tr h="440629">
                <a:tc vMerge="1">
                  <a:txBody>
                    <a:bodyPr/>
                    <a:lstStyle/>
                    <a:p>
                      <a:pPr algn="ctr" fontAlgn="ctr"/>
                      <a:endParaRPr altLang="ja-JP" b="0" dirty="0" i="0" lang="en-US" strike="noStrike" sz="1100" u="none">
                        <a:solidFill>
                          <a:srgbClr val="000000"/>
                        </a:solidFill>
                        <a:effectLst/>
                        <a:latin typeface="+mn-ea"/>
                        <a:ea typeface="+mn-ea"/>
                      </a:endParaRP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a:txBody>
                    <a:bodyPr/>
                    <a:lstStyle/>
                    <a:p>
                      <a:pPr algn="ctr" fontAlgn="ctr"/>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公共，倫理</a:t>
                      </a:r>
                      <a:r>
                        <a:rPr altLang="ja-JP" b="0" dirty="0" i="0" lang="en-US" strike="noStrike" sz="1400" u="none">
                          <a:solidFill>
                            <a:srgbClr val="000000"/>
                          </a:solidFill>
                          <a:effectLst/>
                          <a:latin typeface="+mn-ea"/>
                          <a:ea typeface="+mn-ea"/>
                        </a:rPr>
                        <a:t>』</a:t>
                      </a: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a:txBody>
                    <a:bodyPr/>
                    <a:lstStyle/>
                    <a:p>
                      <a:pPr algn="ctr" fontAlgn="ctr"/>
                      <a:r>
                        <a:rPr altLang="en-US" b="0" dirty="0" i="0" lang="ja-JP" strike="noStrike" sz="1800" u="none">
                          <a:solidFill>
                            <a:schemeClr val="tx1"/>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chemeClr val="tx1"/>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chemeClr val="tx1"/>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chemeClr val="tx1"/>
                          </a:solidFill>
                          <a:effectLst/>
                          <a:latin typeface="+mn-ea"/>
                          <a:ea typeface="+mn-ea"/>
                        </a:rPr>
                        <a:t>　</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algn="ctr" cap="flat" cmpd="sng" w="12700">
                      <a:solidFill>
                        <a:schemeClr val="bg1">
                          <a:lumMod val="50000"/>
                        </a:schemeClr>
                      </a:solidFill>
                      <a:prstDash val="solid"/>
                      <a:round/>
                      <a:headEnd len="med" type="none" w="med"/>
                      <a:tailEnd len="med" type="none" w="med"/>
                    </a:lnTlToBr>
                    <a:lnBlToTr cmpd="sng" w="12700">
                      <a:noFill/>
                      <a:prstDash val="solid"/>
                    </a:lnBlToTr>
                    <a:solidFill>
                      <a:schemeClr val="bg1"/>
                    </a:solidFill>
                  </a:tcPr>
                </a:tc>
                <a:tc>
                  <a:txBody>
                    <a:bodyPr/>
                    <a:lstStyle/>
                    <a:p>
                      <a:pPr algn="ctr" fontAlgn="ctr"/>
                      <a:r>
                        <a:rPr altLang="ja-JP" b="1" dirty="0" i="0" lang="en-US" strike="noStrike" sz="20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18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18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744784756"/>
                  </a:ext>
                </a:extLst>
              </a:tr>
              <a:tr h="440629">
                <a:tc vMerge="1">
                  <a:txBody>
                    <a:bodyPr/>
                    <a:lstStyle/>
                    <a:p>
                      <a:pPr algn="ctr" fontAlgn="ctr"/>
                      <a:endParaRPr altLang="ja-JP" b="0" dirty="0" i="0" lang="en-US" strike="noStrike" sz="1100" u="none">
                        <a:solidFill>
                          <a:srgbClr val="000000"/>
                        </a:solidFill>
                        <a:effectLst/>
                        <a:latin typeface="+mn-ea"/>
                        <a:ea typeface="+mn-ea"/>
                      </a:endParaRP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a:txBody>
                    <a:bodyPr/>
                    <a:lstStyle/>
                    <a:p>
                      <a:pPr algn="ctr" fontAlgn="ctr"/>
                      <a:r>
                        <a:rPr altLang="ja-JP" b="0" dirty="0" i="0" lang="en-US" strike="noStrike" sz="1400" u="none">
                          <a:solidFill>
                            <a:srgbClr val="000000"/>
                          </a:solidFill>
                          <a:effectLst/>
                          <a:latin typeface="+mn-ea"/>
                          <a:ea typeface="+mn-ea"/>
                        </a:rPr>
                        <a:t>『</a:t>
                      </a:r>
                      <a:r>
                        <a:rPr altLang="en-US" b="0" dirty="0" i="0" lang="ja-JP" strike="noStrike" sz="1400" u="none">
                          <a:solidFill>
                            <a:srgbClr val="000000"/>
                          </a:solidFill>
                          <a:effectLst/>
                          <a:latin typeface="+mn-ea"/>
                          <a:ea typeface="+mn-ea"/>
                        </a:rPr>
                        <a:t>公共，政治・経済</a:t>
                      </a:r>
                      <a:r>
                        <a:rPr altLang="ja-JP" b="0" dirty="0" i="0" lang="en-US" strike="noStrike" sz="1400" u="none">
                          <a:solidFill>
                            <a:srgbClr val="000000"/>
                          </a:solidFill>
                          <a:effectLst/>
                          <a:latin typeface="+mn-ea"/>
                          <a:ea typeface="+mn-ea"/>
                        </a:rPr>
                        <a:t>』</a:t>
                      </a:r>
                    </a:p>
                  </a:txBody>
                  <a:tcPr anchor="ctr" marB="0" marL="0" marR="0" marT="0">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rgbClr val="FFFFCC"/>
                    </a:solidFill>
                  </a:tcPr>
                </a:tc>
                <a:tc>
                  <a:txBody>
                    <a:bodyPr/>
                    <a:lstStyle/>
                    <a:p>
                      <a:pPr algn="ctr" fontAlgn="ctr"/>
                      <a:r>
                        <a:rPr altLang="en-US" b="0" dirty="0" i="0" lang="ja-JP" strike="noStrike" sz="1800" u="none">
                          <a:solidFill>
                            <a:schemeClr val="tx1"/>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chemeClr val="tx1"/>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chemeClr val="tx1"/>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20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　</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algn="ctr" cap="flat" cmpd="sng" w="12700">
                      <a:solidFill>
                        <a:schemeClr val="bg1">
                          <a:lumMod val="50000"/>
                        </a:schemeClr>
                      </a:solidFill>
                      <a:prstDash val="solid"/>
                      <a:round/>
                      <a:headEnd len="med" type="none" w="med"/>
                      <a:tailEnd len="med" type="none" w="med"/>
                    </a:lnTlToBr>
                    <a:lnBlToTr cmpd="sng" w="12700">
                      <a:noFill/>
                      <a:prstDash val="solid"/>
                    </a:lnBlToTr>
                    <a:solidFill>
                      <a:schemeClr val="bg1"/>
                    </a:solidFill>
                  </a:tcPr>
                </a:tc>
                <a:tc>
                  <a:txBody>
                    <a:bodyPr/>
                    <a:lstStyle/>
                    <a:p>
                      <a:pPr algn="ctr" fontAlgn="ctr"/>
                      <a:r>
                        <a:rPr altLang="en-US" b="0" dirty="0" i="0" lang="ja-JP" strike="noStrike" sz="1800" u="none">
                          <a:solidFill>
                            <a:srgbClr val="000000"/>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18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fontAlgn="ctr"/>
                      <a:r>
                        <a:rPr altLang="ja-JP" b="1" dirty="0" i="0" lang="en-US" strike="noStrike" sz="1800" u="none">
                          <a:solidFill>
                            <a:srgbClr val="F04693"/>
                          </a:solidFill>
                          <a:effectLst/>
                          <a:latin typeface="+mn-ea"/>
                          <a:ea typeface="+mn-ea"/>
                        </a:rPr>
                        <a:t>×</a:t>
                      </a:r>
                    </a:p>
                  </a:txBody>
                  <a:tcPr anchor="ctr" marB="0" marL="7314" marR="7314" marT="7314">
                    <a:lnL algn="ctr" cap="flat" cmpd="sng" w="12700">
                      <a:solidFill>
                        <a:schemeClr val="bg1">
                          <a:lumMod val="50000"/>
                        </a:schemeClr>
                      </a:solidFill>
                      <a:prstDash val="solid"/>
                      <a:round/>
                      <a:headEnd len="med" type="none" w="med"/>
                      <a:tailEnd len="med" type="none" w="med"/>
                    </a:lnL>
                    <a:lnR algn="ctr" cap="flat" cmpd="sng" w="12700">
                      <a:solidFill>
                        <a:schemeClr val="bg1">
                          <a:lumMod val="50000"/>
                        </a:schemeClr>
                      </a:solidFill>
                      <a:prstDash val="solid"/>
                      <a:round/>
                      <a:headEnd len="med" type="none" w="med"/>
                      <a:tailEnd len="med" type="none" w="med"/>
                    </a:lnR>
                    <a:lnT algn="ctr" cap="flat" cmpd="sng" w="12700">
                      <a:solidFill>
                        <a:schemeClr val="bg1">
                          <a:lumMod val="50000"/>
                        </a:schemeClr>
                      </a:solidFill>
                      <a:prstDash val="solid"/>
                      <a:round/>
                      <a:headEnd len="med" type="none" w="med"/>
                      <a:tailEnd len="med" type="none" w="med"/>
                    </a:lnT>
                    <a:lnB algn="ctr" cap="flat" cmpd="sng" w="12700">
                      <a:solidFill>
                        <a:schemeClr val="bg1">
                          <a:lumMod val="50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629498015"/>
                  </a:ext>
                </a:extLst>
              </a:tr>
            </a:tbl>
          </a:graphicData>
        </a:graphic>
      </p:graphicFrame>
      <p:sp>
        <p:nvSpPr>
          <p:cNvPr id="10" name="テキスト ボックス 9">
            <a:extLst>
              <a:ext uri="{FF2B5EF4-FFF2-40B4-BE49-F238E27FC236}">
                <a16:creationId xmlns:a16="http://schemas.microsoft.com/office/drawing/2014/main" id="{30656D3C-80D0-47FF-99C0-FE8CD9930575}"/>
              </a:ext>
            </a:extLst>
          </p:cNvPr>
          <p:cNvSpPr txBox="1"/>
          <p:nvPr/>
        </p:nvSpPr>
        <p:spPr>
          <a:xfrm>
            <a:off x="8900110" y="836366"/>
            <a:ext cx="2880000" cy="646331"/>
          </a:xfrm>
          <a:prstGeom prst="rect">
            <a:avLst/>
          </a:prstGeom>
          <a:solidFill>
            <a:schemeClr val="bg1"/>
          </a:solidFill>
        </p:spPr>
        <p:txBody>
          <a:bodyPr rtlCol="0" wrap="square">
            <a:spAutoFit/>
          </a:bodyPr>
          <a:lstStyle/>
          <a:p>
            <a:pPr algn="ctr" defTabSz="422041" fontAlgn="auto">
              <a:spcBef>
                <a:spcPts val="0"/>
              </a:spcBef>
              <a:spcAft>
                <a:spcPts val="0"/>
              </a:spcAft>
              <a:defRPr/>
            </a:pPr>
            <a:r>
              <a:rPr altLang="en-US" b="1" dirty="0" lang="ja-JP">
                <a:solidFill>
                  <a:srgbClr val="000000"/>
                </a:solidFill>
                <a:latin typeface="+mn-ea"/>
                <a:ea typeface="+mn-ea"/>
              </a:rPr>
              <a:t>○</a:t>
            </a:r>
            <a:r>
              <a:rPr altLang="en-US" b="0" dirty="0" lang="ja-JP" sz="1600">
                <a:solidFill>
                  <a:srgbClr val="000000"/>
                </a:solidFill>
                <a:latin typeface="+mn-ea"/>
                <a:ea typeface="+mn-ea"/>
              </a:rPr>
              <a:t>は選択可能な組合せ，</a:t>
            </a:r>
            <a:endParaRPr altLang="ja-JP" b="0" dirty="0" lang="en-US" sz="1600">
              <a:solidFill>
                <a:srgbClr val="000000"/>
              </a:solidFill>
              <a:latin typeface="+mn-ea"/>
              <a:ea typeface="+mn-ea"/>
            </a:endParaRPr>
          </a:p>
          <a:p>
            <a:pPr algn="ctr" defTabSz="422041" fontAlgn="auto">
              <a:spcBef>
                <a:spcPts val="0"/>
              </a:spcBef>
              <a:spcAft>
                <a:spcPts val="0"/>
              </a:spcAft>
              <a:defRPr/>
            </a:pPr>
            <a:r>
              <a:rPr altLang="ja-JP" b="1" dirty="0" lang="en-US">
                <a:solidFill>
                  <a:srgbClr val="F04693"/>
                </a:solidFill>
                <a:latin typeface="+mn-ea"/>
                <a:ea typeface="+mn-ea"/>
              </a:rPr>
              <a:t>×</a:t>
            </a:r>
            <a:r>
              <a:rPr altLang="en-US" b="0" dirty="0" lang="ja-JP" sz="1600">
                <a:solidFill>
                  <a:srgbClr val="000000"/>
                </a:solidFill>
                <a:latin typeface="+mn-ea"/>
                <a:ea typeface="+mn-ea"/>
              </a:rPr>
              <a:t>は選択不可な組合せ</a:t>
            </a:r>
          </a:p>
        </p:txBody>
      </p:sp>
      <p:sp>
        <p:nvSpPr>
          <p:cNvPr id="11" name="四角形: 角を丸くする 10">
            <a:extLst>
              <a:ext uri="{FF2B5EF4-FFF2-40B4-BE49-F238E27FC236}">
                <a16:creationId xmlns:a16="http://schemas.microsoft.com/office/drawing/2014/main" id="{414EF0CF-87B1-463A-BBD4-87F25B6EDC45}"/>
              </a:ext>
            </a:extLst>
          </p:cNvPr>
          <p:cNvSpPr/>
          <p:nvPr/>
        </p:nvSpPr>
        <p:spPr>
          <a:xfrm>
            <a:off x="2996404" y="3531871"/>
            <a:ext cx="5372896" cy="2052000"/>
          </a:xfrm>
          <a:prstGeom prst="roundRect">
            <a:avLst>
              <a:gd fmla="val 5317" name="adj"/>
            </a:avLst>
          </a:prstGeom>
          <a:noFill/>
          <a:ln w="38100">
            <a:solidFill>
              <a:srgbClr val="FF996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lIns="72000" rIns="36000" rtlCol="0"/>
          <a:lstStyle/>
          <a:p>
            <a:endParaRPr altLang="en-US" b="0" dirty="0" kumimoji="1" lang="ja-JP" sz="1600">
              <a:solidFill>
                <a:schemeClr val="tx1"/>
              </a:solidFill>
              <a:latin typeface="+mn-ea"/>
            </a:endParaRPr>
          </a:p>
        </p:txBody>
      </p:sp>
      <p:sp>
        <p:nvSpPr>
          <p:cNvPr id="12" name="四角形: 角を丸くする 11">
            <a:extLst>
              <a:ext uri="{FF2B5EF4-FFF2-40B4-BE49-F238E27FC236}">
                <a16:creationId xmlns:a16="http://schemas.microsoft.com/office/drawing/2014/main" id="{F2958D99-33C9-4CD9-9838-F96378F975CB}"/>
              </a:ext>
            </a:extLst>
          </p:cNvPr>
          <p:cNvSpPr/>
          <p:nvPr/>
        </p:nvSpPr>
        <p:spPr>
          <a:xfrm>
            <a:off x="8432800" y="3541095"/>
            <a:ext cx="3332343" cy="2052000"/>
          </a:xfrm>
          <a:prstGeom prst="roundRect">
            <a:avLst>
              <a:gd fmla="val 2928" name="adj"/>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lIns="72000" rIns="36000" rtlCol="0"/>
          <a:lstStyle/>
          <a:p>
            <a:endParaRPr altLang="en-US" b="0" dirty="0" kumimoji="1" lang="ja-JP" sz="1600">
              <a:solidFill>
                <a:schemeClr val="tx1"/>
              </a:solidFill>
              <a:latin typeface="+mn-ea"/>
            </a:endParaRPr>
          </a:p>
        </p:txBody>
      </p:sp>
      <p:sp>
        <p:nvSpPr>
          <p:cNvPr id="18" name="四角形: 角を丸くする 17">
            <a:extLst>
              <a:ext uri="{FF2B5EF4-FFF2-40B4-BE49-F238E27FC236}">
                <a16:creationId xmlns:a16="http://schemas.microsoft.com/office/drawing/2014/main" id="{E8D94A42-716D-4F39-843E-386D63B79D5B}"/>
              </a:ext>
            </a:extLst>
          </p:cNvPr>
          <p:cNvSpPr/>
          <p:nvPr/>
        </p:nvSpPr>
        <p:spPr>
          <a:xfrm>
            <a:off x="1156502" y="5773288"/>
            <a:ext cx="4447589" cy="781619"/>
          </a:xfrm>
          <a:prstGeom prst="roundRect">
            <a:avLst>
              <a:gd fmla="val 14054" name="adj"/>
            </a:avLst>
          </a:prstGeom>
          <a:solidFill>
            <a:schemeClr val="bg1"/>
          </a:solidFill>
          <a:ln w="28575">
            <a:solidFill>
              <a:srgbClr val="FF9966"/>
            </a:solidFill>
            <a:prstDash val="dash"/>
          </a:ln>
        </p:spPr>
        <p:style>
          <a:lnRef idx="2">
            <a:schemeClr val="dk1"/>
          </a:lnRef>
          <a:fillRef idx="1">
            <a:schemeClr val="lt1"/>
          </a:fillRef>
          <a:effectRef idx="0">
            <a:schemeClr val="dk1"/>
          </a:effectRef>
          <a:fontRef idx="minor">
            <a:schemeClr val="dk1"/>
          </a:fontRef>
        </p:style>
        <p:txBody>
          <a:bodyPr bIns="36000" lIns="72000" rIns="72000" tIns="36000" wrap="square">
            <a:spAutoFit/>
          </a:bodyPr>
          <a:lstStyle/>
          <a:p>
            <a:pPr algn="just" lvl="1" marL="0">
              <a:spcBef>
                <a:spcPts val="0"/>
              </a:spcBef>
              <a:spcAft>
                <a:spcPts val="0"/>
              </a:spcAft>
              <a:defRPr/>
            </a:pPr>
            <a:r>
              <a:rPr altLang="en-US" b="0" dirty="0" kern="100" lang="ja-JP" sz="1400">
                <a:latin typeface="+mn-ea"/>
                <a:cs charset="0" panose="02020603050405020304" pitchFamily="18" typeface="Times New Roman"/>
              </a:rPr>
              <a:t>○</a:t>
            </a:r>
            <a:r>
              <a:rPr altLang="en-US" b="0" dirty="0" kern="100" lang="ja-JP" sz="1400">
                <a:solidFill>
                  <a:schemeClr val="tx1"/>
                </a:solidFill>
                <a:latin typeface="+mn-ea"/>
                <a:cs charset="0" panose="02020603050405020304" pitchFamily="18" typeface="Times New Roman"/>
              </a:rPr>
              <a:t>　</a:t>
            </a:r>
            <a:r>
              <a:rPr altLang="en-US" dirty="0" lang="ja-JP" sz="1400">
                <a:solidFill>
                  <a:srgbClr val="000000"/>
                </a:solidFill>
                <a:effectLst>
                  <a:outerShdw algn="tl" blurRad="38100" dir="2700000" dist="38100">
                    <a:srgbClr val="000000">
                      <a:alpha val="43137"/>
                    </a:srgbClr>
                  </a:outerShdw>
                </a:effectLst>
                <a:highlight>
                  <a:srgbClr val="FFFFE5"/>
                </a:highlight>
                <a:latin typeface="+mn-ea"/>
              </a:rPr>
              <a:t>（ｂ）</a:t>
            </a:r>
            <a:r>
              <a:rPr altLang="en-US" b="0" dirty="0" kern="100" lang="ja-JP" sz="1400">
                <a:latin typeface="+mn-ea"/>
                <a:cs charset="0" panose="02020603050405020304" pitchFamily="18" typeface="Times New Roman"/>
              </a:rPr>
              <a:t>の５科目から計２科目を受験する場合</a:t>
            </a:r>
            <a:endParaRPr altLang="ja-JP" b="0" dirty="0" kern="100" lang="en-US" sz="1400">
              <a:latin typeface="+mn-ea"/>
              <a:cs charset="0" panose="02020603050405020304" pitchFamily="18" typeface="Times New Roman"/>
            </a:endParaRPr>
          </a:p>
          <a:p>
            <a:pPr algn="just" lvl="1" marL="0">
              <a:spcBef>
                <a:spcPts val="0"/>
              </a:spcBef>
              <a:spcAft>
                <a:spcPts val="0"/>
              </a:spcAft>
              <a:defRPr/>
            </a:pPr>
            <a:r>
              <a:rPr altLang="en-US" b="0" dirty="0" kern="100" lang="ja-JP" sz="1400">
                <a:latin typeface="+mn-ea"/>
                <a:cs charset="0" panose="02020603050405020304" pitchFamily="18" typeface="Times New Roman"/>
              </a:rPr>
              <a:t>　→　</a:t>
            </a:r>
            <a:r>
              <a:rPr altLang="ja-JP" b="1" dirty="0" kern="100" lang="en-US" sz="1400" u="sng">
                <a:latin typeface="+mn-ea"/>
                <a:cs charset="0" panose="02020603050405020304" pitchFamily="18" typeface="Times New Roman"/>
              </a:rPr>
              <a:t>『</a:t>
            </a:r>
            <a:r>
              <a:rPr altLang="en-US" b="1" dirty="0" kern="100" lang="ja-JP" sz="1400" u="sng">
                <a:latin typeface="+mn-ea"/>
                <a:cs charset="0" panose="02020603050405020304" pitchFamily="18" typeface="Times New Roman"/>
              </a:rPr>
              <a:t>公共，倫理</a:t>
            </a:r>
            <a:r>
              <a:rPr altLang="ja-JP" b="1" dirty="0" kern="100" lang="en-US" sz="1400" u="sng">
                <a:latin typeface="+mn-ea"/>
                <a:cs charset="0" panose="02020603050405020304" pitchFamily="18" typeface="Times New Roman"/>
              </a:rPr>
              <a:t>』</a:t>
            </a:r>
            <a:r>
              <a:rPr altLang="en-US" b="1" dirty="0" kern="100" lang="ja-JP" sz="1400" u="sng">
                <a:latin typeface="+mn-ea"/>
                <a:cs charset="0" panose="02020603050405020304" pitchFamily="18" typeface="Times New Roman"/>
              </a:rPr>
              <a:t>と</a:t>
            </a:r>
            <a:r>
              <a:rPr altLang="ja-JP" b="1" dirty="0" kern="100" lang="en-US" sz="1400" u="sng">
                <a:latin typeface="+mn-ea"/>
                <a:cs charset="0" panose="02020603050405020304" pitchFamily="18" typeface="Times New Roman"/>
              </a:rPr>
              <a:t>『</a:t>
            </a:r>
            <a:r>
              <a:rPr altLang="en-US" b="1" dirty="0" kern="100" lang="ja-JP" sz="1400" u="sng">
                <a:latin typeface="+mn-ea"/>
                <a:cs charset="0" panose="02020603050405020304" pitchFamily="18" typeface="Times New Roman"/>
              </a:rPr>
              <a:t>公共，政治・経済</a:t>
            </a:r>
            <a:r>
              <a:rPr altLang="ja-JP" b="1" dirty="0" kern="100" lang="en-US" sz="1400" u="sng">
                <a:latin typeface="+mn-ea"/>
                <a:cs charset="0" panose="02020603050405020304" pitchFamily="18" typeface="Times New Roman"/>
              </a:rPr>
              <a:t>』</a:t>
            </a:r>
            <a:r>
              <a:rPr altLang="en-US" b="1" dirty="0" kern="100" lang="ja-JP" sz="1400" u="sng">
                <a:latin typeface="+mn-ea"/>
                <a:cs charset="0" panose="02020603050405020304" pitchFamily="18" typeface="Times New Roman"/>
              </a:rPr>
              <a:t>の</a:t>
            </a:r>
            <a:br>
              <a:rPr altLang="ja-JP" b="1" dirty="0" kern="100" lang="en-US" sz="1400" u="sng">
                <a:latin typeface="+mn-ea"/>
                <a:cs charset="0" panose="02020603050405020304" pitchFamily="18" typeface="Times New Roman"/>
              </a:rPr>
            </a:br>
            <a:r>
              <a:rPr altLang="en-US" b="1" dirty="0" kern="100" lang="ja-JP" sz="1400">
                <a:latin typeface="+mn-ea"/>
                <a:cs charset="0" panose="02020603050405020304" pitchFamily="18" typeface="Times New Roman"/>
              </a:rPr>
              <a:t>　　 </a:t>
            </a:r>
            <a:r>
              <a:rPr altLang="en-US" b="1" dirty="0" kern="100" lang="ja-JP" sz="1400" u="sng">
                <a:latin typeface="+mn-ea"/>
                <a:cs charset="0" panose="02020603050405020304" pitchFamily="18" typeface="Times New Roman"/>
              </a:rPr>
              <a:t>組合せは選択不可</a:t>
            </a:r>
            <a:endParaRPr altLang="ja-JP" b="1" dirty="0" kern="100" lang="en-US" sz="1400" u="sng">
              <a:latin typeface="+mn-ea"/>
              <a:cs charset="0" panose="02020603050405020304" pitchFamily="18" typeface="Times New Roman"/>
            </a:endParaRPr>
          </a:p>
        </p:txBody>
      </p:sp>
      <p:sp>
        <p:nvSpPr>
          <p:cNvPr id="20" name="四角形: 角を丸くする 19">
            <a:extLst>
              <a:ext uri="{FF2B5EF4-FFF2-40B4-BE49-F238E27FC236}">
                <a16:creationId xmlns:a16="http://schemas.microsoft.com/office/drawing/2014/main" id="{2EF20082-8A17-49FF-B369-149935EB339F}"/>
              </a:ext>
            </a:extLst>
          </p:cNvPr>
          <p:cNvSpPr/>
          <p:nvPr/>
        </p:nvSpPr>
        <p:spPr>
          <a:xfrm>
            <a:off x="6432217" y="5685465"/>
            <a:ext cx="4594609" cy="1006778"/>
          </a:xfrm>
          <a:prstGeom prst="roundRect">
            <a:avLst>
              <a:gd fmla="val 13054" name="adj"/>
            </a:avLst>
          </a:prstGeom>
          <a:solidFill>
            <a:schemeClr val="bg1"/>
          </a:solidFill>
          <a:ln w="28575">
            <a:solidFill>
              <a:srgbClr val="00B0F0"/>
            </a:solidFill>
            <a:prstDash val="dash"/>
          </a:ln>
        </p:spPr>
        <p:style>
          <a:lnRef idx="2">
            <a:schemeClr val="dk1"/>
          </a:lnRef>
          <a:fillRef idx="1">
            <a:schemeClr val="lt1"/>
          </a:fillRef>
          <a:effectRef idx="0">
            <a:schemeClr val="dk1"/>
          </a:effectRef>
          <a:fontRef idx="minor">
            <a:schemeClr val="dk1"/>
          </a:fontRef>
        </p:style>
        <p:txBody>
          <a:bodyPr anchor="ctr" anchorCtr="0" bIns="36000" lIns="72000" rIns="72000" tIns="36000" wrap="square">
            <a:spAutoFit/>
          </a:bodyPr>
          <a:lstStyle/>
          <a:p>
            <a:pPr lvl="1" marL="0">
              <a:spcBef>
                <a:spcPts val="0"/>
              </a:spcBef>
              <a:spcAft>
                <a:spcPts val="0"/>
              </a:spcAft>
              <a:defRPr/>
            </a:pPr>
            <a:r>
              <a:rPr altLang="en-US" b="0" dirty="0" kern="100" lang="ja-JP" sz="1400">
                <a:solidFill>
                  <a:schemeClr val="tx1"/>
                </a:solidFill>
                <a:latin typeface="+mn-ea"/>
                <a:cs charset="0" panose="02020603050405020304" pitchFamily="18" typeface="Times New Roman"/>
              </a:rPr>
              <a:t>○　</a:t>
            </a:r>
            <a:r>
              <a:rPr altLang="en-US" dirty="0" lang="ja-JP" sz="1400">
                <a:solidFill>
                  <a:srgbClr val="000000"/>
                </a:solidFill>
                <a:effectLst>
                  <a:outerShdw algn="tl" blurRad="38100" dir="2700000" dist="38100">
                    <a:srgbClr val="000000">
                      <a:alpha val="43137"/>
                    </a:srgbClr>
                  </a:outerShdw>
                </a:effectLst>
                <a:highlight>
                  <a:srgbClr val="DDF2FF"/>
                </a:highlight>
                <a:latin typeface="+mn-ea"/>
              </a:rPr>
              <a:t>（ａ）</a:t>
            </a:r>
            <a:r>
              <a:rPr altLang="en-US" b="0" dirty="0" lang="ja-JP" sz="1400">
                <a:solidFill>
                  <a:schemeClr val="tx1"/>
                </a:solidFill>
                <a:latin typeface="+mn-ea"/>
              </a:rPr>
              <a:t>と</a:t>
            </a:r>
            <a:r>
              <a:rPr altLang="en-US" dirty="0" lang="ja-JP" sz="1400">
                <a:solidFill>
                  <a:srgbClr val="000000"/>
                </a:solidFill>
                <a:effectLst>
                  <a:outerShdw algn="tl" blurRad="38100" dir="2700000" dist="38100">
                    <a:srgbClr val="000000">
                      <a:alpha val="43137"/>
                    </a:srgbClr>
                  </a:outerShdw>
                </a:effectLst>
                <a:highlight>
                  <a:srgbClr val="FFFFE5"/>
                </a:highlight>
                <a:latin typeface="+mn-ea"/>
              </a:rPr>
              <a:t>（ｂ）</a:t>
            </a:r>
            <a:r>
              <a:rPr altLang="en-US" b="0" dirty="0" kern="100" lang="ja-JP" sz="1400">
                <a:solidFill>
                  <a:schemeClr val="tx1"/>
                </a:solidFill>
                <a:latin typeface="+mn-ea"/>
                <a:cs charset="0" panose="02020603050405020304" pitchFamily="18" typeface="Times New Roman"/>
              </a:rPr>
              <a:t>の５科目から１科目の計２科目を</a:t>
            </a:r>
            <a:br>
              <a:rPr altLang="ja-JP" b="0" dirty="0" kern="100" lang="en-US" sz="1400">
                <a:solidFill>
                  <a:schemeClr val="tx1"/>
                </a:solidFill>
                <a:latin typeface="+mn-ea"/>
                <a:cs charset="0" panose="02020603050405020304" pitchFamily="18" typeface="Times New Roman"/>
              </a:rPr>
            </a:br>
            <a:r>
              <a:rPr altLang="ja-JP" b="0" dirty="0" kern="100" lang="en-US" sz="1400">
                <a:solidFill>
                  <a:schemeClr val="tx1"/>
                </a:solidFill>
                <a:latin typeface="+mn-ea"/>
                <a:cs charset="0" panose="02020603050405020304" pitchFamily="18" typeface="Times New Roman"/>
              </a:rPr>
              <a:t>   </a:t>
            </a:r>
            <a:r>
              <a:rPr altLang="en-US" b="0" dirty="0" kern="100" lang="ja-JP" sz="1400">
                <a:solidFill>
                  <a:schemeClr val="tx1"/>
                </a:solidFill>
                <a:latin typeface="+mn-ea"/>
                <a:cs charset="0" panose="02020603050405020304" pitchFamily="18" typeface="Times New Roman"/>
              </a:rPr>
              <a:t>受験する場合</a:t>
            </a:r>
            <a:endParaRPr altLang="ja-JP" b="0" dirty="0" kern="100" lang="en-US" sz="1400">
              <a:solidFill>
                <a:schemeClr val="tx1"/>
              </a:solidFill>
              <a:latin typeface="+mn-ea"/>
              <a:cs charset="0" panose="02020603050405020304" pitchFamily="18" typeface="Times New Roman"/>
            </a:endParaRPr>
          </a:p>
          <a:p>
            <a:pPr lvl="1" marL="0">
              <a:spcBef>
                <a:spcPts val="0"/>
              </a:spcBef>
              <a:spcAft>
                <a:spcPts val="0"/>
              </a:spcAft>
              <a:defRPr/>
            </a:pPr>
            <a:r>
              <a:rPr altLang="en-US" b="0" dirty="0" kern="100" lang="ja-JP" sz="1400">
                <a:solidFill>
                  <a:schemeClr val="tx1"/>
                </a:solidFill>
                <a:latin typeface="+mn-ea"/>
                <a:cs charset="0" panose="02020603050405020304" pitchFamily="18" typeface="Times New Roman"/>
              </a:rPr>
              <a:t>　 →　</a:t>
            </a:r>
            <a:r>
              <a:rPr altLang="ja-JP" b="1" dirty="0" lang="en-US" sz="1400" u="sng">
                <a:solidFill>
                  <a:schemeClr val="tx1"/>
                </a:solidFill>
                <a:latin typeface="+mn-ea"/>
              </a:rPr>
              <a:t>『</a:t>
            </a:r>
            <a:r>
              <a:rPr altLang="en-US" b="1" dirty="0" lang="ja-JP" sz="1400" u="sng">
                <a:solidFill>
                  <a:schemeClr val="tx1"/>
                </a:solidFill>
                <a:latin typeface="+mn-ea"/>
              </a:rPr>
              <a:t>地理総合</a:t>
            </a:r>
            <a:r>
              <a:rPr altLang="ja-JP" b="1" dirty="0" lang="en-US" sz="1400" u="sng">
                <a:solidFill>
                  <a:schemeClr val="tx1"/>
                </a:solidFill>
                <a:latin typeface="+mn-ea"/>
              </a:rPr>
              <a:t>/</a:t>
            </a:r>
            <a:r>
              <a:rPr altLang="en-US" b="1" dirty="0" lang="ja-JP" sz="1400" u="sng">
                <a:solidFill>
                  <a:schemeClr val="tx1"/>
                </a:solidFill>
                <a:latin typeface="+mn-ea"/>
              </a:rPr>
              <a:t>歴史総合</a:t>
            </a:r>
            <a:r>
              <a:rPr altLang="ja-JP" b="1" dirty="0" lang="en-US" sz="1400" u="sng">
                <a:solidFill>
                  <a:schemeClr val="tx1"/>
                </a:solidFill>
                <a:latin typeface="+mn-ea"/>
              </a:rPr>
              <a:t>/</a:t>
            </a:r>
            <a:r>
              <a:rPr altLang="en-US" b="1" dirty="0" lang="ja-JP" sz="1400" u="sng">
                <a:solidFill>
                  <a:schemeClr val="tx1"/>
                </a:solidFill>
                <a:latin typeface="+mn-ea"/>
              </a:rPr>
              <a:t>公共</a:t>
            </a:r>
            <a:r>
              <a:rPr altLang="ja-JP" b="1" dirty="0" lang="en-US" sz="1400" u="sng">
                <a:solidFill>
                  <a:schemeClr val="tx1"/>
                </a:solidFill>
                <a:latin typeface="+mn-ea"/>
              </a:rPr>
              <a:t>』 </a:t>
            </a:r>
            <a:r>
              <a:rPr altLang="en-US" b="1" dirty="0" kern="100" lang="ja-JP" sz="1400" u="sng">
                <a:solidFill>
                  <a:schemeClr val="tx1"/>
                </a:solidFill>
                <a:latin typeface="+mn-ea"/>
                <a:cs charset="0" panose="02020603050405020304" pitchFamily="18" typeface="Times New Roman"/>
              </a:rPr>
              <a:t>の中で選択解答</a:t>
            </a:r>
            <a:br>
              <a:rPr altLang="ja-JP" b="1" dirty="0" kern="100" lang="en-US" sz="1400" u="sng">
                <a:solidFill>
                  <a:schemeClr val="tx1"/>
                </a:solidFill>
                <a:latin typeface="+mn-ea"/>
                <a:cs charset="0" panose="02020603050405020304" pitchFamily="18" typeface="Times New Roman"/>
              </a:rPr>
            </a:br>
            <a:r>
              <a:rPr altLang="ja-JP" b="1" dirty="0" kern="100" lang="en-US" sz="1400">
                <a:solidFill>
                  <a:schemeClr val="tx1"/>
                </a:solidFill>
                <a:latin typeface="+mn-ea"/>
                <a:cs charset="0" panose="02020603050405020304" pitchFamily="18" typeface="Times New Roman"/>
              </a:rPr>
              <a:t>      </a:t>
            </a:r>
            <a:r>
              <a:rPr altLang="en-US" b="1" dirty="0" kern="100" lang="ja-JP" sz="1400" u="sng">
                <a:solidFill>
                  <a:schemeClr val="tx1"/>
                </a:solidFill>
                <a:latin typeface="+mn-ea"/>
                <a:cs charset="0" panose="02020603050405020304" pitchFamily="18" typeface="Times New Roman"/>
              </a:rPr>
              <a:t>するものと同じ名称を含む科目は選択不可</a:t>
            </a:r>
            <a:endParaRPr altLang="ja-JP" b="1" dirty="0" kern="100" lang="en-US" sz="1400" u="sng">
              <a:solidFill>
                <a:schemeClr val="tx1"/>
              </a:solidFill>
              <a:latin typeface="+mn-ea"/>
              <a:cs charset="0" panose="02020603050405020304" pitchFamily="18" typeface="Times New Roman"/>
            </a:endParaRPr>
          </a:p>
        </p:txBody>
      </p:sp>
      <p:sp>
        <p:nvSpPr>
          <p:cNvPr id="2" name="スライド番号プレースホルダー 1">
            <a:extLst>
              <a:ext uri="{FF2B5EF4-FFF2-40B4-BE49-F238E27FC236}">
                <a16:creationId xmlns:a16="http://schemas.microsoft.com/office/drawing/2014/main" id="{5D83544C-1C04-4F64-8CA5-081E6EA33BD9}"/>
              </a:ext>
            </a:extLst>
          </p:cNvPr>
          <p:cNvSpPr>
            <a:spLocks noGrp="1"/>
          </p:cNvSpPr>
          <p:nvPr>
            <p:ph idx="12" sz="quarter" type="sldNum"/>
          </p:nvPr>
        </p:nvSpPr>
        <p:spPr/>
        <p:txBody>
          <a:bodyPr/>
          <a:lstStyle/>
          <a:p>
            <a:fld id="{6CDE0D69-D120-4C3F-AF8B-153B86130DEE}" type="slidenum">
              <a:rPr altLang="en-US" kumimoji="1" lang="ja-JP" smtClean="0"/>
              <a:pPr/>
              <a:t>8</a:t>
            </a:fld>
            <a:endParaRPr altLang="en-US" dirty="0" kumimoji="1" lang="ja-JP"/>
          </a:p>
        </p:txBody>
      </p:sp>
      <p:sp>
        <p:nvSpPr>
          <p:cNvPr id="14" name="四角形: 角を丸くする 13">
            <a:extLst>
              <a:ext uri="{FF2B5EF4-FFF2-40B4-BE49-F238E27FC236}">
                <a16:creationId xmlns:a16="http://schemas.microsoft.com/office/drawing/2014/main" id="{14A90073-8DCE-4A67-BE4A-C809C563E9AF}"/>
              </a:ext>
            </a:extLst>
          </p:cNvPr>
          <p:cNvSpPr/>
          <p:nvPr/>
        </p:nvSpPr>
        <p:spPr>
          <a:xfrm>
            <a:off x="362183" y="635269"/>
            <a:ext cx="7740000" cy="82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rtlCol="0"/>
          <a:lstStyle/>
          <a:p>
            <a:r>
              <a:rPr altLang="en-US" b="1" dirty="0" kumimoji="1" lang="ja-JP" sz="2200">
                <a:solidFill>
                  <a:schemeClr val="tx1"/>
                </a:solidFill>
              </a:rPr>
              <a:t>④　「地理歴史，公民」において２科目受験する場合は，</a:t>
            </a:r>
            <a:endParaRPr altLang="ja-JP" b="1" dirty="0" kumimoji="1" lang="en-US" sz="2200">
              <a:solidFill>
                <a:schemeClr val="tx1"/>
              </a:solidFill>
            </a:endParaRPr>
          </a:p>
          <a:p>
            <a:r>
              <a:rPr altLang="en-US" b="1" dirty="0" kumimoji="1" lang="ja-JP" sz="2200">
                <a:solidFill>
                  <a:schemeClr val="tx1"/>
                </a:solidFill>
              </a:rPr>
              <a:t>　選択して解答することができない組合せがあります。</a:t>
            </a:r>
          </a:p>
        </p:txBody>
      </p:sp>
    </p:spTree>
    <p:extLst>
      <p:ext uri="{BB962C8B-B14F-4D97-AF65-F5344CB8AC3E}">
        <p14:creationId xmlns:p14="http://schemas.microsoft.com/office/powerpoint/2010/main" val="327185542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1000" id="6" tmFilter="0, 0; .2, .5; .8, .5; 1, 0"/>
                                        <p:tgtEl>
                                          <p:spTgt spid="14"/>
                                        </p:tgtEl>
                                      </p:cBhvr>
                                    </p:animEffect>
                                    <p:animScale>
                                      <p:cBhvr>
                                        <p:cTn autoRev="1" dur="500" fill="hold" id="7"/>
                                        <p:tgtEl>
                                          <p:spTgt spid="14"/>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1" presetSubtype="1">
                                  <p:stCondLst>
                                    <p:cond delay="0"/>
                                  </p:stCondLst>
                                  <p:childTnLst>
                                    <p:set>
                                      <p:cBhvr>
                                        <p:cTn dur="1" fill="hold" id="11">
                                          <p:stCondLst>
                                            <p:cond delay="0"/>
                                          </p:stCondLst>
                                        </p:cTn>
                                        <p:tgtEl>
                                          <p:spTgt spid="11"/>
                                        </p:tgtEl>
                                        <p:attrNameLst>
                                          <p:attrName>style.visibility</p:attrName>
                                        </p:attrNameLst>
                                      </p:cBhvr>
                                      <p:to>
                                        <p:strVal val="visible"/>
                                      </p:to>
                                    </p:set>
                                    <p:animEffect filter="wheel(1)" transition="in">
                                      <p:cBhvr>
                                        <p:cTn dur="1000" id="12"/>
                                        <p:tgtEl>
                                          <p:spTgt spid="11"/>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1000" id="17"/>
                                        <p:tgtEl>
                                          <p:spTgt spid="19"/>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8"/>
                                        </p:tgtEl>
                                        <p:attrNameLst>
                                          <p:attrName>style.visibility</p:attrName>
                                        </p:attrNameLst>
                                      </p:cBhvr>
                                      <p:to>
                                        <p:strVal val="visible"/>
                                      </p:to>
                                    </p:set>
                                    <p:animEffect filter="fade" transition="in">
                                      <p:cBhvr>
                                        <p:cTn dur="1000" id="20"/>
                                        <p:tgtEl>
                                          <p:spTgt spid="18"/>
                                        </p:tgtEl>
                                      </p:cBhvr>
                                    </p:animEffect>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1" presetSubtype="1">
                                  <p:stCondLst>
                                    <p:cond delay="0"/>
                                  </p:stCondLst>
                                  <p:childTnLst>
                                    <p:set>
                                      <p:cBhvr>
                                        <p:cTn dur="1" fill="hold" id="24">
                                          <p:stCondLst>
                                            <p:cond delay="0"/>
                                          </p:stCondLst>
                                        </p:cTn>
                                        <p:tgtEl>
                                          <p:spTgt spid="12"/>
                                        </p:tgtEl>
                                        <p:attrNameLst>
                                          <p:attrName>style.visibility</p:attrName>
                                        </p:attrNameLst>
                                      </p:cBhvr>
                                      <p:to>
                                        <p:strVal val="visible"/>
                                      </p:to>
                                    </p:set>
                                    <p:animEffect filter="wheel(1)" transition="in">
                                      <p:cBhvr>
                                        <p:cTn dur="1000" id="25"/>
                                        <p:tgtEl>
                                          <p:spTgt spid="12"/>
                                        </p:tgtEl>
                                      </p:cBhvr>
                                    </p:animEffect>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10" presetSubtype="0">
                                  <p:stCondLst>
                                    <p:cond delay="0"/>
                                  </p:stCondLst>
                                  <p:childTnLst>
                                    <p:set>
                                      <p:cBhvr>
                                        <p:cTn dur="1" fill="hold" id="29">
                                          <p:stCondLst>
                                            <p:cond delay="0"/>
                                          </p:stCondLst>
                                        </p:cTn>
                                        <p:tgtEl>
                                          <p:spTgt spid="21"/>
                                        </p:tgtEl>
                                        <p:attrNameLst>
                                          <p:attrName>style.visibility</p:attrName>
                                        </p:attrNameLst>
                                      </p:cBhvr>
                                      <p:to>
                                        <p:strVal val="visible"/>
                                      </p:to>
                                    </p:set>
                                    <p:animEffect filter="fade" transition="in">
                                      <p:cBhvr>
                                        <p:cTn dur="1000" id="30"/>
                                        <p:tgtEl>
                                          <p:spTgt spid="21"/>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20"/>
                                        </p:tgtEl>
                                        <p:attrNameLst>
                                          <p:attrName>style.visibility</p:attrName>
                                        </p:attrNameLst>
                                      </p:cBhvr>
                                      <p:to>
                                        <p:strVal val="visible"/>
                                      </p:to>
                                    </p:set>
                                    <p:animEffect filter="fade" transition="in">
                                      <p:cBhvr>
                                        <p:cTn dur="1000" id="3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1"/>
      <p:bldP animBg="1" grpId="0" spid="12"/>
      <p:bldP animBg="1" grpId="0" spid="18"/>
      <p:bldP animBg="1" grpId="0" spid="20"/>
      <p:bldP animBg="1" grpId="0" spid="14"/>
    </p:bldLst>
  </p:timing>
</p:sld>
</file>

<file path=ppt/slides/slide9.xml><?xml version="1.0" encoding="utf-8"?>
<p:sld xmlns:a="http://schemas.openxmlformats.org/drawingml/2006/main" xmlns:p="http://schemas.openxmlformats.org/presentationml/2006/main" xmlns:r="http://schemas.openxmlformats.org/officeDocument/2006/relationships">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E07C26B-BF33-4E80-A29A-B856D8BF1783}"/>
              </a:ext>
            </a:extLst>
          </p:cNvPr>
          <p:cNvPicPr>
            <a:picLocks noChangeAspect="1"/>
          </p:cNvPicPr>
          <p:nvPr/>
        </p:nvPicPr>
        <p:blipFill>
          <a:blip r:embed="rId3"/>
          <a:stretch>
            <a:fillRect/>
          </a:stretch>
        </p:blipFill>
        <p:spPr>
          <a:xfrm>
            <a:off x="6739878" y="1767081"/>
            <a:ext cx="5254476" cy="3246036"/>
          </a:xfrm>
          <a:prstGeom prst="rect">
            <a:avLst/>
          </a:prstGeom>
        </p:spPr>
      </p:pic>
      <p:sp>
        <p:nvSpPr>
          <p:cNvPr id="31" name="タイトル 5">
            <a:extLst>
              <a:ext uri="{FF2B5EF4-FFF2-40B4-BE49-F238E27FC236}">
                <a16:creationId xmlns:a16="http://schemas.microsoft.com/office/drawing/2014/main" id="{7D899127-8644-41A6-B10B-0F4101A20283}"/>
              </a:ext>
            </a:extLst>
          </p:cNvPr>
          <p:cNvSpPr>
            <a:spLocks noGrp="1"/>
          </p:cNvSpPr>
          <p:nvPr>
            <p:ph type="title"/>
          </p:nvPr>
        </p:nvSpPr>
        <p:spPr>
          <a:xfrm>
            <a:off x="372533" y="112327"/>
            <a:ext cx="9720000" cy="563414"/>
          </a:xfrm>
          <a:solidFill>
            <a:schemeClr val="bg1">
              <a:lumMod val="95000"/>
            </a:schemeClr>
          </a:solidFill>
        </p:spPr>
        <p:txBody>
          <a:bodyPr>
            <a:normAutofit fontScale="90000"/>
          </a:bodyPr>
          <a:lstStyle/>
          <a:p>
            <a:r>
              <a:rPr altLang="ja-JP" b="1" dirty="0" lang="en-US">
                <a:solidFill>
                  <a:schemeClr val="accent2">
                    <a:lumMod val="50000"/>
                  </a:schemeClr>
                </a:solidFill>
              </a:rPr>
              <a:t>4.-1 </a:t>
            </a:r>
            <a:r>
              <a:rPr altLang="en-US" b="1" dirty="0" lang="ja-JP">
                <a:solidFill>
                  <a:schemeClr val="accent2">
                    <a:lumMod val="50000"/>
                  </a:schemeClr>
                </a:solidFill>
              </a:rPr>
              <a:t>受験票の取得・印刷について</a:t>
            </a:r>
            <a:r>
              <a:rPr altLang="ja-JP" dirty="0" kumimoji="0" lang="en-US" sz="2700">
                <a:solidFill>
                  <a:schemeClr val="accent2">
                    <a:lumMod val="50000"/>
                  </a:schemeClr>
                </a:solidFill>
                <a:cs typeface="+mn-cs"/>
              </a:rPr>
              <a:t>【</a:t>
            </a:r>
            <a:r>
              <a:rPr altLang="en-US" dirty="0" kumimoji="0" lang="ja-JP" sz="2700">
                <a:solidFill>
                  <a:schemeClr val="accent2">
                    <a:lumMod val="50000"/>
                  </a:schemeClr>
                </a:solidFill>
                <a:cs typeface="+mn-cs"/>
              </a:rPr>
              <a:t>受験上の注意：</a:t>
            </a:r>
            <a:r>
              <a:rPr altLang="ja-JP" dirty="0" kumimoji="0" lang="en-US" sz="2700">
                <a:solidFill>
                  <a:schemeClr val="accent2">
                    <a:lumMod val="50000"/>
                  </a:schemeClr>
                </a:solidFill>
                <a:cs typeface="+mn-cs"/>
              </a:rPr>
              <a:t>P.</a:t>
            </a:r>
            <a:r>
              <a:rPr altLang="en-US" dirty="0" kumimoji="0" lang="ja-JP" sz="2700">
                <a:solidFill>
                  <a:schemeClr val="accent2">
                    <a:lumMod val="50000"/>
                  </a:schemeClr>
                </a:solidFill>
                <a:cs typeface="+mn-cs"/>
              </a:rPr>
              <a:t>６</a:t>
            </a:r>
            <a:r>
              <a:rPr altLang="ja-JP" dirty="0" kumimoji="0" lang="en-US" sz="2700">
                <a:solidFill>
                  <a:schemeClr val="accent2">
                    <a:lumMod val="50000"/>
                  </a:schemeClr>
                </a:solidFill>
                <a:cs typeface="+mn-cs"/>
              </a:rPr>
              <a:t>】</a:t>
            </a:r>
            <a:endParaRPr altLang="en-US" dirty="0" lang="ja-JP">
              <a:solidFill>
                <a:schemeClr val="accent2">
                  <a:lumMod val="50000"/>
                </a:schemeClr>
              </a:solidFill>
            </a:endParaRPr>
          </a:p>
        </p:txBody>
      </p:sp>
      <p:sp>
        <p:nvSpPr>
          <p:cNvPr id="3" name="スライド番号プレースホルダー 2">
            <a:extLst>
              <a:ext uri="{FF2B5EF4-FFF2-40B4-BE49-F238E27FC236}">
                <a16:creationId xmlns:a16="http://schemas.microsoft.com/office/drawing/2014/main" id="{EC1FEB18-274A-4A6B-8088-FAE3D4CFFA2D}"/>
              </a:ext>
            </a:extLst>
          </p:cNvPr>
          <p:cNvSpPr>
            <a:spLocks noGrp="1"/>
          </p:cNvSpPr>
          <p:nvPr>
            <p:ph idx="12" sz="quarter" type="sldNum"/>
          </p:nvPr>
        </p:nvSpPr>
        <p:spPr>
          <a:xfrm>
            <a:off x="11311015" y="6310184"/>
            <a:ext cx="683339" cy="365125"/>
          </a:xfrm>
          <a:ln w="19050">
            <a:noFill/>
          </a:ln>
        </p:spPr>
        <p:txBody>
          <a:bodyPr/>
          <a:lstStyle/>
          <a:p>
            <a:fld id="{6CDE0D69-D120-4C3F-AF8B-153B86130DEE}" type="slidenum">
              <a:rPr altLang="en-US" kumimoji="1" lang="ja-JP" smtClean="0"/>
              <a:pPr/>
              <a:t>9</a:t>
            </a:fld>
            <a:endParaRPr altLang="en-US" dirty="0" kumimoji="1" lang="ja-JP"/>
          </a:p>
        </p:txBody>
      </p:sp>
      <p:sp>
        <p:nvSpPr>
          <p:cNvPr id="47" name="四角形: 角を丸くする 46">
            <a:extLst>
              <a:ext uri="{FF2B5EF4-FFF2-40B4-BE49-F238E27FC236}">
                <a16:creationId xmlns:a16="http://schemas.microsoft.com/office/drawing/2014/main" id="{BE679459-1EBF-4146-8A43-EEDBAC3AEEB9}"/>
              </a:ext>
            </a:extLst>
          </p:cNvPr>
          <p:cNvSpPr/>
          <p:nvPr/>
        </p:nvSpPr>
        <p:spPr>
          <a:xfrm>
            <a:off x="372533" y="732195"/>
            <a:ext cx="9720000" cy="936000"/>
          </a:xfrm>
          <a:prstGeom prst="roundRect">
            <a:avLst>
              <a:gd fmla="val 1179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dirty="0" kumimoji="1" lang="ja-JP" sz="2200">
                <a:solidFill>
                  <a:schemeClr val="tx1"/>
                </a:solidFill>
              </a:rPr>
              <a:t>○　取得期間</a:t>
            </a:r>
            <a:endParaRPr altLang="ja-JP" dirty="0" kumimoji="1" lang="en-US" sz="2200">
              <a:solidFill>
                <a:schemeClr val="tx1"/>
              </a:solidFill>
            </a:endParaRPr>
          </a:p>
          <a:p>
            <a:r>
              <a:rPr altLang="en-US" dirty="0" kumimoji="1" lang="ja-JP" sz="2200">
                <a:solidFill>
                  <a:schemeClr val="tx1"/>
                </a:solidFill>
              </a:rPr>
              <a:t>　　令和７年</a:t>
            </a:r>
            <a:r>
              <a:rPr altLang="ja-JP" dirty="0" kumimoji="1" lang="en-US" sz="2200">
                <a:solidFill>
                  <a:schemeClr val="tx1"/>
                </a:solidFill>
              </a:rPr>
              <a:t>12</a:t>
            </a:r>
            <a:r>
              <a:rPr altLang="en-US" dirty="0" kumimoji="1" lang="ja-JP" sz="2200">
                <a:solidFill>
                  <a:schemeClr val="tx1"/>
                </a:solidFill>
              </a:rPr>
              <a:t>月</a:t>
            </a:r>
            <a:r>
              <a:rPr altLang="ja-JP" dirty="0" kumimoji="1" lang="en-US" sz="2200">
                <a:solidFill>
                  <a:schemeClr val="tx1"/>
                </a:solidFill>
              </a:rPr>
              <a:t>10</a:t>
            </a:r>
            <a:r>
              <a:rPr altLang="en-US" dirty="0" kumimoji="1" lang="ja-JP" sz="2200">
                <a:solidFill>
                  <a:schemeClr val="tx1"/>
                </a:solidFill>
              </a:rPr>
              <a:t>日（水）</a:t>
            </a:r>
            <a:r>
              <a:rPr altLang="ja-JP" dirty="0" kumimoji="1" lang="en-US" sz="2200">
                <a:solidFill>
                  <a:schemeClr val="tx1"/>
                </a:solidFill>
              </a:rPr>
              <a:t>10</a:t>
            </a:r>
            <a:r>
              <a:rPr altLang="en-US" dirty="0" kumimoji="1" lang="ja-JP" sz="2200">
                <a:solidFill>
                  <a:schemeClr val="tx1"/>
                </a:solidFill>
              </a:rPr>
              <a:t>：</a:t>
            </a:r>
            <a:r>
              <a:rPr altLang="ja-JP" dirty="0" kumimoji="1" lang="en-US" sz="2200">
                <a:solidFill>
                  <a:schemeClr val="tx1"/>
                </a:solidFill>
              </a:rPr>
              <a:t>00</a:t>
            </a:r>
            <a:r>
              <a:rPr altLang="en-US" dirty="0" kumimoji="1" lang="ja-JP" sz="2200">
                <a:solidFill>
                  <a:schemeClr val="tx1"/>
                </a:solidFill>
              </a:rPr>
              <a:t>～令和８年４月</a:t>
            </a:r>
            <a:r>
              <a:rPr altLang="ja-JP" dirty="0" kumimoji="1" lang="en-US" sz="2200">
                <a:solidFill>
                  <a:schemeClr val="tx1"/>
                </a:solidFill>
              </a:rPr>
              <a:t>30</a:t>
            </a:r>
            <a:r>
              <a:rPr altLang="en-US" dirty="0" kumimoji="1" lang="ja-JP" sz="2200">
                <a:solidFill>
                  <a:schemeClr val="tx1"/>
                </a:solidFill>
              </a:rPr>
              <a:t>日（木）</a:t>
            </a:r>
            <a:r>
              <a:rPr altLang="ja-JP" dirty="0" kumimoji="1" lang="en-US" sz="2200">
                <a:solidFill>
                  <a:schemeClr val="tx1"/>
                </a:solidFill>
              </a:rPr>
              <a:t>23</a:t>
            </a:r>
            <a:r>
              <a:rPr altLang="en-US" dirty="0" kumimoji="1" lang="ja-JP" sz="2200">
                <a:solidFill>
                  <a:schemeClr val="tx1"/>
                </a:solidFill>
              </a:rPr>
              <a:t>：</a:t>
            </a:r>
            <a:r>
              <a:rPr altLang="ja-JP" dirty="0" kumimoji="1" lang="en-US" sz="2200">
                <a:solidFill>
                  <a:schemeClr val="tx1"/>
                </a:solidFill>
              </a:rPr>
              <a:t>59</a:t>
            </a:r>
            <a:endParaRPr altLang="en-US" dirty="0" kumimoji="1" lang="ja-JP" sz="2000">
              <a:solidFill>
                <a:schemeClr val="tx1"/>
              </a:solidFill>
            </a:endParaRPr>
          </a:p>
        </p:txBody>
      </p:sp>
      <p:sp>
        <p:nvSpPr>
          <p:cNvPr id="50" name="正方形/長方形 49">
            <a:extLst>
              <a:ext uri="{FF2B5EF4-FFF2-40B4-BE49-F238E27FC236}">
                <a16:creationId xmlns:a16="http://schemas.microsoft.com/office/drawing/2014/main" id="{D829D4DA-60E0-4006-A30A-0C2E387B99FB}"/>
              </a:ext>
            </a:extLst>
          </p:cNvPr>
          <p:cNvSpPr/>
          <p:nvPr/>
        </p:nvSpPr>
        <p:spPr>
          <a:xfrm>
            <a:off x="7937498" y="4027058"/>
            <a:ext cx="972000" cy="684000"/>
          </a:xfrm>
          <a:prstGeom prst="rect">
            <a:avLst/>
          </a:prstGeom>
          <a:no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anchor="ctr" rtlCol="0"/>
          <a:lstStyle/>
          <a:p>
            <a:pPr algn="ctr"/>
            <a:endParaRPr altLang="en-US" kumimoji="1" lang="ja-JP"/>
          </a:p>
        </p:txBody>
      </p:sp>
      <p:sp>
        <p:nvSpPr>
          <p:cNvPr id="51" name="吹き出し: 角を丸めた四角形 50">
            <a:extLst>
              <a:ext uri="{FF2B5EF4-FFF2-40B4-BE49-F238E27FC236}">
                <a16:creationId xmlns:a16="http://schemas.microsoft.com/office/drawing/2014/main" id="{C83888D0-4C00-4672-BD7E-80BC63879669}"/>
              </a:ext>
            </a:extLst>
          </p:cNvPr>
          <p:cNvSpPr/>
          <p:nvPr/>
        </p:nvSpPr>
        <p:spPr>
          <a:xfrm>
            <a:off x="7566425" y="4994598"/>
            <a:ext cx="3006043" cy="516483"/>
          </a:xfrm>
          <a:prstGeom prst="wedgeRoundRectCallout">
            <a:avLst>
              <a:gd fmla="val -22731" name="adj1"/>
              <a:gd fmla="val -109997" name="adj2"/>
              <a:gd fmla="val 16667" name="adj3"/>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anchor="ctr" anchorCtr="0" lIns="36000" rIns="36000" rtlCol="0"/>
          <a:lstStyle/>
          <a:p>
            <a:pPr algn="ctr"/>
            <a:r>
              <a:rPr altLang="en-US" b="1" dirty="0" kumimoji="1" lang="ja-JP">
                <a:solidFill>
                  <a:sysClr lastClr="000000" val="windowText"/>
                </a:solidFill>
              </a:rPr>
              <a:t>ここから受験票を取得</a:t>
            </a:r>
            <a:endParaRPr altLang="ja-JP" dirty="0" kumimoji="1" lang="en-US">
              <a:solidFill>
                <a:schemeClr val="tx1"/>
              </a:solidFill>
            </a:endParaRPr>
          </a:p>
        </p:txBody>
      </p:sp>
      <p:sp>
        <p:nvSpPr>
          <p:cNvPr id="11" name="四角形: 角を丸くする 10">
            <a:extLst>
              <a:ext uri="{FF2B5EF4-FFF2-40B4-BE49-F238E27FC236}">
                <a16:creationId xmlns:a16="http://schemas.microsoft.com/office/drawing/2014/main" id="{1C655291-048E-4EE2-AD3D-0E83892DF960}"/>
              </a:ext>
            </a:extLst>
          </p:cNvPr>
          <p:cNvSpPr/>
          <p:nvPr/>
        </p:nvSpPr>
        <p:spPr>
          <a:xfrm>
            <a:off x="367888" y="1767081"/>
            <a:ext cx="6192000" cy="3744000"/>
          </a:xfrm>
          <a:prstGeom prst="roundRect">
            <a:avLst>
              <a:gd fmla="val 1179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dirty="0" kumimoji="1" lang="ja-JP" sz="2200">
                <a:solidFill>
                  <a:schemeClr val="tx1"/>
                </a:solidFill>
              </a:rPr>
              <a:t>○　取得方法</a:t>
            </a:r>
            <a:endParaRPr altLang="ja-JP" b="1" dirty="0" kumimoji="1" lang="en-US" sz="2200">
              <a:solidFill>
                <a:schemeClr val="tx1"/>
              </a:solidFill>
            </a:endParaRPr>
          </a:p>
          <a:p>
            <a:r>
              <a:rPr altLang="en-US" dirty="0" kumimoji="1" lang="ja-JP" sz="2200">
                <a:solidFill>
                  <a:schemeClr val="tx1"/>
                </a:solidFill>
              </a:rPr>
              <a:t>　①　共通テスト出願サイトのマイページに　　　</a:t>
            </a:r>
            <a:endParaRPr altLang="ja-JP" dirty="0" kumimoji="1" lang="en-US" sz="2200">
              <a:solidFill>
                <a:schemeClr val="tx1"/>
              </a:solidFill>
            </a:endParaRPr>
          </a:p>
          <a:p>
            <a:r>
              <a:rPr altLang="en-US" dirty="0" kumimoji="1" lang="ja-JP" sz="2200">
                <a:solidFill>
                  <a:schemeClr val="tx1"/>
                </a:solidFill>
              </a:rPr>
              <a:t>　　ログイン，トップページの「受験票」を</a:t>
            </a:r>
            <a:endParaRPr altLang="ja-JP" dirty="0" kumimoji="1" lang="en-US" sz="2200">
              <a:solidFill>
                <a:schemeClr val="tx1"/>
              </a:solidFill>
            </a:endParaRPr>
          </a:p>
          <a:p>
            <a:r>
              <a:rPr altLang="en-US" dirty="0" kumimoji="1" lang="ja-JP" sz="2200">
                <a:solidFill>
                  <a:schemeClr val="tx1"/>
                </a:solidFill>
              </a:rPr>
              <a:t>　　選択</a:t>
            </a:r>
            <a:endParaRPr altLang="ja-JP" dirty="0" kumimoji="1" lang="en-US" sz="2200">
              <a:solidFill>
                <a:schemeClr val="tx1"/>
              </a:solidFill>
            </a:endParaRPr>
          </a:p>
          <a:p>
            <a:r>
              <a:rPr altLang="en-US" dirty="0" kumimoji="1" lang="ja-JP" sz="2200">
                <a:solidFill>
                  <a:schemeClr val="tx1"/>
                </a:solidFill>
              </a:rPr>
              <a:t>　②　受験票の</a:t>
            </a:r>
            <a:r>
              <a:rPr altLang="ja-JP" dirty="0" kumimoji="1" lang="en-US" sz="2200">
                <a:solidFill>
                  <a:schemeClr val="tx1"/>
                </a:solidFill>
              </a:rPr>
              <a:t>PDF</a:t>
            </a:r>
            <a:r>
              <a:rPr altLang="en-US" dirty="0" kumimoji="1" lang="ja-JP" sz="2200">
                <a:solidFill>
                  <a:schemeClr val="tx1"/>
                </a:solidFill>
              </a:rPr>
              <a:t>ファイルを印刷</a:t>
            </a:r>
            <a:endParaRPr altLang="ja-JP" dirty="0" kumimoji="1" lang="en-US" sz="2200">
              <a:solidFill>
                <a:schemeClr val="tx1"/>
              </a:solidFill>
            </a:endParaRPr>
          </a:p>
          <a:p>
            <a:r>
              <a:rPr altLang="en-US" dirty="0" kumimoji="1" lang="ja-JP" sz="2000">
                <a:solidFill>
                  <a:schemeClr val="tx1"/>
                </a:solidFill>
              </a:rPr>
              <a:t>　　</a:t>
            </a:r>
            <a:r>
              <a:rPr altLang="ja-JP" dirty="0" kumimoji="1" lang="en-US" sz="2000">
                <a:solidFill>
                  <a:schemeClr val="tx1"/>
                </a:solidFill>
              </a:rPr>
              <a:t>※</a:t>
            </a:r>
            <a:r>
              <a:rPr altLang="en-US" dirty="0" kumimoji="1" lang="ja-JP" sz="2000">
                <a:solidFill>
                  <a:schemeClr val="tx1"/>
                </a:solidFill>
              </a:rPr>
              <a:t>　ページの拡大・縮小はしない</a:t>
            </a:r>
            <a:endParaRPr altLang="ja-JP" dirty="0" kumimoji="1" lang="en-US" sz="2000">
              <a:solidFill>
                <a:schemeClr val="tx1"/>
              </a:solidFill>
            </a:endParaRPr>
          </a:p>
          <a:p>
            <a:r>
              <a:rPr altLang="en-US" dirty="0" kumimoji="1" lang="ja-JP" sz="2000">
                <a:solidFill>
                  <a:schemeClr val="tx1"/>
                </a:solidFill>
              </a:rPr>
              <a:t>　　</a:t>
            </a:r>
            <a:r>
              <a:rPr altLang="ja-JP" dirty="0" kumimoji="1" lang="en-US" sz="2000">
                <a:solidFill>
                  <a:schemeClr val="tx1"/>
                </a:solidFill>
              </a:rPr>
              <a:t>※</a:t>
            </a:r>
            <a:r>
              <a:rPr altLang="en-US" dirty="0" kumimoji="1" lang="ja-JP" sz="2000">
                <a:solidFill>
                  <a:schemeClr val="tx1"/>
                </a:solidFill>
              </a:rPr>
              <a:t>　</a:t>
            </a:r>
            <a:r>
              <a:rPr altLang="ja-JP" b="1" dirty="0" kumimoji="1" lang="en-US" sz="2000">
                <a:solidFill>
                  <a:schemeClr val="tx1"/>
                </a:solidFill>
              </a:rPr>
              <a:t>A</a:t>
            </a:r>
            <a:r>
              <a:rPr altLang="en-US" b="1" dirty="0" kumimoji="1" lang="ja-JP" sz="2000">
                <a:solidFill>
                  <a:schemeClr val="tx1"/>
                </a:solidFill>
              </a:rPr>
              <a:t>４サイズの白色の用紙</a:t>
            </a:r>
            <a:r>
              <a:rPr altLang="en-US" dirty="0" kumimoji="1" lang="ja-JP" sz="2000">
                <a:solidFill>
                  <a:schemeClr val="tx1"/>
                </a:solidFill>
              </a:rPr>
              <a:t>に縦向き印刷</a:t>
            </a:r>
            <a:endParaRPr altLang="ja-JP" dirty="0" kumimoji="1" lang="en-US" sz="2000">
              <a:solidFill>
                <a:schemeClr val="tx1"/>
              </a:solidFill>
            </a:endParaRPr>
          </a:p>
          <a:p>
            <a:r>
              <a:rPr altLang="en-US" dirty="0" kumimoji="1" lang="ja-JP" sz="2000">
                <a:solidFill>
                  <a:schemeClr val="tx1"/>
                </a:solidFill>
              </a:rPr>
              <a:t>　　</a:t>
            </a:r>
            <a:r>
              <a:rPr altLang="ja-JP" dirty="0" kumimoji="1" lang="en-US" sz="2000">
                <a:solidFill>
                  <a:schemeClr val="tx1"/>
                </a:solidFill>
              </a:rPr>
              <a:t>※</a:t>
            </a:r>
            <a:r>
              <a:rPr altLang="en-US" dirty="0" kumimoji="1" lang="ja-JP" sz="2000">
                <a:solidFill>
                  <a:schemeClr val="tx1"/>
                </a:solidFill>
              </a:rPr>
              <a:t>　カラー・白黒は問わない</a:t>
            </a:r>
            <a:endParaRPr altLang="ja-JP" dirty="0" kumimoji="1" lang="en-US" sz="2000">
              <a:solidFill>
                <a:schemeClr val="tx1"/>
              </a:solidFill>
            </a:endParaRPr>
          </a:p>
          <a:p>
            <a:r>
              <a:rPr altLang="en-US" dirty="0" kumimoji="1" lang="ja-JP" sz="2000">
                <a:solidFill>
                  <a:schemeClr val="tx1"/>
                </a:solidFill>
              </a:rPr>
              <a:t>　　</a:t>
            </a:r>
            <a:r>
              <a:rPr altLang="ja-JP" dirty="0" kumimoji="1" lang="en-US" sz="2000">
                <a:solidFill>
                  <a:schemeClr val="tx1"/>
                </a:solidFill>
              </a:rPr>
              <a:t>※</a:t>
            </a:r>
            <a:r>
              <a:rPr altLang="en-US" dirty="0" kumimoji="1" lang="ja-JP" sz="2000">
                <a:solidFill>
                  <a:schemeClr val="tx1"/>
                </a:solidFill>
              </a:rPr>
              <a:t>　余白や裏面に何らかの記載がある受験票</a:t>
            </a:r>
            <a:endParaRPr altLang="ja-JP" dirty="0" kumimoji="1" lang="en-US" sz="2000">
              <a:solidFill>
                <a:schemeClr val="tx1"/>
              </a:solidFill>
            </a:endParaRPr>
          </a:p>
          <a:p>
            <a:r>
              <a:rPr altLang="en-US" dirty="0" kumimoji="1" lang="ja-JP" sz="2000">
                <a:solidFill>
                  <a:schemeClr val="tx1"/>
                </a:solidFill>
              </a:rPr>
              <a:t>　　　は使用不可</a:t>
            </a:r>
            <a:endParaRPr altLang="ja-JP" dirty="0" kumimoji="1" lang="en-US" sz="2000">
              <a:solidFill>
                <a:schemeClr val="tx1"/>
              </a:solidFill>
            </a:endParaRPr>
          </a:p>
        </p:txBody>
      </p:sp>
      <p:sp>
        <p:nvSpPr>
          <p:cNvPr id="12" name="四角形: 角を丸くする 11">
            <a:extLst>
              <a:ext uri="{FF2B5EF4-FFF2-40B4-BE49-F238E27FC236}">
                <a16:creationId xmlns:a16="http://schemas.microsoft.com/office/drawing/2014/main" id="{8E9F9175-A0AA-4C38-9845-B11B7EA97608}"/>
              </a:ext>
            </a:extLst>
          </p:cNvPr>
          <p:cNvSpPr/>
          <p:nvPr/>
        </p:nvSpPr>
        <p:spPr>
          <a:xfrm>
            <a:off x="372533" y="5632364"/>
            <a:ext cx="9720000" cy="936000"/>
          </a:xfrm>
          <a:prstGeom prst="roundRect">
            <a:avLst>
              <a:gd fmla="val 1179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dirty="0" kumimoji="1" lang="ja-JP" sz="2200">
                <a:solidFill>
                  <a:schemeClr val="tx1"/>
                </a:solidFill>
              </a:rPr>
              <a:t>○　自宅にプリンターがない場合は，コンビニエンスストアのプリント　</a:t>
            </a:r>
            <a:endParaRPr altLang="ja-JP" dirty="0" kumimoji="1" lang="en-US" sz="2200">
              <a:solidFill>
                <a:schemeClr val="tx1"/>
              </a:solidFill>
            </a:endParaRPr>
          </a:p>
          <a:p>
            <a:r>
              <a:rPr altLang="en-US" dirty="0" kumimoji="1" lang="ja-JP" sz="2200">
                <a:solidFill>
                  <a:schemeClr val="tx1"/>
                </a:solidFill>
              </a:rPr>
              <a:t>　サービス等や学校，公共施設等で印刷してください。</a:t>
            </a:r>
            <a:endParaRPr altLang="en-US" dirty="0" kumimoji="1" lang="ja-JP" sz="2000">
              <a:solidFill>
                <a:schemeClr val="tx1"/>
              </a:solidFill>
            </a:endParaRPr>
          </a:p>
        </p:txBody>
      </p:sp>
      <p:cxnSp>
        <p:nvCxnSpPr>
          <p:cNvPr id="13" name="直線コネクタ 12">
            <a:extLst>
              <a:ext uri="{FF2B5EF4-FFF2-40B4-BE49-F238E27FC236}">
                <a16:creationId xmlns:a16="http://schemas.microsoft.com/office/drawing/2014/main" id="{E12E7186-5291-4D28-A13A-4773611E195B}"/>
              </a:ext>
            </a:extLst>
          </p:cNvPr>
          <p:cNvCxnSpPr>
            <a:cxnSpLocks/>
          </p:cNvCxnSpPr>
          <p:nvPr/>
        </p:nvCxnSpPr>
        <p:spPr>
          <a:xfrm>
            <a:off x="406400" y="555335"/>
            <a:ext cx="903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721250"/>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mph" presetID="26" presetSubtype="0">
                                  <p:stCondLst>
                                    <p:cond delay="0"/>
                                  </p:stCondLst>
                                  <p:childTnLst>
                                    <p:animEffect filter="fade" transition="out">
                                      <p:cBhvr>
                                        <p:cTn dur="1000" id="6" tmFilter="0, 0; .2, .5; .8, .5; 1, 0"/>
                                        <p:tgtEl>
                                          <p:spTgt spid="47"/>
                                        </p:tgtEl>
                                      </p:cBhvr>
                                    </p:animEffect>
                                    <p:animScale>
                                      <p:cBhvr>
                                        <p:cTn autoRev="1" dur="500" fill="hold" id="7"/>
                                        <p:tgtEl>
                                          <p:spTgt spid="47"/>
                                        </p:tgtEl>
                                      </p:cBhvr>
                                      <p:by x="105000" y="105000"/>
                                    </p:animScale>
                                  </p:childTnLst>
                                </p:cTn>
                              </p:par>
                            </p:childTnLst>
                          </p:cTn>
                        </p:par>
                      </p:childTnLst>
                    </p:cTn>
                  </p:par>
                  <p:par>
                    <p:cTn fill="hold" id="8">
                      <p:stCondLst>
                        <p:cond delay="indefinite"/>
                      </p:stCondLst>
                      <p:childTnLst>
                        <p:par>
                          <p:cTn fill="hold" id="9">
                            <p:stCondLst>
                              <p:cond delay="0"/>
                            </p:stCondLst>
                            <p:childTnLst>
                              <p:par>
                                <p:cTn fill="hold" grpId="0" id="10" nodeType="clickEffect" presetClass="emph" presetID="26" presetSubtype="0">
                                  <p:stCondLst>
                                    <p:cond delay="0"/>
                                  </p:stCondLst>
                                  <p:childTnLst>
                                    <p:animEffect filter="fade" transition="out">
                                      <p:cBhvr>
                                        <p:cTn dur="1000" id="11" tmFilter="0, 0; .2, .5; .8, .5; 1, 0"/>
                                        <p:tgtEl>
                                          <p:spTgt spid="11"/>
                                        </p:tgtEl>
                                      </p:cBhvr>
                                    </p:animEffect>
                                    <p:animScale>
                                      <p:cBhvr>
                                        <p:cTn autoRev="1" dur="500" fill="hold" id="12"/>
                                        <p:tgtEl>
                                          <p:spTgt spid="11"/>
                                        </p:tgtEl>
                                      </p:cBhvr>
                                      <p:by x="105000" y="105000"/>
                                    </p:animScale>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1" presetSubtype="1">
                                  <p:stCondLst>
                                    <p:cond delay="0"/>
                                  </p:stCondLst>
                                  <p:childTnLst>
                                    <p:set>
                                      <p:cBhvr>
                                        <p:cTn dur="1" fill="hold" id="16">
                                          <p:stCondLst>
                                            <p:cond delay="0"/>
                                          </p:stCondLst>
                                        </p:cTn>
                                        <p:tgtEl>
                                          <p:spTgt spid="50"/>
                                        </p:tgtEl>
                                        <p:attrNameLst>
                                          <p:attrName>style.visibility</p:attrName>
                                        </p:attrNameLst>
                                      </p:cBhvr>
                                      <p:to>
                                        <p:strVal val="visible"/>
                                      </p:to>
                                    </p:set>
                                    <p:animEffect filter="wheel(1)" transition="in">
                                      <p:cBhvr>
                                        <p:cTn dur="1250" id="17"/>
                                        <p:tgtEl>
                                          <p:spTgt spid="50"/>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51"/>
                                        </p:tgtEl>
                                        <p:attrNameLst>
                                          <p:attrName>style.visibility</p:attrName>
                                        </p:attrNameLst>
                                      </p:cBhvr>
                                      <p:to>
                                        <p:strVal val="visible"/>
                                      </p:to>
                                    </p:set>
                                    <p:animEffect filter="fade" transition="in">
                                      <p:cBhvr>
                                        <p:cTn dur="1000" id="22"/>
                                        <p:tgtEl>
                                          <p:spTgt spid="51"/>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mph" presetID="26" presetSubtype="0">
                                  <p:stCondLst>
                                    <p:cond delay="0"/>
                                  </p:stCondLst>
                                  <p:childTnLst>
                                    <p:animEffect filter="fade" transition="out">
                                      <p:cBhvr>
                                        <p:cTn dur="1000" id="26" tmFilter="0, 0; .2, .5; .8, .5; 1, 0"/>
                                        <p:tgtEl>
                                          <p:spTgt spid="12"/>
                                        </p:tgtEl>
                                      </p:cBhvr>
                                    </p:animEffect>
                                    <p:animScale>
                                      <p:cBhvr>
                                        <p:cTn autoRev="1" dur="500" fill="hold" id="27"/>
                                        <p:tgtEl>
                                          <p:spTgt spid="12"/>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7"/>
      <p:bldP animBg="1" grpId="0" spid="50"/>
      <p:bldP animBg="1" grpId="0" spid="51"/>
      <p:bldP animBg="1" grpId="0" spid="11"/>
      <p:bldP animBg="1" grpId="0" spid="12"/>
    </p:bldLst>
  </p:timing>
</p:sld>
</file>

<file path=ppt/theme/theme1.xml><?xml version="1.0" encoding="utf-8"?>
<a:theme xmlns:a="http://schemas.openxmlformats.org/drawingml/2006/main" name="ファセット">
  <a:themeElements>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solidFill>
          <a:schemeClr val="bg1"/>
        </a:solidFill>
        <a:ln>
          <a:noFill/>
        </a:ln>
      </a:spPr>
      <a:bodyPr rtlCol="0" anchor="ctr"/>
      <a:lstStyle>
        <a:defPPr algn="l">
          <a:lnSpc>
            <a:spcPts val="3000"/>
          </a:lnSpc>
          <a:defRPr kumimoji="1" sz="2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5453</Words>
  <Application>Microsoft Office PowerPoint</Application>
  <PresentationFormat>ワイド画面</PresentationFormat>
  <Paragraphs>362</Paragraphs>
  <Slides>19</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19</vt:i4>
      </vt:variant>
    </vt:vector>
  </HeadingPairs>
  <TitlesOfParts>
    <vt:vector size="30" baseType="lpstr">
      <vt:lpstr>ＭＳ Ｐゴシック</vt:lpstr>
      <vt:lpstr>UD デジタル 教科書体 N-B</vt:lpstr>
      <vt:lpstr>Yu Gothic UI Semibold</vt:lpstr>
      <vt:lpstr>メイリオ</vt:lpstr>
      <vt:lpstr>游ゴシック</vt:lpstr>
      <vt:lpstr>Arial</vt:lpstr>
      <vt:lpstr>Calibri</vt:lpstr>
      <vt:lpstr>Times New Roman</vt:lpstr>
      <vt:lpstr>Trebuchet MS</vt:lpstr>
      <vt:lpstr>Wingdings 3</vt:lpstr>
      <vt:lpstr>ファセット</vt:lpstr>
      <vt:lpstr>令和８年度　大学入学共通テスト 試験当日の注意点</vt:lpstr>
      <vt:lpstr>はじめに</vt:lpstr>
      <vt:lpstr>『受験上の注意』のダウンロードについて</vt:lpstr>
      <vt:lpstr>1. 特に留意してほしい点【受験上の注意：表紙，P.6～9】</vt:lpstr>
      <vt:lpstr>PowerPoint プレゼンテーション</vt:lpstr>
      <vt:lpstr>2. 試験実施期日等【受験上の注意：P.３】</vt:lpstr>
      <vt:lpstr>3. 受験教科・科目の注意点【受験上の注意：P.４～５】</vt:lpstr>
      <vt:lpstr>3. 受験教科・科目の注意点【受験上の注意：P.４～５】</vt:lpstr>
      <vt:lpstr>4.-1 受験票の取得・印刷について【受験上の注意：P.６】</vt:lpstr>
      <vt:lpstr>4.-2 受験票を確認する際のポイント【受験上の注意：P.６～７】</vt:lpstr>
      <vt:lpstr>PowerPoint プレゼンテーション</vt:lpstr>
      <vt:lpstr>PowerPoint プレゼンテーション</vt:lpstr>
      <vt:lpstr>PowerPoint プレゼンテーション</vt:lpstr>
      <vt:lpstr>PowerPoint プレゼンテーション</vt:lpstr>
      <vt:lpstr>6. 試験問題冊子【受験上の注意：P.18】</vt:lpstr>
      <vt:lpstr>PowerPoint プレゼンテーション</vt:lpstr>
      <vt:lpstr>■ 問合せ先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2024-11-20T07:46:41Z</dcterms:created>
  <dcterms:modified xsi:type="dcterms:W3CDTF">2025-12-08T00:20:21Z</dcterms:modified>
  <cp:revision>1</cp:revision>
  <dc:title>令和8年度志願者向け動画（試験当日の注意点）.pptx</dc:title>
</cp:coreProperties>
</file>