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xml" PartName="/ppt/theme/theme19.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5767" r:id="rId1"/>
    <p:sldMasterId id="2147485871" r:id="rId2"/>
    <p:sldMasterId id="2147485884" r:id="rId3"/>
    <p:sldMasterId id="2147486251" r:id="rId4"/>
    <p:sldMasterId id="2147486291" r:id="rId5"/>
    <p:sldMasterId id="2147483673" r:id="rId6"/>
    <p:sldMasterId id="2147486440" r:id="rId7"/>
    <p:sldMasterId id="2147483721" r:id="rId8"/>
    <p:sldMasterId id="2147487367" r:id="rId9"/>
    <p:sldMasterId id="2147490325" r:id="rId10"/>
    <p:sldMasterId id="2147490319" r:id="rId11"/>
    <p:sldMasterId id="2147490348" r:id="rId12"/>
    <p:sldMasterId id="2147490374" r:id="rId13"/>
    <p:sldMasterId id="2147490388" r:id="rId14"/>
    <p:sldMasterId id="2147490428" r:id="rId15"/>
    <p:sldMasterId id="2147490442" r:id="rId16"/>
    <p:sldMasterId id="2147490444" r:id="rId17"/>
  </p:sldMasterIdLst>
  <p:notesMasterIdLst>
    <p:notesMasterId r:id="rId44"/>
  </p:notesMasterIdLst>
  <p:handoutMasterIdLst>
    <p:handoutMasterId r:id="rId45"/>
  </p:handoutMasterIdLst>
  <p:sldIdLst>
    <p:sldId id="2147479222" r:id="rId18"/>
    <p:sldId id="3244" r:id="rId19"/>
    <p:sldId id="2147477651" r:id="rId20"/>
    <p:sldId id="2147479225" r:id="rId21"/>
    <p:sldId id="2147479221" r:id="rId22"/>
    <p:sldId id="2147479228" r:id="rId23"/>
    <p:sldId id="2147479226" r:id="rId24"/>
    <p:sldId id="2147479227" r:id="rId25"/>
    <p:sldId id="2147479229" r:id="rId26"/>
    <p:sldId id="2147479224" r:id="rId27"/>
    <p:sldId id="3476" r:id="rId28"/>
    <p:sldId id="3429" r:id="rId29"/>
    <p:sldId id="3038" r:id="rId30"/>
    <p:sldId id="3039" r:id="rId31"/>
    <p:sldId id="3451" r:id="rId32"/>
    <p:sldId id="3469" r:id="rId33"/>
    <p:sldId id="3470" r:id="rId34"/>
    <p:sldId id="3471" r:id="rId35"/>
    <p:sldId id="3329" r:id="rId36"/>
    <p:sldId id="3330" r:id="rId37"/>
    <p:sldId id="3331" r:id="rId38"/>
    <p:sldId id="256" r:id="rId39"/>
    <p:sldId id="3355" r:id="rId40"/>
    <p:sldId id="3473" r:id="rId41"/>
    <p:sldId id="2147477645" r:id="rId42"/>
    <p:sldId id="3357" r:id="rId4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907738-2EA2-1E0D-A429-E5D345FA9806}" name="吉木理沙子" initials="理吉" userId="S::y-risako@mext.go.jp::e24944c7-d149-4ff6-8c19-95465fc5e2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F81BD"/>
    <a:srgbClr val="459F2D"/>
    <a:srgbClr val="385D8A"/>
    <a:srgbClr val="E6E6E6"/>
    <a:srgbClr val="A3D8FF"/>
    <a:srgbClr val="ECF8FA"/>
    <a:srgbClr val="BDE3FF"/>
    <a:srgbClr val="ADE2E9"/>
    <a:srgbClr val="C0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0" autoAdjust="0"/>
  </p:normalViewPr>
  <p:slideViewPr>
    <p:cSldViewPr showGuides="1">
      <p:cViewPr varScale="1">
        <p:scale>
          <a:sx n="114" d="100"/>
          <a:sy n="114" d="100"/>
        </p:scale>
        <p:origin x="1146" y="84"/>
      </p:cViewPr>
      <p:guideLst>
        <p:guide orient="horz" pos="2092"/>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14" y="120"/>
      </p:cViewPr>
      <p:guideLst/>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Masters/slideMaster15.xml" Type="http://schemas.openxmlformats.org/officeDocument/2006/relationships/slideMaster"/><Relationship Id="rId16" Target="slideMasters/slideMaster16.xml" Type="http://schemas.openxmlformats.org/officeDocument/2006/relationships/slideMaster"/><Relationship Id="rId17" Target="slideMasters/slideMaster17.xml" Type="http://schemas.openxmlformats.org/officeDocument/2006/relationships/slideMaster"/><Relationship Id="rId18" Target="slides/slide1.xml" Type="http://schemas.openxmlformats.org/officeDocument/2006/relationships/slide"/><Relationship Id="rId19" Target="slides/slide2.xml" Type="http://schemas.openxmlformats.org/officeDocument/2006/relationships/slide"/><Relationship Id="rId2" Target="slideMasters/slideMaster2.xml" Type="http://schemas.openxmlformats.org/officeDocument/2006/relationships/slideMaster"/><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slideMasters/slideMaster3.xml" Type="http://schemas.openxmlformats.org/officeDocument/2006/relationships/slideMaster"/><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slideMasters/slideMaster4.xml" Type="http://schemas.openxmlformats.org/officeDocument/2006/relationships/slideMaster"/><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notesMasters/notesMaster1.xml" Type="http://schemas.openxmlformats.org/officeDocument/2006/relationships/notesMaster"/><Relationship Id="rId45" Target="handoutMasters/handoutMaster1.xml" Type="http://schemas.openxmlformats.org/officeDocument/2006/relationships/handoutMaster"/><Relationship Id="rId46" Target="commentAuthors.xml" Type="http://schemas.openxmlformats.org/officeDocument/2006/relationships/commentAuthor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Masters/slideMaster5.xml" Type="http://schemas.openxmlformats.org/officeDocument/2006/relationships/slideMaster"/><Relationship Id="rId50" Target="tableStyles.xml" Type="http://schemas.openxmlformats.org/officeDocument/2006/relationships/tableStyles"/><Relationship Id="rId51" Target="authors.xml" Type="http://schemas.microsoft.com/office/2018/10/relationships/authors"/><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charts/_rels/chart1.xml.rels><?xml version="1.0" encoding="UTF-8" standalone="yes"?><Relationships xmlns="http://schemas.openxmlformats.org/package/2006/relationships"><Relationship Id="rId1" Target="../theme/themeOverride1.xml" Type="http://schemas.openxmlformats.org/officeDocument/2006/relationships/themeOverride"/><Relationship Id="rId2" Target="file:///C:/Users/kurumi-nakata/Desktop/&#65288;1105&#26356;&#26032;&#20013;&#65289;02_R7&#27010;&#35201;&#20870;&#12464;&#12521;&#12501;.xlsx" TargetMode="External" Type="http://schemas.openxmlformats.org/officeDocument/2006/relationships/oleObject"/></Relationships>
</file>

<file path=ppt/charts/_rels/chart2.xml.rels><?xml version="1.0" encoding="UTF-8" standalone="yes"?><Relationships xmlns="http://schemas.openxmlformats.org/package/2006/relationships"><Relationship Id="rId1" Target="../theme/themeOverride2.xml" Type="http://schemas.openxmlformats.org/officeDocument/2006/relationships/themeOverride"/><Relationship Id="rId2" Target="../embeddings/Microsoft_Excel_Worksheet.xlsx" Type="http://schemas.openxmlformats.org/officeDocument/2006/relationships/package"/></Relationships>
</file>

<file path=ppt/charts/_rels/chart3.xml.rels><?xml version="1.0" encoding="UTF-8" standalone="yes"?><Relationships xmlns="http://schemas.openxmlformats.org/package/2006/relationships"><Relationship Id="rId1" Target="../theme/themeOverride3.xml" Type="http://schemas.openxmlformats.org/officeDocument/2006/relationships/themeOverride"/><Relationship Id="rId2" Target="../embeddings/Microsoft_Excel_Worksheet1.xlsx" Type="http://schemas.openxmlformats.org/officeDocument/2006/relationships/package"/></Relationships>
</file>

<file path=ppt/charts/_rels/chart4.xml.rels><?xml version="1.0" encoding="UTF-8" standalone="yes"?><Relationships xmlns="http://schemas.openxmlformats.org/package/2006/relationships"><Relationship Id="rId1" Target="../theme/themeOverride4.xml" Type="http://schemas.openxmlformats.org/officeDocument/2006/relationships/themeOverride"/><Relationship Id="rId2" Target="../embeddings/Microsoft_Excel_Worksheet2.xlsx" Type="http://schemas.openxmlformats.org/officeDocument/2006/relationships/package"/></Relationships>
</file>

<file path=ppt/charts/_rels/chart5.xml.rels><?xml version="1.0" encoding="UTF-8" standalone="yes"?><Relationships xmlns="http://schemas.openxmlformats.org/package/2006/relationships"><Relationship Id="rId1" Target="../theme/themeOverride5.xml" Type="http://schemas.openxmlformats.org/officeDocument/2006/relationships/themeOverride"/><Relationship Id="rId2" Target="../embeddings/Microsoft_Excel_Worksheet3.xlsx" Type="http://schemas.openxmlformats.org/officeDocument/2006/relationships/package"/></Relationships>
</file>

<file path=ppt/charts/_rels/chart6.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theme/themeOverride6.xml" Type="http://schemas.openxmlformats.org/officeDocument/2006/relationships/themeOverride"/><Relationship Id="rId4" Target="../embeddings/Microsoft_Excel_Worksheet4.xlsx" Type="http://schemas.openxmlformats.org/officeDocument/2006/relationships/package"/><Relationship Id="rId5"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51572589633542"/>
          <c:y val="0.39295614035438337"/>
          <c:w val="0.78754909446322074"/>
          <c:h val="0.60704390482185433"/>
        </c:manualLayout>
      </c:layout>
      <c:pieChart>
        <c:varyColors val="1"/>
        <c:ser>
          <c:idx val="2"/>
          <c:order val="2"/>
          <c:tx>
            <c:strRef>
              <c:f>'H12年度との比較（円グラフ）'!$Q$7:$Q$8</c:f>
              <c:strCache>
                <c:ptCount val="2"/>
                <c:pt idx="0">
                  <c:v>令和７年度</c:v>
                </c:pt>
                <c:pt idx="1">
                  <c:v>入学者数</c:v>
                </c:pt>
              </c:strCache>
            </c:strRef>
          </c:tx>
          <c:spPr>
            <a:ln w="12700">
              <a:solidFill>
                <a:sysClr val="window" lastClr="FFFFFF">
                  <a:lumMod val="85000"/>
                </a:sysClr>
              </a:solidFill>
            </a:ln>
          </c:spPr>
          <c:dPt>
            <c:idx val="0"/>
            <c:bubble3D val="0"/>
            <c:spPr>
              <a:solidFill>
                <a:srgbClr val="FFC000"/>
              </a:solidFill>
              <a:ln w="9525">
                <a:solidFill>
                  <a:sysClr val="window" lastClr="FFFFFF">
                    <a:lumMod val="85000"/>
                  </a:sysClr>
                </a:solidFill>
              </a:ln>
              <a:effectLst/>
            </c:spPr>
            <c:extLst>
              <c:ext xmlns:c16="http://schemas.microsoft.com/office/drawing/2014/chart" uri="{C3380CC4-5D6E-409C-BE32-E72D297353CC}">
                <c16:uniqueId val="{00000001-CEC4-4B5F-9EB8-F49C28DC76EA}"/>
              </c:ext>
            </c:extLst>
          </c:dPt>
          <c:dPt>
            <c:idx val="1"/>
            <c:bubble3D val="0"/>
            <c:spPr>
              <a:solidFill>
                <a:srgbClr val="92D050"/>
              </a:solidFill>
              <a:ln w="12700">
                <a:solidFill>
                  <a:sysClr val="window" lastClr="FFFFFF">
                    <a:lumMod val="85000"/>
                  </a:sysClr>
                </a:solidFill>
              </a:ln>
              <a:effectLst/>
            </c:spPr>
            <c:extLst>
              <c:ext xmlns:c16="http://schemas.microsoft.com/office/drawing/2014/chart" uri="{C3380CC4-5D6E-409C-BE32-E72D297353CC}">
                <c16:uniqueId val="{00000003-CEC4-4B5F-9EB8-F49C28DC76EA}"/>
              </c:ext>
            </c:extLst>
          </c:dPt>
          <c:dPt>
            <c:idx val="2"/>
            <c:bubble3D val="0"/>
            <c:spPr>
              <a:solidFill>
                <a:schemeClr val="accent5">
                  <a:lumMod val="40000"/>
                  <a:lumOff val="60000"/>
                </a:schemeClr>
              </a:solidFill>
              <a:ln w="12700">
                <a:solidFill>
                  <a:sysClr val="window" lastClr="FFFFFF">
                    <a:lumMod val="85000"/>
                  </a:sysClr>
                </a:solidFill>
              </a:ln>
              <a:effectLst/>
            </c:spPr>
            <c:extLst>
              <c:ext xmlns:c16="http://schemas.microsoft.com/office/drawing/2014/chart" uri="{C3380CC4-5D6E-409C-BE32-E72D297353CC}">
                <c16:uniqueId val="{00000005-CEC4-4B5F-9EB8-F49C28DC76EA}"/>
              </c:ext>
            </c:extLst>
          </c:dPt>
          <c:dPt>
            <c:idx val="3"/>
            <c:bubble3D val="0"/>
            <c:spPr>
              <a:solidFill>
                <a:schemeClr val="tx1"/>
              </a:solidFill>
              <a:ln w="12700">
                <a:solidFill>
                  <a:sysClr val="window" lastClr="FFFFFF">
                    <a:lumMod val="85000"/>
                  </a:sysClr>
                </a:solidFill>
              </a:ln>
              <a:effectLst/>
            </c:spPr>
            <c:extLst>
              <c:ext xmlns:c16="http://schemas.microsoft.com/office/drawing/2014/chart" uri="{C3380CC4-5D6E-409C-BE32-E72D297353CC}">
                <c16:uniqueId val="{00000007-CEC4-4B5F-9EB8-F49C28DC76EA}"/>
              </c:ext>
            </c:extLst>
          </c:dPt>
          <c:dLbls>
            <c:dLbl>
              <c:idx val="0"/>
              <c:layout>
                <c:manualLayout>
                  <c:x val="-2.7322942651084165E-2"/>
                  <c:y val="-1.3372813183114942E-2"/>
                </c:manualLayout>
              </c:layout>
              <c:tx>
                <c:rich>
                  <a:bodyPr/>
                  <a:lstStyle/>
                  <a:p>
                    <a:pPr>
                      <a:defRPr sz="800">
                        <a:solidFill>
                          <a:schemeClr val="tx1"/>
                        </a:solidFill>
                        <a:latin typeface="Meiryo UI" panose="020B0604030504040204" pitchFamily="50" charset="-128"/>
                        <a:ea typeface="Meiryo UI" panose="020B0604030504040204" pitchFamily="50" charset="-128"/>
                      </a:defRPr>
                    </a:pPr>
                    <a:r>
                      <a:rPr lang="ja-JP" altLang="en-US" baseline="0" dirty="0"/>
                      <a:t>③</a:t>
                    </a:r>
                    <a:fld id="{D2B0DFCD-0EA5-4CD0-9F6C-436EC9686790}" type="CELLRANGE">
                      <a:rPr lang="en-US" altLang="ja-JP" baseline="0" smtClean="0"/>
                      <a:pPr>
                        <a:defRPr sz="800">
                          <a:solidFill>
                            <a:schemeClr val="tx1"/>
                          </a:solidFill>
                          <a:latin typeface="Meiryo UI" panose="020B0604030504040204" pitchFamily="50" charset="-128"/>
                          <a:ea typeface="Meiryo UI" panose="020B0604030504040204" pitchFamily="50" charset="-128"/>
                        </a:defRPr>
                      </a:pPr>
                      <a:t>[CELLRANGE]</a:t>
                    </a:fld>
                    <a:endParaRPr lang="ja-JP" altLang="en-US" baseline="0" dirty="0"/>
                  </a:p>
                </c:rich>
              </c:tx>
              <c:spPr>
                <a:solidFill>
                  <a:sysClr val="window" lastClr="FFFFFF"/>
                </a:solidFill>
                <a:ln>
                  <a:solidFill>
                    <a:srgbClr val="FFC000"/>
                  </a:solid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294608270161065"/>
                      <c:h val="0.20767348135207531"/>
                    </c:manualLayout>
                  </c15:layout>
                  <c15:dlblFieldTable/>
                  <c15:showDataLabelsRange val="1"/>
                </c:ext>
                <c:ext xmlns:c16="http://schemas.microsoft.com/office/drawing/2014/chart" uri="{C3380CC4-5D6E-409C-BE32-E72D297353CC}">
                  <c16:uniqueId val="{00000001-CEC4-4B5F-9EB8-F49C28DC76EA}"/>
                </c:ext>
              </c:extLst>
            </c:dLbl>
            <c:dLbl>
              <c:idx val="1"/>
              <c:layout>
                <c:manualLayout>
                  <c:x val="0.1887230999080553"/>
                  <c:y val="-7.8639584502871784E-2"/>
                </c:manualLayout>
              </c:layout>
              <c:tx>
                <c:rich>
                  <a:bodyPr/>
                  <a:lstStyle/>
                  <a:p>
                    <a:pPr>
                      <a:defRPr sz="800">
                        <a:solidFill>
                          <a:schemeClr val="tx1"/>
                        </a:solidFill>
                        <a:latin typeface="Meiryo UI" panose="020B0604030504040204" pitchFamily="50" charset="-128"/>
                        <a:ea typeface="Meiryo UI" panose="020B0604030504040204" pitchFamily="50" charset="-128"/>
                      </a:defRPr>
                    </a:pPr>
                    <a:r>
                      <a:rPr lang="zh-TW" altLang="en-US" sz="800" dirty="0">
                        <a:solidFill>
                          <a:schemeClr val="tx1"/>
                        </a:solidFill>
                        <a:latin typeface="Meiryo UI" panose="020B0604030504040204" pitchFamily="50" charset="-128"/>
                        <a:ea typeface="Meiryo UI" panose="020B0604030504040204" pitchFamily="50" charset="-128"/>
                      </a:rPr>
                      <a:t>②</a:t>
                    </a:r>
                    <a:fld id="{97935E84-6C11-4927-8406-74FEABCC4FB0}" type="CELLRANGE">
                      <a:rPr lang="en-US" altLang="zh-TW" sz="800" smtClean="0">
                        <a:solidFill>
                          <a:schemeClr val="tx1"/>
                        </a:solidFill>
                        <a:latin typeface="Meiryo UI" panose="020B0604030504040204" pitchFamily="50" charset="-128"/>
                        <a:ea typeface="Meiryo UI" panose="020B0604030504040204" pitchFamily="50" charset="-128"/>
                      </a:rPr>
                      <a:pPr>
                        <a:defRPr sz="800">
                          <a:solidFill>
                            <a:schemeClr val="tx1"/>
                          </a:solidFill>
                          <a:latin typeface="Meiryo UI" panose="020B0604030504040204" pitchFamily="50" charset="-128"/>
                          <a:ea typeface="Meiryo UI" panose="020B0604030504040204" pitchFamily="50" charset="-128"/>
                        </a:defRPr>
                      </a:pPr>
                      <a:t>[CELLRANGE]</a:t>
                    </a:fld>
                    <a:endParaRPr lang="zh-TW" altLang="en-US" sz="800" dirty="0">
                      <a:solidFill>
                        <a:schemeClr val="tx1"/>
                      </a:solidFill>
                      <a:latin typeface="Meiryo UI" panose="020B0604030504040204" pitchFamily="50" charset="-128"/>
                      <a:ea typeface="Meiryo UI" panose="020B0604030504040204" pitchFamily="50" charset="-128"/>
                    </a:endParaRPr>
                  </a:p>
                </c:rich>
              </c:tx>
              <c:spPr>
                <a:solidFill>
                  <a:sysClr val="window" lastClr="FFFFFF"/>
                </a:solidFill>
                <a:ln>
                  <a:solidFill>
                    <a:srgbClr val="00B050"/>
                  </a:solid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9454768366339615"/>
                      <c:h val="0.19321011068933722"/>
                    </c:manualLayout>
                  </c15:layout>
                  <c15:dlblFieldTable/>
                  <c15:showDataLabelsRange val="1"/>
                </c:ext>
                <c:ext xmlns:c16="http://schemas.microsoft.com/office/drawing/2014/chart" uri="{C3380CC4-5D6E-409C-BE32-E72D297353CC}">
                  <c16:uniqueId val="{00000003-CEC4-4B5F-9EB8-F49C28DC76EA}"/>
                </c:ext>
              </c:extLst>
            </c:dLbl>
            <c:dLbl>
              <c:idx val="2"/>
              <c:layout>
                <c:manualLayout>
                  <c:x val="3.6506928367073269E-2"/>
                  <c:y val="0.13116428716815487"/>
                </c:manualLayout>
              </c:layout>
              <c:tx>
                <c:rich>
                  <a:bodyPr/>
                  <a:lstStyle/>
                  <a:p>
                    <a:pPr>
                      <a:defRPr sz="800">
                        <a:solidFill>
                          <a:schemeClr val="tx1"/>
                        </a:solidFill>
                        <a:latin typeface="Meiryo UI" panose="020B0604030504040204" pitchFamily="50" charset="-128"/>
                        <a:ea typeface="Meiryo UI" panose="020B0604030504040204" pitchFamily="50" charset="-128"/>
                      </a:defRPr>
                    </a:pPr>
                    <a:r>
                      <a:rPr lang="ja-JP" altLang="en-US" baseline="0" dirty="0"/>
                      <a:t>①</a:t>
                    </a:r>
                    <a:fld id="{E58DBA36-EA2F-466A-9C54-02F2B0A88783}" type="CELLRANGE">
                      <a:rPr lang="en-US" altLang="zh-TW" baseline="0" smtClean="0"/>
                      <a:pPr>
                        <a:defRPr sz="800">
                          <a:solidFill>
                            <a:schemeClr val="tx1"/>
                          </a:solidFill>
                          <a:latin typeface="Meiryo UI" panose="020B0604030504040204" pitchFamily="50" charset="-128"/>
                          <a:ea typeface="Meiryo UI" panose="020B0604030504040204" pitchFamily="50" charset="-128"/>
                        </a:defRPr>
                      </a:pPr>
                      <a:t>[CELLRANGE]</a:t>
                    </a:fld>
                    <a:endParaRPr lang="ja-JP" altLang="en-US" baseline="0" dirty="0"/>
                  </a:p>
                </c:rich>
              </c:tx>
              <c:spPr>
                <a:solidFill>
                  <a:sysClr val="window" lastClr="FFFFFF"/>
                </a:solidFill>
                <a:ln>
                  <a:solidFill>
                    <a:srgbClr val="4BB5C5"/>
                  </a:solid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5994328133237563"/>
                      <c:h val="0.15626610047616438"/>
                    </c:manualLayout>
                  </c15:layout>
                  <c15:dlblFieldTable/>
                  <c15:showDataLabelsRange val="1"/>
                </c:ext>
                <c:ext xmlns:c16="http://schemas.microsoft.com/office/drawing/2014/chart" uri="{C3380CC4-5D6E-409C-BE32-E72D297353CC}">
                  <c16:uniqueId val="{00000005-CEC4-4B5F-9EB8-F49C28DC76EA}"/>
                </c:ext>
              </c:extLst>
            </c:dLbl>
            <c:dLbl>
              <c:idx val="3"/>
              <c:delete val="1"/>
              <c:extLst>
                <c:ext xmlns:c15="http://schemas.microsoft.com/office/drawing/2012/chart" uri="{CE6537A1-D6FC-4f65-9D91-7224C49458BB}"/>
                <c:ext xmlns:c16="http://schemas.microsoft.com/office/drawing/2014/chart" uri="{C3380CC4-5D6E-409C-BE32-E72D297353CC}">
                  <c16:uniqueId val="{00000007-CEC4-4B5F-9EB8-F49C28DC76EA}"/>
                </c:ext>
              </c:extLst>
            </c:dLbl>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15:showDataLabelsRange val="1"/>
              </c:ext>
            </c:extLst>
          </c:dLbls>
          <c:cat>
            <c:strRef>
              <c:f>'H12年度との比較（円グラフ）'!$N$9:$N$12</c:f>
              <c:strCache>
                <c:ptCount val="4"/>
                <c:pt idx="0">
                  <c:v>一般選抜（一般入試）</c:v>
                </c:pt>
                <c:pt idx="1">
                  <c:v>学校推薦型選抜（推薦入試）</c:v>
                </c:pt>
                <c:pt idx="2">
                  <c:v>総合型選抜（AO入試）</c:v>
                </c:pt>
                <c:pt idx="3">
                  <c:v>その他</c:v>
                </c:pt>
              </c:strCache>
            </c:strRef>
          </c:cat>
          <c:val>
            <c:numRef>
              <c:f>'H12年度との比較（円グラフ）'!$Q$9:$Q$12</c:f>
              <c:numCache>
                <c:formatCode>\(#,##0\ "人"\)</c:formatCode>
                <c:ptCount val="4"/>
                <c:pt idx="0">
                  <c:v>300249</c:v>
                </c:pt>
                <c:pt idx="1">
                  <c:v>221415</c:v>
                </c:pt>
                <c:pt idx="2">
                  <c:v>126766</c:v>
                </c:pt>
                <c:pt idx="3">
                  <c:v>0</c:v>
                </c:pt>
              </c:numCache>
            </c:numRef>
          </c:val>
          <c:extLst>
            <c:ext xmlns:c15="http://schemas.microsoft.com/office/drawing/2012/chart" uri="{02D57815-91ED-43cb-92C2-25804820EDAC}">
              <c15:datalabelsRange>
                <c15:f>'H12年度との比較（円グラフ）'!$X$15:$X$17</c15:f>
                <c15:dlblRangeCache>
                  <c:ptCount val="3"/>
                  <c:pt idx="0">
                    <c:v>一般選抜46.3%</c:v>
                  </c:pt>
                  <c:pt idx="1">
                    <c:v>学校推薦型選抜34.1%</c:v>
                  </c:pt>
                  <c:pt idx="2">
                    <c:v>総合型選抜19.5%</c:v>
                  </c:pt>
                </c15:dlblRangeCache>
              </c15:datalabelsRange>
            </c:ext>
            <c:ext xmlns:c16="http://schemas.microsoft.com/office/drawing/2014/chart" uri="{C3380CC4-5D6E-409C-BE32-E72D297353CC}">
              <c16:uniqueId val="{00000008-CEC4-4B5F-9EB8-F49C28DC76EA}"/>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'H12年度との比較（円グラフ）'!$P$7:$P$8</c15:sqref>
                        </c15:formulaRef>
                      </c:ext>
                    </c:extLst>
                    <c:strCache>
                      <c:ptCount val="2"/>
                      <c:pt idx="0">
                        <c:v>平成12年度</c:v>
                      </c:pt>
                      <c:pt idx="1">
                        <c:v>割合</c:v>
                      </c:pt>
                    </c:strCache>
                  </c:strRef>
                </c:tx>
                <c:spPr>
                  <a:ln w="12700">
                    <a:solidFill>
                      <a:sysClr val="windowText" lastClr="000000"/>
                    </a:solidFill>
                  </a:ln>
                </c:spPr>
                <c:dPt>
                  <c:idx val="0"/>
                  <c:bubble3D val="0"/>
                  <c:spPr>
                    <a:solidFill>
                      <a:schemeClr val="bg1"/>
                    </a:solidFill>
                    <a:ln w="9525">
                      <a:solidFill>
                        <a:sysClr val="windowText" lastClr="000000"/>
                      </a:solidFill>
                    </a:ln>
                    <a:effectLst/>
                  </c:spPr>
                  <c:extLst>
                    <c:ext xmlns:c16="http://schemas.microsoft.com/office/drawing/2014/chart" uri="{C3380CC4-5D6E-409C-BE32-E72D297353CC}">
                      <c16:uniqueId val="{0000000A-CEC4-4B5F-9EB8-F49C28DC76EA}"/>
                    </c:ext>
                  </c:extLst>
                </c:dPt>
                <c:dPt>
                  <c:idx val="1"/>
                  <c:bubble3D val="0"/>
                  <c:spPr>
                    <a:solidFill>
                      <a:schemeClr val="tx2">
                        <a:lumMod val="60000"/>
                        <a:lumOff val="40000"/>
                      </a:schemeClr>
                    </a:solidFill>
                    <a:ln w="12700">
                      <a:solidFill>
                        <a:sysClr val="windowText" lastClr="000000"/>
                      </a:solidFill>
                    </a:ln>
                    <a:effectLst/>
                  </c:spPr>
                  <c:extLst>
                    <c:ext xmlns:c16="http://schemas.microsoft.com/office/drawing/2014/chart" uri="{C3380CC4-5D6E-409C-BE32-E72D297353CC}">
                      <c16:uniqueId val="{0000000C-CEC4-4B5F-9EB8-F49C28DC76EA}"/>
                    </c:ext>
                  </c:extLst>
                </c:dPt>
                <c:dPt>
                  <c:idx val="2"/>
                  <c:bubble3D val="0"/>
                  <c:spPr>
                    <a:solidFill>
                      <a:schemeClr val="accent5">
                        <a:lumMod val="40000"/>
                        <a:lumOff val="60000"/>
                      </a:schemeClr>
                    </a:solidFill>
                    <a:ln w="12700">
                      <a:solidFill>
                        <a:sysClr val="windowText" lastClr="000000"/>
                      </a:solidFill>
                    </a:ln>
                    <a:effectLst/>
                  </c:spPr>
                  <c:extLst>
                    <c:ext xmlns:c16="http://schemas.microsoft.com/office/drawing/2014/chart" uri="{C3380CC4-5D6E-409C-BE32-E72D297353CC}">
                      <c16:uniqueId val="{0000000E-CEC4-4B5F-9EB8-F49C28DC76EA}"/>
                    </c:ext>
                  </c:extLst>
                </c:dPt>
                <c:dPt>
                  <c:idx val="3"/>
                  <c:bubble3D val="0"/>
                  <c:spPr>
                    <a:solidFill>
                      <a:schemeClr val="tx1"/>
                    </a:solidFill>
                    <a:ln w="12700">
                      <a:solidFill>
                        <a:sysClr val="windowText" lastClr="000000"/>
                      </a:solidFill>
                    </a:ln>
                    <a:effectLst/>
                  </c:spPr>
                  <c:extLst>
                    <c:ext xmlns:c16="http://schemas.microsoft.com/office/drawing/2014/chart" uri="{C3380CC4-5D6E-409C-BE32-E72D297353CC}">
                      <c16:uniqueId val="{00000010-CEC4-4B5F-9EB8-F49C28DC76EA}"/>
                    </c:ext>
                  </c:extLst>
                </c:dPt>
                <c:dLbls>
                  <c:dLbl>
                    <c:idx val="0"/>
                    <c:layout>
                      <c:manualLayout>
                        <c:x val="-0.26445233148394082"/>
                        <c:y val="-9.602113857923788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fld id="{32938E33-AF38-45D8-8310-3FFE2259F3E8}" type="CELLRANGE">
                            <a:rPr lang="en-US" altLang="ja-JP" baseline="0"/>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t>[CELLRANGE]</a:t>
                          </a:fld>
                          <a:r>
                            <a:rPr lang="en-US" altLang="ja-JP" baseline="0"/>
                            <a:t>, </a:t>
                          </a:r>
                          <a:fld id="{6FCA61F5-6529-4D00-A149-A5FC098FEA37}" type="VALUE">
                            <a:rPr lang="en-US" altLang="ja-JP" baseline="0"/>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t>[値]</a:t>
                          </a:fld>
                          <a:endParaRPr lang="en-US" altLang="ja-JP" baseline="0"/>
                        </a:p>
                      </c:rich>
                    </c:tx>
                    <c:spPr>
                      <a:noFill/>
                      <a:ln>
                        <a:noFill/>
                      </a:ln>
                      <a:effectLst/>
                    </c:spPr>
                    <c:dLblPos val="bestFit"/>
                    <c:showLegendKey val="0"/>
                    <c:showVal val="1"/>
                    <c:showCatName val="0"/>
                    <c:showSerName val="0"/>
                    <c:showPercent val="0"/>
                    <c:showBubbleSize val="0"/>
                    <c:extLst>
                      <c:ext uri="{CE6537A1-D6FC-4f65-9D91-7224C49458BB}">
                        <c15:layout>
                          <c:manualLayout>
                            <c:w val="0.30926230987427522"/>
                            <c:h val="0.18230964903590474"/>
                          </c:manualLayout>
                        </c15:layout>
                        <c15:dlblFieldTable/>
                        <c15:showDataLabelsRange val="1"/>
                      </c:ext>
                      <c:ext xmlns:c16="http://schemas.microsoft.com/office/drawing/2014/chart" uri="{C3380CC4-5D6E-409C-BE32-E72D297353CC}">
                        <c16:uniqueId val="{0000000A-CEC4-4B5F-9EB8-F49C28DC76EA}"/>
                      </c:ext>
                    </c:extLst>
                  </c:dLbl>
                  <c:dLbl>
                    <c:idx val="1"/>
                    <c:layout>
                      <c:manualLayout>
                        <c:x val="0.17923991356133767"/>
                        <c:y val="0.13287121031772436"/>
                      </c:manualLayout>
                    </c:layout>
                    <c:tx>
                      <c:rich>
                        <a:bodyPr/>
                        <a:lstStyle/>
                        <a:p>
                          <a:fld id="{E310B54A-B3D6-4311-9A16-7DB0757A218C}" type="CELLRANGE">
                            <a:rPr lang="en-US" altLang="ja-JP" baseline="0"/>
                            <a:pPr/>
                            <a:t>[CELLRANGE]</a:t>
                          </a:fld>
                          <a:r>
                            <a:rPr lang="en-US" altLang="ja-JP" baseline="0"/>
                            <a:t>, </a:t>
                          </a:r>
                          <a:fld id="{5101CC73-C6D6-4F03-A7FD-272677FA42CB}" type="VALUE">
                            <a:rPr lang="en-US" altLang="ja-JP" baseline="0"/>
                            <a:pPr/>
                            <a:t>[値]</a:t>
                          </a:fld>
                          <a:endParaRPr lang="en-US" altLang="ja-JP" baseline="0"/>
                        </a:p>
                      </c:rich>
                    </c:tx>
                    <c:dLblPos val="bestFit"/>
                    <c:showLegendKey val="0"/>
                    <c:showVal val="1"/>
                    <c:showCatName val="0"/>
                    <c:showSerName val="0"/>
                    <c:showPercent val="0"/>
                    <c:showBubbleSize val="0"/>
                    <c:extLst>
                      <c:ext uri="{CE6537A1-D6FC-4f65-9D91-7224C49458BB}">
                        <c15:layout>
                          <c:manualLayout>
                            <c:w val="0.30852772006459761"/>
                            <c:h val="0.1948287665662673"/>
                          </c:manualLayout>
                        </c15:layout>
                        <c15:dlblFieldTable/>
                        <c15:showDataLabelsRange val="1"/>
                      </c:ext>
                      <c:ext xmlns:c16="http://schemas.microsoft.com/office/drawing/2014/chart" uri="{C3380CC4-5D6E-409C-BE32-E72D297353CC}">
                        <c16:uniqueId val="{0000000C-CEC4-4B5F-9EB8-F49C28DC76EA}"/>
                      </c:ext>
                    </c:extLst>
                  </c:dLbl>
                  <c:dLbl>
                    <c:idx val="2"/>
                    <c:layout>
                      <c:manualLayout>
                        <c:x val="-0.25951889573220671"/>
                        <c:y val="1.2321966073191492E-7"/>
                      </c:manualLayout>
                    </c:layout>
                    <c:tx>
                      <c:rich>
                        <a:bodyPr/>
                        <a:lstStyle/>
                        <a:p>
                          <a:fld id="{AEFD6E05-2C95-402B-997E-1E15E68AF26A}" type="CELLRANGE">
                            <a:rPr lang="en-US" altLang="ja-JP" baseline="0"/>
                            <a:pPr/>
                            <a:t>[CELLRANGE]</a:t>
                          </a:fld>
                          <a:r>
                            <a:rPr lang="en-US" altLang="ja-JP" baseline="0"/>
                            <a:t>, </a:t>
                          </a:r>
                          <a:fld id="{922B99E2-2F8D-4D75-BBCC-CA87503EB081}" type="VALUE">
                            <a:rPr lang="en-US" altLang="ja-JP" baseline="0"/>
                            <a:pPr/>
                            <a:t>[値]</a:t>
                          </a:fld>
                          <a:endParaRPr lang="en-US" altLang="ja-JP" baseline="0"/>
                        </a:p>
                      </c:rich>
                    </c:tx>
                    <c:dLblPos val="bestFit"/>
                    <c:showLegendKey val="0"/>
                    <c:showVal val="1"/>
                    <c:showCatName val="0"/>
                    <c:showSerName val="0"/>
                    <c:showPercent val="0"/>
                    <c:showBubbleSize val="0"/>
                    <c:extLst>
                      <c:ext uri="{CE6537A1-D6FC-4f65-9D91-7224C49458BB}">
                        <c15:layout>
                          <c:manualLayout>
                            <c:w val="0.24751257478934047"/>
                            <c:h val="0.1559100831634134"/>
                          </c:manualLayout>
                        </c15:layout>
                        <c15:dlblFieldTable/>
                        <c15:showDataLabelsRange val="1"/>
                      </c:ext>
                      <c:ext xmlns:c16="http://schemas.microsoft.com/office/drawing/2014/chart" uri="{C3380CC4-5D6E-409C-BE32-E72D297353CC}">
                        <c16:uniqueId val="{0000000E-CEC4-4B5F-9EB8-F49C28DC76EA}"/>
                      </c:ext>
                    </c:extLst>
                  </c:dLbl>
                  <c:dLbl>
                    <c:idx val="3"/>
                    <c:layout>
                      <c:manualLayout>
                        <c:x val="0.32302424262055374"/>
                        <c:y val="-1.365520280231088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fld id="{430DF3AA-F303-4325-A2C4-0D9D476DFA49}" type="CELLRANGE">
                            <a:rPr lang="en-US" altLang="ja-JP" baseline="0">
                              <a:latin typeface="HGS創英角ｺﾞｼｯｸUB" panose="020B0900000000000000" pitchFamily="50" charset="-128"/>
                              <a:ea typeface="HGS創英角ｺﾞｼｯｸUB" panose="020B0900000000000000" pitchFamily="50" charset="-128"/>
                            </a:rPr>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t>[CELLRANGE]</a:t>
                          </a:fld>
                          <a:r>
                            <a:rPr lang="en-US" altLang="ja-JP" baseline="0">
                              <a:latin typeface="HGS創英角ｺﾞｼｯｸUB" panose="020B0900000000000000" pitchFamily="50" charset="-128"/>
                              <a:ea typeface="HGS創英角ｺﾞｼｯｸUB" panose="020B0900000000000000" pitchFamily="50" charset="-128"/>
                            </a:rPr>
                            <a:t>, </a:t>
                          </a:r>
                          <a:fld id="{A36EF90D-AB55-4752-A18C-946A0F2E7821}" type="VALUE">
                            <a:rPr lang="en-US" altLang="ja-JP" baseline="0">
                              <a:latin typeface="HGS創英角ｺﾞｼｯｸUB" panose="020B0900000000000000" pitchFamily="50" charset="-128"/>
                              <a:ea typeface="HGS創英角ｺﾞｼｯｸUB" panose="020B0900000000000000" pitchFamily="50" charset="-128"/>
                            </a:rPr>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t>[値]</a:t>
                          </a:fld>
                          <a:endParaRPr lang="en-US" altLang="ja-JP" baseline="0">
                            <a:latin typeface="HGS創英角ｺﾞｼｯｸUB" panose="020B0900000000000000" pitchFamily="50" charset="-128"/>
                            <a:ea typeface="HGS創英角ｺﾞｼｯｸUB" panose="020B0900000000000000" pitchFamily="50" charset="-128"/>
                          </a:endParaRPr>
                        </a:p>
                      </c:rich>
                    </c:tx>
                    <c:spPr>
                      <a:noFill/>
                      <a:ln>
                        <a:noFill/>
                      </a:ln>
                      <a:effectLst/>
                    </c:spPr>
                    <c:dLblPos val="bestFit"/>
                    <c:showLegendKey val="0"/>
                    <c:showVal val="1"/>
                    <c:showCatName val="0"/>
                    <c:showSerName val="0"/>
                    <c:showPercent val="0"/>
                    <c:showBubbleSize val="0"/>
                    <c:extLst>
                      <c:ext uri="{CE6537A1-D6FC-4f65-9D91-7224C49458BB}">
                        <c15:layout>
                          <c:manualLayout>
                            <c:w val="0.23213037985812587"/>
                            <c:h val="0.15278030378082277"/>
                          </c:manualLayout>
                        </c15:layout>
                        <c15:dlblFieldTable/>
                        <c15:showDataLabelsRange val="1"/>
                      </c:ext>
                      <c:ext xmlns:c16="http://schemas.microsoft.com/office/drawing/2014/chart" uri="{C3380CC4-5D6E-409C-BE32-E72D297353CC}">
                        <c16:uniqueId val="{00000010-CEC4-4B5F-9EB8-F49C28DC76EA}"/>
                      </c:ext>
                    </c:extLst>
                  </c:dLbl>
                  <c:dLbl>
                    <c:idx val="4"/>
                    <c:tx>
                      <c:rich>
                        <a:bodyPr/>
                        <a:lstStyle/>
                        <a:p>
                          <a:fld id="{E203121A-D851-4BEA-8A98-10AC679CB6A8}" type="VALUE">
                            <a:rPr lang="en-US" altLang="ja-JP"/>
                            <a:pPr/>
                            <a:t>[値]</a:t>
                          </a:fld>
                          <a:endParaRPr lang="ja-JP" altLang="en-US"/>
                        </a:p>
                      </c:rich>
                    </c:tx>
                    <c:dLblPos val="bestFit"/>
                    <c:showLegendKey val="0"/>
                    <c:showVal val="1"/>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11-CEC4-4B5F-9EB8-F49C28DC76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HGS創英角ｺﾞｼｯｸUB" panose="020B0900000000000000" pitchFamily="50" charset="-128"/>
                          <a:ea typeface="HGS創英角ｺﾞｼｯｸUB" panose="020B0900000000000000"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solidFill>
                        <a:round/>
                      </a:ln>
                      <a:effectLst/>
                    </c:spPr>
                  </c:leaderLines>
                  <c:extLst>
                    <c:ext uri="{CE6537A1-D6FC-4f65-9D91-7224C49458BB}">
                      <c15:showDataLabelsRange val="1"/>
                    </c:ext>
                  </c:extLst>
                </c:dLbls>
                <c:cat>
                  <c:strRef>
                    <c:extLst>
                      <c:ext uri="{02D57815-91ED-43cb-92C2-25804820EDAC}">
                        <c15:formulaRef>
                          <c15:sqref>'H12年度との比較（円グラフ）'!$N$9:$N$12</c15:sqref>
                        </c15:formulaRef>
                      </c:ext>
                    </c:extLst>
                    <c:strCache>
                      <c:ptCount val="4"/>
                      <c:pt idx="0">
                        <c:v>一般選抜（一般入試）</c:v>
                      </c:pt>
                      <c:pt idx="1">
                        <c:v>学校推薦型選抜（推薦入試）</c:v>
                      </c:pt>
                      <c:pt idx="2">
                        <c:v>総合型選抜（AO入試）</c:v>
                      </c:pt>
                      <c:pt idx="3">
                        <c:v>その他</c:v>
                      </c:pt>
                    </c:strCache>
                  </c:strRef>
                </c:cat>
                <c:val>
                  <c:numRef>
                    <c:extLst>
                      <c:ext uri="{02D57815-91ED-43cb-92C2-25804820EDAC}">
                        <c15:formulaRef>
                          <c15:sqref>'H12年度との比較（円グラフ）'!$P$9:$P$13</c15:sqref>
                        </c15:formulaRef>
                      </c:ext>
                    </c:extLst>
                    <c:numCache>
                      <c:formatCode>0.0%</c:formatCode>
                      <c:ptCount val="5"/>
                      <c:pt idx="0">
                        <c:v>0.65755686667408808</c:v>
                      </c:pt>
                      <c:pt idx="1">
                        <c:v>0.31723727309834399</c:v>
                      </c:pt>
                      <c:pt idx="2">
                        <c:v>1.3690843647428307E-2</c:v>
                      </c:pt>
                      <c:pt idx="3">
                        <c:v>1.0999999999999999E-2</c:v>
                      </c:pt>
                      <c:pt idx="4" formatCode="0%">
                        <c:v>0.99948498341986036</c:v>
                      </c:pt>
                    </c:numCache>
                  </c:numRef>
                </c:val>
                <c:extLst>
                  <c:ext uri="{02D57815-91ED-43cb-92C2-25804820EDAC}">
                    <c15:datalabelsRange>
                      <c15:f>'H12年度との比較（円グラフ）'!$X$8:$X$11</c15:f>
                      <c15:dlblRangeCache>
                        <c:ptCount val="4"/>
                        <c:pt idx="0">
                          <c:v>一般入試 65.8%</c:v>
                        </c:pt>
                        <c:pt idx="1">
                          <c:v>推薦入試 31.7%</c:v>
                        </c:pt>
                        <c:pt idx="2">
                          <c:v>AO入試 1.4%</c:v>
                        </c:pt>
                        <c:pt idx="3">
                          <c:v>その他 1.1%</c:v>
                        </c:pt>
                      </c15:dlblRangeCache>
                    </c15:datalabelsRange>
                  </c:ext>
                  <c:ext xmlns:c16="http://schemas.microsoft.com/office/drawing/2014/chart" uri="{C3380CC4-5D6E-409C-BE32-E72D297353CC}">
                    <c16:uniqueId val="{00000012-CEC4-4B5F-9EB8-F49C28DC76EA}"/>
                  </c:ext>
                </c:extLst>
              </c15:ser>
            </c15:filteredPieSeries>
            <c15:filteredPieSeries>
              <c15:ser>
                <c:idx val="1"/>
                <c:order val="1"/>
                <c:tx>
                  <c:strRef>
                    <c:extLst>
                      <c:ext uri="{02D57815-91ED-43cb-92C2-25804820EDAC}">
                        <c15:formulaRef>
                          <c15:sqref>'H12年度との比較（円グラフ）'!$O$7:$O$8</c15:sqref>
                        </c15:formulaRef>
                      </c:ext>
                    </c:extLst>
                    <c:strCache>
                      <c:ptCount val="2"/>
                      <c:pt idx="0">
                        <c:v>平成12年度</c:v>
                      </c:pt>
                      <c:pt idx="1">
                        <c:v>入学者数</c:v>
                      </c:pt>
                    </c:strCache>
                  </c:strRef>
                </c:tx>
                <c:spPr>
                  <a:ln w="12700">
                    <a:solidFill>
                      <a:sysClr val="windowText" lastClr="000000"/>
                    </a:solidFill>
                  </a:ln>
                </c:spPr>
                <c:dPt>
                  <c:idx val="0"/>
                  <c:bubble3D val="0"/>
                  <c:spPr>
                    <a:solidFill>
                      <a:schemeClr val="bg1"/>
                    </a:solidFill>
                    <a:ln w="9525">
                      <a:solidFill>
                        <a:sysClr val="windowText" lastClr="000000"/>
                      </a:solidFill>
                    </a:ln>
                    <a:effectLst/>
                  </c:spPr>
                  <c:extLst>
                    <c:ext xmlns:c16="http://schemas.microsoft.com/office/drawing/2014/chart" uri="{C3380CC4-5D6E-409C-BE32-E72D297353CC}">
                      <c16:uniqueId val="{00000014-CEC4-4B5F-9EB8-F49C28DC76EA}"/>
                    </c:ext>
                  </c:extLst>
                </c:dPt>
                <c:dPt>
                  <c:idx val="1"/>
                  <c:bubble3D val="0"/>
                  <c:spPr>
                    <a:solidFill>
                      <a:schemeClr val="tx2">
                        <a:lumMod val="60000"/>
                        <a:lumOff val="40000"/>
                      </a:schemeClr>
                    </a:solidFill>
                    <a:ln w="12700">
                      <a:solidFill>
                        <a:sysClr val="windowText" lastClr="000000"/>
                      </a:solidFill>
                    </a:ln>
                    <a:effectLst/>
                  </c:spPr>
                  <c:extLst>
                    <c:ext xmlns:c16="http://schemas.microsoft.com/office/drawing/2014/chart" uri="{C3380CC4-5D6E-409C-BE32-E72D297353CC}">
                      <c16:uniqueId val="{00000016-CEC4-4B5F-9EB8-F49C28DC76EA}"/>
                    </c:ext>
                  </c:extLst>
                </c:dPt>
                <c:dPt>
                  <c:idx val="2"/>
                  <c:bubble3D val="0"/>
                  <c:spPr>
                    <a:solidFill>
                      <a:schemeClr val="accent5">
                        <a:lumMod val="40000"/>
                        <a:lumOff val="60000"/>
                      </a:schemeClr>
                    </a:solidFill>
                    <a:ln w="12700">
                      <a:solidFill>
                        <a:sysClr val="windowText" lastClr="000000"/>
                      </a:solidFill>
                    </a:ln>
                    <a:effectLst/>
                  </c:spPr>
                  <c:extLst>
                    <c:ext xmlns:c16="http://schemas.microsoft.com/office/drawing/2014/chart" uri="{C3380CC4-5D6E-409C-BE32-E72D297353CC}">
                      <c16:uniqueId val="{00000018-CEC4-4B5F-9EB8-F49C28DC76EA}"/>
                    </c:ext>
                  </c:extLst>
                </c:dPt>
                <c:dPt>
                  <c:idx val="3"/>
                  <c:bubble3D val="0"/>
                  <c:spPr>
                    <a:solidFill>
                      <a:schemeClr val="tx1"/>
                    </a:solidFill>
                    <a:ln w="12700">
                      <a:solidFill>
                        <a:sysClr val="windowText" lastClr="000000"/>
                      </a:solidFill>
                    </a:ln>
                    <a:effectLst/>
                  </c:spPr>
                  <c:extLst>
                    <c:ext xmlns:c16="http://schemas.microsoft.com/office/drawing/2014/chart" uri="{C3380CC4-5D6E-409C-BE32-E72D297353CC}">
                      <c16:uniqueId val="{0000001A-CEC4-4B5F-9EB8-F49C28DC76EA}"/>
                    </c:ext>
                  </c:extLst>
                </c:dPt>
                <c:dLbls>
                  <c:spPr>
                    <a:noFill/>
                    <a:ln>
                      <a:noFill/>
                    </a:ln>
                    <a:effectLst/>
                  </c:spPr>
                  <c:dLblPos val="bestFit"/>
                  <c:showLegendKey val="0"/>
                  <c:showVal val="1"/>
                  <c:showCatName val="0"/>
                  <c:showSerName val="0"/>
                  <c:showPercent val="0"/>
                  <c:showBubbleSize val="0"/>
                  <c:showLeaderLines val="1"/>
                  <c:extLst>
                    <c:ext uri="{CE6537A1-D6FC-4f65-9D91-7224C49458BB}"/>
                  </c:extLst>
                </c:dLbls>
                <c:cat>
                  <c:strRef>
                    <c:extLst>
                      <c:ext uri="{02D57815-91ED-43cb-92C2-25804820EDAC}">
                        <c15:formulaRef>
                          <c15:sqref>'H12年度との比較（円グラフ）'!$N$9:$N$12</c15:sqref>
                        </c15:formulaRef>
                      </c:ext>
                    </c:extLst>
                    <c:strCache>
                      <c:ptCount val="4"/>
                      <c:pt idx="0">
                        <c:v>一般選抜（一般入試）</c:v>
                      </c:pt>
                      <c:pt idx="1">
                        <c:v>学校推薦型選抜（推薦入試）</c:v>
                      </c:pt>
                      <c:pt idx="2">
                        <c:v>総合型選抜（AO入試）</c:v>
                      </c:pt>
                      <c:pt idx="3">
                        <c:v>その他</c:v>
                      </c:pt>
                    </c:strCache>
                  </c:strRef>
                </c:cat>
                <c:val>
                  <c:numRef>
                    <c:extLst>
                      <c:ext uri="{02D57815-91ED-43cb-92C2-25804820EDAC}">
                        <c15:formulaRef>
                          <c15:sqref>'H12年度との比較（円グラフ）'!$O$9:$O$13</c15:sqref>
                        </c15:formulaRef>
                      </c:ext>
                    </c:extLst>
                    <c:numCache>
                      <c:formatCode>\(#,##0\ "人"\)</c:formatCode>
                      <c:ptCount val="5"/>
                      <c:pt idx="0">
                        <c:v>389851</c:v>
                      </c:pt>
                      <c:pt idx="1">
                        <c:v>188083</c:v>
                      </c:pt>
                      <c:pt idx="2">
                        <c:v>8117</c:v>
                      </c:pt>
                      <c:pt idx="3">
                        <c:v>6827</c:v>
                      </c:pt>
                      <c:pt idx="4" formatCode="#,##0_ ">
                        <c:v>592878</c:v>
                      </c:pt>
                    </c:numCache>
                  </c:numRef>
                </c:val>
                <c:extLst>
                  <c:ext xmlns:c16="http://schemas.microsoft.com/office/drawing/2014/chart" uri="{C3380CC4-5D6E-409C-BE32-E72D297353CC}">
                    <c16:uniqueId val="{0000001B-CEC4-4B5F-9EB8-F49C28DC76EA}"/>
                  </c:ext>
                </c:extLst>
              </c15:ser>
            </c15:filteredPieSeries>
          </c:ext>
        </c:extLst>
      </c:pieChart>
      <c:spPr>
        <a:ln>
          <a:noFill/>
        </a:ln>
      </c:spPr>
    </c:plotArea>
    <c:plotVisOnly val="1"/>
    <c:dispBlanksAs val="gap"/>
    <c:showDLblsOverMax val="0"/>
    <c:extLst/>
  </c:chart>
  <c:spPr>
    <a:noFill/>
    <a:ln w="9525" cap="flat" cmpd="sng" algn="ctr">
      <a:noFill/>
      <a:round/>
    </a:ln>
    <a:effectLst/>
  </c:spPr>
  <c:txPr>
    <a:bodyPr/>
    <a:lstStyle/>
    <a:p>
      <a:pPr algn="ctr" rtl="0">
        <a:defRPr lang="en-US" altLang="ja-JP" sz="1200" b="0" i="0" u="none" strike="noStrike" kern="1200" baseline="0">
          <a:solidFill>
            <a:sysClr val="windowText" lastClr="000000"/>
          </a:solidFill>
          <a:latin typeface="HGS創英角ｺﾞｼｯｸUB" panose="020B0900000000000000" pitchFamily="50" charset="-128"/>
          <a:ea typeface="HGS創英角ｺﾞｼｯｸUB" panose="020B0900000000000000" pitchFamily="50" charset="-128"/>
          <a:cs typeface="+mn-cs"/>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'R6 前回比較'!$J$21</c:f>
          <c:strCache>
            <c:ptCount val="1"/>
            <c:pt idx="0">
              <c:v>国立大学</c:v>
            </c:pt>
          </c:strCache>
        </c:strRef>
      </c:tx>
      <c:layout>
        <c:manualLayout>
          <c:xMode val="edge"/>
          <c:yMode val="edge"/>
          <c:x val="3.8020466861706723E-3"/>
          <c:y val="2.654711620995874E-2"/>
        </c:manualLayout>
      </c:layout>
      <c:overlay val="0"/>
    </c:title>
    <c:autoTitleDeleted val="0"/>
    <c:plotArea>
      <c:layout>
        <c:manualLayout>
          <c:layoutTarget val="inner"/>
          <c:xMode val="edge"/>
          <c:yMode val="edge"/>
          <c:x val="0.18459566929133858"/>
          <c:y val="0.11750815239004218"/>
          <c:w val="0.7642169291338583"/>
          <c:h val="0.70283027121609798"/>
        </c:manualLayout>
      </c:layout>
      <c:barChart>
        <c:barDir val="bar"/>
        <c:grouping val="stacked"/>
        <c:varyColors val="0"/>
        <c:ser>
          <c:idx val="0"/>
          <c:order val="0"/>
          <c:tx>
            <c:strRef>
              <c:f>'R6 前回比較'!$K$21</c:f>
              <c:strCache>
                <c:ptCount val="1"/>
                <c:pt idx="0">
                  <c:v>一般選抜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前回比較'!$J$22:$J$24</c:f>
              <c:strCache>
                <c:ptCount val="3"/>
                <c:pt idx="0">
                  <c:v>2025年度 
(n=6,053)</c:v>
                </c:pt>
                <c:pt idx="1">
                  <c:v>2024年度 
(n=5,047)</c:v>
                </c:pt>
                <c:pt idx="2">
                  <c:v>2023年度 
(n=5,477)</c:v>
                </c:pt>
              </c:strCache>
            </c:strRef>
          </c:cat>
          <c:val>
            <c:numRef>
              <c:f>'R6 前回比較'!$K$22:$K$24</c:f>
              <c:numCache>
                <c:formatCode>0.0%;\-0.0%;""</c:formatCode>
                <c:ptCount val="3"/>
                <c:pt idx="0">
                  <c:v>0.44600000000000001</c:v>
                </c:pt>
                <c:pt idx="1">
                  <c:v>0.50800000000000001</c:v>
                </c:pt>
                <c:pt idx="2">
                  <c:v>0.56999999999999995</c:v>
                </c:pt>
              </c:numCache>
            </c:numRef>
          </c:val>
          <c:extLst>
            <c:ext xmlns:c16="http://schemas.microsoft.com/office/drawing/2014/chart" uri="{C3380CC4-5D6E-409C-BE32-E72D297353CC}">
              <c16:uniqueId val="{00000000-8412-4AA7-87DE-4213D5ED33A8}"/>
            </c:ext>
          </c:extLst>
        </c:ser>
        <c:ser>
          <c:idx val="1"/>
          <c:order val="1"/>
          <c:tx>
            <c:strRef>
              <c:f>'R6 前回比較'!$L$21</c:f>
              <c:strCache>
                <c:ptCount val="1"/>
                <c:pt idx="0">
                  <c:v>総合型選抜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前回比較'!$J$22:$J$24</c:f>
              <c:strCache>
                <c:ptCount val="3"/>
                <c:pt idx="0">
                  <c:v>2025年度 
(n=6,053)</c:v>
                </c:pt>
                <c:pt idx="1">
                  <c:v>2024年度 
(n=5,047)</c:v>
                </c:pt>
                <c:pt idx="2">
                  <c:v>2023年度 
(n=5,477)</c:v>
                </c:pt>
              </c:strCache>
            </c:strRef>
          </c:cat>
          <c:val>
            <c:numRef>
              <c:f>'R6 前回比較'!$L$22:$L$24</c:f>
              <c:numCache>
                <c:formatCode>0.0%;\-0.0%;""</c:formatCode>
                <c:ptCount val="3"/>
                <c:pt idx="0">
                  <c:v>0.315</c:v>
                </c:pt>
                <c:pt idx="1">
                  <c:v>0.223</c:v>
                </c:pt>
                <c:pt idx="2">
                  <c:v>0.193</c:v>
                </c:pt>
              </c:numCache>
            </c:numRef>
          </c:val>
          <c:extLst>
            <c:ext xmlns:c16="http://schemas.microsoft.com/office/drawing/2014/chart" uri="{C3380CC4-5D6E-409C-BE32-E72D297353CC}">
              <c16:uniqueId val="{00000001-8412-4AA7-87DE-4213D5ED33A8}"/>
            </c:ext>
          </c:extLst>
        </c:ser>
        <c:ser>
          <c:idx val="2"/>
          <c:order val="2"/>
          <c:tx>
            <c:strRef>
              <c:f>'R6 前回比較'!$M$21</c:f>
              <c:strCache>
                <c:ptCount val="1"/>
                <c:pt idx="0">
                  <c:v>学校推薦型選抜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前回比較'!$J$22:$J$24</c:f>
              <c:strCache>
                <c:ptCount val="3"/>
                <c:pt idx="0">
                  <c:v>2025年度 
(n=6,053)</c:v>
                </c:pt>
                <c:pt idx="1">
                  <c:v>2024年度 
(n=5,047)</c:v>
                </c:pt>
                <c:pt idx="2">
                  <c:v>2023年度 
(n=5,477)</c:v>
                </c:pt>
              </c:strCache>
            </c:strRef>
          </c:cat>
          <c:val>
            <c:numRef>
              <c:f>'R6 前回比較'!$M$22:$M$24</c:f>
              <c:numCache>
                <c:formatCode>0.0%;\-0.0%;""</c:formatCode>
                <c:ptCount val="3"/>
                <c:pt idx="0">
                  <c:v>0.23799999999999999</c:v>
                </c:pt>
                <c:pt idx="1">
                  <c:v>0.26900000000000002</c:v>
                </c:pt>
                <c:pt idx="2">
                  <c:v>0.23699999999999999</c:v>
                </c:pt>
              </c:numCache>
            </c:numRef>
          </c:val>
          <c:extLst>
            <c:ext xmlns:c16="http://schemas.microsoft.com/office/drawing/2014/chart" uri="{C3380CC4-5D6E-409C-BE32-E72D297353CC}">
              <c16:uniqueId val="{00000002-8412-4AA7-87DE-4213D5ED33A8}"/>
            </c:ext>
          </c:extLst>
        </c:ser>
        <c:dLbls>
          <c:dLblPos val="ctr"/>
          <c:showLegendKey val="0"/>
          <c:showVal val="1"/>
          <c:showCatName val="0"/>
          <c:showSerName val="0"/>
          <c:showPercent val="0"/>
          <c:showBubbleSize val="0"/>
        </c:dLbls>
        <c:gapWidth val="50"/>
        <c:overlap val="100"/>
        <c:axId val="1641190496"/>
        <c:axId val="1641180512"/>
        <c:extLst/>
      </c:barChart>
      <c:catAx>
        <c:axId val="1641190496"/>
        <c:scaling>
          <c:orientation val="maxMin"/>
        </c:scaling>
        <c:delete val="0"/>
        <c:axPos val="l"/>
        <c:numFmt formatCode="General" sourceLinked="1"/>
        <c:majorTickMark val="out"/>
        <c:minorTickMark val="none"/>
        <c:tickLblPos val="nextTo"/>
        <c:txPr>
          <a:bodyPr rot="0" vert="horz"/>
          <a:lstStyle/>
          <a:p>
            <a:pPr>
              <a:defRPr/>
            </a:pPr>
            <a:endParaRPr lang="ja-JP"/>
          </a:p>
        </c:txPr>
        <c:crossAx val="1641180512"/>
        <c:crosses val="autoZero"/>
        <c:auto val="1"/>
        <c:lblAlgn val="ctr"/>
        <c:lblOffset val="100"/>
        <c:noMultiLvlLbl val="0"/>
      </c:catAx>
      <c:valAx>
        <c:axId val="1641180512"/>
        <c:scaling>
          <c:orientation val="minMax"/>
          <c:max val="1"/>
        </c:scaling>
        <c:delete val="0"/>
        <c:axPos val="t"/>
        <c:majorGridlines>
          <c:spPr>
            <a:ln>
              <a:solidFill>
                <a:srgbClr val="C0C0C0"/>
              </a:solidFill>
              <a:prstDash val="solid"/>
            </a:ln>
          </c:spPr>
        </c:majorGridlines>
        <c:numFmt formatCode="0%" sourceLinked="0"/>
        <c:majorTickMark val="out"/>
        <c:minorTickMark val="none"/>
        <c:tickLblPos val="nextTo"/>
        <c:crossAx val="1641190496"/>
        <c:crossesAt val="1"/>
        <c:crossBetween val="between"/>
      </c:valAx>
      <c:spPr>
        <a:noFill/>
        <a:ln>
          <a:solidFill>
            <a:srgbClr val="808080"/>
          </a:solidFill>
          <a:prstDash val="solid"/>
        </a:ln>
      </c:spPr>
    </c:plotArea>
    <c:legend>
      <c:legendPos val="b"/>
      <c:layout>
        <c:manualLayout>
          <c:xMode val="edge"/>
          <c:yMode val="edge"/>
          <c:x val="0"/>
          <c:y val="0.81996977650520952"/>
          <c:w val="0.99965000000000004"/>
          <c:h val="0.1800302234947904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00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'R6 前回比較'!$J$31</c:f>
          <c:strCache>
            <c:ptCount val="1"/>
            <c:pt idx="0">
              <c:v>私立大学</c:v>
            </c:pt>
          </c:strCache>
        </c:strRef>
      </c:tx>
      <c:layout>
        <c:manualLayout>
          <c:xMode val="edge"/>
          <c:yMode val="edge"/>
          <c:x val="1.4999999999999999E-2"/>
          <c:y val="2.0202020202020204E-2"/>
        </c:manualLayout>
      </c:layout>
      <c:overlay val="0"/>
    </c:title>
    <c:autoTitleDeleted val="0"/>
    <c:plotArea>
      <c:layout>
        <c:manualLayout>
          <c:layoutTarget val="inner"/>
          <c:xMode val="edge"/>
          <c:yMode val="edge"/>
          <c:x val="0.18459566929133858"/>
          <c:y val="0.11750815239004218"/>
          <c:w val="0.7642169291338583"/>
          <c:h val="0.70283027121609798"/>
        </c:manualLayout>
      </c:layout>
      <c:barChart>
        <c:barDir val="bar"/>
        <c:grouping val="stacked"/>
        <c:varyColors val="0"/>
        <c:ser>
          <c:idx val="0"/>
          <c:order val="0"/>
          <c:tx>
            <c:strRef>
              <c:f>'R6 前回比較'!$K$31</c:f>
              <c:strCache>
                <c:ptCount val="1"/>
                <c:pt idx="0">
                  <c:v>一般選抜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前回比較'!$J$32:$J$34</c:f>
              <c:strCache>
                <c:ptCount val="3"/>
                <c:pt idx="0">
                  <c:v>2025年度 
(n=69,299)</c:v>
                </c:pt>
                <c:pt idx="1">
                  <c:v>2024年度 
(n=57,175)</c:v>
                </c:pt>
                <c:pt idx="2">
                  <c:v>2023年度 
(n=54,644)</c:v>
                </c:pt>
              </c:strCache>
            </c:strRef>
          </c:cat>
          <c:val>
            <c:numRef>
              <c:f>'R6 前回比較'!$K$32:$K$34</c:f>
              <c:numCache>
                <c:formatCode>0.0%;\-0.0%;""</c:formatCode>
                <c:ptCount val="3"/>
                <c:pt idx="0">
                  <c:v>0.45100000000000001</c:v>
                </c:pt>
                <c:pt idx="1">
                  <c:v>0.46700000000000003</c:v>
                </c:pt>
                <c:pt idx="2">
                  <c:v>0.48</c:v>
                </c:pt>
              </c:numCache>
            </c:numRef>
          </c:val>
          <c:extLst>
            <c:ext xmlns:c16="http://schemas.microsoft.com/office/drawing/2014/chart" uri="{C3380CC4-5D6E-409C-BE32-E72D297353CC}">
              <c16:uniqueId val="{00000000-57CE-4F08-BBC1-E0A0928FD54A}"/>
            </c:ext>
          </c:extLst>
        </c:ser>
        <c:ser>
          <c:idx val="1"/>
          <c:order val="1"/>
          <c:tx>
            <c:strRef>
              <c:f>'R6 前回比較'!$L$31</c:f>
              <c:strCache>
                <c:ptCount val="1"/>
                <c:pt idx="0">
                  <c:v>総合型選抜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前回比較'!$J$32:$J$34</c:f>
              <c:strCache>
                <c:ptCount val="3"/>
                <c:pt idx="0">
                  <c:v>2025年度 
(n=69,299)</c:v>
                </c:pt>
                <c:pt idx="1">
                  <c:v>2024年度 
(n=57,175)</c:v>
                </c:pt>
                <c:pt idx="2">
                  <c:v>2023年度 
(n=54,644)</c:v>
                </c:pt>
              </c:strCache>
            </c:strRef>
          </c:cat>
          <c:val>
            <c:numRef>
              <c:f>'R6 前回比較'!$L$32:$L$34</c:f>
              <c:numCache>
                <c:formatCode>0.0%;\-0.0%;""</c:formatCode>
                <c:ptCount val="3"/>
                <c:pt idx="0">
                  <c:v>0.27700000000000002</c:v>
                </c:pt>
                <c:pt idx="1">
                  <c:v>0.22600000000000001</c:v>
                </c:pt>
                <c:pt idx="2">
                  <c:v>0.21099999999999999</c:v>
                </c:pt>
              </c:numCache>
            </c:numRef>
          </c:val>
          <c:extLst>
            <c:ext xmlns:c16="http://schemas.microsoft.com/office/drawing/2014/chart" uri="{C3380CC4-5D6E-409C-BE32-E72D297353CC}">
              <c16:uniqueId val="{00000001-57CE-4F08-BBC1-E0A0928FD54A}"/>
            </c:ext>
          </c:extLst>
        </c:ser>
        <c:ser>
          <c:idx val="2"/>
          <c:order val="2"/>
          <c:tx>
            <c:strRef>
              <c:f>'R6 前回比較'!$M$31</c:f>
              <c:strCache>
                <c:ptCount val="1"/>
                <c:pt idx="0">
                  <c:v>学校推薦型選抜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前回比較'!$J$32:$J$34</c:f>
              <c:strCache>
                <c:ptCount val="3"/>
                <c:pt idx="0">
                  <c:v>2025年度 
(n=69,299)</c:v>
                </c:pt>
                <c:pt idx="1">
                  <c:v>2024年度 
(n=57,175)</c:v>
                </c:pt>
                <c:pt idx="2">
                  <c:v>2023年度 
(n=54,644)</c:v>
                </c:pt>
              </c:strCache>
            </c:strRef>
          </c:cat>
          <c:val>
            <c:numRef>
              <c:f>'R6 前回比較'!$M$32:$M$34</c:f>
              <c:numCache>
                <c:formatCode>0.0%;\-0.0%;""</c:formatCode>
                <c:ptCount val="3"/>
                <c:pt idx="0">
                  <c:v>0.27200000000000002</c:v>
                </c:pt>
                <c:pt idx="1">
                  <c:v>0.307</c:v>
                </c:pt>
                <c:pt idx="2">
                  <c:v>0.309</c:v>
                </c:pt>
              </c:numCache>
            </c:numRef>
          </c:val>
          <c:extLst>
            <c:ext xmlns:c16="http://schemas.microsoft.com/office/drawing/2014/chart" uri="{C3380CC4-5D6E-409C-BE32-E72D297353CC}">
              <c16:uniqueId val="{00000002-57CE-4F08-BBC1-E0A0928FD54A}"/>
            </c:ext>
          </c:extLst>
        </c:ser>
        <c:dLbls>
          <c:dLblPos val="ctr"/>
          <c:showLegendKey val="0"/>
          <c:showVal val="1"/>
          <c:showCatName val="0"/>
          <c:showSerName val="0"/>
          <c:showPercent val="0"/>
          <c:showBubbleSize val="0"/>
        </c:dLbls>
        <c:gapWidth val="50"/>
        <c:overlap val="100"/>
        <c:axId val="1641190496"/>
        <c:axId val="1641180512"/>
        <c:extLst/>
      </c:barChart>
      <c:catAx>
        <c:axId val="1641190496"/>
        <c:scaling>
          <c:orientation val="maxMin"/>
        </c:scaling>
        <c:delete val="0"/>
        <c:axPos val="l"/>
        <c:numFmt formatCode="General" sourceLinked="1"/>
        <c:majorTickMark val="out"/>
        <c:minorTickMark val="none"/>
        <c:tickLblPos val="nextTo"/>
        <c:txPr>
          <a:bodyPr rot="0" vert="horz"/>
          <a:lstStyle/>
          <a:p>
            <a:pPr>
              <a:defRPr/>
            </a:pPr>
            <a:endParaRPr lang="ja-JP"/>
          </a:p>
        </c:txPr>
        <c:crossAx val="1641180512"/>
        <c:crosses val="autoZero"/>
        <c:auto val="1"/>
        <c:lblAlgn val="ctr"/>
        <c:lblOffset val="100"/>
        <c:noMultiLvlLbl val="0"/>
      </c:catAx>
      <c:valAx>
        <c:axId val="1641180512"/>
        <c:scaling>
          <c:orientation val="minMax"/>
          <c:max val="1"/>
        </c:scaling>
        <c:delete val="0"/>
        <c:axPos val="t"/>
        <c:majorGridlines>
          <c:spPr>
            <a:ln>
              <a:solidFill>
                <a:srgbClr val="C0C0C0"/>
              </a:solidFill>
              <a:prstDash val="solid"/>
            </a:ln>
          </c:spPr>
        </c:majorGridlines>
        <c:numFmt formatCode="0%" sourceLinked="0"/>
        <c:majorTickMark val="out"/>
        <c:minorTickMark val="none"/>
        <c:tickLblPos val="nextTo"/>
        <c:crossAx val="1641190496"/>
        <c:crossesAt val="1"/>
        <c:crossBetween val="between"/>
      </c:valAx>
      <c:spPr>
        <a:noFill/>
        <a:ln>
          <a:solidFill>
            <a:srgbClr val="808080"/>
          </a:solidFill>
          <a:prstDash val="solid"/>
        </a:ln>
      </c:spPr>
    </c:plotArea>
    <c:legend>
      <c:legendPos val="b"/>
      <c:layout>
        <c:manualLayout>
          <c:xMode val="edge"/>
          <c:yMode val="edge"/>
          <c:x val="0"/>
          <c:y val="0.81996977650520952"/>
          <c:w val="0.99965000000000004"/>
          <c:h val="0.1800302234947904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00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'R6 前回比較'!$J$26</c:f>
          <c:strCache>
            <c:ptCount val="1"/>
            <c:pt idx="0">
              <c:v>公立大学</c:v>
            </c:pt>
          </c:strCache>
        </c:strRef>
      </c:tx>
      <c:layout>
        <c:manualLayout>
          <c:xMode val="edge"/>
          <c:yMode val="edge"/>
          <c:x val="2.8430847783255755E-3"/>
          <c:y val="1.3856401299901918E-2"/>
        </c:manualLayout>
      </c:layout>
      <c:overlay val="0"/>
    </c:title>
    <c:autoTitleDeleted val="0"/>
    <c:plotArea>
      <c:layout>
        <c:manualLayout>
          <c:layoutTarget val="inner"/>
          <c:xMode val="edge"/>
          <c:yMode val="edge"/>
          <c:x val="0.18459566929133858"/>
          <c:y val="0.11750815239004218"/>
          <c:w val="0.7642169291338583"/>
          <c:h val="0.70283027121609798"/>
        </c:manualLayout>
      </c:layout>
      <c:barChart>
        <c:barDir val="bar"/>
        <c:grouping val="stacked"/>
        <c:varyColors val="0"/>
        <c:ser>
          <c:idx val="0"/>
          <c:order val="0"/>
          <c:tx>
            <c:strRef>
              <c:f>'R6 前回比較'!$K$26</c:f>
              <c:strCache>
                <c:ptCount val="1"/>
                <c:pt idx="0">
                  <c:v>一般選抜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前回比較'!$J$27:$J$29</c:f>
              <c:strCache>
                <c:ptCount val="3"/>
                <c:pt idx="0">
                  <c:v>2025年度 
(n=2,448)</c:v>
                </c:pt>
                <c:pt idx="1">
                  <c:v>2024年度 
(n=1,882)</c:v>
                </c:pt>
                <c:pt idx="2">
                  <c:v>2023年度 
(n=1,775)</c:v>
                </c:pt>
              </c:strCache>
            </c:strRef>
          </c:cat>
          <c:val>
            <c:numRef>
              <c:f>'R6 前回比較'!$K$27:$K$29</c:f>
              <c:numCache>
                <c:formatCode>0.0%;\-0.0%;""</c:formatCode>
                <c:ptCount val="3"/>
                <c:pt idx="0">
                  <c:v>0.41899999999999998</c:v>
                </c:pt>
                <c:pt idx="1">
                  <c:v>0.48499999999999999</c:v>
                </c:pt>
                <c:pt idx="2">
                  <c:v>0.51900000000000002</c:v>
                </c:pt>
              </c:numCache>
            </c:numRef>
          </c:val>
          <c:extLst>
            <c:ext xmlns:c16="http://schemas.microsoft.com/office/drawing/2014/chart" uri="{C3380CC4-5D6E-409C-BE32-E72D297353CC}">
              <c16:uniqueId val="{00000000-B8AD-4559-896E-752F560A08F4}"/>
            </c:ext>
          </c:extLst>
        </c:ser>
        <c:ser>
          <c:idx val="1"/>
          <c:order val="1"/>
          <c:tx>
            <c:strRef>
              <c:f>'R6 前回比較'!$L$26</c:f>
              <c:strCache>
                <c:ptCount val="1"/>
                <c:pt idx="0">
                  <c:v>総合型選抜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前回比較'!$J$27:$J$29</c:f>
              <c:strCache>
                <c:ptCount val="3"/>
                <c:pt idx="0">
                  <c:v>2025年度 
(n=2,448)</c:v>
                </c:pt>
                <c:pt idx="1">
                  <c:v>2024年度 
(n=1,882)</c:v>
                </c:pt>
                <c:pt idx="2">
                  <c:v>2023年度 
(n=1,775)</c:v>
                </c:pt>
              </c:strCache>
            </c:strRef>
          </c:cat>
          <c:val>
            <c:numRef>
              <c:f>'R6 前回比較'!$L$27:$L$29</c:f>
              <c:numCache>
                <c:formatCode>0.0%;\-0.0%;""</c:formatCode>
                <c:ptCount val="3"/>
                <c:pt idx="0">
                  <c:v>0.23599999999999999</c:v>
                </c:pt>
                <c:pt idx="1">
                  <c:v>9.4E-2</c:v>
                </c:pt>
                <c:pt idx="2">
                  <c:v>9.4E-2</c:v>
                </c:pt>
              </c:numCache>
            </c:numRef>
          </c:val>
          <c:extLst>
            <c:ext xmlns:c16="http://schemas.microsoft.com/office/drawing/2014/chart" uri="{C3380CC4-5D6E-409C-BE32-E72D297353CC}">
              <c16:uniqueId val="{00000001-B8AD-4559-896E-752F560A08F4}"/>
            </c:ext>
          </c:extLst>
        </c:ser>
        <c:ser>
          <c:idx val="2"/>
          <c:order val="2"/>
          <c:tx>
            <c:strRef>
              <c:f>'R6 前回比較'!$M$26</c:f>
              <c:strCache>
                <c:ptCount val="1"/>
                <c:pt idx="0">
                  <c:v>学校推薦型選抜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前回比較'!$J$27:$J$29</c:f>
              <c:strCache>
                <c:ptCount val="3"/>
                <c:pt idx="0">
                  <c:v>2025年度 
(n=2,448)</c:v>
                </c:pt>
                <c:pt idx="1">
                  <c:v>2024年度 
(n=1,882)</c:v>
                </c:pt>
                <c:pt idx="2">
                  <c:v>2023年度 
(n=1,775)</c:v>
                </c:pt>
              </c:strCache>
            </c:strRef>
          </c:cat>
          <c:val>
            <c:numRef>
              <c:f>'R6 前回比較'!$M$27:$M$29</c:f>
              <c:numCache>
                <c:formatCode>0.0%;\-0.0%;""</c:formatCode>
                <c:ptCount val="3"/>
                <c:pt idx="0">
                  <c:v>0.34499999999999997</c:v>
                </c:pt>
                <c:pt idx="1">
                  <c:v>0.42099999999999999</c:v>
                </c:pt>
                <c:pt idx="2">
                  <c:v>0.38600000000000001</c:v>
                </c:pt>
              </c:numCache>
            </c:numRef>
          </c:val>
          <c:extLst>
            <c:ext xmlns:c16="http://schemas.microsoft.com/office/drawing/2014/chart" uri="{C3380CC4-5D6E-409C-BE32-E72D297353CC}">
              <c16:uniqueId val="{00000002-B8AD-4559-896E-752F560A08F4}"/>
            </c:ext>
          </c:extLst>
        </c:ser>
        <c:dLbls>
          <c:dLblPos val="ctr"/>
          <c:showLegendKey val="0"/>
          <c:showVal val="1"/>
          <c:showCatName val="0"/>
          <c:showSerName val="0"/>
          <c:showPercent val="0"/>
          <c:showBubbleSize val="0"/>
        </c:dLbls>
        <c:gapWidth val="50"/>
        <c:overlap val="100"/>
        <c:axId val="1641190496"/>
        <c:axId val="1641180512"/>
        <c:extLst/>
      </c:barChart>
      <c:catAx>
        <c:axId val="1641190496"/>
        <c:scaling>
          <c:orientation val="maxMin"/>
        </c:scaling>
        <c:delete val="0"/>
        <c:axPos val="l"/>
        <c:numFmt formatCode="General" sourceLinked="1"/>
        <c:majorTickMark val="out"/>
        <c:minorTickMark val="none"/>
        <c:tickLblPos val="nextTo"/>
        <c:txPr>
          <a:bodyPr rot="0" vert="horz"/>
          <a:lstStyle/>
          <a:p>
            <a:pPr>
              <a:defRPr/>
            </a:pPr>
            <a:endParaRPr lang="ja-JP"/>
          </a:p>
        </c:txPr>
        <c:crossAx val="1641180512"/>
        <c:crosses val="autoZero"/>
        <c:auto val="1"/>
        <c:lblAlgn val="ctr"/>
        <c:lblOffset val="100"/>
        <c:noMultiLvlLbl val="0"/>
      </c:catAx>
      <c:valAx>
        <c:axId val="1641180512"/>
        <c:scaling>
          <c:orientation val="minMax"/>
          <c:max val="1"/>
        </c:scaling>
        <c:delete val="0"/>
        <c:axPos val="t"/>
        <c:majorGridlines>
          <c:spPr>
            <a:ln>
              <a:solidFill>
                <a:srgbClr val="C0C0C0"/>
              </a:solidFill>
              <a:prstDash val="solid"/>
            </a:ln>
          </c:spPr>
        </c:majorGridlines>
        <c:numFmt formatCode="0%" sourceLinked="0"/>
        <c:majorTickMark val="out"/>
        <c:minorTickMark val="none"/>
        <c:tickLblPos val="nextTo"/>
        <c:crossAx val="1641190496"/>
        <c:crossesAt val="1"/>
        <c:crossBetween val="between"/>
      </c:valAx>
      <c:spPr>
        <a:noFill/>
        <a:ln>
          <a:solidFill>
            <a:srgbClr val="808080"/>
          </a:solidFill>
          <a:prstDash val="solid"/>
        </a:ln>
      </c:spPr>
    </c:plotArea>
    <c:legend>
      <c:legendPos val="b"/>
      <c:layout>
        <c:manualLayout>
          <c:xMode val="edge"/>
          <c:yMode val="edge"/>
          <c:x val="0"/>
          <c:y val="0.81996977650520952"/>
          <c:w val="0.99965000000000004"/>
          <c:h val="0.1800302234947904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00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'R6 前回比較'!$J$16</c:f>
          <c:strCache>
            <c:ptCount val="1"/>
            <c:pt idx="0">
              <c:v>大学全体</c:v>
            </c:pt>
          </c:strCache>
        </c:strRef>
      </c:tx>
      <c:layout>
        <c:manualLayout>
          <c:xMode val="edge"/>
          <c:yMode val="edge"/>
          <c:x val="1.4999999999999999E-2"/>
          <c:y val="2.0202020202020204E-2"/>
        </c:manualLayout>
      </c:layout>
      <c:overlay val="0"/>
    </c:title>
    <c:autoTitleDeleted val="0"/>
    <c:plotArea>
      <c:layout>
        <c:manualLayout>
          <c:layoutTarget val="inner"/>
          <c:xMode val="edge"/>
          <c:yMode val="edge"/>
          <c:x val="0.18459566929133858"/>
          <c:y val="0.11750815239004218"/>
          <c:w val="0.7642169291338583"/>
          <c:h val="0.70283027121609798"/>
        </c:manualLayout>
      </c:layout>
      <c:barChart>
        <c:barDir val="bar"/>
        <c:grouping val="stacked"/>
        <c:varyColors val="0"/>
        <c:ser>
          <c:idx val="0"/>
          <c:order val="0"/>
          <c:tx>
            <c:strRef>
              <c:f>'R6 前回比較'!$K$16</c:f>
              <c:strCache>
                <c:ptCount val="1"/>
                <c:pt idx="0">
                  <c:v>一般選抜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前回比較'!$J$17:$J$19</c:f>
              <c:strCache>
                <c:ptCount val="3"/>
                <c:pt idx="0">
                  <c:v>2025年度 
(n=77,800)</c:v>
                </c:pt>
                <c:pt idx="1">
                  <c:v>2024年度 
(n=64,104)</c:v>
                </c:pt>
                <c:pt idx="2">
                  <c:v>2023年度 
(n=61,896)</c:v>
                </c:pt>
              </c:strCache>
            </c:strRef>
          </c:cat>
          <c:val>
            <c:numRef>
              <c:f>'R6 前回比較'!$K$17:$K$19</c:f>
              <c:numCache>
                <c:formatCode>0.0%;\-0.0%;""</c:formatCode>
                <c:ptCount val="3"/>
                <c:pt idx="0">
                  <c:v>0.45</c:v>
                </c:pt>
                <c:pt idx="1">
                  <c:v>0.47099999999999997</c:v>
                </c:pt>
                <c:pt idx="2">
                  <c:v>0.48899999999999999</c:v>
                </c:pt>
              </c:numCache>
            </c:numRef>
          </c:val>
          <c:extLst>
            <c:ext xmlns:c16="http://schemas.microsoft.com/office/drawing/2014/chart" uri="{C3380CC4-5D6E-409C-BE32-E72D297353CC}">
              <c16:uniqueId val="{00000000-038B-4D76-9699-E0684FA25351}"/>
            </c:ext>
          </c:extLst>
        </c:ser>
        <c:ser>
          <c:idx val="1"/>
          <c:order val="1"/>
          <c:tx>
            <c:strRef>
              <c:f>'R6 前回比較'!$L$16</c:f>
              <c:strCache>
                <c:ptCount val="1"/>
                <c:pt idx="0">
                  <c:v>総合型選抜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前回比較'!$J$17:$J$19</c:f>
              <c:strCache>
                <c:ptCount val="3"/>
                <c:pt idx="0">
                  <c:v>2025年度 
(n=77,800)</c:v>
                </c:pt>
                <c:pt idx="1">
                  <c:v>2024年度 
(n=64,104)</c:v>
                </c:pt>
                <c:pt idx="2">
                  <c:v>2023年度 
(n=61,896)</c:v>
                </c:pt>
              </c:strCache>
            </c:strRef>
          </c:cat>
          <c:val>
            <c:numRef>
              <c:f>'R6 前回比較'!$L$17:$L$19</c:f>
              <c:numCache>
                <c:formatCode>0.0%;\-0.0%;""</c:formatCode>
                <c:ptCount val="3"/>
                <c:pt idx="0">
                  <c:v>0.27900000000000003</c:v>
                </c:pt>
                <c:pt idx="1">
                  <c:v>0.222</c:v>
                </c:pt>
                <c:pt idx="2">
                  <c:v>0.20599999999999999</c:v>
                </c:pt>
              </c:numCache>
            </c:numRef>
          </c:val>
          <c:extLst>
            <c:ext xmlns:c16="http://schemas.microsoft.com/office/drawing/2014/chart" uri="{C3380CC4-5D6E-409C-BE32-E72D297353CC}">
              <c16:uniqueId val="{00000001-038B-4D76-9699-E0684FA25351}"/>
            </c:ext>
          </c:extLst>
        </c:ser>
        <c:ser>
          <c:idx val="2"/>
          <c:order val="2"/>
          <c:tx>
            <c:strRef>
              <c:f>'R6 前回比較'!$M$16</c:f>
              <c:strCache>
                <c:ptCount val="1"/>
                <c:pt idx="0">
                  <c:v>学校推薦型選抜</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'R6 前回比較'!$J$17:$J$19</c:f>
              <c:strCache>
                <c:ptCount val="3"/>
                <c:pt idx="0">
                  <c:v>2025年度 
(n=77,800)</c:v>
                </c:pt>
                <c:pt idx="1">
                  <c:v>2024年度 
(n=64,104)</c:v>
                </c:pt>
                <c:pt idx="2">
                  <c:v>2023年度 
(n=61,896)</c:v>
                </c:pt>
              </c:strCache>
            </c:strRef>
          </c:cat>
          <c:val>
            <c:numRef>
              <c:f>'R6 前回比較'!$M$17:$M$19</c:f>
              <c:numCache>
                <c:formatCode>0.0%;\-0.0%;""</c:formatCode>
                <c:ptCount val="3"/>
                <c:pt idx="0">
                  <c:v>0.27100000000000002</c:v>
                </c:pt>
                <c:pt idx="1">
                  <c:v>0.307</c:v>
                </c:pt>
                <c:pt idx="2">
                  <c:v>0.30499999999999999</c:v>
                </c:pt>
              </c:numCache>
            </c:numRef>
          </c:val>
          <c:extLst>
            <c:ext xmlns:c16="http://schemas.microsoft.com/office/drawing/2014/chart" uri="{C3380CC4-5D6E-409C-BE32-E72D297353CC}">
              <c16:uniqueId val="{00000002-038B-4D76-9699-E0684FA25351}"/>
            </c:ext>
          </c:extLst>
        </c:ser>
        <c:dLbls>
          <c:dLblPos val="ctr"/>
          <c:showLegendKey val="0"/>
          <c:showVal val="1"/>
          <c:showCatName val="0"/>
          <c:showSerName val="0"/>
          <c:showPercent val="0"/>
          <c:showBubbleSize val="0"/>
        </c:dLbls>
        <c:gapWidth val="50"/>
        <c:overlap val="100"/>
        <c:axId val="1641190496"/>
        <c:axId val="1641180512"/>
        <c:extLst/>
      </c:barChart>
      <c:catAx>
        <c:axId val="1641190496"/>
        <c:scaling>
          <c:orientation val="maxMin"/>
        </c:scaling>
        <c:delete val="0"/>
        <c:axPos val="l"/>
        <c:numFmt formatCode="General" sourceLinked="1"/>
        <c:majorTickMark val="out"/>
        <c:minorTickMark val="none"/>
        <c:tickLblPos val="nextTo"/>
        <c:txPr>
          <a:bodyPr rot="0" vert="horz"/>
          <a:lstStyle/>
          <a:p>
            <a:pPr>
              <a:defRPr/>
            </a:pPr>
            <a:endParaRPr lang="ja-JP"/>
          </a:p>
        </c:txPr>
        <c:crossAx val="1641180512"/>
        <c:crosses val="autoZero"/>
        <c:auto val="1"/>
        <c:lblAlgn val="ctr"/>
        <c:lblOffset val="100"/>
        <c:noMultiLvlLbl val="0"/>
      </c:catAx>
      <c:valAx>
        <c:axId val="1641180512"/>
        <c:scaling>
          <c:orientation val="minMax"/>
          <c:max val="1"/>
        </c:scaling>
        <c:delete val="0"/>
        <c:axPos val="t"/>
        <c:majorGridlines>
          <c:spPr>
            <a:ln>
              <a:solidFill>
                <a:srgbClr val="C0C0C0"/>
              </a:solidFill>
              <a:prstDash val="solid"/>
            </a:ln>
          </c:spPr>
        </c:majorGridlines>
        <c:numFmt formatCode="0%" sourceLinked="0"/>
        <c:majorTickMark val="out"/>
        <c:minorTickMark val="none"/>
        <c:tickLblPos val="nextTo"/>
        <c:crossAx val="1641190496"/>
        <c:crossesAt val="1"/>
        <c:crossBetween val="between"/>
      </c:valAx>
      <c:spPr>
        <a:noFill/>
        <a:ln>
          <a:solidFill>
            <a:srgbClr val="808080"/>
          </a:solidFill>
          <a:prstDash val="solid"/>
        </a:ln>
      </c:spPr>
    </c:plotArea>
    <c:legend>
      <c:legendPos val="b"/>
      <c:layout>
        <c:manualLayout>
          <c:xMode val="edge"/>
          <c:yMode val="edge"/>
          <c:x val="0"/>
          <c:y val="0.81996977650520952"/>
          <c:w val="0.99965000000000004"/>
          <c:h val="0.1800302234947904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6350">
      <a:noFill/>
    </a:ln>
  </c:spPr>
  <c:txPr>
    <a:bodyPr/>
    <a:lstStyle/>
    <a:p>
      <a:pPr>
        <a:defRPr sz="1000">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'前回比較（活用の有無）'!$A$2</c:f>
          <c:strCache>
            <c:ptCount val="1"/>
            <c:pt idx="0">
              <c:v>大学全体</c:v>
            </c:pt>
          </c:strCache>
        </c:strRef>
      </c:tx>
      <c:layout>
        <c:manualLayout>
          <c:xMode val="edge"/>
          <c:yMode val="edge"/>
          <c:x val="5.1998138518863221E-3"/>
          <c:y val="4.7037037037037039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41643862658543951"/>
          <c:y val="1.1391851851851851E-2"/>
          <c:w val="0.55941674825615773"/>
          <c:h val="0.91628854166666662"/>
        </c:manualLayout>
      </c:layout>
      <c:barChart>
        <c:barDir val="bar"/>
        <c:grouping val="stacked"/>
        <c:varyColors val="0"/>
        <c:ser>
          <c:idx val="0"/>
          <c:order val="0"/>
          <c:tx>
            <c:strRef>
              <c:f>'前回比較（活用の有無）'!$C$2</c:f>
              <c:strCache>
                <c:ptCount val="1"/>
                <c:pt idx="0">
                  <c:v>活用あり</c:v>
                </c:pt>
              </c:strCache>
            </c:strRef>
          </c:tx>
          <c:spPr>
            <a:solidFill>
              <a:schemeClr val="accent1">
                <a:alpha val="85000"/>
              </a:schemeClr>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'前回比較（活用の有無）'!$B$3:$B$11</c:f>
              <c:strCache>
                <c:ptCount val="9"/>
                <c:pt idx="0">
                  <c:v>2025年度
 (n=35,002)</c:v>
                </c:pt>
                <c:pt idx="1">
                  <c:v>2024年度
 (n=30,194)</c:v>
                </c:pt>
                <c:pt idx="2">
                  <c:v>2023年度
 (n=30,279)</c:v>
                </c:pt>
                <c:pt idx="3">
                  <c:v>2025年度
 (n=21,692)</c:v>
                </c:pt>
                <c:pt idx="4">
                  <c:v>2024年度
 (n=14,226)</c:v>
                </c:pt>
                <c:pt idx="5">
                  <c:v>2023年度
 (n=12,736)</c:v>
                </c:pt>
                <c:pt idx="6">
                  <c:v>2025年度
 (n=21,106)</c:v>
                </c:pt>
                <c:pt idx="7">
                  <c:v>2024年度
 (n=19,684)</c:v>
                </c:pt>
                <c:pt idx="8">
                  <c:v>2023年度
 (n=18,881)</c:v>
                </c:pt>
              </c:strCache>
            </c:strRef>
          </c:cat>
          <c:val>
            <c:numRef>
              <c:f>'前回比較（活用の有無）'!$C$3:$C$11</c:f>
              <c:numCache>
                <c:formatCode>0.0%;\-0.0%;""</c:formatCode>
                <c:ptCount val="9"/>
                <c:pt idx="0">
                  <c:v>0.28699999999999998</c:v>
                </c:pt>
                <c:pt idx="1">
                  <c:v>0.28078426177386234</c:v>
                </c:pt>
                <c:pt idx="2">
                  <c:v>0.25136233032795008</c:v>
                </c:pt>
                <c:pt idx="3">
                  <c:v>0.28999999999999998</c:v>
                </c:pt>
                <c:pt idx="4">
                  <c:v>0.34057359763812739</c:v>
                </c:pt>
                <c:pt idx="5">
                  <c:v>0.33621231155778897</c:v>
                </c:pt>
                <c:pt idx="6">
                  <c:v>0.27500000000000002</c:v>
                </c:pt>
                <c:pt idx="7">
                  <c:v>0.27082909977646819</c:v>
                </c:pt>
                <c:pt idx="8">
                  <c:v>0.2677294634818071</c:v>
                </c:pt>
              </c:numCache>
            </c:numRef>
          </c:val>
          <c:extLst>
            <c:ext xmlns:c16="http://schemas.microsoft.com/office/drawing/2014/chart" uri="{C3380CC4-5D6E-409C-BE32-E72D297353CC}">
              <c16:uniqueId val="{00000000-9F67-4F67-85FE-A358A5F786A4}"/>
            </c:ext>
          </c:extLst>
        </c:ser>
        <c:ser>
          <c:idx val="1"/>
          <c:order val="1"/>
          <c:tx>
            <c:strRef>
              <c:f>'前回比較（活用の有無）'!$D$2</c:f>
              <c:strCache>
                <c:ptCount val="1"/>
                <c:pt idx="0">
                  <c:v>活用なし</c:v>
                </c:pt>
              </c:strCache>
            </c:strRef>
          </c:tx>
          <c:spPr>
            <a:solidFill>
              <a:schemeClr val="accent2">
                <a:alpha val="85000"/>
              </a:schemeClr>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'前回比較（活用の有無）'!$B$3:$B$11</c:f>
              <c:strCache>
                <c:ptCount val="9"/>
                <c:pt idx="0">
                  <c:v>2025年度
 (n=35,002)</c:v>
                </c:pt>
                <c:pt idx="1">
                  <c:v>2024年度
 (n=30,194)</c:v>
                </c:pt>
                <c:pt idx="2">
                  <c:v>2023年度
 (n=30,279)</c:v>
                </c:pt>
                <c:pt idx="3">
                  <c:v>2025年度
 (n=21,692)</c:v>
                </c:pt>
                <c:pt idx="4">
                  <c:v>2024年度
 (n=14,226)</c:v>
                </c:pt>
                <c:pt idx="5">
                  <c:v>2023年度
 (n=12,736)</c:v>
                </c:pt>
                <c:pt idx="6">
                  <c:v>2025年度
 (n=21,106)</c:v>
                </c:pt>
                <c:pt idx="7">
                  <c:v>2024年度
 (n=19,684)</c:v>
                </c:pt>
                <c:pt idx="8">
                  <c:v>2023年度
 (n=18,881)</c:v>
                </c:pt>
              </c:strCache>
            </c:strRef>
          </c:cat>
          <c:val>
            <c:numRef>
              <c:f>'前回比較（活用の有無）'!$D$3:$D$11</c:f>
              <c:numCache>
                <c:formatCode>0.0%;\-0.0%;""</c:formatCode>
                <c:ptCount val="9"/>
                <c:pt idx="0">
                  <c:v>0.71299999999999997</c:v>
                </c:pt>
                <c:pt idx="1">
                  <c:v>0.7192157382261376</c:v>
                </c:pt>
                <c:pt idx="2">
                  <c:v>0.74863766967204992</c:v>
                </c:pt>
                <c:pt idx="3">
                  <c:v>0.71</c:v>
                </c:pt>
                <c:pt idx="4">
                  <c:v>0.65942640236187267</c:v>
                </c:pt>
                <c:pt idx="5">
                  <c:v>0.66378768844221103</c:v>
                </c:pt>
                <c:pt idx="6">
                  <c:v>0.72499999999999998</c:v>
                </c:pt>
                <c:pt idx="7">
                  <c:v>0.72917090022353181</c:v>
                </c:pt>
                <c:pt idx="8">
                  <c:v>0.73227053651819285</c:v>
                </c:pt>
              </c:numCache>
            </c:numRef>
          </c:val>
          <c:extLst>
            <c:ext xmlns:c16="http://schemas.microsoft.com/office/drawing/2014/chart" uri="{C3380CC4-5D6E-409C-BE32-E72D297353CC}">
              <c16:uniqueId val="{00000001-9F67-4F67-85FE-A358A5F786A4}"/>
            </c:ext>
          </c:extLst>
        </c:ser>
        <c:dLbls>
          <c:dLblPos val="ctr"/>
          <c:showLegendKey val="0"/>
          <c:showVal val="1"/>
          <c:showCatName val="0"/>
          <c:showSerName val="0"/>
          <c:showPercent val="0"/>
          <c:showBubbleSize val="0"/>
        </c:dLbls>
        <c:gapWidth val="50"/>
        <c:overlap val="100"/>
        <c:axId val="872028208"/>
        <c:axId val="872023632"/>
      </c:barChart>
      <c:catAx>
        <c:axId val="872028208"/>
        <c:scaling>
          <c:orientation val="maxMin"/>
        </c:scaling>
        <c:delete val="0"/>
        <c:axPos val="l"/>
        <c:numFmt formatCode="General" sourceLinked="1"/>
        <c:majorTickMark val="out"/>
        <c:minorTickMark val="none"/>
        <c:tickLblPos val="nextTo"/>
        <c:spPr>
          <a:noFill/>
          <a:ln w="6350" cap="flat" cmpd="sng" algn="ctr">
            <a:solidFill>
              <a:srgbClr val="898989"/>
            </a:solidFill>
            <a:round/>
          </a:ln>
          <a:effectLst/>
        </c:spPr>
        <c:txPr>
          <a:bodyPr rot="0" spcFirstLastPara="1" vertOverflow="ellipsis" wrap="square" anchor="ctr" anchorCtr="1"/>
          <a:lstStyle/>
          <a:p>
            <a:pPr>
              <a:defRPr sz="1050" b="0" i="0" u="none" strike="noStrike" kern="1200" cap="all" baseline="0">
                <a:solidFill>
                  <a:schemeClr val="dk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872023632"/>
        <c:crossesAt val="0"/>
        <c:auto val="1"/>
        <c:lblAlgn val="ctr"/>
        <c:lblOffset val="100"/>
        <c:noMultiLvlLbl val="0"/>
      </c:catAx>
      <c:valAx>
        <c:axId val="872023632"/>
        <c:scaling>
          <c:orientation val="minMax"/>
          <c:max val="1"/>
        </c:scaling>
        <c:delete val="1"/>
        <c:axPos val="t"/>
        <c:majorGridlines>
          <c:spPr>
            <a:ln w="9525" cap="flat" cmpd="sng" algn="ctr">
              <a:solidFill>
                <a:schemeClr val="bg1">
                  <a:lumMod val="75000"/>
                </a:schemeClr>
              </a:solidFill>
              <a:round/>
            </a:ln>
            <a:effectLst/>
          </c:spPr>
        </c:majorGridlines>
        <c:numFmt formatCode="0%" sourceLinked="0"/>
        <c:majorTickMark val="none"/>
        <c:minorTickMark val="none"/>
        <c:tickLblPos val="nextTo"/>
        <c:crossAx val="872028208"/>
        <c:crossesAt val="1"/>
        <c:crossBetween val="between"/>
      </c:valAx>
      <c:spPr>
        <a:noFill/>
        <a:ln>
          <a:noFill/>
        </a:ln>
        <a:effectLst/>
      </c:spPr>
    </c:plotArea>
    <c:legend>
      <c:legendPos val="b"/>
      <c:layout>
        <c:manualLayout>
          <c:xMode val="edge"/>
          <c:yMode val="edge"/>
          <c:x val="0.36863252432731036"/>
          <c:y val="0.91604062499999983"/>
          <c:w val="0.37965937413715295"/>
          <c:h val="8.336840277777778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0.04064</cdr:x>
      <cdr:y>0.14252</cdr:y>
    </cdr:from>
    <cdr:to>
      <cdr:x>0.1484</cdr:x>
      <cdr:y>0.19814</cdr:y>
    </cdr:to>
    <cdr:sp macro="" textlink="">
      <cdr:nvSpPr>
        <cdr:cNvPr id="2" name="テキスト ボックス 1">
          <a:extLst xmlns:a="http://schemas.openxmlformats.org/drawingml/2006/main">
            <a:ext uri="{FF2B5EF4-FFF2-40B4-BE49-F238E27FC236}">
              <a16:creationId xmlns:a16="http://schemas.microsoft.com/office/drawing/2014/main" id="{2ED9F437-958D-EBBC-5DC1-B3451C39DB80}"/>
            </a:ext>
          </a:extLst>
        </cdr:cNvPr>
        <cdr:cNvSpPr txBox="1"/>
      </cdr:nvSpPr>
      <cdr:spPr>
        <a:xfrm xmlns:a="http://schemas.openxmlformats.org/drawingml/2006/main">
          <a:off x="348272" y="709770"/>
          <a:ext cx="923331" cy="276999"/>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p xmlns:a="http://schemas.openxmlformats.org/drawingml/2006/main">
          <a:pPr algn="ctr"/>
          <a:r>
            <a:rPr lang="ja-JP" altLang="en-US" sz="1800" dirty="0">
              <a:latin typeface="Meiryo UI" panose="020B0604030504040204" pitchFamily="50" charset="-128"/>
              <a:ea typeface="Meiryo UI" panose="020B0604030504040204" pitchFamily="50" charset="-128"/>
            </a:rPr>
            <a:t>一般選抜</a:t>
          </a:r>
        </a:p>
      </cdr:txBody>
    </cdr:sp>
  </cdr:relSizeAnchor>
  <cdr:relSizeAnchor xmlns:cdr="http://schemas.openxmlformats.org/drawingml/2006/chartDrawing">
    <cdr:from>
      <cdr:x>0.1905</cdr:x>
      <cdr:y>0.04145</cdr:y>
    </cdr:from>
    <cdr:to>
      <cdr:x>0.21265</cdr:x>
      <cdr:y>0.31838</cdr:y>
    </cdr:to>
    <cdr:sp macro="" textlink="">
      <cdr:nvSpPr>
        <cdr:cNvPr id="3" name="左大かっこ 2">
          <a:extLst xmlns:a="http://schemas.openxmlformats.org/drawingml/2006/main">
            <a:ext uri="{FF2B5EF4-FFF2-40B4-BE49-F238E27FC236}">
              <a16:creationId xmlns:a16="http://schemas.microsoft.com/office/drawing/2014/main" id="{8A37BDDD-0215-BEE6-EF72-5C074682D134}"/>
            </a:ext>
          </a:extLst>
        </cdr:cNvPr>
        <cdr:cNvSpPr/>
      </cdr:nvSpPr>
      <cdr:spPr>
        <a:xfrm xmlns:a="http://schemas.openxmlformats.org/drawingml/2006/main">
          <a:off x="1032848" y="117346"/>
          <a:ext cx="120092" cy="783992"/>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0.1905</cdr:x>
      <cdr:y>0.33977</cdr:y>
    </cdr:from>
    <cdr:to>
      <cdr:x>0.21265</cdr:x>
      <cdr:y>0.6167</cdr:y>
    </cdr:to>
    <cdr:sp macro="" textlink="">
      <cdr:nvSpPr>
        <cdr:cNvPr id="4" name="左大かっこ 3">
          <a:extLst xmlns:a="http://schemas.openxmlformats.org/drawingml/2006/main">
            <a:ext uri="{FF2B5EF4-FFF2-40B4-BE49-F238E27FC236}">
              <a16:creationId xmlns:a16="http://schemas.microsoft.com/office/drawing/2014/main" id="{B3C31DB4-6078-695D-C303-27421DB99C99}"/>
            </a:ext>
          </a:extLst>
        </cdr:cNvPr>
        <cdr:cNvSpPr/>
      </cdr:nvSpPr>
      <cdr:spPr>
        <a:xfrm xmlns:a="http://schemas.openxmlformats.org/drawingml/2006/main">
          <a:off x="1032848" y="961894"/>
          <a:ext cx="120092" cy="783992"/>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0.1905</cdr:x>
      <cdr:y>0.63809</cdr:y>
    </cdr:from>
    <cdr:to>
      <cdr:x>0.21265</cdr:x>
      <cdr:y>0.91502</cdr:y>
    </cdr:to>
    <cdr:sp macro="" textlink="">
      <cdr:nvSpPr>
        <cdr:cNvPr id="5" name="左大かっこ 4">
          <a:extLst xmlns:a="http://schemas.openxmlformats.org/drawingml/2006/main">
            <a:ext uri="{FF2B5EF4-FFF2-40B4-BE49-F238E27FC236}">
              <a16:creationId xmlns:a16="http://schemas.microsoft.com/office/drawing/2014/main" id="{2844687C-98A9-95E6-A608-93C8F66669E5}"/>
            </a:ext>
          </a:extLst>
        </cdr:cNvPr>
        <cdr:cNvSpPr/>
      </cdr:nvSpPr>
      <cdr:spPr>
        <a:xfrm xmlns:a="http://schemas.openxmlformats.org/drawingml/2006/main">
          <a:off x="1032848" y="1806442"/>
          <a:ext cx="120092" cy="783992"/>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0.02717</cdr:x>
      <cdr:y>0.44084</cdr:y>
    </cdr:from>
    <cdr:to>
      <cdr:x>0.16187</cdr:x>
      <cdr:y>0.49646</cdr:y>
    </cdr:to>
    <cdr:sp macro="" textlink="">
      <cdr:nvSpPr>
        <cdr:cNvPr id="7" name="テキスト ボックス 6">
          <a:extLst xmlns:a="http://schemas.openxmlformats.org/drawingml/2006/main">
            <a:ext uri="{FF2B5EF4-FFF2-40B4-BE49-F238E27FC236}">
              <a16:creationId xmlns:a16="http://schemas.microsoft.com/office/drawing/2014/main" id="{E5FC0211-3751-11F1-7ADD-76399CBB313D}"/>
            </a:ext>
          </a:extLst>
        </cdr:cNvPr>
        <cdr:cNvSpPr txBox="1"/>
      </cdr:nvSpPr>
      <cdr:spPr>
        <a:xfrm xmlns:a="http://schemas.openxmlformats.org/drawingml/2006/main">
          <a:off x="232856" y="2195445"/>
          <a:ext cx="1154163" cy="276999"/>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p xmlns:a="http://schemas.openxmlformats.org/drawingml/2006/main">
          <a:pPr algn="ctr"/>
          <a:r>
            <a:rPr lang="ja-JP" altLang="en-US" sz="1800" dirty="0">
              <a:latin typeface="Meiryo UI" panose="020B0604030504040204" pitchFamily="50" charset="-128"/>
              <a:ea typeface="Meiryo UI" panose="020B0604030504040204" pitchFamily="50" charset="-128"/>
            </a:rPr>
            <a:t>総合型選抜</a:t>
          </a:r>
        </a:p>
      </cdr:txBody>
    </cdr:sp>
  </cdr:relSizeAnchor>
  <cdr:relSizeAnchor xmlns:cdr="http://schemas.openxmlformats.org/drawingml/2006/chartDrawing">
    <cdr:from>
      <cdr:x>0.00567</cdr:x>
      <cdr:y>0.73916</cdr:y>
    </cdr:from>
    <cdr:to>
      <cdr:x>0.18337</cdr:x>
      <cdr:y>0.7945</cdr:y>
    </cdr:to>
    <cdr:sp macro="" textlink="">
      <cdr:nvSpPr>
        <cdr:cNvPr id="8" name="テキスト ボックス 7">
          <a:extLst xmlns:a="http://schemas.openxmlformats.org/drawingml/2006/main">
            <a:ext uri="{FF2B5EF4-FFF2-40B4-BE49-F238E27FC236}">
              <a16:creationId xmlns:a16="http://schemas.microsoft.com/office/drawing/2014/main" id="{81709333-DA35-0FC8-B119-E512EEDDC937}"/>
            </a:ext>
          </a:extLst>
        </cdr:cNvPr>
        <cdr:cNvSpPr txBox="1"/>
      </cdr:nvSpPr>
      <cdr:spPr>
        <a:xfrm xmlns:a="http://schemas.openxmlformats.org/drawingml/2006/main">
          <a:off x="45847" y="3288547"/>
          <a:ext cx="1436291" cy="246221"/>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p xmlns:a="http://schemas.openxmlformats.org/drawingml/2006/main">
          <a:pPr algn="ctr"/>
          <a:r>
            <a:rPr lang="ja-JP" altLang="en-US" sz="1600" dirty="0">
              <a:latin typeface="Meiryo UI" panose="020B0604030504040204" pitchFamily="50" charset="-128"/>
              <a:ea typeface="Meiryo UI" panose="020B0604030504040204" pitchFamily="50" charset="-128"/>
            </a:rPr>
            <a:t>学校推薦型選抜</a:t>
          </a:r>
        </a:p>
      </cdr:txBody>
    </cdr:sp>
  </cdr:relSizeAnchor>
</c:userShapes>
</file>

<file path=ppt/handoutMasters/_rels/handoutMaster1.xml.rels><?xml version="1.0" encoding="UTF-8" standalone="yes"?><Relationships xmlns="http://schemas.openxmlformats.org/package/2006/relationships"><Relationship Id="rId1" Target="../theme/theme19.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6868E26-06C8-413D-BB78-1F8898F6B19D}"/>
              </a:ext>
            </a:extLst>
          </p:cNvPr>
          <p:cNvSpPr>
            <a:spLocks noGrp="1"/>
          </p:cNvSpPr>
          <p:nvPr>
            <p:ph type="hdr" sz="quarter"/>
          </p:nvPr>
        </p:nvSpPr>
        <p:spPr>
          <a:xfrm>
            <a:off x="0" y="4"/>
            <a:ext cx="2950263" cy="498475"/>
          </a:xfrm>
          <a:prstGeom prst="rect">
            <a:avLst/>
          </a:prstGeom>
        </p:spPr>
        <p:txBody>
          <a:bodyPr vert="horz" lIns="91416" tIns="45709" rIns="91416" bIns="4570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7371BA5-ED73-4BE5-934C-02581EDE780A}"/>
              </a:ext>
            </a:extLst>
          </p:cNvPr>
          <p:cNvSpPr>
            <a:spLocks noGrp="1"/>
          </p:cNvSpPr>
          <p:nvPr>
            <p:ph type="dt" sz="quarter" idx="1"/>
          </p:nvPr>
        </p:nvSpPr>
        <p:spPr>
          <a:xfrm>
            <a:off x="3855350" y="4"/>
            <a:ext cx="2950263" cy="498475"/>
          </a:xfrm>
          <a:prstGeom prst="rect">
            <a:avLst/>
          </a:prstGeom>
        </p:spPr>
        <p:txBody>
          <a:bodyPr vert="horz" lIns="91416" tIns="45709" rIns="91416" bIns="45709" rtlCol="0"/>
          <a:lstStyle>
            <a:lvl1pPr algn="r">
              <a:defRPr sz="1200"/>
            </a:lvl1pPr>
          </a:lstStyle>
          <a:p>
            <a:fld id="{FA9B527F-BF61-4DFD-AE3D-FFD082408250}" type="datetimeFigureOut">
              <a:rPr kumimoji="1" lang="ja-JP" altLang="en-US" smtClean="0"/>
              <a:t>2026/6/15</a:t>
            </a:fld>
            <a:endParaRPr kumimoji="1" lang="ja-JP" altLang="en-US"/>
          </a:p>
        </p:txBody>
      </p:sp>
      <p:sp>
        <p:nvSpPr>
          <p:cNvPr id="4" name="フッター プレースホルダー 3">
            <a:extLst>
              <a:ext uri="{FF2B5EF4-FFF2-40B4-BE49-F238E27FC236}">
                <a16:creationId xmlns:a16="http://schemas.microsoft.com/office/drawing/2014/main" id="{B17DD83F-530F-4B9F-A71E-9DAD70C2D1B1}"/>
              </a:ext>
            </a:extLst>
          </p:cNvPr>
          <p:cNvSpPr>
            <a:spLocks noGrp="1"/>
          </p:cNvSpPr>
          <p:nvPr>
            <p:ph type="ftr" sz="quarter" idx="2"/>
          </p:nvPr>
        </p:nvSpPr>
        <p:spPr>
          <a:xfrm>
            <a:off x="0" y="9440866"/>
            <a:ext cx="2950263" cy="498475"/>
          </a:xfrm>
          <a:prstGeom prst="rect">
            <a:avLst/>
          </a:prstGeom>
        </p:spPr>
        <p:txBody>
          <a:bodyPr vert="horz" lIns="91416" tIns="45709" rIns="91416" bIns="4570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A52C99C-B7CC-4EAD-B906-D4F7A09A7EB2}"/>
              </a:ext>
            </a:extLst>
          </p:cNvPr>
          <p:cNvSpPr>
            <a:spLocks noGrp="1"/>
          </p:cNvSpPr>
          <p:nvPr>
            <p:ph type="sldNum" sz="quarter" idx="3"/>
          </p:nvPr>
        </p:nvSpPr>
        <p:spPr>
          <a:xfrm>
            <a:off x="3855350" y="9440866"/>
            <a:ext cx="2950263" cy="498475"/>
          </a:xfrm>
          <a:prstGeom prst="rect">
            <a:avLst/>
          </a:prstGeom>
        </p:spPr>
        <p:txBody>
          <a:bodyPr vert="horz" lIns="91416" tIns="45709" rIns="91416" bIns="45709" rtlCol="0" anchor="b"/>
          <a:lstStyle>
            <a:lvl1pPr algn="r">
              <a:defRPr sz="1200"/>
            </a:lvl1pPr>
          </a:lstStyle>
          <a:p>
            <a:fld id="{936441AA-5224-4AE8-BE5A-F27D5B67B933}" type="slidenum">
              <a:rPr kumimoji="1" lang="ja-JP" altLang="en-US" smtClean="0"/>
              <a:t>‹#›</a:t>
            </a:fld>
            <a:endParaRPr kumimoji="1" lang="ja-JP" altLang="en-US"/>
          </a:p>
        </p:txBody>
      </p:sp>
    </p:spTree>
    <p:extLst>
      <p:ext uri="{BB962C8B-B14F-4D97-AF65-F5344CB8AC3E}">
        <p14:creationId xmlns:p14="http://schemas.microsoft.com/office/powerpoint/2010/main" val="1670998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18.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50263" cy="498475"/>
          </a:xfrm>
          <a:prstGeom prst="rect">
            <a:avLst/>
          </a:prstGeom>
        </p:spPr>
        <p:txBody>
          <a:bodyPr vert="horz" lIns="91398" tIns="45699" rIns="91398"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50" y="4"/>
            <a:ext cx="2950263" cy="498475"/>
          </a:xfrm>
          <a:prstGeom prst="rect">
            <a:avLst/>
          </a:prstGeom>
        </p:spPr>
        <p:txBody>
          <a:bodyPr vert="horz" lIns="91398" tIns="45699" rIns="91398" bIns="45699" rtlCol="0"/>
          <a:lstStyle>
            <a:lvl1pPr algn="r">
              <a:defRPr sz="1200"/>
            </a:lvl1pPr>
          </a:lstStyle>
          <a:p>
            <a:fld id="{027CF3EB-F5F6-442B-95C5-EB99D2781B18}"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98" tIns="45699" rIns="91398" bIns="45699" rtlCol="0" anchor="ctr"/>
          <a:lstStyle/>
          <a:p>
            <a:endParaRPr lang="ja-JP" altLang="en-US"/>
          </a:p>
        </p:txBody>
      </p:sp>
      <p:sp>
        <p:nvSpPr>
          <p:cNvPr id="5" name="ノート プレースホルダー 4"/>
          <p:cNvSpPr>
            <a:spLocks noGrp="1"/>
          </p:cNvSpPr>
          <p:nvPr>
            <p:ph type="body" sz="quarter" idx="3"/>
          </p:nvPr>
        </p:nvSpPr>
        <p:spPr>
          <a:xfrm>
            <a:off x="681203" y="4783145"/>
            <a:ext cx="5444806" cy="3913187"/>
          </a:xfrm>
          <a:prstGeom prst="rect">
            <a:avLst/>
          </a:prstGeom>
        </p:spPr>
        <p:txBody>
          <a:bodyPr vert="horz" lIns="91398" tIns="45699" rIns="91398"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8"/>
            <a:ext cx="2950263" cy="498475"/>
          </a:xfrm>
          <a:prstGeom prst="rect">
            <a:avLst/>
          </a:prstGeom>
        </p:spPr>
        <p:txBody>
          <a:bodyPr vert="horz" lIns="91398" tIns="45699" rIns="91398"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50" y="9440868"/>
            <a:ext cx="2950263" cy="498475"/>
          </a:xfrm>
          <a:prstGeom prst="rect">
            <a:avLst/>
          </a:prstGeom>
        </p:spPr>
        <p:txBody>
          <a:bodyPr vert="horz" lIns="91398" tIns="45699" rIns="91398" bIns="45699" rtlCol="0" anchor="b"/>
          <a:lstStyle>
            <a:lvl1pPr algn="r">
              <a:defRPr sz="1200"/>
            </a:lvl1pPr>
          </a:lstStyle>
          <a:p>
            <a:fld id="{99ABAAA2-307A-4809-AAA3-4A3D08AA1F36}" type="slidenum">
              <a:rPr kumimoji="1" lang="ja-JP" altLang="en-US" smtClean="0"/>
              <a:t>‹#›</a:t>
            </a:fld>
            <a:endParaRPr kumimoji="1" lang="ja-JP" altLang="en-US"/>
          </a:p>
        </p:txBody>
      </p:sp>
    </p:spTree>
    <p:extLst>
      <p:ext uri="{BB962C8B-B14F-4D97-AF65-F5344CB8AC3E}">
        <p14:creationId xmlns:p14="http://schemas.microsoft.com/office/powerpoint/2010/main" val="17334725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ABAAA2-307A-4809-AAA3-4A3D08AA1F3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32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20C91-B830-3B7E-2F06-7AFDDBAFA9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5FDB4E-93A1-1F0D-B3EC-AD7D0E6D92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D0D557C-7756-686D-B4FE-742209C7E24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CBE552D-010C-84C1-74E0-94A67901FABB}"/>
              </a:ext>
            </a:extLst>
          </p:cNvPr>
          <p:cNvSpPr>
            <a:spLocks noGrp="1"/>
          </p:cNvSpPr>
          <p:nvPr>
            <p:ph type="sldNum" sz="quarter" idx="5"/>
          </p:nvPr>
        </p:nvSpPr>
        <p:spPr/>
        <p:txBody>
          <a:bodyPr/>
          <a:lstStyle/>
          <a:p>
            <a:pPr marL="0" marR="0" lvl="0" indent="0" algn="r" defTabSz="910058" rtl="0" eaLnBrk="1" fontAlgn="auto" latinLnBrk="0" hangingPunct="1">
              <a:lnSpc>
                <a:spcPct val="100000"/>
              </a:lnSpc>
              <a:spcBef>
                <a:spcPts val="0"/>
              </a:spcBef>
              <a:spcAft>
                <a:spcPts val="0"/>
              </a:spcAft>
              <a:buClrTx/>
              <a:buSzTx/>
              <a:buFontTx/>
              <a:buNone/>
              <a:tabLst/>
              <a:defRPr/>
            </a:pPr>
            <a:fld id="{EDEE4FB8-13CF-4E72-953D-8B9F2F43337E}"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058"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23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42" rtl="0" eaLnBrk="1" fontAlgn="auto" latinLnBrk="0" hangingPunct="1">
              <a:lnSpc>
                <a:spcPct val="100000"/>
              </a:lnSpc>
              <a:spcBef>
                <a:spcPts val="0"/>
              </a:spcBef>
              <a:spcAft>
                <a:spcPts val="0"/>
              </a:spcAft>
              <a:buClrTx/>
              <a:buSzTx/>
              <a:buFontTx/>
              <a:buNone/>
              <a:tabLst/>
              <a:defRPr/>
            </a:pPr>
            <a:fld id="{99ABAAA2-307A-4809-AAA3-4A3D08AA1F3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4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7110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217D9-F12E-84E9-46CF-DB08860217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2C37B5-2907-3E15-D79D-F591A07535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BD2817-0B39-F494-9CAD-CA4F0726C24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C7DFA148-64A8-8CF1-AD72-8E369F5382B8}"/>
              </a:ext>
            </a:extLst>
          </p:cNvPr>
          <p:cNvSpPr>
            <a:spLocks noGrp="1"/>
          </p:cNvSpPr>
          <p:nvPr>
            <p:ph type="sldNum" sz="quarter" idx="10"/>
          </p:nvPr>
        </p:nvSpPr>
        <p:spPr/>
        <p:txBody>
          <a:bodyPr/>
          <a:lstStyle/>
          <a:p>
            <a:pPr marL="0" marR="0" lvl="0" indent="0" algn="r" defTabSz="914242" rtl="0" eaLnBrk="1" fontAlgn="auto" latinLnBrk="0" hangingPunct="1">
              <a:lnSpc>
                <a:spcPct val="100000"/>
              </a:lnSpc>
              <a:spcBef>
                <a:spcPts val="0"/>
              </a:spcBef>
              <a:spcAft>
                <a:spcPts val="0"/>
              </a:spcAft>
              <a:buClrTx/>
              <a:buSzTx/>
              <a:buFontTx/>
              <a:buNone/>
              <a:tabLst/>
              <a:defRPr/>
            </a:pPr>
            <a:fld id="{99ABAAA2-307A-4809-AAA3-4A3D08AA1F3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4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9312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0058" rtl="0" eaLnBrk="1" fontAlgn="auto" latinLnBrk="0" hangingPunct="1">
              <a:lnSpc>
                <a:spcPct val="100000"/>
              </a:lnSpc>
              <a:spcBef>
                <a:spcPts val="0"/>
              </a:spcBef>
              <a:spcAft>
                <a:spcPts val="0"/>
              </a:spcAft>
              <a:buClrTx/>
              <a:buSzTx/>
              <a:buFontTx/>
              <a:buNone/>
              <a:tabLst/>
              <a:defRPr/>
            </a:pPr>
            <a:fld id="{EDEE4FB8-13CF-4E72-953D-8B9F2F43337E}"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058"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636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ABAAA2-307A-4809-AAA3-4A3D08AA1F3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110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ABAAA2-307A-4809-AAA3-4A3D08AA1F3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475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A7A4C-5657-ECFF-299E-DA6021588E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DF6A18-05F0-05F4-FE7A-8F7073EA8E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AD3F05-F3AE-1D13-4208-7E5D41D69FA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453F07A-DA3A-7649-7158-935851B731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EE0F0-8A88-477D-B851-E1EE9384C8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474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EE0F0-8A88-477D-B851-E1EE9384C8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50807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1.jpe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7A02F743-C2AA-F5AF-04BA-C516BDAE696F}"/>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6132564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DEC9B2F-66C3-B1B4-C40B-340719F77147}"/>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55345324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302350B-7E96-2C1A-384A-003ECB8A524A}"/>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83481688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DC92EAC-F680-4AA6-A64A-016601EF693E}" type="datetime1">
              <a:rPr kumimoji="0" lang="ja-JP" altLang="en-US" sz="1179"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2026/6/15</a:t>
            </a:fld>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スライド番号プレースホルダー 5">
            <a:extLst>
              <a:ext uri="{FF2B5EF4-FFF2-40B4-BE49-F238E27FC236}">
                <a16:creationId xmlns:a16="http://schemas.microsoft.com/office/drawing/2014/main" id="{CDF247A5-51BA-BAC2-5C33-8B67648A6B3E}"/>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3558881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23296"/>
            <a:ext cx="8915400" cy="645689"/>
          </a:xfrm>
        </p:spPr>
        <p:txBody>
          <a:bodyPr/>
          <a:lstStyle/>
          <a:p>
            <a:r>
              <a:rPr lang="ja-JP" altLang="en-US"/>
              <a:t>マスター タイトルの書式設定</a:t>
            </a:r>
          </a:p>
        </p:txBody>
      </p:sp>
      <p:sp>
        <p:nvSpPr>
          <p:cNvPr id="3" name="日付プレースホルダー 3"/>
          <p:cNvSpPr>
            <a:spLocks noGrp="1" noChangeArrowheads="1"/>
          </p:cNvSpPr>
          <p:nvPr>
            <p:ph type="dt" sz="half" idx="10"/>
          </p:nvPr>
        </p:nvSpPr>
        <p:spPr/>
        <p:txBody>
          <a:bodyPr/>
          <a:lstStyle>
            <a:lvl1pPr>
              <a:defRPr/>
            </a:lvl1pPr>
          </a:lstStyle>
          <a:p>
            <a:pPr>
              <a:defRPr/>
            </a:pPr>
            <a:fld id="{285FE6AD-45AB-434F-AA42-530F67167119}" type="datetime1">
              <a:rPr lang="ja-JP" altLang="en-US" sz="1769" smtClean="0"/>
              <a:t>2026/6/15</a:t>
            </a:fld>
            <a:endParaRPr lang="ja-JP" altLang="en-US" sz="1769"/>
          </a:p>
        </p:txBody>
      </p:sp>
      <p:sp>
        <p:nvSpPr>
          <p:cNvPr id="4" name="フッター プレースホルダー 4"/>
          <p:cNvSpPr>
            <a:spLocks noGrp="1" noChangeArrowheads="1"/>
          </p:cNvSpPr>
          <p:nvPr>
            <p:ph type="ftr" sz="quarter" idx="11"/>
          </p:nvPr>
        </p:nvSpPr>
        <p:spPr/>
        <p:txBody>
          <a:bodyPr/>
          <a:lstStyle>
            <a:lvl1pPr>
              <a:defRPr/>
            </a:lvl1pPr>
          </a:lstStyle>
          <a:p>
            <a:pPr>
              <a:defRPr/>
            </a:pPr>
            <a:endParaRPr lang="ja-JP" altLang="ja-JP"/>
          </a:p>
        </p:txBody>
      </p:sp>
      <p:sp>
        <p:nvSpPr>
          <p:cNvPr id="5" name="スライド番号プレースホルダー 5">
            <a:extLst>
              <a:ext uri="{FF2B5EF4-FFF2-40B4-BE49-F238E27FC236}">
                <a16:creationId xmlns:a16="http://schemas.microsoft.com/office/drawing/2014/main" id="{F370C42E-6103-1AB8-C235-CE6D6EE17CDC}"/>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08891216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文科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6"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9555944" y="6532526"/>
            <a:ext cx="200125" cy="195951"/>
          </a:xfrm>
          <a:prstGeom prst="rect">
            <a:avLst/>
          </a:prstGeom>
          <a:noFill/>
        </p:spPr>
        <p:txBody>
          <a:bodyPr wrap="none" lIns="0" tIns="0" rIns="0" bIns="0" rtlCol="0" anchor="b" anchorCtr="0">
            <a:noAutofit/>
          </a:bodyPr>
          <a:lstStyle/>
          <a:p>
            <a:pPr algn="r"/>
            <a:endParaRPr kumimoji="1" lang="ja-JP" altLang="en-US" sz="907" b="0" dirty="0">
              <a:latin typeface="+mn-ea"/>
              <a:ea typeface="+mn-ea"/>
              <a:cs typeface="Arial" panose="020B0604020202020204" pitchFamily="34" charset="0"/>
            </a:endParaRPr>
          </a:p>
        </p:txBody>
      </p:sp>
      <p:sp>
        <p:nvSpPr>
          <p:cNvPr id="7" name="スライド番号プレースホルダー 5">
            <a:extLst>
              <a:ext uri="{FF2B5EF4-FFF2-40B4-BE49-F238E27FC236}">
                <a16:creationId xmlns:a16="http://schemas.microsoft.com/office/drawing/2014/main" id="{8B66401B-4C27-8F05-0DC6-FD3E7FDBE0D5}"/>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47778268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4A6188A0-F331-0DE1-421A-222E36E08D00}"/>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11805932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689A9F81-88FB-45DC-B0D3-71519E58FEB0}" type="datetime1">
              <a:rPr lang="ja-JP" altLang="en-US" smtClean="0"/>
              <a:t>2026/6/15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5" name="スライド番号プレースホルダ 5">
            <a:extLst>
              <a:ext uri="{FF2B5EF4-FFF2-40B4-BE49-F238E27FC236}">
                <a16:creationId xmlns:a16="http://schemas.microsoft.com/office/drawing/2014/main" id="{4EC0F5F2-88D8-F54D-728A-51843453814D}"/>
              </a:ext>
            </a:extLst>
          </p:cNvPr>
          <p:cNvSpPr>
            <a:spLocks noGrp="1"/>
          </p:cNvSpPr>
          <p:nvPr>
            <p:ph type="sldNum" sz="quarter" idx="4"/>
          </p:nvPr>
        </p:nvSpPr>
        <p:spPr>
          <a:xfrm>
            <a:off x="7509284" y="6373832"/>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9">
                <a:solidFill>
                  <a:srgbClr val="898989"/>
                </a:solidFill>
                <a:latin typeface="Calibri" panose="020F0502020204030204" pitchFamily="34" charset="0"/>
              </a:defRPr>
            </a:lvl1pPr>
          </a:lstStyle>
          <a:p>
            <a:pPr>
              <a:defRPr/>
            </a:pPr>
            <a:fld id="{EC14C734-3C32-4B92-ABBE-60D8D1AAB512}" type="slidenum">
              <a:rPr lang="ja-JP" altLang="en-US"/>
              <a:pPr>
                <a:defRPr/>
              </a:pPr>
              <a:t>‹#›</a:t>
            </a:fld>
            <a:endParaRPr lang="ja-JP" altLang="en-US"/>
          </a:p>
        </p:txBody>
      </p:sp>
    </p:spTree>
    <p:extLst>
      <p:ext uri="{BB962C8B-B14F-4D97-AF65-F5344CB8AC3E}">
        <p14:creationId xmlns:p14="http://schemas.microsoft.com/office/powerpoint/2010/main" val="217055285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スライド番号プレースホルダ 5">
            <a:extLst>
              <a:ext uri="{FF2B5EF4-FFF2-40B4-BE49-F238E27FC236}">
                <a16:creationId xmlns:a16="http://schemas.microsoft.com/office/drawing/2014/main" id="{3F63BD19-1AC2-6080-8725-0C14D7585507}"/>
              </a:ext>
            </a:extLst>
          </p:cNvPr>
          <p:cNvSpPr>
            <a:spLocks noGrp="1"/>
          </p:cNvSpPr>
          <p:nvPr>
            <p:ph type="sldNum" sz="quarter" idx="4"/>
          </p:nvPr>
        </p:nvSpPr>
        <p:spPr>
          <a:xfrm>
            <a:off x="7509284" y="6373832"/>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9">
                <a:solidFill>
                  <a:srgbClr val="898989"/>
                </a:solidFill>
                <a:latin typeface="Calibri" panose="020F0502020204030204" pitchFamily="34" charset="0"/>
              </a:defRPr>
            </a:lvl1pPr>
          </a:lstStyle>
          <a:p>
            <a:pPr>
              <a:defRPr/>
            </a:pPr>
            <a:fld id="{EC14C734-3C32-4B92-ABBE-60D8D1AAB512}" type="slidenum">
              <a:rPr lang="ja-JP" altLang="en-US"/>
              <a:pPr>
                <a:defRPr/>
              </a:pPr>
              <a:t>‹#›</a:t>
            </a:fld>
            <a:endParaRPr lang="ja-JP" altLang="en-US"/>
          </a:p>
        </p:txBody>
      </p:sp>
    </p:spTree>
    <p:extLst>
      <p:ext uri="{BB962C8B-B14F-4D97-AF65-F5344CB8AC3E}">
        <p14:creationId xmlns:p14="http://schemas.microsoft.com/office/powerpoint/2010/main" val="37576453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4868518C-B974-B80A-97B2-3801252BD8D3}"/>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4756399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2E1A3C61-DB45-26A0-A3D2-502A059F8505}"/>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29588008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DF4EA5FE-CE87-4FE6-BCA5-81FC686498A3}" type="datetime1">
              <a:rPr lang="ja-JP" altLang="en-US" smtClean="0"/>
              <a:t>2026/6/15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5" name="スライド番号プレースホルダー 5">
            <a:extLst>
              <a:ext uri="{FF2B5EF4-FFF2-40B4-BE49-F238E27FC236}">
                <a16:creationId xmlns:a16="http://schemas.microsoft.com/office/drawing/2014/main" id="{8FC175FC-E8B0-F5A5-061F-5F3D0C27DCE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43440557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284ED180-6299-2402-D035-C2627455416E}"/>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76607491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90D808C4-A3FE-35FA-4178-AEEBF2F7A706}"/>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67004148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E50D3109-C834-AA60-F44A-4937DCCB1169}"/>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10990260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A00D98DC-413B-F84D-5C02-6822B50280F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86516093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6FFDD78E-6BDE-D16C-9CE8-BB9485B2EA2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86003706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
        <p:nvSpPr>
          <p:cNvPr id="3" name="スライド番号プレースホルダー 5">
            <a:extLst>
              <a:ext uri="{FF2B5EF4-FFF2-40B4-BE49-F238E27FC236}">
                <a16:creationId xmlns:a16="http://schemas.microsoft.com/office/drawing/2014/main" id="{4D12E9EB-666B-8399-BAE7-7B9F3FBD049D}"/>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86971488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23296"/>
            <a:ext cx="8915400" cy="645689"/>
          </a:xfrm>
        </p:spPr>
        <p:txBody>
          <a:bodyPr/>
          <a:lstStyle/>
          <a:p>
            <a:r>
              <a:rPr lang="ja-JP" altLang="en-US"/>
              <a:t>マスター タイトルの書式設定</a:t>
            </a:r>
          </a:p>
        </p:txBody>
      </p:sp>
      <p:sp>
        <p:nvSpPr>
          <p:cNvPr id="3" name="日付プレースホルダー 3"/>
          <p:cNvSpPr>
            <a:spLocks noGrp="1" noChangeArrowheads="1"/>
          </p:cNvSpPr>
          <p:nvPr>
            <p:ph type="dt" sz="half" idx="10"/>
          </p:nvPr>
        </p:nvSpPr>
        <p:spPr/>
        <p:txBody>
          <a:bodyPr/>
          <a:lstStyle>
            <a:lvl1pPr>
              <a:defRPr/>
            </a:lvl1pPr>
          </a:lstStyle>
          <a:p>
            <a:pPr>
              <a:defRPr/>
            </a:pPr>
            <a:fld id="{350689E7-EF26-47BC-A560-B409E6FCFCE2}" type="datetime1">
              <a:rPr lang="ja-JP" altLang="en-US" sz="1769" smtClean="0"/>
              <a:t>2026/6/15</a:t>
            </a:fld>
            <a:endParaRPr lang="ja-JP" altLang="en-US" sz="1769"/>
          </a:p>
        </p:txBody>
      </p:sp>
      <p:sp>
        <p:nvSpPr>
          <p:cNvPr id="4" name="フッター プレースホルダー 4"/>
          <p:cNvSpPr>
            <a:spLocks noGrp="1" noChangeArrowheads="1"/>
          </p:cNvSpPr>
          <p:nvPr>
            <p:ph type="ftr" sz="quarter" idx="11"/>
          </p:nvPr>
        </p:nvSpPr>
        <p:spPr/>
        <p:txBody>
          <a:bodyPr/>
          <a:lstStyle>
            <a:lvl1pPr>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031E07A8-EE53-4F42-468A-8D590C89CAED}"/>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17357440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463034"/>
            <a:ext cx="8420100" cy="1470025"/>
          </a:xfrm>
        </p:spPr>
        <p:txBody>
          <a:bodyPr>
            <a:normAutofit/>
          </a:bodyPr>
          <a:lstStyle>
            <a:lvl1pPr>
              <a:defRPr sz="4000"/>
            </a:lvl1pPr>
          </a:lstStyle>
          <a:p>
            <a:r>
              <a:rPr kumimoji="1" lang="ja-JP" altLang="en-US" dirty="0"/>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259980E-B512-4638-879B-8E20887A9705}"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7" name="Rectangle 2"/>
          <p:cNvSpPr>
            <a:spLocks noChangeArrowheads="1"/>
          </p:cNvSpPr>
          <p:nvPr userDrawn="1"/>
        </p:nvSpPr>
        <p:spPr bwMode="auto">
          <a:xfrm>
            <a:off x="0" y="0"/>
            <a:ext cx="9905999" cy="2262997"/>
          </a:xfrm>
          <a:prstGeom prst="rect">
            <a:avLst/>
          </a:prstGeom>
          <a:gradFill rotWithShape="1">
            <a:gsLst>
              <a:gs pos="0">
                <a:srgbClr val="33CCFF"/>
              </a:gs>
              <a:gs pos="100000">
                <a:srgbClr val="FFFFFF"/>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lIns="89839" tIns="44920" rIns="89839" bIns="4492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452438">
              <a:spcBef>
                <a:spcPct val="20000"/>
              </a:spcBef>
              <a:buChar char="•"/>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defTabSz="898581">
              <a:spcBef>
                <a:spcPct val="0"/>
              </a:spcBef>
              <a:buFontTx/>
              <a:buNone/>
              <a:defRPr/>
            </a:pPr>
            <a:endParaRPr kumimoji="0" lang="ja-JP" altLang="ja-JP" sz="1965" kern="0" dirty="0">
              <a:solidFill>
                <a:srgbClr val="1F497D"/>
              </a:solidFill>
              <a:latin typeface="HGS創英角ｺﾞｼｯｸUB" panose="020B0900000000000000" pitchFamily="50" charset="-128"/>
              <a:ea typeface="HGS創英角ｺﾞｼｯｸUB" panose="020B0900000000000000" pitchFamily="50" charset="-128"/>
              <a:sym typeface="Verdana" panose="020B0604030504040204" pitchFamily="34" charset="0"/>
            </a:endParaRPr>
          </a:p>
        </p:txBody>
      </p:sp>
    </p:spTree>
    <p:extLst>
      <p:ext uri="{BB962C8B-B14F-4D97-AF65-F5344CB8AC3E}">
        <p14:creationId xmlns:p14="http://schemas.microsoft.com/office/powerpoint/2010/main" val="286248876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DF8A72E4-66D0-4A1B-8C0A-4D32D269D888}"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38819208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0928"/>
            <a:ext cx="9898213" cy="648072"/>
          </a:xfrm>
        </p:spPr>
        <p:txBody>
          <a:bodyPr anchor="t">
            <a:noAutofit/>
          </a:bodyPr>
          <a:lstStyle>
            <a:lvl1pPr algn="ctr">
              <a:defRPr sz="3600"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AC2CE355-49F8-423B-BCDE-C50BDB1B723F}"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192300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A020557-419C-8AC6-B0C9-08D64BAED049}"/>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48562960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1469DEA-39F8-447D-9564-9336606872E2}" type="datetime1">
              <a:rPr kumimoji="1" lang="ja-JP" altLang="en-US" smtClean="0"/>
              <a:t>2026/6/15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60878368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A41E06-EE36-4DE8-AF9A-3A400B3E4E04}" type="datetime1">
              <a:rPr kumimoji="1" lang="ja-JP" altLang="en-US" smtClean="0"/>
              <a:t>2026/6/15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6720309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7FE788-D0C5-4F55-86F2-979B5B5BEFFA}" type="datetime1">
              <a:rPr kumimoji="1" lang="ja-JP" altLang="en-US" smtClean="0"/>
              <a:t>2026/6/15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03342170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28E151-6C0E-4E31-990C-B0B27BDF200F}" type="datetime1">
              <a:rPr kumimoji="1" lang="ja-JP" altLang="en-US" smtClean="0"/>
              <a:t>2026/6/15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4349837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40E910-AAD2-4BC3-9D40-64EBED172FE3}" type="datetime1">
              <a:rPr kumimoji="1" lang="ja-JP" altLang="en-US" smtClean="0"/>
              <a:t>2026/6/15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82928610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CE43D-A1F0-4277-B592-45D1B7540D8B}" type="datetime1">
              <a:rPr kumimoji="1" lang="ja-JP" altLang="en-US" smtClean="0"/>
              <a:t>2026/6/15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94844506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49E27A-A568-422A-8BCC-EC78C104FCFD}"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08710186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65C91EE-1755-4C8E-B384-1774B2E8A447}"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8460277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_1行">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C0D0B-61E8-4361-90F7-5552067209F7}"/>
              </a:ext>
            </a:extLst>
          </p:cNvPr>
          <p:cNvSpPr>
            <a:spLocks noGrp="1"/>
          </p:cNvSpPr>
          <p:nvPr>
            <p:ph type="title" hasCustomPrompt="1"/>
          </p:nvPr>
        </p:nvSpPr>
        <p:spPr>
          <a:xfrm>
            <a:off x="194337" y="188913"/>
            <a:ext cx="9516000" cy="360000"/>
          </a:xfrm>
          <a:prstGeom prst="rect">
            <a:avLst/>
          </a:prstGeom>
        </p:spPr>
        <p:txBody>
          <a:bodyPr lIns="0" tIns="0" rIns="0" bIns="0" anchor="t"/>
          <a:lstStyle>
            <a:lvl1pPr>
              <a:defRPr sz="2000" b="1">
                <a:solidFill>
                  <a:schemeClr val="accent1">
                    <a:lumMod val="75000"/>
                  </a:schemeClr>
                </a:solidFill>
              </a:defRPr>
            </a:lvl1pPr>
          </a:lstStyle>
          <a:p>
            <a:r>
              <a:rPr kumimoji="1" lang="ja-JP" altLang="en-US" dirty="0"/>
              <a:t>タイトルの書式設定</a:t>
            </a:r>
          </a:p>
        </p:txBody>
      </p:sp>
      <p:cxnSp>
        <p:nvCxnSpPr>
          <p:cNvPr id="6" name="直線コネクタ 5">
            <a:extLst>
              <a:ext uri="{FF2B5EF4-FFF2-40B4-BE49-F238E27FC236}">
                <a16:creationId xmlns:a16="http://schemas.microsoft.com/office/drawing/2014/main" id="{C1118E86-9111-4FDB-9F1B-A2C45855F8DA}"/>
              </a:ext>
            </a:extLst>
          </p:cNvPr>
          <p:cNvCxnSpPr/>
          <p:nvPr userDrawn="1"/>
        </p:nvCxnSpPr>
        <p:spPr>
          <a:xfrm>
            <a:off x="194338" y="548680"/>
            <a:ext cx="951732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165B2AA2-F9B2-23BB-D66F-168E94BB427C}"/>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58041738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039DD21E-2AE1-4E9D-BC51-26CF9790D15C}" type="datetime1">
              <a:rPr lang="ja-JP" altLang="en-US" smtClean="0">
                <a:solidFill>
                  <a:prstClr val="black"/>
                </a:solidFill>
              </a:rPr>
              <a:t>2026/6/15</a:t>
            </a:fld>
            <a:endParaRPr lang="en-US" altLang="ja-JP"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スライド番号プレースホルダー 5">
            <a:extLst>
              <a:ext uri="{FF2B5EF4-FFF2-40B4-BE49-F238E27FC236}">
                <a16:creationId xmlns:a16="http://schemas.microsoft.com/office/drawing/2014/main" id="{A46D8670-BDBF-9737-A8C5-BE52EC0B6FC4}"/>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96318611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89576ABA-AC8C-5CE7-A45F-6142A6D47E80}"/>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78597334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5699" name="Rectangle 3"/>
          <p:cNvSpPr>
            <a:spLocks noGrp="1" noChangeArrowheads="1"/>
          </p:cNvSpPr>
          <p:nvPr>
            <p:ph type="ctrTitle"/>
          </p:nvPr>
        </p:nvSpPr>
        <p:spPr>
          <a:xfrm>
            <a:off x="742975" y="429553"/>
            <a:ext cx="8420100" cy="796823"/>
          </a:xfrm>
        </p:spPr>
        <p:txBody>
          <a:bodyPr/>
          <a:lstStyle>
            <a:lvl1pPr>
              <a:defRPr sz="4401"/>
            </a:lvl1pPr>
          </a:lstStyle>
          <a:p>
            <a:r>
              <a:rPr lang="ja-JP" altLang="en-US"/>
              <a:t>マスタ タイトルの書式設定</a:t>
            </a:r>
          </a:p>
        </p:txBody>
      </p:sp>
      <p:sp>
        <p:nvSpPr>
          <p:cNvPr id="285700" name="Rectangle 4"/>
          <p:cNvSpPr>
            <a:spLocks noGrp="1" noChangeArrowheads="1"/>
          </p:cNvSpPr>
          <p:nvPr>
            <p:ph type="subTitle" idx="1"/>
          </p:nvPr>
        </p:nvSpPr>
        <p:spPr>
          <a:xfrm>
            <a:off x="2125699" y="5706805"/>
            <a:ext cx="5654675" cy="917575"/>
          </a:xfrm>
        </p:spPr>
        <p:txBody>
          <a:bodyPr/>
          <a:lstStyle>
            <a:lvl1pPr marL="0" indent="0" algn="ctr">
              <a:defRPr>
                <a:latin typeface="HGP創英角ｺﾞｼｯｸUB" pitchFamily="50" charset="-128"/>
                <a:ea typeface="HGP創英角ｺﾞｼｯｸUB" pitchFamily="50" charset="-128"/>
              </a:defRPr>
            </a:lvl1pPr>
          </a:lstStyle>
          <a:p>
            <a:r>
              <a:rPr lang="ja-JP" altLang="en-US"/>
              <a:t>文部科学省</a:t>
            </a:r>
          </a:p>
        </p:txBody>
      </p:sp>
      <p:sp>
        <p:nvSpPr>
          <p:cNvPr id="4" name="Rectangle 5"/>
          <p:cNvSpPr>
            <a:spLocks noGrp="1" noChangeArrowheads="1"/>
          </p:cNvSpPr>
          <p:nvPr>
            <p:ph type="dt" sz="half" idx="10"/>
          </p:nvPr>
        </p:nvSpPr>
        <p:spPr>
          <a:xfrm>
            <a:off x="0" y="6553200"/>
            <a:ext cx="2311400" cy="304800"/>
          </a:xfrm>
        </p:spPr>
        <p:txBody>
          <a:bodyPr/>
          <a:lstStyle>
            <a:lvl1pPr>
              <a:defRPr/>
            </a:lvl1pPr>
          </a:lstStyle>
          <a:p>
            <a:pPr>
              <a:defRPr/>
            </a:pPr>
            <a:fld id="{8E827EF4-0534-47D5-BD05-6CDE6D5F6A10}" type="datetime1">
              <a:rPr lang="ja-JP" altLang="en-US" smtClean="0">
                <a:solidFill>
                  <a:prstClr val="black"/>
                </a:solidFill>
              </a:rPr>
              <a:t>2026/6/15</a:t>
            </a:fld>
            <a:endParaRPr lang="en-US" altLang="ja-JP" dirty="0">
              <a:solidFill>
                <a:prstClr val="black"/>
              </a:solidFill>
            </a:endParaRPr>
          </a:p>
        </p:txBody>
      </p:sp>
      <p:sp>
        <p:nvSpPr>
          <p:cNvPr id="5" name="Rectangle 6"/>
          <p:cNvSpPr>
            <a:spLocks noGrp="1" noChangeArrowheads="1"/>
          </p:cNvSpPr>
          <p:nvPr>
            <p:ph type="ftr" sz="quarter" idx="11"/>
          </p:nvPr>
        </p:nvSpPr>
        <p:spPr>
          <a:xfrm>
            <a:off x="3384575" y="6245228"/>
            <a:ext cx="3136900" cy="476251"/>
          </a:xfrm>
        </p:spPr>
        <p:txBody>
          <a:bodyPr/>
          <a:lstStyle>
            <a:lvl1pPr>
              <a:defRPr/>
            </a:lvl1pPr>
          </a:lstStyle>
          <a:p>
            <a:pPr>
              <a:defRPr/>
            </a:pPr>
            <a:endParaRPr lang="en-US" altLang="ja-JP" dirty="0">
              <a:solidFill>
                <a:prstClr val="black"/>
              </a:solidFill>
            </a:endParaRPr>
          </a:p>
        </p:txBody>
      </p:sp>
      <p:sp>
        <p:nvSpPr>
          <p:cNvPr id="2" name="スライド番号プレースホルダー 5">
            <a:extLst>
              <a:ext uri="{FF2B5EF4-FFF2-40B4-BE49-F238E27FC236}">
                <a16:creationId xmlns:a16="http://schemas.microsoft.com/office/drawing/2014/main" id="{A43B6F1C-C748-E93E-2705-0D1085F0773A}"/>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24369899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_1行">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C0D0B-61E8-4361-90F7-5552067209F7}"/>
              </a:ext>
            </a:extLst>
          </p:cNvPr>
          <p:cNvSpPr>
            <a:spLocks noGrp="1"/>
          </p:cNvSpPr>
          <p:nvPr>
            <p:ph type="title" hasCustomPrompt="1"/>
          </p:nvPr>
        </p:nvSpPr>
        <p:spPr>
          <a:xfrm>
            <a:off x="194337" y="188913"/>
            <a:ext cx="9516000" cy="360000"/>
          </a:xfrm>
          <a:prstGeom prst="rect">
            <a:avLst/>
          </a:prstGeom>
        </p:spPr>
        <p:txBody>
          <a:bodyPr lIns="0" tIns="0" rIns="0" bIns="0" anchor="t"/>
          <a:lstStyle>
            <a:lvl1pPr>
              <a:defRPr sz="2000" b="1">
                <a:solidFill>
                  <a:schemeClr val="accent1">
                    <a:lumMod val="75000"/>
                  </a:schemeClr>
                </a:solidFill>
              </a:defRPr>
            </a:lvl1pPr>
          </a:lstStyle>
          <a:p>
            <a:r>
              <a:rPr kumimoji="1" lang="ja-JP" altLang="en-US" dirty="0"/>
              <a:t>タイトルの書式設定</a:t>
            </a:r>
          </a:p>
        </p:txBody>
      </p:sp>
      <p:cxnSp>
        <p:nvCxnSpPr>
          <p:cNvPr id="6" name="直線コネクタ 5">
            <a:extLst>
              <a:ext uri="{FF2B5EF4-FFF2-40B4-BE49-F238E27FC236}">
                <a16:creationId xmlns:a16="http://schemas.microsoft.com/office/drawing/2014/main" id="{C1118E86-9111-4FDB-9F1B-A2C45855F8DA}"/>
              </a:ext>
            </a:extLst>
          </p:cNvPr>
          <p:cNvCxnSpPr/>
          <p:nvPr userDrawn="1"/>
        </p:nvCxnSpPr>
        <p:spPr>
          <a:xfrm>
            <a:off x="194338" y="548680"/>
            <a:ext cx="951732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スライド番号プレースホルダー 5">
            <a:extLst>
              <a:ext uri="{FF2B5EF4-FFF2-40B4-BE49-F238E27FC236}">
                <a16:creationId xmlns:a16="http://schemas.microsoft.com/office/drawing/2014/main" id="{8AD620EC-61C4-1569-B341-D3B113C32543}"/>
              </a:ext>
            </a:extLst>
          </p:cNvPr>
          <p:cNvSpPr>
            <a:spLocks noGrp="1"/>
          </p:cNvSpPr>
          <p:nvPr>
            <p:ph type="sldNum" sz="quarter" idx="12"/>
          </p:nvPr>
        </p:nvSpPr>
        <p:spPr>
          <a:xfrm>
            <a:off x="7586813" y="6491157"/>
            <a:ext cx="2311400" cy="365125"/>
          </a:xfrm>
          <a:prstGeom prst="rect">
            <a:avLst/>
          </a:prstGeom>
        </p:spPr>
        <p:txBody>
          <a:bodyPr/>
          <a:lstStyle>
            <a:lvl1pPr algn="r">
              <a:defRPr sz="1600"/>
            </a:lvl1pPr>
          </a:lstStyle>
          <a:p>
            <a:pPr algn="r"/>
            <a:fld id="{973FA57C-AB59-4833-AF31-95C44D5249F2}" type="slidenum">
              <a:rPr kumimoji="1" lang="ja-JP" altLang="en-US" smtClean="0"/>
              <a:pPr/>
              <a:t>‹#›</a:t>
            </a:fld>
            <a:endParaRPr kumimoji="1" lang="ja-JP" altLang="en-US"/>
          </a:p>
        </p:txBody>
      </p:sp>
    </p:spTree>
    <p:extLst>
      <p:ext uri="{BB962C8B-B14F-4D97-AF65-F5344CB8AC3E}">
        <p14:creationId xmlns:p14="http://schemas.microsoft.com/office/powerpoint/2010/main" val="221207709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DDAAC8DC-F03A-4B6B-B946-8E268478B592}" type="datetime3">
              <a:rPr lang="en-US" altLang="ja-JP" smtClean="0">
                <a:solidFill>
                  <a:prstClr val="black"/>
                </a:solidFill>
              </a:rPr>
              <a:t>15 June 2026</a:t>
            </a:fld>
            <a:endParaRPr lang="en-US" altLang="ja-JP"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7">
            <a:extLst>
              <a:ext uri="{FF2B5EF4-FFF2-40B4-BE49-F238E27FC236}">
                <a16:creationId xmlns:a16="http://schemas.microsoft.com/office/drawing/2014/main" id="{A4634C0F-24BF-4452-B220-7E94CBC0DB6C}"/>
              </a:ext>
            </a:extLst>
          </p:cNvPr>
          <p:cNvSpPr>
            <a:spLocks noGrp="1" noChangeArrowheads="1"/>
          </p:cNvSpPr>
          <p:nvPr>
            <p:ph type="sldNum" sz="quarter" idx="12"/>
          </p:nvPr>
        </p:nvSpPr>
        <p:spPr>
          <a:xfrm>
            <a:off x="7594600" y="6419854"/>
            <a:ext cx="2311400" cy="234951"/>
          </a:xfrm>
          <a:prstGeom prst="rect">
            <a:avLst/>
          </a:prstGeom>
        </p:spPr>
        <p:txBody>
          <a:bodyPr/>
          <a:lstStyle>
            <a:lvl1pPr>
              <a:defRPr/>
            </a:lvl1pPr>
          </a:lstStyle>
          <a:p>
            <a:pPr>
              <a:defRPr/>
            </a:pPr>
            <a:fld id="{D1C5E902-E906-42C8-8EE8-6CEC8244D4C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6318611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5699" name="Rectangle 3"/>
          <p:cNvSpPr>
            <a:spLocks noGrp="1" noChangeArrowheads="1"/>
          </p:cNvSpPr>
          <p:nvPr>
            <p:ph type="ctrTitle"/>
          </p:nvPr>
        </p:nvSpPr>
        <p:spPr>
          <a:xfrm>
            <a:off x="743073" y="444122"/>
            <a:ext cx="8420101" cy="767755"/>
          </a:xfrm>
        </p:spPr>
        <p:txBody>
          <a:bodyPr/>
          <a:lstStyle>
            <a:lvl1pPr>
              <a:defRPr sz="4324"/>
            </a:lvl1pPr>
          </a:lstStyle>
          <a:p>
            <a:r>
              <a:rPr lang="ja-JP" altLang="en-US"/>
              <a:t>マスタ タイトルの書式設定</a:t>
            </a:r>
          </a:p>
        </p:txBody>
      </p:sp>
      <p:sp>
        <p:nvSpPr>
          <p:cNvPr id="285700" name="Rectangle 4"/>
          <p:cNvSpPr>
            <a:spLocks noGrp="1" noChangeArrowheads="1"/>
          </p:cNvSpPr>
          <p:nvPr>
            <p:ph type="subTitle" idx="1"/>
          </p:nvPr>
        </p:nvSpPr>
        <p:spPr>
          <a:xfrm>
            <a:off x="2125877" y="5708943"/>
            <a:ext cx="5654673" cy="917575"/>
          </a:xfrm>
        </p:spPr>
        <p:txBody>
          <a:bodyPr/>
          <a:lstStyle>
            <a:lvl1pPr marL="0" indent="0" algn="ctr">
              <a:defRPr>
                <a:latin typeface="HGP創英角ｺﾞｼｯｸUB" pitchFamily="50" charset="-128"/>
                <a:ea typeface="HGP創英角ｺﾞｼｯｸUB" pitchFamily="50" charset="-128"/>
              </a:defRPr>
            </a:lvl1pPr>
          </a:lstStyle>
          <a:p>
            <a:r>
              <a:rPr lang="ja-JP" altLang="en-US"/>
              <a:t>文部科学省</a:t>
            </a:r>
          </a:p>
        </p:txBody>
      </p:sp>
      <p:sp>
        <p:nvSpPr>
          <p:cNvPr id="4" name="Rectangle 5"/>
          <p:cNvSpPr>
            <a:spLocks noGrp="1" noChangeArrowheads="1"/>
          </p:cNvSpPr>
          <p:nvPr>
            <p:ph type="dt" sz="half" idx="10"/>
          </p:nvPr>
        </p:nvSpPr>
        <p:spPr>
          <a:xfrm>
            <a:off x="29" y="6553200"/>
            <a:ext cx="2311398" cy="304800"/>
          </a:xfrm>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ftr" sz="quarter" idx="11"/>
          </p:nvPr>
        </p:nvSpPr>
        <p:spPr>
          <a:xfrm>
            <a:off x="3384626" y="6245225"/>
            <a:ext cx="3136900" cy="476250"/>
          </a:xfrm>
        </p:spPr>
        <p:txBody>
          <a:bodyPr/>
          <a:lstStyle>
            <a:lvl1pPr>
              <a:defRPr/>
            </a:lvl1pPr>
          </a:lstStyle>
          <a:p>
            <a:pPr>
              <a:defRPr/>
            </a:pPr>
            <a:endParaRPr lang="en-US" altLang="ja-JP">
              <a:solidFill>
                <a:prstClr val="black"/>
              </a:solidFill>
            </a:endParaRPr>
          </a:p>
        </p:txBody>
      </p:sp>
      <p:sp>
        <p:nvSpPr>
          <p:cNvPr id="2" name="スライド番号プレースホルダー 5">
            <a:extLst>
              <a:ext uri="{FF2B5EF4-FFF2-40B4-BE49-F238E27FC236}">
                <a16:creationId xmlns:a16="http://schemas.microsoft.com/office/drawing/2014/main" id="{39005EEE-9652-BF92-FABE-77044C29EB51}"/>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6157984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1355CEB-60F9-456A-8F1D-7759619BFA3F}" type="datetime3">
              <a:rPr lang="en-US" altLang="ja-JP" smtClean="0">
                <a:solidFill>
                  <a:prstClr val="black"/>
                </a:solidFill>
              </a:rPr>
              <a:t>15 June 2026</a:t>
            </a:fld>
            <a:endParaRPr lang="en-US" altLang="ja-JP">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スライド番号プレースホルダー 5">
            <a:extLst>
              <a:ext uri="{FF2B5EF4-FFF2-40B4-BE49-F238E27FC236}">
                <a16:creationId xmlns:a16="http://schemas.microsoft.com/office/drawing/2014/main" id="{FECC8098-8DA0-4CA5-12BE-6163A8F55AFD}"/>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16241520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89917018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_1行">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F280D1E6-31E5-60AC-5ACC-1A75605CC313}"/>
              </a:ext>
            </a:extLst>
          </p:cNvPr>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21207709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文科省様式">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197063" y="181459"/>
            <a:ext cx="358881"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50056" y="785348"/>
            <a:ext cx="8738779"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50056" y="325475"/>
            <a:ext cx="8738777" cy="4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177" b="1" baseline="0" smtClean="0">
                <a:solidFill>
                  <a:schemeClr val="tx2"/>
                </a:solidFill>
                <a:latin typeface="Meiryo UI" panose="020B0604030504040204" pitchFamily="50" charset="-128"/>
                <a:ea typeface="Meiryo UI" panose="020B0604030504040204" pitchFamily="50" charset="-128"/>
              </a:defRPr>
            </a:lvl1pPr>
            <a:lvl2pPr marL="414772" indent="0">
              <a:buNone/>
              <a:defRPr lang="ja-JP" altLang="en-US" sz="2177" smtClean="0">
                <a:latin typeface="Arial" panose="020B0604020202020204" pitchFamily="34" charset="0"/>
                <a:ea typeface="ＭＳ Ｐゴシック" panose="020B0600070205080204" pitchFamily="50" charset="-128"/>
              </a:defRPr>
            </a:lvl2pPr>
            <a:lvl3pPr marL="600942" indent="0">
              <a:buNone/>
              <a:defRPr lang="ja-JP" altLang="en-US" sz="2177" smtClean="0">
                <a:latin typeface="Arial" panose="020B0604020202020204" pitchFamily="34" charset="0"/>
                <a:ea typeface="ＭＳ Ｐゴシック" panose="020B0600070205080204" pitchFamily="50" charset="-128"/>
              </a:defRPr>
            </a:lvl3pPr>
            <a:lvl4pPr marL="1015714" indent="0">
              <a:buNone/>
              <a:defRPr lang="ja-JP" altLang="en-US" sz="2177" smtClean="0">
                <a:latin typeface="Arial" panose="020B0604020202020204" pitchFamily="34" charset="0"/>
                <a:ea typeface="ＭＳ Ｐゴシック" panose="020B0600070205080204" pitchFamily="50" charset="-128"/>
              </a:defRPr>
            </a:lvl4pPr>
            <a:lvl5pPr marL="1430486" indent="0">
              <a:buNone/>
              <a:defRPr lang="ja-JP" altLang="en-US" sz="2177">
                <a:latin typeface="Arial" panose="020B0604020202020204" pitchFamily="34" charset="0"/>
                <a:ea typeface="ＭＳ Ｐゴシック" panose="020B0600070205080204" pitchFamily="50" charset="-128"/>
              </a:defRPr>
            </a:lvl5pPr>
          </a:lstStyle>
          <a:p>
            <a:pPr marL="0" lvl="0" defTabSz="414772"/>
            <a:r>
              <a:rPr kumimoji="1" lang="ja-JP" altLang="en-US" dirty="0"/>
              <a:t>タイトル</a:t>
            </a:r>
          </a:p>
        </p:txBody>
      </p:sp>
    </p:spTree>
    <p:extLst>
      <p:ext uri="{BB962C8B-B14F-4D97-AF65-F5344CB8AC3E}">
        <p14:creationId xmlns:p14="http://schemas.microsoft.com/office/powerpoint/2010/main" val="41869324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C0688466-607A-5B40-5BFB-8FACF238137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76820932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FDA96D55-3C8C-9B28-2B9C-A69F0BE11D76}"/>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0106714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A0164A35-31B3-ECE0-EF06-40B43F124E3C}"/>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04475542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F404B462-645A-14B0-2CAE-0D109DF94E26}"/>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5578120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FCE6F01-78D6-092A-AFB9-C22E2E7D710D}"/>
              </a:ext>
            </a:extLst>
          </p:cNvPr>
          <p:cNvSpPr>
            <a:spLocks noGrp="1"/>
          </p:cNvSpPr>
          <p:nvPr>
            <p:ph type="sldNum" sz="quarter" idx="4"/>
          </p:nvPr>
        </p:nvSpPr>
        <p:spPr>
          <a:xfrm>
            <a:off x="7586813" y="6489340"/>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2174514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56A652A-2A55-5C8F-771B-F0AC7C576979}"/>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15049243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757B8E0E-FD9D-B2FE-F91E-74628F5F0A31}"/>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1535744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561C65A5-F82D-393B-49C8-8B09694224B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36351634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EE34D30C-CE81-6A1B-8D05-0D6295F2FE6A}"/>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5199083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CA723B92-E16A-5652-C581-8E091F179EA7}"/>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6061137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3B302D30-3BE6-C89F-FC25-052E6172376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62208209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9A671FE2-AC2D-5265-0F3B-6AC63C390407}"/>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10623047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763">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9"/>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41E18C34-CE3E-4616-938D-6851021A5ED2}" type="datetime1">
              <a:rPr kumimoji="1" lang="ja-JP" altLang="en-US" smtClean="0"/>
              <a:t>2026/6/15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68377653-291F-4334-A059-A28AB61C129F}"/>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30247854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35FE77AB-26F9-854A-EF1C-90010C149C93}"/>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1926406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タイトル_1行">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8CE7557-D939-4DA1-8F15-DA462564987E}"/>
              </a:ext>
            </a:extLst>
          </p:cNvPr>
          <p:cNvSpPr txBox="1"/>
          <p:nvPr userDrawn="1"/>
        </p:nvSpPr>
        <p:spPr>
          <a:xfrm>
            <a:off x="9672000" y="6714001"/>
            <a:ext cx="234000" cy="144000"/>
          </a:xfrm>
          <a:prstGeom prst="rect">
            <a:avLst/>
          </a:prstGeom>
          <a:noFill/>
        </p:spPr>
        <p:txBody>
          <a:bodyPr wrap="none" lIns="0" tIns="0" rIns="0" bIns="0" rtlCol="0" anchor="b" anchorCtr="0">
            <a:noAutofit/>
          </a:bodyPr>
          <a:lstStyle/>
          <a:p>
            <a:pPr algn="ctr"/>
            <a:fld id="{9C1B02FA-3B43-4965-97B5-C29D405C4738}" type="slidenum">
              <a:rPr kumimoji="1" lang="ja-JP" altLang="en-US" sz="979" b="1" smtClean="0">
                <a:solidFill>
                  <a:schemeClr val="accent1">
                    <a:lumMod val="75000"/>
                  </a:schemeClr>
                </a:solidFill>
                <a:latin typeface="+mn-ea"/>
                <a:ea typeface="+mn-ea"/>
                <a:cs typeface="Arial" panose="020B0604020202020204" pitchFamily="34" charset="0"/>
              </a:rPr>
              <a:pPr algn="ctr"/>
              <a:t>‹#›</a:t>
            </a:fld>
            <a:endParaRPr kumimoji="1" lang="ja-JP" altLang="en-US" sz="588" b="1" dirty="0">
              <a:solidFill>
                <a:schemeClr val="accent1">
                  <a:lumMod val="75000"/>
                </a:schemeClr>
              </a:solidFill>
              <a:latin typeface="+mn-ea"/>
              <a:ea typeface="+mn-ea"/>
              <a:cs typeface="Arial" panose="020B0604020202020204" pitchFamily="34" charset="0"/>
            </a:endParaRPr>
          </a:p>
        </p:txBody>
      </p:sp>
    </p:spTree>
    <p:extLst>
      <p:ext uri="{BB962C8B-B14F-4D97-AF65-F5344CB8AC3E}">
        <p14:creationId xmlns:p14="http://schemas.microsoft.com/office/powerpoint/2010/main" val="266811087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463035"/>
            <a:ext cx="8420100" cy="1470025"/>
          </a:xfrm>
        </p:spPr>
        <p:txBody>
          <a:bodyPr>
            <a:normAutofit/>
          </a:bodyPr>
          <a:lstStyle>
            <a:lvl1pPr>
              <a:defRPr sz="3916"/>
            </a:lvl1pPr>
          </a:lstStyle>
          <a:p>
            <a:r>
              <a:rPr kumimoji="1" lang="ja-JP" altLang="en-US" dirty="0"/>
              <a:t>マスター タイトルの書式設定</a:t>
            </a:r>
          </a:p>
        </p:txBody>
      </p:sp>
      <p:sp>
        <p:nvSpPr>
          <p:cNvPr id="3" name="サブタイトル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47663" indent="0" algn="ctr">
              <a:buNone/>
              <a:defRPr>
                <a:solidFill>
                  <a:schemeClr val="tx1">
                    <a:tint val="75000"/>
                  </a:schemeClr>
                </a:solidFill>
              </a:defRPr>
            </a:lvl2pPr>
            <a:lvl3pPr marL="895327" indent="0" algn="ctr">
              <a:buNone/>
              <a:defRPr>
                <a:solidFill>
                  <a:schemeClr val="tx1">
                    <a:tint val="75000"/>
                  </a:schemeClr>
                </a:solidFill>
              </a:defRPr>
            </a:lvl3pPr>
            <a:lvl4pPr marL="1342990" indent="0" algn="ctr">
              <a:buNone/>
              <a:defRPr>
                <a:solidFill>
                  <a:schemeClr val="tx1">
                    <a:tint val="75000"/>
                  </a:schemeClr>
                </a:solidFill>
              </a:defRPr>
            </a:lvl4pPr>
            <a:lvl5pPr marL="1790653" indent="0" algn="ctr">
              <a:buNone/>
              <a:defRPr>
                <a:solidFill>
                  <a:schemeClr val="tx1">
                    <a:tint val="75000"/>
                  </a:schemeClr>
                </a:solidFill>
              </a:defRPr>
            </a:lvl5pPr>
            <a:lvl6pPr marL="2238316" indent="0" algn="ctr">
              <a:buNone/>
              <a:defRPr>
                <a:solidFill>
                  <a:schemeClr val="tx1">
                    <a:tint val="75000"/>
                  </a:schemeClr>
                </a:solidFill>
              </a:defRPr>
            </a:lvl6pPr>
            <a:lvl7pPr marL="2685980" indent="0" algn="ctr">
              <a:buNone/>
              <a:defRPr>
                <a:solidFill>
                  <a:schemeClr val="tx1">
                    <a:tint val="75000"/>
                  </a:schemeClr>
                </a:solidFill>
              </a:defRPr>
            </a:lvl7pPr>
            <a:lvl8pPr marL="3133643" indent="0" algn="ctr">
              <a:buNone/>
              <a:defRPr>
                <a:solidFill>
                  <a:schemeClr val="tx1">
                    <a:tint val="75000"/>
                  </a:schemeClr>
                </a:solidFill>
              </a:defRPr>
            </a:lvl8pPr>
            <a:lvl9pPr marL="358130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7" name="Rectangle 2"/>
          <p:cNvSpPr>
            <a:spLocks noChangeArrowheads="1"/>
          </p:cNvSpPr>
          <p:nvPr userDrawn="1"/>
        </p:nvSpPr>
        <p:spPr bwMode="auto">
          <a:xfrm>
            <a:off x="1" y="1"/>
            <a:ext cx="9905999" cy="2262997"/>
          </a:xfrm>
          <a:prstGeom prst="rect">
            <a:avLst/>
          </a:prstGeom>
          <a:gradFill rotWithShape="1">
            <a:gsLst>
              <a:gs pos="0">
                <a:srgbClr val="33CCFF"/>
              </a:gs>
              <a:gs pos="100000">
                <a:srgbClr val="FFFFFF"/>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lIns="87966" tIns="43983" rIns="87966" bIns="43983"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452438">
              <a:spcBef>
                <a:spcPct val="20000"/>
              </a:spcBef>
              <a:buChar char="•"/>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defTabSz="879837">
              <a:spcBef>
                <a:spcPct val="0"/>
              </a:spcBef>
              <a:buFontTx/>
              <a:buNone/>
              <a:defRPr/>
            </a:pPr>
            <a:endParaRPr kumimoji="0" lang="ja-JP" altLang="ja-JP" sz="1924" kern="0" dirty="0">
              <a:solidFill>
                <a:srgbClr val="1F497D"/>
              </a:solidFill>
              <a:latin typeface="HGS創英角ｺﾞｼｯｸUB" panose="020B0900000000000000" pitchFamily="50" charset="-128"/>
              <a:ea typeface="HGS創英角ｺﾞｼｯｸUB" panose="020B0900000000000000" pitchFamily="50" charset="-128"/>
              <a:sym typeface="Verdana" panose="020B0604030504040204" pitchFamily="34" charset="0"/>
            </a:endParaRPr>
          </a:p>
        </p:txBody>
      </p:sp>
    </p:spTree>
    <p:extLst>
      <p:ext uri="{BB962C8B-B14F-4D97-AF65-F5344CB8AC3E}">
        <p14:creationId xmlns:p14="http://schemas.microsoft.com/office/powerpoint/2010/main" val="246057330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763">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9"/>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94557979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80928"/>
            <a:ext cx="9898213" cy="648072"/>
          </a:xfrm>
        </p:spPr>
        <p:txBody>
          <a:bodyPr anchor="t">
            <a:noAutofit/>
          </a:bodyPr>
          <a:lstStyle>
            <a:lvl1pPr algn="ctr">
              <a:defRPr sz="3524"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970999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1" y="1600203"/>
            <a:ext cx="4375150" cy="4525963"/>
          </a:xfrm>
        </p:spPr>
        <p:txBody>
          <a:bodyPr/>
          <a:lstStyle>
            <a:lvl1pPr>
              <a:defRPr sz="2742"/>
            </a:lvl1pPr>
            <a:lvl2pPr>
              <a:defRPr sz="2350"/>
            </a:lvl2pPr>
            <a:lvl3pPr>
              <a:defRPr sz="1959"/>
            </a:lvl3pPr>
            <a:lvl4pPr>
              <a:defRPr sz="1763"/>
            </a:lvl4pPr>
            <a:lvl5pPr>
              <a:defRPr sz="1763"/>
            </a:lvl5pPr>
            <a:lvl6pPr>
              <a:defRPr sz="1763"/>
            </a:lvl6pPr>
            <a:lvl7pPr>
              <a:defRPr sz="1763"/>
            </a:lvl7pPr>
            <a:lvl8pPr>
              <a:defRPr sz="1763"/>
            </a:lvl8pPr>
            <a:lvl9pPr>
              <a:defRPr sz="17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742"/>
            </a:lvl1pPr>
            <a:lvl2pPr>
              <a:defRPr sz="2350"/>
            </a:lvl2pPr>
            <a:lvl3pPr>
              <a:defRPr sz="1959"/>
            </a:lvl3pPr>
            <a:lvl4pPr>
              <a:defRPr sz="1763"/>
            </a:lvl4pPr>
            <a:lvl5pPr>
              <a:defRPr sz="1763"/>
            </a:lvl5pPr>
            <a:lvl6pPr>
              <a:defRPr sz="1763"/>
            </a:lvl6pPr>
            <a:lvl7pPr>
              <a:defRPr sz="1763"/>
            </a:lvl7pPr>
            <a:lvl8pPr>
              <a:defRPr sz="1763"/>
            </a:lvl8pPr>
            <a:lvl9pPr>
              <a:defRPr sz="17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9713700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4"/>
            <a:ext cx="4376870" cy="639762"/>
          </a:xfrm>
        </p:spPr>
        <p:txBody>
          <a:bodyPr anchor="b"/>
          <a:lstStyle>
            <a:lvl1pPr marL="0" indent="0">
              <a:buNone/>
              <a:defRPr sz="2350" b="1"/>
            </a:lvl1pPr>
            <a:lvl2pPr marL="447663" indent="0">
              <a:buNone/>
              <a:defRPr sz="1959" b="1"/>
            </a:lvl2pPr>
            <a:lvl3pPr marL="895327" indent="0">
              <a:buNone/>
              <a:defRPr sz="1763" b="1"/>
            </a:lvl3pPr>
            <a:lvl4pPr marL="1342990" indent="0">
              <a:buNone/>
              <a:defRPr sz="1567" b="1"/>
            </a:lvl4pPr>
            <a:lvl5pPr marL="1790653" indent="0">
              <a:buNone/>
              <a:defRPr sz="1567" b="1"/>
            </a:lvl5pPr>
            <a:lvl6pPr marL="2238316" indent="0">
              <a:buNone/>
              <a:defRPr sz="1567" b="1"/>
            </a:lvl6pPr>
            <a:lvl7pPr marL="2685980" indent="0">
              <a:buNone/>
              <a:defRPr sz="1567" b="1"/>
            </a:lvl7pPr>
            <a:lvl8pPr marL="3133643" indent="0">
              <a:buNone/>
              <a:defRPr sz="1567" b="1"/>
            </a:lvl8pPr>
            <a:lvl9pPr marL="3581306" indent="0">
              <a:buNone/>
              <a:defRPr sz="156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350"/>
            </a:lvl1pPr>
            <a:lvl2pPr>
              <a:defRPr sz="1959"/>
            </a:lvl2pPr>
            <a:lvl3pPr>
              <a:defRPr sz="1763"/>
            </a:lvl3pPr>
            <a:lvl4pPr>
              <a:defRPr sz="1567"/>
            </a:lvl4pPr>
            <a:lvl5pPr>
              <a:defRPr sz="1567"/>
            </a:lvl5pPr>
            <a:lvl6pPr>
              <a:defRPr sz="1567"/>
            </a:lvl6pPr>
            <a:lvl7pPr>
              <a:defRPr sz="1567"/>
            </a:lvl7pPr>
            <a:lvl8pPr>
              <a:defRPr sz="1567"/>
            </a:lvl8pPr>
            <a:lvl9pPr>
              <a:defRPr sz="15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4"/>
            <a:ext cx="4378590" cy="639762"/>
          </a:xfrm>
        </p:spPr>
        <p:txBody>
          <a:bodyPr anchor="b"/>
          <a:lstStyle>
            <a:lvl1pPr marL="0" indent="0">
              <a:buNone/>
              <a:defRPr sz="2350" b="1"/>
            </a:lvl1pPr>
            <a:lvl2pPr marL="447663" indent="0">
              <a:buNone/>
              <a:defRPr sz="1959" b="1"/>
            </a:lvl2pPr>
            <a:lvl3pPr marL="895327" indent="0">
              <a:buNone/>
              <a:defRPr sz="1763" b="1"/>
            </a:lvl3pPr>
            <a:lvl4pPr marL="1342990" indent="0">
              <a:buNone/>
              <a:defRPr sz="1567" b="1"/>
            </a:lvl4pPr>
            <a:lvl5pPr marL="1790653" indent="0">
              <a:buNone/>
              <a:defRPr sz="1567" b="1"/>
            </a:lvl5pPr>
            <a:lvl6pPr marL="2238316" indent="0">
              <a:buNone/>
              <a:defRPr sz="1567" b="1"/>
            </a:lvl6pPr>
            <a:lvl7pPr marL="2685980" indent="0">
              <a:buNone/>
              <a:defRPr sz="1567" b="1"/>
            </a:lvl7pPr>
            <a:lvl8pPr marL="3133643" indent="0">
              <a:buNone/>
              <a:defRPr sz="1567" b="1"/>
            </a:lvl8pPr>
            <a:lvl9pPr marL="3581306" indent="0">
              <a:buNone/>
              <a:defRPr sz="156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350"/>
            </a:lvl1pPr>
            <a:lvl2pPr>
              <a:defRPr sz="1959"/>
            </a:lvl2pPr>
            <a:lvl3pPr>
              <a:defRPr sz="1763"/>
            </a:lvl3pPr>
            <a:lvl4pPr>
              <a:defRPr sz="1567"/>
            </a:lvl4pPr>
            <a:lvl5pPr>
              <a:defRPr sz="1567"/>
            </a:lvl5pPr>
            <a:lvl6pPr>
              <a:defRPr sz="1567"/>
            </a:lvl6pPr>
            <a:lvl7pPr>
              <a:defRPr sz="1567"/>
            </a:lvl7pPr>
            <a:lvl8pPr>
              <a:defRPr sz="1567"/>
            </a:lvl8pPr>
            <a:lvl9pPr>
              <a:defRPr sz="15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77024712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92352033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52720363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195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4"/>
            <a:ext cx="5537729" cy="5853113"/>
          </a:xfrm>
        </p:spPr>
        <p:txBody>
          <a:bodyPr/>
          <a:lstStyle>
            <a:lvl1pPr>
              <a:defRPr sz="3133"/>
            </a:lvl1pPr>
            <a:lvl2pPr>
              <a:defRPr sz="2742"/>
            </a:lvl2pPr>
            <a:lvl3pPr>
              <a:defRPr sz="2350"/>
            </a:lvl3pPr>
            <a:lvl4pPr>
              <a:defRPr sz="1959"/>
            </a:lvl4pPr>
            <a:lvl5pPr>
              <a:defRPr sz="1959"/>
            </a:lvl5pPr>
            <a:lvl6pPr>
              <a:defRPr sz="1959"/>
            </a:lvl6pPr>
            <a:lvl7pPr>
              <a:defRPr sz="1959"/>
            </a:lvl7pPr>
            <a:lvl8pPr>
              <a:defRPr sz="1959"/>
            </a:lvl8pPr>
            <a:lvl9pPr>
              <a:defRPr sz="195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3" y="1435104"/>
            <a:ext cx="3259006" cy="4691063"/>
          </a:xfrm>
        </p:spPr>
        <p:txBody>
          <a:bodyPr/>
          <a:lstStyle>
            <a:lvl1pPr marL="0" indent="0">
              <a:buNone/>
              <a:defRPr sz="1371"/>
            </a:lvl1pPr>
            <a:lvl2pPr marL="447663" indent="0">
              <a:buNone/>
              <a:defRPr sz="1175"/>
            </a:lvl2pPr>
            <a:lvl3pPr marL="895327" indent="0">
              <a:buNone/>
              <a:defRPr sz="979"/>
            </a:lvl3pPr>
            <a:lvl4pPr marL="1342990" indent="0">
              <a:buNone/>
              <a:defRPr sz="881"/>
            </a:lvl4pPr>
            <a:lvl5pPr marL="1790653" indent="0">
              <a:buNone/>
              <a:defRPr sz="881"/>
            </a:lvl5pPr>
            <a:lvl6pPr marL="2238316" indent="0">
              <a:buNone/>
              <a:defRPr sz="881"/>
            </a:lvl6pPr>
            <a:lvl7pPr marL="2685980" indent="0">
              <a:buNone/>
              <a:defRPr sz="881"/>
            </a:lvl7pPr>
            <a:lvl8pPr marL="3133643" indent="0">
              <a:buNone/>
              <a:defRPr sz="881"/>
            </a:lvl8pPr>
            <a:lvl9pPr marL="3581306" indent="0">
              <a:buNone/>
              <a:defRPr sz="88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737563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959"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133"/>
            </a:lvl1pPr>
            <a:lvl2pPr marL="447663" indent="0">
              <a:buNone/>
              <a:defRPr sz="2742"/>
            </a:lvl2pPr>
            <a:lvl3pPr marL="895327" indent="0">
              <a:buNone/>
              <a:defRPr sz="2350"/>
            </a:lvl3pPr>
            <a:lvl4pPr marL="1342990" indent="0">
              <a:buNone/>
              <a:defRPr sz="1959"/>
            </a:lvl4pPr>
            <a:lvl5pPr marL="1790653" indent="0">
              <a:buNone/>
              <a:defRPr sz="1959"/>
            </a:lvl5pPr>
            <a:lvl6pPr marL="2238316" indent="0">
              <a:buNone/>
              <a:defRPr sz="1959"/>
            </a:lvl6pPr>
            <a:lvl7pPr marL="2685980" indent="0">
              <a:buNone/>
              <a:defRPr sz="1959"/>
            </a:lvl7pPr>
            <a:lvl8pPr marL="3133643" indent="0">
              <a:buNone/>
              <a:defRPr sz="1959"/>
            </a:lvl8pPr>
            <a:lvl9pPr marL="3581306" indent="0">
              <a:buNone/>
              <a:defRPr sz="1959"/>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371"/>
            </a:lvl1pPr>
            <a:lvl2pPr marL="447663" indent="0">
              <a:buNone/>
              <a:defRPr sz="1175"/>
            </a:lvl2pPr>
            <a:lvl3pPr marL="895327" indent="0">
              <a:buNone/>
              <a:defRPr sz="979"/>
            </a:lvl3pPr>
            <a:lvl4pPr marL="1342990" indent="0">
              <a:buNone/>
              <a:defRPr sz="881"/>
            </a:lvl4pPr>
            <a:lvl5pPr marL="1790653" indent="0">
              <a:buNone/>
              <a:defRPr sz="881"/>
            </a:lvl5pPr>
            <a:lvl6pPr marL="2238316" indent="0">
              <a:buNone/>
              <a:defRPr sz="881"/>
            </a:lvl6pPr>
            <a:lvl7pPr marL="2685980" indent="0">
              <a:buNone/>
              <a:defRPr sz="881"/>
            </a:lvl7pPr>
            <a:lvl8pPr marL="3133643" indent="0">
              <a:buNone/>
              <a:defRPr sz="881"/>
            </a:lvl8pPr>
            <a:lvl9pPr marL="3581306" indent="0">
              <a:buNone/>
              <a:defRPr sz="88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57193132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97B0CA8B-FDD2-911D-D4B5-8120496EF793}"/>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06565913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77981372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642"/>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24617796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43564913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284124964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285362960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1761298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196375532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331109642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28132012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399944409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E8B2D40-C62B-1461-7D76-CEA465BC6B9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62247793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277715836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6E487E65-5D38-77FD-87A9-9AAC0F784A9A}"/>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86105182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72461091-5C70-FE1F-B627-2D1F87CD6A94}"/>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06017070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E01067F9-1847-11D6-7AC0-928C8CB799EB}"/>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110779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C44545B8-3E0C-BC14-A2A7-FB9A239AFA0E}"/>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5958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227F08B5-2384-9C29-4E2F-01F6DE6064B5}"/>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37337646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45.xml" Type="http://schemas.openxmlformats.org/officeDocument/2006/relationships/slideLayout"/><Relationship Id="rId2" Target="../theme/theme10.xml" Type="http://schemas.openxmlformats.org/officeDocument/2006/relationships/theme"/></Relationships>
</file>

<file path=ppt/slideMasters/_rels/slideMaster11.xml.rels><?xml version="1.0" encoding="UTF-8" standalone="yes"?><Relationships xmlns="http://schemas.openxmlformats.org/package/2006/relationships"><Relationship Id="rId1" Target="../slideLayouts/slideLayout46.xml" Type="http://schemas.openxmlformats.org/officeDocument/2006/relationships/slideLayout"/><Relationship Id="rId2" Target="../theme/theme11.xml" Type="http://schemas.openxmlformats.org/officeDocument/2006/relationships/theme"/></Relationships>
</file>

<file path=ppt/slideMasters/_rels/slideMaster12.xml.rels><?xml version="1.0" encoding="UTF-8" standalone="yes"?><Relationships xmlns="http://schemas.openxmlformats.org/package/2006/relationships"><Relationship Id="rId1" Target="../slideLayouts/slideLayout47.xml" Type="http://schemas.openxmlformats.org/officeDocument/2006/relationships/slideLayout"/><Relationship Id="rId2" Target="../theme/theme12.xml" Type="http://schemas.openxmlformats.org/officeDocument/2006/relationships/theme"/></Relationships>
</file>

<file path=ppt/slideMasters/_rels/slideMaster13.xml.rels><?xml version="1.0" encoding="UTF-8" standalone="yes"?><Relationships xmlns="http://schemas.openxmlformats.org/package/2006/relationships"><Relationship Id="rId1" Target="../slideLayouts/slideLayout48.xml" Type="http://schemas.openxmlformats.org/officeDocument/2006/relationships/slideLayout"/><Relationship Id="rId10" Target="../slideLayouts/slideLayout57.xml" Type="http://schemas.openxmlformats.org/officeDocument/2006/relationships/slideLayout"/><Relationship Id="rId11" Target="../slideLayouts/slideLayout58.xml" Type="http://schemas.openxmlformats.org/officeDocument/2006/relationships/slideLayout"/><Relationship Id="rId12" Target="../slideLayouts/slideLayout59.xml" Type="http://schemas.openxmlformats.org/officeDocument/2006/relationships/slideLayout"/><Relationship Id="rId13" Target="../slideLayouts/slideLayout60.xml" Type="http://schemas.openxmlformats.org/officeDocument/2006/relationships/slideLayout"/><Relationship Id="rId14" Target="../theme/theme13.xml" Type="http://schemas.openxmlformats.org/officeDocument/2006/relationships/theme"/><Relationship Id="rId2" Target="../slideLayouts/slideLayout49.xml" Type="http://schemas.openxmlformats.org/officeDocument/2006/relationships/slideLayout"/><Relationship Id="rId3" Target="../slideLayouts/slideLayout50.xml" Type="http://schemas.openxmlformats.org/officeDocument/2006/relationships/slideLayout"/><Relationship Id="rId4" Target="../slideLayouts/slideLayout51.xml" Type="http://schemas.openxmlformats.org/officeDocument/2006/relationships/slideLayout"/><Relationship Id="rId5" Target="../slideLayouts/slideLayout52.xml" Type="http://schemas.openxmlformats.org/officeDocument/2006/relationships/slideLayout"/><Relationship Id="rId6" Target="../slideLayouts/slideLayout53.xml" Type="http://schemas.openxmlformats.org/officeDocument/2006/relationships/slideLayout"/><Relationship Id="rId7" Target="../slideLayouts/slideLayout54.xml" Type="http://schemas.openxmlformats.org/officeDocument/2006/relationships/slideLayout"/><Relationship Id="rId8" Target="../slideLayouts/slideLayout55.xml" Type="http://schemas.openxmlformats.org/officeDocument/2006/relationships/slideLayout"/><Relationship Id="rId9" Target="../slideLayouts/slideLayout56.xml" Type="http://schemas.openxmlformats.org/officeDocument/2006/relationships/slideLayout"/></Relationships>
</file>

<file path=ppt/slideMasters/_rels/slideMaster14.xml.rels><?xml version="1.0" encoding="UTF-8" standalone="yes"?><Relationships xmlns="http://schemas.openxmlformats.org/package/2006/relationships"><Relationship Id="rId1" Target="../slideLayouts/slideLayout61.xml" Type="http://schemas.openxmlformats.org/officeDocument/2006/relationships/slideLayout"/><Relationship Id="rId10" Target="../slideLayouts/slideLayout70.xml" Type="http://schemas.openxmlformats.org/officeDocument/2006/relationships/slideLayout"/><Relationship Id="rId11" Target="../slideLayouts/slideLayout71.xml" Type="http://schemas.openxmlformats.org/officeDocument/2006/relationships/slideLayout"/><Relationship Id="rId12" Target="../theme/theme14.xml" Type="http://schemas.openxmlformats.org/officeDocument/2006/relationships/theme"/><Relationship Id="rId2" Target="../slideLayouts/slideLayout62.xml" Type="http://schemas.openxmlformats.org/officeDocument/2006/relationships/slideLayout"/><Relationship Id="rId3" Target="../slideLayouts/slideLayout63.xml" Type="http://schemas.openxmlformats.org/officeDocument/2006/relationships/slideLayout"/><Relationship Id="rId4" Target="../slideLayouts/slideLayout64.xml" Type="http://schemas.openxmlformats.org/officeDocument/2006/relationships/slideLayout"/><Relationship Id="rId5" Target="../slideLayouts/slideLayout65.xml" Type="http://schemas.openxmlformats.org/officeDocument/2006/relationships/slideLayout"/><Relationship Id="rId6" Target="../slideLayouts/slideLayout66.xml" Type="http://schemas.openxmlformats.org/officeDocument/2006/relationships/slideLayout"/><Relationship Id="rId7" Target="../slideLayouts/slideLayout67.xml" Type="http://schemas.openxmlformats.org/officeDocument/2006/relationships/slideLayout"/><Relationship Id="rId8" Target="../slideLayouts/slideLayout68.xml" Type="http://schemas.openxmlformats.org/officeDocument/2006/relationships/slideLayout"/><Relationship Id="rId9" Target="../slideLayouts/slideLayout69.xml" Type="http://schemas.openxmlformats.org/officeDocument/2006/relationships/slideLayout"/></Relationships>
</file>

<file path=ppt/slideMasters/_rels/slideMaster15.xml.rels><?xml version="1.0" encoding="UTF-8" standalone="yes"?><Relationships xmlns="http://schemas.openxmlformats.org/package/2006/relationships"><Relationship Id="rId1" Target="../slideLayouts/slideLayout72.xml" Type="http://schemas.openxmlformats.org/officeDocument/2006/relationships/slideLayout"/><Relationship Id="rId10" Target="../slideLayouts/slideLayout81.xml" Type="http://schemas.openxmlformats.org/officeDocument/2006/relationships/slideLayout"/><Relationship Id="rId11" Target="../slideLayouts/slideLayout82.xml" Type="http://schemas.openxmlformats.org/officeDocument/2006/relationships/slideLayout"/><Relationship Id="rId12" Target="../theme/theme15.xml" Type="http://schemas.openxmlformats.org/officeDocument/2006/relationships/theme"/><Relationship Id="rId2" Target="../slideLayouts/slideLayout73.xml" Type="http://schemas.openxmlformats.org/officeDocument/2006/relationships/slideLayout"/><Relationship Id="rId3" Target="../slideLayouts/slideLayout74.xml" Type="http://schemas.openxmlformats.org/officeDocument/2006/relationships/slideLayout"/><Relationship Id="rId4" Target="../slideLayouts/slideLayout75.xml" Type="http://schemas.openxmlformats.org/officeDocument/2006/relationships/slideLayout"/><Relationship Id="rId5" Target="../slideLayouts/slideLayout76.xml" Type="http://schemas.openxmlformats.org/officeDocument/2006/relationships/slideLayout"/><Relationship Id="rId6" Target="../slideLayouts/slideLayout77.xml" Type="http://schemas.openxmlformats.org/officeDocument/2006/relationships/slideLayout"/><Relationship Id="rId7" Target="../slideLayouts/slideLayout78.xml" Type="http://schemas.openxmlformats.org/officeDocument/2006/relationships/slideLayout"/><Relationship Id="rId8" Target="../slideLayouts/slideLayout79.xml" Type="http://schemas.openxmlformats.org/officeDocument/2006/relationships/slideLayout"/><Relationship Id="rId9" Target="../slideLayouts/slideLayout80.xml" Type="http://schemas.openxmlformats.org/officeDocument/2006/relationships/slideLayout"/></Relationships>
</file>

<file path=ppt/slideMasters/_rels/slideMaster16.xml.rels><?xml version="1.0" encoding="UTF-8" standalone="yes"?><Relationships xmlns="http://schemas.openxmlformats.org/package/2006/relationships"><Relationship Id="rId1" Target="../slideLayouts/slideLayout83.xml" Type="http://schemas.openxmlformats.org/officeDocument/2006/relationships/slideLayout"/><Relationship Id="rId2" Target="../theme/theme16.xml" Type="http://schemas.openxmlformats.org/officeDocument/2006/relationships/theme"/></Relationships>
</file>

<file path=ppt/slideMasters/_rels/slideMaster17.xml.rels><?xml version="1.0" encoding="UTF-8" standalone="yes"?><Relationships xmlns="http://schemas.openxmlformats.org/package/2006/relationships"><Relationship Id="rId1" Target="../slideLayouts/slideLayout84.xml" Type="http://schemas.openxmlformats.org/officeDocument/2006/relationships/slideLayout"/><Relationship Id="rId2" Target="../theme/theme17.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slideLayouts/slideLayout26.xml" Type="http://schemas.openxmlformats.org/officeDocument/2006/relationships/slideLayout"/><Relationship Id="rId13"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theme/theme3.xml" Type="http://schemas.openxmlformats.org/officeDocument/2006/relationships/them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8.xml" Type="http://schemas.openxmlformats.org/officeDocument/2006/relationships/slideLayout"/><Relationship Id="rId2"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39.xml" Type="http://schemas.openxmlformats.org/officeDocument/2006/relationships/slideLayout"/><Relationship Id="rId2" Target="../slideLayouts/slideLayout40.xml" Type="http://schemas.openxmlformats.org/officeDocument/2006/relationships/slideLayout"/><Relationship Id="rId3"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41.xml" Type="http://schemas.openxmlformats.org/officeDocument/2006/relationships/slideLayout"/><Relationship Id="rId2"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42.xml" Type="http://schemas.openxmlformats.org/officeDocument/2006/relationships/slideLayout"/><Relationship Id="rId2"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43.xml" Type="http://schemas.openxmlformats.org/officeDocument/2006/relationships/slideLayout"/><Relationship Id="rId2"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44.xml" Type="http://schemas.openxmlformats.org/officeDocument/2006/relationships/slideLayout"/><Relationship Id="rId2"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7"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79">
                <a:solidFill>
                  <a:srgbClr val="898989"/>
                </a:solidFill>
                <a:latin typeface="Calibri" panose="020F0502020204030204" pitchFamily="34" charset="0"/>
              </a:defRPr>
            </a:lvl1pPr>
          </a:lstStyle>
          <a:p>
            <a:pPr>
              <a:defRPr/>
            </a:pPr>
            <a:fld id="{0AD836E4-4C02-4A8A-8561-44D6470422B3}" type="datetime1">
              <a:rPr lang="ja-JP" altLang="en-US" smtClean="0"/>
              <a:t>2026/6/15</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51360" eaLnBrk="1" fontAlgn="auto" hangingPunct="1">
              <a:spcBef>
                <a:spcPts val="0"/>
              </a:spcBef>
              <a:spcAft>
                <a:spcPts val="0"/>
              </a:spcAft>
              <a:defRPr sz="1179">
                <a:solidFill>
                  <a:schemeClr val="tx1">
                    <a:tint val="75000"/>
                  </a:schemeClr>
                </a:solidFill>
                <a:latin typeface="+mn-lt"/>
                <a:ea typeface="+mn-ea"/>
                <a:cs typeface="+mn-cs"/>
              </a:defRPr>
            </a:lvl1pPr>
          </a:lstStyle>
          <a:p>
            <a:pPr>
              <a:defRPr/>
            </a:pPr>
            <a:endParaRPr lang="ja-JP" altLang="en-US"/>
          </a:p>
        </p:txBody>
      </p:sp>
      <p:sp>
        <p:nvSpPr>
          <p:cNvPr id="2" name="スライド番号プレースホルダー 5">
            <a:extLst>
              <a:ext uri="{FF2B5EF4-FFF2-40B4-BE49-F238E27FC236}">
                <a16:creationId xmlns:a16="http://schemas.microsoft.com/office/drawing/2014/main" id="{AA78F8CC-674E-9184-1B78-3C9C077DAD65}"/>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55545777"/>
      </p:ext>
    </p:extLst>
  </p:cSld>
  <p:clrMap bg1="lt1" tx1="dk1" bg2="lt2" tx2="dk2" accent1="accent1" accent2="accent2" accent3="accent3" accent4="accent4" accent5="accent5" accent6="accent6" hlink="hlink" folHlink="folHlink"/>
  <p:sldLayoutIdLst>
    <p:sldLayoutId id="2147485768" r:id="rId1"/>
    <p:sldLayoutId id="2147485769" r:id="rId2"/>
    <p:sldLayoutId id="2147485770" r:id="rId3"/>
    <p:sldLayoutId id="2147486420" r:id="rId4"/>
    <p:sldLayoutId id="2147485772" r:id="rId5"/>
    <p:sldLayoutId id="2147485773" r:id="rId6"/>
    <p:sldLayoutId id="2147485774" r:id="rId7"/>
    <p:sldLayoutId id="2147485775" r:id="rId8"/>
    <p:sldLayoutId id="2147485776" r:id="rId9"/>
    <p:sldLayoutId id="2147485777" r:id="rId10"/>
    <p:sldLayoutId id="2147485778" r:id="rId11"/>
    <p:sldLayoutId id="2147485779" r:id="rId12"/>
    <p:sldLayoutId id="2147485781" r:id="rId13"/>
    <p:sldLayoutId id="2147490427" r:id="rId14"/>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450576" rtl="0" eaLnBrk="0" fontAlgn="base" hangingPunct="0">
        <a:spcBef>
          <a:spcPct val="0"/>
        </a:spcBef>
        <a:spcAft>
          <a:spcPct val="0"/>
        </a:spcAft>
        <a:defRPr kumimoji="1" sz="4353" kern="1200">
          <a:solidFill>
            <a:schemeClr val="tx1"/>
          </a:solidFill>
          <a:latin typeface="Meiryo Bold"/>
          <a:ea typeface="Meiryo Bold"/>
          <a:cs typeface="Meiryo Bold"/>
        </a:defRPr>
      </a:lvl1pPr>
      <a:lvl2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2pPr>
      <a:lvl3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3pPr>
      <a:lvl4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4pPr>
      <a:lvl5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5pPr>
      <a:lvl6pPr marL="45136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6pPr>
      <a:lvl7pPr marL="90272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7pPr>
      <a:lvl8pPr marL="135408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8pPr>
      <a:lvl9pPr marL="180544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292" indent="-338292" algn="l" defTabSz="450576" rtl="0" eaLnBrk="0" fontAlgn="base" hangingPunct="0">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25" indent="-280710" algn="l" defTabSz="450576" rtl="0" eaLnBrk="0" fontAlgn="base" hangingPunct="0">
        <a:spcBef>
          <a:spcPct val="20000"/>
        </a:spcBef>
        <a:spcAft>
          <a:spcPct val="0"/>
        </a:spcAft>
        <a:buFont typeface="Arial" panose="020B0604020202020204" pitchFamily="34" charset="0"/>
        <a:buChar char="–"/>
        <a:defRPr kumimoji="1" sz="2720" kern="1200">
          <a:solidFill>
            <a:schemeClr val="tx1"/>
          </a:solidFill>
          <a:latin typeface="+mn-lt"/>
          <a:ea typeface="+mn-ea"/>
          <a:cs typeface="+mn-cs"/>
        </a:defRPr>
      </a:lvl2pPr>
      <a:lvl3pPr marL="1127157" indent="-224568" algn="l" defTabSz="450576" rtl="0" eaLnBrk="0" fontAlgn="base" hangingPunct="0">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172"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747"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48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6pPr>
      <a:lvl7pPr marL="2933843"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7pPr>
      <a:lvl8pPr marL="338520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8pPr>
      <a:lvl9pPr marL="3836564"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60" rtl="0" eaLnBrk="1" latinLnBrk="0" hangingPunct="1">
        <a:defRPr kumimoji="1" sz="1815" kern="1200">
          <a:solidFill>
            <a:schemeClr val="tx1"/>
          </a:solidFill>
          <a:latin typeface="+mn-lt"/>
          <a:ea typeface="+mn-ea"/>
          <a:cs typeface="+mn-cs"/>
        </a:defRPr>
      </a:lvl1pPr>
      <a:lvl2pPr marL="451360" algn="l" defTabSz="451360" rtl="0" eaLnBrk="1" latinLnBrk="0" hangingPunct="1">
        <a:defRPr kumimoji="1" sz="1815" kern="1200">
          <a:solidFill>
            <a:schemeClr val="tx1"/>
          </a:solidFill>
          <a:latin typeface="+mn-lt"/>
          <a:ea typeface="+mn-ea"/>
          <a:cs typeface="+mn-cs"/>
        </a:defRPr>
      </a:lvl2pPr>
      <a:lvl3pPr marL="902720" algn="l" defTabSz="451360" rtl="0" eaLnBrk="1" latinLnBrk="0" hangingPunct="1">
        <a:defRPr kumimoji="1" sz="1815" kern="1200">
          <a:solidFill>
            <a:schemeClr val="tx1"/>
          </a:solidFill>
          <a:latin typeface="+mn-lt"/>
          <a:ea typeface="+mn-ea"/>
          <a:cs typeface="+mn-cs"/>
        </a:defRPr>
      </a:lvl3pPr>
      <a:lvl4pPr marL="1354082" algn="l" defTabSz="451360" rtl="0" eaLnBrk="1" latinLnBrk="0" hangingPunct="1">
        <a:defRPr kumimoji="1" sz="1815" kern="1200">
          <a:solidFill>
            <a:schemeClr val="tx1"/>
          </a:solidFill>
          <a:latin typeface="+mn-lt"/>
          <a:ea typeface="+mn-ea"/>
          <a:cs typeface="+mn-cs"/>
        </a:defRPr>
      </a:lvl4pPr>
      <a:lvl5pPr marL="1805442" algn="l" defTabSz="451360" rtl="0" eaLnBrk="1" latinLnBrk="0" hangingPunct="1">
        <a:defRPr kumimoji="1" sz="1815" kern="1200">
          <a:solidFill>
            <a:schemeClr val="tx1"/>
          </a:solidFill>
          <a:latin typeface="+mn-lt"/>
          <a:ea typeface="+mn-ea"/>
          <a:cs typeface="+mn-cs"/>
        </a:defRPr>
      </a:lvl5pPr>
      <a:lvl6pPr marL="2256802" algn="l" defTabSz="451360" rtl="0" eaLnBrk="1" latinLnBrk="0" hangingPunct="1">
        <a:defRPr kumimoji="1" sz="1815" kern="1200">
          <a:solidFill>
            <a:schemeClr val="tx1"/>
          </a:solidFill>
          <a:latin typeface="+mn-lt"/>
          <a:ea typeface="+mn-ea"/>
          <a:cs typeface="+mn-cs"/>
        </a:defRPr>
      </a:lvl6pPr>
      <a:lvl7pPr marL="2708162" algn="l" defTabSz="451360" rtl="0" eaLnBrk="1" latinLnBrk="0" hangingPunct="1">
        <a:defRPr kumimoji="1" sz="1815" kern="1200">
          <a:solidFill>
            <a:schemeClr val="tx1"/>
          </a:solidFill>
          <a:latin typeface="+mn-lt"/>
          <a:ea typeface="+mn-ea"/>
          <a:cs typeface="+mn-cs"/>
        </a:defRPr>
      </a:lvl7pPr>
      <a:lvl8pPr marL="3159522" algn="l" defTabSz="451360" rtl="0" eaLnBrk="1" latinLnBrk="0" hangingPunct="1">
        <a:defRPr kumimoji="1" sz="1815" kern="1200">
          <a:solidFill>
            <a:schemeClr val="tx1"/>
          </a:solidFill>
          <a:latin typeface="+mn-lt"/>
          <a:ea typeface="+mn-ea"/>
          <a:cs typeface="+mn-cs"/>
        </a:defRPr>
      </a:lvl8pPr>
      <a:lvl9pPr marL="3610883" algn="l" defTabSz="451360" rtl="0" eaLnBrk="1" latinLnBrk="0" hangingPunct="1">
        <a:defRPr kumimoji="1" sz="181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65957015"/>
      </p:ext>
    </p:extLst>
  </p:cSld>
  <p:clrMap bg1="lt1" tx1="dk1" bg2="lt2" tx2="dk2" accent1="accent1" accent2="accent2" accent3="accent3" accent4="accent4" accent5="accent5" accent6="accent6" hlink="hlink" folHlink="folHlink"/>
  <p:sldLayoutIdLst>
    <p:sldLayoutId id="2147490326"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71F6A544-E258-8439-E5A9-386D9299E9DB}"/>
              </a:ext>
            </a:extLst>
          </p:cNvPr>
          <p:cNvSpPr>
            <a:spLocks noGrp="1"/>
          </p:cNvSpPr>
          <p:nvPr>
            <p:ph type="sldNum" sz="quarter" idx="4"/>
          </p:nvPr>
        </p:nvSpPr>
        <p:spPr>
          <a:xfrm>
            <a:off x="7586813" y="6489340"/>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054118373"/>
      </p:ext>
    </p:extLst>
  </p:cSld>
  <p:clrMap bg1="lt1" tx1="dk1" bg2="lt2" tx2="dk2" accent1="accent1" accent2="accent2" accent3="accent3" accent4="accent4" accent5="accent5" accent6="accent6" hlink="hlink" folHlink="folHlink"/>
  <p:sldLayoutIdLst>
    <p:sldLayoutId id="2147490320"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sldNum="0" hdr="0" dt="0"/>
  <p:txStyles>
    <p:titleStyle>
      <a:lvl1pPr algn="l" defTabSz="861972"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3" indent="-215493" algn="l" defTabSz="861972" rtl="0" eaLnBrk="1" latinLnBrk="0" hangingPunct="1">
        <a:lnSpc>
          <a:spcPct val="90000"/>
        </a:lnSpc>
        <a:spcBef>
          <a:spcPts val="943"/>
        </a:spcBef>
        <a:buFont typeface="Arial" panose="020B0604020202020204" pitchFamily="34" charset="0"/>
        <a:buChar char="•"/>
        <a:defRPr kumimoji="1" sz="2639" kern="1200">
          <a:solidFill>
            <a:schemeClr val="tx1"/>
          </a:solidFill>
          <a:latin typeface="+mn-lt"/>
          <a:ea typeface="+mn-ea"/>
          <a:cs typeface="+mn-cs"/>
        </a:defRPr>
      </a:lvl1pPr>
      <a:lvl2pPr marL="646479" indent="-215493" algn="l" defTabSz="861972"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64" indent="-215493" algn="l" defTabSz="861972" rtl="0" eaLnBrk="1" latinLnBrk="0" hangingPunct="1">
        <a:lnSpc>
          <a:spcPct val="90000"/>
        </a:lnSpc>
        <a:spcBef>
          <a:spcPts val="471"/>
        </a:spcBef>
        <a:buFont typeface="Arial" panose="020B0604020202020204" pitchFamily="34" charset="0"/>
        <a:buChar char="•"/>
        <a:defRPr kumimoji="1" sz="1887" kern="1200">
          <a:solidFill>
            <a:schemeClr val="tx1"/>
          </a:solidFill>
          <a:latin typeface="+mn-lt"/>
          <a:ea typeface="+mn-ea"/>
          <a:cs typeface="+mn-cs"/>
        </a:defRPr>
      </a:lvl3pPr>
      <a:lvl4pPr marL="150844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36"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22"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07"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394"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37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72" rtl="0" eaLnBrk="1" latinLnBrk="0" hangingPunct="1">
        <a:defRPr kumimoji="1" sz="1697" kern="1200">
          <a:solidFill>
            <a:schemeClr val="tx1"/>
          </a:solidFill>
          <a:latin typeface="+mn-lt"/>
          <a:ea typeface="+mn-ea"/>
          <a:cs typeface="+mn-cs"/>
        </a:defRPr>
      </a:lvl1pPr>
      <a:lvl2pPr marL="430987" algn="l" defTabSz="861972" rtl="0" eaLnBrk="1" latinLnBrk="0" hangingPunct="1">
        <a:defRPr kumimoji="1" sz="1697" kern="1200">
          <a:solidFill>
            <a:schemeClr val="tx1"/>
          </a:solidFill>
          <a:latin typeface="+mn-lt"/>
          <a:ea typeface="+mn-ea"/>
          <a:cs typeface="+mn-cs"/>
        </a:defRPr>
      </a:lvl2pPr>
      <a:lvl3pPr marL="861972" algn="l" defTabSz="861972" rtl="0" eaLnBrk="1" latinLnBrk="0" hangingPunct="1">
        <a:defRPr kumimoji="1" sz="1697" kern="1200">
          <a:solidFill>
            <a:schemeClr val="tx1"/>
          </a:solidFill>
          <a:latin typeface="+mn-lt"/>
          <a:ea typeface="+mn-ea"/>
          <a:cs typeface="+mn-cs"/>
        </a:defRPr>
      </a:lvl3pPr>
      <a:lvl4pPr marL="1292958" algn="l" defTabSz="861972" rtl="0" eaLnBrk="1" latinLnBrk="0" hangingPunct="1">
        <a:defRPr kumimoji="1" sz="1697" kern="1200">
          <a:solidFill>
            <a:schemeClr val="tx1"/>
          </a:solidFill>
          <a:latin typeface="+mn-lt"/>
          <a:ea typeface="+mn-ea"/>
          <a:cs typeface="+mn-cs"/>
        </a:defRPr>
      </a:lvl4pPr>
      <a:lvl5pPr marL="1723944" algn="l" defTabSz="861972" rtl="0" eaLnBrk="1" latinLnBrk="0" hangingPunct="1">
        <a:defRPr kumimoji="1" sz="1697" kern="1200">
          <a:solidFill>
            <a:schemeClr val="tx1"/>
          </a:solidFill>
          <a:latin typeface="+mn-lt"/>
          <a:ea typeface="+mn-ea"/>
          <a:cs typeface="+mn-cs"/>
        </a:defRPr>
      </a:lvl5pPr>
      <a:lvl6pPr marL="2154929" algn="l" defTabSz="861972" rtl="0" eaLnBrk="1" latinLnBrk="0" hangingPunct="1">
        <a:defRPr kumimoji="1" sz="1697" kern="1200">
          <a:solidFill>
            <a:schemeClr val="tx1"/>
          </a:solidFill>
          <a:latin typeface="+mn-lt"/>
          <a:ea typeface="+mn-ea"/>
          <a:cs typeface="+mn-cs"/>
        </a:defRPr>
      </a:lvl6pPr>
      <a:lvl7pPr marL="2585914" algn="l" defTabSz="861972" rtl="0" eaLnBrk="1" latinLnBrk="0" hangingPunct="1">
        <a:defRPr kumimoji="1" sz="1697" kern="1200">
          <a:solidFill>
            <a:schemeClr val="tx1"/>
          </a:solidFill>
          <a:latin typeface="+mn-lt"/>
          <a:ea typeface="+mn-ea"/>
          <a:cs typeface="+mn-cs"/>
        </a:defRPr>
      </a:lvl7pPr>
      <a:lvl8pPr marL="3016899" algn="l" defTabSz="861972" rtl="0" eaLnBrk="1" latinLnBrk="0" hangingPunct="1">
        <a:defRPr kumimoji="1" sz="1697" kern="1200">
          <a:solidFill>
            <a:schemeClr val="tx1"/>
          </a:solidFill>
          <a:latin typeface="+mn-lt"/>
          <a:ea typeface="+mn-ea"/>
          <a:cs typeface="+mn-cs"/>
        </a:defRPr>
      </a:lvl8pPr>
      <a:lvl9pPr marL="3447884" algn="l" defTabSz="861972"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3" orient="horz" pos="346" userDrawn="1">
          <p15:clr>
            <a:srgbClr val="F26B43"/>
          </p15:clr>
        </p15:guide>
        <p15:guide id="4" pos="122" userDrawn="1">
          <p15:clr>
            <a:srgbClr val="F26B43"/>
          </p15:clr>
        </p15:guide>
        <p15:guide id="5" pos="6118" userDrawn="1">
          <p15:clr>
            <a:srgbClr val="F26B43"/>
          </p15:clr>
        </p15:guide>
        <p15:guide id="7" orient="horz" pos="119" userDrawn="1">
          <p15:clr>
            <a:srgbClr val="F26B43"/>
          </p15:clr>
        </p15:guide>
        <p15:guide id="8" orient="horz" pos="436" userDrawn="1">
          <p15:clr>
            <a:srgbClr val="F26B43"/>
          </p15:clr>
        </p15:guide>
        <p15:guide id="9" orient="horz" pos="4156" userDrawn="1">
          <p15:clr>
            <a:srgbClr val="F26B43"/>
          </p15:clr>
        </p15:guide>
        <p15:guide id="10" orient="horz" pos="527"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50207" y="1044111"/>
            <a:ext cx="9205586" cy="5488415"/>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sp>
        <p:nvSpPr>
          <p:cNvPr id="2" name="スライド番号プレースホルダー 5">
            <a:extLst>
              <a:ext uri="{FF2B5EF4-FFF2-40B4-BE49-F238E27FC236}">
                <a16:creationId xmlns:a16="http://schemas.microsoft.com/office/drawing/2014/main" id="{321CD327-D102-05AC-2BD0-B9D6853DCA2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192808172"/>
      </p:ext>
    </p:extLst>
  </p:cSld>
  <p:clrMap bg1="lt1" tx1="dk1" bg2="lt2" tx2="dk2" accent1="accent1" accent2="accent2" accent3="accent3" accent4="accent4" accent5="accent5" accent6="accent6" hlink="hlink" folHlink="folHlink"/>
  <p:sldLayoutIdLst>
    <p:sldLayoutId id="2147490349"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txStyles>
    <p:titleStyle>
      <a:lvl1pPr algn="l"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6"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1" cy="364205"/>
          </a:xfrm>
          <a:prstGeom prst="rect">
            <a:avLst/>
          </a:prstGeom>
        </p:spPr>
        <p:txBody>
          <a:bodyPr vert="horz" wrap="square" lIns="99551" tIns="49775" rIns="99551" bIns="49775" numCol="1" anchor="ctr" anchorCtr="0" compatLnSpc="1">
            <a:prstTxWarp prst="textNoShape">
              <a:avLst/>
            </a:prstTxWarp>
          </a:bodyPr>
          <a:lstStyle>
            <a:lvl1pPr eaLnBrk="1" hangingPunct="1">
              <a:defRPr sz="1178">
                <a:solidFill>
                  <a:srgbClr val="898989"/>
                </a:solidFill>
                <a:latin typeface="Calibri" panose="020F0502020204030204" pitchFamily="34" charset="0"/>
              </a:defRPr>
            </a:lvl1pPr>
          </a:lstStyle>
          <a:p>
            <a:pPr>
              <a:defRPr/>
            </a:pPr>
            <a:fld id="{EA34FA36-E586-4094-B41B-9207695FBF9A}" type="datetime1">
              <a:rPr lang="ja-JP" altLang="en-US"/>
              <a:pPr>
                <a:defRPr/>
              </a:pPr>
              <a:t>2026/6/15</a:t>
            </a:fld>
            <a:endParaRPr lang="ja-JP" altLang="en-US"/>
          </a:p>
        </p:txBody>
      </p:sp>
      <p:sp>
        <p:nvSpPr>
          <p:cNvPr id="5" name="フッター プレースホルダ 4"/>
          <p:cNvSpPr>
            <a:spLocks noGrp="1"/>
          </p:cNvSpPr>
          <p:nvPr>
            <p:ph type="ftr" sz="quarter" idx="3"/>
          </p:nvPr>
        </p:nvSpPr>
        <p:spPr>
          <a:xfrm>
            <a:off x="3383900" y="6357038"/>
            <a:ext cx="3138200" cy="364205"/>
          </a:xfrm>
          <a:prstGeom prst="rect">
            <a:avLst/>
          </a:prstGeom>
        </p:spPr>
        <p:txBody>
          <a:bodyPr vert="horz" lIns="99551" tIns="49775" rIns="99551" bIns="49775" rtlCol="0" anchor="ctr"/>
          <a:lstStyle>
            <a:lvl1pPr algn="ctr" defTabSz="451382" eaLnBrk="1" fontAlgn="auto" hangingPunct="1">
              <a:spcBef>
                <a:spcPts val="0"/>
              </a:spcBef>
              <a:spcAft>
                <a:spcPts val="0"/>
              </a:spcAft>
              <a:defRPr sz="1178">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1" cy="364205"/>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8">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extLst>
      <p:ext uri="{BB962C8B-B14F-4D97-AF65-F5344CB8AC3E}">
        <p14:creationId xmlns:p14="http://schemas.microsoft.com/office/powerpoint/2010/main" val="3823533832"/>
      </p:ext>
    </p:extLst>
  </p:cSld>
  <p:clrMap bg1="lt1" tx1="dk1" bg2="lt2" tx2="dk2" accent1="accent1" accent2="accent2" accent3="accent3" accent4="accent4" accent5="accent5" accent6="accent6" hlink="hlink" folHlink="folHlink"/>
  <p:sldLayoutIdLst>
    <p:sldLayoutId id="2147490375" r:id="rId1"/>
    <p:sldLayoutId id="2147490376" r:id="rId2"/>
    <p:sldLayoutId id="2147490377" r:id="rId3"/>
    <p:sldLayoutId id="2147490378" r:id="rId4"/>
    <p:sldLayoutId id="2147490379" r:id="rId5"/>
    <p:sldLayoutId id="2147490380" r:id="rId6"/>
    <p:sldLayoutId id="2147490381" r:id="rId7"/>
    <p:sldLayoutId id="2147490382" r:id="rId8"/>
    <p:sldLayoutId id="2147490383" r:id="rId9"/>
    <p:sldLayoutId id="2147490384" r:id="rId10"/>
    <p:sldLayoutId id="2147490385" r:id="rId11"/>
    <p:sldLayoutId id="2147490386" r:id="rId12"/>
    <p:sldLayoutId id="2147490387" r:id="rId13"/>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txStyles>
    <p:titleStyle>
      <a:lvl1pPr algn="ctr" defTabSz="450596" rtl="0" eaLnBrk="1" fontAlgn="base" hangingPunct="1">
        <a:spcBef>
          <a:spcPct val="0"/>
        </a:spcBef>
        <a:spcAft>
          <a:spcPct val="0"/>
        </a:spcAft>
        <a:defRPr kumimoji="1" sz="4353" kern="1200">
          <a:solidFill>
            <a:schemeClr val="tx1"/>
          </a:solidFill>
          <a:latin typeface="Meiryo Bold"/>
          <a:ea typeface="Meiryo Bold"/>
          <a:cs typeface="Meiryo Bold"/>
        </a:defRPr>
      </a:lvl1pPr>
      <a:lvl2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2pPr>
      <a:lvl3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3pPr>
      <a:lvl4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4pPr>
      <a:lvl5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5pPr>
      <a:lvl6pPr marL="451382"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6pPr>
      <a:lvl7pPr marL="902763"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7pPr>
      <a:lvl8pPr marL="1354145"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8pPr>
      <a:lvl9pPr marL="1805527"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308" indent="-338308" algn="l" defTabSz="450596" rtl="0" eaLnBrk="1" fontAlgn="base" hangingPunct="1">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59" indent="-280723" algn="l" defTabSz="450596" rtl="0" eaLnBrk="1" fontAlgn="base" hangingPunct="1">
        <a:spcBef>
          <a:spcPct val="20000"/>
        </a:spcBef>
        <a:spcAft>
          <a:spcPct val="0"/>
        </a:spcAft>
        <a:buFont typeface="Arial" panose="020B0604020202020204" pitchFamily="34" charset="0"/>
        <a:buChar char="–"/>
        <a:defRPr kumimoji="1" sz="2721" kern="1200">
          <a:solidFill>
            <a:schemeClr val="tx1"/>
          </a:solidFill>
          <a:latin typeface="+mn-lt"/>
          <a:ea typeface="+mn-ea"/>
          <a:cs typeface="+mn-cs"/>
        </a:defRPr>
      </a:lvl2pPr>
      <a:lvl3pPr marL="1127211" indent="-224578" algn="l" defTabSz="450596" rtl="0" eaLnBrk="1" fontAlgn="base" hangingPunct="1">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246" indent="-224578" algn="l" defTabSz="450596"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842" indent="-224578" algn="l" defTabSz="450596"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598"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6pPr>
      <a:lvl7pPr marL="2933980"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7pPr>
      <a:lvl8pPr marL="3385361"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8pPr>
      <a:lvl9pPr marL="3836743"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82" rtl="0" eaLnBrk="1" latinLnBrk="0" hangingPunct="1">
        <a:defRPr kumimoji="1" sz="1813" kern="1200">
          <a:solidFill>
            <a:schemeClr val="tx1"/>
          </a:solidFill>
          <a:latin typeface="+mn-lt"/>
          <a:ea typeface="+mn-ea"/>
          <a:cs typeface="+mn-cs"/>
        </a:defRPr>
      </a:lvl1pPr>
      <a:lvl2pPr marL="451382" algn="l" defTabSz="451382" rtl="0" eaLnBrk="1" latinLnBrk="0" hangingPunct="1">
        <a:defRPr kumimoji="1" sz="1813" kern="1200">
          <a:solidFill>
            <a:schemeClr val="tx1"/>
          </a:solidFill>
          <a:latin typeface="+mn-lt"/>
          <a:ea typeface="+mn-ea"/>
          <a:cs typeface="+mn-cs"/>
        </a:defRPr>
      </a:lvl2pPr>
      <a:lvl3pPr marL="902763" algn="l" defTabSz="451382" rtl="0" eaLnBrk="1" latinLnBrk="0" hangingPunct="1">
        <a:defRPr kumimoji="1" sz="1813" kern="1200">
          <a:solidFill>
            <a:schemeClr val="tx1"/>
          </a:solidFill>
          <a:latin typeface="+mn-lt"/>
          <a:ea typeface="+mn-ea"/>
          <a:cs typeface="+mn-cs"/>
        </a:defRPr>
      </a:lvl3pPr>
      <a:lvl4pPr marL="1354145" algn="l" defTabSz="451382" rtl="0" eaLnBrk="1" latinLnBrk="0" hangingPunct="1">
        <a:defRPr kumimoji="1" sz="1813" kern="1200">
          <a:solidFill>
            <a:schemeClr val="tx1"/>
          </a:solidFill>
          <a:latin typeface="+mn-lt"/>
          <a:ea typeface="+mn-ea"/>
          <a:cs typeface="+mn-cs"/>
        </a:defRPr>
      </a:lvl4pPr>
      <a:lvl5pPr marL="1805527" algn="l" defTabSz="451382" rtl="0" eaLnBrk="1" latinLnBrk="0" hangingPunct="1">
        <a:defRPr kumimoji="1" sz="1813" kern="1200">
          <a:solidFill>
            <a:schemeClr val="tx1"/>
          </a:solidFill>
          <a:latin typeface="+mn-lt"/>
          <a:ea typeface="+mn-ea"/>
          <a:cs typeface="+mn-cs"/>
        </a:defRPr>
      </a:lvl5pPr>
      <a:lvl6pPr marL="2256907" algn="l" defTabSz="451382" rtl="0" eaLnBrk="1" latinLnBrk="0" hangingPunct="1">
        <a:defRPr kumimoji="1" sz="1813" kern="1200">
          <a:solidFill>
            <a:schemeClr val="tx1"/>
          </a:solidFill>
          <a:latin typeface="+mn-lt"/>
          <a:ea typeface="+mn-ea"/>
          <a:cs typeface="+mn-cs"/>
        </a:defRPr>
      </a:lvl6pPr>
      <a:lvl7pPr marL="2708289" algn="l" defTabSz="451382" rtl="0" eaLnBrk="1" latinLnBrk="0" hangingPunct="1">
        <a:defRPr kumimoji="1" sz="1813" kern="1200">
          <a:solidFill>
            <a:schemeClr val="tx1"/>
          </a:solidFill>
          <a:latin typeface="+mn-lt"/>
          <a:ea typeface="+mn-ea"/>
          <a:cs typeface="+mn-cs"/>
        </a:defRPr>
      </a:lvl7pPr>
      <a:lvl8pPr marL="3159670" algn="l" defTabSz="451382" rtl="0" eaLnBrk="1" latinLnBrk="0" hangingPunct="1">
        <a:defRPr kumimoji="1" sz="1813" kern="1200">
          <a:solidFill>
            <a:schemeClr val="tx1"/>
          </a:solidFill>
          <a:latin typeface="+mn-lt"/>
          <a:ea typeface="+mn-ea"/>
          <a:cs typeface="+mn-cs"/>
        </a:defRPr>
      </a:lvl8pPr>
      <a:lvl9pPr marL="3611052" algn="l" defTabSz="451382" rtl="0" eaLnBrk="1" latinLnBrk="0" hangingPunct="1">
        <a:defRPr kumimoji="1" sz="18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9"/>
            <a:ext cx="2311400" cy="365125"/>
          </a:xfrm>
          <a:prstGeom prst="rect">
            <a:avLst/>
          </a:prstGeom>
        </p:spPr>
        <p:txBody>
          <a:bodyPr vert="horz" lIns="91440" tIns="45720" rIns="91440" bIns="45720" rtlCol="0" anchor="ctr"/>
          <a:lstStyle>
            <a:lvl1pPr algn="l">
              <a:defRPr sz="1175">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9"/>
            <a:ext cx="3136900" cy="365125"/>
          </a:xfrm>
          <a:prstGeom prst="rect">
            <a:avLst/>
          </a:prstGeom>
        </p:spPr>
        <p:txBody>
          <a:bodyPr vert="horz" lIns="91440" tIns="45720" rIns="91440" bIns="45720" rtlCol="0" anchor="ctr"/>
          <a:lstStyle>
            <a:lvl1pPr algn="ctr">
              <a:defRPr sz="1175">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8"/>
            <a:ext cx="2311400" cy="365125"/>
          </a:xfrm>
          <a:prstGeom prst="rect">
            <a:avLst/>
          </a:prstGeom>
        </p:spPr>
        <p:txBody>
          <a:bodyPr vert="horz" lIns="91440" tIns="45720" rIns="91440" bIns="45720" rtlCol="0" anchor="ctr"/>
          <a:lstStyle>
            <a:lvl1pPr algn="r">
              <a:defRPr sz="1175">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143284996"/>
      </p:ext>
    </p:extLst>
  </p:cSld>
  <p:clrMap bg1="lt1" tx1="dk1" bg2="lt2" tx2="dk2" accent1="accent1" accent2="accent2" accent3="accent3" accent4="accent4" accent5="accent5" accent6="accent6" hlink="hlink" folHlink="folHlink"/>
  <p:sldLayoutIdLst>
    <p:sldLayoutId id="2147490389" r:id="rId1"/>
    <p:sldLayoutId id="2147490390" r:id="rId2"/>
    <p:sldLayoutId id="2147490391" r:id="rId3"/>
    <p:sldLayoutId id="2147490392" r:id="rId4"/>
    <p:sldLayoutId id="2147490393" r:id="rId5"/>
    <p:sldLayoutId id="2147490394" r:id="rId6"/>
    <p:sldLayoutId id="2147490395" r:id="rId7"/>
    <p:sldLayoutId id="2147490396" r:id="rId8"/>
    <p:sldLayoutId id="2147490397" r:id="rId9"/>
    <p:sldLayoutId id="2147490398" r:id="rId10"/>
    <p:sldLayoutId id="2147490399" r:id="rId1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895327" rtl="0" eaLnBrk="1" latinLnBrk="0" hangingPunct="1">
        <a:spcBef>
          <a:spcPct val="0"/>
        </a:spcBef>
        <a:buNone/>
        <a:defRPr kumimoji="1" sz="1763"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895327" rtl="0" eaLnBrk="1" latinLnBrk="0" hangingPunct="1">
        <a:spcBef>
          <a:spcPct val="20000"/>
        </a:spcBef>
        <a:buFont typeface="Arial" pitchFamily="34" charset="0"/>
        <a:buNone/>
        <a:defRPr kumimoji="1" sz="1763" kern="1200">
          <a:solidFill>
            <a:schemeClr val="tx1"/>
          </a:solidFill>
          <a:latin typeface="游ゴシック Medium" panose="020B0500000000000000" pitchFamily="50" charset="-128"/>
          <a:ea typeface="游ゴシック Medium" panose="020B0500000000000000" pitchFamily="50" charset="-128"/>
          <a:cs typeface="+mn-cs"/>
        </a:defRPr>
      </a:lvl1pPr>
      <a:lvl2pPr marL="447663" indent="0" algn="l" defTabSz="895327" rtl="0" eaLnBrk="1" latinLnBrk="0" hangingPunct="1">
        <a:spcBef>
          <a:spcPct val="20000"/>
        </a:spcBef>
        <a:buFont typeface="Arial" pitchFamily="34" charset="0"/>
        <a:buNone/>
        <a:defRPr kumimoji="1" sz="1567" kern="1200">
          <a:solidFill>
            <a:schemeClr val="tx1"/>
          </a:solidFill>
          <a:latin typeface="游ゴシック Medium" panose="020B0500000000000000" pitchFamily="50" charset="-128"/>
          <a:ea typeface="游ゴシック Medium" panose="020B0500000000000000" pitchFamily="50" charset="-128"/>
          <a:cs typeface="+mn-cs"/>
        </a:defRPr>
      </a:lvl2pPr>
      <a:lvl3pPr marL="895327" indent="0" algn="l" defTabSz="895327" rtl="0" eaLnBrk="1" latinLnBrk="0" hangingPunct="1">
        <a:spcBef>
          <a:spcPct val="20000"/>
        </a:spcBef>
        <a:buFont typeface="Arial" pitchFamily="34" charset="0"/>
        <a:buNone/>
        <a:defRPr kumimoji="1" sz="1371" kern="1200">
          <a:solidFill>
            <a:schemeClr val="tx1"/>
          </a:solidFill>
          <a:latin typeface="游ゴシック Medium" panose="020B0500000000000000" pitchFamily="50" charset="-128"/>
          <a:ea typeface="游ゴシック Medium" panose="020B0500000000000000" pitchFamily="50" charset="-128"/>
          <a:cs typeface="+mn-cs"/>
        </a:defRPr>
      </a:lvl3pPr>
      <a:lvl4pPr marL="1342990" indent="0" algn="l" defTabSz="895327" rtl="0" eaLnBrk="1" latinLnBrk="0" hangingPunct="1">
        <a:spcBef>
          <a:spcPct val="20000"/>
        </a:spcBef>
        <a:buFont typeface="Arial" pitchFamily="34" charset="0"/>
        <a:buNone/>
        <a:defRPr kumimoji="1" sz="1175" kern="1200">
          <a:solidFill>
            <a:schemeClr val="tx1"/>
          </a:solidFill>
          <a:latin typeface="游ゴシック Medium" panose="020B0500000000000000" pitchFamily="50" charset="-128"/>
          <a:ea typeface="游ゴシック Medium" panose="020B0500000000000000" pitchFamily="50" charset="-128"/>
          <a:cs typeface="+mn-cs"/>
        </a:defRPr>
      </a:lvl4pPr>
      <a:lvl5pPr marL="1790653" indent="0" algn="l" defTabSz="895327" rtl="0" eaLnBrk="1" latinLnBrk="0" hangingPunct="1">
        <a:spcBef>
          <a:spcPct val="20000"/>
        </a:spcBef>
        <a:buFont typeface="Arial" pitchFamily="34" charset="0"/>
        <a:buNone/>
        <a:defRPr kumimoji="1" sz="1028" kern="1200">
          <a:solidFill>
            <a:schemeClr val="tx1"/>
          </a:solidFill>
          <a:latin typeface="游ゴシック Medium" panose="020B0500000000000000" pitchFamily="50" charset="-128"/>
          <a:ea typeface="游ゴシック Medium" panose="020B0500000000000000" pitchFamily="50" charset="-128"/>
          <a:cs typeface="+mn-cs"/>
        </a:defRPr>
      </a:lvl5pPr>
      <a:lvl6pPr marL="246214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6pPr>
      <a:lvl7pPr marL="2909811"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7pPr>
      <a:lvl8pPr marL="3357475"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8pPr>
      <a:lvl9pPr marL="380513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5D6993-0D64-4A11-B45B-1B340FF92971}"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0F7DD7-57B8-4940-A8D0-36CD75A96801}" type="slidenum">
              <a:rPr kumimoji="1" lang="ja-JP" altLang="en-US" smtClean="0"/>
              <a:t>‹#›</a:t>
            </a:fld>
            <a:endParaRPr kumimoji="1" lang="ja-JP" altLang="en-US"/>
          </a:p>
        </p:txBody>
      </p:sp>
    </p:spTree>
    <p:extLst>
      <p:ext uri="{BB962C8B-B14F-4D97-AF65-F5344CB8AC3E}">
        <p14:creationId xmlns:p14="http://schemas.microsoft.com/office/powerpoint/2010/main" val="2916406310"/>
      </p:ext>
    </p:extLst>
  </p:cSld>
  <p:clrMap bg1="lt1" tx1="dk1" bg2="lt2" tx2="dk2" accent1="accent1" accent2="accent2" accent3="accent3" accent4="accent4" accent5="accent5" accent6="accent6" hlink="hlink" folHlink="folHlink"/>
  <p:sldLayoutIdLst>
    <p:sldLayoutId id="2147490429" r:id="rId1"/>
    <p:sldLayoutId id="2147490430" r:id="rId2"/>
    <p:sldLayoutId id="2147490431" r:id="rId3"/>
    <p:sldLayoutId id="2147490432" r:id="rId4"/>
    <p:sldLayoutId id="2147490433" r:id="rId5"/>
    <p:sldLayoutId id="2147490434" r:id="rId6"/>
    <p:sldLayoutId id="2147490435" r:id="rId7"/>
    <p:sldLayoutId id="2147490436" r:id="rId8"/>
    <p:sldLayoutId id="2147490437" r:id="rId9"/>
    <p:sldLayoutId id="2147490438" r:id="rId10"/>
    <p:sldLayoutId id="2147490439" r:id="rId1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8"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30">
                <a:solidFill>
                  <a:srgbClr val="898989"/>
                </a:solidFill>
                <a:latin typeface="Calibri" panose="020F0502020204030204" pitchFamily="34" charset="0"/>
              </a:defRPr>
            </a:lvl1pPr>
          </a:lstStyle>
          <a:p>
            <a:pPr>
              <a:defRPr/>
            </a:pPr>
            <a:fld id="{28C85CB7-A77E-4380-AEA7-AED063216F05}" type="datetime1">
              <a:rPr lang="en-US" altLang="ja-JP" smtClean="0"/>
              <a:t>6/15/2026</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32729" eaLnBrk="1" fontAlgn="auto" hangingPunct="1">
              <a:spcBef>
                <a:spcPts val="0"/>
              </a:spcBef>
              <a:spcAft>
                <a:spcPts val="0"/>
              </a:spcAft>
              <a:defRPr sz="1130">
                <a:solidFill>
                  <a:schemeClr val="tx1">
                    <a:tint val="75000"/>
                  </a:schemeClr>
                </a:solidFill>
                <a:latin typeface="+mn-lt"/>
                <a:ea typeface="+mn-ea"/>
                <a:cs typeface="+mn-cs"/>
              </a:defRPr>
            </a:lvl1pPr>
          </a:lstStyle>
          <a:p>
            <a:pPr>
              <a:defRPr/>
            </a:pPr>
            <a:endParaRPr lang="ja-JP" altLang="en-US"/>
          </a:p>
        </p:txBody>
      </p:sp>
      <p:sp>
        <p:nvSpPr>
          <p:cNvPr id="2" name="スライド番号プレースホルダー 5">
            <a:extLst>
              <a:ext uri="{FF2B5EF4-FFF2-40B4-BE49-F238E27FC236}">
                <a16:creationId xmlns:a16="http://schemas.microsoft.com/office/drawing/2014/main" id="{43C0948B-8F2F-ADB6-F788-A45BE69BF4B2}"/>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836574595"/>
      </p:ext>
    </p:extLst>
  </p:cSld>
  <p:clrMap bg1="lt1" tx1="dk1" bg2="lt2" tx2="dk2" accent1="accent1" accent2="accent2" accent3="accent3" accent4="accent4" accent5="accent5" accent6="accent6" hlink="hlink" folHlink="folHlink"/>
  <p:sldLayoutIdLst>
    <p:sldLayoutId id="2147490443" r:id="rId1"/>
  </p:sldLayoutIdLst>
  <p:hf sldNum="0" hdr="0" ftr="0" dt="0"/>
  <p:txStyles>
    <p:titleStyle>
      <a:lvl1pPr algn="ctr" defTabSz="431978" rtl="0" eaLnBrk="1" fontAlgn="base" hangingPunct="1">
        <a:spcBef>
          <a:spcPct val="0"/>
        </a:spcBef>
        <a:spcAft>
          <a:spcPct val="0"/>
        </a:spcAft>
        <a:defRPr kumimoji="1" sz="4173" kern="1200">
          <a:solidFill>
            <a:schemeClr val="tx1"/>
          </a:solidFill>
          <a:latin typeface="Meiryo Bold"/>
          <a:ea typeface="Meiryo Bold"/>
          <a:cs typeface="Meiryo Bold"/>
        </a:defRPr>
      </a:lvl1pPr>
      <a:lvl2pPr algn="ctr" defTabSz="431978"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2pPr>
      <a:lvl3pPr algn="ctr" defTabSz="431978"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3pPr>
      <a:lvl4pPr algn="ctr" defTabSz="431978"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4pPr>
      <a:lvl5pPr algn="ctr" defTabSz="431978"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5pPr>
      <a:lvl6pPr marL="432729" algn="ctr" defTabSz="432729"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6pPr>
      <a:lvl7pPr marL="865459" algn="ctr" defTabSz="432729"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7pPr>
      <a:lvl8pPr marL="1298188" algn="ctr" defTabSz="432729"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8pPr>
      <a:lvl9pPr marL="1730918" algn="ctr" defTabSz="432729" rtl="0" eaLnBrk="1" fontAlgn="base" hangingPunct="1">
        <a:spcBef>
          <a:spcPct val="0"/>
        </a:spcBef>
        <a:spcAft>
          <a:spcPct val="0"/>
        </a:spcAft>
        <a:defRPr kumimoji="1" sz="4173">
          <a:solidFill>
            <a:schemeClr val="tx1"/>
          </a:solidFill>
          <a:latin typeface="Meiryo Bold" charset="-128"/>
          <a:ea typeface="Meiryo Bold" charset="-128"/>
          <a:cs typeface="Meiryo Bold" charset="-128"/>
        </a:defRPr>
      </a:lvl9pPr>
    </p:titleStyle>
    <p:bodyStyle>
      <a:lvl1pPr marL="324329" indent="-324329" algn="l" defTabSz="431978" rtl="0" eaLnBrk="1" fontAlgn="base" hangingPunct="1">
        <a:spcBef>
          <a:spcPct val="20000"/>
        </a:spcBef>
        <a:spcAft>
          <a:spcPct val="0"/>
        </a:spcAft>
        <a:buFont typeface="Arial" panose="020B0604020202020204" pitchFamily="34" charset="0"/>
        <a:buChar char="•"/>
        <a:defRPr kumimoji="1" sz="3565" kern="1200">
          <a:solidFill>
            <a:schemeClr val="tx1"/>
          </a:solidFill>
          <a:latin typeface="+mn-lt"/>
          <a:ea typeface="+mn-ea"/>
          <a:cs typeface="ＭＳ Ｐゴシック" charset="-128"/>
        </a:defRPr>
      </a:lvl1pPr>
      <a:lvl2pPr marL="702479" indent="-269123" algn="l" defTabSz="431978" rtl="0" eaLnBrk="1" fontAlgn="base" hangingPunct="1">
        <a:spcBef>
          <a:spcPct val="20000"/>
        </a:spcBef>
        <a:spcAft>
          <a:spcPct val="0"/>
        </a:spcAft>
        <a:buFont typeface="Arial" panose="020B0604020202020204" pitchFamily="34" charset="0"/>
        <a:buChar char="–"/>
        <a:defRPr kumimoji="1" sz="2608" kern="1200">
          <a:solidFill>
            <a:schemeClr val="tx1"/>
          </a:solidFill>
          <a:latin typeface="+mn-lt"/>
          <a:ea typeface="+mn-ea"/>
          <a:cs typeface="+mn-cs"/>
        </a:defRPr>
      </a:lvl2pPr>
      <a:lvl3pPr marL="1080631" indent="-215298" algn="l" defTabSz="431978" rtl="0" eaLnBrk="1" fontAlgn="base" hangingPunct="1">
        <a:spcBef>
          <a:spcPct val="20000"/>
        </a:spcBef>
        <a:spcAft>
          <a:spcPct val="0"/>
        </a:spcAft>
        <a:buFont typeface="Arial" panose="020B0604020202020204" pitchFamily="34" charset="0"/>
        <a:buChar char="•"/>
        <a:defRPr kumimoji="1" sz="2261" kern="1200">
          <a:solidFill>
            <a:schemeClr val="tx1"/>
          </a:solidFill>
          <a:latin typeface="+mn-lt"/>
          <a:ea typeface="+mn-ea"/>
          <a:cs typeface="+mn-cs"/>
        </a:defRPr>
      </a:lvl3pPr>
      <a:lvl4pPr marL="1513988" indent="-215298" algn="l" defTabSz="431978" rtl="0" eaLnBrk="1" fontAlgn="base" hangingPunct="1">
        <a:spcBef>
          <a:spcPct val="20000"/>
        </a:spcBef>
        <a:spcAft>
          <a:spcPct val="0"/>
        </a:spcAft>
        <a:buFont typeface="Arial" panose="020B0604020202020204" pitchFamily="34" charset="0"/>
        <a:buChar char="–"/>
        <a:defRPr kumimoji="1" sz="1912" kern="1200">
          <a:solidFill>
            <a:schemeClr val="tx1"/>
          </a:solidFill>
          <a:latin typeface="+mn-lt"/>
          <a:ea typeface="+mn-ea"/>
          <a:cs typeface="+mn-cs"/>
        </a:defRPr>
      </a:lvl4pPr>
      <a:lvl5pPr marL="1945963" indent="-215298" algn="l" defTabSz="431978" rtl="0" eaLnBrk="1" fontAlgn="base" hangingPunct="1">
        <a:spcBef>
          <a:spcPct val="20000"/>
        </a:spcBef>
        <a:spcAft>
          <a:spcPct val="0"/>
        </a:spcAft>
        <a:buFont typeface="Arial" panose="020B0604020202020204" pitchFamily="34" charset="0"/>
        <a:buChar char="»"/>
        <a:defRPr kumimoji="1" sz="1912" kern="1200">
          <a:solidFill>
            <a:schemeClr val="tx1"/>
          </a:solidFill>
          <a:latin typeface="+mn-lt"/>
          <a:ea typeface="+mn-ea"/>
          <a:cs typeface="+mn-cs"/>
        </a:defRPr>
      </a:lvl5pPr>
      <a:lvl6pPr marL="2380012" indent="-216365" algn="l" defTabSz="432729" rtl="0" eaLnBrk="1" latinLnBrk="0" hangingPunct="1">
        <a:spcBef>
          <a:spcPct val="20000"/>
        </a:spcBef>
        <a:buFont typeface="Arial"/>
        <a:buChar char="•"/>
        <a:defRPr kumimoji="1" sz="1912" kern="1200">
          <a:solidFill>
            <a:schemeClr val="tx1"/>
          </a:solidFill>
          <a:latin typeface="+mn-lt"/>
          <a:ea typeface="+mn-ea"/>
          <a:cs typeface="+mn-cs"/>
        </a:defRPr>
      </a:lvl6pPr>
      <a:lvl7pPr marL="2812741" indent="-216365" algn="l" defTabSz="432729" rtl="0" eaLnBrk="1" latinLnBrk="0" hangingPunct="1">
        <a:spcBef>
          <a:spcPct val="20000"/>
        </a:spcBef>
        <a:buFont typeface="Arial"/>
        <a:buChar char="•"/>
        <a:defRPr kumimoji="1" sz="1912" kern="1200">
          <a:solidFill>
            <a:schemeClr val="tx1"/>
          </a:solidFill>
          <a:latin typeface="+mn-lt"/>
          <a:ea typeface="+mn-ea"/>
          <a:cs typeface="+mn-cs"/>
        </a:defRPr>
      </a:lvl7pPr>
      <a:lvl8pPr marL="3245469" indent="-216365" algn="l" defTabSz="432729" rtl="0" eaLnBrk="1" latinLnBrk="0" hangingPunct="1">
        <a:spcBef>
          <a:spcPct val="20000"/>
        </a:spcBef>
        <a:buFont typeface="Arial"/>
        <a:buChar char="•"/>
        <a:defRPr kumimoji="1" sz="1912" kern="1200">
          <a:solidFill>
            <a:schemeClr val="tx1"/>
          </a:solidFill>
          <a:latin typeface="+mn-lt"/>
          <a:ea typeface="+mn-ea"/>
          <a:cs typeface="+mn-cs"/>
        </a:defRPr>
      </a:lvl8pPr>
      <a:lvl9pPr marL="3678200" indent="-216365" algn="l" defTabSz="432729" rtl="0" eaLnBrk="1" latinLnBrk="0" hangingPunct="1">
        <a:spcBef>
          <a:spcPct val="20000"/>
        </a:spcBef>
        <a:buFont typeface="Arial"/>
        <a:buChar char="•"/>
        <a:defRPr kumimoji="1" sz="1912" kern="1200">
          <a:solidFill>
            <a:schemeClr val="tx1"/>
          </a:solidFill>
          <a:latin typeface="+mn-lt"/>
          <a:ea typeface="+mn-ea"/>
          <a:cs typeface="+mn-cs"/>
        </a:defRPr>
      </a:lvl9pPr>
    </p:bodyStyle>
    <p:otherStyle>
      <a:defPPr>
        <a:defRPr lang="ja-JP"/>
      </a:defPPr>
      <a:lvl1pPr marL="0" algn="l" defTabSz="432729" rtl="0" eaLnBrk="1" latinLnBrk="0" hangingPunct="1">
        <a:defRPr kumimoji="1" sz="1739" kern="1200">
          <a:solidFill>
            <a:schemeClr val="tx1"/>
          </a:solidFill>
          <a:latin typeface="+mn-lt"/>
          <a:ea typeface="+mn-ea"/>
          <a:cs typeface="+mn-cs"/>
        </a:defRPr>
      </a:lvl1pPr>
      <a:lvl2pPr marL="432729" algn="l" defTabSz="432729" rtl="0" eaLnBrk="1" latinLnBrk="0" hangingPunct="1">
        <a:defRPr kumimoji="1" sz="1739" kern="1200">
          <a:solidFill>
            <a:schemeClr val="tx1"/>
          </a:solidFill>
          <a:latin typeface="+mn-lt"/>
          <a:ea typeface="+mn-ea"/>
          <a:cs typeface="+mn-cs"/>
        </a:defRPr>
      </a:lvl2pPr>
      <a:lvl3pPr marL="865459" algn="l" defTabSz="432729" rtl="0" eaLnBrk="1" latinLnBrk="0" hangingPunct="1">
        <a:defRPr kumimoji="1" sz="1739" kern="1200">
          <a:solidFill>
            <a:schemeClr val="tx1"/>
          </a:solidFill>
          <a:latin typeface="+mn-lt"/>
          <a:ea typeface="+mn-ea"/>
          <a:cs typeface="+mn-cs"/>
        </a:defRPr>
      </a:lvl3pPr>
      <a:lvl4pPr marL="1298188" algn="l" defTabSz="432729" rtl="0" eaLnBrk="1" latinLnBrk="0" hangingPunct="1">
        <a:defRPr kumimoji="1" sz="1739" kern="1200">
          <a:solidFill>
            <a:schemeClr val="tx1"/>
          </a:solidFill>
          <a:latin typeface="+mn-lt"/>
          <a:ea typeface="+mn-ea"/>
          <a:cs typeface="+mn-cs"/>
        </a:defRPr>
      </a:lvl4pPr>
      <a:lvl5pPr marL="1730918" algn="l" defTabSz="432729" rtl="0" eaLnBrk="1" latinLnBrk="0" hangingPunct="1">
        <a:defRPr kumimoji="1" sz="1739" kern="1200">
          <a:solidFill>
            <a:schemeClr val="tx1"/>
          </a:solidFill>
          <a:latin typeface="+mn-lt"/>
          <a:ea typeface="+mn-ea"/>
          <a:cs typeface="+mn-cs"/>
        </a:defRPr>
      </a:lvl5pPr>
      <a:lvl6pPr marL="2163647" algn="l" defTabSz="432729" rtl="0" eaLnBrk="1" latinLnBrk="0" hangingPunct="1">
        <a:defRPr kumimoji="1" sz="1739" kern="1200">
          <a:solidFill>
            <a:schemeClr val="tx1"/>
          </a:solidFill>
          <a:latin typeface="+mn-lt"/>
          <a:ea typeface="+mn-ea"/>
          <a:cs typeface="+mn-cs"/>
        </a:defRPr>
      </a:lvl6pPr>
      <a:lvl7pPr marL="2596376" algn="l" defTabSz="432729" rtl="0" eaLnBrk="1" latinLnBrk="0" hangingPunct="1">
        <a:defRPr kumimoji="1" sz="1739" kern="1200">
          <a:solidFill>
            <a:schemeClr val="tx1"/>
          </a:solidFill>
          <a:latin typeface="+mn-lt"/>
          <a:ea typeface="+mn-ea"/>
          <a:cs typeface="+mn-cs"/>
        </a:defRPr>
      </a:lvl7pPr>
      <a:lvl8pPr marL="3029105" algn="l" defTabSz="432729" rtl="0" eaLnBrk="1" latinLnBrk="0" hangingPunct="1">
        <a:defRPr kumimoji="1" sz="1739" kern="1200">
          <a:solidFill>
            <a:schemeClr val="tx1"/>
          </a:solidFill>
          <a:latin typeface="+mn-lt"/>
          <a:ea typeface="+mn-ea"/>
          <a:cs typeface="+mn-cs"/>
        </a:defRPr>
      </a:lvl8pPr>
      <a:lvl9pPr marL="3461835" algn="l" defTabSz="432729" rtl="0" eaLnBrk="1" latinLnBrk="0" hangingPunct="1">
        <a:defRPr kumimoji="1" sz="173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7"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54">
                <a:solidFill>
                  <a:srgbClr val="898989"/>
                </a:solidFill>
                <a:latin typeface="Calibri" panose="020F0502020204030204" pitchFamily="34" charset="0"/>
              </a:defRPr>
            </a:lvl1pPr>
          </a:lstStyle>
          <a:p>
            <a:pPr>
              <a:defRPr/>
            </a:pPr>
            <a:fld id="{A0B1957D-84E1-4125-968D-4C35374B5E79}" type="datetime1">
              <a:rPr lang="ja-JP" altLang="en-US" smtClean="0"/>
              <a:t>2026/6/15</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41948" eaLnBrk="1" fontAlgn="auto" hangingPunct="1">
              <a:spcBef>
                <a:spcPts val="0"/>
              </a:spcBef>
              <a:spcAft>
                <a:spcPts val="0"/>
              </a:spcAft>
              <a:defRPr sz="1154">
                <a:solidFill>
                  <a:schemeClr val="tx1">
                    <a:tint val="75000"/>
                  </a:schemeClr>
                </a:solidFill>
                <a:latin typeface="+mn-lt"/>
                <a:ea typeface="+mn-ea"/>
                <a:cs typeface="+mn-cs"/>
              </a:defRPr>
            </a:lvl1pPr>
          </a:lstStyle>
          <a:p>
            <a:pPr>
              <a:defRPr/>
            </a:pPr>
            <a:endParaRPr lang="ja-JP" altLang="en-US"/>
          </a:p>
        </p:txBody>
      </p:sp>
      <p:sp>
        <p:nvSpPr>
          <p:cNvPr id="2" name="スライド番号プレースホルダー 5">
            <a:extLst>
              <a:ext uri="{FF2B5EF4-FFF2-40B4-BE49-F238E27FC236}">
                <a16:creationId xmlns:a16="http://schemas.microsoft.com/office/drawing/2014/main" id="{D07BD43C-F1DC-B4E9-FFD0-FD04DCA7B411}"/>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431599488"/>
      </p:ext>
    </p:extLst>
  </p:cSld>
  <p:clrMap bg1="lt1" tx1="dk1" bg2="lt2" tx2="dk2" accent1="accent1" accent2="accent2" accent3="accent3" accent4="accent4" accent5="accent5" accent6="accent6" hlink="hlink" folHlink="folHlink"/>
  <p:sldLayoutIdLst>
    <p:sldLayoutId id="2147490445" r:id="rId1"/>
  </p:sldLayoutIdLst>
  <p:hf hdr="0" ftr="0" dt="0"/>
  <p:txStyles>
    <p:titleStyle>
      <a:lvl1pPr algn="ctr" defTabSz="441180" rtl="0" eaLnBrk="1" fontAlgn="base" hangingPunct="1">
        <a:spcBef>
          <a:spcPct val="0"/>
        </a:spcBef>
        <a:spcAft>
          <a:spcPct val="0"/>
        </a:spcAft>
        <a:defRPr kumimoji="1" sz="4262" kern="1200">
          <a:solidFill>
            <a:schemeClr val="tx1"/>
          </a:solidFill>
          <a:latin typeface="Meiryo Bold"/>
          <a:ea typeface="Meiryo Bold"/>
          <a:cs typeface="Meiryo Bold"/>
        </a:defRPr>
      </a:lvl1pPr>
      <a:lvl2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2pPr>
      <a:lvl3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3pPr>
      <a:lvl4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4pPr>
      <a:lvl5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5pPr>
      <a:lvl6pPr marL="441948"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6pPr>
      <a:lvl7pPr marL="883896"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7pPr>
      <a:lvl8pPr marL="1325844"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8pPr>
      <a:lvl9pPr marL="1767792"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9pPr>
    </p:titleStyle>
    <p:bodyStyle>
      <a:lvl1pPr marL="331238" indent="-331238" algn="l" defTabSz="441180" rtl="0" eaLnBrk="1" fontAlgn="base" hangingPunct="1">
        <a:spcBef>
          <a:spcPct val="20000"/>
        </a:spcBef>
        <a:spcAft>
          <a:spcPct val="0"/>
        </a:spcAft>
        <a:buFont typeface="Arial" panose="020B0604020202020204" pitchFamily="34" charset="0"/>
        <a:buChar char="•"/>
        <a:defRPr kumimoji="1" sz="3641" kern="1200">
          <a:solidFill>
            <a:schemeClr val="tx1"/>
          </a:solidFill>
          <a:latin typeface="+mn-lt"/>
          <a:ea typeface="+mn-ea"/>
          <a:cs typeface="ＭＳ Ｐゴシック" charset="-128"/>
        </a:defRPr>
      </a:lvl1pPr>
      <a:lvl2pPr marL="717445" indent="-274856" algn="l" defTabSz="441180" rtl="0" eaLnBrk="1" fontAlgn="base" hangingPunct="1">
        <a:spcBef>
          <a:spcPct val="20000"/>
        </a:spcBef>
        <a:spcAft>
          <a:spcPct val="0"/>
        </a:spcAft>
        <a:buFont typeface="Arial" panose="020B0604020202020204" pitchFamily="34" charset="0"/>
        <a:buChar char="–"/>
        <a:defRPr kumimoji="1" sz="2664" kern="1200">
          <a:solidFill>
            <a:schemeClr val="tx1"/>
          </a:solidFill>
          <a:latin typeface="+mn-lt"/>
          <a:ea typeface="+mn-ea"/>
          <a:cs typeface="+mn-cs"/>
        </a:defRPr>
      </a:lvl2pPr>
      <a:lvl3pPr marL="1103652" indent="-219884" algn="l" defTabSz="441180" rtl="0" eaLnBrk="1" fontAlgn="base" hangingPunct="1">
        <a:spcBef>
          <a:spcPct val="20000"/>
        </a:spcBef>
        <a:spcAft>
          <a:spcPct val="0"/>
        </a:spcAft>
        <a:buFont typeface="Arial" panose="020B0604020202020204" pitchFamily="34" charset="0"/>
        <a:buChar char="•"/>
        <a:defRPr kumimoji="1" sz="2309" kern="1200">
          <a:solidFill>
            <a:schemeClr val="tx1"/>
          </a:solidFill>
          <a:latin typeface="+mn-lt"/>
          <a:ea typeface="+mn-ea"/>
          <a:cs typeface="+mn-cs"/>
        </a:defRPr>
      </a:lvl3pPr>
      <a:lvl4pPr marL="1546241" indent="-219884" algn="l" defTabSz="441180" rtl="0" eaLnBrk="1" fontAlgn="base" hangingPunct="1">
        <a:spcBef>
          <a:spcPct val="20000"/>
        </a:spcBef>
        <a:spcAft>
          <a:spcPct val="0"/>
        </a:spcAft>
        <a:buFont typeface="Arial" panose="020B0604020202020204" pitchFamily="34" charset="0"/>
        <a:buChar char="–"/>
        <a:defRPr kumimoji="1" sz="1953" kern="1200">
          <a:solidFill>
            <a:schemeClr val="tx1"/>
          </a:solidFill>
          <a:latin typeface="+mn-lt"/>
          <a:ea typeface="+mn-ea"/>
          <a:cs typeface="+mn-cs"/>
        </a:defRPr>
      </a:lvl4pPr>
      <a:lvl5pPr marL="1987419" indent="-219884" algn="l" defTabSz="441180" rtl="0" eaLnBrk="1" fontAlgn="base" hangingPunct="1">
        <a:spcBef>
          <a:spcPct val="20000"/>
        </a:spcBef>
        <a:spcAft>
          <a:spcPct val="0"/>
        </a:spcAft>
        <a:buFont typeface="Arial" panose="020B0604020202020204" pitchFamily="34" charset="0"/>
        <a:buChar char="»"/>
        <a:defRPr kumimoji="1" sz="1953" kern="1200">
          <a:solidFill>
            <a:schemeClr val="tx1"/>
          </a:solidFill>
          <a:latin typeface="+mn-lt"/>
          <a:ea typeface="+mn-ea"/>
          <a:cs typeface="+mn-cs"/>
        </a:defRPr>
      </a:lvl5pPr>
      <a:lvl6pPr marL="2430714"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6pPr>
      <a:lvl7pPr marL="2872662"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7pPr>
      <a:lvl8pPr marL="3314609"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8pPr>
      <a:lvl9pPr marL="3756558"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9pPr>
    </p:bodyStyle>
    <p:otherStyle>
      <a:defPPr>
        <a:defRPr lang="ja-JP"/>
      </a:defPPr>
      <a:lvl1pPr marL="0" algn="l" defTabSz="441948" rtl="0" eaLnBrk="1" latinLnBrk="0" hangingPunct="1">
        <a:defRPr kumimoji="1" sz="1776" kern="1200">
          <a:solidFill>
            <a:schemeClr val="tx1"/>
          </a:solidFill>
          <a:latin typeface="+mn-lt"/>
          <a:ea typeface="+mn-ea"/>
          <a:cs typeface="+mn-cs"/>
        </a:defRPr>
      </a:lvl1pPr>
      <a:lvl2pPr marL="441948" algn="l" defTabSz="441948" rtl="0" eaLnBrk="1" latinLnBrk="0" hangingPunct="1">
        <a:defRPr kumimoji="1" sz="1776" kern="1200">
          <a:solidFill>
            <a:schemeClr val="tx1"/>
          </a:solidFill>
          <a:latin typeface="+mn-lt"/>
          <a:ea typeface="+mn-ea"/>
          <a:cs typeface="+mn-cs"/>
        </a:defRPr>
      </a:lvl2pPr>
      <a:lvl3pPr marL="883896" algn="l" defTabSz="441948" rtl="0" eaLnBrk="1" latinLnBrk="0" hangingPunct="1">
        <a:defRPr kumimoji="1" sz="1776" kern="1200">
          <a:solidFill>
            <a:schemeClr val="tx1"/>
          </a:solidFill>
          <a:latin typeface="+mn-lt"/>
          <a:ea typeface="+mn-ea"/>
          <a:cs typeface="+mn-cs"/>
        </a:defRPr>
      </a:lvl3pPr>
      <a:lvl4pPr marL="1325844" algn="l" defTabSz="441948" rtl="0" eaLnBrk="1" latinLnBrk="0" hangingPunct="1">
        <a:defRPr kumimoji="1" sz="1776" kern="1200">
          <a:solidFill>
            <a:schemeClr val="tx1"/>
          </a:solidFill>
          <a:latin typeface="+mn-lt"/>
          <a:ea typeface="+mn-ea"/>
          <a:cs typeface="+mn-cs"/>
        </a:defRPr>
      </a:lvl4pPr>
      <a:lvl5pPr marL="1767792" algn="l" defTabSz="441948" rtl="0" eaLnBrk="1" latinLnBrk="0" hangingPunct="1">
        <a:defRPr kumimoji="1" sz="1776" kern="1200">
          <a:solidFill>
            <a:schemeClr val="tx1"/>
          </a:solidFill>
          <a:latin typeface="+mn-lt"/>
          <a:ea typeface="+mn-ea"/>
          <a:cs typeface="+mn-cs"/>
        </a:defRPr>
      </a:lvl5pPr>
      <a:lvl6pPr marL="2209740" algn="l" defTabSz="441948" rtl="0" eaLnBrk="1" latinLnBrk="0" hangingPunct="1">
        <a:defRPr kumimoji="1" sz="1776" kern="1200">
          <a:solidFill>
            <a:schemeClr val="tx1"/>
          </a:solidFill>
          <a:latin typeface="+mn-lt"/>
          <a:ea typeface="+mn-ea"/>
          <a:cs typeface="+mn-cs"/>
        </a:defRPr>
      </a:lvl6pPr>
      <a:lvl7pPr marL="2651688" algn="l" defTabSz="441948" rtl="0" eaLnBrk="1" latinLnBrk="0" hangingPunct="1">
        <a:defRPr kumimoji="1" sz="1776" kern="1200">
          <a:solidFill>
            <a:schemeClr val="tx1"/>
          </a:solidFill>
          <a:latin typeface="+mn-lt"/>
          <a:ea typeface="+mn-ea"/>
          <a:cs typeface="+mn-cs"/>
        </a:defRPr>
      </a:lvl7pPr>
      <a:lvl8pPr marL="3093636" algn="l" defTabSz="441948" rtl="0" eaLnBrk="1" latinLnBrk="0" hangingPunct="1">
        <a:defRPr kumimoji="1" sz="1776" kern="1200">
          <a:solidFill>
            <a:schemeClr val="tx1"/>
          </a:solidFill>
          <a:latin typeface="+mn-lt"/>
          <a:ea typeface="+mn-ea"/>
          <a:cs typeface="+mn-cs"/>
        </a:defRPr>
      </a:lvl8pPr>
      <a:lvl9pPr marL="3535584" algn="l" defTabSz="441948" rtl="0" eaLnBrk="1" latinLnBrk="0" hangingPunct="1">
        <a:defRPr kumimoji="1" sz="17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7"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79">
                <a:solidFill>
                  <a:srgbClr val="898989"/>
                </a:solidFill>
                <a:latin typeface="Calibri" panose="020F0502020204030204" pitchFamily="34" charset="0"/>
              </a:defRPr>
            </a:lvl1pPr>
          </a:lstStyle>
          <a:p>
            <a:pPr>
              <a:defRPr/>
            </a:pPr>
            <a:fld id="{4C1634F5-1B40-4F3D-BDC4-A1B2DB81DDFE}" type="datetime1">
              <a:rPr lang="ja-JP" altLang="en-US" smtClean="0"/>
              <a:t>2026/6/15</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51360" eaLnBrk="1" fontAlgn="auto" hangingPunct="1">
              <a:spcBef>
                <a:spcPts val="0"/>
              </a:spcBef>
              <a:spcAft>
                <a:spcPts val="0"/>
              </a:spcAft>
              <a:defRPr sz="1179">
                <a:solidFill>
                  <a:schemeClr val="tx1">
                    <a:tint val="75000"/>
                  </a:schemeClr>
                </a:solidFill>
                <a:latin typeface="+mn-lt"/>
                <a:ea typeface="+mn-ea"/>
                <a:cs typeface="+mn-cs"/>
              </a:defRPr>
            </a:lvl1pPr>
          </a:lstStyle>
          <a:p>
            <a:pPr>
              <a:defRPr/>
            </a:pPr>
            <a:endParaRPr lang="ja-JP" altLang="en-US"/>
          </a:p>
        </p:txBody>
      </p:sp>
      <p:sp>
        <p:nvSpPr>
          <p:cNvPr id="2" name="スライド番号プレースホルダー 5">
            <a:extLst>
              <a:ext uri="{FF2B5EF4-FFF2-40B4-BE49-F238E27FC236}">
                <a16:creationId xmlns:a16="http://schemas.microsoft.com/office/drawing/2014/main" id="{A5F8927E-7E4F-6813-F55B-837704147B76}"/>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981193075"/>
      </p:ext>
    </p:extLst>
  </p:cSld>
  <p:clrMap bg1="lt1" tx1="dk1" bg2="lt2" tx2="dk2" accent1="accent1" accent2="accent2" accent3="accent3" accent4="accent4" accent5="accent5" accent6="accent6" hlink="hlink" folHlink="folHlink"/>
  <p:sldLayoutIdLst>
    <p:sldLayoutId id="2147485872" r:id="rId1"/>
    <p:sldLayoutId id="2147485873" r:id="rId2"/>
    <p:sldLayoutId id="2147485874" r:id="rId3"/>
    <p:sldLayoutId id="2147485875" r:id="rId4"/>
    <p:sldLayoutId id="2147485876" r:id="rId5"/>
    <p:sldLayoutId id="2147485877" r:id="rId6"/>
    <p:sldLayoutId id="2147485878" r:id="rId7"/>
    <p:sldLayoutId id="2147485879" r:id="rId8"/>
    <p:sldLayoutId id="2147485880" r:id="rId9"/>
    <p:sldLayoutId id="2147485881" r:id="rId10"/>
    <p:sldLayoutId id="2147485882" r:id="rId11"/>
    <p:sldLayoutId id="2147485883" r:id="rId12"/>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450576" rtl="0" eaLnBrk="0" fontAlgn="base" hangingPunct="0">
        <a:spcBef>
          <a:spcPct val="0"/>
        </a:spcBef>
        <a:spcAft>
          <a:spcPct val="0"/>
        </a:spcAft>
        <a:defRPr kumimoji="1" sz="4353" kern="1200">
          <a:solidFill>
            <a:schemeClr val="tx1"/>
          </a:solidFill>
          <a:latin typeface="Meiryo Bold"/>
          <a:ea typeface="Meiryo Bold"/>
          <a:cs typeface="Meiryo Bold"/>
        </a:defRPr>
      </a:lvl1pPr>
      <a:lvl2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2pPr>
      <a:lvl3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3pPr>
      <a:lvl4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4pPr>
      <a:lvl5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5pPr>
      <a:lvl6pPr marL="45136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6pPr>
      <a:lvl7pPr marL="90272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7pPr>
      <a:lvl8pPr marL="135408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8pPr>
      <a:lvl9pPr marL="180544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292" indent="-338292" algn="l" defTabSz="450576" rtl="0" eaLnBrk="0" fontAlgn="base" hangingPunct="0">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25" indent="-280710" algn="l" defTabSz="450576" rtl="0" eaLnBrk="0" fontAlgn="base" hangingPunct="0">
        <a:spcBef>
          <a:spcPct val="20000"/>
        </a:spcBef>
        <a:spcAft>
          <a:spcPct val="0"/>
        </a:spcAft>
        <a:buFont typeface="Arial" panose="020B0604020202020204" pitchFamily="34" charset="0"/>
        <a:buChar char="–"/>
        <a:defRPr kumimoji="1" sz="2720" kern="1200">
          <a:solidFill>
            <a:schemeClr val="tx1"/>
          </a:solidFill>
          <a:latin typeface="+mn-lt"/>
          <a:ea typeface="+mn-ea"/>
          <a:cs typeface="+mn-cs"/>
        </a:defRPr>
      </a:lvl2pPr>
      <a:lvl3pPr marL="1127157" indent="-224568" algn="l" defTabSz="450576" rtl="0" eaLnBrk="0" fontAlgn="base" hangingPunct="0">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172"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747"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48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6pPr>
      <a:lvl7pPr marL="2933843"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7pPr>
      <a:lvl8pPr marL="338520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8pPr>
      <a:lvl9pPr marL="3836564"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60" rtl="0" eaLnBrk="1" latinLnBrk="0" hangingPunct="1">
        <a:defRPr kumimoji="1" sz="1815" kern="1200">
          <a:solidFill>
            <a:schemeClr val="tx1"/>
          </a:solidFill>
          <a:latin typeface="+mn-lt"/>
          <a:ea typeface="+mn-ea"/>
          <a:cs typeface="+mn-cs"/>
        </a:defRPr>
      </a:lvl1pPr>
      <a:lvl2pPr marL="451360" algn="l" defTabSz="451360" rtl="0" eaLnBrk="1" latinLnBrk="0" hangingPunct="1">
        <a:defRPr kumimoji="1" sz="1815" kern="1200">
          <a:solidFill>
            <a:schemeClr val="tx1"/>
          </a:solidFill>
          <a:latin typeface="+mn-lt"/>
          <a:ea typeface="+mn-ea"/>
          <a:cs typeface="+mn-cs"/>
        </a:defRPr>
      </a:lvl2pPr>
      <a:lvl3pPr marL="902720" algn="l" defTabSz="451360" rtl="0" eaLnBrk="1" latinLnBrk="0" hangingPunct="1">
        <a:defRPr kumimoji="1" sz="1815" kern="1200">
          <a:solidFill>
            <a:schemeClr val="tx1"/>
          </a:solidFill>
          <a:latin typeface="+mn-lt"/>
          <a:ea typeface="+mn-ea"/>
          <a:cs typeface="+mn-cs"/>
        </a:defRPr>
      </a:lvl3pPr>
      <a:lvl4pPr marL="1354082" algn="l" defTabSz="451360" rtl="0" eaLnBrk="1" latinLnBrk="0" hangingPunct="1">
        <a:defRPr kumimoji="1" sz="1815" kern="1200">
          <a:solidFill>
            <a:schemeClr val="tx1"/>
          </a:solidFill>
          <a:latin typeface="+mn-lt"/>
          <a:ea typeface="+mn-ea"/>
          <a:cs typeface="+mn-cs"/>
        </a:defRPr>
      </a:lvl4pPr>
      <a:lvl5pPr marL="1805442" algn="l" defTabSz="451360" rtl="0" eaLnBrk="1" latinLnBrk="0" hangingPunct="1">
        <a:defRPr kumimoji="1" sz="1815" kern="1200">
          <a:solidFill>
            <a:schemeClr val="tx1"/>
          </a:solidFill>
          <a:latin typeface="+mn-lt"/>
          <a:ea typeface="+mn-ea"/>
          <a:cs typeface="+mn-cs"/>
        </a:defRPr>
      </a:lvl5pPr>
      <a:lvl6pPr marL="2256802" algn="l" defTabSz="451360" rtl="0" eaLnBrk="1" latinLnBrk="0" hangingPunct="1">
        <a:defRPr kumimoji="1" sz="1815" kern="1200">
          <a:solidFill>
            <a:schemeClr val="tx1"/>
          </a:solidFill>
          <a:latin typeface="+mn-lt"/>
          <a:ea typeface="+mn-ea"/>
          <a:cs typeface="+mn-cs"/>
        </a:defRPr>
      </a:lvl6pPr>
      <a:lvl7pPr marL="2708162" algn="l" defTabSz="451360" rtl="0" eaLnBrk="1" latinLnBrk="0" hangingPunct="1">
        <a:defRPr kumimoji="1" sz="1815" kern="1200">
          <a:solidFill>
            <a:schemeClr val="tx1"/>
          </a:solidFill>
          <a:latin typeface="+mn-lt"/>
          <a:ea typeface="+mn-ea"/>
          <a:cs typeface="+mn-cs"/>
        </a:defRPr>
      </a:lvl7pPr>
      <a:lvl8pPr marL="3159522" algn="l" defTabSz="451360" rtl="0" eaLnBrk="1" latinLnBrk="0" hangingPunct="1">
        <a:defRPr kumimoji="1" sz="1815" kern="1200">
          <a:solidFill>
            <a:schemeClr val="tx1"/>
          </a:solidFill>
          <a:latin typeface="+mn-lt"/>
          <a:ea typeface="+mn-ea"/>
          <a:cs typeface="+mn-cs"/>
        </a:defRPr>
      </a:lvl8pPr>
      <a:lvl9pPr marL="3610883" algn="l" defTabSz="451360" rtl="0" eaLnBrk="1" latinLnBrk="0" hangingPunct="1">
        <a:defRPr kumimoji="1" sz="18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fld id="{B2C88C6B-EBBB-4323-9D55-B81C3FBE3267}" type="datetime1">
              <a:rPr lang="ja-JP" altLang="en-US" smtClean="0"/>
              <a:t>2026/6/15</a:t>
            </a:fld>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62406942"/>
      </p:ext>
    </p:extLst>
  </p:cSld>
  <p:clrMap bg1="lt1" tx1="dk1" bg2="lt2" tx2="dk2" accent1="accent1" accent2="accent2" accent3="accent3" accent4="accent4" accent5="accent5" accent6="accent6" hlink="hlink" folHlink="folHlink"/>
  <p:sldLayoutIdLst>
    <p:sldLayoutId id="2147485885" r:id="rId1"/>
    <p:sldLayoutId id="2147485886" r:id="rId2"/>
    <p:sldLayoutId id="2147485887" r:id="rId3"/>
    <p:sldLayoutId id="2147485888" r:id="rId4"/>
    <p:sldLayoutId id="2147485889" r:id="rId5"/>
    <p:sldLayoutId id="2147485890" r:id="rId6"/>
    <p:sldLayoutId id="2147485891" r:id="rId7"/>
    <p:sldLayoutId id="2147485892" r:id="rId8"/>
    <p:sldLayoutId id="2147485893" r:id="rId9"/>
    <p:sldLayoutId id="2147485894" r:id="rId10"/>
    <p:sldLayoutId id="2147485895" r:id="rId1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B7688185-6DA8-7056-9C74-658B2F20A593}"/>
              </a:ext>
            </a:extLst>
          </p:cNvPr>
          <p:cNvSpPr>
            <a:spLocks noGrp="1"/>
          </p:cNvSpPr>
          <p:nvPr>
            <p:ph type="sldNum" sz="quarter" idx="4"/>
          </p:nvPr>
        </p:nvSpPr>
        <p:spPr>
          <a:xfrm>
            <a:off x="7586813" y="6489340"/>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505804095"/>
      </p:ext>
    </p:extLst>
  </p:cSld>
  <p:clrMap bg1="lt1" tx1="dk1" bg2="lt2" tx2="dk2" accent1="accent1" accent2="accent2" accent3="accent3" accent4="accent4" accent5="accent5" accent6="accent6" hlink="hlink" folHlink="folHlink"/>
  <p:sldLayoutIdLst>
    <p:sldLayoutId id="2147486253"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l" defTabSz="861972"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3" indent="-215493" algn="l" defTabSz="861972" rtl="0" eaLnBrk="1" latinLnBrk="0" hangingPunct="1">
        <a:lnSpc>
          <a:spcPct val="90000"/>
        </a:lnSpc>
        <a:spcBef>
          <a:spcPts val="943"/>
        </a:spcBef>
        <a:buFont typeface="Arial" panose="020B0604020202020204" pitchFamily="34" charset="0"/>
        <a:buChar char="•"/>
        <a:defRPr kumimoji="1" sz="2639" kern="1200">
          <a:solidFill>
            <a:schemeClr val="tx1"/>
          </a:solidFill>
          <a:latin typeface="+mn-lt"/>
          <a:ea typeface="+mn-ea"/>
          <a:cs typeface="+mn-cs"/>
        </a:defRPr>
      </a:lvl1pPr>
      <a:lvl2pPr marL="646479" indent="-215493" algn="l" defTabSz="861972"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64" indent="-215493" algn="l" defTabSz="861972" rtl="0" eaLnBrk="1" latinLnBrk="0" hangingPunct="1">
        <a:lnSpc>
          <a:spcPct val="90000"/>
        </a:lnSpc>
        <a:spcBef>
          <a:spcPts val="471"/>
        </a:spcBef>
        <a:buFont typeface="Arial" panose="020B0604020202020204" pitchFamily="34" charset="0"/>
        <a:buChar char="•"/>
        <a:defRPr kumimoji="1" sz="1887" kern="1200">
          <a:solidFill>
            <a:schemeClr val="tx1"/>
          </a:solidFill>
          <a:latin typeface="+mn-lt"/>
          <a:ea typeface="+mn-ea"/>
          <a:cs typeface="+mn-cs"/>
        </a:defRPr>
      </a:lvl3pPr>
      <a:lvl4pPr marL="150844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36"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22"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07"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394"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37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72" rtl="0" eaLnBrk="1" latinLnBrk="0" hangingPunct="1">
        <a:defRPr kumimoji="1" sz="1697" kern="1200">
          <a:solidFill>
            <a:schemeClr val="tx1"/>
          </a:solidFill>
          <a:latin typeface="+mn-lt"/>
          <a:ea typeface="+mn-ea"/>
          <a:cs typeface="+mn-cs"/>
        </a:defRPr>
      </a:lvl1pPr>
      <a:lvl2pPr marL="430987" algn="l" defTabSz="861972" rtl="0" eaLnBrk="1" latinLnBrk="0" hangingPunct="1">
        <a:defRPr kumimoji="1" sz="1697" kern="1200">
          <a:solidFill>
            <a:schemeClr val="tx1"/>
          </a:solidFill>
          <a:latin typeface="+mn-lt"/>
          <a:ea typeface="+mn-ea"/>
          <a:cs typeface="+mn-cs"/>
        </a:defRPr>
      </a:lvl2pPr>
      <a:lvl3pPr marL="861972" algn="l" defTabSz="861972" rtl="0" eaLnBrk="1" latinLnBrk="0" hangingPunct="1">
        <a:defRPr kumimoji="1" sz="1697" kern="1200">
          <a:solidFill>
            <a:schemeClr val="tx1"/>
          </a:solidFill>
          <a:latin typeface="+mn-lt"/>
          <a:ea typeface="+mn-ea"/>
          <a:cs typeface="+mn-cs"/>
        </a:defRPr>
      </a:lvl3pPr>
      <a:lvl4pPr marL="1292958" algn="l" defTabSz="861972" rtl="0" eaLnBrk="1" latinLnBrk="0" hangingPunct="1">
        <a:defRPr kumimoji="1" sz="1697" kern="1200">
          <a:solidFill>
            <a:schemeClr val="tx1"/>
          </a:solidFill>
          <a:latin typeface="+mn-lt"/>
          <a:ea typeface="+mn-ea"/>
          <a:cs typeface="+mn-cs"/>
        </a:defRPr>
      </a:lvl4pPr>
      <a:lvl5pPr marL="1723944" algn="l" defTabSz="861972" rtl="0" eaLnBrk="1" latinLnBrk="0" hangingPunct="1">
        <a:defRPr kumimoji="1" sz="1697" kern="1200">
          <a:solidFill>
            <a:schemeClr val="tx1"/>
          </a:solidFill>
          <a:latin typeface="+mn-lt"/>
          <a:ea typeface="+mn-ea"/>
          <a:cs typeface="+mn-cs"/>
        </a:defRPr>
      </a:lvl5pPr>
      <a:lvl6pPr marL="2154929" algn="l" defTabSz="861972" rtl="0" eaLnBrk="1" latinLnBrk="0" hangingPunct="1">
        <a:defRPr kumimoji="1" sz="1697" kern="1200">
          <a:solidFill>
            <a:schemeClr val="tx1"/>
          </a:solidFill>
          <a:latin typeface="+mn-lt"/>
          <a:ea typeface="+mn-ea"/>
          <a:cs typeface="+mn-cs"/>
        </a:defRPr>
      </a:lvl6pPr>
      <a:lvl7pPr marL="2585914" algn="l" defTabSz="861972" rtl="0" eaLnBrk="1" latinLnBrk="0" hangingPunct="1">
        <a:defRPr kumimoji="1" sz="1697" kern="1200">
          <a:solidFill>
            <a:schemeClr val="tx1"/>
          </a:solidFill>
          <a:latin typeface="+mn-lt"/>
          <a:ea typeface="+mn-ea"/>
          <a:cs typeface="+mn-cs"/>
        </a:defRPr>
      </a:lvl7pPr>
      <a:lvl8pPr marL="3016899" algn="l" defTabSz="861972" rtl="0" eaLnBrk="1" latinLnBrk="0" hangingPunct="1">
        <a:defRPr kumimoji="1" sz="1697" kern="1200">
          <a:solidFill>
            <a:schemeClr val="tx1"/>
          </a:solidFill>
          <a:latin typeface="+mn-lt"/>
          <a:ea typeface="+mn-ea"/>
          <a:cs typeface="+mn-cs"/>
        </a:defRPr>
      </a:lvl8pPr>
      <a:lvl9pPr marL="3447884" algn="l" defTabSz="861972"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3" orient="horz" pos="346">
          <p15:clr>
            <a:srgbClr val="F26B43"/>
          </p15:clr>
        </p15:guide>
        <p15:guide id="4" pos="113">
          <p15:clr>
            <a:srgbClr val="F26B43"/>
          </p15:clr>
        </p15:guide>
        <p15:guide id="5" pos="5647">
          <p15:clr>
            <a:srgbClr val="F26B43"/>
          </p15:clr>
        </p15:guide>
        <p15:guide id="7" orient="horz" pos="119">
          <p15:clr>
            <a:srgbClr val="F26B43"/>
          </p15:clr>
        </p15:guide>
        <p15:guide id="8" orient="horz" pos="436">
          <p15:clr>
            <a:srgbClr val="F26B43"/>
          </p15:clr>
        </p15:guide>
        <p15:guide id="9" orient="horz" pos="4156">
          <p15:clr>
            <a:srgbClr val="F26B43"/>
          </p15:clr>
        </p15:guide>
        <p15:guide id="10" orient="horz" pos="5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01" y="139235"/>
            <a:ext cx="8915400" cy="582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8777" tIns="44395" rIns="88777" bIns="44395"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152" y="1628879"/>
            <a:ext cx="932656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77" tIns="44395" rIns="88777" bIns="4439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0" y="6567488"/>
            <a:ext cx="2311400" cy="290512"/>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l" eaLnBrk="1" hangingPunct="1">
              <a:spcBef>
                <a:spcPct val="0"/>
              </a:spcBef>
              <a:defRPr sz="1400" b="0">
                <a:solidFill>
                  <a:schemeClr val="tx1"/>
                </a:solidFill>
                <a:latin typeface="Arial" charset="0"/>
                <a:ea typeface="+mn-ea"/>
              </a:defRPr>
            </a:lvl1pPr>
          </a:lstStyle>
          <a:p>
            <a:pPr>
              <a:defRPr/>
            </a:pPr>
            <a:fld id="{D6FBC82C-9B63-4461-A66C-0EE130733C84}" type="datetime1">
              <a:rPr lang="ja-JP" altLang="en-US" smtClean="0">
                <a:solidFill>
                  <a:prstClr val="black"/>
                </a:solidFill>
              </a:rPr>
              <a:t>2026/6/15</a:t>
            </a:fld>
            <a:endParaRPr lang="en-US" altLang="ja-JP" dirty="0">
              <a:solidFill>
                <a:prstClr val="black"/>
              </a:solidFill>
            </a:endParaRPr>
          </a:p>
        </p:txBody>
      </p:sp>
      <p:sp>
        <p:nvSpPr>
          <p:cNvPr id="284678" name="Rectangle 6"/>
          <p:cNvSpPr>
            <a:spLocks noGrp="1" noChangeArrowheads="1"/>
          </p:cNvSpPr>
          <p:nvPr>
            <p:ph type="ftr" sz="quarter" idx="3"/>
          </p:nvPr>
        </p:nvSpPr>
        <p:spPr bwMode="auto">
          <a:xfrm>
            <a:off x="3308351" y="6381752"/>
            <a:ext cx="31369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ctr" eaLnBrk="1" hangingPunct="1">
              <a:defRPr sz="1400">
                <a:solidFill>
                  <a:schemeClr val="tx1"/>
                </a:solidFill>
                <a:latin typeface="Arial" pitchFamily="34" charset="0"/>
                <a:ea typeface="ＭＳ Ｐゴシック" pitchFamily="50" charset="-128"/>
              </a:defRPr>
            </a:lvl1pPr>
          </a:lstStyle>
          <a:p>
            <a:pPr>
              <a:defRPr/>
            </a:pPr>
            <a:endParaRPr lang="en-US" altLang="ja-JP" dirty="0">
              <a:solidFill>
                <a:prstClr val="black"/>
              </a:solidFill>
            </a:endParaRPr>
          </a:p>
        </p:txBody>
      </p:sp>
      <p:sp>
        <p:nvSpPr>
          <p:cNvPr id="2" name="スライド番号プレースホルダー 5">
            <a:extLst>
              <a:ext uri="{FF2B5EF4-FFF2-40B4-BE49-F238E27FC236}">
                <a16:creationId xmlns:a16="http://schemas.microsoft.com/office/drawing/2014/main" id="{A3FFDB9B-391C-C4D1-AFC8-C362B9FB873A}"/>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342559256"/>
      </p:ext>
    </p:extLst>
  </p:cSld>
  <p:clrMap bg1="lt1" tx1="dk1" bg2="lt2" tx2="dk2" accent1="accent1" accent2="accent2" accent3="accent3" accent4="accent4" accent5="accent5" accent6="accent6" hlink="hlink" folHlink="folHlink"/>
  <p:sldLayoutIdLst>
    <p:sldLayoutId id="2147486293" r:id="rId1"/>
    <p:sldLayoutId id="2147486292" r:id="rId2"/>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387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8773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31591"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75458"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91824" indent="-591824" algn="l" rtl="0" eaLnBrk="0" fontAlgn="base" hangingPunct="0">
        <a:spcBef>
          <a:spcPct val="20000"/>
        </a:spcBef>
        <a:spcAft>
          <a:spcPct val="0"/>
        </a:spcAft>
        <a:defRPr kumimoji="1" sz="3200">
          <a:solidFill>
            <a:schemeClr val="tx1"/>
          </a:solidFill>
          <a:latin typeface="+mn-lt"/>
          <a:ea typeface="+mn-ea"/>
          <a:cs typeface="+mn-cs"/>
        </a:defRPr>
      </a:lvl1pPr>
      <a:lvl2pPr marL="961707" indent="-517846" algn="l" rtl="0" eaLnBrk="0" fontAlgn="base" hangingPunct="0">
        <a:spcBef>
          <a:spcPct val="20000"/>
        </a:spcBef>
        <a:spcAft>
          <a:spcPct val="0"/>
        </a:spcAft>
        <a:buChar char="–"/>
        <a:defRPr kumimoji="1" sz="2800">
          <a:solidFill>
            <a:schemeClr val="tx1"/>
          </a:solidFill>
          <a:latin typeface="+mn-lt"/>
          <a:ea typeface="+mn-ea"/>
        </a:defRPr>
      </a:lvl2pPr>
      <a:lvl3pPr marL="1331591" indent="-443870" algn="l" rtl="0" eaLnBrk="0" fontAlgn="base" hangingPunct="0">
        <a:spcBef>
          <a:spcPct val="20000"/>
        </a:spcBef>
        <a:spcAft>
          <a:spcPct val="0"/>
        </a:spcAft>
        <a:buChar char="•"/>
        <a:defRPr kumimoji="1" sz="2400">
          <a:solidFill>
            <a:schemeClr val="tx1"/>
          </a:solidFill>
          <a:latin typeface="+mn-lt"/>
          <a:ea typeface="+mn-ea"/>
        </a:defRPr>
      </a:lvl3pPr>
      <a:lvl4pPr marL="1701475" indent="-369885" algn="l" rtl="0" eaLnBrk="0" fontAlgn="base" hangingPunct="0">
        <a:spcBef>
          <a:spcPct val="20000"/>
        </a:spcBef>
        <a:spcAft>
          <a:spcPct val="0"/>
        </a:spcAft>
        <a:buChar char="–"/>
        <a:defRPr kumimoji="1" sz="2000">
          <a:solidFill>
            <a:schemeClr val="tx1"/>
          </a:solidFill>
          <a:latin typeface="+mn-lt"/>
          <a:ea typeface="+mn-ea"/>
        </a:defRPr>
      </a:lvl4pPr>
      <a:lvl5pPr marL="2145348" indent="-369885" algn="l" rtl="0" eaLnBrk="0" fontAlgn="base" hangingPunct="0">
        <a:spcBef>
          <a:spcPct val="20000"/>
        </a:spcBef>
        <a:spcAft>
          <a:spcPct val="0"/>
        </a:spcAft>
        <a:buChar char="»"/>
        <a:defRPr kumimoji="1" sz="2000">
          <a:solidFill>
            <a:schemeClr val="tx1"/>
          </a:solidFill>
          <a:latin typeface="+mn-lt"/>
          <a:ea typeface="+mn-ea"/>
        </a:defRPr>
      </a:lvl5pPr>
      <a:lvl6pPr marL="2589210" indent="-369885" algn="l" rtl="0" fontAlgn="base">
        <a:spcBef>
          <a:spcPct val="20000"/>
        </a:spcBef>
        <a:spcAft>
          <a:spcPct val="0"/>
        </a:spcAft>
        <a:buChar char="»"/>
        <a:defRPr kumimoji="1" sz="2000">
          <a:solidFill>
            <a:schemeClr val="tx1"/>
          </a:solidFill>
          <a:latin typeface="+mn-lt"/>
          <a:ea typeface="+mn-ea"/>
        </a:defRPr>
      </a:lvl6pPr>
      <a:lvl7pPr marL="3033063" indent="-369885" algn="l" rtl="0" fontAlgn="base">
        <a:spcBef>
          <a:spcPct val="20000"/>
        </a:spcBef>
        <a:spcAft>
          <a:spcPct val="0"/>
        </a:spcAft>
        <a:buChar char="»"/>
        <a:defRPr kumimoji="1" sz="2000">
          <a:solidFill>
            <a:schemeClr val="tx1"/>
          </a:solidFill>
          <a:latin typeface="+mn-lt"/>
          <a:ea typeface="+mn-ea"/>
        </a:defRPr>
      </a:lvl7pPr>
      <a:lvl8pPr marL="3476941" indent="-369885" algn="l" rtl="0" fontAlgn="base">
        <a:spcBef>
          <a:spcPct val="20000"/>
        </a:spcBef>
        <a:spcAft>
          <a:spcPct val="0"/>
        </a:spcAft>
        <a:buChar char="»"/>
        <a:defRPr kumimoji="1" sz="2000">
          <a:solidFill>
            <a:schemeClr val="tx1"/>
          </a:solidFill>
          <a:latin typeface="+mn-lt"/>
          <a:ea typeface="+mn-ea"/>
        </a:defRPr>
      </a:lvl8pPr>
      <a:lvl9pPr marL="3920795" indent="-36988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87730" rtl="0" eaLnBrk="1" latinLnBrk="0" hangingPunct="1">
        <a:defRPr kumimoji="1" sz="1800" kern="1200">
          <a:solidFill>
            <a:schemeClr val="tx1"/>
          </a:solidFill>
          <a:latin typeface="+mn-lt"/>
          <a:ea typeface="+mn-ea"/>
          <a:cs typeface="+mn-cs"/>
        </a:defRPr>
      </a:lvl1pPr>
      <a:lvl2pPr marL="443870" algn="l" defTabSz="887730" rtl="0" eaLnBrk="1" latinLnBrk="0" hangingPunct="1">
        <a:defRPr kumimoji="1" sz="1800" kern="1200">
          <a:solidFill>
            <a:schemeClr val="tx1"/>
          </a:solidFill>
          <a:latin typeface="+mn-lt"/>
          <a:ea typeface="+mn-ea"/>
          <a:cs typeface="+mn-cs"/>
        </a:defRPr>
      </a:lvl2pPr>
      <a:lvl3pPr marL="887730" algn="l" defTabSz="887730" rtl="0" eaLnBrk="1" latinLnBrk="0" hangingPunct="1">
        <a:defRPr kumimoji="1" sz="1800" kern="1200">
          <a:solidFill>
            <a:schemeClr val="tx1"/>
          </a:solidFill>
          <a:latin typeface="+mn-lt"/>
          <a:ea typeface="+mn-ea"/>
          <a:cs typeface="+mn-cs"/>
        </a:defRPr>
      </a:lvl3pPr>
      <a:lvl4pPr marL="1331591" algn="l" defTabSz="887730" rtl="0" eaLnBrk="1" latinLnBrk="0" hangingPunct="1">
        <a:defRPr kumimoji="1" sz="1800" kern="1200">
          <a:solidFill>
            <a:schemeClr val="tx1"/>
          </a:solidFill>
          <a:latin typeface="+mn-lt"/>
          <a:ea typeface="+mn-ea"/>
          <a:cs typeface="+mn-cs"/>
        </a:defRPr>
      </a:lvl4pPr>
      <a:lvl5pPr marL="1775458" algn="l" defTabSz="887730" rtl="0" eaLnBrk="1" latinLnBrk="0" hangingPunct="1">
        <a:defRPr kumimoji="1" sz="1800" kern="1200">
          <a:solidFill>
            <a:schemeClr val="tx1"/>
          </a:solidFill>
          <a:latin typeface="+mn-lt"/>
          <a:ea typeface="+mn-ea"/>
          <a:cs typeface="+mn-cs"/>
        </a:defRPr>
      </a:lvl5pPr>
      <a:lvl6pPr marL="2219325" algn="l" defTabSz="887730" rtl="0" eaLnBrk="1" latinLnBrk="0" hangingPunct="1">
        <a:defRPr kumimoji="1" sz="1800" kern="1200">
          <a:solidFill>
            <a:schemeClr val="tx1"/>
          </a:solidFill>
          <a:latin typeface="+mn-lt"/>
          <a:ea typeface="+mn-ea"/>
          <a:cs typeface="+mn-cs"/>
        </a:defRPr>
      </a:lvl6pPr>
      <a:lvl7pPr marL="2663185" algn="l" defTabSz="887730" rtl="0" eaLnBrk="1" latinLnBrk="0" hangingPunct="1">
        <a:defRPr kumimoji="1" sz="1800" kern="1200">
          <a:solidFill>
            <a:schemeClr val="tx1"/>
          </a:solidFill>
          <a:latin typeface="+mn-lt"/>
          <a:ea typeface="+mn-ea"/>
          <a:cs typeface="+mn-cs"/>
        </a:defRPr>
      </a:lvl7pPr>
      <a:lvl8pPr marL="3107041" algn="l" defTabSz="887730" rtl="0" eaLnBrk="1" latinLnBrk="0" hangingPunct="1">
        <a:defRPr kumimoji="1" sz="1800" kern="1200">
          <a:solidFill>
            <a:schemeClr val="tx1"/>
          </a:solidFill>
          <a:latin typeface="+mn-lt"/>
          <a:ea typeface="+mn-ea"/>
          <a:cs typeface="+mn-cs"/>
        </a:defRPr>
      </a:lvl8pPr>
      <a:lvl9pPr marL="3550910" algn="l" defTabSz="88773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D928582D-0F6B-2519-2753-506BEA18D881}"/>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054118373"/>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l" defTabSz="861972"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3" indent="-215493" algn="l" defTabSz="861972" rtl="0" eaLnBrk="1" latinLnBrk="0" hangingPunct="1">
        <a:lnSpc>
          <a:spcPct val="90000"/>
        </a:lnSpc>
        <a:spcBef>
          <a:spcPts val="943"/>
        </a:spcBef>
        <a:buFont typeface="Arial" panose="020B0604020202020204" pitchFamily="34" charset="0"/>
        <a:buChar char="•"/>
        <a:defRPr kumimoji="1" sz="2639" kern="1200">
          <a:solidFill>
            <a:schemeClr val="tx1"/>
          </a:solidFill>
          <a:latin typeface="+mn-lt"/>
          <a:ea typeface="+mn-ea"/>
          <a:cs typeface="+mn-cs"/>
        </a:defRPr>
      </a:lvl1pPr>
      <a:lvl2pPr marL="646479" indent="-215493" algn="l" defTabSz="861972"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64" indent="-215493" algn="l" defTabSz="861972" rtl="0" eaLnBrk="1" latinLnBrk="0" hangingPunct="1">
        <a:lnSpc>
          <a:spcPct val="90000"/>
        </a:lnSpc>
        <a:spcBef>
          <a:spcPts val="471"/>
        </a:spcBef>
        <a:buFont typeface="Arial" panose="020B0604020202020204" pitchFamily="34" charset="0"/>
        <a:buChar char="•"/>
        <a:defRPr kumimoji="1" sz="1887" kern="1200">
          <a:solidFill>
            <a:schemeClr val="tx1"/>
          </a:solidFill>
          <a:latin typeface="+mn-lt"/>
          <a:ea typeface="+mn-ea"/>
          <a:cs typeface="+mn-cs"/>
        </a:defRPr>
      </a:lvl3pPr>
      <a:lvl4pPr marL="150844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36"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22"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07"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394"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37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72" rtl="0" eaLnBrk="1" latinLnBrk="0" hangingPunct="1">
        <a:defRPr kumimoji="1" sz="1697" kern="1200">
          <a:solidFill>
            <a:schemeClr val="tx1"/>
          </a:solidFill>
          <a:latin typeface="+mn-lt"/>
          <a:ea typeface="+mn-ea"/>
          <a:cs typeface="+mn-cs"/>
        </a:defRPr>
      </a:lvl1pPr>
      <a:lvl2pPr marL="430987" algn="l" defTabSz="861972" rtl="0" eaLnBrk="1" latinLnBrk="0" hangingPunct="1">
        <a:defRPr kumimoji="1" sz="1697" kern="1200">
          <a:solidFill>
            <a:schemeClr val="tx1"/>
          </a:solidFill>
          <a:latin typeface="+mn-lt"/>
          <a:ea typeface="+mn-ea"/>
          <a:cs typeface="+mn-cs"/>
        </a:defRPr>
      </a:lvl2pPr>
      <a:lvl3pPr marL="861972" algn="l" defTabSz="861972" rtl="0" eaLnBrk="1" latinLnBrk="0" hangingPunct="1">
        <a:defRPr kumimoji="1" sz="1697" kern="1200">
          <a:solidFill>
            <a:schemeClr val="tx1"/>
          </a:solidFill>
          <a:latin typeface="+mn-lt"/>
          <a:ea typeface="+mn-ea"/>
          <a:cs typeface="+mn-cs"/>
        </a:defRPr>
      </a:lvl3pPr>
      <a:lvl4pPr marL="1292958" algn="l" defTabSz="861972" rtl="0" eaLnBrk="1" latinLnBrk="0" hangingPunct="1">
        <a:defRPr kumimoji="1" sz="1697" kern="1200">
          <a:solidFill>
            <a:schemeClr val="tx1"/>
          </a:solidFill>
          <a:latin typeface="+mn-lt"/>
          <a:ea typeface="+mn-ea"/>
          <a:cs typeface="+mn-cs"/>
        </a:defRPr>
      </a:lvl4pPr>
      <a:lvl5pPr marL="1723944" algn="l" defTabSz="861972" rtl="0" eaLnBrk="1" latinLnBrk="0" hangingPunct="1">
        <a:defRPr kumimoji="1" sz="1697" kern="1200">
          <a:solidFill>
            <a:schemeClr val="tx1"/>
          </a:solidFill>
          <a:latin typeface="+mn-lt"/>
          <a:ea typeface="+mn-ea"/>
          <a:cs typeface="+mn-cs"/>
        </a:defRPr>
      </a:lvl5pPr>
      <a:lvl6pPr marL="2154929" algn="l" defTabSz="861972" rtl="0" eaLnBrk="1" latinLnBrk="0" hangingPunct="1">
        <a:defRPr kumimoji="1" sz="1697" kern="1200">
          <a:solidFill>
            <a:schemeClr val="tx1"/>
          </a:solidFill>
          <a:latin typeface="+mn-lt"/>
          <a:ea typeface="+mn-ea"/>
          <a:cs typeface="+mn-cs"/>
        </a:defRPr>
      </a:lvl6pPr>
      <a:lvl7pPr marL="2585914" algn="l" defTabSz="861972" rtl="0" eaLnBrk="1" latinLnBrk="0" hangingPunct="1">
        <a:defRPr kumimoji="1" sz="1697" kern="1200">
          <a:solidFill>
            <a:schemeClr val="tx1"/>
          </a:solidFill>
          <a:latin typeface="+mn-lt"/>
          <a:ea typeface="+mn-ea"/>
          <a:cs typeface="+mn-cs"/>
        </a:defRPr>
      </a:lvl7pPr>
      <a:lvl8pPr marL="3016899" algn="l" defTabSz="861972" rtl="0" eaLnBrk="1" latinLnBrk="0" hangingPunct="1">
        <a:defRPr kumimoji="1" sz="1697" kern="1200">
          <a:solidFill>
            <a:schemeClr val="tx1"/>
          </a:solidFill>
          <a:latin typeface="+mn-lt"/>
          <a:ea typeface="+mn-ea"/>
          <a:cs typeface="+mn-cs"/>
        </a:defRPr>
      </a:lvl8pPr>
      <a:lvl9pPr marL="3447884" algn="l" defTabSz="861972"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3" orient="horz" pos="346" userDrawn="1">
          <p15:clr>
            <a:srgbClr val="F26B43"/>
          </p15:clr>
        </p15:guide>
        <p15:guide id="4" pos="122" userDrawn="1">
          <p15:clr>
            <a:srgbClr val="F26B43"/>
          </p15:clr>
        </p15:guide>
        <p15:guide id="5" pos="6118" userDrawn="1">
          <p15:clr>
            <a:srgbClr val="F26B43"/>
          </p15:clr>
        </p15:guide>
        <p15:guide id="7" orient="horz" pos="119" userDrawn="1">
          <p15:clr>
            <a:srgbClr val="F26B43"/>
          </p15:clr>
        </p15:guide>
        <p15:guide id="8" orient="horz" pos="436" userDrawn="1">
          <p15:clr>
            <a:srgbClr val="F26B43"/>
          </p15:clr>
        </p15:guide>
        <p15:guide id="9" orient="horz" pos="4156" userDrawn="1">
          <p15:clr>
            <a:srgbClr val="F26B43"/>
          </p15:clr>
        </p15:guide>
        <p15:guide id="10" orient="horz" pos="52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01" y="139235"/>
            <a:ext cx="8915400" cy="582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8777" tIns="44395" rIns="88777" bIns="44395"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152" y="1628879"/>
            <a:ext cx="932656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77" tIns="44395" rIns="88777" bIns="4439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0" y="6567488"/>
            <a:ext cx="2311400" cy="290512"/>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l" eaLnBrk="1" hangingPunct="1">
              <a:spcBef>
                <a:spcPct val="0"/>
              </a:spcBef>
              <a:defRPr sz="1400" b="0">
                <a:solidFill>
                  <a:schemeClr val="tx1"/>
                </a:solidFill>
                <a:latin typeface="Arial" charset="0"/>
                <a:ea typeface="+mn-ea"/>
              </a:defRPr>
            </a:lvl1pPr>
          </a:lstStyle>
          <a:p>
            <a:pPr>
              <a:defRPr/>
            </a:pPr>
            <a:fld id="{00857538-4A8F-46CB-B5A6-1B3038A20BAE}" type="datetime3">
              <a:rPr lang="en-US" altLang="ja-JP" smtClean="0">
                <a:solidFill>
                  <a:prstClr val="black"/>
                </a:solidFill>
              </a:rPr>
              <a:t>15 June 2026</a:t>
            </a:fld>
            <a:endParaRPr lang="en-US" altLang="ja-JP" dirty="0">
              <a:solidFill>
                <a:prstClr val="black"/>
              </a:solidFill>
            </a:endParaRPr>
          </a:p>
        </p:txBody>
      </p:sp>
      <p:sp>
        <p:nvSpPr>
          <p:cNvPr id="284678" name="Rectangle 6"/>
          <p:cNvSpPr>
            <a:spLocks noGrp="1" noChangeArrowheads="1"/>
          </p:cNvSpPr>
          <p:nvPr>
            <p:ph type="ftr" sz="quarter" idx="3"/>
          </p:nvPr>
        </p:nvSpPr>
        <p:spPr bwMode="auto">
          <a:xfrm>
            <a:off x="3308351" y="6381752"/>
            <a:ext cx="31369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ctr" eaLnBrk="1" hangingPunct="1">
              <a:defRPr sz="1400">
                <a:solidFill>
                  <a:schemeClr val="tx1"/>
                </a:solidFill>
                <a:latin typeface="Arial" pitchFamily="34" charset="0"/>
                <a:ea typeface="ＭＳ Ｐゴシック" pitchFamily="50" charset="-128"/>
              </a:defRPr>
            </a:lvl1pPr>
          </a:lstStyle>
          <a:p>
            <a:pPr>
              <a:defRPr/>
            </a:pPr>
            <a:endParaRPr lang="en-US" altLang="ja-JP" dirty="0">
              <a:solidFill>
                <a:prstClr val="black"/>
              </a:solidFill>
            </a:endParaRPr>
          </a:p>
        </p:txBody>
      </p:sp>
      <p:sp>
        <p:nvSpPr>
          <p:cNvPr id="2" name="スライド番号プレースホルダー 5">
            <a:extLst>
              <a:ext uri="{FF2B5EF4-FFF2-40B4-BE49-F238E27FC236}">
                <a16:creationId xmlns:a16="http://schemas.microsoft.com/office/drawing/2014/main" id="{500735E7-878E-2687-9ADA-92892D5EDEA8}"/>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342559256"/>
      </p:ext>
    </p:extLst>
  </p:cSld>
  <p:clrMap bg1="lt1" tx1="dk1" bg2="lt2" tx2="dk2" accent1="accent1" accent2="accent2" accent3="accent3" accent4="accent4" accent5="accent5" accent6="accent6" hlink="hlink" folHlink="folHlink"/>
  <p:sldLayoutIdLst>
    <p:sldLayoutId id="2147490289"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387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8773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31591"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75458"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91824" indent="-591824" algn="l" rtl="0" eaLnBrk="0" fontAlgn="base" hangingPunct="0">
        <a:spcBef>
          <a:spcPct val="20000"/>
        </a:spcBef>
        <a:spcAft>
          <a:spcPct val="0"/>
        </a:spcAft>
        <a:defRPr kumimoji="1" sz="3200">
          <a:solidFill>
            <a:schemeClr val="tx1"/>
          </a:solidFill>
          <a:latin typeface="+mn-lt"/>
          <a:ea typeface="+mn-ea"/>
          <a:cs typeface="+mn-cs"/>
        </a:defRPr>
      </a:lvl1pPr>
      <a:lvl2pPr marL="961707" indent="-517846" algn="l" rtl="0" eaLnBrk="0" fontAlgn="base" hangingPunct="0">
        <a:spcBef>
          <a:spcPct val="20000"/>
        </a:spcBef>
        <a:spcAft>
          <a:spcPct val="0"/>
        </a:spcAft>
        <a:buChar char="–"/>
        <a:defRPr kumimoji="1" sz="2800">
          <a:solidFill>
            <a:schemeClr val="tx1"/>
          </a:solidFill>
          <a:latin typeface="+mn-lt"/>
          <a:ea typeface="+mn-ea"/>
        </a:defRPr>
      </a:lvl2pPr>
      <a:lvl3pPr marL="1331591" indent="-443870" algn="l" rtl="0" eaLnBrk="0" fontAlgn="base" hangingPunct="0">
        <a:spcBef>
          <a:spcPct val="20000"/>
        </a:spcBef>
        <a:spcAft>
          <a:spcPct val="0"/>
        </a:spcAft>
        <a:buChar char="•"/>
        <a:defRPr kumimoji="1" sz="2400">
          <a:solidFill>
            <a:schemeClr val="tx1"/>
          </a:solidFill>
          <a:latin typeface="+mn-lt"/>
          <a:ea typeface="+mn-ea"/>
        </a:defRPr>
      </a:lvl3pPr>
      <a:lvl4pPr marL="1701475" indent="-369885" algn="l" rtl="0" eaLnBrk="0" fontAlgn="base" hangingPunct="0">
        <a:spcBef>
          <a:spcPct val="20000"/>
        </a:spcBef>
        <a:spcAft>
          <a:spcPct val="0"/>
        </a:spcAft>
        <a:buChar char="–"/>
        <a:defRPr kumimoji="1" sz="2000">
          <a:solidFill>
            <a:schemeClr val="tx1"/>
          </a:solidFill>
          <a:latin typeface="+mn-lt"/>
          <a:ea typeface="+mn-ea"/>
        </a:defRPr>
      </a:lvl4pPr>
      <a:lvl5pPr marL="2145348" indent="-369885" algn="l" rtl="0" eaLnBrk="0" fontAlgn="base" hangingPunct="0">
        <a:spcBef>
          <a:spcPct val="20000"/>
        </a:spcBef>
        <a:spcAft>
          <a:spcPct val="0"/>
        </a:spcAft>
        <a:buChar char="»"/>
        <a:defRPr kumimoji="1" sz="2000">
          <a:solidFill>
            <a:schemeClr val="tx1"/>
          </a:solidFill>
          <a:latin typeface="+mn-lt"/>
          <a:ea typeface="+mn-ea"/>
        </a:defRPr>
      </a:lvl5pPr>
      <a:lvl6pPr marL="2589210" indent="-369885" algn="l" rtl="0" fontAlgn="base">
        <a:spcBef>
          <a:spcPct val="20000"/>
        </a:spcBef>
        <a:spcAft>
          <a:spcPct val="0"/>
        </a:spcAft>
        <a:buChar char="»"/>
        <a:defRPr kumimoji="1" sz="2000">
          <a:solidFill>
            <a:schemeClr val="tx1"/>
          </a:solidFill>
          <a:latin typeface="+mn-lt"/>
          <a:ea typeface="+mn-ea"/>
        </a:defRPr>
      </a:lvl6pPr>
      <a:lvl7pPr marL="3033063" indent="-369885" algn="l" rtl="0" fontAlgn="base">
        <a:spcBef>
          <a:spcPct val="20000"/>
        </a:spcBef>
        <a:spcAft>
          <a:spcPct val="0"/>
        </a:spcAft>
        <a:buChar char="»"/>
        <a:defRPr kumimoji="1" sz="2000">
          <a:solidFill>
            <a:schemeClr val="tx1"/>
          </a:solidFill>
          <a:latin typeface="+mn-lt"/>
          <a:ea typeface="+mn-ea"/>
        </a:defRPr>
      </a:lvl7pPr>
      <a:lvl8pPr marL="3476941" indent="-369885" algn="l" rtl="0" fontAlgn="base">
        <a:spcBef>
          <a:spcPct val="20000"/>
        </a:spcBef>
        <a:spcAft>
          <a:spcPct val="0"/>
        </a:spcAft>
        <a:buChar char="»"/>
        <a:defRPr kumimoji="1" sz="2000">
          <a:solidFill>
            <a:schemeClr val="tx1"/>
          </a:solidFill>
          <a:latin typeface="+mn-lt"/>
          <a:ea typeface="+mn-ea"/>
        </a:defRPr>
      </a:lvl8pPr>
      <a:lvl9pPr marL="3920795" indent="-36988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87730" rtl="0" eaLnBrk="1" latinLnBrk="0" hangingPunct="1">
        <a:defRPr kumimoji="1" sz="1800" kern="1200">
          <a:solidFill>
            <a:schemeClr val="tx1"/>
          </a:solidFill>
          <a:latin typeface="+mn-lt"/>
          <a:ea typeface="+mn-ea"/>
          <a:cs typeface="+mn-cs"/>
        </a:defRPr>
      </a:lvl1pPr>
      <a:lvl2pPr marL="443870" algn="l" defTabSz="887730" rtl="0" eaLnBrk="1" latinLnBrk="0" hangingPunct="1">
        <a:defRPr kumimoji="1" sz="1800" kern="1200">
          <a:solidFill>
            <a:schemeClr val="tx1"/>
          </a:solidFill>
          <a:latin typeface="+mn-lt"/>
          <a:ea typeface="+mn-ea"/>
          <a:cs typeface="+mn-cs"/>
        </a:defRPr>
      </a:lvl2pPr>
      <a:lvl3pPr marL="887730" algn="l" defTabSz="887730" rtl="0" eaLnBrk="1" latinLnBrk="0" hangingPunct="1">
        <a:defRPr kumimoji="1" sz="1800" kern="1200">
          <a:solidFill>
            <a:schemeClr val="tx1"/>
          </a:solidFill>
          <a:latin typeface="+mn-lt"/>
          <a:ea typeface="+mn-ea"/>
          <a:cs typeface="+mn-cs"/>
        </a:defRPr>
      </a:lvl3pPr>
      <a:lvl4pPr marL="1331591" algn="l" defTabSz="887730" rtl="0" eaLnBrk="1" latinLnBrk="0" hangingPunct="1">
        <a:defRPr kumimoji="1" sz="1800" kern="1200">
          <a:solidFill>
            <a:schemeClr val="tx1"/>
          </a:solidFill>
          <a:latin typeface="+mn-lt"/>
          <a:ea typeface="+mn-ea"/>
          <a:cs typeface="+mn-cs"/>
        </a:defRPr>
      </a:lvl4pPr>
      <a:lvl5pPr marL="1775458" algn="l" defTabSz="887730" rtl="0" eaLnBrk="1" latinLnBrk="0" hangingPunct="1">
        <a:defRPr kumimoji="1" sz="1800" kern="1200">
          <a:solidFill>
            <a:schemeClr val="tx1"/>
          </a:solidFill>
          <a:latin typeface="+mn-lt"/>
          <a:ea typeface="+mn-ea"/>
          <a:cs typeface="+mn-cs"/>
        </a:defRPr>
      </a:lvl5pPr>
      <a:lvl6pPr marL="2219325" algn="l" defTabSz="887730" rtl="0" eaLnBrk="1" latinLnBrk="0" hangingPunct="1">
        <a:defRPr kumimoji="1" sz="1800" kern="1200">
          <a:solidFill>
            <a:schemeClr val="tx1"/>
          </a:solidFill>
          <a:latin typeface="+mn-lt"/>
          <a:ea typeface="+mn-ea"/>
          <a:cs typeface="+mn-cs"/>
        </a:defRPr>
      </a:lvl6pPr>
      <a:lvl7pPr marL="2663185" algn="l" defTabSz="887730" rtl="0" eaLnBrk="1" latinLnBrk="0" hangingPunct="1">
        <a:defRPr kumimoji="1" sz="1800" kern="1200">
          <a:solidFill>
            <a:schemeClr val="tx1"/>
          </a:solidFill>
          <a:latin typeface="+mn-lt"/>
          <a:ea typeface="+mn-ea"/>
          <a:cs typeface="+mn-cs"/>
        </a:defRPr>
      </a:lvl7pPr>
      <a:lvl8pPr marL="3107041" algn="l" defTabSz="887730" rtl="0" eaLnBrk="1" latinLnBrk="0" hangingPunct="1">
        <a:defRPr kumimoji="1" sz="1800" kern="1200">
          <a:solidFill>
            <a:schemeClr val="tx1"/>
          </a:solidFill>
          <a:latin typeface="+mn-lt"/>
          <a:ea typeface="+mn-ea"/>
          <a:cs typeface="+mn-cs"/>
        </a:defRPr>
      </a:lvl8pPr>
      <a:lvl9pPr marL="3550910" algn="l" defTabSz="88773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73" y="107912"/>
            <a:ext cx="8915399" cy="6446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9679" tIns="44885" rIns="89679" bIns="44885"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669" y="1628928"/>
            <a:ext cx="9326562"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79" tIns="44885" rIns="89679" bIns="4488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29" y="6567493"/>
            <a:ext cx="2311398" cy="290512"/>
          </a:xfrm>
          <a:prstGeom prst="rect">
            <a:avLst/>
          </a:prstGeom>
          <a:noFill/>
          <a:ln w="9525">
            <a:noFill/>
            <a:miter lim="800000"/>
            <a:headEnd/>
            <a:tailEnd/>
          </a:ln>
          <a:effectLst/>
        </p:spPr>
        <p:txBody>
          <a:bodyPr vert="horz" wrap="square" lIns="89679" tIns="44885" rIns="89679" bIns="44885" numCol="1" anchor="t" anchorCtr="0" compatLnSpc="1">
            <a:prstTxWarp prst="textNoShape">
              <a:avLst/>
            </a:prstTxWarp>
          </a:bodyPr>
          <a:lstStyle>
            <a:lvl1pPr algn="l" eaLnBrk="1" hangingPunct="1">
              <a:spcBef>
                <a:spcPct val="0"/>
              </a:spcBef>
              <a:defRPr sz="1376" b="0">
                <a:solidFill>
                  <a:schemeClr val="tx1"/>
                </a:solidFill>
                <a:latin typeface="Arial" charset="0"/>
                <a:ea typeface="+mn-ea"/>
              </a:defRPr>
            </a:lvl1pPr>
          </a:lstStyle>
          <a:p>
            <a:pPr fontAlgn="base">
              <a:spcAft>
                <a:spcPct val="0"/>
              </a:spcAft>
              <a:defRPr/>
            </a:pPr>
            <a:endParaRPr lang="en-US" altLang="ja-JP">
              <a:solidFill>
                <a:prstClr val="black"/>
              </a:solidFill>
            </a:endParaRPr>
          </a:p>
        </p:txBody>
      </p:sp>
      <p:sp>
        <p:nvSpPr>
          <p:cNvPr id="284678" name="Rectangle 6"/>
          <p:cNvSpPr>
            <a:spLocks noGrp="1" noChangeArrowheads="1"/>
          </p:cNvSpPr>
          <p:nvPr>
            <p:ph type="ftr" sz="quarter" idx="3"/>
          </p:nvPr>
        </p:nvSpPr>
        <p:spPr bwMode="auto">
          <a:xfrm>
            <a:off x="3308382" y="6381750"/>
            <a:ext cx="3136900" cy="476250"/>
          </a:xfrm>
          <a:prstGeom prst="rect">
            <a:avLst/>
          </a:prstGeom>
          <a:noFill/>
          <a:ln w="9525">
            <a:noFill/>
            <a:miter lim="800000"/>
            <a:headEnd/>
            <a:tailEnd/>
          </a:ln>
          <a:effectLst/>
        </p:spPr>
        <p:txBody>
          <a:bodyPr vert="horz" wrap="square" lIns="89679" tIns="44885" rIns="89679" bIns="44885" numCol="1" anchor="t" anchorCtr="0" compatLnSpc="1">
            <a:prstTxWarp prst="textNoShape">
              <a:avLst/>
            </a:prstTxWarp>
          </a:bodyPr>
          <a:lstStyle>
            <a:lvl1pPr algn="ctr" eaLnBrk="1" hangingPunct="1">
              <a:defRPr sz="1376">
                <a:solidFill>
                  <a:schemeClr val="tx1"/>
                </a:solidFill>
                <a:latin typeface="Arial" pitchFamily="34" charset="0"/>
                <a:ea typeface="ＭＳ Ｐゴシック" pitchFamily="50" charset="-128"/>
              </a:defRPr>
            </a:lvl1pPr>
          </a:lstStyle>
          <a:p>
            <a:pPr fontAlgn="base">
              <a:spcBef>
                <a:spcPct val="0"/>
              </a:spcBef>
              <a:spcAft>
                <a:spcPct val="0"/>
              </a:spcAft>
              <a:defRPr/>
            </a:pPr>
            <a:endParaRPr lang="en-US" altLang="ja-JP">
              <a:solidFill>
                <a:prstClr val="black"/>
              </a:solidFill>
            </a:endParaRPr>
          </a:p>
        </p:txBody>
      </p:sp>
      <p:sp>
        <p:nvSpPr>
          <p:cNvPr id="284680" name="Rectangle 8"/>
          <p:cNvSpPr>
            <a:spLocks noGrp="1" noChangeArrowheads="1"/>
          </p:cNvSpPr>
          <p:nvPr>
            <p:ph type="sldNum" sz="quarter" idx="4"/>
          </p:nvPr>
        </p:nvSpPr>
        <p:spPr bwMode="auto">
          <a:xfrm>
            <a:off x="7594616" y="6381750"/>
            <a:ext cx="2311398" cy="476250"/>
          </a:xfrm>
          <a:prstGeom prst="rect">
            <a:avLst/>
          </a:prstGeom>
          <a:noFill/>
          <a:ln w="9525">
            <a:noFill/>
            <a:miter lim="800000"/>
            <a:headEnd/>
            <a:tailEnd/>
          </a:ln>
          <a:effectLst/>
        </p:spPr>
        <p:txBody>
          <a:bodyPr vert="horz" wrap="square" lIns="89679" tIns="44885" rIns="89679" bIns="44885" numCol="1" anchor="t" anchorCtr="0" compatLnSpc="1">
            <a:prstTxWarp prst="textNoShape">
              <a:avLst/>
            </a:prstTxWarp>
          </a:bodyPr>
          <a:lstStyle>
            <a:lvl1pPr algn="r" eaLnBrk="1" hangingPunct="1">
              <a:spcBef>
                <a:spcPct val="0"/>
              </a:spcBef>
              <a:defRPr sz="1376" b="0">
                <a:solidFill>
                  <a:schemeClr val="tx1"/>
                </a:solidFill>
                <a:latin typeface="Arial" charset="0"/>
                <a:ea typeface="+mn-ea"/>
              </a:defRPr>
            </a:lvl1pPr>
          </a:lstStyle>
          <a:p>
            <a:pPr fontAlgn="base">
              <a:spcAft>
                <a:spcPct val="0"/>
              </a:spcAft>
              <a:defRPr/>
            </a:pPr>
            <a:fld id="{C85D1701-7C2E-456C-A89D-8D0739B03C3D}" type="slidenum">
              <a:rPr lang="en-US" altLang="ja-JP">
                <a:solidFill>
                  <a:prstClr val="black"/>
                </a:solidFill>
              </a:rPr>
              <a:pPr fontAlgn="base">
                <a:spcAft>
                  <a:spcPct val="0"/>
                </a:spcAft>
                <a:defRPr/>
              </a:pPr>
              <a:t>‹#›</a:t>
            </a:fld>
            <a:endParaRPr lang="en-US" altLang="ja-JP">
              <a:solidFill>
                <a:prstClr val="black"/>
              </a:solidFill>
            </a:endParaRPr>
          </a:p>
        </p:txBody>
      </p:sp>
    </p:spTree>
    <p:extLst>
      <p:ext uri="{BB962C8B-B14F-4D97-AF65-F5344CB8AC3E}">
        <p14:creationId xmlns:p14="http://schemas.microsoft.com/office/powerpoint/2010/main" val="804066286"/>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8393"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96842"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45254"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93684"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97879" indent="-597879" algn="l" rtl="0" eaLnBrk="0" fontAlgn="base" hangingPunct="0">
        <a:spcBef>
          <a:spcPct val="20000"/>
        </a:spcBef>
        <a:spcAft>
          <a:spcPct val="0"/>
        </a:spcAft>
        <a:defRPr kumimoji="1" sz="3200">
          <a:solidFill>
            <a:schemeClr val="tx1"/>
          </a:solidFill>
          <a:latin typeface="+mn-lt"/>
          <a:ea typeface="+mn-ea"/>
          <a:cs typeface="+mn-cs"/>
        </a:defRPr>
      </a:lvl1pPr>
      <a:lvl2pPr marL="971574" indent="-523163" algn="l" rtl="0" eaLnBrk="0" fontAlgn="base" hangingPunct="0">
        <a:spcBef>
          <a:spcPct val="20000"/>
        </a:spcBef>
        <a:spcAft>
          <a:spcPct val="0"/>
        </a:spcAft>
        <a:buChar char="–"/>
        <a:defRPr kumimoji="1" sz="2800">
          <a:solidFill>
            <a:schemeClr val="tx1"/>
          </a:solidFill>
          <a:latin typeface="+mn-lt"/>
          <a:ea typeface="+mn-ea"/>
        </a:defRPr>
      </a:lvl2pPr>
      <a:lvl3pPr marL="1345254" indent="-448393" algn="l" rtl="0" eaLnBrk="0" fontAlgn="base" hangingPunct="0">
        <a:spcBef>
          <a:spcPct val="20000"/>
        </a:spcBef>
        <a:spcAft>
          <a:spcPct val="0"/>
        </a:spcAft>
        <a:buChar char="•"/>
        <a:defRPr kumimoji="1" sz="2400">
          <a:solidFill>
            <a:schemeClr val="tx1"/>
          </a:solidFill>
          <a:latin typeface="+mn-lt"/>
          <a:ea typeface="+mn-ea"/>
        </a:defRPr>
      </a:lvl3pPr>
      <a:lvl4pPr marL="1718934" indent="-373700" algn="l" rtl="0" eaLnBrk="0" fontAlgn="base" hangingPunct="0">
        <a:spcBef>
          <a:spcPct val="20000"/>
        </a:spcBef>
        <a:spcAft>
          <a:spcPct val="0"/>
        </a:spcAft>
        <a:buChar char="–"/>
        <a:defRPr kumimoji="1" sz="2000">
          <a:solidFill>
            <a:schemeClr val="tx1"/>
          </a:solidFill>
          <a:latin typeface="+mn-lt"/>
          <a:ea typeface="+mn-ea"/>
        </a:defRPr>
      </a:lvl4pPr>
      <a:lvl5pPr marL="2167364" indent="-373700" algn="l" rtl="0" eaLnBrk="0" fontAlgn="base" hangingPunct="0">
        <a:spcBef>
          <a:spcPct val="20000"/>
        </a:spcBef>
        <a:spcAft>
          <a:spcPct val="0"/>
        </a:spcAft>
        <a:buChar char="»"/>
        <a:defRPr kumimoji="1" sz="2000">
          <a:solidFill>
            <a:schemeClr val="tx1"/>
          </a:solidFill>
          <a:latin typeface="+mn-lt"/>
          <a:ea typeface="+mn-ea"/>
        </a:defRPr>
      </a:lvl5pPr>
      <a:lvl6pPr marL="2615779" indent="-373700" algn="l" rtl="0" fontAlgn="base">
        <a:spcBef>
          <a:spcPct val="20000"/>
        </a:spcBef>
        <a:spcAft>
          <a:spcPct val="0"/>
        </a:spcAft>
        <a:buChar char="»"/>
        <a:defRPr kumimoji="1" sz="2000">
          <a:solidFill>
            <a:schemeClr val="tx1"/>
          </a:solidFill>
          <a:latin typeface="+mn-lt"/>
          <a:ea typeface="+mn-ea"/>
        </a:defRPr>
      </a:lvl6pPr>
      <a:lvl7pPr marL="3064193" indent="-373700" algn="l" rtl="0" fontAlgn="base">
        <a:spcBef>
          <a:spcPct val="20000"/>
        </a:spcBef>
        <a:spcAft>
          <a:spcPct val="0"/>
        </a:spcAft>
        <a:buChar char="»"/>
        <a:defRPr kumimoji="1" sz="2000">
          <a:solidFill>
            <a:schemeClr val="tx1"/>
          </a:solidFill>
          <a:latin typeface="+mn-lt"/>
          <a:ea typeface="+mn-ea"/>
        </a:defRPr>
      </a:lvl7pPr>
      <a:lvl8pPr marL="3512618" indent="-373700" algn="l" rtl="0" fontAlgn="base">
        <a:spcBef>
          <a:spcPct val="20000"/>
        </a:spcBef>
        <a:spcAft>
          <a:spcPct val="0"/>
        </a:spcAft>
        <a:buChar char="»"/>
        <a:defRPr kumimoji="1" sz="2000">
          <a:solidFill>
            <a:schemeClr val="tx1"/>
          </a:solidFill>
          <a:latin typeface="+mn-lt"/>
          <a:ea typeface="+mn-ea"/>
        </a:defRPr>
      </a:lvl8pPr>
      <a:lvl9pPr marL="3961034" indent="-3737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96842" rtl="0" eaLnBrk="1" latinLnBrk="0" hangingPunct="1">
        <a:defRPr kumimoji="1" sz="1800" kern="1200">
          <a:solidFill>
            <a:schemeClr val="tx1"/>
          </a:solidFill>
          <a:latin typeface="+mn-lt"/>
          <a:ea typeface="+mn-ea"/>
          <a:cs typeface="+mn-cs"/>
        </a:defRPr>
      </a:lvl1pPr>
      <a:lvl2pPr marL="448393" algn="l" defTabSz="896842" rtl="0" eaLnBrk="1" latinLnBrk="0" hangingPunct="1">
        <a:defRPr kumimoji="1" sz="1800" kern="1200">
          <a:solidFill>
            <a:schemeClr val="tx1"/>
          </a:solidFill>
          <a:latin typeface="+mn-lt"/>
          <a:ea typeface="+mn-ea"/>
          <a:cs typeface="+mn-cs"/>
        </a:defRPr>
      </a:lvl2pPr>
      <a:lvl3pPr marL="896842" algn="l" defTabSz="896842" rtl="0" eaLnBrk="1" latinLnBrk="0" hangingPunct="1">
        <a:defRPr kumimoji="1" sz="1800" kern="1200">
          <a:solidFill>
            <a:schemeClr val="tx1"/>
          </a:solidFill>
          <a:latin typeface="+mn-lt"/>
          <a:ea typeface="+mn-ea"/>
          <a:cs typeface="+mn-cs"/>
        </a:defRPr>
      </a:lvl3pPr>
      <a:lvl4pPr marL="1345254" algn="l" defTabSz="896842" rtl="0" eaLnBrk="1" latinLnBrk="0" hangingPunct="1">
        <a:defRPr kumimoji="1" sz="1800" kern="1200">
          <a:solidFill>
            <a:schemeClr val="tx1"/>
          </a:solidFill>
          <a:latin typeface="+mn-lt"/>
          <a:ea typeface="+mn-ea"/>
          <a:cs typeface="+mn-cs"/>
        </a:defRPr>
      </a:lvl4pPr>
      <a:lvl5pPr marL="1793684" algn="l" defTabSz="896842" rtl="0" eaLnBrk="1" latinLnBrk="0" hangingPunct="1">
        <a:defRPr kumimoji="1" sz="1800" kern="1200">
          <a:solidFill>
            <a:schemeClr val="tx1"/>
          </a:solidFill>
          <a:latin typeface="+mn-lt"/>
          <a:ea typeface="+mn-ea"/>
          <a:cs typeface="+mn-cs"/>
        </a:defRPr>
      </a:lvl5pPr>
      <a:lvl6pPr marL="2242096" algn="l" defTabSz="896842" rtl="0" eaLnBrk="1" latinLnBrk="0" hangingPunct="1">
        <a:defRPr kumimoji="1" sz="1800" kern="1200">
          <a:solidFill>
            <a:schemeClr val="tx1"/>
          </a:solidFill>
          <a:latin typeface="+mn-lt"/>
          <a:ea typeface="+mn-ea"/>
          <a:cs typeface="+mn-cs"/>
        </a:defRPr>
      </a:lvl6pPr>
      <a:lvl7pPr marL="2690512" algn="l" defTabSz="896842" rtl="0" eaLnBrk="1" latinLnBrk="0" hangingPunct="1">
        <a:defRPr kumimoji="1" sz="1800" kern="1200">
          <a:solidFill>
            <a:schemeClr val="tx1"/>
          </a:solidFill>
          <a:latin typeface="+mn-lt"/>
          <a:ea typeface="+mn-ea"/>
          <a:cs typeface="+mn-cs"/>
        </a:defRPr>
      </a:lvl7pPr>
      <a:lvl8pPr marL="3138931" algn="l" defTabSz="896842" rtl="0" eaLnBrk="1" latinLnBrk="0" hangingPunct="1">
        <a:defRPr kumimoji="1" sz="1800" kern="1200">
          <a:solidFill>
            <a:schemeClr val="tx1"/>
          </a:solidFill>
          <a:latin typeface="+mn-lt"/>
          <a:ea typeface="+mn-ea"/>
          <a:cs typeface="+mn-cs"/>
        </a:defRPr>
      </a:lvl8pPr>
      <a:lvl9pPr marL="3587349" algn="l" defTabSz="896842"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01" y="108687"/>
            <a:ext cx="8915400" cy="6432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8345" tIns="44179" rIns="88345" bIns="44179"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185" y="1628909"/>
            <a:ext cx="932656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45" tIns="44179" rIns="88345" bIns="441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0" y="6567488"/>
            <a:ext cx="2311400" cy="290512"/>
          </a:xfrm>
          <a:prstGeom prst="rect">
            <a:avLst/>
          </a:prstGeom>
          <a:noFill/>
          <a:ln w="9525">
            <a:noFill/>
            <a:miter lim="800000"/>
            <a:headEnd/>
            <a:tailEnd/>
          </a:ln>
          <a:effectLst/>
        </p:spPr>
        <p:txBody>
          <a:bodyPr vert="horz" wrap="square" lIns="88345" tIns="44179" rIns="88345" bIns="44179" numCol="1" anchor="t" anchorCtr="0" compatLnSpc="1">
            <a:prstTxWarp prst="textNoShape">
              <a:avLst/>
            </a:prstTxWarp>
          </a:bodyPr>
          <a:lstStyle>
            <a:lvl1pPr algn="l" eaLnBrk="1" hangingPunct="1">
              <a:spcBef>
                <a:spcPct val="0"/>
              </a:spcBef>
              <a:defRPr sz="1400" b="0">
                <a:solidFill>
                  <a:schemeClr val="tx1"/>
                </a:solidFill>
                <a:latin typeface="Arial" charset="0"/>
                <a:ea typeface="+mn-ea"/>
              </a:defRPr>
            </a:lvl1pPr>
          </a:lstStyle>
          <a:p>
            <a:pPr>
              <a:defRPr/>
            </a:pPr>
            <a:fld id="{10CA53E5-1633-4BE3-A875-02577B3F79D1}" type="datetime3">
              <a:rPr lang="en-US" altLang="ja-JP" smtClean="0">
                <a:solidFill>
                  <a:prstClr val="black"/>
                </a:solidFill>
              </a:rPr>
              <a:t>15 June 2026</a:t>
            </a:fld>
            <a:endParaRPr lang="en-US" altLang="ja-JP">
              <a:solidFill>
                <a:prstClr val="black"/>
              </a:solidFill>
            </a:endParaRPr>
          </a:p>
        </p:txBody>
      </p:sp>
      <p:sp>
        <p:nvSpPr>
          <p:cNvPr id="284678" name="Rectangle 6"/>
          <p:cNvSpPr>
            <a:spLocks noGrp="1" noChangeArrowheads="1"/>
          </p:cNvSpPr>
          <p:nvPr>
            <p:ph type="ftr" sz="quarter" idx="3"/>
          </p:nvPr>
        </p:nvSpPr>
        <p:spPr bwMode="auto">
          <a:xfrm>
            <a:off x="3308351" y="6381750"/>
            <a:ext cx="3136900" cy="476250"/>
          </a:xfrm>
          <a:prstGeom prst="rect">
            <a:avLst/>
          </a:prstGeom>
          <a:noFill/>
          <a:ln w="9525">
            <a:noFill/>
            <a:miter lim="800000"/>
            <a:headEnd/>
            <a:tailEnd/>
          </a:ln>
          <a:effectLst/>
        </p:spPr>
        <p:txBody>
          <a:bodyPr vert="horz" wrap="square" lIns="88345" tIns="44179" rIns="88345" bIns="44179" numCol="1" anchor="t" anchorCtr="0" compatLnSpc="1">
            <a:prstTxWarp prst="textNoShape">
              <a:avLst/>
            </a:prstTxWarp>
          </a:bodyPr>
          <a:lstStyle>
            <a:lvl1pPr algn="ctr" eaLnBrk="1" hangingPunct="1">
              <a:defRPr sz="1400">
                <a:solidFill>
                  <a:schemeClr val="tx1"/>
                </a:solidFill>
                <a:latin typeface="Arial" pitchFamily="34" charset="0"/>
                <a:ea typeface="ＭＳ Ｐゴシック" pitchFamily="50" charset="-128"/>
              </a:defRPr>
            </a:lvl1pPr>
          </a:lstStyle>
          <a:p>
            <a:pPr>
              <a:defRPr/>
            </a:pPr>
            <a:endParaRPr lang="en-US" altLang="ja-JP">
              <a:solidFill>
                <a:prstClr val="black"/>
              </a:solidFill>
            </a:endParaRPr>
          </a:p>
        </p:txBody>
      </p:sp>
      <p:sp>
        <p:nvSpPr>
          <p:cNvPr id="2" name="スライド番号プレースホルダー 5">
            <a:extLst>
              <a:ext uri="{FF2B5EF4-FFF2-40B4-BE49-F238E27FC236}">
                <a16:creationId xmlns:a16="http://schemas.microsoft.com/office/drawing/2014/main" id="{13AD8EC0-4158-B098-4CE7-4156775206E3}"/>
              </a:ext>
            </a:extLst>
          </p:cNvPr>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447071171"/>
      </p:ext>
    </p:extLst>
  </p:cSld>
  <p:clrMap bg1="lt1" tx1="dk1" bg2="lt2" tx2="dk2" accent1="accent1" accent2="accent2" accent3="accent3" accent4="accent4" accent5="accent5" accent6="accent6" hlink="hlink" folHlink="folHlink"/>
  <p:sldLayoutIdLst>
    <p:sldLayoutId id="2147487374" r:id="rId1"/>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1723"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83438"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25155"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66877"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88955" indent="-588955" algn="l" rtl="0" eaLnBrk="0" fontAlgn="base" hangingPunct="0">
        <a:spcBef>
          <a:spcPct val="20000"/>
        </a:spcBef>
        <a:spcAft>
          <a:spcPct val="0"/>
        </a:spcAft>
        <a:defRPr kumimoji="1" sz="3200">
          <a:solidFill>
            <a:schemeClr val="tx1"/>
          </a:solidFill>
          <a:latin typeface="+mn-lt"/>
          <a:ea typeface="+mn-ea"/>
          <a:cs typeface="+mn-cs"/>
        </a:defRPr>
      </a:lvl1pPr>
      <a:lvl2pPr marL="957062" indent="-515343" algn="l" rtl="0" eaLnBrk="0" fontAlgn="base" hangingPunct="0">
        <a:spcBef>
          <a:spcPct val="20000"/>
        </a:spcBef>
        <a:spcAft>
          <a:spcPct val="0"/>
        </a:spcAft>
        <a:buChar char="–"/>
        <a:defRPr kumimoji="1" sz="2800">
          <a:solidFill>
            <a:schemeClr val="tx1"/>
          </a:solidFill>
          <a:latin typeface="+mn-lt"/>
          <a:ea typeface="+mn-ea"/>
        </a:defRPr>
      </a:lvl2pPr>
      <a:lvl3pPr marL="1325155" indent="-441723" algn="l" rtl="0" eaLnBrk="0" fontAlgn="base" hangingPunct="0">
        <a:spcBef>
          <a:spcPct val="20000"/>
        </a:spcBef>
        <a:spcAft>
          <a:spcPct val="0"/>
        </a:spcAft>
        <a:buChar char="•"/>
        <a:defRPr kumimoji="1" sz="2400">
          <a:solidFill>
            <a:schemeClr val="tx1"/>
          </a:solidFill>
          <a:latin typeface="+mn-lt"/>
          <a:ea typeface="+mn-ea"/>
        </a:defRPr>
      </a:lvl3pPr>
      <a:lvl4pPr marL="1693250" indent="-368101" algn="l" rtl="0" eaLnBrk="0" fontAlgn="base" hangingPunct="0">
        <a:spcBef>
          <a:spcPct val="20000"/>
        </a:spcBef>
        <a:spcAft>
          <a:spcPct val="0"/>
        </a:spcAft>
        <a:buChar char="–"/>
        <a:defRPr kumimoji="1" sz="2000">
          <a:solidFill>
            <a:schemeClr val="tx1"/>
          </a:solidFill>
          <a:latin typeface="+mn-lt"/>
          <a:ea typeface="+mn-ea"/>
        </a:defRPr>
      </a:lvl4pPr>
      <a:lvl5pPr marL="2134980" indent="-368101" algn="l" rtl="0" eaLnBrk="0" fontAlgn="base" hangingPunct="0">
        <a:spcBef>
          <a:spcPct val="20000"/>
        </a:spcBef>
        <a:spcAft>
          <a:spcPct val="0"/>
        </a:spcAft>
        <a:buChar char="»"/>
        <a:defRPr kumimoji="1" sz="2000">
          <a:solidFill>
            <a:schemeClr val="tx1"/>
          </a:solidFill>
          <a:latin typeface="+mn-lt"/>
          <a:ea typeface="+mn-ea"/>
        </a:defRPr>
      </a:lvl5pPr>
      <a:lvl6pPr marL="2576696" indent="-368101" algn="l" rtl="0" fontAlgn="base">
        <a:spcBef>
          <a:spcPct val="20000"/>
        </a:spcBef>
        <a:spcAft>
          <a:spcPct val="0"/>
        </a:spcAft>
        <a:buChar char="»"/>
        <a:defRPr kumimoji="1" sz="2000">
          <a:solidFill>
            <a:schemeClr val="tx1"/>
          </a:solidFill>
          <a:latin typeface="+mn-lt"/>
          <a:ea typeface="+mn-ea"/>
        </a:defRPr>
      </a:lvl6pPr>
      <a:lvl7pPr marL="3018400" indent="-368101" algn="l" rtl="0" fontAlgn="base">
        <a:spcBef>
          <a:spcPct val="20000"/>
        </a:spcBef>
        <a:spcAft>
          <a:spcPct val="0"/>
        </a:spcAft>
        <a:buChar char="»"/>
        <a:defRPr kumimoji="1" sz="2000">
          <a:solidFill>
            <a:schemeClr val="tx1"/>
          </a:solidFill>
          <a:latin typeface="+mn-lt"/>
          <a:ea typeface="+mn-ea"/>
        </a:defRPr>
      </a:lvl7pPr>
      <a:lvl8pPr marL="3460135" indent="-368101" algn="l" rtl="0" fontAlgn="base">
        <a:spcBef>
          <a:spcPct val="20000"/>
        </a:spcBef>
        <a:spcAft>
          <a:spcPct val="0"/>
        </a:spcAft>
        <a:buChar char="»"/>
        <a:defRPr kumimoji="1" sz="2000">
          <a:solidFill>
            <a:schemeClr val="tx1"/>
          </a:solidFill>
          <a:latin typeface="+mn-lt"/>
          <a:ea typeface="+mn-ea"/>
        </a:defRPr>
      </a:lvl8pPr>
      <a:lvl9pPr marL="3901848" indent="-368101"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83438" rtl="0" eaLnBrk="1" latinLnBrk="0" hangingPunct="1">
        <a:defRPr kumimoji="1" sz="1800" kern="1200">
          <a:solidFill>
            <a:schemeClr val="tx1"/>
          </a:solidFill>
          <a:latin typeface="+mn-lt"/>
          <a:ea typeface="+mn-ea"/>
          <a:cs typeface="+mn-cs"/>
        </a:defRPr>
      </a:lvl1pPr>
      <a:lvl2pPr marL="441723" algn="l" defTabSz="883438" rtl="0" eaLnBrk="1" latinLnBrk="0" hangingPunct="1">
        <a:defRPr kumimoji="1" sz="1800" kern="1200">
          <a:solidFill>
            <a:schemeClr val="tx1"/>
          </a:solidFill>
          <a:latin typeface="+mn-lt"/>
          <a:ea typeface="+mn-ea"/>
          <a:cs typeface="+mn-cs"/>
        </a:defRPr>
      </a:lvl2pPr>
      <a:lvl3pPr marL="883438" algn="l" defTabSz="883438" rtl="0" eaLnBrk="1" latinLnBrk="0" hangingPunct="1">
        <a:defRPr kumimoji="1" sz="1800" kern="1200">
          <a:solidFill>
            <a:schemeClr val="tx1"/>
          </a:solidFill>
          <a:latin typeface="+mn-lt"/>
          <a:ea typeface="+mn-ea"/>
          <a:cs typeface="+mn-cs"/>
        </a:defRPr>
      </a:lvl3pPr>
      <a:lvl4pPr marL="1325155" algn="l" defTabSz="883438" rtl="0" eaLnBrk="1" latinLnBrk="0" hangingPunct="1">
        <a:defRPr kumimoji="1" sz="1800" kern="1200">
          <a:solidFill>
            <a:schemeClr val="tx1"/>
          </a:solidFill>
          <a:latin typeface="+mn-lt"/>
          <a:ea typeface="+mn-ea"/>
          <a:cs typeface="+mn-cs"/>
        </a:defRPr>
      </a:lvl4pPr>
      <a:lvl5pPr marL="1766877" algn="l" defTabSz="883438" rtl="0" eaLnBrk="1" latinLnBrk="0" hangingPunct="1">
        <a:defRPr kumimoji="1" sz="1800" kern="1200">
          <a:solidFill>
            <a:schemeClr val="tx1"/>
          </a:solidFill>
          <a:latin typeface="+mn-lt"/>
          <a:ea typeface="+mn-ea"/>
          <a:cs typeface="+mn-cs"/>
        </a:defRPr>
      </a:lvl5pPr>
      <a:lvl6pPr marL="2208600" algn="l" defTabSz="883438" rtl="0" eaLnBrk="1" latinLnBrk="0" hangingPunct="1">
        <a:defRPr kumimoji="1" sz="1800" kern="1200">
          <a:solidFill>
            <a:schemeClr val="tx1"/>
          </a:solidFill>
          <a:latin typeface="+mn-lt"/>
          <a:ea typeface="+mn-ea"/>
          <a:cs typeface="+mn-cs"/>
        </a:defRPr>
      </a:lvl6pPr>
      <a:lvl7pPr marL="2650315" algn="l" defTabSz="883438" rtl="0" eaLnBrk="1" latinLnBrk="0" hangingPunct="1">
        <a:defRPr kumimoji="1" sz="1800" kern="1200">
          <a:solidFill>
            <a:schemeClr val="tx1"/>
          </a:solidFill>
          <a:latin typeface="+mn-lt"/>
          <a:ea typeface="+mn-ea"/>
          <a:cs typeface="+mn-cs"/>
        </a:defRPr>
      </a:lvl7pPr>
      <a:lvl8pPr marL="3092026" algn="l" defTabSz="883438" rtl="0" eaLnBrk="1" latinLnBrk="0" hangingPunct="1">
        <a:defRPr kumimoji="1" sz="1800" kern="1200">
          <a:solidFill>
            <a:schemeClr val="tx1"/>
          </a:solidFill>
          <a:latin typeface="+mn-lt"/>
          <a:ea typeface="+mn-ea"/>
          <a:cs typeface="+mn-cs"/>
        </a:defRPr>
      </a:lvl8pPr>
      <a:lvl9pPr marL="3533749" algn="l" defTabSz="88343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4.xml" Type="http://schemas.openxmlformats.org/officeDocument/2006/relationships/slideLayout"/><Relationship Id="rId2" Target="../notesSlides/notesSlide3.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83.xml" Type="http://schemas.openxmlformats.org/officeDocument/2006/relationships/slideLayout"/><Relationship Id="rId2" Target="../notesSlides/notesSlide4.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https://forms.office.com/r/dPHfVzkzym" TargetMode="External" Type="http://schemas.openxmlformats.org/officeDocument/2006/relationships/hyperlink"/><Relationship Id="rId3"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5.xml" Type="http://schemas.openxmlformats.org/officeDocument/2006/relationships/notesSlide"/><Relationship Id="rId3"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8.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60.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60.xml" Type="http://schemas.openxmlformats.org/officeDocument/2006/relationships/slideLayout"/><Relationship Id="rId2" Target="../charts/chart6.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60.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41.xml" Type="http://schemas.openxmlformats.org/officeDocument/2006/relationships/slideLayout"/><Relationship Id="rId2" Target="https://www.mext.go.jp/content/20260327_mxt_daigakuc02_000005144_1.pdf" TargetMode="External" Type="http://schemas.openxmlformats.org/officeDocument/2006/relationships/hyperlink"/><Relationship Id="rId3" Target="https://www.mext.go.jp/content/20230525-mxt_daigakuc02-000005144_2.pdf" TargetMode="External" Type="http://schemas.openxmlformats.org/officeDocument/2006/relationships/hyperlink"/><Relationship Id="rId4" Target="https://www.mext.go.jp/content/20220818-mxt_daigakuc02-000005145_2.pdf"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4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2.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5.xml" Type="http://schemas.openxmlformats.org/officeDocument/2006/relationships/slideLayout"/><Relationship Id="rId2" Target="../notesSlides/notesSlide6.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45.xml" Type="http://schemas.openxmlformats.org/officeDocument/2006/relationships/slideLayout"/><Relationship Id="rId2" Target="../notesSlides/notesSlide7.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2.xml" Type="http://schemas.openxmlformats.org/officeDocument/2006/relationships/slideLayout"/><Relationship Id="rId2" Target="../notesSlides/notesSlide8.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45.xml" Type="http://schemas.openxmlformats.org/officeDocument/2006/relationships/slideLayout"/><Relationship Id="rId2" Target="../notesSlides/notesSlide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9" name="図形グループ 10">
            <a:extLst>
              <a:ext uri="{FF2B5EF4-FFF2-40B4-BE49-F238E27FC236}">
                <a16:creationId xmlns:a16="http://schemas.microsoft.com/office/drawing/2014/main" id="{594BF615-B8B6-4B8D-9E0F-F70C72536B90}"/>
              </a:ext>
            </a:extLst>
          </p:cNvPr>
          <p:cNvGrpSpPr>
            <a:grpSpLocks/>
          </p:cNvGrpSpPr>
          <p:nvPr/>
        </p:nvGrpSpPr>
        <p:grpSpPr bwMode="auto">
          <a:xfrm>
            <a:off x="-11705" y="10943"/>
            <a:ext cx="9929410" cy="6858000"/>
            <a:chOff x="750710" y="745469"/>
            <a:chExt cx="9165609" cy="6858000"/>
          </a:xfrm>
        </p:grpSpPr>
        <p:sp>
          <p:nvSpPr>
            <p:cNvPr id="10" name="正方形/長方形 9">
              <a:extLst>
                <a:ext uri="{FF2B5EF4-FFF2-40B4-BE49-F238E27FC236}">
                  <a16:creationId xmlns:a16="http://schemas.microsoft.com/office/drawing/2014/main" id="{13C1879A-0025-441F-BA77-24F01850D88C}"/>
                </a:ext>
              </a:extLst>
            </p:cNvPr>
            <p:cNvSpPr/>
            <p:nvPr/>
          </p:nvSpPr>
          <p:spPr>
            <a:xfrm>
              <a:off x="750710" y="745469"/>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rtl="0">
                <a:lnSpc>
                  <a:spcPct val="100000"/>
                </a:lnSpc>
                <a:spcBef>
                  <a:spcPct val="0"/>
                </a:spcBef>
                <a:spcAft>
                  <a:spcPct val="0"/>
                </a:spcAft>
                <a:buClrTx/>
                <a:buSzTx/>
                <a:buFontTx/>
                <a:buNone/>
                <a:tabLst/>
                <a:defRPr/>
              </a:pPr>
              <a:endParaRPr altLang="en-US" b="0" baseline="0" cap="none" dirty="0"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11" name="図 5">
              <a:extLst>
                <a:ext uri="{FF2B5EF4-FFF2-40B4-BE49-F238E27FC236}">
                  <a16:creationId xmlns:a16="http://schemas.microsoft.com/office/drawing/2014/main" id="{003BDD3D-F528-4A8E-9ECB-91B4A93DB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11B3A496-1BBA-4B98-8F74-C1C1C313D9C1}"/>
              </a:ext>
            </a:extLst>
          </p:cNvPr>
          <p:cNvSpPr txBox="1"/>
          <p:nvPr/>
        </p:nvSpPr>
        <p:spPr>
          <a:xfrm>
            <a:off x="-195572" y="2518610"/>
            <a:ext cx="10518068" cy="707886"/>
          </a:xfrm>
          <a:prstGeom prst="rect">
            <a:avLst/>
          </a:prstGeom>
          <a:noFill/>
        </p:spPr>
        <p:txBody>
          <a:bodyPr rtlCol="0" wrap="square">
            <a:spAutoFit/>
          </a:bodyPr>
          <a:lstStyle/>
          <a:p>
            <a:pPr algn="ctr" defTabSz="457181"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4000" u="none">
                <a:ln>
                  <a:noFill/>
                </a:ln>
                <a:solidFill>
                  <a:srgbClr val="000000"/>
                </a:solidFill>
                <a:effectLst/>
                <a:uLnTx/>
                <a:uFillTx/>
                <a:latin charset="-128" panose="020B0604030504040204" pitchFamily="50" typeface="Meiryo UI"/>
                <a:ea charset="-128" panose="020B0604030504040204" pitchFamily="50" typeface="Meiryo UI"/>
                <a:cs typeface="+mn-cs"/>
              </a:rPr>
              <a:t>大学入学者選抜の最新動向について</a:t>
            </a:r>
          </a:p>
        </p:txBody>
      </p:sp>
      <p:sp>
        <p:nvSpPr>
          <p:cNvPr id="2" name="テキスト ボックス 1">
            <a:extLst>
              <a:ext uri="{FF2B5EF4-FFF2-40B4-BE49-F238E27FC236}">
                <a16:creationId xmlns:a16="http://schemas.microsoft.com/office/drawing/2014/main" id="{3D21B55F-65DE-DBD5-338C-16A66D005223}"/>
              </a:ext>
            </a:extLst>
          </p:cNvPr>
          <p:cNvSpPr txBox="1"/>
          <p:nvPr/>
        </p:nvSpPr>
        <p:spPr>
          <a:xfrm>
            <a:off x="2448034" y="4358736"/>
            <a:ext cx="5009927" cy="707886"/>
          </a:xfrm>
          <a:prstGeom prst="rect">
            <a:avLst/>
          </a:prstGeom>
          <a:noFill/>
        </p:spPr>
        <p:txBody>
          <a:bodyPr rtlCol="0"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rPr>
              <a:t>文部科学省 高等教育局</a:t>
            </a:r>
            <a:endParaRPr altLang="ja-JP" b="1" baseline="0" cap="none" dirty="0" i="0" kern="1200" kumimoji="1" lang="en-US" noProof="0" normalizeH="0" spc="0" strike="noStrike" sz="20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rPr>
              <a:t>大学振興課 大学入試室</a:t>
            </a:r>
            <a:endParaRPr altLang="ja-JP" b="1" baseline="0" cap="none" dirty="0" i="0" kern="1200" kumimoji="1" lang="en-US" noProof="0" normalizeH="0" spc="0" strike="noStrike" sz="20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endParaRPr>
          </a:p>
        </p:txBody>
      </p:sp>
      <p:sp>
        <p:nvSpPr>
          <p:cNvPr id="3" name="テキスト ボックス 2">
            <a:extLst>
              <a:ext uri="{FF2B5EF4-FFF2-40B4-BE49-F238E27FC236}">
                <a16:creationId xmlns:a16="http://schemas.microsoft.com/office/drawing/2014/main" id="{F6314C36-6FAD-3E4B-D864-4E67450EAFA1}"/>
              </a:ext>
            </a:extLst>
          </p:cNvPr>
          <p:cNvSpPr txBox="1"/>
          <p:nvPr/>
        </p:nvSpPr>
        <p:spPr>
          <a:xfrm>
            <a:off x="164468" y="243663"/>
            <a:ext cx="8820980" cy="307777"/>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第</a:t>
            </a:r>
            <a:r>
              <a:rPr altLang="ja-JP" b="0" baseline="0" cap="none" dirty="0" i="0" kern="1200" kumimoji="1" lang="en-US"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1</a:t>
            </a:r>
            <a:r>
              <a:rPr altLang="en-US" b="0" baseline="0" cap="none" dirty="0" i="0" kern="1200" kumimoji="1" lang="ja-JP"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回</a:t>
            </a:r>
            <a:r>
              <a:rPr altLang="ja-JP" b="0" baseline="0" cap="none" dirty="0" i="0" kern="1200" kumimoji="1" lang="en-US"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a:t>
            </a:r>
            <a:r>
              <a:rPr altLang="en-US" b="0" baseline="0" cap="none" dirty="0" i="0" kern="1200" kumimoji="1" lang="ja-JP"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第</a:t>
            </a:r>
            <a:r>
              <a:rPr altLang="ja-JP" b="0" baseline="0" cap="none" dirty="0" i="0" kern="1200" kumimoji="1" lang="en-US"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2</a:t>
            </a:r>
            <a:r>
              <a:rPr altLang="en-US" b="0" baseline="0" cap="none" dirty="0" i="0" kern="1200" kumimoji="1" lang="ja-JP" noProof="0" normalizeH="0" spc="0" strike="noStrike" sz="1400" u="none">
                <a:ln>
                  <a:noFill/>
                </a:ln>
                <a:solidFill>
                  <a:srgbClr val="000000"/>
                </a:solidFill>
                <a:effectLst/>
                <a:uLnTx/>
                <a:uFillTx/>
                <a:latin charset="-128" panose="020B0600070205080204" pitchFamily="50" typeface="ＭＳ Ｐゴシック"/>
                <a:ea charset="-128" panose="020B0600070205080204" pitchFamily="50" typeface="ＭＳ Ｐゴシック"/>
                <a:cs typeface="+mn-cs"/>
              </a:rPr>
              <a:t>回　大学入学者選抜に係る大学入学共通テスト　説明協議会　（高等学校等教員対象）</a:t>
            </a:r>
          </a:p>
        </p:txBody>
      </p:sp>
    </p:spTree>
    <p:extLst>
      <p:ext uri="{BB962C8B-B14F-4D97-AF65-F5344CB8AC3E}">
        <p14:creationId xmlns:p14="http://schemas.microsoft.com/office/powerpoint/2010/main" val="2877062029"/>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6729D5E-91AB-BF82-ACDC-5E3B9BA31DD8}"/>
              </a:ext>
            </a:extLst>
          </p:cNvPr>
          <p:cNvSpPr/>
          <p:nvPr/>
        </p:nvSpPr>
        <p:spPr>
          <a:xfrm>
            <a:off x="756725" y="4371661"/>
            <a:ext cx="8364218" cy="2177006"/>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14772"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1633" u="none">
              <a:ln>
                <a:noFill/>
              </a:ln>
              <a:solidFill>
                <a:prstClr val="white"/>
              </a:solidFill>
              <a:effectLst/>
              <a:uLnTx/>
              <a:uFillTx/>
              <a:latin typeface="Calibri"/>
              <a:ea charset="-128" panose="020B0600070205080204" pitchFamily="50" typeface="ＭＳ Ｐゴシック"/>
              <a:cs typeface="+mn-cs"/>
            </a:endParaRPr>
          </a:p>
        </p:txBody>
      </p:sp>
      <p:sp>
        <p:nvSpPr>
          <p:cNvPr id="5" name="正方形/長方形 4">
            <a:extLst>
              <a:ext uri="{FF2B5EF4-FFF2-40B4-BE49-F238E27FC236}">
                <a16:creationId xmlns:a16="http://schemas.microsoft.com/office/drawing/2014/main" id="{793B06F5-B7CB-ABD8-08EE-520B3149EA74}"/>
              </a:ext>
            </a:extLst>
          </p:cNvPr>
          <p:cNvSpPr/>
          <p:nvPr/>
        </p:nvSpPr>
        <p:spPr>
          <a:xfrm>
            <a:off x="-1" y="156391"/>
            <a:ext cx="9925737" cy="320281"/>
          </a:xfrm>
          <a:prstGeom prst="rect">
            <a:avLst/>
          </a:prstGeom>
          <a:solidFill>
            <a:srgbClr val="00B050"/>
          </a:solidFill>
          <a:ln algn="ctr" cap="flat" cmpd="sng" w="44450">
            <a:noFill/>
            <a:prstDash val="solid"/>
            <a:miter lim="800000"/>
          </a:ln>
          <a:effectLst/>
        </p:spPr>
        <p:txBody>
          <a:bodyPr anchor="ctr" rtlCol="0"/>
          <a:lstStyle/>
          <a:p>
            <a:pPr algn="ctr" defTabSz="895327" eaLnBrk="1" fontAlgn="auto" hangingPunct="1" indent="0" latinLnBrk="0" lvl="0" marL="0" marR="0" rtl="0">
              <a:lnSpc>
                <a:spcPct val="100000"/>
              </a:lnSpc>
              <a:spcBef>
                <a:spcPts val="0"/>
              </a:spcBef>
              <a:spcAft>
                <a:spcPts val="0"/>
              </a:spcAft>
              <a:buClrTx/>
              <a:buSzTx/>
              <a:buFontTx/>
              <a:buNone/>
              <a:tabLst/>
              <a:defRPr/>
            </a:pPr>
            <a:endParaRPr altLang="en-US" b="0" baseline="0" cap="none" i="0" kern="0" kumimoji="0" lang="ja-JP" noProof="0" normalizeH="0" spc="0" strike="noStrike" sz="1763" u="none">
              <a:ln>
                <a:noFill/>
              </a:ln>
              <a:solidFill>
                <a:prstClr val="white"/>
              </a:solidFill>
              <a:effectLst/>
              <a:uLnTx/>
              <a:uFillTx/>
              <a:latin panose="020F0502020204030204" typeface="Calibri"/>
              <a:ea charset="-128" panose="020B0400000000000000" pitchFamily="50" typeface="游ゴシック"/>
              <a:cs typeface="+mn-cs"/>
            </a:endParaRPr>
          </a:p>
        </p:txBody>
      </p:sp>
      <p:sp>
        <p:nvSpPr>
          <p:cNvPr id="14412" name="コンテンツ プレースホルダ 2"/>
          <p:cNvSpPr txBox="1">
            <a:spLocks/>
          </p:cNvSpPr>
          <p:nvPr/>
        </p:nvSpPr>
        <p:spPr bwMode="auto">
          <a:xfrm>
            <a:off x="113158" y="39973"/>
            <a:ext cx="9699417" cy="4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3600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34975" eaLnBrk="1" fontAlgn="ctr"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2000" u="none">
                <a:ln>
                  <a:noFill/>
                </a:ln>
                <a:solidFill>
                  <a:prstClr val="white"/>
                </a:solidFill>
                <a:effectLst/>
                <a:uLnTx/>
                <a:uFillTx/>
                <a:latin charset="-128" panose="020B0604030504040204" pitchFamily="50" typeface="Meiryo UI"/>
                <a:ea charset="-128" panose="020B0604030504040204" pitchFamily="50" typeface="Meiryo UI"/>
                <a:cs typeface="+mn-cs"/>
              </a:rPr>
              <a:t>健康状況の把握に関する留意点</a:t>
            </a:r>
            <a:endParaRPr altLang="ja-JP" b="1" baseline="0" cap="none" dirty="0" i="0" kern="1200" kumimoji="1" lang="en-US" noProof="0" normalizeH="0" spc="0" strike="noStrike" sz="20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7" name="テキスト ボックス 6">
            <a:extLst>
              <a:ext uri="{FF2B5EF4-FFF2-40B4-BE49-F238E27FC236}">
                <a16:creationId xmlns:a16="http://schemas.microsoft.com/office/drawing/2014/main" id="{735EA873-3AEC-C47E-3E2E-2C3C98B9DF6E}"/>
              </a:ext>
            </a:extLst>
          </p:cNvPr>
          <p:cNvSpPr txBox="1"/>
          <p:nvPr/>
        </p:nvSpPr>
        <p:spPr>
          <a:xfrm>
            <a:off x="761011" y="775248"/>
            <a:ext cx="8364218" cy="3345027"/>
          </a:xfrm>
          <a:prstGeom prst="rect">
            <a:avLst/>
          </a:prstGeom>
          <a:noFill/>
          <a:ln w="12700">
            <a:solidFill>
              <a:schemeClr val="tx1"/>
            </a:solidFill>
          </a:ln>
        </p:spPr>
        <p:txBody>
          <a:bodyPr anchor="t" anchorCtr="0" rtlCol="0" tIns="72000" wrap="square">
            <a:noAutofit/>
          </a:bodyPr>
          <a:lstStyle/>
          <a:p>
            <a:pPr algn="l" defTabSz="457200" eaLnBrk="1" fontAlgn="auto" hangingPunct="1" indent="-268288" latinLnBrk="0" lvl="0" marL="268288" marR="0" rtl="0">
              <a:lnSpc>
                <a:spcPts val="1200"/>
              </a:lnSpc>
              <a:spcBef>
                <a:spcPts val="1000"/>
              </a:spcBef>
              <a:spcAft>
                <a:spcPts val="600"/>
              </a:spcAft>
              <a:buClrTx/>
              <a:buSzTx/>
              <a:buFontTx/>
              <a:buNone/>
              <a:tabLst/>
              <a:defRPr/>
            </a:pP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　〇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健康状況について、原則として入学者選抜の判定資料としないもの</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としている</a:t>
            </a:r>
            <a:endParaRPr altLang="ja-JP" b="1"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ts val="1200"/>
              </a:lnSpc>
              <a:spcBef>
                <a:spcPts val="37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〇　 入学者選抜において</a:t>
            </a:r>
            <a:r>
              <a:rPr altLang="en-US" b="0" baseline="0" cap="none" dirty="0" i="0" kern="1200" kumimoji="1"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、調査書を活用する際に、</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合否判定の材料の一つとして出欠欄の記載を活用  </a:t>
            </a:r>
            <a:r>
              <a:rPr altLang="ja-JP" b="1" baseline="0" cap="none" dirty="0" i="0" kern="120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　　</a:t>
            </a:r>
            <a:endParaRPr altLang="ja-JP" b="1" baseline="0" cap="none" dirty="0" i="0" kern="120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ts val="1200"/>
              </a:lnSpc>
              <a:spcBef>
                <a:spcPts val="370"/>
              </a:spcBef>
              <a:spcAft>
                <a:spcPts val="600"/>
              </a:spcAft>
              <a:buClrTx/>
              <a:buSzTx/>
              <a:buFontTx/>
              <a:buNone/>
              <a:tabLst/>
              <a:defRPr/>
            </a:pPr>
            <a:r>
              <a:rPr altLang="ja-JP" b="1" baseline="0" cap="none" dirty="0" i="0" kern="1200" kumimoji="0" lang="en-US" noProof="0" normalizeH="0" spc="0" strike="noStrike" sz="1400" u="none">
                <a:ln>
                  <a:noFill/>
                </a:ln>
                <a:solidFill>
                  <a:srgbClr val="EF5F5F"/>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している場合がある</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ts val="1200"/>
              </a:lnSpc>
              <a:spcBef>
                <a:spcPts val="37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〇　 出席日数の多寡には、</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本人に帰責されない身体・健康状況の理由</a:t>
            </a:r>
            <a:r>
              <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病気・事故等</a:t>
            </a:r>
            <a:r>
              <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が影響して 　</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ts val="1200"/>
              </a:lnSpc>
              <a:spcBef>
                <a:spcPts val="370"/>
              </a:spcBef>
              <a:spcAft>
                <a:spcPts val="0"/>
              </a:spcAft>
              <a:buClrTx/>
              <a:buSzTx/>
              <a:buFontTx/>
              <a:buNone/>
              <a:tabLst/>
              <a:defRPr/>
            </a:pPr>
            <a:r>
              <a:rPr altLang="en-US" b="1" baseline="0" cap="none" dirty="0" i="0" kern="1200" kumimoji="0" lang="ja-JP" noProof="0" normalizeH="0" spc="0" strike="noStrike" sz="1400" u="none">
                <a:ln>
                  <a:noFill/>
                </a:ln>
                <a:solidFill>
                  <a:srgbClr val="EF5F5F"/>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い</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るこ</a:t>
            </a:r>
            <a:r>
              <a:rPr altLang="en-US"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とも</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考えられる</a:t>
            </a:r>
            <a:endParaRPr altLang="ja-JP" b="1" baseline="0" cap="none" dirty="0" i="0" kern="120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ts val="1200"/>
              </a:lnSpc>
              <a:spcBef>
                <a:spcPts val="370"/>
              </a:spcBef>
              <a:spcAft>
                <a:spcPts val="600"/>
              </a:spcAft>
              <a:buClrTx/>
              <a:buSzTx/>
              <a:buFontTx/>
              <a:buNone/>
              <a:tabLst/>
              <a:defRPr/>
            </a:pPr>
            <a:r>
              <a:rPr altLang="ja-JP" b="0" baseline="0" cap="none" dirty="0" i="0" kern="1200" kumimoji="0" lang="en-US"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ja-JP" b="0" baseline="0" cap="none" dirty="0" i="0" kern="1200" kumimoji="0" lang="en-US" noProof="0" normalizeH="0" spc="0" strike="noStrike" sz="11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0" lang="ja-JP" noProof="0" normalizeH="0" spc="0" strike="noStrike" sz="1100" u="none">
                <a:ln>
                  <a:noFill/>
                </a:ln>
                <a:solidFill>
                  <a:srgbClr val="000000"/>
                </a:solidFill>
                <a:effectLst/>
                <a:uLnTx/>
                <a:uFillTx/>
                <a:latin charset="-128" panose="020B0604030504040204" pitchFamily="50" typeface="Meiryo UI"/>
                <a:ea charset="-128" panose="020B0604030504040204" pitchFamily="50" typeface="Meiryo UI"/>
                <a:cs typeface="+mn-cs"/>
              </a:rPr>
              <a:t>病気・事故等、</a:t>
            </a: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例えば、</a:t>
            </a:r>
            <a:r>
              <a:rPr altLang="en-US" b="1" baseline="0" cap="none" dirty="0" i="0" kern="1200" kumimoji="0" lang="ja-JP" noProof="0" normalizeH="0" spc="0" strike="noStrike" sz="1200" u="sng">
                <a:ln>
                  <a:noFill/>
                </a:ln>
                <a:solidFill>
                  <a:srgbClr val="00B050"/>
                </a:solidFill>
                <a:effectLst/>
                <a:uLnTx/>
                <a:uFillTx/>
                <a:latin charset="-128" panose="020B0604030504040204" pitchFamily="50" typeface="Meiryo UI"/>
                <a:ea charset="-128" panose="020B0604030504040204" pitchFamily="50" typeface="Meiryo UI"/>
                <a:cs typeface="+mn-cs"/>
              </a:rPr>
              <a:t>新型コロナウイルス感染症の罹患後症状（いわゆる後遺症）と考えられる症状</a:t>
            </a:r>
            <a:r>
              <a:rPr altLang="en-US" b="0" baseline="0" cap="none" dirty="0" i="0" kern="1200" kumimoji="0" lang="ja-JP" noProof="0" normalizeH="0" spc="0" strike="noStrike" sz="1200" u="none">
                <a:ln>
                  <a:noFill/>
                </a:ln>
                <a:solidFill>
                  <a:srgbClr val="00B050"/>
                </a:solidFill>
                <a:effectLst/>
                <a:uLnTx/>
                <a:uFillTx/>
                <a:latin charset="-128" panose="020B0604030504040204" pitchFamily="50" typeface="Meiryo UI"/>
                <a:ea charset="-128" panose="020B0604030504040204" pitchFamily="50" typeface="Meiryo UI"/>
                <a:cs typeface="+mn-cs"/>
              </a:rPr>
              <a:t>や</a:t>
            </a:r>
            <a:r>
              <a:rPr altLang="en-US" b="1" baseline="0" cap="none" dirty="0" i="0" kern="1200" kumimoji="0" lang="ja-JP" noProof="0" normalizeH="0" spc="0" strike="noStrike" sz="1200" u="sng">
                <a:ln>
                  <a:noFill/>
                </a:ln>
                <a:solidFill>
                  <a:srgbClr val="00B050"/>
                </a:solidFill>
                <a:effectLst/>
                <a:uLnTx/>
                <a:uFillTx/>
                <a:latin charset="-128" panose="020B0604030504040204" pitchFamily="50" typeface="Meiryo UI"/>
                <a:ea charset="-128" panose="020B0604030504040204" pitchFamily="50" typeface="Meiryo UI"/>
                <a:cs typeface="+mn-cs"/>
              </a:rPr>
              <a:t>月経随伴症状等</a:t>
            </a: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も</a:t>
            </a:r>
            <a:r>
              <a:rPr altLang="en-US" b="0" baseline="0" cap="none" dirty="0" i="0" kern="1200" kumimoji="0" lang="ja-JP" noProof="0" normalizeH="0" spc="0" strike="noStrike" sz="1100" u="none">
                <a:ln>
                  <a:noFill/>
                </a:ln>
                <a:solidFill>
                  <a:srgbClr val="000000"/>
                </a:solidFill>
                <a:effectLst/>
                <a:uLnTx/>
                <a:uFillTx/>
                <a:latin charset="-128" panose="020B0604030504040204" pitchFamily="50" typeface="Meiryo UI"/>
                <a:ea charset="-128" panose="020B0604030504040204" pitchFamily="50" typeface="Meiryo UI"/>
                <a:cs typeface="+mn-cs"/>
              </a:rPr>
              <a:t>含む</a:t>
            </a:r>
            <a:endPar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ts val="370"/>
              </a:spcBef>
              <a:spcAft>
                <a:spcPts val="0"/>
              </a:spcAft>
              <a:buClrTx/>
              <a:buSzTx/>
              <a:buFontTx/>
              <a:buNone/>
              <a:tabLst/>
              <a:defRPr/>
            </a:pPr>
            <a:r>
              <a:rPr altLang="ja-JP" b="0" baseline="0" cap="none" dirty="0" i="0" kern="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 〇　 実施要項第</a:t>
            </a:r>
            <a:r>
              <a:rPr altLang="ja-JP" b="0" baseline="0" cap="none" dirty="0" i="0" kern="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13 </a:t>
            </a: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１</a:t>
            </a:r>
            <a:r>
              <a:rPr altLang="ja-JP" b="0" baseline="0" cap="none" dirty="0" i="0" kern="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(1)</a:t>
            </a: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の記載を踏まえ、入学者選抜の判定資料として活用する場合は</a:t>
            </a:r>
            <a:endParaRPr altLang="ja-JP" b="0" baseline="0" cap="none" dirty="0" i="0" kern="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ts val="370"/>
              </a:spcBef>
              <a:spcAft>
                <a:spcPts val="0"/>
              </a:spcAft>
              <a:buClrTx/>
              <a:buSzTx/>
              <a:buFontTx/>
              <a:buNone/>
              <a:tabLst/>
              <a:defRPr/>
            </a:pP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　　　  ①</a:t>
            </a:r>
            <a:r>
              <a:rPr altLang="en-US" b="1" baseline="0" cap="none" dirty="0" i="0" kern="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その方法や理由を合理的に説明できるようにする</a:t>
            </a:r>
            <a:endParaRPr altLang="ja-JP" b="1" baseline="0" cap="none" dirty="0" i="0" kern="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0" lang="ja-JP" noProof="0" normalizeH="0" spc="0" strike="noStrike" sz="1400" u="none">
                <a:ln>
                  <a:noFill/>
                </a:ln>
                <a:solidFill>
                  <a:srgbClr val="EF5F5F"/>
                </a:solidFill>
                <a:effectLst/>
                <a:uLnTx/>
                <a:uFillTx/>
                <a:latin charset="-128" panose="020B0604030504040204" pitchFamily="50" typeface="Meiryo UI"/>
                <a:ea charset="-128" panose="020B0604030504040204" pitchFamily="50" typeface="Meiryo UI"/>
                <a:cs typeface="+mn-cs"/>
              </a:rPr>
              <a:t>　　　  </a:t>
            </a: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②</a:t>
            </a:r>
            <a:r>
              <a:rPr altLang="ja-JP"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単に出席日数が少ないことのみをもって直ちに不利益な取り扱いを行うのではなく、例えば</a:t>
            </a:r>
            <a:r>
              <a:rPr altLang="en-US"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endParaRPr altLang="ja-JP" b="1" baseline="0" cap="none" dirty="0" i="0" kern="120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0" lang="ja-JP" noProof="0" normalizeH="0" spc="0" strike="noStrike" sz="14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ja-JP" b="1" baseline="0" cap="none" dirty="0" i="0" kern="1200" kumimoji="0"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面接においてその理由を確認するなど、慎重な対応を図ることが必要なケースがあること</a:t>
            </a:r>
            <a:endParaRPr altLang="ja-JP" b="1" baseline="0" cap="none" dirty="0" i="0" kern="1200" kumimoji="0"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0" lang="ja-JP" noProof="0" normalizeH="0" spc="0" strike="noStrike" sz="1400" u="none">
                <a:ln>
                  <a:noFill/>
                </a:ln>
                <a:solidFill>
                  <a:srgbClr val="EF5F5F"/>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③</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本人に帰責されない身体・健康状況の理由によるものであると把握した場合には、</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endParaRPr>
          </a:p>
          <a:p>
            <a:pPr algn="just"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srgbClr val="00B050"/>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cs typeface="+mn-cs"/>
              </a:rPr>
              <a:t>志願者が不利益を被ることがないよう配慮する</a:t>
            </a:r>
            <a:endParaRPr altLang="ja-JP" b="0" baseline="0" cap="none" dirty="0" i="0" kern="1200" kumimoji="0" lang="ja-JP" noProof="0" normalizeH="0" spc="0" strike="noStrike" sz="14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ts val="370"/>
              </a:spcBef>
              <a:spcAft>
                <a:spcPts val="0"/>
              </a:spcAft>
              <a:buClrTx/>
              <a:buSzTx/>
              <a:buFontTx/>
              <a:buNone/>
              <a:tabLst/>
              <a:defRPr/>
            </a:pPr>
            <a:r>
              <a:rPr altLang="en-US" b="1" baseline="0" cap="none" dirty="0" i="0" kern="0" kumimoji="0" lang="ja-JP" noProof="0" normalizeH="0" spc="0" strike="noStrike" sz="1400" u="none">
                <a:ln>
                  <a:noFill/>
                </a:ln>
                <a:solidFill>
                  <a:srgbClr val="EF5F5F"/>
                </a:solidFill>
                <a:effectLst/>
                <a:uLnTx/>
                <a:uFillTx/>
                <a:latin charset="-128" panose="020B0604030504040204" pitchFamily="50" typeface="Meiryo UI"/>
                <a:ea charset="-128" panose="020B0604030504040204" pitchFamily="50" typeface="Meiryo UI"/>
                <a:cs typeface="+mn-cs"/>
              </a:rPr>
              <a:t>　　　</a:t>
            </a:r>
            <a:r>
              <a:rPr altLang="en-US" b="0" baseline="0" cap="none" dirty="0" i="0" kern="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等に留意する必要がある</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6" name="テキスト ボックス 24">
            <a:extLst>
              <a:ext uri="{FF2B5EF4-FFF2-40B4-BE49-F238E27FC236}">
                <a16:creationId xmlns:a16="http://schemas.microsoft.com/office/drawing/2014/main" id="{99CECD67-6160-B216-3112-725BECA7435E}"/>
              </a:ext>
            </a:extLst>
          </p:cNvPr>
          <p:cNvSpPr txBox="1">
            <a:spLocks noChangeArrowheads="1"/>
          </p:cNvSpPr>
          <p:nvPr/>
        </p:nvSpPr>
        <p:spPr bwMode="auto">
          <a:xfrm>
            <a:off x="817759" y="454967"/>
            <a:ext cx="17807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7663" eaLnBrk="1" fontAlgn="auto" hangingPunct="1" indent="-240931" latinLnBrk="0" lvl="0" marL="240931"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■背景</a:t>
            </a:r>
          </a:p>
        </p:txBody>
      </p:sp>
      <p:sp>
        <p:nvSpPr>
          <p:cNvPr id="14" name="テキスト ボックス 24">
            <a:extLst>
              <a:ext uri="{FF2B5EF4-FFF2-40B4-BE49-F238E27FC236}">
                <a16:creationId xmlns:a16="http://schemas.microsoft.com/office/drawing/2014/main" id="{C3596F2F-E01B-294F-1927-6954FCDA2414}"/>
              </a:ext>
            </a:extLst>
          </p:cNvPr>
          <p:cNvSpPr txBox="1">
            <a:spLocks noChangeArrowheads="1"/>
          </p:cNvSpPr>
          <p:nvPr/>
        </p:nvSpPr>
        <p:spPr bwMode="auto">
          <a:xfrm>
            <a:off x="817759" y="4221668"/>
            <a:ext cx="7015561" cy="215444"/>
          </a:xfrm>
          <a:prstGeom prst="rect">
            <a:avLst/>
          </a:prstGeom>
          <a:solidFill>
            <a:schemeClr val="bg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7663" eaLnBrk="1" fontAlgn="auto" hangingPunct="1" indent="-240931" latinLnBrk="0" lvl="0" marL="240931"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■令和</a:t>
            </a:r>
            <a:r>
              <a:rPr altLang="en-US" dirty="0" lang="ja-JP" sz="1400">
                <a:solidFill>
                  <a:srgbClr val="000000"/>
                </a:solidFill>
                <a:latin charset="-128" panose="020B0900000000000000" pitchFamily="50" typeface="HGSｺﾞｼｯｸE"/>
                <a:ea charset="-128" panose="020B0900000000000000" pitchFamily="50" typeface="HGSｺﾞｼｯｸE"/>
              </a:rPr>
              <a:t>９</a:t>
            </a:r>
            <a:r>
              <a:rPr altLang="en-US" b="0" baseline="0" cap="none" dirty="0" i="0" kern="1200" kumimoji="1" lang="ja-JP" noProof="0" normalizeH="0" spc="0" strike="noStrike" sz="14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年度大学入学者選抜実施要項</a:t>
            </a:r>
            <a:r>
              <a:rPr altLang="en-US" b="0" baseline="0" cap="none" dirty="0" i="0" kern="1200" kumimoji="1" lang="ja-JP" noProof="0" normalizeH="0" spc="0" strike="noStrike" sz="12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（８文科高第</a:t>
            </a:r>
            <a:r>
              <a:rPr altLang="ja-JP" b="0" baseline="0" cap="none" dirty="0" i="0" kern="1200" kumimoji="1" lang="en-US" noProof="0" normalizeH="0" spc="0" strike="noStrike" sz="12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318</a:t>
            </a:r>
            <a:r>
              <a:rPr altLang="en-US" b="0" baseline="0" cap="none" dirty="0" i="0" kern="1200" kumimoji="1" lang="ja-JP" noProof="0" normalizeH="0" spc="0" strike="noStrike" sz="12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号令和８年５月</a:t>
            </a:r>
            <a:r>
              <a:rPr altLang="ja-JP" b="0" baseline="0" cap="none" dirty="0" i="0" kern="1200" kumimoji="1" lang="en-US" noProof="0" normalizeH="0" spc="0" strike="noStrike" sz="12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27</a:t>
            </a:r>
            <a:r>
              <a:rPr altLang="en-US" b="0" baseline="0" cap="none" dirty="0" i="0" kern="1200" kumimoji="1" lang="ja-JP" noProof="0" normalizeH="0" spc="0" strike="noStrike" sz="12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rPr>
              <a:t>日高等教育局長通知）</a:t>
            </a:r>
            <a:endParaRPr altLang="en-US" b="0" baseline="0" cap="none" dirty="0" i="0" kern="1200" kumimoji="1" lang="ja-JP" noProof="0" normalizeH="0" spc="0" strike="noStrike" sz="1400" u="none">
              <a:ln>
                <a:noFill/>
              </a:ln>
              <a:solidFill>
                <a:srgbClr val="000000"/>
              </a:solidFill>
              <a:effectLst/>
              <a:uLnTx/>
              <a:uFillTx/>
              <a:latin charset="-128" panose="020B0900000000000000" pitchFamily="50" typeface="HGSｺﾞｼｯｸE"/>
              <a:ea charset="-128" panose="020B0900000000000000" pitchFamily="50" typeface="HGSｺﾞｼｯｸE"/>
              <a:cs typeface="+mn-cs"/>
            </a:endParaRPr>
          </a:p>
        </p:txBody>
      </p:sp>
      <p:sp>
        <p:nvSpPr>
          <p:cNvPr id="23" name="テキスト ボックス 22">
            <a:extLst>
              <a:ext uri="{FF2B5EF4-FFF2-40B4-BE49-F238E27FC236}">
                <a16:creationId xmlns:a16="http://schemas.microsoft.com/office/drawing/2014/main" id="{A7A598AB-19DA-A569-EC23-47D0D112111B}"/>
              </a:ext>
            </a:extLst>
          </p:cNvPr>
          <p:cNvSpPr txBox="1"/>
          <p:nvPr/>
        </p:nvSpPr>
        <p:spPr>
          <a:xfrm>
            <a:off x="724023" y="4538504"/>
            <a:ext cx="4279257" cy="308802"/>
          </a:xfrm>
          <a:prstGeom prst="rect">
            <a:avLst/>
          </a:prstGeom>
          <a:noFill/>
          <a:ln w="19050">
            <a:noFill/>
            <a:prstDash val="solid"/>
          </a:ln>
        </p:spPr>
        <p:txBody>
          <a:bodyPr wrap="square">
            <a:spAutoFit/>
          </a:bodyPr>
          <a:lstStyle/>
          <a:p>
            <a:pPr algn="l" defTabSz="753678" eaLnBrk="1" fontAlgn="auto" hangingPunct="1" indent="0" latinLnBrk="0" lvl="0" marL="0" marR="0" rtl="0">
              <a:lnSpc>
                <a:spcPts val="1814"/>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メイリオ"/>
                <a:ea charset="-128" panose="020B0604030504040204" pitchFamily="50" typeface="メイリオ"/>
                <a:cs typeface="+mn-cs"/>
              </a:rPr>
              <a:t>第</a:t>
            </a:r>
            <a:r>
              <a:rPr altLang="ja-JP" b="0" baseline="0" cap="none" dirty="0" i="0" kern="1200" kumimoji="0" lang="en-US" noProof="0" normalizeH="0" spc="0" strike="noStrike" sz="1200" u="none">
                <a:ln>
                  <a:noFill/>
                </a:ln>
                <a:solidFill>
                  <a:srgbClr val="000000"/>
                </a:solidFill>
                <a:effectLst/>
                <a:uLnTx/>
                <a:uFillTx/>
                <a:latin charset="-128" panose="020B0604030504040204" pitchFamily="50" typeface="メイリオ"/>
                <a:ea charset="-128" panose="020B0604030504040204" pitchFamily="50" typeface="メイリオ"/>
                <a:cs typeface="+mn-cs"/>
              </a:rPr>
              <a:t>13</a:t>
            </a: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メイリオ"/>
                <a:ea charset="-128" panose="020B0604030504040204" pitchFamily="50" typeface="メイリオ"/>
                <a:cs typeface="+mn-cs"/>
              </a:rPr>
              <a:t>　その他注意事項</a:t>
            </a:r>
            <a:endParaRPr altLang="ja-JP" b="0" baseline="0" cap="none" dirty="0" i="0" kern="1200" kumimoji="0" lang="en-US" noProof="0" normalizeH="0" spc="0" strike="noStrike" sz="12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27" name="テキスト ボックス 26">
            <a:extLst>
              <a:ext uri="{FF2B5EF4-FFF2-40B4-BE49-F238E27FC236}">
                <a16:creationId xmlns:a16="http://schemas.microsoft.com/office/drawing/2014/main" id="{C5FE4E6B-D4B6-0E47-0C84-F77023247C1A}"/>
              </a:ext>
            </a:extLst>
          </p:cNvPr>
          <p:cNvSpPr txBox="1"/>
          <p:nvPr/>
        </p:nvSpPr>
        <p:spPr>
          <a:xfrm>
            <a:off x="785057" y="4732244"/>
            <a:ext cx="8242150" cy="2022092"/>
          </a:xfrm>
          <a:prstGeom prst="rect">
            <a:avLst/>
          </a:prstGeom>
          <a:noFill/>
          <a:ln w="19050">
            <a:noFill/>
            <a:prstDash val="solid"/>
          </a:ln>
        </p:spPr>
        <p:txBody>
          <a:bodyPr wrap="square">
            <a:spAutoFit/>
          </a:bodyPr>
          <a:lstStyle/>
          <a:p>
            <a:pPr algn="l" defTabSz="457200" eaLnBrk="1" fontAlgn="auto" hangingPunct="1" indent="0" latinLnBrk="0" lvl="0" marL="0" marR="0" rtl="0">
              <a:lnSpc>
                <a:spcPts val="1800"/>
              </a:lnSpc>
              <a:spcBef>
                <a:spcPts val="0"/>
              </a:spcBef>
              <a:spcAft>
                <a:spcPts val="0"/>
              </a:spcAft>
              <a:buClrTx/>
              <a:buSzTx/>
              <a:buFontTx/>
              <a:buNone/>
              <a:tabLst/>
              <a:defRPr/>
            </a:pPr>
            <a:r>
              <a:rPr altLang="en-US" b="1" baseline="0" cap="none" dirty="0" i="0" kern="1200" kumimoji="0"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1</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en-US" b="0" baseline="0" cap="none" dirty="0" i="0" kern="1200" kumimoji="0"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健康状況の把握及び障害のある者等への配慮</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入学志願者の</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健康状況については、原則として、入学者選抜の判定資料としないもの</a:t>
            </a:r>
            <a:r>
              <a:rPr altLang="ja-JP"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とし、大学において</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健康状況の把握を必要とする特別の事由</a:t>
            </a:r>
            <a:r>
              <a:rPr altLang="ja-JP" b="1" baseline="0" cap="none" dirty="0" i="0" kern="1200" kumimoji="0" lang="en-US"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baseline="0" cap="none" dirty="0" i="0" kern="1200" kumimoji="0" lang="en-US" noProof="0" normalizeH="0" spc="0" strike="noStrike" sz="10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がある場合には、募集要項に具体的に記述</a:t>
            </a:r>
            <a:r>
              <a:rPr altLang="ja-JP"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する。この場合でも、</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健康の状況を理由として不合格の判定を行うことについて</a:t>
            </a:r>
            <a:r>
              <a:rPr altLang="ja-JP"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は、疾病などにより志望学部</a:t>
            </a:r>
            <a:r>
              <a:rPr altLang="ja-JP" b="0" baseline="0" cap="none" dirty="0" i="0" kern="1200" kumimoji="0" lang="en-US"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0" baseline="0" cap="none" dirty="0" i="0" kern="1200" kumimoji="0" lang="en-US"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ja-JP"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等の教育の目的に即した履修に耐えないことが、入学後の保健指導等を考慮してもなお明白な場合に限定し、</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真に教育上やむを得ない場合のほかは、</a:t>
            </a:r>
            <a:r>
              <a:rPr altLang="ja-JP" b="1" baseline="0" cap="none" dirty="0" i="0" kern="1200" kumimoji="0" lang="en-US"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baseline="0" cap="none" dirty="0" i="0" kern="1200" kumimoji="0" lang="en-US" noProof="0" normalizeH="0" spc="0" strike="noStrike" sz="10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ja-JP"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これらの制限を行わない</a:t>
            </a:r>
            <a:r>
              <a:rPr altLang="en-US"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a:t>
            </a:r>
            <a:endParaRPr altLang="ja-JP" b="0" baseline="0" cap="none" dirty="0" i="0" kern="1200" kumimoji="0" lang="en-US"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また、</a:t>
            </a:r>
            <a:r>
              <a:rPr altLang="en-US"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出欠の状況を推薦要件や合否判定の材料の一つとして活用する際には、入学志願者本人に帰責されない身体・健康上の理由*によるやむを</a:t>
            </a:r>
            <a:endParaRPr altLang="ja-JP" b="1" baseline="0" cap="none" dirty="0" i="0" kern="1200" kumimoji="0" lang="en-US"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baseline="0" cap="none" dirty="0" i="0" kern="1200" kumimoji="0" lang="en-US" noProof="0" normalizeH="0" spc="0" strike="noStrike" sz="10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en-US"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得ない欠席日数があることを、志願者本人からの申し出や、調査書への記載などを通じて把握した場合には、志願者が不利益を被ることがないよう配</a:t>
            </a:r>
            <a:endParaRPr altLang="ja-JP" b="1" baseline="0" cap="none" dirty="0" i="0" kern="1200" kumimoji="0" lang="en-US"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baseline="0" cap="none" dirty="0" i="0" kern="1200" kumimoji="0" lang="en-US" noProof="0" normalizeH="0" spc="0" strike="noStrike" sz="1000" u="none">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a:t>
            </a:r>
            <a:r>
              <a:rPr altLang="en-US" b="1" baseline="0" cap="none" dirty="0" i="0" kern="1200" kumimoji="0" lang="ja-JP"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慮する。</a:t>
            </a:r>
            <a:endParaRPr altLang="ja-JP" b="1" baseline="0" cap="none" dirty="0" i="0" kern="1200" kumimoji="0" lang="en-US" noProof="0" normalizeH="0" spc="0" strike="noStrike" sz="1000" u="sng">
              <a:ln>
                <a:noFill/>
              </a:ln>
              <a:solidFill>
                <a:srgbClr val="00B05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0" lang="ja-JP"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*病気・事故等、例えば、新型コロナウイルス感染症の罹患後症状（いわゆる後遺症）と考えられる症状や月経随伴症状等も含む。</a:t>
            </a:r>
            <a:endParaRPr altLang="ja-JP" b="0" baseline="0" cap="none" dirty="0" i="0" kern="1200" kumimoji="0" lang="en-US" noProof="0" normalizeH="0" spc="0" strike="noStrike" sz="1000" u="none">
              <a:ln>
                <a:noFill/>
              </a:ln>
              <a:solidFill>
                <a:srgbClr val="00000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9000000000000" pitchFamily="49" typeface="HGｺﾞｼｯｸM"/>
                <a:ea charset="-128" panose="020B0609000000000000" pitchFamily="49" typeface="HGｺﾞｼｯｸM"/>
                <a:cs typeface="+mn-cs"/>
                <a:sym charset="0" panose="020B0604020202020204" pitchFamily="34" typeface="Arial"/>
              </a:rPr>
              <a:t>　</a:t>
            </a:r>
            <a:endParaRPr altLang="ja-JP" b="0" baseline="0" cap="none" dirty="0" i="0" kern="1200" kumimoji="1" lang="en-US" noProof="0" normalizeH="0" spc="0" strike="noStrike" sz="1200" u="none">
              <a:ln>
                <a:noFill/>
              </a:ln>
              <a:solidFill>
                <a:prstClr val="black"/>
              </a:solidFill>
              <a:effectLst/>
              <a:uLnTx/>
              <a:uFillTx/>
              <a:latin charset="-128" panose="020B0609000000000000" pitchFamily="49" typeface="HGｺﾞｼｯｸM"/>
              <a:ea charset="-128" panose="020B0609000000000000" pitchFamily="49" typeface="HGｺﾞｼｯｸM"/>
              <a:cs typeface="+mn-cs"/>
              <a:sym charset="0" panose="020B0604020202020204" pitchFamily="34" typeface="Arial"/>
            </a:endParaRPr>
          </a:p>
        </p:txBody>
      </p:sp>
      <p:sp>
        <p:nvSpPr>
          <p:cNvPr id="2" name="スライド番号プレースホルダー 8">
            <a:extLst>
              <a:ext uri="{FF2B5EF4-FFF2-40B4-BE49-F238E27FC236}">
                <a16:creationId xmlns:a16="http://schemas.microsoft.com/office/drawing/2014/main" id="{1B06BB6D-F3B5-B688-D6D8-9848A8CF70C7}"/>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10</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727978343"/>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2180DDD8-20C6-316E-2CB8-0C5ACC2B655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A239244F-1E9C-A211-5985-796DEFA96D52}"/>
              </a:ext>
            </a:extLst>
          </p:cNvPr>
          <p:cNvSpPr/>
          <p:nvPr/>
        </p:nvSpPr>
        <p:spPr>
          <a:xfrm>
            <a:off x="810285" y="3838470"/>
            <a:ext cx="8110209" cy="1453000"/>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06120">
              <a:defRPr/>
            </a:pPr>
            <a:endParaRPr altLang="en-US" kumimoji="1" lang="ja-JP" sz="1598">
              <a:solidFill>
                <a:prstClr val="white"/>
              </a:solidFill>
              <a:latin typeface="Calibri"/>
              <a:ea charset="-128" panose="020B0600070205080204" pitchFamily="50" typeface="ＭＳ Ｐゴシック"/>
            </a:endParaRPr>
          </a:p>
        </p:txBody>
      </p:sp>
      <p:sp>
        <p:nvSpPr>
          <p:cNvPr id="2" name="正方形/長方形 1">
            <a:extLst>
              <a:ext uri="{FF2B5EF4-FFF2-40B4-BE49-F238E27FC236}">
                <a16:creationId xmlns:a16="http://schemas.microsoft.com/office/drawing/2014/main" id="{03E64961-ECE7-2726-BE51-81FABDBD259E}"/>
              </a:ext>
            </a:extLst>
          </p:cNvPr>
          <p:cNvSpPr/>
          <p:nvPr/>
        </p:nvSpPr>
        <p:spPr>
          <a:xfrm>
            <a:off x="819726" y="2503603"/>
            <a:ext cx="8128615" cy="1032944"/>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06120">
              <a:defRPr/>
            </a:pPr>
            <a:endParaRPr altLang="en-US" kumimoji="1" lang="ja-JP" sz="1598">
              <a:solidFill>
                <a:prstClr val="white"/>
              </a:solidFill>
              <a:latin typeface="Calibri"/>
              <a:ea charset="-128" panose="020B0600070205080204" pitchFamily="50" typeface="ＭＳ Ｐゴシック"/>
            </a:endParaRPr>
          </a:p>
        </p:txBody>
      </p:sp>
      <p:sp>
        <p:nvSpPr>
          <p:cNvPr id="5" name="正方形/長方形 4">
            <a:extLst>
              <a:ext uri="{FF2B5EF4-FFF2-40B4-BE49-F238E27FC236}">
                <a16:creationId xmlns:a16="http://schemas.microsoft.com/office/drawing/2014/main" id="{54E0FE86-30E7-1860-9041-A72E0178CD70}"/>
              </a:ext>
            </a:extLst>
          </p:cNvPr>
          <p:cNvSpPr/>
          <p:nvPr/>
        </p:nvSpPr>
        <p:spPr>
          <a:xfrm>
            <a:off x="103291" y="195728"/>
            <a:ext cx="9690797" cy="313602"/>
          </a:xfrm>
          <a:prstGeom prst="rect">
            <a:avLst/>
          </a:prstGeom>
          <a:solidFill>
            <a:srgbClr val="00B050"/>
          </a:solidFill>
          <a:ln algn="ctr" cap="flat" cmpd="sng" w="44450">
            <a:noFill/>
            <a:prstDash val="solid"/>
            <a:miter lim="800000"/>
          </a:ln>
          <a:effectLst/>
        </p:spPr>
        <p:txBody>
          <a:bodyPr anchor="ctr" rtlCol="0"/>
          <a:lstStyle/>
          <a:p>
            <a:pPr algn="ctr" defTabSz="876651">
              <a:defRPr/>
            </a:pPr>
            <a:endParaRPr altLang="en-US" kern="0" kumimoji="1" lang="ja-JP" sz="1726">
              <a:solidFill>
                <a:prstClr val="white"/>
              </a:solidFill>
              <a:latin panose="020F0502020204030204" typeface="Calibri"/>
              <a:ea charset="-128" panose="020B0400000000000000" pitchFamily="50" typeface="游ゴシック"/>
            </a:endParaRPr>
          </a:p>
        </p:txBody>
      </p:sp>
      <p:sp>
        <p:nvSpPr>
          <p:cNvPr id="14412" name="コンテンツ プレースホルダ 2">
            <a:extLst>
              <a:ext uri="{FF2B5EF4-FFF2-40B4-BE49-F238E27FC236}">
                <a16:creationId xmlns:a16="http://schemas.microsoft.com/office/drawing/2014/main" id="{D401A6DF-0754-6373-6351-D7B29126D8E1}"/>
              </a:ext>
            </a:extLst>
          </p:cNvPr>
          <p:cNvSpPr txBox="1">
            <a:spLocks/>
          </p:cNvSpPr>
          <p:nvPr/>
        </p:nvSpPr>
        <p:spPr bwMode="auto">
          <a:xfrm>
            <a:off x="41464" y="92122"/>
            <a:ext cx="9497144" cy="4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35249"/>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17559" fontAlgn="ctr">
              <a:defRPr/>
            </a:pPr>
            <a:r>
              <a:rPr altLang="en-US" b="1" dirty="0" lang="ja-JP" sz="1959">
                <a:solidFill>
                  <a:prstClr val="white"/>
                </a:solidFill>
                <a:latin charset="-128" panose="020B0604030504040204" pitchFamily="50" typeface="Meiryo UI"/>
                <a:ea charset="-128" panose="020B0604030504040204" pitchFamily="50" typeface="Meiryo UI"/>
              </a:rPr>
              <a:t>痴漢被害等に遭った受験生の受験機会確保について</a:t>
            </a:r>
          </a:p>
        </p:txBody>
      </p:sp>
      <p:sp>
        <p:nvSpPr>
          <p:cNvPr id="7" name="テキスト ボックス 6">
            <a:extLst>
              <a:ext uri="{FF2B5EF4-FFF2-40B4-BE49-F238E27FC236}">
                <a16:creationId xmlns:a16="http://schemas.microsoft.com/office/drawing/2014/main" id="{0CC4265E-9359-F650-CAED-73DD2C3983FF}"/>
              </a:ext>
            </a:extLst>
          </p:cNvPr>
          <p:cNvSpPr txBox="1"/>
          <p:nvPr/>
        </p:nvSpPr>
        <p:spPr>
          <a:xfrm>
            <a:off x="767204" y="612318"/>
            <a:ext cx="8250965" cy="739221"/>
          </a:xfrm>
          <a:prstGeom prst="rect">
            <a:avLst/>
          </a:prstGeom>
          <a:noFill/>
          <a:ln w="12700">
            <a:solidFill>
              <a:schemeClr val="tx1"/>
            </a:solidFill>
          </a:ln>
        </p:spPr>
        <p:txBody>
          <a:bodyPr anchor="t" anchorCtr="0" rtlCol="0" tIns="70499" wrap="square">
            <a:noAutofit/>
          </a:bodyPr>
          <a:lstStyle/>
          <a:p>
            <a:pPr defTabSz="812241" eaLnBrk="0" fontAlgn="base" hangingPunct="0" indent="-76148" marL="76148">
              <a:spcBef>
                <a:spcPct val="0"/>
              </a:spcBef>
              <a:spcAft>
                <a:spcPct val="0"/>
              </a:spcAft>
              <a:defRPr/>
            </a:pPr>
            <a:r>
              <a:rPr altLang="en-US" dirty="0" kern="0" lang="ja-JP" sz="1371">
                <a:solidFill>
                  <a:prstClr val="black"/>
                </a:solidFill>
                <a:latin charset="-128" panose="020B0604030504040204" pitchFamily="50" typeface="メイリオ"/>
                <a:ea charset="-128" panose="020B0604030504040204" pitchFamily="50" typeface="メイリオ"/>
              </a:rPr>
              <a:t>○　</a:t>
            </a:r>
            <a:r>
              <a:rPr altLang="en-US" dirty="0" kern="0" lang="ja-JP" sz="1371">
                <a:solidFill>
                  <a:srgbClr val="000000"/>
                </a:solidFill>
                <a:latin charset="-128" panose="020B0604030504040204" pitchFamily="50" typeface="メイリオ"/>
                <a:ea charset="-128" panose="020B0604030504040204" pitchFamily="50" typeface="メイリオ"/>
              </a:rPr>
              <a:t>受験生</a:t>
            </a:r>
            <a:r>
              <a:rPr altLang="en-US" dirty="0" kern="0" lang="ja-JP" sz="1371">
                <a:solidFill>
                  <a:prstClr val="black"/>
                </a:solidFill>
                <a:latin charset="-128" panose="020B0604030504040204" pitchFamily="50" typeface="メイリオ"/>
                <a:ea charset="-128" panose="020B0604030504040204" pitchFamily="50" typeface="メイリオ"/>
              </a:rPr>
              <a:t>の心理につけ込んだ</a:t>
            </a:r>
            <a:r>
              <a:rPr altLang="en-US" b="1" dirty="0" kern="0" lang="ja-JP" sz="1371" u="sng">
                <a:solidFill>
                  <a:srgbClr val="00B050"/>
                </a:solidFill>
                <a:latin charset="-128" panose="020B0604030504040204" pitchFamily="50" typeface="メイリオ"/>
                <a:ea charset="-128" panose="020B0604030504040204" pitchFamily="50" typeface="メイリオ"/>
              </a:rPr>
              <a:t>痴漢被害（事件・事故等）に遭ったことにより、受験生が受験機会</a:t>
            </a:r>
            <a:endParaRPr altLang="ja-JP" b="1" dirty="0" kern="0" lang="en-US" sz="1371" u="sng">
              <a:solidFill>
                <a:srgbClr val="00B050"/>
              </a:solidFill>
              <a:latin charset="-128" panose="020B0604030504040204" pitchFamily="50" typeface="メイリオ"/>
              <a:ea charset="-128" panose="020B0604030504040204" pitchFamily="50" typeface="メイリオ"/>
            </a:endParaRPr>
          </a:p>
          <a:p>
            <a:pPr defTabSz="812241" eaLnBrk="0" fontAlgn="base" hangingPunct="0" indent="-76148" marL="76148">
              <a:spcBef>
                <a:spcPct val="0"/>
              </a:spcBef>
              <a:spcAft>
                <a:spcPct val="0"/>
              </a:spcAft>
              <a:defRPr/>
            </a:pPr>
            <a:r>
              <a:rPr altLang="en-US" b="1" dirty="0" kern="0" lang="ja-JP" sz="1371">
                <a:solidFill>
                  <a:srgbClr val="00B050"/>
                </a:solidFill>
                <a:latin charset="-128" panose="020B0604030504040204" pitchFamily="50" typeface="メイリオ"/>
                <a:ea charset="-128" panose="020B0604030504040204" pitchFamily="50" typeface="メイリオ"/>
              </a:rPr>
              <a:t>　</a:t>
            </a:r>
            <a:r>
              <a:rPr altLang="en-US" b="1" dirty="0" kern="0" lang="ja-JP" sz="1371" u="sng">
                <a:solidFill>
                  <a:srgbClr val="00B050"/>
                </a:solidFill>
                <a:latin charset="-128" panose="020B0604030504040204" pitchFamily="50" typeface="メイリオ"/>
                <a:ea charset="-128" panose="020B0604030504040204" pitchFamily="50" typeface="メイリオ"/>
              </a:rPr>
              <a:t>を失うことがないよう</a:t>
            </a:r>
            <a:r>
              <a:rPr altLang="en-US" dirty="0" kern="0" lang="ja-JP" sz="1371">
                <a:solidFill>
                  <a:prstClr val="black"/>
                </a:solidFill>
                <a:latin charset="-128" panose="020B0604030504040204" pitchFamily="50" typeface="メイリオ"/>
                <a:ea charset="-128" panose="020B0604030504040204" pitchFamily="50" typeface="メイリオ"/>
              </a:rPr>
              <a:t>、試験時間の繰り下げや別日程への振替等の対象とするなど、</a:t>
            </a:r>
            <a:r>
              <a:rPr altLang="en-US" b="1" dirty="0" kern="0" lang="ja-JP" sz="1371" u="sng">
                <a:solidFill>
                  <a:srgbClr val="00B050"/>
                </a:solidFill>
                <a:latin charset="-128" panose="020B0604030504040204" pitchFamily="50" typeface="メイリオ"/>
                <a:ea charset="-128" panose="020B0604030504040204" pitchFamily="50" typeface="メイリオ"/>
              </a:rPr>
              <a:t>受験機会の</a:t>
            </a:r>
            <a:endParaRPr altLang="ja-JP" b="1" dirty="0" kern="0" lang="en-US" sz="1371" u="sng">
              <a:solidFill>
                <a:srgbClr val="00B050"/>
              </a:solidFill>
              <a:latin charset="-128" panose="020B0604030504040204" pitchFamily="50" typeface="メイリオ"/>
              <a:ea charset="-128" panose="020B0604030504040204" pitchFamily="50" typeface="メイリオ"/>
            </a:endParaRPr>
          </a:p>
          <a:p>
            <a:pPr defTabSz="812241" eaLnBrk="0" fontAlgn="base" hangingPunct="0" indent="-76148" marL="76148">
              <a:spcBef>
                <a:spcPct val="0"/>
              </a:spcBef>
              <a:spcAft>
                <a:spcPct val="0"/>
              </a:spcAft>
              <a:defRPr/>
            </a:pPr>
            <a:r>
              <a:rPr altLang="en-US" b="1" dirty="0" kern="0" lang="ja-JP" sz="1371">
                <a:solidFill>
                  <a:srgbClr val="00B050"/>
                </a:solidFill>
                <a:latin charset="-128" panose="020B0604030504040204" pitchFamily="50" typeface="メイリオ"/>
                <a:ea charset="-128" panose="020B0604030504040204" pitchFamily="50" typeface="メイリオ"/>
              </a:rPr>
              <a:t>　</a:t>
            </a:r>
            <a:r>
              <a:rPr altLang="en-US" b="1" dirty="0" kern="0" lang="ja-JP" sz="1371" u="sng">
                <a:solidFill>
                  <a:srgbClr val="00B050"/>
                </a:solidFill>
                <a:latin charset="-128" panose="020B0604030504040204" pitchFamily="50" typeface="メイリオ"/>
                <a:ea charset="-128" panose="020B0604030504040204" pitchFamily="50" typeface="メイリオ"/>
              </a:rPr>
              <a:t>確保のための柔軟な対応に努めていただくようお願いいたします</a:t>
            </a:r>
            <a:r>
              <a:rPr altLang="en-US" dirty="0" kern="0" lang="ja-JP" sz="1371">
                <a:solidFill>
                  <a:prstClr val="black"/>
                </a:solidFill>
                <a:latin charset="-128" panose="020B0604030504040204" pitchFamily="50" typeface="メイリオ"/>
                <a:ea charset="-128" panose="020B0604030504040204" pitchFamily="50" typeface="メイリオ"/>
              </a:rPr>
              <a:t>。</a:t>
            </a:r>
            <a:endParaRPr altLang="ja-JP" dirty="0" kern="0" lang="en-US" sz="1371">
              <a:solidFill>
                <a:prstClr val="black"/>
              </a:solidFill>
              <a:latin charset="-128" panose="020B0604030504040204" pitchFamily="50" typeface="メイリオ"/>
              <a:ea charset="-128" panose="020B0604030504040204" pitchFamily="50" typeface="メイリオ"/>
            </a:endParaRPr>
          </a:p>
        </p:txBody>
      </p:sp>
      <p:sp>
        <p:nvSpPr>
          <p:cNvPr id="6" name="テキスト ボックス 24">
            <a:extLst>
              <a:ext uri="{FF2B5EF4-FFF2-40B4-BE49-F238E27FC236}">
                <a16:creationId xmlns:a16="http://schemas.microsoft.com/office/drawing/2014/main" id="{0E9EFF0E-A2C6-0CAE-7602-CCFDC28DF983}"/>
              </a:ext>
            </a:extLst>
          </p:cNvPr>
          <p:cNvSpPr txBox="1">
            <a:spLocks noChangeArrowheads="1"/>
          </p:cNvSpPr>
          <p:nvPr/>
        </p:nvSpPr>
        <p:spPr bwMode="auto">
          <a:xfrm>
            <a:off x="819728" y="1376342"/>
            <a:ext cx="1736058" cy="21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38325" indent="-235906" marL="235906">
              <a:defRPr/>
            </a:pPr>
            <a:r>
              <a:rPr altLang="en-US" dirty="0" lang="ja-JP" sz="1371">
                <a:solidFill>
                  <a:srgbClr val="000000"/>
                </a:solidFill>
                <a:latin charset="-128" panose="020B0900000000000000" pitchFamily="50" typeface="HGSｺﾞｼｯｸE"/>
                <a:ea charset="-128" panose="020B0900000000000000" pitchFamily="50" typeface="HGSｺﾞｼｯｸE"/>
              </a:rPr>
              <a:t>■背景</a:t>
            </a:r>
          </a:p>
        </p:txBody>
      </p:sp>
      <p:sp>
        <p:nvSpPr>
          <p:cNvPr id="11" name="テキスト ボックス 10">
            <a:extLst>
              <a:ext uri="{FF2B5EF4-FFF2-40B4-BE49-F238E27FC236}">
                <a16:creationId xmlns:a16="http://schemas.microsoft.com/office/drawing/2014/main" id="{21074A4D-3779-2102-B824-B4B65A7104F1}"/>
              </a:ext>
            </a:extLst>
          </p:cNvPr>
          <p:cNvSpPr txBox="1"/>
          <p:nvPr/>
        </p:nvSpPr>
        <p:spPr>
          <a:xfrm>
            <a:off x="970546" y="1597404"/>
            <a:ext cx="7986906" cy="835576"/>
          </a:xfrm>
          <a:prstGeom prst="rect">
            <a:avLst/>
          </a:prstGeom>
          <a:noFill/>
          <a:ln w="25400">
            <a:noFill/>
          </a:ln>
        </p:spPr>
        <p:txBody>
          <a:bodyPr anchor="t" anchorCtr="0" rtlCol="0" wrap="square">
            <a:noAutofit/>
          </a:bodyPr>
          <a:lstStyle/>
          <a:p>
            <a:pPr defTabSz="812241" eaLnBrk="0" fontAlgn="base" hangingPunct="0">
              <a:spcBef>
                <a:spcPct val="0"/>
              </a:spcBef>
              <a:spcAft>
                <a:spcPct val="0"/>
              </a:spcAft>
              <a:defRPr/>
            </a:pPr>
            <a:r>
              <a:rPr altLang="en-US" dirty="0" kern="0" lang="ja-JP" sz="1175">
                <a:solidFill>
                  <a:srgbClr val="000000"/>
                </a:solidFill>
                <a:latin charset="-128" panose="020B0604030504040204" pitchFamily="50" typeface="メイリオ"/>
                <a:ea charset="-128" panose="020B0604030504040204" pitchFamily="50" typeface="メイリオ"/>
              </a:rPr>
              <a:t>   昨今、</a:t>
            </a:r>
            <a:r>
              <a:rPr altLang="ja-JP" dirty="0" kern="0" lang="en-US" sz="1175">
                <a:solidFill>
                  <a:srgbClr val="000000"/>
                </a:solidFill>
                <a:latin charset="-128" panose="020B0604030504040204" pitchFamily="50" typeface="メイリオ"/>
                <a:ea charset="-128" panose="020B0604030504040204" pitchFamily="50" typeface="メイリオ"/>
              </a:rPr>
              <a:t>SNS</a:t>
            </a:r>
            <a:r>
              <a:rPr altLang="en-US" dirty="0" kern="0" lang="ja-JP" sz="1175">
                <a:solidFill>
                  <a:srgbClr val="000000"/>
                </a:solidFill>
                <a:latin charset="-128" panose="020B0604030504040204" pitchFamily="50" typeface="メイリオ"/>
                <a:ea charset="-128" panose="020B0604030504040204" pitchFamily="50" typeface="メイリオ"/>
              </a:rPr>
              <a:t>（ソーシャルネットワーキングサービス）上において、入学者選抜の試験に遅刻できないがゆえに通報することが困難である受験生の心理につけ込んで、痴漢をあおる投稿が相次いでいることが報道されている。</a:t>
            </a:r>
            <a:endParaRPr altLang="ja-JP" dirty="0" kern="0" lang="en-US" sz="1175">
              <a:solidFill>
                <a:srgbClr val="000000"/>
              </a:solidFill>
              <a:latin charset="-128" panose="020B0604030504040204" pitchFamily="50" typeface="メイリオ"/>
              <a:ea charset="-128" panose="020B0604030504040204" pitchFamily="50" typeface="メイリオ"/>
            </a:endParaRPr>
          </a:p>
        </p:txBody>
      </p:sp>
      <p:sp>
        <p:nvSpPr>
          <p:cNvPr id="14" name="テキスト ボックス 24">
            <a:extLst>
              <a:ext uri="{FF2B5EF4-FFF2-40B4-BE49-F238E27FC236}">
                <a16:creationId xmlns:a16="http://schemas.microsoft.com/office/drawing/2014/main" id="{A20389A0-6D4A-5DFC-3F8C-E6051ED4C333}"/>
              </a:ext>
            </a:extLst>
          </p:cNvPr>
          <p:cNvSpPr txBox="1">
            <a:spLocks noChangeArrowheads="1"/>
          </p:cNvSpPr>
          <p:nvPr/>
        </p:nvSpPr>
        <p:spPr bwMode="auto">
          <a:xfrm>
            <a:off x="838130" y="3666686"/>
            <a:ext cx="7146643" cy="210955"/>
          </a:xfrm>
          <a:prstGeom prst="rect">
            <a:avLst/>
          </a:prstGeom>
          <a:solidFill>
            <a:schemeClr val="bg1"/>
          </a:solidFill>
          <a:ln>
            <a:noFill/>
          </a:ln>
        </p:spPr>
        <p:txBody>
          <a:bodyPr anchor="t"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38325" indent="-235645" marL="235645">
              <a:defRPr/>
            </a:pPr>
            <a:r>
              <a:rPr altLang="en-US" dirty="0" lang="ja-JP" sz="1371">
                <a:solidFill>
                  <a:srgbClr val="000000"/>
                </a:solidFill>
                <a:latin typeface="HGSｺﾞｼｯｸE"/>
                <a:ea typeface="HGSｺﾞｼｯｸE"/>
              </a:rPr>
              <a:t>■令和９年度大学入学者選抜実施要項</a:t>
            </a:r>
            <a:r>
              <a:rPr altLang="en-US" dirty="0" lang="ja-JP" sz="1175">
                <a:solidFill>
                  <a:srgbClr val="000000"/>
                </a:solidFill>
                <a:latin typeface="HGSｺﾞｼｯｸE"/>
                <a:ea typeface="HGSｺﾞｼｯｸE"/>
              </a:rPr>
              <a:t>（８文科高第31</a:t>
            </a:r>
            <a:r>
              <a:rPr altLang="ja-JP" dirty="0" lang="en-US" sz="1175">
                <a:solidFill>
                  <a:srgbClr val="000000"/>
                </a:solidFill>
                <a:latin typeface="HGSｺﾞｼｯｸE"/>
                <a:ea typeface="HGSｺﾞｼｯｸE"/>
              </a:rPr>
              <a:t>8</a:t>
            </a:r>
            <a:r>
              <a:rPr altLang="en-US" dirty="0" lang="ja-JP" sz="1175">
                <a:solidFill>
                  <a:srgbClr val="000000"/>
                </a:solidFill>
                <a:latin typeface="HGSｺﾞｼｯｸE"/>
                <a:ea typeface="HGSｺﾞｼｯｸE"/>
              </a:rPr>
              <a:t>号令和８年５月</a:t>
            </a:r>
            <a:r>
              <a:rPr altLang="ja-JP" dirty="0" lang="en-US" sz="1175">
                <a:solidFill>
                  <a:srgbClr val="000000"/>
                </a:solidFill>
                <a:latin typeface="HGSｺﾞｼｯｸE"/>
                <a:ea typeface="HGSｺﾞｼｯｸE"/>
              </a:rPr>
              <a:t>27</a:t>
            </a:r>
            <a:r>
              <a:rPr altLang="en-US" dirty="0" lang="ja-JP" sz="1175">
                <a:solidFill>
                  <a:srgbClr val="000000"/>
                </a:solidFill>
                <a:latin typeface="HGSｺﾞｼｯｸE"/>
                <a:ea typeface="HGSｺﾞｼｯｸE"/>
              </a:rPr>
              <a:t>日高等教育局長通知）</a:t>
            </a:r>
            <a:endParaRPr altLang="en-US" dirty="0" lang="ja-JP" sz="1371">
              <a:solidFill>
                <a:srgbClr val="000000"/>
              </a:solidFill>
              <a:latin typeface="HGSｺﾞｼｯｸE"/>
              <a:ea typeface="HGSｺﾞｼｯｸE"/>
            </a:endParaRPr>
          </a:p>
        </p:txBody>
      </p:sp>
      <p:sp>
        <p:nvSpPr>
          <p:cNvPr id="21" name="テキスト ボックス 20">
            <a:extLst>
              <a:ext uri="{FF2B5EF4-FFF2-40B4-BE49-F238E27FC236}">
                <a16:creationId xmlns:a16="http://schemas.microsoft.com/office/drawing/2014/main" id="{418AA669-426B-0CEB-B663-97EB273A7EA5}"/>
              </a:ext>
            </a:extLst>
          </p:cNvPr>
          <p:cNvSpPr txBox="1"/>
          <p:nvPr/>
        </p:nvSpPr>
        <p:spPr>
          <a:xfrm>
            <a:off x="1227094" y="5418897"/>
            <a:ext cx="2893433" cy="218330"/>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bIns="0" lIns="0" rIns="0" tIns="0" wrap="square">
            <a:spAutoFit/>
          </a:bodyPr>
          <a:lstStyle/>
          <a:p>
            <a:pPr algn="ctr" defTabSz="737957">
              <a:lnSpc>
                <a:spcPts val="1776"/>
              </a:lnSpc>
              <a:defRPr/>
            </a:pPr>
            <a:r>
              <a:rPr altLang="en-US" b="1" dirty="0" lang="ja-JP" sz="1175">
                <a:solidFill>
                  <a:prstClr val="white"/>
                </a:solidFill>
                <a:latin charset="-128" panose="020B0604030504040204" pitchFamily="50" typeface="メイリオ"/>
                <a:ea charset="-128" panose="020B0604030504040204" pitchFamily="50" typeface="メイリオ"/>
              </a:rPr>
              <a:t>（参考）大学入学共通テストにおける対応</a:t>
            </a:r>
            <a:endParaRPr altLang="ja-JP" b="1" dirty="0" lang="en-US" sz="1175">
              <a:solidFill>
                <a:prstClr val="white"/>
              </a:solidFill>
              <a:latin charset="-128" panose="020B0604030504040204" pitchFamily="50" typeface="メイリオ"/>
              <a:ea charset="-128" panose="020B0604030504040204" pitchFamily="50" typeface="メイリオ"/>
            </a:endParaRPr>
          </a:p>
        </p:txBody>
      </p:sp>
      <p:sp>
        <p:nvSpPr>
          <p:cNvPr id="23" name="テキスト ボックス 22">
            <a:extLst>
              <a:ext uri="{FF2B5EF4-FFF2-40B4-BE49-F238E27FC236}">
                <a16:creationId xmlns:a16="http://schemas.microsoft.com/office/drawing/2014/main" id="{4EA881B8-38C3-7160-F8B6-EACAF8BB6F7D}"/>
              </a:ext>
            </a:extLst>
          </p:cNvPr>
          <p:cNvSpPr txBox="1"/>
          <p:nvPr/>
        </p:nvSpPr>
        <p:spPr>
          <a:xfrm>
            <a:off x="939693" y="3973363"/>
            <a:ext cx="4206859" cy="310662"/>
          </a:xfrm>
          <a:prstGeom prst="rect">
            <a:avLst/>
          </a:prstGeom>
          <a:noFill/>
          <a:ln w="19050">
            <a:noFill/>
            <a:prstDash val="solid"/>
          </a:ln>
        </p:spPr>
        <p:txBody>
          <a:bodyPr wrap="square">
            <a:spAutoFit/>
          </a:bodyPr>
          <a:lstStyle/>
          <a:p>
            <a:pPr defTabSz="737957">
              <a:lnSpc>
                <a:spcPts val="1776"/>
              </a:lnSpc>
              <a:defRPr/>
            </a:pPr>
            <a:r>
              <a:rPr altLang="en-US" dirty="0" lang="ja-JP" sz="1175">
                <a:solidFill>
                  <a:srgbClr val="000000"/>
                </a:solidFill>
                <a:latin charset="-128" panose="020B0604030504040204" pitchFamily="50" typeface="メイリオ"/>
                <a:ea charset="-128" panose="020B0604030504040204" pitchFamily="50" typeface="メイリオ"/>
              </a:rPr>
              <a:t>第</a:t>
            </a:r>
            <a:r>
              <a:rPr altLang="ja-JP" dirty="0" lang="en-US" sz="1175">
                <a:solidFill>
                  <a:srgbClr val="000000"/>
                </a:solidFill>
                <a:latin charset="-128" panose="020B0604030504040204" pitchFamily="50" typeface="メイリオ"/>
                <a:ea charset="-128" panose="020B0604030504040204" pitchFamily="50" typeface="メイリオ"/>
              </a:rPr>
              <a:t>13</a:t>
            </a:r>
            <a:r>
              <a:rPr altLang="en-US" dirty="0" lang="ja-JP" sz="1175">
                <a:solidFill>
                  <a:srgbClr val="000000"/>
                </a:solidFill>
                <a:latin charset="-128" panose="020B0604030504040204" pitchFamily="50" typeface="メイリオ"/>
                <a:ea charset="-128" panose="020B0604030504040204" pitchFamily="50" typeface="メイリオ"/>
              </a:rPr>
              <a:t>の８　災害等の不測の事態への対応</a:t>
            </a:r>
            <a:endParaRPr altLang="ja-JP" dirty="0" lang="en-US" sz="1175">
              <a:solidFill>
                <a:srgbClr val="000000"/>
              </a:solidFill>
              <a:latin charset="-128" panose="020B0604030504040204" pitchFamily="50" typeface="メイリオ"/>
              <a:ea charset="-128" panose="020B0604030504040204" pitchFamily="50" typeface="メイリオ"/>
            </a:endParaRPr>
          </a:p>
        </p:txBody>
      </p:sp>
      <p:sp>
        <p:nvSpPr>
          <p:cNvPr id="27" name="テキスト ボックス 26">
            <a:extLst>
              <a:ext uri="{FF2B5EF4-FFF2-40B4-BE49-F238E27FC236}">
                <a16:creationId xmlns:a16="http://schemas.microsoft.com/office/drawing/2014/main" id="{990482B3-70F2-DBA8-2B0E-B72012B413A1}"/>
              </a:ext>
            </a:extLst>
          </p:cNvPr>
          <p:cNvSpPr txBox="1"/>
          <p:nvPr/>
        </p:nvSpPr>
        <p:spPr>
          <a:xfrm>
            <a:off x="985140" y="4289757"/>
            <a:ext cx="7797784" cy="938719"/>
          </a:xfrm>
          <a:prstGeom prst="rect">
            <a:avLst/>
          </a:prstGeom>
          <a:noFill/>
          <a:ln w="19050">
            <a:noFill/>
            <a:prstDash val="solid"/>
          </a:ln>
        </p:spPr>
        <p:txBody>
          <a:bodyPr wrap="square">
            <a:spAutoFit/>
          </a:bodyPr>
          <a:lstStyle/>
          <a:p>
            <a:pPr algn="just" defTabSz="406120" indent="-160757" marL="160757">
              <a:lnSpc>
                <a:spcPts val="1510"/>
              </a:lnSpc>
              <a:spcAft>
                <a:spcPts val="588"/>
              </a:spcAft>
              <a:defRPr/>
            </a:pPr>
            <a:r>
              <a:rPr altLang="en-US" b="1" dirty="0" lang="ja-JP" sz="1175">
                <a:solidFill>
                  <a:prstClr val="black"/>
                </a:solidFill>
                <a:latin charset="-128" panose="020B0604030504040204" pitchFamily="50" typeface="メイリオ"/>
                <a:ea charset="-128" panose="020B0604030504040204" pitchFamily="50" typeface="メイリオ"/>
              </a:rPr>
              <a:t>　</a:t>
            </a:r>
            <a:r>
              <a:rPr altLang="en-US" dirty="0" lang="ja-JP" sz="1175">
                <a:solidFill>
                  <a:prstClr val="black"/>
                </a:solidFill>
                <a:latin charset="-128" panose="020B0604030504040204" pitchFamily="50" typeface="メイリオ"/>
                <a:ea charset="-128" panose="020B0604030504040204" pitchFamily="50" typeface="メイリオ"/>
              </a:rPr>
              <a:t>各大学は、大学の実情に応じて、次のようなことについても継続的に対応することが考えられる。</a:t>
            </a:r>
            <a:endParaRPr altLang="ja-JP" dirty="0" lang="en-US" sz="1175">
              <a:solidFill>
                <a:prstClr val="black"/>
              </a:solidFill>
              <a:latin charset="-128" panose="020B0604030504040204" pitchFamily="50" typeface="メイリオ"/>
              <a:ea charset="-128" panose="020B0604030504040204" pitchFamily="50" typeface="メイリオ"/>
            </a:endParaRPr>
          </a:p>
          <a:p>
            <a:pPr algn="just" defTabSz="406120" indent="-160757" marL="160757">
              <a:lnSpc>
                <a:spcPts val="1510"/>
              </a:lnSpc>
              <a:defRPr/>
            </a:pPr>
            <a:r>
              <a:rPr altLang="en-US" dirty="0" lang="ja-JP" sz="1175">
                <a:solidFill>
                  <a:prstClr val="black"/>
                </a:solidFill>
                <a:latin charset="-128" panose="020B0604030504040204" pitchFamily="50" typeface="メイリオ"/>
                <a:ea charset="-128" panose="020B0604030504040204" pitchFamily="50" typeface="メイリオ"/>
              </a:rPr>
              <a:t>　（２）</a:t>
            </a:r>
            <a:r>
              <a:rPr altLang="en-US" b="1" dirty="0" lang="ja-JP" sz="1175" u="sng">
                <a:solidFill>
                  <a:srgbClr val="00B050"/>
                </a:solidFill>
                <a:latin charset="-128" panose="020B0604030504040204" pitchFamily="50" typeface="メイリオ"/>
                <a:ea charset="-128" panose="020B0604030504040204" pitchFamily="50" typeface="メイリオ"/>
              </a:rPr>
              <a:t>自然災害や人為災害、事件・事故など不測の事態</a:t>
            </a:r>
            <a:r>
              <a:rPr altLang="en-US" dirty="0" lang="ja-JP" sz="1175">
                <a:solidFill>
                  <a:prstClr val="black"/>
                </a:solidFill>
                <a:latin charset="-128" panose="020B0604030504040204" pitchFamily="50" typeface="メイリオ"/>
                <a:ea charset="-128" panose="020B0604030504040204" pitchFamily="50" typeface="メイリオ"/>
              </a:rPr>
              <a:t>により、</a:t>
            </a:r>
            <a:r>
              <a:rPr altLang="en-US" b="1" dirty="0" lang="ja-JP" sz="1175" u="sng">
                <a:solidFill>
                  <a:srgbClr val="00B050"/>
                </a:solidFill>
                <a:latin charset="-128" panose="020B0604030504040204" pitchFamily="50" typeface="メイリオ"/>
                <a:ea charset="-128" panose="020B0604030504040204" pitchFamily="50" typeface="メイリオ"/>
              </a:rPr>
              <a:t>試験に遅刻した者</a:t>
            </a:r>
            <a:r>
              <a:rPr altLang="en-US" dirty="0" lang="ja-JP" sz="1175">
                <a:solidFill>
                  <a:prstClr val="black"/>
                </a:solidFill>
                <a:latin charset="-128" panose="020B0604030504040204" pitchFamily="50" typeface="メイリオ"/>
                <a:ea charset="-128" panose="020B0604030504040204" pitchFamily="50" typeface="メイリオ"/>
              </a:rPr>
              <a:t>又は</a:t>
            </a:r>
            <a:r>
              <a:rPr altLang="en-US" b="1" dirty="0" lang="ja-JP" sz="1175" u="sng">
                <a:solidFill>
                  <a:srgbClr val="00B050"/>
                </a:solidFill>
                <a:latin charset="-128" panose="020B0604030504040204" pitchFamily="50" typeface="メイリオ"/>
                <a:ea charset="-128" panose="020B0604030504040204" pitchFamily="50" typeface="メイリオ"/>
              </a:rPr>
              <a:t>受験することができなかった者</a:t>
            </a:r>
            <a:r>
              <a:rPr altLang="en-US" dirty="0" lang="ja-JP" sz="1175">
                <a:solidFill>
                  <a:prstClr val="black"/>
                </a:solidFill>
                <a:latin charset="-128" panose="020B0604030504040204" pitchFamily="50" typeface="メイリオ"/>
                <a:ea charset="-128" panose="020B0604030504040204" pitchFamily="50" typeface="メイリオ"/>
              </a:rPr>
              <a:t>がいる場合には、試験時間の繰り下げや別日程への振替等の対象とするなど、当該受験者の</a:t>
            </a:r>
            <a:r>
              <a:rPr altLang="en-US" b="1" dirty="0" lang="ja-JP" sz="1175" u="sng">
                <a:solidFill>
                  <a:srgbClr val="00B050"/>
                </a:solidFill>
                <a:latin charset="-128" panose="020B0604030504040204" pitchFamily="50" typeface="メイリオ"/>
                <a:ea charset="-128" panose="020B0604030504040204" pitchFamily="50" typeface="メイリオ"/>
              </a:rPr>
              <a:t>受験機会の確保等に配慮</a:t>
            </a:r>
            <a:r>
              <a:rPr altLang="en-US" dirty="0" lang="ja-JP" sz="1175">
                <a:solidFill>
                  <a:prstClr val="black"/>
                </a:solidFill>
                <a:latin charset="-128" panose="020B0604030504040204" pitchFamily="50" typeface="メイリオ"/>
                <a:ea charset="-128" panose="020B0604030504040204" pitchFamily="50" typeface="メイリオ"/>
              </a:rPr>
              <a:t>すること。</a:t>
            </a:r>
            <a:endParaRPr altLang="ja-JP" dirty="0" lang="en-US" sz="1175">
              <a:solidFill>
                <a:prstClr val="black"/>
              </a:solidFill>
              <a:latin charset="-128" panose="020B0604030504040204" pitchFamily="50" typeface="メイリオ"/>
              <a:ea charset="-128" panose="020B0604030504040204" pitchFamily="50" typeface="メイリオ"/>
            </a:endParaRPr>
          </a:p>
        </p:txBody>
      </p:sp>
      <p:sp>
        <p:nvSpPr>
          <p:cNvPr id="45" name="テキスト ボックス 44">
            <a:extLst>
              <a:ext uri="{FF2B5EF4-FFF2-40B4-BE49-F238E27FC236}">
                <a16:creationId xmlns:a16="http://schemas.microsoft.com/office/drawing/2014/main" id="{B7417DEB-9DE3-F308-F714-0395784C09C4}"/>
              </a:ext>
            </a:extLst>
          </p:cNvPr>
          <p:cNvSpPr txBox="1"/>
          <p:nvPr/>
        </p:nvSpPr>
        <p:spPr>
          <a:xfrm>
            <a:off x="1233336" y="6194028"/>
            <a:ext cx="8022158" cy="271227"/>
          </a:xfrm>
          <a:prstGeom prst="rect">
            <a:avLst/>
          </a:prstGeom>
          <a:noFill/>
          <a:ln w="19050">
            <a:noFill/>
            <a:prstDash val="solid"/>
          </a:ln>
        </p:spPr>
        <p:txBody>
          <a:bodyPr anchor="t" bIns="44767" lIns="89533" rIns="89533" tIns="44767" wrap="square">
            <a:spAutoFit/>
          </a:bodyPr>
          <a:lstStyle/>
          <a:p>
            <a:pPr defTabSz="812241" eaLnBrk="0" fontAlgn="base" hangingPunct="0" indent="-75854" marL="75854">
              <a:spcBef>
                <a:spcPct val="0"/>
              </a:spcBef>
              <a:spcAft>
                <a:spcPct val="0"/>
              </a:spcAft>
              <a:defRPr/>
            </a:pPr>
            <a:r>
              <a:rPr altLang="ja-JP" dirty="0" kern="0" lang="en-US" sz="1175">
                <a:solidFill>
                  <a:srgbClr val="000000"/>
                </a:solidFill>
                <a:latin typeface="HGPｺﾞｼｯｸM"/>
                <a:ea typeface="HGPｺﾞｼｯｸM"/>
                <a:cs typeface="Times New Roman"/>
              </a:rPr>
              <a:t>  ※</a:t>
            </a:r>
            <a:r>
              <a:rPr altLang="en-US" dirty="0" kern="0" lang="ja-JP" sz="1175">
                <a:solidFill>
                  <a:srgbClr val="000000"/>
                </a:solidFill>
                <a:latin typeface="HGPｺﾞｼｯｸM"/>
                <a:ea typeface="HGPｺﾞｼｯｸM"/>
                <a:cs typeface="Times New Roman"/>
              </a:rPr>
              <a:t>上記対応について、令和８年度大学入学共通テストにおいては、文科省公式</a:t>
            </a:r>
            <a:r>
              <a:rPr altLang="ja-JP" dirty="0" kern="0" lang="en-US" sz="1175">
                <a:solidFill>
                  <a:srgbClr val="000000"/>
                </a:solidFill>
                <a:latin typeface="HGPｺﾞｼｯｸM"/>
                <a:ea typeface="HGPｺﾞｼｯｸM"/>
                <a:cs typeface="Times New Roman"/>
              </a:rPr>
              <a:t>SNS</a:t>
            </a:r>
            <a:r>
              <a:rPr altLang="en-US" dirty="0" kern="0" lang="ja-JP" sz="1175">
                <a:solidFill>
                  <a:srgbClr val="000000"/>
                </a:solidFill>
                <a:latin typeface="HGPｺﾞｼｯｸM"/>
                <a:ea typeface="HGPｺﾞｼｯｸM"/>
                <a:cs typeface="Times New Roman"/>
              </a:rPr>
              <a:t>において広く周知。</a:t>
            </a:r>
            <a:endParaRPr altLang="ja-JP" dirty="0" kern="100" kumimoji="1" lang="en-US" sz="1175">
              <a:solidFill>
                <a:srgbClr val="000000"/>
              </a:solidFill>
              <a:latin typeface="HGPｺﾞｼｯｸM"/>
              <a:ea typeface="HGPｺﾞｼｯｸM"/>
              <a:cs typeface="Times New Roman"/>
            </a:endParaRPr>
          </a:p>
        </p:txBody>
      </p:sp>
      <p:sp>
        <p:nvSpPr>
          <p:cNvPr id="9" name="テキスト ボックス 24">
            <a:extLst>
              <a:ext uri="{FF2B5EF4-FFF2-40B4-BE49-F238E27FC236}">
                <a16:creationId xmlns:a16="http://schemas.microsoft.com/office/drawing/2014/main" id="{5A87FC3A-8D7F-E3ED-854D-A7F5EB70FCB0}"/>
              </a:ext>
            </a:extLst>
          </p:cNvPr>
          <p:cNvSpPr txBox="1">
            <a:spLocks noChangeArrowheads="1"/>
          </p:cNvSpPr>
          <p:nvPr/>
        </p:nvSpPr>
        <p:spPr bwMode="auto">
          <a:xfrm>
            <a:off x="819728" y="2409014"/>
            <a:ext cx="7940616" cy="210955"/>
          </a:xfrm>
          <a:prstGeom prst="rect">
            <a:avLst/>
          </a:prstGeom>
          <a:solidFill>
            <a:schemeClr val="bg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38325" indent="-235906" marL="235906">
              <a:defRPr/>
            </a:pPr>
            <a:r>
              <a:rPr altLang="en-US" dirty="0" lang="ja-JP" sz="1371">
                <a:solidFill>
                  <a:srgbClr val="000000"/>
                </a:solidFill>
                <a:latin charset="-128" panose="020B0900000000000000" pitchFamily="50" typeface="HGSｺﾞｼｯｸE"/>
                <a:ea charset="-128" panose="020B0900000000000000" pitchFamily="50" typeface="HGSｺﾞｼｯｸE"/>
              </a:rPr>
              <a:t>■痴漢撲滅に向けた政策パッケージ</a:t>
            </a:r>
            <a:r>
              <a:rPr altLang="en-US" dirty="0" lang="ja-JP" sz="1175">
                <a:solidFill>
                  <a:srgbClr val="000000"/>
                </a:solidFill>
                <a:latin charset="-128" panose="020B0900000000000000" pitchFamily="50" typeface="HGSｺﾞｼｯｸE"/>
                <a:ea charset="-128" panose="020B0900000000000000" pitchFamily="50" typeface="HGSｺﾞｼｯｸE"/>
              </a:rPr>
              <a:t>（令和５年３月</a:t>
            </a:r>
            <a:r>
              <a:rPr altLang="ja-JP" dirty="0" lang="en-US" sz="1175">
                <a:solidFill>
                  <a:srgbClr val="000000"/>
                </a:solidFill>
                <a:latin charset="-128" panose="020B0900000000000000" pitchFamily="50" typeface="HGSｺﾞｼｯｸE"/>
                <a:ea charset="-128" panose="020B0900000000000000" pitchFamily="50" typeface="HGSｺﾞｼｯｸE"/>
              </a:rPr>
              <a:t>30</a:t>
            </a:r>
            <a:r>
              <a:rPr altLang="en-US" dirty="0" lang="ja-JP" sz="1175">
                <a:solidFill>
                  <a:srgbClr val="000000"/>
                </a:solidFill>
                <a:latin charset="-128" panose="020B0900000000000000" pitchFamily="50" typeface="HGSｺﾞｼｯｸE"/>
                <a:ea charset="-128" panose="020B0900000000000000" pitchFamily="50" typeface="HGSｺﾞｼｯｸE"/>
              </a:rPr>
              <a:t>日内閣府、警察庁、法務省、文部科学省、国土交通省）</a:t>
            </a:r>
            <a:endParaRPr altLang="en-US" dirty="0" lang="ja-JP" sz="1371">
              <a:solidFill>
                <a:srgbClr val="000000"/>
              </a:solidFill>
              <a:latin charset="-128" panose="020B0900000000000000" pitchFamily="50" typeface="HGSｺﾞｼｯｸE"/>
              <a:ea charset="-128" panose="020B0900000000000000" pitchFamily="50" typeface="HGSｺﾞｼｯｸE"/>
            </a:endParaRPr>
          </a:p>
        </p:txBody>
      </p:sp>
      <p:sp>
        <p:nvSpPr>
          <p:cNvPr id="10" name="テキスト ボックス 9">
            <a:extLst>
              <a:ext uri="{FF2B5EF4-FFF2-40B4-BE49-F238E27FC236}">
                <a16:creationId xmlns:a16="http://schemas.microsoft.com/office/drawing/2014/main" id="{DDD8E412-2AC4-4802-4DD1-900C752588B8}"/>
              </a:ext>
            </a:extLst>
          </p:cNvPr>
          <p:cNvSpPr txBox="1"/>
          <p:nvPr/>
        </p:nvSpPr>
        <p:spPr>
          <a:xfrm>
            <a:off x="1075154" y="2880340"/>
            <a:ext cx="7755696" cy="669414"/>
          </a:xfrm>
          <a:prstGeom prst="rect">
            <a:avLst/>
          </a:prstGeom>
          <a:noFill/>
          <a:ln w="19050">
            <a:noFill/>
            <a:prstDash val="solid"/>
          </a:ln>
        </p:spPr>
        <p:txBody>
          <a:bodyPr wrap="square">
            <a:spAutoFit/>
          </a:bodyPr>
          <a:lstStyle/>
          <a:p>
            <a:pPr algn="just" defTabSz="406120" indent="-160757" marL="160757">
              <a:lnSpc>
                <a:spcPts val="1510"/>
              </a:lnSpc>
              <a:spcAft>
                <a:spcPts val="588"/>
              </a:spcAft>
              <a:defRPr/>
            </a:pPr>
            <a:r>
              <a:rPr altLang="en-US" b="1" dirty="0" lang="ja-JP" sz="1175">
                <a:solidFill>
                  <a:prstClr val="black"/>
                </a:solidFill>
                <a:latin charset="-128" panose="020B0604030504040204" pitchFamily="50" typeface="メイリオ"/>
                <a:ea charset="-128" panose="020B0604030504040204" pitchFamily="50" typeface="メイリオ"/>
              </a:rPr>
              <a:t>　　</a:t>
            </a:r>
            <a:r>
              <a:rPr altLang="en-US" dirty="0" lang="ja-JP" sz="1175">
                <a:solidFill>
                  <a:prstClr val="black"/>
                </a:solidFill>
                <a:latin charset="-128" panose="020B0604030504040204" pitchFamily="50" typeface="メイリオ"/>
                <a:ea charset="-128" panose="020B0604030504040204" pitchFamily="50" typeface="メイリオ"/>
              </a:rPr>
              <a:t>大学や高等学校等に対し、</a:t>
            </a:r>
            <a:r>
              <a:rPr altLang="en-US" b="1" dirty="0" lang="ja-JP" sz="1175" u="sng">
                <a:solidFill>
                  <a:srgbClr val="00B050"/>
                </a:solidFill>
                <a:latin charset="-128" panose="020B0604030504040204" pitchFamily="50" typeface="メイリオ"/>
                <a:ea charset="-128" panose="020B0604030504040204" pitchFamily="50" typeface="メイリオ"/>
              </a:rPr>
              <a:t>入学者選抜において</a:t>
            </a:r>
            <a:r>
              <a:rPr altLang="en-US" dirty="0" lang="ja-JP" sz="1175">
                <a:solidFill>
                  <a:prstClr val="black"/>
                </a:solidFill>
                <a:latin charset="-128" panose="020B0604030504040204" pitchFamily="50" typeface="メイリオ"/>
                <a:ea charset="-128" panose="020B0604030504040204" pitchFamily="50" typeface="メイリオ"/>
              </a:rPr>
              <a:t>、受験生が、試験場に向かう途中の</a:t>
            </a:r>
            <a:r>
              <a:rPr altLang="en-US" b="1" dirty="0" lang="ja-JP" sz="1175" u="sng">
                <a:solidFill>
                  <a:srgbClr val="00B050"/>
                </a:solidFill>
                <a:latin charset="-128" panose="020B0604030504040204" pitchFamily="50" typeface="メイリオ"/>
                <a:ea charset="-128" panose="020B0604030504040204" pitchFamily="50" typeface="メイリオ"/>
              </a:rPr>
              <a:t>事故・事件に巻き込まれた場合や、痴漢の被害にあった場合</a:t>
            </a:r>
            <a:r>
              <a:rPr altLang="en-US" dirty="0" lang="ja-JP" sz="1175">
                <a:solidFill>
                  <a:srgbClr val="000000"/>
                </a:solidFill>
                <a:latin charset="-128" panose="020B0604030504040204" pitchFamily="50" typeface="メイリオ"/>
                <a:ea charset="-128" panose="020B0604030504040204" pitchFamily="50" typeface="メイリオ"/>
              </a:rPr>
              <a:t>など</a:t>
            </a:r>
            <a:r>
              <a:rPr altLang="en-US" b="1" dirty="0" lang="ja-JP" sz="1175" u="sng">
                <a:solidFill>
                  <a:srgbClr val="00B050"/>
                </a:solidFill>
                <a:latin charset="-128" panose="020B0604030504040204" pitchFamily="50" typeface="メイリオ"/>
                <a:ea charset="-128" panose="020B0604030504040204" pitchFamily="50" typeface="メイリオ"/>
              </a:rPr>
              <a:t>やむを得ない事由により受験機会を失うことのないよう</a:t>
            </a:r>
            <a:r>
              <a:rPr altLang="en-US" dirty="0" lang="ja-JP" sz="1175">
                <a:solidFill>
                  <a:prstClr val="black"/>
                </a:solidFill>
                <a:latin charset="-128" panose="020B0604030504040204" pitchFamily="50" typeface="メイリオ"/>
                <a:ea charset="-128" panose="020B0604030504040204" pitchFamily="50" typeface="メイリオ"/>
              </a:rPr>
              <a:t>、試験時間の繰り下げや別日程への振替等の対象とするなど、</a:t>
            </a:r>
            <a:r>
              <a:rPr altLang="en-US" b="1" dirty="0" lang="ja-JP" sz="1175" u="sng">
                <a:solidFill>
                  <a:srgbClr val="00B050"/>
                </a:solidFill>
                <a:latin charset="-128" panose="020B0604030504040204" pitchFamily="50" typeface="メイリオ"/>
                <a:ea charset="-128" panose="020B0604030504040204" pitchFamily="50" typeface="メイリオ"/>
              </a:rPr>
              <a:t>受験機会の確保のための柔軟な対応に努める</a:t>
            </a:r>
            <a:r>
              <a:rPr altLang="en-US" dirty="0" lang="ja-JP" sz="1175">
                <a:solidFill>
                  <a:prstClr val="black"/>
                </a:solidFill>
                <a:latin charset="-128" panose="020B0604030504040204" pitchFamily="50" typeface="メイリオ"/>
                <a:ea charset="-128" panose="020B0604030504040204" pitchFamily="50" typeface="メイリオ"/>
              </a:rPr>
              <a:t>よう周知する。</a:t>
            </a:r>
            <a:endParaRPr altLang="ja-JP" dirty="0" lang="en-US" sz="1175">
              <a:solidFill>
                <a:srgbClr val="000000"/>
              </a:solidFill>
              <a:latin charset="-128" panose="020B0604030504040204" pitchFamily="50" typeface="メイリオ"/>
              <a:ea charset="-128" panose="020B0604030504040204" pitchFamily="50" typeface="メイリオ"/>
            </a:endParaRPr>
          </a:p>
        </p:txBody>
      </p:sp>
      <p:sp>
        <p:nvSpPr>
          <p:cNvPr id="13" name="テキスト ボックス 12">
            <a:extLst>
              <a:ext uri="{FF2B5EF4-FFF2-40B4-BE49-F238E27FC236}">
                <a16:creationId xmlns:a16="http://schemas.microsoft.com/office/drawing/2014/main" id="{E874AFB0-97E8-400A-2D6E-CC576E849941}"/>
              </a:ext>
            </a:extLst>
          </p:cNvPr>
          <p:cNvSpPr txBox="1"/>
          <p:nvPr/>
        </p:nvSpPr>
        <p:spPr>
          <a:xfrm>
            <a:off x="957661" y="2594228"/>
            <a:ext cx="4206859" cy="310662"/>
          </a:xfrm>
          <a:prstGeom prst="rect">
            <a:avLst/>
          </a:prstGeom>
          <a:noFill/>
          <a:ln w="19050">
            <a:noFill/>
            <a:prstDash val="solid"/>
          </a:ln>
        </p:spPr>
        <p:txBody>
          <a:bodyPr wrap="square">
            <a:spAutoFit/>
          </a:bodyPr>
          <a:lstStyle/>
          <a:p>
            <a:pPr defTabSz="737957">
              <a:lnSpc>
                <a:spcPts val="1776"/>
              </a:lnSpc>
              <a:defRPr/>
            </a:pPr>
            <a:r>
              <a:rPr altLang="en-US" dirty="0" lang="ja-JP" sz="1175">
                <a:solidFill>
                  <a:srgbClr val="000000"/>
                </a:solidFill>
                <a:latin charset="-128" panose="020B0604030504040204" pitchFamily="50" typeface="メイリオ"/>
                <a:ea charset="-128" panose="020B0604030504040204" pitchFamily="50" typeface="メイリオ"/>
              </a:rPr>
              <a:t>⑤ 被害に遭った受験生の受験機会の確保（文部科学省）</a:t>
            </a:r>
            <a:endParaRPr altLang="ja-JP" dirty="0" lang="en-US" sz="1175">
              <a:solidFill>
                <a:srgbClr val="000000"/>
              </a:solidFill>
              <a:latin charset="-128" panose="020B0604030504040204" pitchFamily="50" typeface="メイリオ"/>
              <a:ea charset="-128" panose="020B0604030504040204" pitchFamily="50" typeface="メイリオ"/>
            </a:endParaRPr>
          </a:p>
        </p:txBody>
      </p:sp>
      <p:sp>
        <p:nvSpPr>
          <p:cNvPr id="15" name="二等辺三角形 14">
            <a:extLst>
              <a:ext uri="{FF2B5EF4-FFF2-40B4-BE49-F238E27FC236}">
                <a16:creationId xmlns:a16="http://schemas.microsoft.com/office/drawing/2014/main" id="{7FCB038E-12F2-DC1A-2D5C-256EAC021C1C}"/>
              </a:ext>
            </a:extLst>
          </p:cNvPr>
          <p:cNvSpPr/>
          <p:nvPr/>
        </p:nvSpPr>
        <p:spPr>
          <a:xfrm rot="10800000">
            <a:off x="2805229" y="2077358"/>
            <a:ext cx="4300887" cy="290906"/>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895327">
              <a:defRPr/>
            </a:pPr>
            <a:endParaRPr altLang="en-US" kumimoji="1" lang="ja-JP" sz="1763">
              <a:solidFill>
                <a:prstClr val="white"/>
              </a:solidFill>
              <a:latin typeface="Calibri"/>
              <a:ea charset="-128" panose="020B0600070205080204" pitchFamily="50" typeface="ＭＳ Ｐゴシック"/>
            </a:endParaRPr>
          </a:p>
        </p:txBody>
      </p:sp>
      <p:sp>
        <p:nvSpPr>
          <p:cNvPr id="16" name="テキスト ボックス 15">
            <a:extLst>
              <a:ext uri="{FF2B5EF4-FFF2-40B4-BE49-F238E27FC236}">
                <a16:creationId xmlns:a16="http://schemas.microsoft.com/office/drawing/2014/main" id="{B1E79446-108E-EDEA-537F-69E6FD08909A}"/>
              </a:ext>
            </a:extLst>
          </p:cNvPr>
          <p:cNvSpPr txBox="1"/>
          <p:nvPr/>
        </p:nvSpPr>
        <p:spPr>
          <a:xfrm>
            <a:off x="1075153" y="5733358"/>
            <a:ext cx="8022158" cy="453970"/>
          </a:xfrm>
          <a:prstGeom prst="rect">
            <a:avLst/>
          </a:prstGeom>
          <a:noFill/>
          <a:ln w="19050">
            <a:noFill/>
            <a:prstDash val="solid"/>
          </a:ln>
        </p:spPr>
        <p:txBody>
          <a:bodyPr wrap="square">
            <a:spAutoFit/>
          </a:bodyPr>
          <a:lstStyle/>
          <a:p>
            <a:pPr defTabSz="812241" eaLnBrk="0" fontAlgn="base" hangingPunct="0" indent="-167874" marL="167874">
              <a:spcBef>
                <a:spcPct val="0"/>
              </a:spcBef>
              <a:spcAft>
                <a:spcPct val="0"/>
              </a:spcAft>
              <a:buFont charset="2" panose="05000000000000000000" pitchFamily="2" typeface="Wingdings"/>
              <a:buChar char="Ø"/>
              <a:defRPr/>
            </a:pPr>
            <a:r>
              <a:rPr altLang="ja-JP" dirty="0" kern="0" lang="en-US"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  </a:t>
            </a:r>
            <a:r>
              <a:rPr altLang="en-US" dirty="0" kern="0" lang="ja-JP"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痴漢被害等にあった場合などを理由に受験できない場合は、</a:t>
            </a:r>
            <a:r>
              <a:rPr altLang="en-US" b="1" dirty="0" kern="0" lang="ja-JP" sz="1175" u="sng">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追試験の対象</a:t>
            </a:r>
            <a:r>
              <a:rPr altLang="en-US" dirty="0" kern="0" lang="ja-JP"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とする。</a:t>
            </a:r>
            <a:endParaRPr altLang="ja-JP" dirty="0" kern="0" lang="en-US"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endParaRPr>
          </a:p>
          <a:p>
            <a:pPr defTabSz="812241" eaLnBrk="0" fontAlgn="base" hangingPunct="0" indent="-167874" marL="167874">
              <a:spcBef>
                <a:spcPct val="0"/>
              </a:spcBef>
              <a:spcAft>
                <a:spcPct val="0"/>
              </a:spcAft>
              <a:buFont charset="2" panose="05000000000000000000" pitchFamily="2" typeface="Wingdings"/>
              <a:buChar char="Ø"/>
              <a:defRPr/>
            </a:pPr>
            <a:r>
              <a:rPr altLang="en-US" dirty="0" kern="0" lang="ja-JP"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　試験当日の服装は、私服でも構わないことを</a:t>
            </a:r>
            <a:r>
              <a:rPr altLang="ja-JP" dirty="0" kern="0" lang="en-US"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Q</a:t>
            </a:r>
            <a:r>
              <a:rPr altLang="en-US" dirty="0" kern="0" lang="ja-JP"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a:t>
            </a:r>
            <a:r>
              <a:rPr altLang="ja-JP" dirty="0" kern="0" lang="en-US"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A</a:t>
            </a:r>
            <a:r>
              <a:rPr altLang="en-US" dirty="0" kern="0" lang="ja-JP"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に掲載。</a:t>
            </a:r>
            <a:endParaRPr altLang="ja-JP" dirty="0" kern="0" lang="en-US" sz="1175">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endParaRPr>
          </a:p>
        </p:txBody>
      </p:sp>
      <p:sp>
        <p:nvSpPr>
          <p:cNvPr id="4" name="大かっこ 3">
            <a:extLst>
              <a:ext uri="{FF2B5EF4-FFF2-40B4-BE49-F238E27FC236}">
                <a16:creationId xmlns:a16="http://schemas.microsoft.com/office/drawing/2014/main" id="{3B060FD6-425E-A96C-0FFF-6C8B29856357}"/>
              </a:ext>
            </a:extLst>
          </p:cNvPr>
          <p:cNvSpPr/>
          <p:nvPr/>
        </p:nvSpPr>
        <p:spPr>
          <a:xfrm>
            <a:off x="934139" y="5481659"/>
            <a:ext cx="7917098" cy="1143615"/>
          </a:xfrm>
          <a:prstGeom prst="bracketPair">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defTabSz="895327">
              <a:defRPr/>
            </a:pPr>
            <a:endParaRPr altLang="en-US" kumimoji="1" lang="ja-JP" sz="1763">
              <a:solidFill>
                <a:srgbClr val="000000"/>
              </a:solidFill>
              <a:latin typeface="Calibri"/>
              <a:ea charset="-128" panose="020B0600070205080204" pitchFamily="50" typeface="ＭＳ Ｐゴシック"/>
            </a:endParaRPr>
          </a:p>
        </p:txBody>
      </p:sp>
      <p:sp>
        <p:nvSpPr>
          <p:cNvPr id="8" name="スライド番号プレースホルダー 8">
            <a:extLst>
              <a:ext uri="{FF2B5EF4-FFF2-40B4-BE49-F238E27FC236}">
                <a16:creationId xmlns:a16="http://schemas.microsoft.com/office/drawing/2014/main" id="{999B6478-DEF0-FFB4-643A-C148D5AD8178}"/>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a:t>
            </a:r>
            <a:r>
              <a:rPr altLang="ja-JP" dirty="0" kumimoji="1" lang="en-US" sz="1600">
                <a:solidFill>
                  <a:prstClr val="black"/>
                </a:solidFill>
                <a:latin charset="-128" panose="020B0604030504040204" pitchFamily="50" typeface="Meiryo UI"/>
                <a:ea charset="-128" panose="020B0604030504040204" pitchFamily="50" typeface="Meiryo UI"/>
              </a:rPr>
              <a:t>1</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960737099"/>
      </p:ext>
    </p:extLst>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D93F7BE-1AD5-E634-9142-A48162B95879}"/>
              </a:ext>
            </a:extLst>
          </p:cNvPr>
          <p:cNvSpPr txBox="1"/>
          <p:nvPr/>
        </p:nvSpPr>
        <p:spPr>
          <a:xfrm>
            <a:off x="1028564" y="944724"/>
            <a:ext cx="7812868" cy="92333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大学入学者選抜実施要項の内容について、ご不明な点などありましたら、</a:t>
            </a:r>
            <a:endParaRPr altLang="ja-JP" b="0" baseline="0" cap="none" dirty="0" i="0" kern="1200" kumimoji="1" lang="en-US"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ご質問受付フォーム（</a:t>
            </a:r>
            <a:r>
              <a:rPr altLang="ja-JP" b="0" baseline="0" cap="none" dirty="0" i="0" kern="1200" kumimoji="1" lang="en-US" noProof="0" normalizeH="0" spc="0" strike="noStrike" sz="1800" u="none">
                <a:ln>
                  <a:noFill/>
                </a:ln>
                <a:solidFill>
                  <a:srgbClr val="024FA1"/>
                </a:solidFill>
                <a:effectLst/>
                <a:uLnTx/>
                <a:uFillTx/>
                <a:latin panose="020B0603020202020204" typeface="Trebuchet MS"/>
                <a:ea charset="-128" panose="020B0609000000000000" pitchFamily="49" typeface="HGｺﾞｼｯｸM"/>
                <a:cs typeface="+mn-cs"/>
                <a:hlinkClick r:id="rId2">
                  <a:extLst>
                    <a:ext uri="{A12FA001-AC4F-418D-AE19-62706E023703}">
                      <ahyp:hlinkClr xmlns:ahyp="http://schemas.microsoft.com/office/drawing/2018/hyperlinkcolor" val="tx"/>
                    </a:ext>
                  </a:extLst>
                </a:hlinkClick>
              </a:rPr>
              <a:t>https://forms.office.com/r/dPHfVzkzym</a:t>
            </a: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または以下の</a:t>
            </a:r>
            <a:r>
              <a:rPr altLang="ja-JP" b="0" baseline="0" cap="none" dirty="0" i="0" kern="1200" kumimoji="1" lang="en-US"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QR</a:t>
            </a: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コード）からお問い合わせください。</a:t>
            </a:r>
          </a:p>
        </p:txBody>
      </p:sp>
      <p:pic>
        <p:nvPicPr>
          <p:cNvPr id="3" name="図 2">
            <a:extLst>
              <a:ext uri="{FF2B5EF4-FFF2-40B4-BE49-F238E27FC236}">
                <a16:creationId xmlns:a16="http://schemas.microsoft.com/office/drawing/2014/main" id="{FA410851-35F9-1B44-FF61-FB924B0A2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624" y="1844824"/>
            <a:ext cx="3866752" cy="3866752"/>
          </a:xfrm>
          <a:prstGeom prst="rect">
            <a:avLst/>
          </a:prstGeom>
        </p:spPr>
      </p:pic>
      <p:sp>
        <p:nvSpPr>
          <p:cNvPr id="2" name="スライド番号プレースホルダー 8">
            <a:extLst>
              <a:ext uri="{FF2B5EF4-FFF2-40B4-BE49-F238E27FC236}">
                <a16:creationId xmlns:a16="http://schemas.microsoft.com/office/drawing/2014/main" id="{E22F074B-6B39-5166-A46A-AD3D769D7B6E}"/>
              </a:ext>
            </a:extLst>
          </p:cNvPr>
          <p:cNvSpPr txBox="1">
            <a:spLocks/>
          </p:cNvSpPr>
          <p:nvPr/>
        </p:nvSpPr>
        <p:spPr>
          <a:xfrm>
            <a:off x="7572258" y="6484255"/>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a:t>
            </a:r>
            <a:r>
              <a:rPr altLang="ja-JP" dirty="0" kumimoji="1" lang="en-US" sz="1600">
                <a:solidFill>
                  <a:prstClr val="black"/>
                </a:solidFill>
                <a:latin charset="-128" panose="020B0604030504040204" pitchFamily="50" typeface="Meiryo UI"/>
                <a:ea charset="-128" panose="020B0604030504040204" pitchFamily="50" typeface="Meiryo UI"/>
              </a:rPr>
              <a:t>2</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4635333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図形グループ 10">
            <a:extLst>
              <a:ext uri="{FF2B5EF4-FFF2-40B4-BE49-F238E27FC236}">
                <a16:creationId xmlns:a16="http://schemas.microsoft.com/office/drawing/2014/main" id="{F4B51846-529C-2D99-C74F-3058177E50B4}"/>
              </a:ext>
            </a:extLst>
          </p:cNvPr>
          <p:cNvGrpSpPr>
            <a:grpSpLocks/>
          </p:cNvGrpSpPr>
          <p:nvPr/>
        </p:nvGrpSpPr>
        <p:grpSpPr bwMode="auto">
          <a:xfrm>
            <a:off x="-14772" y="260648"/>
            <a:ext cx="9906000" cy="6858000"/>
            <a:chOff x="772319" y="419110"/>
            <a:chExt cx="9144000" cy="6858000"/>
          </a:xfrm>
        </p:grpSpPr>
        <p:sp>
          <p:nvSpPr>
            <p:cNvPr id="4" name="正方形/長方形 3">
              <a:extLst>
                <a:ext uri="{FF2B5EF4-FFF2-40B4-BE49-F238E27FC236}">
                  <a16:creationId xmlns:a16="http://schemas.microsoft.com/office/drawing/2014/main" id="{7339F833-89B7-571E-BD31-F11B4B053FD6}"/>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6" name="図 5">
              <a:extLst>
                <a:ext uri="{FF2B5EF4-FFF2-40B4-BE49-F238E27FC236}">
                  <a16:creationId xmlns:a16="http://schemas.microsoft.com/office/drawing/2014/main" id="{09D4CD2C-B179-14A0-4C11-AEBC4EFE16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003AAE93-8F96-4383-8E1D-F29BEB5EECE1}"/>
              </a:ext>
            </a:extLst>
          </p:cNvPr>
          <p:cNvSpPr/>
          <p:nvPr/>
        </p:nvSpPr>
        <p:spPr>
          <a:xfrm>
            <a:off x="85036" y="94776"/>
            <a:ext cx="9728504" cy="6721512"/>
          </a:xfrm>
          <a:prstGeom prst="rect">
            <a:avLst/>
          </a:prstGeom>
        </p:spPr>
        <p:txBody>
          <a:bodyPr anchor="ctr" anchorCtr="1" bIns="0" lIns="0" rIns="0" tIns="0" wrap="square">
            <a:noAutofit/>
          </a:bodyPr>
          <a:lstStyle/>
          <a:p>
            <a:pPr algn="l" defTabSz="871545" eaLnBrk="1" fontAlgn="auto" hangingPunct="1" indent="0" latinLnBrk="0" lvl="0" marL="0" marR="0" rtl="0">
              <a:lnSpc>
                <a:spcPts val="3774"/>
              </a:lnSpc>
              <a:spcBef>
                <a:spcPts val="0"/>
              </a:spcBef>
              <a:spcAft>
                <a:spcPts val="0"/>
              </a:spcAft>
              <a:buClrTx/>
              <a:buSzTx/>
              <a:buFontTx/>
              <a:buNone/>
              <a:tabLst/>
              <a:defRPr/>
            </a:pPr>
            <a:r>
              <a:rPr altLang="ja-JP" b="1" baseline="0" cap="none" dirty="0" i="0" kern="1200" kumimoji="1" lang="en-US" noProof="0" normalizeH="0" spc="0" strike="noStrike" sz="3200" u="none">
                <a:ln>
                  <a:noFill/>
                </a:ln>
                <a:solidFill>
                  <a:prstClr val="black"/>
                </a:solidFill>
                <a:effectLst/>
                <a:uLnTx/>
                <a:uFillTx/>
                <a:latin charset="-128" panose="020B0604030504040204" pitchFamily="50" typeface="Meiryo UI"/>
                <a:ea charset="-128" panose="020B0604030504040204" pitchFamily="50" typeface="Meiryo UI"/>
                <a:cs typeface="+mn-cs"/>
              </a:rPr>
              <a:t>2</a:t>
            </a:r>
            <a:r>
              <a:rPr altLang="en-US" b="1" baseline="0" cap="none" dirty="0" i="0" kern="1200" kumimoji="1" lang="ja-JP" noProof="0" normalizeH="0" spc="0" strike="noStrike" sz="3200" u="none">
                <a:ln>
                  <a:noFill/>
                </a:ln>
                <a:solidFill>
                  <a:prstClr val="black"/>
                </a:solidFill>
                <a:effectLst/>
                <a:uLnTx/>
                <a:uFillTx/>
                <a:latin charset="-128" panose="020B0604030504040204" pitchFamily="50" typeface="Meiryo UI"/>
                <a:ea charset="-128" panose="020B0604030504040204" pitchFamily="50" typeface="Meiryo UI"/>
                <a:cs typeface="+mn-cs"/>
              </a:rPr>
              <a:t>．大学入学者選抜改革の進捗状況</a:t>
            </a:r>
            <a:endParaRPr altLang="ja-JP" b="1" baseline="0" cap="none" dirty="0" i="0" kern="1200" kumimoji="1" lang="en-US" noProof="0" normalizeH="0" spc="0" strike="noStrike" sz="32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
        <p:nvSpPr>
          <p:cNvPr id="5" name="スライド番号プレースホルダー 8">
            <a:extLst>
              <a:ext uri="{FF2B5EF4-FFF2-40B4-BE49-F238E27FC236}">
                <a16:creationId xmlns:a16="http://schemas.microsoft.com/office/drawing/2014/main" id="{128AFE4B-E347-EEF2-425B-204380DEB096}"/>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a:t>
            </a:r>
            <a:r>
              <a:rPr altLang="ja-JP" dirty="0" kumimoji="1" lang="en-US" sz="1600">
                <a:solidFill>
                  <a:prstClr val="black"/>
                </a:solidFill>
                <a:latin charset="-128" panose="020B0604030504040204" pitchFamily="50" typeface="Meiryo UI"/>
                <a:ea charset="-128" panose="020B0604030504040204" pitchFamily="50" typeface="Meiryo UI"/>
              </a:rPr>
              <a:t>3</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71860202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70C0"/>
          </a:solidFill>
        </p:spPr>
        <p:txBody>
          <a:bodyPr/>
          <a:lstStyle/>
          <a:p>
            <a:r>
              <a:rPr altLang="en-US" dirty="0" kern="100" lang="ja-JP">
                <a:solidFill>
                  <a:prstClr val="white"/>
                </a:solidFill>
                <a:cs typeface="Times New Roman"/>
              </a:rPr>
              <a:t>「高大接続改革」の必要性</a:t>
            </a:r>
            <a:endParaRPr altLang="en-US" dirty="0" kumimoji="1" lang="ja-JP"/>
          </a:p>
        </p:txBody>
      </p:sp>
      <p:sp>
        <p:nvSpPr>
          <p:cNvPr id="5" name="テキスト ボックス 4"/>
          <p:cNvSpPr txBox="1"/>
          <p:nvPr/>
        </p:nvSpPr>
        <p:spPr>
          <a:xfrm>
            <a:off x="4099258" y="827829"/>
            <a:ext cx="5551654" cy="5731803"/>
          </a:xfrm>
          <a:prstGeom prst="roundRect">
            <a:avLst>
              <a:gd fmla="val 5042" name="adj"/>
            </a:avLst>
          </a:prstGeom>
          <a:solidFill>
            <a:srgbClr val="CEDFF2"/>
          </a:solidFill>
          <a:ln w="25400">
            <a:noFill/>
          </a:ln>
        </p:spPr>
        <p:txBody>
          <a:bodyPr bIns="67637" lIns="101429" rIns="0" tIns="0"/>
          <a:lstStyle/>
          <a:p>
            <a:pPr algn="l" defTabSz="858905" eaLnBrk="1" fontAlgn="auto" hangingPunct="1" indent="0" latinLnBrk="0" lvl="0" marL="0" marR="0" rtl="0">
              <a:lnSpc>
                <a:spcPct val="100000"/>
              </a:lnSpc>
              <a:spcBef>
                <a:spcPts val="0"/>
              </a:spcBef>
              <a:spcAft>
                <a:spcPts val="570"/>
              </a:spcAft>
              <a:buClrTx/>
              <a:buSzTx/>
              <a:buFontTx/>
              <a:buNone/>
              <a:tabLst/>
              <a:defRPr/>
            </a:pPr>
            <a:r>
              <a:rPr altLang="en-US" b="0" baseline="0" cap="none" i="0" kern="1200" kumimoji="1" lang="ja-JP" noProof="0" normalizeH="0" spc="0" strike="noStrike" sz="189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rPr>
              <a:t>　</a:t>
            </a:r>
            <a:endParaRPr altLang="en-US" b="0" baseline="0" cap="none" dirty="0" i="0" kern="1200" kumimoji="1" lang="ja-JP" noProof="0" normalizeH="0" spc="0" strike="noStrike" sz="189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endParaRPr>
          </a:p>
        </p:txBody>
      </p:sp>
      <p:sp>
        <p:nvSpPr>
          <p:cNvPr id="6" name="二等辺三角形 5"/>
          <p:cNvSpPr/>
          <p:nvPr/>
        </p:nvSpPr>
        <p:spPr bwMode="auto">
          <a:xfrm>
            <a:off x="5741993" y="2762078"/>
            <a:ext cx="2254041" cy="1741409"/>
          </a:xfrm>
          <a:prstGeom prst="triangle">
            <a:avLst/>
          </a:prstGeom>
          <a:solidFill>
            <a:srgbClr val="4383D1"/>
          </a:solidFill>
          <a:ln>
            <a:no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t" anchorCtr="0" bIns="43124" compatLnSpc="1" lIns="86196" numCol="1" rIns="86196" rtlCol="0" tIns="43124" vert="horz" wrap="square">
            <a:prstTxWarp prst="textNoShape">
              <a:avLst/>
            </a:prstTxWarp>
          </a:bodyPr>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endParaRPr>
          </a:p>
        </p:txBody>
      </p:sp>
      <p:sp>
        <p:nvSpPr>
          <p:cNvPr id="7" name="角丸四角形 6"/>
          <p:cNvSpPr/>
          <p:nvPr/>
        </p:nvSpPr>
        <p:spPr>
          <a:xfrm>
            <a:off x="5660426" y="1073396"/>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id="8" name="下矢印 7"/>
          <p:cNvSpPr/>
          <p:nvPr/>
        </p:nvSpPr>
        <p:spPr bwMode="auto">
          <a:xfrm rot="16200000">
            <a:off x="3116887" y="3397452"/>
            <a:ext cx="2008412" cy="703137"/>
          </a:xfrm>
          <a:prstGeom prst="downArrow">
            <a:avLst>
              <a:gd fmla="val 65373" name="adj1"/>
              <a:gd fmla="val 64417" name="adj2"/>
            </a:avLst>
          </a:prstGeom>
          <a:solidFill>
            <a:srgbClr val="4383D1"/>
          </a:solidFill>
          <a:ln>
            <a:no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b" anchorCtr="0" bIns="43124" compatLnSpc="1" lIns="86196" numCol="1" rIns="86196" rtlCol="0" tIns="43124" vert="horz" wrap="square">
            <a:prstTxWarp prst="textNoShape">
              <a:avLst/>
            </a:prstTxWarp>
          </a:bodyPr>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708" u="none">
              <a:ln>
                <a:noFill/>
              </a:ln>
              <a:solidFill>
                <a:prstClr val="white"/>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①知識・技能の確実な習得 ②（①を基にした）思考力、判断力、表現力 ③主体性を持って多様な人々と協働して学ぶ態度" id="9" name="テキスト ボックス 8"/>
          <p:cNvSpPr txBox="1"/>
          <p:nvPr/>
        </p:nvSpPr>
        <p:spPr>
          <a:xfrm>
            <a:off x="378593" y="3978255"/>
            <a:ext cx="3285212" cy="2398172"/>
          </a:xfrm>
          <a:prstGeom prst="rect">
            <a:avLst/>
          </a:prstGeom>
          <a:solidFill>
            <a:schemeClr val="bg1"/>
          </a:solidFill>
          <a:ln w="3175">
            <a:noFill/>
          </a:ln>
        </p:spPr>
        <p:txBody>
          <a:bodyPr bIns="43124" lIns="86196" rIns="86196" rtlCol="0" tIns="43124" wrap="square">
            <a:spAutoFit/>
          </a:bodyPr>
          <a:lstStyle/>
          <a:p>
            <a:pPr algn="l" defTabSz="858905" eaLnBrk="1" fontAlgn="auto" hangingPunct="1" indent="0" latinLnBrk="0" lvl="0" marL="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➊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知識・技能の確実な習得</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➋</a:t>
            </a:r>
            <a:r>
              <a:rPr altLang="en-US" b="0"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➊</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を基にした）</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思考力、判断力、表現力</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➌</a:t>
            </a:r>
            <a:r>
              <a:rPr altLang="en-US" b="0"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主体性を持って多様な人々と</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協働して学ぶ態度</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1" baseline="0" cap="none" dirty="0" i="0" kern="1200" kumimoji="1" lang="ja-JP"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p:txBody>
      </p:sp>
      <p:sp>
        <p:nvSpPr>
          <p:cNvPr id="10" name="角丸四角形 9"/>
          <p:cNvSpPr/>
          <p:nvPr/>
        </p:nvSpPr>
        <p:spPr>
          <a:xfrm>
            <a:off x="245461" y="832449"/>
            <a:ext cx="3502280" cy="5727182"/>
          </a:xfrm>
          <a:prstGeom prst="roundRect">
            <a:avLst>
              <a:gd fmla="val 6666" name="adj"/>
            </a:avLst>
          </a:prstGeom>
          <a:noFill/>
          <a:ln w="28575">
            <a:solidFill>
              <a:srgbClr val="4383D1"/>
            </a:solidFill>
          </a:ln>
        </p:spPr>
        <p:style>
          <a:lnRef idx="2">
            <a:schemeClr val="accent1">
              <a:shade val="50000"/>
            </a:schemeClr>
          </a:lnRef>
          <a:fillRef idx="1">
            <a:schemeClr val="accent1"/>
          </a:fillRef>
          <a:effectRef idx="0">
            <a:schemeClr val="accent1"/>
          </a:effectRef>
          <a:fontRef idx="minor">
            <a:schemeClr val="lt1"/>
          </a:fontRef>
        </p:style>
        <p:txBody>
          <a:bodyPr anchor="ctr" bIns="43124" lIns="86196" rIns="86196" rtlCol="0" tIns="43124"/>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08" u="none">
              <a:ln>
                <a:noFill/>
              </a:ln>
              <a:solidFill>
                <a:prstClr val="white"/>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学力の３要素を多面的・総合的に評価する" id="11" name="角丸四角形 4"/>
          <p:cNvSpPr/>
          <p:nvPr/>
        </p:nvSpPr>
        <p:spPr>
          <a:xfrm>
            <a:off x="5760071" y="1285345"/>
            <a:ext cx="2217883" cy="563348"/>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学力の３要素を</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多面的・総合的に評価する</a:t>
            </a:r>
            <a:endParaRPr altLang="en-US" b="1" baseline="0" cap="none" dirty="0" i="0" kern="1200" kumimoji="1" lang="ja-JP" noProof="0" normalizeH="0" spc="0" strike="noStrike" sz="1898"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大学入学者選抜" id="12" name="テキスト ボックス 11"/>
          <p:cNvSpPr txBox="1"/>
          <p:nvPr/>
        </p:nvSpPr>
        <p:spPr>
          <a:xfrm>
            <a:off x="5660426" y="1947936"/>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大学入学者選抜</a:t>
            </a:r>
          </a:p>
        </p:txBody>
      </p:sp>
      <p:sp>
        <p:nvSpPr>
          <p:cNvPr id="13" name="角丸四角形 30"/>
          <p:cNvSpPr/>
          <p:nvPr/>
        </p:nvSpPr>
        <p:spPr>
          <a:xfrm>
            <a:off x="4341145" y="4761410"/>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id="14" name="角丸四角形 30"/>
          <p:cNvSpPr/>
          <p:nvPr/>
        </p:nvSpPr>
        <p:spPr>
          <a:xfrm>
            <a:off x="7029057" y="4753228"/>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descr="学力の３要素を育成する" id="15" name="角丸四角形 4"/>
          <p:cNvSpPr/>
          <p:nvPr/>
        </p:nvSpPr>
        <p:spPr>
          <a:xfrm>
            <a:off x="4439755" y="4956047"/>
            <a:ext cx="2217883" cy="568677"/>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ct val="100000"/>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学力の３要素を育成する</a:t>
            </a:r>
            <a:endParaRPr altLang="en-US" b="1" baseline="0" cap="none" dirty="0" i="0" kern="1200" kumimoji="1" lang="ja-JP" noProof="0" normalizeH="0" spc="0" strike="noStrike" sz="1708"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高等学校教育" id="16" name="テキスト ボックス 15"/>
          <p:cNvSpPr txBox="1"/>
          <p:nvPr/>
        </p:nvSpPr>
        <p:spPr>
          <a:xfrm>
            <a:off x="4328853" y="5656178"/>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高等学校教育</a:t>
            </a:r>
          </a:p>
        </p:txBody>
      </p:sp>
      <p:sp>
        <p:nvSpPr>
          <p:cNvPr descr="大学教育" id="17" name="テキスト ボックス 16"/>
          <p:cNvSpPr txBox="1"/>
          <p:nvPr/>
        </p:nvSpPr>
        <p:spPr>
          <a:xfrm>
            <a:off x="7029058" y="5643561"/>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大学教育</a:t>
            </a:r>
          </a:p>
        </p:txBody>
      </p:sp>
      <p:sp>
        <p:nvSpPr>
          <p:cNvPr descr="高校までに培った力を更に向上・発展させ、社会に送り出すための" id="18" name="角丸四角形 4"/>
          <p:cNvSpPr/>
          <p:nvPr/>
        </p:nvSpPr>
        <p:spPr>
          <a:xfrm>
            <a:off x="7134774" y="4788910"/>
            <a:ext cx="2217883" cy="902949"/>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高校までに培った力を</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更に向上・発展させ、</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社会に送り出すための</a:t>
            </a:r>
          </a:p>
        </p:txBody>
      </p:sp>
      <p:sp>
        <p:nvSpPr>
          <p:cNvPr id="19" name="角丸四角形 30"/>
          <p:cNvSpPr/>
          <p:nvPr/>
        </p:nvSpPr>
        <p:spPr>
          <a:xfrm>
            <a:off x="4684850" y="3151215"/>
            <a:ext cx="4380469" cy="1024191"/>
          </a:xfrm>
          <a:prstGeom prst="roundRect">
            <a:avLst/>
          </a:prstGeom>
          <a:solidFill>
            <a:srgbClr val="70A2DA"/>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descr="高等学校教育・大学教育・大学入学者選抜の一体的改革" id="20" name="正方形/長方形 19"/>
          <p:cNvSpPr/>
          <p:nvPr/>
        </p:nvSpPr>
        <p:spPr>
          <a:xfrm>
            <a:off x="4245926" y="3234855"/>
            <a:ext cx="5258316" cy="4240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43124" lIns="86196" rIns="86196" rtlCol="0" tIns="43124"/>
          <a:lstStyle/>
          <a:p>
            <a:pPr algn="ctr" defTabSz="86203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34"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rPr>
              <a:t>高等学校教育・大学教育・大学入学者選抜の一体的改革</a:t>
            </a:r>
            <a:endParaRPr altLang="ja-JP" b="0" baseline="0" cap="none" dirty="0" i="0" kern="1200" kumimoji="1" lang="en-US" noProof="0" normalizeH="0" spc="0" strike="noStrike" sz="1234"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endParaRPr>
          </a:p>
        </p:txBody>
      </p:sp>
      <p:sp>
        <p:nvSpPr>
          <p:cNvPr descr="高大接続改革" id="21" name="正方形/長方形 20"/>
          <p:cNvSpPr/>
          <p:nvPr/>
        </p:nvSpPr>
        <p:spPr>
          <a:xfrm>
            <a:off x="5741990" y="3574677"/>
            <a:ext cx="2219636" cy="496497"/>
          </a:xfrm>
          <a:prstGeom prst="rect">
            <a:avLst/>
          </a:prstGeom>
          <a:noFill/>
        </p:spPr>
        <p:txBody>
          <a:bodyPr bIns="43385" lIns="86769" rIns="86769" tIns="43385" wrap="non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657"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rPr>
              <a:t>高大接続改革</a:t>
            </a:r>
          </a:p>
        </p:txBody>
      </p:sp>
      <p:sp>
        <p:nvSpPr>
          <p:cNvPr descr="学力の３要素（図の下に注釈あり）" id="22" name="角丸四角形 4"/>
          <p:cNvSpPr/>
          <p:nvPr/>
        </p:nvSpPr>
        <p:spPr>
          <a:xfrm>
            <a:off x="67408" y="3942389"/>
            <a:ext cx="2217883" cy="257572"/>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ct val="100000"/>
              </a:lnSpc>
              <a:spcBef>
                <a:spcPts val="0"/>
              </a:spcBef>
              <a:spcAft>
                <a:spcPct val="35000"/>
              </a:spcAft>
              <a:buClrTx/>
              <a:buSzTx/>
              <a:buFontTx/>
              <a:buNone/>
              <a:tabLst/>
              <a:defRPr/>
            </a:pPr>
            <a:r>
              <a:rPr altLang="ja-JP" b="1" baseline="0" cap="none" dirty="0" i="0" kern="1200" kumimoji="1" lang="en-US"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a:t>
            </a:r>
            <a:r>
              <a:rPr altLang="en-US" b="1" baseline="0" cap="none" dirty="0" i="0" kern="1200" kumimoji="1" lang="ja-JP"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学力の３要素</a:t>
            </a:r>
            <a:r>
              <a:rPr altLang="ja-JP" b="1" baseline="0" cap="none" dirty="0" i="0" kern="1200" kumimoji="1" lang="en-US"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a:t>
            </a:r>
          </a:p>
        </p:txBody>
      </p:sp>
      <p:sp>
        <p:nvSpPr>
          <p:cNvPr descr="国際化、情報化の急速な進展→社会構造も急速に、かつ大きく変革。 知識基盤社会のなかで、新たな価値を創造していく力を育てることが必要。 社会で自立的に活動していくために必要な「学力の３要素」をバランスよく育むことが必要" id="23" name="テキスト ボックス 22"/>
          <p:cNvSpPr txBox="1"/>
          <p:nvPr/>
        </p:nvSpPr>
        <p:spPr>
          <a:xfrm>
            <a:off x="312027" y="1185414"/>
            <a:ext cx="3369148" cy="2735187"/>
          </a:xfrm>
          <a:prstGeom prst="rect">
            <a:avLst/>
          </a:prstGeom>
          <a:solidFill>
            <a:schemeClr val="bg1"/>
          </a:solidFill>
          <a:ln w="3175">
            <a:noFill/>
          </a:ln>
        </p:spPr>
        <p:txBody>
          <a:bodyPr bIns="43124" lIns="86196" rIns="86196" rtlCol="0" tIns="43124" wrap="square">
            <a:spAutoFit/>
          </a:bodyPr>
          <a:lstStyle/>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国際化、情報化の急速な進展</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社会構造も急速に、かつ大きく変革。</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3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知識基盤社会のなかで、新たな価値を創造していく力を育てることが必要。</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3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社会で自立的に活動していくために必要な「学力の</a:t>
            </a:r>
            <a:r>
              <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3</a:t>
            </a: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要素」をバランスよく育むことが必要。</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p:txBody>
      </p:sp>
      <p:sp>
        <p:nvSpPr>
          <p:cNvPr id="4" name="スライド番号プレースホルダー 8">
            <a:extLst>
              <a:ext uri="{FF2B5EF4-FFF2-40B4-BE49-F238E27FC236}">
                <a16:creationId xmlns:a16="http://schemas.microsoft.com/office/drawing/2014/main" id="{B31A832E-D1E7-7B06-3D54-D430FC7184EE}"/>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14</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42904987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8F7A810-3E9E-FD96-7DC6-4C949CC1CE01}"/>
              </a:ext>
            </a:extLst>
          </p:cNvPr>
          <p:cNvSpPr/>
          <p:nvPr/>
        </p:nvSpPr>
        <p:spPr>
          <a:xfrm>
            <a:off x="204429" y="298011"/>
            <a:ext cx="9498832" cy="276114"/>
          </a:xfrm>
          <a:prstGeom prst="rect">
            <a:avLst/>
          </a:prstGeom>
          <a:solidFill>
            <a:schemeClr val="tx2">
              <a:lumMod val="75000"/>
            </a:schemeClr>
          </a:solidFill>
          <a:ln cmpd="thickThin" w="41275">
            <a:noFill/>
          </a:ln>
        </p:spPr>
        <p:style>
          <a:lnRef idx="2">
            <a:schemeClr val="dk1"/>
          </a:lnRef>
          <a:fillRef idx="1">
            <a:schemeClr val="lt1"/>
          </a:fillRef>
          <a:effectRef idx="0">
            <a:schemeClr val="dk1"/>
          </a:effectRef>
          <a:fontRef idx="minor">
            <a:schemeClr val="dk1"/>
          </a:fontRef>
        </p:style>
        <p:txBody>
          <a:bodyPr anchor="ctr" anchorCtr="0" bIns="69028" lIns="172570" rtlCol="0" tIns="69028"/>
          <a:lstStyle/>
          <a:p>
            <a:pPr algn="ctr" defTabSz="438325"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00" kumimoji="1" lang="ja-JP" noProof="0" normalizeH="0" spc="0" strike="noStrike" sz="1598"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大学入学者選抜改革の進捗状況</a:t>
            </a:r>
            <a:endParaRPr altLang="ja-JP" b="1" baseline="0" cap="none" dirty="0" i="0" kern="1200" kumimoji="1" lang="en-US" noProof="0" normalizeH="0" spc="0" strike="noStrike" sz="1422"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5" name="正方形/長方形 4">
            <a:extLst>
              <a:ext uri="{FF2B5EF4-FFF2-40B4-BE49-F238E27FC236}">
                <a16:creationId xmlns:a16="http://schemas.microsoft.com/office/drawing/2014/main" id="{340C34E3-BCAD-6782-69A5-FF4C0205ECF2}"/>
              </a:ext>
            </a:extLst>
          </p:cNvPr>
          <p:cNvSpPr/>
          <p:nvPr/>
        </p:nvSpPr>
        <p:spPr>
          <a:xfrm>
            <a:off x="590675" y="696727"/>
            <a:ext cx="8548261" cy="1000910"/>
          </a:xfrm>
          <a:prstGeom prst="rect">
            <a:avLst/>
          </a:prstGeom>
          <a:solidFill>
            <a:schemeClr val="bg1"/>
          </a:solidFill>
          <a:ln cmpd="sng" w="28575">
            <a:solidFill>
              <a:schemeClr val="tx2">
                <a:lumMod val="75000"/>
              </a:schemeClr>
            </a:solidFill>
          </a:ln>
        </p:spPr>
        <p:style>
          <a:lnRef idx="2">
            <a:schemeClr val="dk1"/>
          </a:lnRef>
          <a:fillRef idx="1">
            <a:schemeClr val="lt1"/>
          </a:fillRef>
          <a:effectRef idx="0">
            <a:schemeClr val="dk1"/>
          </a:effectRef>
          <a:fontRef idx="minor">
            <a:schemeClr val="dk1"/>
          </a:fontRef>
        </p:style>
        <p:txBody>
          <a:bodyPr anchor="t" rtlCol="0" tIns="172570"/>
          <a:lstStyle/>
          <a:p>
            <a:pPr algn="just" defTabSz="876651" eaLnBrk="1" fontAlgn="auto" hangingPunct="1" indent="-127845" latinLnBrk="0" lvl="0" marL="127845" marR="0" rtl="0">
              <a:lnSpc>
                <a:spcPct val="100000"/>
              </a:lnSpc>
              <a:spcBef>
                <a:spcPts val="0"/>
              </a:spcBef>
              <a:spcAft>
                <a:spcPts val="576"/>
              </a:spcAft>
              <a:buClrTx/>
              <a:buSzTx/>
              <a:buFontTx/>
              <a:buNone/>
              <a:tabLst/>
              <a:defRPr/>
            </a:pP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○我が国の将来を担う若者が未来を切り拓くために必要な資質・能力の育成を目指し、高等学校教育改革、大学教育改革、その間をつなぐ</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大学入学者選抜改革を一体的に推進</a:t>
            </a: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127845" latinLnBrk="0" lvl="0" marL="127845" marR="0" rtl="0">
              <a:lnSpc>
                <a:spcPct val="100000"/>
              </a:lnSpc>
              <a:spcBef>
                <a:spcPts val="0"/>
              </a:spcBef>
              <a:spcAft>
                <a:spcPts val="0"/>
              </a:spcAft>
              <a:buClrTx/>
              <a:buSzTx/>
              <a:buFontTx/>
              <a:buNone/>
              <a:tabLst/>
              <a:defRPr/>
            </a:pP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大学入学者選抜は、</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高等学校段階までに身に付けた力を大学</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で</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発展・向上させ</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る</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という一貫したプロセスを前提として、大学の入口段階で</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　　</a:t>
            </a:r>
            <a:r>
              <a:rPr altLang="ja-JP" b="1"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入学者に求める力を多面的・総合的に評価・判定するものに転換</a:t>
            </a:r>
            <a:endParaRPr altLang="en-US" b="1" baseline="0" cap="none" dirty="0" i="0" kern="1200" kumimoji="1" lang="ja-JP" noProof="0" normalizeH="0" spc="0" strike="noStrike" sz="1007"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6" name="角丸四角形 10">
            <a:extLst>
              <a:ext uri="{FF2B5EF4-FFF2-40B4-BE49-F238E27FC236}">
                <a16:creationId xmlns:a16="http://schemas.microsoft.com/office/drawing/2014/main" id="{BB28DB79-90BA-B3E8-45A0-94E93FAD8052}"/>
              </a:ext>
            </a:extLst>
          </p:cNvPr>
          <p:cNvSpPr/>
          <p:nvPr/>
        </p:nvSpPr>
        <p:spPr>
          <a:xfrm>
            <a:off x="444683" y="610777"/>
            <a:ext cx="3796558" cy="224816"/>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38057" rtlCol="0" tIns="69028"/>
          <a:lstStyle/>
          <a:p>
            <a:pPr algn="l" defTabSz="438325" eaLnBrk="1" fontAlgn="auto" hangingPunct="1" indent="0" latinLnBrk="0" lvl="0" marL="0" marR="0" rtl="0">
              <a:lnSpc>
                <a:spcPts val="1150"/>
              </a:lnSpc>
              <a:spcBef>
                <a:spcPts val="0"/>
              </a:spcBef>
              <a:spcAft>
                <a:spcPts val="0"/>
              </a:spcAft>
              <a:buClrTx/>
              <a:buSzTx/>
              <a:buFontTx/>
              <a:buNone/>
              <a:tabLst/>
              <a:defRPr/>
            </a:pPr>
            <a:r>
              <a:rPr altLang="ja-JP" b="0" baseline="0" cap="none" dirty="0" i="0" kern="100" kumimoji="1"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改革の方向性</a:t>
            </a:r>
            <a:r>
              <a:rPr altLang="en-US" b="0" baseline="0" cap="none" dirty="0" i="0" kern="100" kumimoji="1"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（平成</a:t>
            </a:r>
            <a:r>
              <a:rPr altLang="ja-JP" b="0" baseline="0" cap="none" dirty="0" i="0" kern="100" kumimoji="1" lang="en-US"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26</a:t>
            </a:r>
            <a:r>
              <a:rPr altLang="en-US" b="0" baseline="0" cap="none" dirty="0" i="0" kern="100" kumimoji="1"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年</a:t>
            </a:r>
            <a:r>
              <a:rPr altLang="ja-JP" b="0" baseline="0" cap="none" dirty="0" i="0" kern="100" kumimoji="1" lang="en-US"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12</a:t>
            </a:r>
            <a:r>
              <a:rPr altLang="en-US" b="0" baseline="0" cap="none" dirty="0" i="0" kern="100" kumimoji="1"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月～）</a:t>
            </a:r>
            <a:endParaRPr altLang="en-US" b="1" baseline="0" cap="none" dirty="0" i="0" kern="1200" kumimoji="0" lang="ja-JP" noProof="0" normalizeH="0" spc="0" strike="noStrike" sz="1066"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13" name="テキスト ボックス 12">
            <a:extLst>
              <a:ext uri="{FF2B5EF4-FFF2-40B4-BE49-F238E27FC236}">
                <a16:creationId xmlns:a16="http://schemas.microsoft.com/office/drawing/2014/main" id="{9A3E8B67-359B-91C0-4B90-78B5DE484A13}"/>
              </a:ext>
            </a:extLst>
          </p:cNvPr>
          <p:cNvSpPr txBox="1"/>
          <p:nvPr/>
        </p:nvSpPr>
        <p:spPr>
          <a:xfrm>
            <a:off x="374860" y="2043423"/>
            <a:ext cx="9254708" cy="675244"/>
          </a:xfrm>
          <a:prstGeom prst="rect">
            <a:avLst/>
          </a:prstGeom>
          <a:noFill/>
        </p:spPr>
        <p:txBody>
          <a:bodyPr bIns="34514" lIns="34514" rIns="34514" rtlCol="0" tIns="34514" wrap="square">
            <a:noAutofit/>
          </a:bodyPr>
          <a:lstStyle/>
          <a:p>
            <a:pPr algn="just" defTabSz="876651" eaLnBrk="1" fontAlgn="auto" hangingPunct="1" indent="-127845" latinLnBrk="0" lvl="0" marL="255690" marR="0" rtl="0">
              <a:lnSpc>
                <a:spcPct val="100000"/>
              </a:lnSpc>
              <a:spcBef>
                <a:spcPts val="0"/>
              </a:spcBef>
              <a:spcAft>
                <a:spcPts val="0"/>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大学入試センター試験から</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大学入学共通テストに転換し</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1"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より思考力・判断力・表現力等を重視</a:t>
            </a:r>
            <a:r>
              <a:rPr altLang="ja-JP" b="0" baseline="0" cap="none" dirty="0" i="0" kern="100" kumimoji="1" lang="ja-JP" noProof="0" normalizeH="0" spc="0" strike="noStrike" sz="934"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（令和３年１月から「大学入学共通テスト」実施） </a:t>
            </a:r>
            <a:endParaRPr altLang="ja-JP" b="0" baseline="0" cap="none" dirty="0" i="0" kern="100" kumimoji="1" lang="en-US"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127845" latinLnBrk="0" lvl="0" marL="255690" marR="0" rtl="0">
              <a:lnSpc>
                <a:spcPct val="100000"/>
              </a:lnSpc>
              <a:spcBef>
                <a:spcPts val="0"/>
              </a:spcBef>
              <a:spcAft>
                <a:spcPts val="0"/>
              </a:spcAft>
              <a:buClrTx/>
              <a:buSzTx/>
              <a:buFontTx/>
              <a:buNone/>
              <a:tabLst/>
              <a:defRPr/>
            </a:pPr>
            <a:r>
              <a:rPr altLang="en-US" b="0"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422"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1" lang="ja-JP" noProof="0" normalizeH="0" spc="0" strike="noStrike" sz="1244" u="none">
                <a:ln>
                  <a:noFill/>
                </a:ln>
                <a:solidFill>
                  <a:prstClr val="black"/>
                </a:solidFill>
                <a:effectLst/>
                <a:uLnTx/>
                <a:uFillTx/>
                <a:latin charset="-128" panose="020B0604030504040204" pitchFamily="50" typeface="Meiryo UI"/>
                <a:ea charset="-128" panose="020B0604030504040204" pitchFamily="50" typeface="Meiryo UI"/>
                <a:cs typeface="Times New Roman"/>
              </a:rPr>
              <a:t>➡</a:t>
            </a:r>
            <a:r>
              <a:rPr altLang="en-US" b="0" baseline="0" cap="none" dirty="0" i="0" kern="100" kumimoji="1" lang="ja-JP" noProof="0" normalizeH="0" spc="0" strike="noStrike" sz="1244"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en-US" b="1" baseline="0" cap="none" dirty="0" i="0" kern="100" kumimoji="1" lang="ja-JP" noProof="0" normalizeH="0" spc="0" strike="noStrike" sz="1244"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現役高校生の約半数</a:t>
            </a:r>
            <a:r>
              <a:rPr altLang="en-US" b="0" baseline="0" cap="none" dirty="0" i="0" kern="100" kumimoji="1" lang="ja-JP" noProof="0" normalizeH="0" spc="0" strike="noStrike" sz="1244"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が受験　</a:t>
            </a:r>
            <a:endParaRPr altLang="ja-JP" b="0" baseline="0" cap="none" dirty="0" i="0" kern="100" kumimoji="1" lang="en-US" noProof="0" normalizeH="0" spc="0" strike="noStrike" sz="1244"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127845" latinLnBrk="0" lvl="0" marL="255690" marR="0" rtl="0">
              <a:lnSpc>
                <a:spcPct val="100000"/>
              </a:lnSpc>
              <a:spcBef>
                <a:spcPts val="0"/>
              </a:spcBef>
              <a:spcAft>
                <a:spcPts val="0"/>
              </a:spcAft>
              <a:buClrTx/>
              <a:buSzTx/>
              <a:buFontTx/>
              <a:buNone/>
              <a:tabLst/>
              <a:defRPr/>
            </a:pPr>
            <a:r>
              <a:rPr altLang="en-US"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1" lang="ja-JP" noProof="0" normalizeH="0" spc="0" strike="noStrike" sz="97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en-US"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共通テストの枠組みで実施予定だった英語成績提供システムや記述式</a:t>
            </a:r>
            <a:r>
              <a:rPr altLang="en-US" b="0" baseline="0" cap="none" dirty="0" i="0" kern="100" kumimoji="1" lang="ja-JP"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問題</a:t>
            </a:r>
            <a:r>
              <a:rPr altLang="ja-JP" b="0" baseline="0" cap="none" dirty="0" i="0" kern="100" kumimoji="1" lang="ja-JP"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については、公平性の観点等から有識者会議の議論を経て、個別大学の入学者選抜で推進（令和３年７月～）</a:t>
            </a:r>
            <a:endParaRPr altLang="ja-JP" b="0" baseline="0" cap="none" dirty="0" i="0" kern="100" kumimoji="1" lang="en-US" noProof="0" normalizeH="0" spc="0" strike="noStrike" sz="711"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38" name="角丸四角形 10">
            <a:extLst>
              <a:ext uri="{FF2B5EF4-FFF2-40B4-BE49-F238E27FC236}">
                <a16:creationId xmlns:a16="http://schemas.microsoft.com/office/drawing/2014/main" id="{3F3B1BBF-68C9-07AA-CAC8-6B7FB313C0B7}"/>
              </a:ext>
            </a:extLst>
          </p:cNvPr>
          <p:cNvSpPr/>
          <p:nvPr/>
        </p:nvSpPr>
        <p:spPr>
          <a:xfrm>
            <a:off x="411649" y="1797120"/>
            <a:ext cx="3796558" cy="224816"/>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38057" rtlCol="0" tIns="34514"/>
          <a:lstStyle/>
          <a:p>
            <a:pPr algn="l" defTabSz="438325" eaLnBrk="1" fontAlgn="auto" hangingPunct="1" indent="0" latinLnBrk="0" lvl="0" marL="0" marR="0" rtl="0">
              <a:lnSpc>
                <a:spcPts val="1150"/>
              </a:lnSpc>
              <a:spcBef>
                <a:spcPts val="0"/>
              </a:spcBef>
              <a:spcAft>
                <a:spcPts val="0"/>
              </a:spcAft>
              <a:buClrTx/>
              <a:buSzTx/>
              <a:buFontTx/>
              <a:buNone/>
              <a:tabLst/>
              <a:defRPr/>
            </a:pPr>
            <a:r>
              <a:rPr altLang="en-US" b="0" baseline="0" cap="none" dirty="0" i="0" kern="1200" kumimoji="0"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typeface="+mn-cs"/>
              </a:rPr>
              <a:t>大学入学共通テストの導入・改革</a:t>
            </a:r>
          </a:p>
        </p:txBody>
      </p:sp>
      <p:sp>
        <p:nvSpPr>
          <p:cNvPr id="42" name="角丸四角形 10">
            <a:extLst>
              <a:ext uri="{FF2B5EF4-FFF2-40B4-BE49-F238E27FC236}">
                <a16:creationId xmlns:a16="http://schemas.microsoft.com/office/drawing/2014/main" id="{95802A75-E7CC-CA00-F88B-D0E9DF03848F}"/>
              </a:ext>
            </a:extLst>
          </p:cNvPr>
          <p:cNvSpPr/>
          <p:nvPr/>
        </p:nvSpPr>
        <p:spPr>
          <a:xfrm>
            <a:off x="414727" y="2808094"/>
            <a:ext cx="3796558" cy="224816"/>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38057" rtlCol="0" tIns="34514"/>
          <a:lstStyle/>
          <a:p>
            <a:pPr algn="l" defTabSz="438325" eaLnBrk="1" fontAlgn="auto" hangingPunct="1" indent="0" latinLnBrk="0" lvl="0" marL="0" marR="0" rtl="0">
              <a:lnSpc>
                <a:spcPts val="1150"/>
              </a:lnSpc>
              <a:spcBef>
                <a:spcPts val="0"/>
              </a:spcBef>
              <a:spcAft>
                <a:spcPts val="0"/>
              </a:spcAft>
              <a:buClrTx/>
              <a:buSzTx/>
              <a:buFontTx/>
              <a:buNone/>
              <a:tabLst/>
              <a:defRPr/>
            </a:pPr>
            <a:r>
              <a:rPr altLang="ja-JP" b="0" baseline="0" cap="none" dirty="0" i="0" kern="100" kumimoji="1" lang="ja-JP" noProof="0" normalizeH="0" spc="0" strike="noStrike" sz="1244"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個別大学における入学者選抜改革</a:t>
            </a:r>
            <a:endParaRPr altLang="en-US" b="1" baseline="0" cap="none" dirty="0" i="0" kern="1200" kumimoji="0" lang="ja-JP" noProof="0" normalizeH="0" spc="0" strike="noStrike" sz="1066"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43" name="テキスト ボックス 42">
            <a:extLst>
              <a:ext uri="{FF2B5EF4-FFF2-40B4-BE49-F238E27FC236}">
                <a16:creationId xmlns:a16="http://schemas.microsoft.com/office/drawing/2014/main" id="{6556FAEB-3962-2370-88B7-F4773C04E435}"/>
              </a:ext>
            </a:extLst>
          </p:cNvPr>
          <p:cNvSpPr txBox="1"/>
          <p:nvPr/>
        </p:nvSpPr>
        <p:spPr>
          <a:xfrm>
            <a:off x="502925" y="3078301"/>
            <a:ext cx="4420119" cy="241598"/>
          </a:xfrm>
          <a:prstGeom prst="rect">
            <a:avLst/>
          </a:prstGeom>
          <a:solidFill>
            <a:schemeClr val="accent5"/>
          </a:solidFill>
        </p:spPr>
        <p:txBody>
          <a:bodyPr bIns="34514" lIns="34514" rIns="34514" rtlCol="0" tIns="34514" wrap="square">
            <a:noAutofit/>
          </a:bodyPr>
          <a:lstStyle/>
          <a:p>
            <a:pPr algn="just" defTabSz="876651" eaLnBrk="1" fontAlgn="auto" hangingPunct="1" indent="0" latinLnBrk="0" lvl="0" marL="0" marR="0" rtl="0">
              <a:lnSpc>
                <a:spcPct val="100000"/>
              </a:lnSpc>
              <a:spcBef>
                <a:spcPts val="0"/>
              </a:spcBef>
              <a:spcAft>
                <a:spcPts val="288"/>
              </a:spcAft>
              <a:buClrTx/>
              <a:buSzTx/>
              <a:buFontTx/>
              <a:buNone/>
              <a:tabLst/>
              <a:defRPr/>
            </a:pP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①</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「学力の３要素</a:t>
            </a:r>
            <a:r>
              <a:rPr altLang="ja-JP" b="0" baseline="3000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」を多面的・総合的に評価する入学者選抜への改善</a:t>
            </a:r>
            <a:endParaRPr altLang="ja-JP" b="0" baseline="0" cap="none" dirty="0" i="0" kern="100" kumimoji="1" lang="en-US" noProof="0" normalizeH="0" spc="0" strike="noStrike" sz="10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4" name="テキスト ボックス 43">
            <a:extLst>
              <a:ext uri="{FF2B5EF4-FFF2-40B4-BE49-F238E27FC236}">
                <a16:creationId xmlns:a16="http://schemas.microsoft.com/office/drawing/2014/main" id="{7F360E86-2C3C-9DA9-DDD7-433B06C4D851}"/>
              </a:ext>
            </a:extLst>
          </p:cNvPr>
          <p:cNvSpPr txBox="1"/>
          <p:nvPr/>
        </p:nvSpPr>
        <p:spPr>
          <a:xfrm>
            <a:off x="4245067" y="2839403"/>
            <a:ext cx="4646027" cy="128600"/>
          </a:xfrm>
          <a:prstGeom prst="rect">
            <a:avLst/>
          </a:prstGeom>
          <a:noFill/>
        </p:spPr>
        <p:txBody>
          <a:bodyPr bIns="34514" lIns="34514" rIns="34514" rtlCol="0" tIns="34514" wrap="square">
            <a:noAutofit/>
          </a:bodyPr>
          <a:lstStyle/>
          <a:p>
            <a:pPr algn="just" defTabSz="876651" eaLnBrk="1" fontAlgn="auto" hangingPunct="1" indent="-339398" latinLnBrk="0" lvl="0" marL="339398" marR="0" rtl="0">
              <a:lnSpc>
                <a:spcPct val="100000"/>
              </a:lnSpc>
              <a:spcBef>
                <a:spcPts val="0"/>
              </a:spcBef>
              <a:spcAft>
                <a:spcPts val="288"/>
              </a:spcAft>
              <a:buClrTx/>
              <a:buSzTx/>
              <a:buFontTx/>
              <a:buNone/>
              <a:tabLst/>
              <a:defRPr/>
            </a:pPr>
            <a:r>
              <a:rPr altLang="ja-JP" b="0" baseline="0" cap="none" dirty="0" i="0" kern="100" kumimoji="1" lang="en-US" noProof="0" normalizeH="0" spc="0" strike="noStrike" sz="79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1" lang="ja-JP" noProof="0" normalizeH="0" spc="0" strike="noStrike" sz="79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「知識・技能」、「思考力・判断力・表現力等」、「主体性を持ち多様な人々と協働しつつ学習する態度」</a:t>
            </a:r>
            <a:endParaRPr altLang="ja-JP" b="0" baseline="0" cap="none" dirty="0" i="0" kern="100" kumimoji="1" lang="en-US" noProof="0" normalizeH="0" spc="0" strike="noStrike" sz="88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5" name="テキスト ボックス 44">
            <a:extLst>
              <a:ext uri="{FF2B5EF4-FFF2-40B4-BE49-F238E27FC236}">
                <a16:creationId xmlns:a16="http://schemas.microsoft.com/office/drawing/2014/main" id="{743C0984-5ACC-5C05-CD1F-E7873F21C938}"/>
              </a:ext>
            </a:extLst>
          </p:cNvPr>
          <p:cNvSpPr txBox="1"/>
          <p:nvPr/>
        </p:nvSpPr>
        <p:spPr>
          <a:xfrm>
            <a:off x="414729" y="3351222"/>
            <a:ext cx="6644039" cy="709377"/>
          </a:xfrm>
          <a:prstGeom prst="rect">
            <a:avLst/>
          </a:prstGeom>
          <a:noFill/>
        </p:spPr>
        <p:txBody>
          <a:bodyPr bIns="34514" lIns="34514" rIns="34514" rtlCol="0" tIns="34514" wrap="square">
            <a:noAutofit/>
          </a:bodyPr>
          <a:lstStyle/>
          <a:p>
            <a:pPr algn="just" defTabSz="876651" eaLnBrk="1" fontAlgn="auto" hangingPunct="1" indent="-339398" latinLnBrk="0" lvl="0" marL="339398" marR="0" rtl="0">
              <a:lnSpc>
                <a:spcPct val="100000"/>
              </a:lnSpc>
              <a:spcBef>
                <a:spcPts val="576"/>
              </a:spcBef>
              <a:spcAft>
                <a:spcPts val="288"/>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 志願者の資質・能力を丁寧かつ確実に評価</a:t>
            </a:r>
            <a:r>
              <a:rPr altLang="ja-JP" b="0" baseline="3000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する</a:t>
            </a:r>
            <a:r>
              <a:rPr altLang="ja-JP" b="1"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総合型選抜</a:t>
            </a:r>
            <a:r>
              <a:rPr altLang="ja-JP" b="0"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学校推薦型選抜</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の</a:t>
            </a:r>
            <a:r>
              <a:rPr altLang="ja-JP"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推進</a:t>
            </a:r>
            <a:r>
              <a:rPr altLang="en-US"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en-US"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令和２年６月～</a:t>
            </a:r>
            <a:r>
              <a:rPr altLang="ja-JP" b="0" baseline="0" cap="none" dirty="0" i="0" kern="100" kumimoji="1" lang="en-US"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p>
          <a:p>
            <a:pPr algn="just" defTabSz="876651" eaLnBrk="1" fontAlgn="auto" hangingPunct="1" indent="-339398" latinLnBrk="0" lvl="0" marL="339398" marR="0" rtl="0">
              <a:lnSpc>
                <a:spcPct val="100000"/>
              </a:lnSpc>
              <a:spcBef>
                <a:spcPts val="576"/>
              </a:spcBef>
              <a:spcAft>
                <a:spcPts val="288"/>
              </a:spcAft>
              <a:buClrTx/>
              <a:buSzTx/>
              <a:buFontTx/>
              <a:buNone/>
              <a:tabLst/>
              <a:defRPr/>
            </a:pPr>
            <a:r>
              <a:rPr altLang="en-US"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en-US"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各大学が実施する教科・科目に係る個別テストや共通テストの他、調査書、小論文、面接、資格検定試験、志望理由書、推薦書等を適切に組み合せて評価</a:t>
            </a:r>
            <a:endParaRPr altLang="ja-JP" b="0" baseline="0" cap="none" dirty="0" i="0" kern="100" kumimoji="1" lang="en-US"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ct val="100000"/>
              </a:lnSpc>
              <a:spcBef>
                <a:spcPts val="0"/>
              </a:spcBef>
              <a:spcAft>
                <a:spcPts val="576"/>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24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en-US" noProof="0" normalizeH="0" spc="0" strike="noStrike" sz="124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1" baseline="0" cap="none" dirty="0" i="0" kern="100" kumimoji="1" lang="ja-JP" noProof="0" normalizeH="0" spc="0" strike="noStrike" sz="1244"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入学者の５割以上</a:t>
            </a:r>
            <a:r>
              <a:rPr altLang="en-US" b="1" baseline="0" cap="none" dirty="0" i="0" kern="100" kumimoji="1" lang="ja-JP" noProof="0" normalizeH="0" spc="0" strike="noStrike" sz="1244" u="none">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が総合型・学校推薦型で入学</a:t>
            </a: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ct val="100000"/>
              </a:lnSpc>
              <a:spcBef>
                <a:spcPts val="0"/>
              </a:spcBef>
              <a:spcAft>
                <a:spcPts val="576"/>
              </a:spcAft>
              <a:buClrTx/>
              <a:buSzTx/>
              <a:buFontTx/>
              <a:buNone/>
              <a:tabLst/>
              <a:defRPr/>
            </a:pP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ct val="100000"/>
              </a:lnSpc>
              <a:spcBef>
                <a:spcPts val="576"/>
              </a:spcBef>
              <a:spcAft>
                <a:spcPts val="288"/>
              </a:spcAft>
              <a:buClrTx/>
              <a:buSzTx/>
              <a:buFontTx/>
              <a:buNone/>
              <a:tabLst/>
              <a:defRPr/>
            </a:pPr>
            <a:endPar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ct val="100000"/>
              </a:lnSpc>
              <a:spcBef>
                <a:spcPts val="576"/>
              </a:spcBef>
              <a:spcAft>
                <a:spcPts val="288"/>
              </a:spcAft>
              <a:buClrTx/>
              <a:buSzTx/>
              <a:buFontTx/>
              <a:buNone/>
              <a:tabLst/>
              <a:defRPr/>
            </a:pP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ct val="100000"/>
              </a:lnSpc>
              <a:spcBef>
                <a:spcPts val="576"/>
              </a:spcBef>
              <a:spcAft>
                <a:spcPts val="288"/>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0" name="テキスト ボックス 49">
            <a:extLst>
              <a:ext uri="{FF2B5EF4-FFF2-40B4-BE49-F238E27FC236}">
                <a16:creationId xmlns:a16="http://schemas.microsoft.com/office/drawing/2014/main" id="{61EEEA37-7946-DD3D-7D31-52D82D48555E}"/>
              </a:ext>
            </a:extLst>
          </p:cNvPr>
          <p:cNvSpPr txBox="1"/>
          <p:nvPr/>
        </p:nvSpPr>
        <p:spPr>
          <a:xfrm>
            <a:off x="276594" y="4278313"/>
            <a:ext cx="6214249" cy="464230"/>
          </a:xfrm>
          <a:prstGeom prst="rect">
            <a:avLst/>
          </a:prstGeom>
          <a:noFill/>
        </p:spPr>
        <p:txBody>
          <a:bodyPr wrap="square">
            <a:spAutoFit/>
          </a:bodyPr>
          <a:lstStyle/>
          <a:p>
            <a:pPr algn="just" defTabSz="876651" eaLnBrk="1" fontAlgn="auto" hangingPunct="1" indent="-339398" latinLnBrk="0" lvl="0" marL="339398" marR="0" rtl="0">
              <a:lnSpc>
                <a:spcPts val="977"/>
              </a:lnSpc>
              <a:spcBef>
                <a:spcPts val="576"/>
              </a:spcBef>
              <a:spcAft>
                <a:spcPts val="288"/>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 一般選抜においても「主体性を持って多様な人々と協働して学ぶ態度」を十分に評価するため、</a:t>
            </a:r>
            <a:endPar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339398" latinLnBrk="0" lvl="0" marL="339398" marR="0" rtl="0">
              <a:lnSpc>
                <a:spcPts val="977"/>
              </a:lnSpc>
              <a:spcBef>
                <a:spcPts val="576"/>
              </a:spcBef>
              <a:spcAft>
                <a:spcPts val="288"/>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多様な評価方法を推進</a:t>
            </a:r>
            <a:r>
              <a:rPr altLang="en-US" b="0" baseline="0" cap="none" dirty="0" i="0" kern="100" kumimoji="1" lang="ja-JP" noProof="0" normalizeH="0" spc="0" strike="noStrike" sz="93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（令和２年６月～） </a:t>
            </a:r>
            <a:endPar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grpSp>
        <p:nvGrpSpPr>
          <p:cNvPr id="8" name="グループ化 7">
            <a:extLst>
              <a:ext uri="{FF2B5EF4-FFF2-40B4-BE49-F238E27FC236}">
                <a16:creationId xmlns:a16="http://schemas.microsoft.com/office/drawing/2014/main" id="{AA9CC909-A0C7-D75C-F503-AB9D33B6B37D}"/>
              </a:ext>
            </a:extLst>
          </p:cNvPr>
          <p:cNvGrpSpPr/>
          <p:nvPr/>
        </p:nvGrpSpPr>
        <p:grpSpPr>
          <a:xfrm>
            <a:off x="348024" y="4768362"/>
            <a:ext cx="9177483" cy="1960789"/>
            <a:chOff x="269773" y="5131700"/>
            <a:chExt cx="10116476" cy="2161407"/>
          </a:xfrm>
        </p:grpSpPr>
        <p:sp>
          <p:nvSpPr>
            <p:cNvPr id="10" name="テキスト ボックス 9">
              <a:extLst>
                <a:ext uri="{FF2B5EF4-FFF2-40B4-BE49-F238E27FC236}">
                  <a16:creationId xmlns:a16="http://schemas.microsoft.com/office/drawing/2014/main" id="{0A69EA0A-219A-B99F-22CC-F9BACFCC4943}"/>
                </a:ext>
              </a:extLst>
            </p:cNvPr>
            <p:cNvSpPr txBox="1"/>
            <p:nvPr/>
          </p:nvSpPr>
          <p:spPr>
            <a:xfrm>
              <a:off x="373728" y="6565200"/>
              <a:ext cx="10012521" cy="727907"/>
            </a:xfrm>
            <a:prstGeom prst="rect">
              <a:avLst/>
            </a:prstGeom>
            <a:solidFill>
              <a:schemeClr val="tx2">
                <a:lumMod val="20000"/>
                <a:lumOff val="80000"/>
              </a:schemeClr>
            </a:solidFill>
          </p:spPr>
          <p:txBody>
            <a:bodyPr bIns="34514" lIns="34514" rIns="34514" rtlCol="0" tIns="34514" wrap="square">
              <a:noAutofit/>
            </a:bodyPr>
            <a:lstStyle/>
            <a:p>
              <a:pPr algn="just" defTabSz="876651" eaLnBrk="1" fontAlgn="auto" hangingPunct="1" indent="-168939" latinLnBrk="0" lvl="0" marL="168939" marR="0" rtl="0">
                <a:lnSpc>
                  <a:spcPct val="100000"/>
                </a:lnSpc>
                <a:spcBef>
                  <a:spcPts val="0"/>
                </a:spcBef>
                <a:spcAft>
                  <a:spcPts val="576"/>
                </a:spcAft>
                <a:buClrTx/>
                <a:buSzTx/>
                <a:buFontTx/>
                <a:buNone/>
                <a:tabLst/>
                <a:defRPr/>
              </a:pPr>
              <a:r>
                <a:rPr altLang="en-US"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 主体的・対話的で深い学び</a:t>
              </a:r>
              <a:r>
                <a:rPr altLang="en-US"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を実現するための</a:t>
              </a:r>
              <a:r>
                <a:rPr altLang="en-US"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新学習指導要領に対応した入学者選抜を令和７年度選抜</a:t>
              </a:r>
              <a:r>
                <a:rPr altLang="en-US"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より実施。　</a:t>
              </a:r>
              <a:r>
                <a:rPr altLang="en-US" b="1" baseline="0" cap="none" dirty="0" i="0" kern="100" kumimoji="1" lang="ja-JP" noProof="0" normalizeH="0" spc="0" strike="noStrike" sz="1066" u="sng">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「情報」は全受験者のうち</a:t>
              </a:r>
              <a:r>
                <a:rPr altLang="ja-JP" b="1" baseline="0" cap="none" dirty="0" i="0" kern="100" kumimoji="1" lang="en-US" noProof="0" normalizeH="0" spc="0" strike="noStrike" sz="1066" u="sng">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65</a:t>
              </a:r>
              <a:r>
                <a:rPr altLang="en-US" b="1" baseline="0" cap="none" dirty="0" i="0" kern="100" kumimoji="1" lang="ja-JP" noProof="0" normalizeH="0" spc="0" strike="noStrike" sz="1066" u="sng">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％以上</a:t>
              </a:r>
              <a:r>
                <a:rPr altLang="en-US"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が受験。</a:t>
              </a:r>
              <a:endParaRPr altLang="ja-JP" b="0" baseline="0" cap="none" dirty="0" i="0" kern="100" kumimoji="1" lang="en-US"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76651" eaLnBrk="1" fontAlgn="auto" hangingPunct="1" indent="-168939" latinLnBrk="0" lvl="0" marL="168939" marR="0" rtl="0">
                <a:lnSpc>
                  <a:spcPct val="100000"/>
                </a:lnSpc>
                <a:spcBef>
                  <a:spcPts val="0"/>
                </a:spcBef>
                <a:spcAft>
                  <a:spcPts val="576"/>
                </a:spcAft>
                <a:buClrTx/>
                <a:buSzTx/>
                <a:buFontTx/>
                <a:buNone/>
                <a:tabLst/>
                <a:defRPr/>
              </a:pPr>
              <a:r>
                <a:rPr altLang="en-US"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総合的な英語力</a:t>
              </a:r>
              <a:r>
                <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思考力・判断力・表現力等</a:t>
              </a:r>
              <a:r>
                <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の</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評価</a:t>
              </a:r>
              <a:r>
                <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多様</a:t>
              </a:r>
              <a:r>
                <a:rPr altLang="en-US"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な</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背景を持った学生の受入れ</a:t>
              </a:r>
              <a:r>
                <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など、他大学の模範となる</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好事例を選定・公表</a:t>
              </a:r>
              <a:r>
                <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するとともに優れた取組を推進するために</a:t>
              </a:r>
              <a:r>
                <a:rPr altLang="ja-JP" b="1"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基盤的経費によるインセンティブ付与</a:t>
              </a:r>
              <a:endParaRPr altLang="ja-JP" b="0" baseline="0" cap="none" dirty="0" i="0" kern="100" kumimoji="1" lang="ja-JP" noProof="0" normalizeH="0" spc="0" strike="noStrike" sz="1066" u="none">
                <a:ln>
                  <a:noFill/>
                </a:ln>
                <a:solidFill>
                  <a:srgbClr val="00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39" name="矢印: 下 38">
              <a:extLst>
                <a:ext uri="{FF2B5EF4-FFF2-40B4-BE49-F238E27FC236}">
                  <a16:creationId xmlns:a16="http://schemas.microsoft.com/office/drawing/2014/main" id="{81602D95-9285-0D5E-DC26-22C872B36DAB}"/>
                </a:ext>
              </a:extLst>
            </p:cNvPr>
            <p:cNvSpPr/>
            <p:nvPr/>
          </p:nvSpPr>
          <p:spPr>
            <a:xfrm>
              <a:off x="4682315" y="6253883"/>
              <a:ext cx="1390889" cy="261346"/>
            </a:xfrm>
            <a:prstGeom prst="down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41375"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598" u="none">
                <a:ln>
                  <a:noFill/>
                </a:ln>
                <a:solidFill>
                  <a:prstClr val="white"/>
                </a:solidFill>
                <a:effectLst/>
                <a:uLnTx/>
                <a:uFillTx/>
                <a:latin typeface="Calibri"/>
                <a:ea charset="-128" panose="020B0600070205080204" pitchFamily="50" typeface="ＭＳ Ｐゴシック"/>
                <a:cs typeface="+mn-cs"/>
              </a:endParaRPr>
            </a:p>
          </p:txBody>
        </p:sp>
        <p:sp>
          <p:nvSpPr>
            <p:cNvPr id="47" name="テキスト ボックス 46">
              <a:extLst>
                <a:ext uri="{FF2B5EF4-FFF2-40B4-BE49-F238E27FC236}">
                  <a16:creationId xmlns:a16="http://schemas.microsoft.com/office/drawing/2014/main" id="{2F23BF17-0F16-2368-862E-281EA83C08CD}"/>
                </a:ext>
              </a:extLst>
            </p:cNvPr>
            <p:cNvSpPr txBox="1"/>
            <p:nvPr/>
          </p:nvSpPr>
          <p:spPr>
            <a:xfrm>
              <a:off x="424131" y="5952326"/>
              <a:ext cx="9545098" cy="260053"/>
            </a:xfrm>
            <a:prstGeom prst="rect">
              <a:avLst/>
            </a:prstGeom>
            <a:noFill/>
          </p:spPr>
          <p:txBody>
            <a:bodyPr anchor="t" bIns="34514" lIns="34514" rIns="34514" rtlCol="0" tIns="34514" wrap="square">
              <a:noAutofit/>
            </a:bodyPr>
            <a:lstStyle/>
            <a:p>
              <a:pPr algn="l" defTabSz="876651" eaLnBrk="0" fontAlgn="base" hangingPunct="0" indent="-339093" latinLnBrk="0" lvl="0" marL="339093" marR="0" rtl="0">
                <a:lnSpc>
                  <a:spcPct val="100000"/>
                </a:lnSpc>
                <a:spcBef>
                  <a:spcPct val="0"/>
                </a:spcBef>
                <a:spcAft>
                  <a:spcPct val="0"/>
                </a:spcAft>
                <a:buClrTx/>
                <a:buSzTx/>
                <a:buFontTx/>
                <a:buNone/>
                <a:tabLst/>
                <a:defRPr/>
              </a:pPr>
              <a:r>
                <a:rPr altLang="en-US" b="0" baseline="0" cap="none" dirty="0" i="0" kern="1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1" lang="ja-JP" noProof="0" normalizeH="0" spc="0" strike="noStrike" sz="1054"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1" lang="ja-JP" noProof="0" normalizeH="0" spc="0" strike="noStrike" sz="1244"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en-US"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en-US" b="1" baseline="0" cap="none" dirty="0" i="0" kern="100" kumimoji="1" lang="ja-JP" noProof="0" normalizeH="0" spc="0" strike="noStrike" sz="1246" u="sng">
                  <a:ln>
                    <a:noFill/>
                  </a:ln>
                  <a:solidFill>
                    <a:srgbClr val="FF0000"/>
                  </a:solidFill>
                  <a:effectLst/>
                  <a:uLnTx/>
                  <a:uFillTx/>
                  <a:latin charset="-128" panose="020B0604030504040204" pitchFamily="50" typeface="Meiryo UI"/>
                  <a:ea charset="-128" panose="020B0604030504040204" pitchFamily="50" typeface="Meiryo UI"/>
                  <a:cs typeface="Times New Roman"/>
                </a:rPr>
                <a:t>多様な背景を持った者の選抜に取り組む大学は１２１大学（国公立）</a:t>
              </a:r>
              <a:endParaRPr b="1" baseline="0" cap="none" dirty="0" i="0" kern="100" kumimoji="1" lang="en-US" noProof="0" normalizeH="0" spc="0" strike="noStrike" sz="1343"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8" name="テキスト ボックス 47">
              <a:extLst>
                <a:ext uri="{FF2B5EF4-FFF2-40B4-BE49-F238E27FC236}">
                  <a16:creationId xmlns:a16="http://schemas.microsoft.com/office/drawing/2014/main" id="{F179CCE1-FCB9-35D5-39D9-0CC177EFC6A5}"/>
                </a:ext>
              </a:extLst>
            </p:cNvPr>
            <p:cNvSpPr txBox="1"/>
            <p:nvPr/>
          </p:nvSpPr>
          <p:spPr>
            <a:xfrm>
              <a:off x="6385496" y="5983319"/>
              <a:ext cx="2524039" cy="227703"/>
            </a:xfrm>
            <a:prstGeom prst="rect">
              <a:avLst/>
            </a:prstGeom>
            <a:noFill/>
          </p:spPr>
          <p:txBody>
            <a:bodyPr anchor="t" bIns="43833" lIns="87666" rIns="87666" rtlCol="0" tIns="43833" wrap="square">
              <a:spAutoFit/>
            </a:bodyPr>
            <a:lstStyle/>
            <a:p>
              <a:pPr algn="l" defTabSz="876651"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767" u="none">
                  <a:ln>
                    <a:noFill/>
                  </a:ln>
                  <a:solidFill>
                    <a:prstClr val="black"/>
                  </a:solidFill>
                  <a:effectLst/>
                  <a:uLnTx/>
                  <a:uFillTx/>
                  <a:latin charset="-128" panose="020B0604030504040204" pitchFamily="50" typeface="Meiryo UI"/>
                  <a:ea charset="-128" panose="020B0604030504040204" pitchFamily="50" typeface="Meiryo UI"/>
                  <a:cs typeface="+mn-cs"/>
                </a:rPr>
                <a:t>出典：令和８年度国公立大学入学者選抜の概要</a:t>
              </a:r>
            </a:p>
          </p:txBody>
        </p:sp>
        <p:sp>
          <p:nvSpPr>
            <p:cNvPr id="51" name="テキスト ボックス 50">
              <a:extLst>
                <a:ext uri="{FF2B5EF4-FFF2-40B4-BE49-F238E27FC236}">
                  <a16:creationId xmlns:a16="http://schemas.microsoft.com/office/drawing/2014/main" id="{C2351F82-85E2-3A73-B13A-B5F7C85C40C5}"/>
                </a:ext>
              </a:extLst>
            </p:cNvPr>
            <p:cNvSpPr txBox="1"/>
            <p:nvPr/>
          </p:nvSpPr>
          <p:spPr>
            <a:xfrm>
              <a:off x="373728" y="5131700"/>
              <a:ext cx="4872363" cy="266317"/>
            </a:xfrm>
            <a:prstGeom prst="rect">
              <a:avLst/>
            </a:prstGeom>
            <a:solidFill>
              <a:schemeClr val="accent5"/>
            </a:solidFill>
          </p:spPr>
          <p:txBody>
            <a:bodyPr bIns="34514" lIns="34514" rIns="34514" rtlCol="0" tIns="34514" wrap="square">
              <a:noAutofit/>
            </a:bodyPr>
            <a:lstStyle/>
            <a:p>
              <a:pPr algn="just" defTabSz="876651" eaLnBrk="1" fontAlgn="auto" hangingPunct="1" indent="0" latinLnBrk="0" lvl="0" marL="0" marR="0" rtl="0">
                <a:lnSpc>
                  <a:spcPct val="100000"/>
                </a:lnSpc>
                <a:spcBef>
                  <a:spcPts val="0"/>
                </a:spcBef>
                <a:spcAft>
                  <a:spcPts val="288"/>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② 入学者の多様性確保</a:t>
              </a:r>
              <a:endParaRPr altLang="ja-JP" b="0" baseline="0" cap="none" dirty="0" i="0" kern="100" kumimoji="1" lang="en-US" noProof="0" normalizeH="0" spc="0" strike="noStrike" sz="10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2" name="テキスト ボックス 51">
              <a:extLst>
                <a:ext uri="{FF2B5EF4-FFF2-40B4-BE49-F238E27FC236}">
                  <a16:creationId xmlns:a16="http://schemas.microsoft.com/office/drawing/2014/main" id="{7F36308C-93B9-5A2D-5358-8AE031465829}"/>
                </a:ext>
              </a:extLst>
            </p:cNvPr>
            <p:cNvSpPr txBox="1"/>
            <p:nvPr/>
          </p:nvSpPr>
          <p:spPr>
            <a:xfrm>
              <a:off x="269773" y="5476296"/>
              <a:ext cx="7060520" cy="412139"/>
            </a:xfrm>
            <a:prstGeom prst="rect">
              <a:avLst/>
            </a:prstGeom>
            <a:noFill/>
          </p:spPr>
          <p:txBody>
            <a:bodyPr bIns="34514" lIns="34514" rIns="34514" rtlCol="0" tIns="34514" wrap="square">
              <a:noAutofit/>
            </a:bodyPr>
            <a:lstStyle/>
            <a:p>
              <a:pPr algn="l" defTabSz="876651" eaLnBrk="1" fontAlgn="auto" hangingPunct="1" indent="-339398" latinLnBrk="0" lvl="0" marL="339398" marR="0" rtl="0">
                <a:lnSpc>
                  <a:spcPct val="100000"/>
                </a:lnSpc>
                <a:spcBef>
                  <a:spcPts val="0"/>
                </a:spcBef>
                <a:spcAft>
                  <a:spcPts val="0"/>
                </a:spcAft>
                <a:buClrTx/>
                <a:buSzTx/>
                <a:buFontTx/>
                <a:buNone/>
                <a:tabLst/>
                <a:defRPr/>
              </a:pPr>
              <a:r>
                <a:rPr altLang="en-US" b="0" baseline="0" cap="none" dirty="0" i="0" kern="1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 </a:t>
              </a:r>
              <a:r>
                <a:rPr altLang="ja-JP" b="0" baseline="0" cap="none" dirty="0" i="0" kern="1200" kumimoji="1" lang="ja-JP" noProof="0" normalizeH="0" spc="0" strike="noStrike" sz="1150"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進学機会の確保に困難があると認められる者</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をはじめ、</a:t>
              </a:r>
              <a:r>
                <a:rPr altLang="ja-JP" b="1"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多様性を確保する観点から対象になる者を対象</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に</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志願者の</a:t>
              </a:r>
              <a:r>
                <a:rPr altLang="ja-JP" b="1"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努力のプロセス</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a:t>
              </a:r>
              <a:r>
                <a:rPr altLang="ja-JP" b="1"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意欲</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a:t>
              </a:r>
              <a:r>
                <a:rPr altLang="ja-JP" b="1"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目的意識等を重視</a:t>
              </a:r>
              <a:r>
                <a:rPr altLang="en-US"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する</a:t>
              </a:r>
              <a:r>
                <a:rPr altLang="ja-JP" b="0" baseline="0" cap="none" dirty="0" i="0" kern="1200" kumimoji="1" lang="ja-JP"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評価方法を推進（令和４年６月～）</a:t>
              </a:r>
              <a:endParaRPr altLang="ja-JP" b="0" baseline="0" cap="none" dirty="0" i="0" kern="1200" kumimoji="1" lang="en-US" noProof="0" normalizeH="0" spc="0" strike="noStrike" sz="1150"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endParaRPr>
            </a:p>
          </p:txBody>
        </p:sp>
      </p:grpSp>
      <p:sp>
        <p:nvSpPr>
          <p:cNvPr id="56" name="テキスト ボックス 55">
            <a:extLst>
              <a:ext uri="{FF2B5EF4-FFF2-40B4-BE49-F238E27FC236}">
                <a16:creationId xmlns:a16="http://schemas.microsoft.com/office/drawing/2014/main" id="{5802D6B0-5579-44C8-A1BF-15523614E33F}"/>
              </a:ext>
            </a:extLst>
          </p:cNvPr>
          <p:cNvSpPr txBox="1"/>
          <p:nvPr/>
        </p:nvSpPr>
        <p:spPr>
          <a:xfrm>
            <a:off x="7338558" y="3049917"/>
            <a:ext cx="2050213" cy="365613"/>
          </a:xfrm>
          <a:prstGeom prst="rect">
            <a:avLst/>
          </a:prstGeom>
          <a:noFill/>
        </p:spPr>
        <p:txBody>
          <a:bodyPr wrap="square">
            <a:spAutoFit/>
          </a:bodyPr>
          <a:lstStyle/>
          <a:p>
            <a:pPr algn="ctr" defTabSz="441375"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888" u="none">
                <a:ln>
                  <a:noFill/>
                </a:ln>
                <a:solidFill>
                  <a:srgbClr val="000000"/>
                </a:solidFill>
                <a:effectLst/>
                <a:uLnTx/>
                <a:uFillTx/>
                <a:latin charset="-128" panose="020B0604030504040204" pitchFamily="50" typeface="Meiryo UI"/>
                <a:ea charset="-128" panose="020B0604030504040204" pitchFamily="50" typeface="Meiryo UI"/>
                <a:cs typeface="+mn-cs"/>
              </a:rPr>
              <a:t>令和７年度入学者選抜における</a:t>
            </a:r>
          </a:p>
          <a:p>
            <a:pPr algn="ctr" defTabSz="441375"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888" u="none">
                <a:ln>
                  <a:noFill/>
                </a:ln>
                <a:solidFill>
                  <a:srgbClr val="000000"/>
                </a:solidFill>
                <a:effectLst/>
                <a:uLnTx/>
                <a:uFillTx/>
                <a:latin charset="-128" panose="020B0604030504040204" pitchFamily="50" typeface="Meiryo UI"/>
                <a:ea charset="-128" panose="020B0604030504040204" pitchFamily="50" typeface="Meiryo UI"/>
                <a:cs typeface="+mn-cs"/>
              </a:rPr>
              <a:t>入試方法別入学者割合（国公私計）</a:t>
            </a:r>
          </a:p>
        </p:txBody>
      </p:sp>
      <p:graphicFrame>
        <p:nvGraphicFramePr>
          <p:cNvPr id="3" name="グラフ 2">
            <a:extLst>
              <a:ext uri="{FF2B5EF4-FFF2-40B4-BE49-F238E27FC236}">
                <a16:creationId xmlns:a16="http://schemas.microsoft.com/office/drawing/2014/main" id="{4B78C172-870A-3185-AFA7-972F7D6D7445}"/>
              </a:ext>
            </a:extLst>
          </p:cNvPr>
          <p:cNvGraphicFramePr>
            <a:graphicFrameLocks/>
          </p:cNvGraphicFramePr>
          <p:nvPr/>
        </p:nvGraphicFramePr>
        <p:xfrm>
          <a:off x="6971730" y="2514961"/>
          <a:ext cx="2431345" cy="2501867"/>
        </p:xfrm>
        <a:graphic>
          <a:graphicData uri="http://schemas.openxmlformats.org/drawingml/2006/chart">
            <c:chart xmlns:c="http://schemas.openxmlformats.org/drawingml/2006/chart" r:id="rId2"/>
          </a:graphicData>
        </a:graphic>
      </p:graphicFrame>
      <p:sp>
        <p:nvSpPr>
          <p:cNvPr id="4" name="スライド番号プレースホルダー 8">
            <a:extLst>
              <a:ext uri="{FF2B5EF4-FFF2-40B4-BE49-F238E27FC236}">
                <a16:creationId xmlns:a16="http://schemas.microsoft.com/office/drawing/2014/main" id="{13DE49F8-96EC-5185-5B11-9BEB128EF21D}"/>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a:t>
            </a:r>
            <a:r>
              <a:rPr altLang="ja-JP" dirty="0" kumimoji="1" lang="en-US" sz="1600">
                <a:solidFill>
                  <a:prstClr val="black"/>
                </a:solidFill>
                <a:latin charset="-128" panose="020B0604030504040204" pitchFamily="50" typeface="Meiryo UI"/>
                <a:ea charset="-128" panose="020B0604030504040204" pitchFamily="50" typeface="Meiryo UI"/>
              </a:rPr>
              <a:t>5</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42767846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0A69D81A-9E4E-4894-A5D1-C3F7A8DE5234}"/>
              </a:ext>
            </a:extLst>
          </p:cNvPr>
          <p:cNvGraphicFramePr>
            <a:graphicFrameLocks/>
          </p:cNvGraphicFramePr>
          <p:nvPr>
            <p:extLst>
              <p:ext uri="{D42A27DB-BD31-4B8C-83A1-F6EECF244321}">
                <p14:modId xmlns:p14="http://schemas.microsoft.com/office/powerpoint/2010/main" val="3467721249"/>
              </p:ext>
            </p:extLst>
          </p:nvPr>
        </p:nvGraphicFramePr>
        <p:xfrm>
          <a:off x="4985810" y="1634725"/>
          <a:ext cx="4441899" cy="1959759"/>
        </p:xfrm>
        <a:graphic>
          <a:graphicData uri="http://schemas.openxmlformats.org/drawingml/2006/chart">
            <c:chart xmlns:c="http://schemas.openxmlformats.org/drawingml/2006/chart" r:id="rId2"/>
          </a:graphicData>
        </a:graphic>
      </p:graphicFrame>
      <p:graphicFrame>
        <p:nvGraphicFramePr>
          <p:cNvPr id="24" name="グラフ 23">
            <a:extLst>
              <a:ext uri="{FF2B5EF4-FFF2-40B4-BE49-F238E27FC236}">
                <a16:creationId xmlns:a16="http://schemas.microsoft.com/office/drawing/2014/main" id="{E844C369-30B8-482C-8828-F80DD556DC66}"/>
              </a:ext>
            </a:extLst>
          </p:cNvPr>
          <p:cNvGraphicFramePr>
            <a:graphicFrameLocks/>
          </p:cNvGraphicFramePr>
          <p:nvPr>
            <p:extLst>
              <p:ext uri="{D42A27DB-BD31-4B8C-83A1-F6EECF244321}">
                <p14:modId xmlns:p14="http://schemas.microsoft.com/office/powerpoint/2010/main" val="4195983915"/>
              </p:ext>
            </p:extLst>
          </p:nvPr>
        </p:nvGraphicFramePr>
        <p:xfrm>
          <a:off x="4953002" y="3943866"/>
          <a:ext cx="4496517" cy="1959759"/>
        </p:xfrm>
        <a:graphic>
          <a:graphicData uri="http://schemas.openxmlformats.org/drawingml/2006/chart">
            <c:chart xmlns:c="http://schemas.openxmlformats.org/drawingml/2006/chart" r:id="rId3"/>
          </a:graphicData>
        </a:graphic>
      </p:graphicFrame>
      <p:graphicFrame>
        <p:nvGraphicFramePr>
          <p:cNvPr id="23" name="グラフ 22">
            <a:extLst>
              <a:ext uri="{FF2B5EF4-FFF2-40B4-BE49-F238E27FC236}">
                <a16:creationId xmlns:a16="http://schemas.microsoft.com/office/drawing/2014/main" id="{5C1AD6F6-3117-464B-8925-F3D3943A5676}"/>
              </a:ext>
            </a:extLst>
          </p:cNvPr>
          <p:cNvGraphicFramePr>
            <a:graphicFrameLocks/>
          </p:cNvGraphicFramePr>
          <p:nvPr>
            <p:extLst>
              <p:ext uri="{D42A27DB-BD31-4B8C-83A1-F6EECF244321}">
                <p14:modId xmlns:p14="http://schemas.microsoft.com/office/powerpoint/2010/main" val="610697517"/>
              </p:ext>
            </p:extLst>
          </p:nvPr>
        </p:nvGraphicFramePr>
        <p:xfrm>
          <a:off x="661261" y="3987030"/>
          <a:ext cx="4373824" cy="1911738"/>
        </p:xfrm>
        <a:graphic>
          <a:graphicData uri="http://schemas.openxmlformats.org/drawingml/2006/chart">
            <c:chart xmlns:c="http://schemas.openxmlformats.org/drawingml/2006/chart" r:id="rId4"/>
          </a:graphicData>
        </a:graphic>
      </p:graphicFrame>
      <p:graphicFrame>
        <p:nvGraphicFramePr>
          <p:cNvPr id="21" name="グラフ 20">
            <a:extLst>
              <a:ext uri="{FF2B5EF4-FFF2-40B4-BE49-F238E27FC236}">
                <a16:creationId xmlns:a16="http://schemas.microsoft.com/office/drawing/2014/main" id="{9B1D11E3-05D4-452A-8F6C-BB3D2AF54507}"/>
              </a:ext>
            </a:extLst>
          </p:cNvPr>
          <p:cNvGraphicFramePr>
            <a:graphicFrameLocks/>
          </p:cNvGraphicFramePr>
          <p:nvPr>
            <p:extLst>
              <p:ext uri="{D42A27DB-BD31-4B8C-83A1-F6EECF244321}">
                <p14:modId xmlns:p14="http://schemas.microsoft.com/office/powerpoint/2010/main" val="282963709"/>
              </p:ext>
            </p:extLst>
          </p:nvPr>
        </p:nvGraphicFramePr>
        <p:xfrm>
          <a:off x="574083" y="1628800"/>
          <a:ext cx="4441899" cy="1959759"/>
        </p:xfrm>
        <a:graphic>
          <a:graphicData uri="http://schemas.openxmlformats.org/drawingml/2006/chart">
            <c:chart xmlns:c="http://schemas.openxmlformats.org/drawingml/2006/chart" r:id="rId5"/>
          </a:graphicData>
        </a:graphic>
      </p:graphicFrame>
      <p:sp>
        <p:nvSpPr>
          <p:cNvPr id="12" name="正方形/長方形 11">
            <a:extLst>
              <a:ext uri="{FF2B5EF4-FFF2-40B4-BE49-F238E27FC236}">
                <a16:creationId xmlns:a16="http://schemas.microsoft.com/office/drawing/2014/main" id="{D33F60F7-4A3D-7259-2753-BC0CBFFDAACE}"/>
              </a:ext>
            </a:extLst>
          </p:cNvPr>
          <p:cNvSpPr/>
          <p:nvPr/>
        </p:nvSpPr>
        <p:spPr>
          <a:xfrm>
            <a:off x="476346" y="795665"/>
            <a:ext cx="3181834" cy="32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46744" rIns="0" rtlCol="0" tIns="0"/>
          <a:lstStyle/>
          <a:p>
            <a:pPr algn="just" defTabSz="447663" eaLnBrk="1" fontAlgn="auto" hangingPunct="1" indent="-211495" latinLnBrk="0" lvl="0" marL="211495" marR="0" rtl="0">
              <a:lnSpc>
                <a:spcPct val="120000"/>
              </a:lnSpc>
              <a:spcBef>
                <a:spcPts val="588"/>
              </a:spcBef>
              <a:spcAft>
                <a:spcPts val="0"/>
              </a:spcAft>
              <a:buClr>
                <a:srgbClr val="CDECF1"/>
              </a:buClr>
              <a:buSzTx/>
              <a:buFont charset="2" panose="05000000000000000000" pitchFamily="2" typeface="Wingdings"/>
              <a:buChar char="l"/>
              <a:tabLst/>
              <a:defRPr/>
            </a:pPr>
            <a:r>
              <a:rPr altLang="en-US"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rPr>
              <a:t>選抜方法</a:t>
            </a:r>
            <a:endParaRPr altLang="ja-JP"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endParaRPr>
          </a:p>
          <a:p>
            <a:pPr algn="just" defTabSz="447663" eaLnBrk="1" fontAlgn="auto" hangingPunct="1" indent="-211495" latinLnBrk="0" lvl="0" marL="211495" marR="0" rtl="0">
              <a:lnSpc>
                <a:spcPct val="120000"/>
              </a:lnSpc>
              <a:spcBef>
                <a:spcPts val="588"/>
              </a:spcBef>
              <a:spcAft>
                <a:spcPts val="0"/>
              </a:spcAft>
              <a:buClr>
                <a:srgbClr val="CDECF1">
                  <a:lumMod val="60000"/>
                  <a:lumOff val="40000"/>
                </a:srgbClr>
              </a:buClr>
              <a:buSzTx/>
              <a:buFont charset="2" panose="05000000000000000000" pitchFamily="2" typeface="Wingdings"/>
              <a:buChar char="l"/>
              <a:tabLst/>
              <a:defRPr/>
            </a:pPr>
            <a:endParaRPr altLang="en-US" b="0" baseline="0" cap="none" dirty="0" i="0" kern="1200" kumimoji="1" lang="ja-JP" noProof="0" normalizeH="0" spc="0" strike="noStrike" sz="1567" u="none">
              <a:ln>
                <a:noFill/>
              </a:ln>
              <a:solidFill>
                <a:srgbClr val="000000"/>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ABCFA27B-242D-8A75-E3D1-15196BC54565}"/>
              </a:ext>
            </a:extLst>
          </p:cNvPr>
          <p:cNvSpPr txBox="1"/>
          <p:nvPr/>
        </p:nvSpPr>
        <p:spPr>
          <a:xfrm>
            <a:off x="739974" y="1088376"/>
            <a:ext cx="8269036" cy="303288"/>
          </a:xfrm>
          <a:prstGeom prst="rect">
            <a:avLst/>
          </a:prstGeom>
          <a:noFill/>
          <a:ln>
            <a:solidFill>
              <a:schemeClr val="tx1"/>
            </a:solidFill>
          </a:ln>
        </p:spPr>
        <p:txBody>
          <a:bodyPr rtlCol="0" wrap="square">
            <a:spAutoFit/>
          </a:bodyPr>
          <a:lstStyle/>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371" u="none">
                <a:ln>
                  <a:noFill/>
                </a:ln>
                <a:solidFill>
                  <a:srgbClr val="000000"/>
                </a:solidFill>
                <a:effectLst/>
                <a:uLnTx/>
                <a:uFillTx/>
                <a:latin typeface="Meiryo UI"/>
                <a:ea typeface="Meiryo UI"/>
                <a:cs typeface="+mn-cs"/>
              </a:rPr>
              <a:t>○　一般選抜、総合型選抜及び学校推薦型選抜の３つにおいて、総合型選抜の割合が増加</a:t>
            </a:r>
            <a:r>
              <a:rPr altLang="en-US" dirty="0" kumimoji="1" lang="ja-JP" sz="1371">
                <a:solidFill>
                  <a:srgbClr val="000000"/>
                </a:solidFill>
                <a:latin typeface="Meiryo UI"/>
                <a:ea typeface="Meiryo UI"/>
              </a:rPr>
              <a:t>傾向にある</a:t>
            </a:r>
            <a:r>
              <a:rPr altLang="en-US" b="0" baseline="0" cap="none" dirty="0" i="0" kern="1200" kumimoji="1" lang="ja-JP" noProof="0" normalizeH="0" spc="0" strike="noStrike" sz="1371" u="none">
                <a:ln>
                  <a:noFill/>
                </a:ln>
                <a:solidFill>
                  <a:srgbClr val="000000"/>
                </a:solidFill>
                <a:effectLst/>
                <a:uLnTx/>
                <a:uFillTx/>
                <a:latin typeface="Meiryo UI"/>
                <a:ea typeface="Meiryo UI"/>
                <a:cs typeface="+mn-cs"/>
              </a:rPr>
              <a:t>。</a:t>
            </a:r>
            <a:endParaRPr altLang="ja-JP" b="0" baseline="0" cap="none" dirty="0" i="0" kern="1200" kumimoji="1" lang="en-US" noProof="0" normalizeH="0" spc="0" strike="noStrike" sz="1371" u="none">
              <a:ln>
                <a:noFill/>
              </a:ln>
              <a:solidFill>
                <a:srgbClr val="000000"/>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71B79CBA-C9FE-9DEF-BB17-CA9A95647FB3}"/>
              </a:ext>
            </a:extLst>
          </p:cNvPr>
          <p:cNvSpPr txBox="1"/>
          <p:nvPr/>
        </p:nvSpPr>
        <p:spPr>
          <a:xfrm>
            <a:off x="692998" y="6015164"/>
            <a:ext cx="8662483" cy="577081"/>
          </a:xfrm>
          <a:prstGeom prst="rect">
            <a:avLst/>
          </a:prstGeom>
          <a:noFill/>
        </p:spPr>
        <p:txBody>
          <a:bodyPr rtlCol="0" wrap="square">
            <a:spAutoFit/>
          </a:bodyPr>
          <a:lstStyle/>
          <a:p>
            <a:r>
              <a:rPr altLang="ja-JP" dirty="0" kumimoji="1" lang="en-US" sz="1050">
                <a:latin charset="-128" panose="020B0604030504040204" pitchFamily="50" typeface="Meiryo UI"/>
                <a:ea charset="-128" panose="020B0604030504040204" pitchFamily="50" typeface="Meiryo UI"/>
              </a:rPr>
              <a:t>※</a:t>
            </a:r>
            <a:r>
              <a:rPr altLang="en-US" dirty="0" kumimoji="1" lang="ja-JP" sz="1050" u="sng">
                <a:latin charset="-128" panose="020B0604030504040204" pitchFamily="50" typeface="Meiryo UI"/>
                <a:ea charset="-128" panose="020B0604030504040204" pitchFamily="50" typeface="Meiryo UI"/>
              </a:rPr>
              <a:t>令和７年度大学入学者選抜実施要項</a:t>
            </a:r>
            <a:r>
              <a:rPr altLang="en-US" dirty="0" kumimoji="1" lang="ja-JP" sz="1050">
                <a:latin charset="-128" panose="020B0604030504040204" pitchFamily="50" typeface="Meiryo UI"/>
                <a:ea charset="-128" panose="020B0604030504040204" pitchFamily="50" typeface="Meiryo UI"/>
              </a:rPr>
              <a:t>（令和６年６月５日付け文部科学省高等教育局長通知）より、各選抜区分の特性と選抜の実態との整合性を</a:t>
            </a:r>
            <a:endParaRPr altLang="ja-JP" dirty="0" kumimoji="1" lang="en-US" sz="1050">
              <a:latin charset="-128" panose="020B0604030504040204" pitchFamily="50" typeface="Meiryo UI"/>
              <a:ea charset="-128" panose="020B0604030504040204" pitchFamily="50" typeface="Meiryo UI"/>
            </a:endParaRPr>
          </a:p>
          <a:p>
            <a:r>
              <a:rPr altLang="en-US" dirty="0" kumimoji="1" lang="ja-JP" sz="1050">
                <a:latin charset="-128" panose="020B0604030504040204" pitchFamily="50" typeface="Meiryo UI"/>
                <a:ea charset="-128" panose="020B0604030504040204" pitchFamily="50" typeface="Meiryo UI"/>
              </a:rPr>
              <a:t>　 図る観点から、</a:t>
            </a:r>
            <a:r>
              <a:rPr altLang="en-US" dirty="0" kumimoji="1" lang="ja-JP" sz="1050" u="sng">
                <a:latin charset="-128" panose="020B0604030504040204" pitchFamily="50" typeface="Meiryo UI"/>
                <a:ea charset="-128" panose="020B0604030504040204" pitchFamily="50" typeface="Meiryo UI"/>
              </a:rPr>
              <a:t>一般選抜とそれ以外という整理を改め、入試方法を「一般選抜」、「総合型選抜」、「学校推薦型選抜」に再整理</a:t>
            </a:r>
            <a:r>
              <a:rPr altLang="en-US" dirty="0" kumimoji="1" lang="ja-JP" sz="1050">
                <a:latin charset="-128" panose="020B0604030504040204" pitchFamily="50" typeface="Meiryo UI"/>
                <a:ea charset="-128" panose="020B0604030504040204" pitchFamily="50" typeface="Meiryo UI"/>
              </a:rPr>
              <a:t>された。</a:t>
            </a:r>
            <a:endParaRPr altLang="ja-JP" dirty="0" kumimoji="1" lang="en-US" sz="1050">
              <a:latin charset="-128" panose="020B0604030504040204" pitchFamily="50" typeface="Meiryo UI"/>
              <a:ea charset="-128" panose="020B0604030504040204" pitchFamily="50" typeface="Meiryo UI"/>
            </a:endParaRPr>
          </a:p>
          <a:p>
            <a:r>
              <a:rPr altLang="en-US" dirty="0" kumimoji="1" lang="ja-JP" sz="1050">
                <a:latin charset="-128" panose="020B0604030504040204" pitchFamily="50" typeface="Meiryo UI"/>
                <a:ea charset="-128" panose="020B0604030504040204" pitchFamily="50" typeface="Meiryo UI"/>
              </a:rPr>
              <a:t>　 これにより、「大学入学者選抜の実態の把握及び分析等に関する調査研究」の各数値について、</a:t>
            </a:r>
            <a:r>
              <a:rPr altLang="ja-JP" dirty="0" kumimoji="1" lang="en-US" sz="1050" u="sng">
                <a:latin charset="-128" panose="020B0604030504040204" pitchFamily="50" typeface="Meiryo UI"/>
                <a:ea charset="-128" panose="020B0604030504040204" pitchFamily="50" typeface="Meiryo UI"/>
              </a:rPr>
              <a:t>2025</a:t>
            </a:r>
            <a:r>
              <a:rPr altLang="en-US" dirty="0" kumimoji="1" lang="ja-JP" sz="1050" u="sng">
                <a:latin charset="-128" panose="020B0604030504040204" pitchFamily="50" typeface="Meiryo UI"/>
                <a:ea charset="-128" panose="020B0604030504040204" pitchFamily="50" typeface="Meiryo UI"/>
              </a:rPr>
              <a:t>年度と</a:t>
            </a:r>
            <a:r>
              <a:rPr altLang="ja-JP" dirty="0" kumimoji="1" lang="en-US" sz="1050" u="sng">
                <a:latin charset="-128" panose="020B0604030504040204" pitchFamily="50" typeface="Meiryo UI"/>
                <a:ea charset="-128" panose="020B0604030504040204" pitchFamily="50" typeface="Meiryo UI"/>
              </a:rPr>
              <a:t>2024</a:t>
            </a:r>
            <a:r>
              <a:rPr altLang="en-US" dirty="0" kumimoji="1" lang="ja-JP" sz="1050" u="sng">
                <a:latin charset="-128" panose="020B0604030504040204" pitchFamily="50" typeface="Meiryo UI"/>
                <a:ea charset="-128" panose="020B0604030504040204" pitchFamily="50" typeface="Meiryo UI"/>
              </a:rPr>
              <a:t>年度以前との単純比較はできない</a:t>
            </a:r>
            <a:r>
              <a:rPr altLang="en-US" dirty="0" kumimoji="1" lang="ja-JP" sz="1050">
                <a:latin charset="-128" panose="020B0604030504040204" pitchFamily="50" typeface="Meiryo UI"/>
                <a:ea charset="-128" panose="020B0604030504040204" pitchFamily="50" typeface="Meiryo UI"/>
              </a:rPr>
              <a:t>。</a:t>
            </a:r>
          </a:p>
        </p:txBody>
      </p:sp>
      <p:sp>
        <p:nvSpPr>
          <p:cNvPr id="9" name="タイトル 1">
            <a:extLst>
              <a:ext uri="{FF2B5EF4-FFF2-40B4-BE49-F238E27FC236}">
                <a16:creationId xmlns:a16="http://schemas.microsoft.com/office/drawing/2014/main" id="{E0EA4DCC-4437-0B04-BCD8-EFEBD4F0A236}"/>
              </a:ext>
            </a:extLst>
          </p:cNvPr>
          <p:cNvSpPr txBox="1">
            <a:spLocks/>
          </p:cNvSpPr>
          <p:nvPr/>
        </p:nvSpPr>
        <p:spPr>
          <a:xfrm>
            <a:off x="0" y="0"/>
            <a:ext cx="9906000" cy="432000"/>
          </a:xfrm>
          <a:prstGeom prst="rect">
            <a:avLst/>
          </a:prstGeom>
          <a:solidFill>
            <a:srgbClr val="00B0F0"/>
          </a:solidFill>
          <a:ln>
            <a:noFill/>
          </a:ln>
        </p:spPr>
        <p:txBody>
          <a:bodyPr anchor="ctr" bIns="36000" lIns="91440" rIns="91440" rtlCol="0" tIns="108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800" u="none">
                <a:ln>
                  <a:noFill/>
                </a:ln>
                <a:solidFill>
                  <a:sysClr lastClr="FFFFFF" val="window"/>
                </a:solidFill>
                <a:effectLst/>
                <a:uLnTx/>
                <a:uFillTx/>
                <a:latin charset="-128" panose="020B0604030504040204" pitchFamily="50" typeface="メイリオ"/>
                <a:ea charset="-128" panose="020B0604030504040204" pitchFamily="50" typeface="メイリオ"/>
                <a:cs typeface="+mj-cs"/>
              </a:rPr>
              <a:t>令和７年度大学入学者選抜実態調査の主な調査結果</a:t>
            </a:r>
          </a:p>
        </p:txBody>
      </p:sp>
      <p:sp>
        <p:nvSpPr>
          <p:cNvPr id="5" name="正方形/長方形 4">
            <a:extLst>
              <a:ext uri="{FF2B5EF4-FFF2-40B4-BE49-F238E27FC236}">
                <a16:creationId xmlns:a16="http://schemas.microsoft.com/office/drawing/2014/main" id="{F2D6E9A1-7EDA-73A6-C194-95E4DAD8320B}"/>
              </a:ext>
            </a:extLst>
          </p:cNvPr>
          <p:cNvSpPr/>
          <p:nvPr/>
        </p:nvSpPr>
        <p:spPr>
          <a:xfrm>
            <a:off x="9630452" y="6655622"/>
            <a:ext cx="272480" cy="188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ja-JP"/>
          </a:p>
        </p:txBody>
      </p:sp>
      <p:sp>
        <p:nvSpPr>
          <p:cNvPr id="6" name="スライド番号プレースホルダー 8">
            <a:extLst>
              <a:ext uri="{FF2B5EF4-FFF2-40B4-BE49-F238E27FC236}">
                <a16:creationId xmlns:a16="http://schemas.microsoft.com/office/drawing/2014/main" id="{CA3EB1C9-9E30-981D-C9EB-96E68A661BA1}"/>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16</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1139793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B5B249F7-DA51-4542-B755-A8129DF456DD}"/>
              </a:ext>
            </a:extLst>
          </p:cNvPr>
          <p:cNvGraphicFramePr>
            <a:graphicFrameLocks/>
          </p:cNvGraphicFramePr>
          <p:nvPr>
            <p:extLst>
              <p:ext uri="{D42A27DB-BD31-4B8C-83A1-F6EECF244321}">
                <p14:modId xmlns:p14="http://schemas.microsoft.com/office/powerpoint/2010/main" val="3704605246"/>
              </p:ext>
            </p:extLst>
          </p:nvPr>
        </p:nvGraphicFramePr>
        <p:xfrm>
          <a:off x="687940" y="1232756"/>
          <a:ext cx="8280920" cy="4449033"/>
        </p:xfrm>
        <a:graphic>
          <a:graphicData uri="http://schemas.openxmlformats.org/drawingml/2006/chart">
            <c:chart xmlns:c="http://schemas.openxmlformats.org/drawingml/2006/chart" r:id="rId2"/>
          </a:graphicData>
        </a:graphic>
      </p:graphicFrame>
      <p:sp>
        <p:nvSpPr>
          <p:cNvPr id="12" name="正方形/長方形 11">
            <a:extLst>
              <a:ext uri="{FF2B5EF4-FFF2-40B4-BE49-F238E27FC236}">
                <a16:creationId xmlns:a16="http://schemas.microsoft.com/office/drawing/2014/main" id="{D33F60F7-4A3D-7259-2753-BC0CBFFDAACE}"/>
              </a:ext>
            </a:extLst>
          </p:cNvPr>
          <p:cNvSpPr/>
          <p:nvPr/>
        </p:nvSpPr>
        <p:spPr>
          <a:xfrm>
            <a:off x="506420" y="80628"/>
            <a:ext cx="3181834" cy="32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46744" rIns="0" rtlCol="0" tIns="0"/>
          <a:lstStyle/>
          <a:p>
            <a:pPr algn="just" defTabSz="447663" eaLnBrk="1" fontAlgn="auto" hangingPunct="1" indent="-211495" latinLnBrk="0" lvl="0" marL="211495" marR="0" rtl="0">
              <a:lnSpc>
                <a:spcPct val="120000"/>
              </a:lnSpc>
              <a:spcBef>
                <a:spcPts val="588"/>
              </a:spcBef>
              <a:spcAft>
                <a:spcPts val="0"/>
              </a:spcAft>
              <a:buClr>
                <a:srgbClr val="CDECF1"/>
              </a:buClr>
              <a:buSzTx/>
              <a:buFont charset="2" panose="05000000000000000000" pitchFamily="2" typeface="Wingdings"/>
              <a:buChar char="l"/>
              <a:tabLst/>
              <a:defRPr/>
            </a:pPr>
            <a:r>
              <a:rPr altLang="en-US"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rPr>
              <a:t>英語資格・検定試験の活用</a:t>
            </a:r>
            <a:endParaRPr altLang="ja-JP"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endParaRPr>
          </a:p>
          <a:p>
            <a:pPr algn="just" defTabSz="447663" eaLnBrk="1" fontAlgn="auto" hangingPunct="1" indent="-211495" latinLnBrk="0" lvl="0" marL="211495" marR="0" rtl="0">
              <a:lnSpc>
                <a:spcPct val="120000"/>
              </a:lnSpc>
              <a:spcBef>
                <a:spcPts val="588"/>
              </a:spcBef>
              <a:spcAft>
                <a:spcPts val="0"/>
              </a:spcAft>
              <a:buClr>
                <a:srgbClr val="CDECF1">
                  <a:lumMod val="60000"/>
                  <a:lumOff val="40000"/>
                </a:srgbClr>
              </a:buClr>
              <a:buSzTx/>
              <a:buFont charset="2" panose="05000000000000000000" pitchFamily="2" typeface="Wingdings"/>
              <a:buChar char="l"/>
              <a:tabLst/>
              <a:defRPr/>
            </a:pPr>
            <a:endParaRPr altLang="en-US" b="0" baseline="0" cap="none" dirty="0" i="0" kern="1200" kumimoji="1" lang="ja-JP" noProof="0" normalizeH="0" spc="0" strike="noStrike" sz="1567" u="none">
              <a:ln>
                <a:noFill/>
              </a:ln>
              <a:solidFill>
                <a:srgbClr val="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2BAE91A6-BA4B-F89C-5899-1B25A5410B51}"/>
              </a:ext>
            </a:extLst>
          </p:cNvPr>
          <p:cNvSpPr txBox="1"/>
          <p:nvPr/>
        </p:nvSpPr>
        <p:spPr>
          <a:xfrm>
            <a:off x="668524" y="5871216"/>
            <a:ext cx="6875467" cy="258084"/>
          </a:xfrm>
          <a:prstGeom prst="rect">
            <a:avLst/>
          </a:prstGeom>
          <a:noFill/>
        </p:spPr>
        <p:txBody>
          <a:bodyPr rtlCol="0" wrap="square">
            <a:spAutoFit/>
          </a:bodyPr>
          <a:lstStyle/>
          <a:p>
            <a:pPr algn="l" defTabSz="450777"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1050" u="none">
                <a:ln>
                  <a:noFill/>
                </a:ln>
                <a:solidFill>
                  <a:srgbClr val="000000"/>
                </a:solidFill>
                <a:effectLst/>
                <a:uLnTx/>
                <a:uFillTx/>
                <a:latin charset="-128" panose="020B0604030504040204" pitchFamily="50" typeface="Meiryo UI"/>
                <a:ea charset="-128" panose="020B0604030504040204" pitchFamily="50" typeface="Meiryo UI"/>
              </a:rPr>
              <a:t>※n</a:t>
            </a:r>
            <a:r>
              <a:rPr altLang="en-US" b="0" baseline="0" cap="none" dirty="0" i="0" kern="1200" kumimoji="1" lang="ja-JP" noProof="0" normalizeH="0" spc="0" strike="noStrike" sz="1050" u="none">
                <a:ln>
                  <a:noFill/>
                </a:ln>
                <a:solidFill>
                  <a:srgbClr val="000000"/>
                </a:solidFill>
                <a:effectLst/>
                <a:uLnTx/>
                <a:uFillTx/>
                <a:latin charset="-128" panose="020B0604030504040204" pitchFamily="50" typeface="Meiryo UI"/>
                <a:ea charset="-128" panose="020B0604030504040204" pitchFamily="50" typeface="Meiryo UI"/>
              </a:rPr>
              <a:t>は、国立大学・公立大学・私立大学において一般選抜・総合型選抜・学校推薦型選抜を実施する選抜区分数</a:t>
            </a:r>
          </a:p>
        </p:txBody>
      </p:sp>
      <p:sp>
        <p:nvSpPr>
          <p:cNvPr id="16" name="テキスト ボックス 15">
            <a:extLst>
              <a:ext uri="{FF2B5EF4-FFF2-40B4-BE49-F238E27FC236}">
                <a16:creationId xmlns:a16="http://schemas.microsoft.com/office/drawing/2014/main" id="{ABCFA27B-242D-8A75-E3D1-15196BC54565}"/>
              </a:ext>
            </a:extLst>
          </p:cNvPr>
          <p:cNvSpPr txBox="1"/>
          <p:nvPr/>
        </p:nvSpPr>
        <p:spPr>
          <a:xfrm>
            <a:off x="911563" y="471578"/>
            <a:ext cx="8082873" cy="514243"/>
          </a:xfrm>
          <a:prstGeom prst="rect">
            <a:avLst/>
          </a:prstGeom>
          <a:noFill/>
          <a:ln>
            <a:solidFill>
              <a:schemeClr val="tx1"/>
            </a:solidFill>
          </a:ln>
        </p:spPr>
        <p:txBody>
          <a:bodyPr rtlCol="0" wrap="square">
            <a:spAutoFit/>
          </a:bodyPr>
          <a:lstStyle/>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371" u="none">
                <a:ln>
                  <a:noFill/>
                </a:ln>
                <a:solidFill>
                  <a:srgbClr val="000000"/>
                </a:solidFill>
                <a:effectLst/>
                <a:uLnTx/>
                <a:uFillTx/>
                <a:latin typeface="Meiryo UI"/>
                <a:ea typeface="Meiryo UI"/>
                <a:cs typeface="+mn-cs"/>
              </a:rPr>
              <a:t>○　英語の資格・検定試験の活用がある選抜区分の割合は、一般選抜ならびに</a:t>
            </a:r>
            <a:r>
              <a:rPr altLang="en-US" b="0" baseline="0" cap="none" i="0" kern="1200" kumimoji="1" lang="ja-JP" noProof="0" normalizeH="0" spc="0" strike="noStrike" sz="1371" u="none">
                <a:ln>
                  <a:noFill/>
                </a:ln>
                <a:solidFill>
                  <a:srgbClr val="000000"/>
                </a:solidFill>
                <a:effectLst/>
                <a:uLnTx/>
                <a:uFillTx/>
                <a:latin typeface="Meiryo UI"/>
                <a:ea typeface="Meiryo UI"/>
                <a:cs typeface="+mn-cs"/>
              </a:rPr>
              <a:t>学校推薦型選抜</a:t>
            </a:r>
            <a:r>
              <a:rPr altLang="en-US" b="0" baseline="0" cap="none" dirty="0" i="0" kern="1200" kumimoji="1" lang="ja-JP" noProof="0" normalizeH="0" spc="0" strike="noStrike" sz="1371" u="none">
                <a:ln>
                  <a:noFill/>
                </a:ln>
                <a:solidFill>
                  <a:srgbClr val="000000"/>
                </a:solidFill>
                <a:effectLst/>
                <a:uLnTx/>
                <a:uFillTx/>
                <a:latin typeface="Meiryo UI"/>
                <a:ea typeface="Meiryo UI"/>
                <a:cs typeface="+mn-cs"/>
              </a:rPr>
              <a:t>において上昇</a:t>
            </a:r>
            <a:endParaRPr altLang="ja-JP" b="0" baseline="0" cap="none" dirty="0" i="0" kern="1200" kumimoji="1" lang="en-US" noProof="0" normalizeH="0" spc="0" strike="noStrike" sz="1371" u="none">
              <a:ln>
                <a:noFill/>
              </a:ln>
              <a:solidFill>
                <a:srgbClr val="000000"/>
              </a:solidFill>
              <a:effectLst/>
              <a:uLnTx/>
              <a:uFillTx/>
              <a:latin typeface="Meiryo UI"/>
              <a:ea typeface="Meiryo UI"/>
              <a:cs typeface="+mn-cs"/>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371" u="none">
                <a:ln>
                  <a:noFill/>
                </a:ln>
                <a:solidFill>
                  <a:srgbClr val="000000"/>
                </a:solidFill>
                <a:effectLst/>
                <a:uLnTx/>
                <a:uFillTx/>
                <a:latin typeface="Meiryo UI"/>
                <a:ea typeface="Meiryo UI"/>
                <a:cs typeface="+mn-cs"/>
              </a:rPr>
              <a:t>　　 傾向にある。</a:t>
            </a:r>
            <a:endParaRPr altLang="ja-JP" b="0" baseline="0" cap="none" dirty="0" i="0" kern="1200" kumimoji="1" lang="en-US" noProof="0" normalizeH="0" spc="0" strike="noStrike" sz="1371" u="none">
              <a:ln>
                <a:noFill/>
              </a:ln>
              <a:solidFill>
                <a:srgbClr val="000000"/>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1AA0BC0E-3F1E-E63C-3AF5-524531F0F02C}"/>
              </a:ext>
            </a:extLst>
          </p:cNvPr>
          <p:cNvSpPr/>
          <p:nvPr/>
        </p:nvSpPr>
        <p:spPr>
          <a:xfrm>
            <a:off x="9561512" y="6537115"/>
            <a:ext cx="344488" cy="2966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9" name="テキスト ボックス 8">
            <a:extLst>
              <a:ext uri="{FF2B5EF4-FFF2-40B4-BE49-F238E27FC236}">
                <a16:creationId xmlns:a16="http://schemas.microsoft.com/office/drawing/2014/main" id="{BE58B9F9-38F3-0CAF-9085-E383B73D85A7}"/>
              </a:ext>
            </a:extLst>
          </p:cNvPr>
          <p:cNvSpPr txBox="1"/>
          <p:nvPr/>
        </p:nvSpPr>
        <p:spPr>
          <a:xfrm>
            <a:off x="668524" y="6092279"/>
            <a:ext cx="8662483" cy="577081"/>
          </a:xfrm>
          <a:prstGeom prst="rect">
            <a:avLst/>
          </a:prstGeom>
          <a:noFill/>
        </p:spPr>
        <p:txBody>
          <a:bodyPr rtlCol="0" wrap="square">
            <a:spAutoFit/>
          </a:bodyPr>
          <a:lstStyle/>
          <a:p>
            <a:r>
              <a:rPr altLang="ja-JP" dirty="0" kumimoji="1" lang="en-US" sz="1050">
                <a:latin charset="-128" panose="020B0604030504040204" pitchFamily="50" typeface="Meiryo UI"/>
                <a:ea charset="-128" panose="020B0604030504040204" pitchFamily="50" typeface="Meiryo UI"/>
              </a:rPr>
              <a:t>※</a:t>
            </a:r>
            <a:r>
              <a:rPr altLang="en-US" dirty="0" kumimoji="1" lang="ja-JP" sz="1050" u="sng">
                <a:latin charset="-128" panose="020B0604030504040204" pitchFamily="50" typeface="Meiryo UI"/>
                <a:ea charset="-128" panose="020B0604030504040204" pitchFamily="50" typeface="Meiryo UI"/>
              </a:rPr>
              <a:t>令和７年度大学入学者選抜実施要項</a:t>
            </a:r>
            <a:r>
              <a:rPr altLang="en-US" dirty="0" kumimoji="1" lang="ja-JP" sz="1050">
                <a:latin charset="-128" panose="020B0604030504040204" pitchFamily="50" typeface="Meiryo UI"/>
                <a:ea charset="-128" panose="020B0604030504040204" pitchFamily="50" typeface="Meiryo UI"/>
              </a:rPr>
              <a:t>（令和６年６月５日付け文部科学省高等教育局長通知）より、各選抜区分の特性と選抜の実態との整合性を</a:t>
            </a:r>
            <a:endParaRPr altLang="ja-JP" dirty="0" kumimoji="1" lang="en-US" sz="1050">
              <a:latin charset="-128" panose="020B0604030504040204" pitchFamily="50" typeface="Meiryo UI"/>
              <a:ea charset="-128" panose="020B0604030504040204" pitchFamily="50" typeface="Meiryo UI"/>
            </a:endParaRPr>
          </a:p>
          <a:p>
            <a:r>
              <a:rPr altLang="en-US" dirty="0" kumimoji="1" lang="ja-JP" sz="1050">
                <a:latin charset="-128" panose="020B0604030504040204" pitchFamily="50" typeface="Meiryo UI"/>
                <a:ea charset="-128" panose="020B0604030504040204" pitchFamily="50" typeface="Meiryo UI"/>
              </a:rPr>
              <a:t>　 図る観点から、</a:t>
            </a:r>
            <a:r>
              <a:rPr altLang="en-US" dirty="0" kumimoji="1" lang="ja-JP" sz="1050" u="sng">
                <a:latin charset="-128" panose="020B0604030504040204" pitchFamily="50" typeface="Meiryo UI"/>
                <a:ea charset="-128" panose="020B0604030504040204" pitchFamily="50" typeface="Meiryo UI"/>
              </a:rPr>
              <a:t>一般選抜とそれ以外という整理を改め、入試方法を「一般選抜」、「総合型選抜」、「学校推薦型選抜」に再整理</a:t>
            </a:r>
            <a:r>
              <a:rPr altLang="en-US" dirty="0" kumimoji="1" lang="ja-JP" sz="1050">
                <a:latin charset="-128" panose="020B0604030504040204" pitchFamily="50" typeface="Meiryo UI"/>
                <a:ea charset="-128" panose="020B0604030504040204" pitchFamily="50" typeface="Meiryo UI"/>
              </a:rPr>
              <a:t>された。</a:t>
            </a:r>
            <a:endParaRPr altLang="ja-JP" dirty="0" kumimoji="1" lang="en-US" sz="1050">
              <a:latin charset="-128" panose="020B0604030504040204" pitchFamily="50" typeface="Meiryo UI"/>
              <a:ea charset="-128" panose="020B0604030504040204" pitchFamily="50" typeface="Meiryo UI"/>
            </a:endParaRPr>
          </a:p>
          <a:p>
            <a:r>
              <a:rPr altLang="en-US" dirty="0" kumimoji="1" lang="ja-JP" sz="1050">
                <a:latin charset="-128" panose="020B0604030504040204" pitchFamily="50" typeface="Meiryo UI"/>
                <a:ea charset="-128" panose="020B0604030504040204" pitchFamily="50" typeface="Meiryo UI"/>
              </a:rPr>
              <a:t>　 これにより、「大学入学者選抜の実態の把握及び分析等に関する調査研究」の各数値について、</a:t>
            </a:r>
            <a:r>
              <a:rPr altLang="ja-JP" dirty="0" kumimoji="1" lang="en-US" sz="1050" u="sng">
                <a:latin charset="-128" panose="020B0604030504040204" pitchFamily="50" typeface="Meiryo UI"/>
                <a:ea charset="-128" panose="020B0604030504040204" pitchFamily="50" typeface="Meiryo UI"/>
              </a:rPr>
              <a:t>2025</a:t>
            </a:r>
            <a:r>
              <a:rPr altLang="en-US" dirty="0" kumimoji="1" lang="ja-JP" sz="1050" u="sng">
                <a:latin charset="-128" panose="020B0604030504040204" pitchFamily="50" typeface="Meiryo UI"/>
                <a:ea charset="-128" panose="020B0604030504040204" pitchFamily="50" typeface="Meiryo UI"/>
              </a:rPr>
              <a:t>年度と</a:t>
            </a:r>
            <a:r>
              <a:rPr altLang="ja-JP" dirty="0" kumimoji="1" lang="en-US" sz="1050" u="sng">
                <a:latin charset="-128" panose="020B0604030504040204" pitchFamily="50" typeface="Meiryo UI"/>
                <a:ea charset="-128" panose="020B0604030504040204" pitchFamily="50" typeface="Meiryo UI"/>
              </a:rPr>
              <a:t>2024</a:t>
            </a:r>
            <a:r>
              <a:rPr altLang="en-US" dirty="0" kumimoji="1" lang="ja-JP" sz="1050" u="sng">
                <a:latin charset="-128" panose="020B0604030504040204" pitchFamily="50" typeface="Meiryo UI"/>
                <a:ea charset="-128" panose="020B0604030504040204" pitchFamily="50" typeface="Meiryo UI"/>
              </a:rPr>
              <a:t>年度以前との単純比較はできない</a:t>
            </a:r>
            <a:r>
              <a:rPr altLang="en-US" dirty="0" kumimoji="1" lang="ja-JP" sz="1050">
                <a:latin charset="-128" panose="020B0604030504040204" pitchFamily="50" typeface="Meiryo UI"/>
                <a:ea charset="-128" panose="020B0604030504040204" pitchFamily="50" typeface="Meiryo UI"/>
              </a:rPr>
              <a:t>。</a:t>
            </a:r>
          </a:p>
        </p:txBody>
      </p:sp>
      <p:sp>
        <p:nvSpPr>
          <p:cNvPr id="3" name="スライド番号プレースホルダー 8">
            <a:extLst>
              <a:ext uri="{FF2B5EF4-FFF2-40B4-BE49-F238E27FC236}">
                <a16:creationId xmlns:a16="http://schemas.microsoft.com/office/drawing/2014/main" id="{F5E742C3-D9C2-FB8F-5FAE-6FA09763C5B5}"/>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17</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94286079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6406F60-8722-CF94-B53E-86CAE98A250A}"/>
              </a:ext>
            </a:extLst>
          </p:cNvPr>
          <p:cNvSpPr/>
          <p:nvPr/>
        </p:nvSpPr>
        <p:spPr>
          <a:xfrm>
            <a:off x="652113" y="297408"/>
            <a:ext cx="6345570" cy="25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46744" rIns="0" rtlCol="0" tIns="0"/>
          <a:lstStyle/>
          <a:p>
            <a:pPr algn="just" defTabSz="447663" eaLnBrk="1" fontAlgn="auto" hangingPunct="1" indent="-211495" latinLnBrk="0" lvl="0" marL="211495" marR="0" rtl="0">
              <a:lnSpc>
                <a:spcPct val="120000"/>
              </a:lnSpc>
              <a:spcBef>
                <a:spcPts val="588"/>
              </a:spcBef>
              <a:spcAft>
                <a:spcPts val="0"/>
              </a:spcAft>
              <a:buClr>
                <a:srgbClr val="CDECF1"/>
              </a:buClr>
              <a:buSzTx/>
              <a:buFont charset="2" panose="05000000000000000000" pitchFamily="2" typeface="Wingdings"/>
              <a:buChar char="l"/>
              <a:tabLst/>
              <a:defRPr/>
            </a:pPr>
            <a:r>
              <a:rPr altLang="en-US"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rPr>
              <a:t>個別学力検査における記述式問題の出題状況</a:t>
            </a:r>
            <a:endParaRPr altLang="ja-JP" b="1" baseline="0" cap="none" dirty="0" i="0" kern="1200" kumimoji="0" lang="ja-JP" noProof="0" normalizeH="0" spc="0" strike="noStrike" sz="1567" u="none">
              <a:ln>
                <a:noFill/>
              </a:ln>
              <a:solidFill>
                <a:srgbClr val="000000"/>
              </a:solidFill>
              <a:effectLst/>
              <a:uLnTx/>
              <a:uFillTx/>
              <a:latin typeface="Meiryo UI"/>
              <a:ea typeface="Meiryo UI"/>
              <a:cs charset="-128" panose="020B0609070205080204" pitchFamily="49" typeface="ＭＳ ゴシック"/>
            </a:endParaRPr>
          </a:p>
        </p:txBody>
      </p:sp>
      <p:sp>
        <p:nvSpPr>
          <p:cNvPr id="19" name="テキスト ボックス 18">
            <a:extLst>
              <a:ext uri="{FF2B5EF4-FFF2-40B4-BE49-F238E27FC236}">
                <a16:creationId xmlns:a16="http://schemas.microsoft.com/office/drawing/2014/main" id="{C9223070-FEE6-BE58-D886-7B22AD6CEB2E}"/>
              </a:ext>
            </a:extLst>
          </p:cNvPr>
          <p:cNvSpPr txBox="1"/>
          <p:nvPr/>
        </p:nvSpPr>
        <p:spPr>
          <a:xfrm>
            <a:off x="1004645" y="728700"/>
            <a:ext cx="7967216" cy="725199"/>
          </a:xfrm>
          <a:prstGeom prst="rect">
            <a:avLst/>
          </a:prstGeom>
          <a:noFill/>
          <a:ln>
            <a:solidFill>
              <a:schemeClr val="tx1"/>
            </a:solidFill>
          </a:ln>
        </p:spPr>
        <p:txBody>
          <a:bodyPr rtlCol="0" wrap="square">
            <a:spAutoFit/>
          </a:bodyPr>
          <a:lstStyle/>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　一般選抜における個別学力検査において、記述式問題（短答式・穴埋め式を除く）が出題された選抜区分　</a:t>
            </a:r>
            <a:endPar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en-US" dirty="0" kumimoji="1" lang="ja-JP" sz="1371">
                <a:solidFill>
                  <a:srgbClr val="000000"/>
                </a:solidFill>
                <a:latin charset="-128" panose="020B0604030504040204" pitchFamily="50" typeface="Meiryo UI"/>
                <a:ea charset="-128" panose="020B0604030504040204" pitchFamily="50" typeface="Meiryo UI"/>
              </a:rPr>
              <a:t>　 </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に係る</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2025</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年度の入学者数は、国立大学で</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6</a:t>
            </a:r>
            <a:r>
              <a:rPr altLang="ja-JP" dirty="0" kumimoji="1" lang="en-US" sz="1371">
                <a:solidFill>
                  <a:srgbClr val="000000"/>
                </a:solidFill>
                <a:latin charset="-128" panose="020B0604030504040204" pitchFamily="50" typeface="Meiryo UI"/>
                <a:ea charset="-128" panose="020B0604030504040204" pitchFamily="50" typeface="Meiryo UI"/>
              </a:rPr>
              <a:t>8</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ja-JP" dirty="0" kumimoji="1" lang="en-US" sz="1371">
                <a:solidFill>
                  <a:srgbClr val="000000"/>
                </a:solidFill>
                <a:latin charset="-128" panose="020B0604030504040204" pitchFamily="50" typeface="Meiryo UI"/>
                <a:ea charset="-128" panose="020B0604030504040204" pitchFamily="50" typeface="Meiryo UI"/>
              </a:rPr>
              <a:t>123</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人</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(98.7%)</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、公立大学</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15,</a:t>
            </a:r>
            <a:r>
              <a:rPr altLang="ja-JP" dirty="0" kumimoji="1" lang="en-US" sz="1371">
                <a:solidFill>
                  <a:srgbClr val="000000"/>
                </a:solidFill>
                <a:latin charset="-128" panose="020B0604030504040204" pitchFamily="50" typeface="Meiryo UI"/>
                <a:ea charset="-128" panose="020B0604030504040204" pitchFamily="50" typeface="Meiryo UI"/>
              </a:rPr>
              <a:t>848</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人</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(97.9%)</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、私立</a:t>
            </a:r>
            <a:endPar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kumimoji="1" lang="ja-JP" sz="1371">
                <a:solidFill>
                  <a:srgbClr val="000000"/>
                </a:solidFill>
                <a:latin charset="-128" panose="020B0604030504040204" pitchFamily="50" typeface="Meiryo UI"/>
                <a:ea charset="-128" panose="020B0604030504040204" pitchFamily="50" typeface="Meiryo UI"/>
              </a:rPr>
              <a:t>　　 </a:t>
            </a:r>
            <a:r>
              <a:rPr altLang="en-US" b="0" baseline="0" cap="none"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大学</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86,285</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人</a:t>
            </a:r>
            <a:r>
              <a:rPr altLang="ja-JP" b="0" baseline="0" cap="none" dirty="0" i="0" kern="1200" kumimoji="1" lang="en-US"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(56.9%)</a:t>
            </a:r>
            <a:r>
              <a:rPr altLang="en-US" b="0" baseline="0" cap="none" dirty="0" i="0" kern="1200" kumimoji="1" lang="ja-JP" noProof="0" normalizeH="0" spc="0" strike="noStrike" sz="1371" u="none">
                <a:ln>
                  <a:noFill/>
                </a:ln>
                <a:solidFill>
                  <a:srgbClr val="000000"/>
                </a:solidFill>
                <a:effectLst/>
                <a:uLnTx/>
                <a:uFillTx/>
                <a:latin charset="-128" panose="020B0604030504040204" pitchFamily="50" typeface="Meiryo UI"/>
                <a:ea charset="-128" panose="020B0604030504040204" pitchFamily="50" typeface="Meiryo UI"/>
                <a:cs typeface="+mn-cs"/>
              </a:rPr>
              <a:t>。</a:t>
            </a:r>
          </a:p>
        </p:txBody>
      </p:sp>
      <p:sp>
        <p:nvSpPr>
          <p:cNvPr id="2" name="正方形/長方形 1">
            <a:extLst>
              <a:ext uri="{FF2B5EF4-FFF2-40B4-BE49-F238E27FC236}">
                <a16:creationId xmlns:a16="http://schemas.microsoft.com/office/drawing/2014/main" id="{161D1EF1-A06B-B4B4-796B-E2D5107A743C}"/>
              </a:ext>
            </a:extLst>
          </p:cNvPr>
          <p:cNvSpPr/>
          <p:nvPr/>
        </p:nvSpPr>
        <p:spPr>
          <a:xfrm>
            <a:off x="9550672" y="6561348"/>
            <a:ext cx="344488" cy="2966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graphicFrame>
        <p:nvGraphicFramePr>
          <p:cNvPr id="4" name="表 3">
            <a:extLst>
              <a:ext uri="{FF2B5EF4-FFF2-40B4-BE49-F238E27FC236}">
                <a16:creationId xmlns:a16="http://schemas.microsoft.com/office/drawing/2014/main" id="{BC87ADA0-CC5D-8A66-0537-0E0E432AAB4E}"/>
              </a:ext>
            </a:extLst>
          </p:cNvPr>
          <p:cNvGraphicFramePr>
            <a:graphicFrameLocks noGrp="1"/>
          </p:cNvGraphicFramePr>
          <p:nvPr>
            <p:extLst>
              <p:ext uri="{D42A27DB-BD31-4B8C-83A1-F6EECF244321}">
                <p14:modId xmlns:p14="http://schemas.microsoft.com/office/powerpoint/2010/main" val="3116441763"/>
              </p:ext>
            </p:extLst>
          </p:nvPr>
        </p:nvGraphicFramePr>
        <p:xfrm>
          <a:off x="1353000" y="1729396"/>
          <a:ext cx="7200000" cy="4500000"/>
        </p:xfrm>
        <a:graphic>
          <a:graphicData uri="http://schemas.openxmlformats.org/drawingml/2006/table">
            <a:tbl>
              <a:tblPr bandRow="1" firstRow="1">
                <a:tableStyleId>{5C22544A-7EE6-4342-B048-85BDC9FD1C3A}</a:tableStyleId>
              </a:tblPr>
              <a:tblGrid>
                <a:gridCol w="2644057">
                  <a:extLst>
                    <a:ext uri="{9D8B030D-6E8A-4147-A177-3AD203B41FA5}">
                      <a16:colId xmlns:a16="http://schemas.microsoft.com/office/drawing/2014/main" val="2225843269"/>
                    </a:ext>
                  </a:extLst>
                </a:gridCol>
                <a:gridCol w="2155943">
                  <a:extLst>
                    <a:ext uri="{9D8B030D-6E8A-4147-A177-3AD203B41FA5}">
                      <a16:colId xmlns:a16="http://schemas.microsoft.com/office/drawing/2014/main" val="3710481020"/>
                    </a:ext>
                  </a:extLst>
                </a:gridCol>
                <a:gridCol w="2400000">
                  <a:extLst>
                    <a:ext uri="{9D8B030D-6E8A-4147-A177-3AD203B41FA5}">
                      <a16:colId xmlns:a16="http://schemas.microsoft.com/office/drawing/2014/main" val="3816285582"/>
                    </a:ext>
                  </a:extLst>
                </a:gridCol>
              </a:tblGrid>
              <a:tr h="900000">
                <a:tc>
                  <a:txBody>
                    <a:bodyPr/>
                    <a:lstStyle/>
                    <a:p>
                      <a:pPr algn="ctr"/>
                      <a:endParaRPr altLang="en-US"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b="1" dirty="0" kumimoji="1" lang="en-US" sz="1800">
                          <a:latin charset="-128" panose="020B0604030504040204" pitchFamily="50" typeface="Meiryo UI"/>
                          <a:ea charset="-128" panose="020B0604030504040204" pitchFamily="50" typeface="Meiryo UI"/>
                        </a:rPr>
                        <a:t>2022</a:t>
                      </a:r>
                      <a:r>
                        <a:rPr altLang="en-US" b="1" dirty="0" kumimoji="1" lang="ja-JP" sz="1800">
                          <a:latin charset="-128" panose="020B0604030504040204" pitchFamily="50" typeface="Meiryo UI"/>
                          <a:ea charset="-128" panose="020B0604030504040204" pitchFamily="50" typeface="Meiryo UI"/>
                        </a:rPr>
                        <a:t>年度</a:t>
                      </a: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2025</a:t>
                      </a:r>
                      <a:r>
                        <a:rPr altLang="en-US" dirty="0" kumimoji="1" lang="ja-JP" sz="1800">
                          <a:latin charset="-128" panose="020B0604030504040204" pitchFamily="50" typeface="Meiryo UI"/>
                          <a:ea charset="-128" panose="020B0604030504040204" pitchFamily="50" typeface="Meiryo UI"/>
                        </a:rPr>
                        <a:t>年度</a:t>
                      </a:r>
                    </a:p>
                  </a:txBody>
                  <a:tcPr anchor="ctr"/>
                </a:tc>
                <a:extLst>
                  <a:ext uri="{0D108BD9-81ED-4DB2-BD59-A6C34878D82A}">
                    <a16:rowId xmlns:a16="http://schemas.microsoft.com/office/drawing/2014/main" val="1720246025"/>
                  </a:ext>
                </a:extLst>
              </a:tr>
              <a:tr h="900000">
                <a:tc>
                  <a:txBody>
                    <a:bodyPr/>
                    <a:lstStyle/>
                    <a:p>
                      <a:pPr algn="ctr"/>
                      <a:r>
                        <a:rPr altLang="en-US" dirty="0" kumimoji="1" lang="ja-JP" sz="1800">
                          <a:latin charset="-128" panose="020B0604030504040204" pitchFamily="50" typeface="Meiryo UI"/>
                          <a:ea charset="-128" panose="020B0604030504040204" pitchFamily="50" typeface="Meiryo UI"/>
                        </a:rPr>
                        <a:t>国立大学</a:t>
                      </a:r>
                      <a:endParaRPr altLang="ja-JP" dirty="0" kumimoji="1" lang="en-US" sz="1800">
                        <a:latin charset="-128" panose="020B0604030504040204" pitchFamily="50" typeface="Meiryo UI"/>
                        <a:ea charset="-128" panose="020B0604030504040204" pitchFamily="50" typeface="Meiryo UI"/>
                      </a:endParaRPr>
                    </a:p>
                    <a:p>
                      <a:pPr algn="ctr" defTabSz="451382" eaLnBrk="1" fontAlgn="auto" hangingPunct="1" indent="0" latinLnBrk="0" lvl="0" marL="0" marR="0" rtl="0">
                        <a:lnSpc>
                          <a:spcPct val="100000"/>
                        </a:lnSpc>
                        <a:spcBef>
                          <a:spcPts val="0"/>
                        </a:spcBef>
                        <a:spcAft>
                          <a:spcPts val="0"/>
                        </a:spcAft>
                        <a:buClrTx/>
                        <a:buSzTx/>
                        <a:buFontTx/>
                        <a:buNone/>
                        <a:tabLst/>
                        <a:defRPr/>
                      </a:pPr>
                      <a:r>
                        <a:rPr altLang="en-US" dirty="0" lang="ja-JP" sz="1200"/>
                        <a:t>（一般選抜で個別学力検査を実施する選抜区分の入学者数に占める割合） </a:t>
                      </a:r>
                      <a:endParaRPr altLang="en-US" b="0" dirty="0" kumimoji="1" lang="ja-JP" sz="12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67,779</a:t>
                      </a:r>
                    </a:p>
                    <a:p>
                      <a:pPr algn="ctr"/>
                      <a:r>
                        <a:rPr altLang="ja-JP" dirty="0" kumimoji="1" lang="en-US" sz="1800">
                          <a:latin charset="-128" panose="020B0604030504040204" pitchFamily="50" typeface="Meiryo UI"/>
                          <a:ea charset="-128" panose="020B0604030504040204" pitchFamily="50" typeface="Meiryo UI"/>
                        </a:rPr>
                        <a:t>(98.0%)</a:t>
                      </a:r>
                      <a:endParaRPr altLang="en-US"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68,123</a:t>
                      </a:r>
                    </a:p>
                    <a:p>
                      <a:pPr algn="ctr"/>
                      <a:r>
                        <a:rPr altLang="ja-JP" dirty="0" kumimoji="1" lang="en-US" sz="1800">
                          <a:latin charset="-128" panose="020B0604030504040204" pitchFamily="50" typeface="Meiryo UI"/>
                          <a:ea charset="-128" panose="020B0604030504040204" pitchFamily="50" typeface="Meiryo UI"/>
                        </a:rPr>
                        <a:t>(98.7%)</a:t>
                      </a:r>
                      <a:endParaRPr altLang="en-US" dirty="0" kumimoji="1" lang="ja-JP" sz="1800">
                        <a:latin charset="-128" panose="020B0604030504040204" pitchFamily="50" typeface="Meiryo UI"/>
                        <a:ea charset="-128" panose="020B0604030504040204" pitchFamily="50" typeface="Meiryo UI"/>
                      </a:endParaRPr>
                    </a:p>
                  </a:txBody>
                  <a:tcPr anchor="ctr"/>
                </a:tc>
                <a:extLst>
                  <a:ext uri="{0D108BD9-81ED-4DB2-BD59-A6C34878D82A}">
                    <a16:rowId xmlns:a16="http://schemas.microsoft.com/office/drawing/2014/main" val="3787555077"/>
                  </a:ext>
                </a:extLst>
              </a:tr>
              <a:tr h="900000">
                <a:tc>
                  <a:txBody>
                    <a:bodyPr/>
                    <a:lstStyle/>
                    <a:p>
                      <a:pPr algn="ctr"/>
                      <a:r>
                        <a:rPr altLang="en-US" dirty="0" kumimoji="1" lang="ja-JP" sz="1800">
                          <a:latin charset="-128" panose="020B0604030504040204" pitchFamily="50" typeface="Meiryo UI"/>
                          <a:ea charset="-128" panose="020B0604030504040204" pitchFamily="50" typeface="Meiryo UI"/>
                        </a:rPr>
                        <a:t>公立大学</a:t>
                      </a:r>
                      <a:endParaRPr altLang="ja-JP" dirty="0" kumimoji="1" lang="en-US" sz="1800">
                        <a:latin charset="-128" panose="020B0604030504040204" pitchFamily="50" typeface="Meiryo UI"/>
                        <a:ea charset="-128" panose="020B0604030504040204" pitchFamily="50" typeface="Meiryo UI"/>
                      </a:endParaRPr>
                    </a:p>
                    <a:p>
                      <a:pPr algn="ctr" defTabSz="451382" eaLnBrk="1" fontAlgn="auto" hangingPunct="1" indent="0" latinLnBrk="0" lvl="0" marL="0" marR="0" rtl="0">
                        <a:lnSpc>
                          <a:spcPct val="100000"/>
                        </a:lnSpc>
                        <a:spcBef>
                          <a:spcPts val="0"/>
                        </a:spcBef>
                        <a:spcAft>
                          <a:spcPts val="0"/>
                        </a:spcAft>
                        <a:buClrTx/>
                        <a:buSzTx/>
                        <a:buFontTx/>
                        <a:buNone/>
                        <a:tabLst/>
                        <a:defRPr/>
                      </a:pPr>
                      <a:r>
                        <a:rPr altLang="en-US" dirty="0" lang="ja-JP" sz="1200"/>
                        <a:t>（一般選抜で個別学力検査を実施する選抜区分の入学者数に占める割合） </a:t>
                      </a:r>
                      <a:endParaRPr altLang="en-US" b="0" dirty="0" kumimoji="1" lang="ja-JP" sz="12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15,659</a:t>
                      </a:r>
                    </a:p>
                    <a:p>
                      <a:pPr algn="ctr"/>
                      <a:r>
                        <a:rPr altLang="ja-JP" dirty="0" kumimoji="1" lang="en-US" sz="1800">
                          <a:latin charset="-128" panose="020B0604030504040204" pitchFamily="50" typeface="Meiryo UI"/>
                          <a:ea charset="-128" panose="020B0604030504040204" pitchFamily="50" typeface="Meiryo UI"/>
                        </a:rPr>
                        <a:t>(93.9%)</a:t>
                      </a:r>
                      <a:endParaRPr altLang="en-US"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15,848</a:t>
                      </a:r>
                    </a:p>
                    <a:p>
                      <a:pPr algn="ctr"/>
                      <a:r>
                        <a:rPr altLang="ja-JP" dirty="0" kumimoji="1" lang="en-US" sz="1800">
                          <a:latin charset="-128" panose="020B0604030504040204" pitchFamily="50" typeface="Meiryo UI"/>
                          <a:ea charset="-128" panose="020B0604030504040204" pitchFamily="50" typeface="Meiryo UI"/>
                        </a:rPr>
                        <a:t>(97.9%)</a:t>
                      </a:r>
                      <a:endParaRPr altLang="en-US" dirty="0" kumimoji="1" lang="ja-JP" sz="1800">
                        <a:latin charset="-128" panose="020B0604030504040204" pitchFamily="50" typeface="Meiryo UI"/>
                        <a:ea charset="-128" panose="020B0604030504040204" pitchFamily="50" typeface="Meiryo UI"/>
                      </a:endParaRPr>
                    </a:p>
                  </a:txBody>
                  <a:tcPr anchor="ctr"/>
                </a:tc>
                <a:extLst>
                  <a:ext uri="{0D108BD9-81ED-4DB2-BD59-A6C34878D82A}">
                    <a16:rowId xmlns:a16="http://schemas.microsoft.com/office/drawing/2014/main" val="584326869"/>
                  </a:ext>
                </a:extLst>
              </a:tr>
              <a:tr h="900000">
                <a:tc>
                  <a:txBody>
                    <a:bodyPr/>
                    <a:lstStyle/>
                    <a:p>
                      <a:pPr algn="ctr" defTabSz="451382" eaLnBrk="1" fontAlgn="auto" hangingPunct="1" indent="0" latinLnBrk="0" lvl="0" marL="0" marR="0" rtl="0">
                        <a:lnSpc>
                          <a:spcPct val="100000"/>
                        </a:lnSpc>
                        <a:spcBef>
                          <a:spcPts val="0"/>
                        </a:spcBef>
                        <a:spcAft>
                          <a:spcPts val="0"/>
                        </a:spcAft>
                        <a:buClrTx/>
                        <a:buSzTx/>
                        <a:buFontTx/>
                        <a:buNone/>
                        <a:tabLst/>
                        <a:defRPr/>
                      </a:pPr>
                      <a:r>
                        <a:rPr altLang="en-US" dirty="0" kumimoji="1" lang="ja-JP" sz="1800">
                          <a:latin charset="-128" panose="020B0604030504040204" pitchFamily="50" typeface="Meiryo UI"/>
                          <a:ea charset="-128" panose="020B0604030504040204" pitchFamily="50" typeface="Meiryo UI"/>
                        </a:rPr>
                        <a:t>私立大学</a:t>
                      </a:r>
                      <a:endParaRPr altLang="ja-JP" dirty="0" kumimoji="1" lang="en-US" sz="1800">
                        <a:latin charset="-128" panose="020B0604030504040204" pitchFamily="50" typeface="Meiryo UI"/>
                        <a:ea charset="-128" panose="020B0604030504040204" pitchFamily="50" typeface="Meiryo UI"/>
                      </a:endParaRPr>
                    </a:p>
                    <a:p>
                      <a:pPr algn="ctr" defTabSz="451382" eaLnBrk="1" fontAlgn="auto" hangingPunct="1" indent="0" latinLnBrk="0" lvl="0" marL="0" marR="0" rtl="0">
                        <a:lnSpc>
                          <a:spcPct val="100000"/>
                        </a:lnSpc>
                        <a:spcBef>
                          <a:spcPts val="0"/>
                        </a:spcBef>
                        <a:spcAft>
                          <a:spcPts val="0"/>
                        </a:spcAft>
                        <a:buClrTx/>
                        <a:buSzTx/>
                        <a:buFontTx/>
                        <a:buNone/>
                        <a:tabLst/>
                        <a:defRPr/>
                      </a:pPr>
                      <a:r>
                        <a:rPr altLang="en-US" dirty="0" lang="ja-JP" sz="1200"/>
                        <a:t>（一般選抜で個別学力検査を実施する選抜区分の入学者数に占める割合） </a:t>
                      </a:r>
                      <a:endParaRPr altLang="en-US" b="0" dirty="0" kumimoji="1" lang="ja-JP" sz="12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91,299</a:t>
                      </a:r>
                    </a:p>
                    <a:p>
                      <a:pPr algn="ctr"/>
                      <a:r>
                        <a:rPr altLang="ja-JP" dirty="0" kumimoji="1" lang="en-US" sz="1800">
                          <a:latin charset="-128" panose="020B0604030504040204" pitchFamily="50" typeface="Meiryo UI"/>
                          <a:ea charset="-128" panose="020B0604030504040204" pitchFamily="50" typeface="Meiryo UI"/>
                        </a:rPr>
                        <a:t>(55.6%)</a:t>
                      </a:r>
                      <a:endParaRPr altLang="en-US"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86,285</a:t>
                      </a:r>
                    </a:p>
                    <a:p>
                      <a:pPr algn="ctr"/>
                      <a:r>
                        <a:rPr altLang="ja-JP" dirty="0" kumimoji="1" lang="en-US" sz="1800">
                          <a:latin charset="-128" panose="020B0604030504040204" pitchFamily="50" typeface="Meiryo UI"/>
                          <a:ea charset="-128" panose="020B0604030504040204" pitchFamily="50" typeface="Meiryo UI"/>
                        </a:rPr>
                        <a:t>(56.9%)</a:t>
                      </a:r>
                      <a:endParaRPr altLang="en-US" dirty="0" kumimoji="1" lang="ja-JP" sz="1800">
                        <a:latin charset="-128" panose="020B0604030504040204" pitchFamily="50" typeface="Meiryo UI"/>
                        <a:ea charset="-128" panose="020B0604030504040204" pitchFamily="50" typeface="Meiryo UI"/>
                      </a:endParaRPr>
                    </a:p>
                  </a:txBody>
                  <a:tcPr anchor="ctr"/>
                </a:tc>
                <a:extLst>
                  <a:ext uri="{0D108BD9-81ED-4DB2-BD59-A6C34878D82A}">
                    <a16:rowId xmlns:a16="http://schemas.microsoft.com/office/drawing/2014/main" val="1994726931"/>
                  </a:ext>
                </a:extLst>
              </a:tr>
              <a:tr h="900000">
                <a:tc>
                  <a:txBody>
                    <a:bodyPr/>
                    <a:lstStyle/>
                    <a:p>
                      <a:pPr algn="ctr"/>
                      <a:r>
                        <a:rPr altLang="en-US" b="0" dirty="0" kumimoji="1" lang="ja-JP" sz="1800">
                          <a:latin charset="-128" panose="020B0604030504040204" pitchFamily="50" typeface="Meiryo UI"/>
                          <a:ea charset="-128" panose="020B0604030504040204" pitchFamily="50" typeface="Meiryo UI"/>
                        </a:rPr>
                        <a:t>大学全体</a:t>
                      </a:r>
                      <a:endParaRPr altLang="ja-JP" b="0" dirty="0" kumimoji="1" lang="en-US" sz="1800">
                        <a:latin charset="-128" panose="020B0604030504040204" pitchFamily="50" typeface="Meiryo UI"/>
                        <a:ea charset="-128" panose="020B0604030504040204" pitchFamily="50" typeface="Meiryo UI"/>
                      </a:endParaRPr>
                    </a:p>
                    <a:p>
                      <a:pPr algn="ctr"/>
                      <a:r>
                        <a:rPr altLang="en-US" dirty="0" lang="ja-JP" sz="1200"/>
                        <a:t>（一般選抜で個別学力検査を実施する選抜区分の入学者数に占める割合） </a:t>
                      </a:r>
                      <a:endParaRPr altLang="en-US" b="0"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174,737</a:t>
                      </a:r>
                    </a:p>
                    <a:p>
                      <a:pPr algn="ctr"/>
                      <a:r>
                        <a:rPr altLang="ja-JP" dirty="0" kumimoji="1" lang="en-US" sz="1800">
                          <a:latin charset="-128" panose="020B0604030504040204" pitchFamily="50" typeface="Meiryo UI"/>
                          <a:ea charset="-128" panose="020B0604030504040204" pitchFamily="50" typeface="Meiryo UI"/>
                        </a:rPr>
                        <a:t>(69.9%)</a:t>
                      </a:r>
                      <a:endParaRPr altLang="en-US" dirty="0" kumimoji="1" lang="ja-JP" sz="1800">
                        <a:latin charset="-128" panose="020B0604030504040204" pitchFamily="50" typeface="Meiryo UI"/>
                        <a:ea charset="-128" panose="020B0604030504040204" pitchFamily="50" typeface="Meiryo UI"/>
                      </a:endParaRPr>
                    </a:p>
                  </a:txBody>
                  <a:tcPr anchor="ctr"/>
                </a:tc>
                <a:tc>
                  <a:txBody>
                    <a:bodyPr/>
                    <a:lstStyle/>
                    <a:p>
                      <a:pPr algn="ctr"/>
                      <a:r>
                        <a:rPr altLang="ja-JP" dirty="0" kumimoji="1" lang="en-US" sz="1800">
                          <a:latin charset="-128" panose="020B0604030504040204" pitchFamily="50" typeface="Meiryo UI"/>
                          <a:ea charset="-128" panose="020B0604030504040204" pitchFamily="50" typeface="Meiryo UI"/>
                        </a:rPr>
                        <a:t>170,256</a:t>
                      </a:r>
                    </a:p>
                    <a:p>
                      <a:pPr algn="ctr"/>
                      <a:r>
                        <a:rPr altLang="ja-JP" dirty="0" kumimoji="1" lang="en-US" sz="1800">
                          <a:latin charset="-128" panose="020B0604030504040204" pitchFamily="50" typeface="Meiryo UI"/>
                          <a:ea charset="-128" panose="020B0604030504040204" pitchFamily="50" typeface="Meiryo UI"/>
                        </a:rPr>
                        <a:t>(71.9%)</a:t>
                      </a:r>
                      <a:endParaRPr altLang="en-US" dirty="0" kumimoji="1" lang="ja-JP" sz="1800">
                        <a:latin charset="-128" panose="020B0604030504040204" pitchFamily="50" typeface="Meiryo UI"/>
                        <a:ea charset="-128" panose="020B0604030504040204" pitchFamily="50" typeface="Meiryo UI"/>
                      </a:endParaRPr>
                    </a:p>
                  </a:txBody>
                  <a:tcPr anchor="ctr"/>
                </a:tc>
                <a:extLst>
                  <a:ext uri="{0D108BD9-81ED-4DB2-BD59-A6C34878D82A}">
                    <a16:rowId xmlns:a16="http://schemas.microsoft.com/office/drawing/2014/main" val="1613929196"/>
                  </a:ext>
                </a:extLst>
              </a:tr>
            </a:tbl>
          </a:graphicData>
        </a:graphic>
      </p:graphicFrame>
      <p:sp>
        <p:nvSpPr>
          <p:cNvPr id="3" name="スライド番号プレースホルダー 8">
            <a:extLst>
              <a:ext uri="{FF2B5EF4-FFF2-40B4-BE49-F238E27FC236}">
                <a16:creationId xmlns:a16="http://schemas.microsoft.com/office/drawing/2014/main" id="{3B890EF3-F5C5-8279-D936-AACF93580EC9}"/>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18</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85104470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CF6CADA-6C1D-BC80-5ACB-451B2A955494}"/>
              </a:ext>
            </a:extLst>
          </p:cNvPr>
          <p:cNvSpPr/>
          <p:nvPr/>
        </p:nvSpPr>
        <p:spPr>
          <a:xfrm>
            <a:off x="8013340" y="4187754"/>
            <a:ext cx="43204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baseline="0" dirty="0" kumimoji="1" lang="ja-JP" sz="1800">
              <a:solidFill>
                <a:schemeClr val="tx1"/>
              </a:solidFill>
            </a:endParaRPr>
          </a:p>
        </p:txBody>
      </p:sp>
      <p:sp>
        <p:nvSpPr>
          <p:cNvPr id="12" name="正方形/長方形 11">
            <a:extLst>
              <a:ext uri="{FF2B5EF4-FFF2-40B4-BE49-F238E27FC236}">
                <a16:creationId xmlns:a16="http://schemas.microsoft.com/office/drawing/2014/main" id="{B41508C9-9359-4DBC-A422-30F7CD452A0D}"/>
              </a:ext>
            </a:extLst>
          </p:cNvPr>
          <p:cNvSpPr/>
          <p:nvPr/>
        </p:nvSpPr>
        <p:spPr>
          <a:xfrm>
            <a:off x="353606" y="3753036"/>
            <a:ext cx="89920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indent="-216000" marL="216000">
              <a:lnSpc>
                <a:spcPct val="120000"/>
              </a:lnSpc>
              <a:spcBef>
                <a:spcPts val="600"/>
              </a:spcBef>
              <a:buClr>
                <a:schemeClr val="accent1"/>
              </a:buClr>
              <a:buFont charset="2" panose="05000000000000000000" pitchFamily="2" typeface="Wingdings"/>
              <a:buChar char="l"/>
            </a:pPr>
            <a:r>
              <a:rPr altLang="en-US" dirty="0" lang="ja-JP" sz="1400">
                <a:solidFill>
                  <a:srgbClr val="000000"/>
                </a:solidFill>
                <a:latin typeface="+mn-ea"/>
              </a:rPr>
              <a:t>調査対象は国公私立大学・短期大学で、各大学から好事例と考えられる取組について記載いただいた大学入学者選抜実態調査の回答をもとに選定委員会において審査を実施し、他大学の参考となり得ると考えられる取組</a:t>
            </a:r>
            <a:r>
              <a:rPr altLang="ja-JP" b="1" dirty="0" lang="en-US" sz="1400">
                <a:solidFill>
                  <a:schemeClr val="accent4"/>
                </a:solidFill>
                <a:latin typeface="+mn-ea"/>
              </a:rPr>
              <a:t>44</a:t>
            </a:r>
            <a:r>
              <a:rPr altLang="en-US" b="1" dirty="0" lang="ja-JP" sz="1400">
                <a:solidFill>
                  <a:schemeClr val="accent4"/>
                </a:solidFill>
                <a:latin typeface="+mn-ea"/>
              </a:rPr>
              <a:t>件</a:t>
            </a:r>
            <a:r>
              <a:rPr altLang="en-US" dirty="0" lang="ja-JP" sz="1400">
                <a:solidFill>
                  <a:srgbClr val="000000"/>
                </a:solidFill>
                <a:latin typeface="+mn-ea"/>
              </a:rPr>
              <a:t>を選定した。</a:t>
            </a:r>
            <a:endParaRPr altLang="ja-JP" dirty="0" lang="en-US" sz="1400">
              <a:solidFill>
                <a:srgbClr val="000000"/>
              </a:solidFill>
              <a:latin typeface="+mn-ea"/>
            </a:endParaRPr>
          </a:p>
          <a:p>
            <a:pPr algn="just" indent="-216000" marL="216000">
              <a:lnSpc>
                <a:spcPct val="120000"/>
              </a:lnSpc>
              <a:spcBef>
                <a:spcPts val="600"/>
              </a:spcBef>
              <a:buClr>
                <a:schemeClr val="accent1"/>
              </a:buClr>
              <a:buFont charset="2" panose="05000000000000000000" pitchFamily="2" typeface="Wingdings"/>
              <a:buChar char="l"/>
            </a:pPr>
            <a:r>
              <a:rPr altLang="en-US" dirty="0" lang="ja-JP" sz="1400">
                <a:solidFill>
                  <a:srgbClr val="000000"/>
                </a:solidFill>
                <a:latin typeface="+mn-ea"/>
              </a:rPr>
              <a:t>選定にあたっては、</a:t>
            </a:r>
            <a:r>
              <a:rPr altLang="en-US" dirty="0" kumimoji="1" lang="ja-JP" sz="1400">
                <a:solidFill>
                  <a:schemeClr val="tx1"/>
                </a:solidFill>
                <a:latin typeface="+mn-ea"/>
              </a:rPr>
              <a:t> 「大学入学者選抜のあり方に関する検討会議提言（</a:t>
            </a:r>
            <a:r>
              <a:rPr altLang="ja-JP" dirty="0" kumimoji="1" lang="en-US" sz="1400">
                <a:solidFill>
                  <a:schemeClr val="tx1"/>
                </a:solidFill>
                <a:latin typeface="+mn-ea"/>
              </a:rPr>
              <a:t>R3.7.8</a:t>
            </a:r>
            <a:r>
              <a:rPr altLang="en-US" dirty="0" kumimoji="1" lang="ja-JP" sz="1400">
                <a:solidFill>
                  <a:schemeClr val="tx1"/>
                </a:solidFill>
                <a:latin typeface="+mn-ea"/>
              </a:rPr>
              <a:t>文部科学省）」を踏まえ、特に</a:t>
            </a:r>
            <a:br>
              <a:rPr altLang="ja-JP" dirty="0" kumimoji="1" lang="en-US" sz="1400">
                <a:solidFill>
                  <a:schemeClr val="tx1"/>
                </a:solidFill>
                <a:latin typeface="+mn-ea"/>
              </a:rPr>
            </a:br>
            <a:r>
              <a:rPr altLang="en-US" dirty="0" kumimoji="1" lang="ja-JP" sz="1400">
                <a:solidFill>
                  <a:schemeClr val="tx1"/>
                </a:solidFill>
                <a:latin typeface="+mn-ea"/>
              </a:rPr>
              <a:t>推進が</a:t>
            </a:r>
            <a:r>
              <a:rPr altLang="en-US" dirty="0" lang="ja-JP" sz="1400">
                <a:solidFill>
                  <a:srgbClr val="000000"/>
                </a:solidFill>
                <a:latin typeface="+mn-ea"/>
              </a:rPr>
              <a:t>求められている以下を選定の対象項目として設定した。</a:t>
            </a:r>
            <a:endParaRPr altLang="ja-JP" dirty="0" lang="en-US" sz="1400">
              <a:solidFill>
                <a:srgbClr val="000000"/>
              </a:solidFill>
              <a:latin typeface="+mn-ea"/>
            </a:endParaRPr>
          </a:p>
          <a:p>
            <a:pPr algn="just">
              <a:lnSpc>
                <a:spcPct val="120000"/>
              </a:lnSpc>
              <a:spcBef>
                <a:spcPts val="600"/>
              </a:spcBef>
              <a:buClr>
                <a:schemeClr val="accent2">
                  <a:lumMod val="60000"/>
                  <a:lumOff val="40000"/>
                </a:schemeClr>
              </a:buClr>
            </a:pPr>
            <a:endParaRPr altLang="en-US" dirty="0" lang="ja-JP" sz="1400">
              <a:solidFill>
                <a:srgbClr val="000000"/>
              </a:solidFill>
              <a:latin typeface="+mn-ea"/>
            </a:endParaRPr>
          </a:p>
        </p:txBody>
      </p:sp>
      <p:sp>
        <p:nvSpPr>
          <p:cNvPr id="8" name="正方形/長方形 7">
            <a:extLst>
              <a:ext uri="{FF2B5EF4-FFF2-40B4-BE49-F238E27FC236}">
                <a16:creationId xmlns:a16="http://schemas.microsoft.com/office/drawing/2014/main" id="{7BB9773C-CD1E-4570-97D5-160C206A3EDC}"/>
              </a:ext>
            </a:extLst>
          </p:cNvPr>
          <p:cNvSpPr/>
          <p:nvPr/>
        </p:nvSpPr>
        <p:spPr>
          <a:xfrm>
            <a:off x="570730" y="605219"/>
            <a:ext cx="8784000" cy="3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r>
              <a:rPr altLang="en-US" b="1" dirty="0" kumimoji="1" lang="ja-JP" sz="1600">
                <a:solidFill>
                  <a:schemeClr val="bg1"/>
                </a:solidFill>
                <a:latin typeface="+mn-ea"/>
              </a:rPr>
              <a:t>事例集作成の目的</a:t>
            </a:r>
            <a:endParaRPr altLang="ja-JP" b="1" dirty="0" kumimoji="1" lang="en-US" sz="1600">
              <a:solidFill>
                <a:schemeClr val="bg1"/>
              </a:solidFill>
              <a:latin typeface="+mn-ea"/>
            </a:endParaRPr>
          </a:p>
        </p:txBody>
      </p:sp>
      <p:sp>
        <p:nvSpPr>
          <p:cNvPr id="2" name="タイトル 1">
            <a:extLst>
              <a:ext uri="{FF2B5EF4-FFF2-40B4-BE49-F238E27FC236}">
                <a16:creationId xmlns:a16="http://schemas.microsoft.com/office/drawing/2014/main" id="{7372E186-3B31-4B29-8701-74448066318B}"/>
              </a:ext>
            </a:extLst>
          </p:cNvPr>
          <p:cNvSpPr>
            <a:spLocks noGrp="1"/>
          </p:cNvSpPr>
          <p:nvPr>
            <p:ph type="title"/>
          </p:nvPr>
        </p:nvSpPr>
        <p:spPr>
          <a:xfrm>
            <a:off x="576592" y="189690"/>
            <a:ext cx="8784000" cy="360000"/>
          </a:xfrm>
        </p:spPr>
        <p:txBody>
          <a:bodyPr/>
          <a:lstStyle/>
          <a:p>
            <a:r>
              <a:rPr altLang="en-US" dirty="0" lang="ja-JP">
                <a:solidFill>
                  <a:schemeClr val="accent4"/>
                </a:solidFill>
              </a:rPr>
              <a:t>「大学入学者選抜における好事例集」について</a:t>
            </a:r>
          </a:p>
        </p:txBody>
      </p:sp>
      <p:sp>
        <p:nvSpPr>
          <p:cNvPr id="4" name="正方形/長方形 3">
            <a:extLst>
              <a:ext uri="{FF2B5EF4-FFF2-40B4-BE49-F238E27FC236}">
                <a16:creationId xmlns:a16="http://schemas.microsoft.com/office/drawing/2014/main" id="{942A7A08-2CD5-47A8-A963-2A1330B925A7}"/>
              </a:ext>
            </a:extLst>
          </p:cNvPr>
          <p:cNvSpPr/>
          <p:nvPr/>
        </p:nvSpPr>
        <p:spPr>
          <a:xfrm>
            <a:off x="565639" y="605219"/>
            <a:ext cx="113093" cy="3360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baseline="0" dirty="0" kumimoji="1" lang="ja-JP" sz="1800">
              <a:solidFill>
                <a:schemeClr val="tx1"/>
              </a:solidFill>
            </a:endParaRPr>
          </a:p>
        </p:txBody>
      </p:sp>
      <p:sp>
        <p:nvSpPr>
          <p:cNvPr id="9" name="正方形/長方形 8">
            <a:extLst>
              <a:ext uri="{FF2B5EF4-FFF2-40B4-BE49-F238E27FC236}">
                <a16:creationId xmlns:a16="http://schemas.microsoft.com/office/drawing/2014/main" id="{137B7283-A14B-47F2-B18D-8F7AC15538B2}"/>
              </a:ext>
            </a:extLst>
          </p:cNvPr>
          <p:cNvSpPr/>
          <p:nvPr/>
        </p:nvSpPr>
        <p:spPr>
          <a:xfrm>
            <a:off x="353606" y="947049"/>
            <a:ext cx="8992008" cy="2422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indent="-216000" marL="216000">
              <a:lnSpc>
                <a:spcPct val="120000"/>
              </a:lnSpc>
              <a:spcBef>
                <a:spcPts val="600"/>
              </a:spcBef>
              <a:buClr>
                <a:schemeClr val="accent1"/>
              </a:buClr>
              <a:buFont charset="2" panose="05000000000000000000" pitchFamily="2" typeface="Wingdings"/>
              <a:buChar char="l"/>
            </a:pPr>
            <a:r>
              <a:rPr altLang="en-US" dirty="0" lang="ja-JP" sz="1400">
                <a:solidFill>
                  <a:srgbClr val="000000"/>
                </a:solidFill>
                <a:latin typeface="+mn-ea"/>
              </a:rPr>
              <a:t>令和</a:t>
            </a:r>
            <a:r>
              <a:rPr altLang="ja-JP" dirty="0" lang="en-US" sz="1400">
                <a:solidFill>
                  <a:srgbClr val="000000"/>
                </a:solidFill>
                <a:latin typeface="+mn-ea"/>
              </a:rPr>
              <a:t>3</a:t>
            </a:r>
            <a:r>
              <a:rPr altLang="en-US" dirty="0" lang="ja-JP" sz="1400">
                <a:solidFill>
                  <a:srgbClr val="000000"/>
                </a:solidFill>
                <a:latin typeface="+mn-ea"/>
              </a:rPr>
              <a:t>年</a:t>
            </a:r>
            <a:r>
              <a:rPr altLang="ja-JP" dirty="0" lang="en-US" sz="1400">
                <a:solidFill>
                  <a:srgbClr val="000000"/>
                </a:solidFill>
                <a:effectLst/>
                <a:latin typeface="+mn-ea"/>
                <a:cs charset="-128" panose="020B0609070205080204" pitchFamily="49" typeface="ＭＳ ゴシック"/>
              </a:rPr>
              <a:t>7</a:t>
            </a:r>
            <a:r>
              <a:rPr altLang="ja-JP" dirty="0" lang="ja-JP" sz="1400">
                <a:solidFill>
                  <a:srgbClr val="000000"/>
                </a:solidFill>
                <a:effectLst/>
                <a:latin typeface="+mn-ea"/>
                <a:cs charset="-128" panose="020B0609070205080204" pitchFamily="49" typeface="ＭＳ ゴシック"/>
              </a:rPr>
              <a:t>月に取りまとめられた「大学入試のあり方に関する検討会議提言」においては、記述式問題の出題や総合的な英語力の育成・評価、多様な背景を持つ学生の受入れなどについて、他大学の模範となる先導的な取組を推進するため、客観的なデータを踏まえたピアレビュー等に基づき好事例を認定し</a:t>
            </a:r>
            <a:r>
              <a:rPr altLang="en-US" dirty="0" lang="ja-JP" sz="1400">
                <a:solidFill>
                  <a:srgbClr val="000000"/>
                </a:solidFill>
                <a:effectLst/>
                <a:latin typeface="+mn-ea"/>
                <a:cs charset="-128" panose="020B0609070205080204" pitchFamily="49" typeface="ＭＳ ゴシック"/>
              </a:rPr>
              <a:t>、</a:t>
            </a:r>
            <a:r>
              <a:rPr altLang="ja-JP" dirty="0" lang="ja-JP" sz="1400">
                <a:solidFill>
                  <a:srgbClr val="000000"/>
                </a:solidFill>
                <a:effectLst/>
                <a:latin typeface="+mn-ea"/>
                <a:cs charset="-128" panose="020B0609070205080204" pitchFamily="49" typeface="ＭＳ ゴシック"/>
              </a:rPr>
              <a:t>公表することが提言されてい</a:t>
            </a:r>
            <a:r>
              <a:rPr altLang="en-US" dirty="0" lang="ja-JP" sz="1400">
                <a:solidFill>
                  <a:srgbClr val="000000"/>
                </a:solidFill>
                <a:effectLst/>
                <a:latin typeface="+mn-ea"/>
                <a:cs charset="-128" panose="020B0609070205080204" pitchFamily="49" typeface="ＭＳ ゴシック"/>
              </a:rPr>
              <a:t>る</a:t>
            </a:r>
            <a:r>
              <a:rPr altLang="ja-JP" dirty="0" lang="ja-JP" sz="1400">
                <a:solidFill>
                  <a:srgbClr val="000000"/>
                </a:solidFill>
                <a:effectLst/>
                <a:latin typeface="+mn-ea"/>
                <a:cs charset="-128" panose="020B0609070205080204" pitchFamily="49" typeface="ＭＳ ゴシック"/>
              </a:rPr>
              <a:t>。</a:t>
            </a:r>
            <a:endParaRPr altLang="ja-JP" dirty="0" lang="en-US" sz="1400">
              <a:solidFill>
                <a:srgbClr val="000000"/>
              </a:solidFill>
              <a:effectLst/>
              <a:latin typeface="+mn-ea"/>
              <a:cs charset="-128" panose="020B0609070205080204" pitchFamily="49" typeface="ＭＳ ゴシック"/>
            </a:endParaRPr>
          </a:p>
          <a:p>
            <a:pPr algn="just" indent="-216000" marL="216000">
              <a:lnSpc>
                <a:spcPct val="120000"/>
              </a:lnSpc>
              <a:spcBef>
                <a:spcPts val="600"/>
              </a:spcBef>
              <a:buClr>
                <a:schemeClr val="accent1"/>
              </a:buClr>
              <a:buFont charset="2" panose="05000000000000000000" pitchFamily="2" typeface="Wingdings"/>
              <a:buChar char="l"/>
            </a:pPr>
            <a:r>
              <a:rPr altLang="en-US" dirty="0" lang="ja-JP" sz="1400">
                <a:solidFill>
                  <a:srgbClr val="000000"/>
                </a:solidFill>
                <a:effectLst/>
                <a:latin typeface="+mn-ea"/>
                <a:cs charset="-128" panose="020B0609070205080204" pitchFamily="49" typeface="ＭＳ ゴシック"/>
              </a:rPr>
              <a:t>これを踏まえ、文部科学省において、令和</a:t>
            </a:r>
            <a:r>
              <a:rPr altLang="ja-JP" dirty="0" lang="en-US" sz="1400">
                <a:solidFill>
                  <a:srgbClr val="000000"/>
                </a:solidFill>
                <a:effectLst/>
                <a:latin typeface="+mn-ea"/>
                <a:cs charset="-128" panose="020B0609070205080204" pitchFamily="49" typeface="ＭＳ ゴシック"/>
              </a:rPr>
              <a:t>3</a:t>
            </a:r>
            <a:r>
              <a:rPr altLang="en-US" dirty="0" lang="ja-JP" sz="1400">
                <a:solidFill>
                  <a:srgbClr val="000000"/>
                </a:solidFill>
                <a:effectLst/>
                <a:latin typeface="+mn-ea"/>
                <a:cs charset="-128" panose="020B0609070205080204" pitchFamily="49" typeface="ＭＳ ゴシック"/>
              </a:rPr>
              <a:t>年</a:t>
            </a:r>
            <a:r>
              <a:rPr altLang="ja-JP" dirty="0" lang="en-US" sz="1400">
                <a:solidFill>
                  <a:srgbClr val="000000"/>
                </a:solidFill>
                <a:effectLst/>
                <a:latin typeface="+mn-ea"/>
                <a:cs charset="-128" panose="020B0609070205080204" pitchFamily="49" typeface="ＭＳ ゴシック"/>
              </a:rPr>
              <a:t>10</a:t>
            </a:r>
            <a:r>
              <a:rPr altLang="en-US" dirty="0" lang="ja-JP" sz="1400">
                <a:solidFill>
                  <a:srgbClr val="000000"/>
                </a:solidFill>
                <a:effectLst/>
                <a:latin typeface="+mn-ea"/>
                <a:cs charset="-128" panose="020B0609070205080204" pitchFamily="49" typeface="ＭＳ ゴシック"/>
              </a:rPr>
              <a:t>月に「大学入学者選抜における好事例選定委員会」を設置し、高大接続改革や大学入学者選抜方法の改善を一層促進する観点から、令和</a:t>
            </a:r>
            <a:r>
              <a:rPr altLang="ja-JP" dirty="0" lang="en-US" sz="1400">
                <a:solidFill>
                  <a:srgbClr val="000000"/>
                </a:solidFill>
                <a:effectLst/>
                <a:latin typeface="+mn-ea"/>
                <a:cs charset="-128" panose="020B0609070205080204" pitchFamily="49" typeface="ＭＳ ゴシック"/>
              </a:rPr>
              <a:t>3</a:t>
            </a:r>
            <a:r>
              <a:rPr altLang="en-US" dirty="0" lang="ja-JP" sz="1400">
                <a:solidFill>
                  <a:srgbClr val="000000"/>
                </a:solidFill>
                <a:effectLst/>
                <a:latin typeface="+mn-ea"/>
                <a:cs charset="-128" panose="020B0609070205080204" pitchFamily="49" typeface="ＭＳ ゴシック"/>
              </a:rPr>
              <a:t>、</a:t>
            </a:r>
            <a:r>
              <a:rPr altLang="ja-JP" dirty="0" lang="en-US" sz="1400">
                <a:solidFill>
                  <a:srgbClr val="000000"/>
                </a:solidFill>
                <a:effectLst/>
                <a:latin typeface="+mn-ea"/>
                <a:cs charset="-128" panose="020B0609070205080204" pitchFamily="49" typeface="ＭＳ ゴシック"/>
              </a:rPr>
              <a:t>4</a:t>
            </a:r>
            <a:r>
              <a:rPr altLang="en-US" dirty="0" lang="ja-JP" sz="1400">
                <a:solidFill>
                  <a:srgbClr val="000000"/>
                </a:solidFill>
                <a:effectLst/>
                <a:latin typeface="+mn-ea"/>
                <a:cs charset="-128" panose="020B0609070205080204" pitchFamily="49" typeface="ＭＳ ゴシック"/>
              </a:rPr>
              <a:t>、</a:t>
            </a:r>
            <a:r>
              <a:rPr altLang="ja-JP" dirty="0" lang="en-US" sz="1400">
                <a:solidFill>
                  <a:srgbClr val="000000"/>
                </a:solidFill>
                <a:effectLst/>
                <a:latin typeface="+mn-ea"/>
                <a:cs charset="-128" panose="020B0609070205080204" pitchFamily="49" typeface="ＭＳ ゴシック"/>
              </a:rPr>
              <a:t>6</a:t>
            </a:r>
            <a:r>
              <a:rPr altLang="en-US" dirty="0" lang="ja-JP" sz="1400">
                <a:solidFill>
                  <a:srgbClr val="000000"/>
                </a:solidFill>
                <a:effectLst/>
                <a:latin typeface="+mn-ea"/>
                <a:cs charset="-128" panose="020B0609070205080204" pitchFamily="49" typeface="ＭＳ ゴシック"/>
              </a:rPr>
              <a:t>年度において、他大学の模範となる好事例を選定し、本事例集を取りまとめた。</a:t>
            </a:r>
            <a:endParaRPr altLang="ja-JP" dirty="0" lang="en-US" sz="1400">
              <a:solidFill>
                <a:srgbClr val="000000"/>
              </a:solidFill>
              <a:effectLst/>
              <a:latin typeface="+mn-ea"/>
              <a:cs charset="-128" panose="020B0609070205080204" pitchFamily="49" typeface="ＭＳ ゴシック"/>
            </a:endParaRPr>
          </a:p>
          <a:p>
            <a:pPr algn="just">
              <a:lnSpc>
                <a:spcPct val="80000"/>
              </a:lnSpc>
              <a:spcBef>
                <a:spcPts val="600"/>
              </a:spcBef>
              <a:buClr>
                <a:schemeClr val="accent1"/>
              </a:buClr>
            </a:pPr>
            <a:r>
              <a:rPr altLang="en-US" dirty="0" lang="ja-JP" sz="1400">
                <a:solidFill>
                  <a:srgbClr val="000000"/>
                </a:solidFill>
                <a:effectLst/>
                <a:latin typeface="+mn-ea"/>
                <a:cs charset="-128" panose="020B0609070205080204" pitchFamily="49" typeface="ＭＳ ゴシック"/>
              </a:rPr>
              <a:t>　　</a:t>
            </a:r>
            <a:r>
              <a:rPr altLang="ja-JP" dirty="0" lang="en-US" sz="1400">
                <a:solidFill>
                  <a:srgbClr val="000000"/>
                </a:solidFill>
                <a:effectLst/>
                <a:latin typeface="+mn-ea"/>
                <a:cs charset="-128" panose="020B0609070205080204" pitchFamily="49" typeface="ＭＳ ゴシック"/>
              </a:rPr>
              <a:t>【</a:t>
            </a:r>
            <a:r>
              <a:rPr altLang="en-US" dirty="0" lang="ja-JP" sz="1400">
                <a:solidFill>
                  <a:srgbClr val="000000"/>
                </a:solidFill>
                <a:effectLst/>
                <a:latin typeface="+mn-ea"/>
                <a:cs charset="-128" panose="020B0609070205080204" pitchFamily="49" typeface="ＭＳ ゴシック"/>
              </a:rPr>
              <a:t>令和</a:t>
            </a:r>
            <a:r>
              <a:rPr altLang="ja-JP" dirty="0" lang="en-US" sz="1400">
                <a:solidFill>
                  <a:srgbClr val="000000"/>
                </a:solidFill>
                <a:effectLst/>
                <a:latin typeface="+mn-ea"/>
                <a:cs charset="-128" panose="020B0609070205080204" pitchFamily="49" typeface="ＭＳ ゴシック"/>
              </a:rPr>
              <a:t>6</a:t>
            </a:r>
            <a:r>
              <a:rPr altLang="en-US" dirty="0" lang="ja-JP" sz="1400">
                <a:solidFill>
                  <a:srgbClr val="000000"/>
                </a:solidFill>
                <a:effectLst/>
                <a:latin typeface="+mn-ea"/>
                <a:cs charset="-128" panose="020B0609070205080204" pitchFamily="49" typeface="ＭＳ ゴシック"/>
              </a:rPr>
              <a:t>年度</a:t>
            </a:r>
            <a:r>
              <a:rPr altLang="ja-JP" dirty="0" lang="en-US" sz="1400">
                <a:solidFill>
                  <a:srgbClr val="000000"/>
                </a:solidFill>
                <a:effectLst/>
                <a:latin typeface="+mn-ea"/>
                <a:cs charset="-128" panose="020B0609070205080204" pitchFamily="49" typeface="ＭＳ ゴシック"/>
              </a:rPr>
              <a:t>】</a:t>
            </a:r>
            <a:r>
              <a:rPr altLang="ja-JP" dirty="0" lang="en-US" sz="1400">
                <a:solidFill>
                  <a:srgbClr val="000000"/>
                </a:solidFill>
                <a:latin typeface="+mn-ea"/>
                <a:cs charset="-128" panose="020B0609070205080204" pitchFamily="49" typeface="ＭＳ ゴシック"/>
                <a:hlinkClick r:id="rId2"/>
              </a:rPr>
              <a:t>https://www.mext.go.jp/content/20260327_mxt_daigakuc02_000005144_1.pdf</a:t>
            </a:r>
            <a:endParaRPr altLang="ja-JP" dirty="0" lang="en-US" sz="1400">
              <a:solidFill>
                <a:srgbClr val="000000"/>
              </a:solidFill>
              <a:effectLst/>
              <a:latin typeface="+mn-ea"/>
              <a:cs charset="-128" panose="020B0609070205080204" pitchFamily="49" typeface="ＭＳ ゴシック"/>
            </a:endParaRPr>
          </a:p>
          <a:p>
            <a:pPr algn="just">
              <a:lnSpc>
                <a:spcPct val="80000"/>
              </a:lnSpc>
              <a:spcBef>
                <a:spcPts val="600"/>
              </a:spcBef>
              <a:buClr>
                <a:schemeClr val="accent1"/>
              </a:buClr>
            </a:pPr>
            <a:r>
              <a:rPr altLang="en-US" dirty="0" lang="ja-JP" sz="1400">
                <a:solidFill>
                  <a:srgbClr val="000000"/>
                </a:solidFill>
                <a:latin typeface="+mn-ea"/>
                <a:cs charset="-128" panose="020B0609070205080204" pitchFamily="49" typeface="ＭＳ ゴシック"/>
              </a:rPr>
              <a:t>　　</a:t>
            </a:r>
            <a:r>
              <a:rPr altLang="ja-JP" dirty="0" lang="en-US" sz="1400">
                <a:solidFill>
                  <a:srgbClr val="000000"/>
                </a:solidFill>
                <a:latin typeface="+mn-ea"/>
                <a:cs charset="-128" panose="020B0609070205080204" pitchFamily="49" typeface="ＭＳ ゴシック"/>
              </a:rPr>
              <a:t>【</a:t>
            </a:r>
            <a:r>
              <a:rPr altLang="en-US" dirty="0" lang="ja-JP" sz="1400">
                <a:solidFill>
                  <a:srgbClr val="000000"/>
                </a:solidFill>
                <a:latin typeface="+mn-ea"/>
                <a:cs charset="-128" panose="020B0609070205080204" pitchFamily="49" typeface="ＭＳ ゴシック"/>
              </a:rPr>
              <a:t>令和</a:t>
            </a:r>
            <a:r>
              <a:rPr altLang="ja-JP" dirty="0" lang="en-US" sz="1400">
                <a:solidFill>
                  <a:srgbClr val="000000"/>
                </a:solidFill>
                <a:latin typeface="+mn-ea"/>
                <a:cs charset="-128" panose="020B0609070205080204" pitchFamily="49" typeface="ＭＳ ゴシック"/>
              </a:rPr>
              <a:t>4</a:t>
            </a:r>
            <a:r>
              <a:rPr altLang="en-US" dirty="0" lang="ja-JP" sz="1400">
                <a:solidFill>
                  <a:srgbClr val="000000"/>
                </a:solidFill>
                <a:latin typeface="+mn-ea"/>
                <a:cs charset="-128" panose="020B0609070205080204" pitchFamily="49" typeface="ＭＳ ゴシック"/>
              </a:rPr>
              <a:t>年度</a:t>
            </a:r>
            <a:r>
              <a:rPr altLang="ja-JP" dirty="0" lang="en-US" sz="1400">
                <a:solidFill>
                  <a:srgbClr val="000000"/>
                </a:solidFill>
                <a:latin typeface="+mn-ea"/>
                <a:cs charset="-128" panose="020B0609070205080204" pitchFamily="49" typeface="ＭＳ ゴシック"/>
              </a:rPr>
              <a:t>】</a:t>
            </a:r>
            <a:r>
              <a:rPr altLang="ja-JP" dirty="0" lang="en-US" sz="1400">
                <a:solidFill>
                  <a:srgbClr val="000000"/>
                </a:solidFill>
                <a:latin typeface="+mn-ea"/>
                <a:cs charset="-128" panose="020B0609070205080204" pitchFamily="49" typeface="ＭＳ ゴシック"/>
                <a:hlinkClick r:id="rId3"/>
              </a:rPr>
              <a:t>https://www.mext.go.jp/content/20230525-mxt_daigakuc02-000005144_2.pdf</a:t>
            </a:r>
            <a:endParaRPr altLang="ja-JP" dirty="0" lang="en-US" sz="1400">
              <a:solidFill>
                <a:srgbClr val="000000"/>
              </a:solidFill>
              <a:effectLst/>
              <a:latin typeface="+mn-ea"/>
              <a:cs charset="-128" panose="020B0609070205080204" pitchFamily="49" typeface="ＭＳ ゴシック"/>
            </a:endParaRPr>
          </a:p>
          <a:p>
            <a:pPr algn="just">
              <a:lnSpc>
                <a:spcPct val="80000"/>
              </a:lnSpc>
              <a:spcBef>
                <a:spcPts val="600"/>
              </a:spcBef>
              <a:buClr>
                <a:schemeClr val="accent1"/>
              </a:buClr>
            </a:pPr>
            <a:r>
              <a:rPr altLang="en-US" dirty="0" lang="ja-JP" sz="1400">
                <a:solidFill>
                  <a:srgbClr val="000000"/>
                </a:solidFill>
                <a:latin typeface="+mn-ea"/>
                <a:cs charset="-128" panose="020B0609070205080204" pitchFamily="49" typeface="ＭＳ ゴシック"/>
              </a:rPr>
              <a:t>　　</a:t>
            </a:r>
            <a:r>
              <a:rPr altLang="ja-JP" dirty="0" lang="en-US" sz="1400">
                <a:solidFill>
                  <a:srgbClr val="000000"/>
                </a:solidFill>
                <a:effectLst/>
                <a:latin typeface="+mn-ea"/>
                <a:cs charset="-128" panose="020B0609070205080204" pitchFamily="49" typeface="ＭＳ ゴシック"/>
              </a:rPr>
              <a:t>【</a:t>
            </a:r>
            <a:r>
              <a:rPr altLang="en-US" dirty="0" lang="ja-JP" sz="1400">
                <a:solidFill>
                  <a:srgbClr val="000000"/>
                </a:solidFill>
                <a:effectLst/>
                <a:latin typeface="+mn-ea"/>
                <a:cs charset="-128" panose="020B0609070205080204" pitchFamily="49" typeface="ＭＳ ゴシック"/>
              </a:rPr>
              <a:t>令和</a:t>
            </a:r>
            <a:r>
              <a:rPr altLang="ja-JP" dirty="0" lang="en-US" sz="1400">
                <a:solidFill>
                  <a:srgbClr val="000000"/>
                </a:solidFill>
                <a:effectLst/>
                <a:latin typeface="+mn-ea"/>
                <a:cs charset="-128" panose="020B0609070205080204" pitchFamily="49" typeface="ＭＳ ゴシック"/>
              </a:rPr>
              <a:t>3</a:t>
            </a:r>
            <a:r>
              <a:rPr altLang="en-US" dirty="0" lang="ja-JP" sz="1400">
                <a:solidFill>
                  <a:srgbClr val="000000"/>
                </a:solidFill>
                <a:effectLst/>
                <a:latin typeface="+mn-ea"/>
                <a:cs charset="-128" panose="020B0609070205080204" pitchFamily="49" typeface="ＭＳ ゴシック"/>
              </a:rPr>
              <a:t>年度</a:t>
            </a:r>
            <a:r>
              <a:rPr altLang="ja-JP" dirty="0" lang="en-US" sz="1400">
                <a:solidFill>
                  <a:srgbClr val="000000"/>
                </a:solidFill>
                <a:effectLst/>
                <a:latin typeface="+mn-ea"/>
                <a:cs charset="-128" panose="020B0609070205080204" pitchFamily="49" typeface="ＭＳ ゴシック"/>
              </a:rPr>
              <a:t>】</a:t>
            </a:r>
            <a:r>
              <a:rPr altLang="ja-JP" dirty="0" lang="en-US" sz="1400">
                <a:solidFill>
                  <a:srgbClr val="000000"/>
                </a:solidFill>
                <a:effectLst/>
                <a:latin typeface="+mn-ea"/>
                <a:cs charset="-128" panose="020B0609070205080204" pitchFamily="49" typeface="ＭＳ ゴシック"/>
                <a:hlinkClick r:id="rId4"/>
              </a:rPr>
              <a:t>https://www.mext.go.jp/content/20220818-mxt_daigakuc02-000005145_2.pdf</a:t>
            </a:r>
            <a:endParaRPr altLang="ja-JP" dirty="0" lang="ja-JP" sz="1400">
              <a:solidFill>
                <a:srgbClr val="000000"/>
              </a:solidFill>
              <a:effectLst/>
              <a:highlight>
                <a:srgbClr val="FFFF00"/>
              </a:highlight>
              <a:latin typeface="+mn-ea"/>
              <a:cs charset="-128" panose="020B0609070205080204" pitchFamily="49" typeface="ＭＳ ゴシック"/>
            </a:endParaRPr>
          </a:p>
        </p:txBody>
      </p:sp>
      <p:sp>
        <p:nvSpPr>
          <p:cNvPr id="10" name="正方形/長方形 9">
            <a:extLst>
              <a:ext uri="{FF2B5EF4-FFF2-40B4-BE49-F238E27FC236}">
                <a16:creationId xmlns:a16="http://schemas.microsoft.com/office/drawing/2014/main" id="{5EA06D47-8F8B-45C5-935B-E92A57EE5E17}"/>
              </a:ext>
            </a:extLst>
          </p:cNvPr>
          <p:cNvSpPr/>
          <p:nvPr/>
        </p:nvSpPr>
        <p:spPr>
          <a:xfrm>
            <a:off x="570730" y="3395196"/>
            <a:ext cx="8784000" cy="334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r>
              <a:rPr altLang="en-US" b="1" dirty="0" kumimoji="1" lang="ja-JP" sz="1600">
                <a:solidFill>
                  <a:schemeClr val="bg1"/>
                </a:solidFill>
                <a:latin typeface="+mn-ea"/>
              </a:rPr>
              <a:t>好事例の選定方法</a:t>
            </a:r>
          </a:p>
        </p:txBody>
      </p:sp>
      <p:sp>
        <p:nvSpPr>
          <p:cNvPr id="11" name="正方形/長方形 10">
            <a:extLst>
              <a:ext uri="{FF2B5EF4-FFF2-40B4-BE49-F238E27FC236}">
                <a16:creationId xmlns:a16="http://schemas.microsoft.com/office/drawing/2014/main" id="{5EDCDF38-EFC3-4A03-A8C3-0373E472F641}"/>
              </a:ext>
            </a:extLst>
          </p:cNvPr>
          <p:cNvSpPr/>
          <p:nvPr/>
        </p:nvSpPr>
        <p:spPr>
          <a:xfrm>
            <a:off x="551271" y="3395196"/>
            <a:ext cx="127461" cy="334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endParaRPr altLang="en-US" baseline="0" dirty="0" kumimoji="1" lang="ja-JP" sz="1800">
              <a:solidFill>
                <a:schemeClr val="tx1"/>
              </a:solidFill>
            </a:endParaRPr>
          </a:p>
        </p:txBody>
      </p:sp>
      <p:sp>
        <p:nvSpPr>
          <p:cNvPr id="27" name="正方形/長方形 26">
            <a:extLst>
              <a:ext uri="{FF2B5EF4-FFF2-40B4-BE49-F238E27FC236}">
                <a16:creationId xmlns:a16="http://schemas.microsoft.com/office/drawing/2014/main" id="{E3416B7C-9543-4F87-A50B-A70DC4A9EFF6}"/>
              </a:ext>
            </a:extLst>
          </p:cNvPr>
          <p:cNvSpPr/>
          <p:nvPr/>
        </p:nvSpPr>
        <p:spPr>
          <a:xfrm>
            <a:off x="6681720" y="4652754"/>
            <a:ext cx="223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a:lstStyle/>
          <a:p>
            <a:pPr algn="ctr">
              <a:spcBef>
                <a:spcPts val="600"/>
              </a:spcBef>
              <a:buClr>
                <a:schemeClr val="accent1">
                  <a:lumMod val="60000"/>
                  <a:lumOff val="40000"/>
                </a:schemeClr>
              </a:buClr>
            </a:pPr>
            <a:endParaRPr altLang="en-US" b="1" dirty="0" lang="ja-JP" sz="2400">
              <a:solidFill>
                <a:schemeClr val="accent2"/>
              </a:solidFill>
              <a:latin typeface="+mn-ea"/>
            </a:endParaRPr>
          </a:p>
        </p:txBody>
      </p:sp>
      <p:graphicFrame>
        <p:nvGraphicFramePr>
          <p:cNvPr id="6" name="表 61">
            <a:extLst>
              <a:ext uri="{FF2B5EF4-FFF2-40B4-BE49-F238E27FC236}">
                <a16:creationId xmlns:a16="http://schemas.microsoft.com/office/drawing/2014/main" id="{F864DA2D-6964-3343-43AD-DC625D27E1AE}"/>
              </a:ext>
            </a:extLst>
          </p:cNvPr>
          <p:cNvGraphicFramePr>
            <a:graphicFrameLocks noGrp="1"/>
          </p:cNvGraphicFramePr>
          <p:nvPr>
            <p:extLst>
              <p:ext uri="{D42A27DB-BD31-4B8C-83A1-F6EECF244321}">
                <p14:modId xmlns:p14="http://schemas.microsoft.com/office/powerpoint/2010/main" val="1421282748"/>
              </p:ext>
            </p:extLst>
          </p:nvPr>
        </p:nvGraphicFramePr>
        <p:xfrm>
          <a:off x="1712640" y="4941348"/>
          <a:ext cx="6336704" cy="1620000"/>
        </p:xfrm>
        <a:graphic>
          <a:graphicData uri="http://schemas.openxmlformats.org/drawingml/2006/table">
            <a:tbl>
              <a:tblPr bandRow="1" firstRow="1">
                <a:tableStyleId>{5C22544A-7EE6-4342-B048-85BDC9FD1C3A}</a:tableStyleId>
              </a:tblPr>
              <a:tblGrid>
                <a:gridCol w="500266">
                  <a:extLst>
                    <a:ext uri="{9D8B030D-6E8A-4147-A177-3AD203B41FA5}">
                      <a16:colId xmlns:a16="http://schemas.microsoft.com/office/drawing/2014/main" val="1750889964"/>
                    </a:ext>
                  </a:extLst>
                </a:gridCol>
                <a:gridCol w="5836438">
                  <a:extLst>
                    <a:ext uri="{9D8B030D-6E8A-4147-A177-3AD203B41FA5}">
                      <a16:colId xmlns:a16="http://schemas.microsoft.com/office/drawing/2014/main" val="3915868563"/>
                    </a:ext>
                  </a:extLst>
                </a:gridCol>
              </a:tblGrid>
              <a:tr h="324000">
                <a:tc>
                  <a:txBody>
                    <a:bodyPr/>
                    <a:lstStyle/>
                    <a:p>
                      <a:pPr algn="ctr"/>
                      <a:r>
                        <a:rPr altLang="en-US" b="1" dirty="0" kumimoji="1" lang="ja-JP" sz="1400">
                          <a:solidFill>
                            <a:schemeClr val="bg1"/>
                          </a:solidFill>
                        </a:rPr>
                        <a:t>ア</a:t>
                      </a:r>
                    </a:p>
                  </a:txBody>
                  <a:tcPr anchor="ctr" marB="0" marL="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4"/>
                    </a:solidFill>
                  </a:tcPr>
                </a:tc>
                <a:tc>
                  <a:txBody>
                    <a:bodyPr/>
                    <a:lstStyle/>
                    <a:p>
                      <a:r>
                        <a:rPr altLang="en-US" b="0" dirty="0" kumimoji="1" lang="ja-JP" sz="1200">
                          <a:solidFill>
                            <a:schemeClr val="tx1"/>
                          </a:solidFill>
                        </a:rPr>
                        <a:t>総合的な英語力の評価・育成　　　　　　　　　　　　　　     </a:t>
                      </a:r>
                      <a:r>
                        <a:rPr altLang="en-US" b="1" dirty="0" kumimoji="1" lang="ja-JP" sz="1200">
                          <a:solidFill>
                            <a:schemeClr val="accent4"/>
                          </a:solidFill>
                        </a:rPr>
                        <a:t>（選定件数：</a:t>
                      </a:r>
                      <a:r>
                        <a:rPr altLang="ja-JP" b="1" dirty="0" kumimoji="1" lang="en-US" sz="1200">
                          <a:solidFill>
                            <a:schemeClr val="accent4"/>
                          </a:solidFill>
                        </a:rPr>
                        <a:t>9</a:t>
                      </a:r>
                      <a:r>
                        <a:rPr altLang="en-US" b="1" dirty="0" kumimoji="1" lang="ja-JP" sz="1200">
                          <a:solidFill>
                            <a:schemeClr val="accent4"/>
                          </a:solidFill>
                        </a:rPr>
                        <a:t>件）</a:t>
                      </a:r>
                      <a:endParaRPr altLang="ja-JP" b="1" dirty="0" kumimoji="1" lang="en-US" sz="1200">
                        <a:solidFill>
                          <a:schemeClr val="accent4"/>
                        </a:solidFill>
                      </a:endParaRPr>
                    </a:p>
                  </a:txBody>
                  <a:tcPr anchor="ctr" marB="0" marL="10800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1"/>
                    </a:solidFill>
                  </a:tcPr>
                </a:tc>
                <a:extLst>
                  <a:ext uri="{0D108BD9-81ED-4DB2-BD59-A6C34878D82A}">
                    <a16:rowId xmlns:a16="http://schemas.microsoft.com/office/drawing/2014/main" val="2655499302"/>
                  </a:ext>
                </a:extLst>
              </a:tr>
              <a:tr h="324000">
                <a:tc>
                  <a:txBody>
                    <a:bodyPr/>
                    <a:lstStyle/>
                    <a:p>
                      <a:pPr algn="ctr"/>
                      <a:r>
                        <a:rPr altLang="en-US" b="1" dirty="0" kumimoji="1" lang="ja-JP" sz="1400">
                          <a:solidFill>
                            <a:schemeClr val="bg1"/>
                          </a:solidFill>
                        </a:rPr>
                        <a:t>イ</a:t>
                      </a:r>
                    </a:p>
                  </a:txBody>
                  <a:tcPr anchor="ctr" marB="0" marL="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4"/>
                    </a:solidFill>
                  </a:tcPr>
                </a:tc>
                <a:tc>
                  <a:txBody>
                    <a:bodyPr/>
                    <a:lstStyle/>
                    <a:p>
                      <a:pPr algn="l" defTabSz="861972" eaLnBrk="1" fontAlgn="auto" hangingPunct="1" indent="0" latinLnBrk="0" lvl="0" marL="0" marR="0" rtl="0">
                        <a:lnSpc>
                          <a:spcPct val="100000"/>
                        </a:lnSpc>
                        <a:spcBef>
                          <a:spcPts val="0"/>
                        </a:spcBef>
                        <a:spcAft>
                          <a:spcPts val="0"/>
                        </a:spcAft>
                        <a:buClrTx/>
                        <a:buSzTx/>
                        <a:buFontTx/>
                        <a:buNone/>
                        <a:tabLst/>
                        <a:defRPr/>
                      </a:pPr>
                      <a:r>
                        <a:rPr altLang="en-US" dirty="0" lang="ja-JP" sz="1200">
                          <a:solidFill>
                            <a:srgbClr val="000000"/>
                          </a:solidFill>
                          <a:latin typeface="+mn-ea"/>
                        </a:rPr>
                        <a:t>思考力・判断力・表現力の評価・育成　　　　　　　　　     </a:t>
                      </a:r>
                      <a:r>
                        <a:rPr altLang="en-US" b="1" dirty="0" lang="ja-JP" sz="1200">
                          <a:solidFill>
                            <a:schemeClr val="accent4"/>
                          </a:solidFill>
                          <a:latin typeface="+mn-ea"/>
                        </a:rPr>
                        <a:t>（選定件数：</a:t>
                      </a:r>
                      <a:r>
                        <a:rPr altLang="ja-JP" b="1" dirty="0" lang="en-US" sz="1200">
                          <a:solidFill>
                            <a:schemeClr val="accent4"/>
                          </a:solidFill>
                          <a:latin typeface="+mn-ea"/>
                        </a:rPr>
                        <a:t>16</a:t>
                      </a:r>
                      <a:r>
                        <a:rPr altLang="en-US" b="1" dirty="0" lang="ja-JP" sz="1200">
                          <a:solidFill>
                            <a:schemeClr val="accent4"/>
                          </a:solidFill>
                          <a:latin typeface="+mn-ea"/>
                        </a:rPr>
                        <a:t>件）</a:t>
                      </a:r>
                    </a:p>
                  </a:txBody>
                  <a:tcPr anchor="ctr" marB="0" marL="10800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1"/>
                    </a:solidFill>
                  </a:tcPr>
                </a:tc>
                <a:extLst>
                  <a:ext uri="{0D108BD9-81ED-4DB2-BD59-A6C34878D82A}">
                    <a16:rowId xmlns:a16="http://schemas.microsoft.com/office/drawing/2014/main" val="1094737996"/>
                  </a:ext>
                </a:extLst>
              </a:tr>
              <a:tr h="324000">
                <a:tc>
                  <a:txBody>
                    <a:bodyPr/>
                    <a:lstStyle/>
                    <a:p>
                      <a:pPr algn="ctr"/>
                      <a:r>
                        <a:rPr altLang="en-US" b="1" dirty="0" kumimoji="1" lang="ja-JP" sz="1400">
                          <a:solidFill>
                            <a:schemeClr val="bg1"/>
                          </a:solidFill>
                        </a:rPr>
                        <a:t>ウ</a:t>
                      </a:r>
                    </a:p>
                  </a:txBody>
                  <a:tcPr anchor="ctr" marB="0" marL="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4"/>
                    </a:solidFill>
                  </a:tcPr>
                </a:tc>
                <a:tc>
                  <a:txBody>
                    <a:bodyPr/>
                    <a:lstStyle/>
                    <a:p>
                      <a:pPr algn="l" defTabSz="861972" eaLnBrk="1" fontAlgn="auto" hangingPunct="1" indent="0" latinLnBrk="0" lvl="0" marL="0" marR="0" rtl="0">
                        <a:lnSpc>
                          <a:spcPct val="100000"/>
                        </a:lnSpc>
                        <a:spcBef>
                          <a:spcPts val="0"/>
                        </a:spcBef>
                        <a:spcAft>
                          <a:spcPts val="0"/>
                        </a:spcAft>
                        <a:buClrTx/>
                        <a:buSzTx/>
                        <a:buFontTx/>
                        <a:buNone/>
                        <a:tabLst/>
                        <a:defRPr/>
                      </a:pPr>
                      <a:r>
                        <a:rPr altLang="en-US" dirty="0" lang="ja-JP" sz="1200">
                          <a:solidFill>
                            <a:srgbClr val="000000"/>
                          </a:solidFill>
                          <a:latin typeface="+mn-ea"/>
                        </a:rPr>
                        <a:t>多様な背景を持った学生の受入れへの配慮　　　　　　     </a:t>
                      </a:r>
                      <a:r>
                        <a:rPr altLang="en-US" b="1" dirty="0" lang="ja-JP" sz="1200">
                          <a:solidFill>
                            <a:schemeClr val="accent4"/>
                          </a:solidFill>
                          <a:latin typeface="+mn-ea"/>
                        </a:rPr>
                        <a:t>（選定件数：</a:t>
                      </a:r>
                      <a:r>
                        <a:rPr altLang="ja-JP" b="1" dirty="0" lang="en-US" sz="1200">
                          <a:solidFill>
                            <a:schemeClr val="accent4"/>
                          </a:solidFill>
                          <a:latin typeface="+mn-ea"/>
                        </a:rPr>
                        <a:t>8</a:t>
                      </a:r>
                      <a:r>
                        <a:rPr altLang="en-US" b="1" dirty="0" lang="ja-JP" sz="1200">
                          <a:solidFill>
                            <a:schemeClr val="accent4"/>
                          </a:solidFill>
                          <a:latin typeface="+mn-ea"/>
                        </a:rPr>
                        <a:t>件）</a:t>
                      </a:r>
                    </a:p>
                  </a:txBody>
                  <a:tcPr anchor="ctr" marB="0" marL="10800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1"/>
                    </a:solidFill>
                  </a:tcPr>
                </a:tc>
                <a:extLst>
                  <a:ext uri="{0D108BD9-81ED-4DB2-BD59-A6C34878D82A}">
                    <a16:rowId xmlns:a16="http://schemas.microsoft.com/office/drawing/2014/main" val="3027414857"/>
                  </a:ext>
                </a:extLst>
              </a:tr>
              <a:tr h="324000">
                <a:tc>
                  <a:txBody>
                    <a:bodyPr/>
                    <a:lstStyle/>
                    <a:p>
                      <a:pPr algn="ctr"/>
                      <a:r>
                        <a:rPr altLang="en-US" b="1" dirty="0" kumimoji="1" lang="ja-JP" sz="1400">
                          <a:solidFill>
                            <a:schemeClr val="bg1"/>
                          </a:solidFill>
                        </a:rPr>
                        <a:t>エ</a:t>
                      </a:r>
                    </a:p>
                  </a:txBody>
                  <a:tcPr anchor="ctr" marB="0" marL="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4"/>
                    </a:solidFill>
                  </a:tcPr>
                </a:tc>
                <a:tc>
                  <a:txBody>
                    <a:bodyPr/>
                    <a:lstStyle/>
                    <a:p>
                      <a:pPr algn="l" defTabSz="861972" eaLnBrk="1" fontAlgn="auto" hangingPunct="1" indent="0" latinLnBrk="0" lvl="0" marL="0" marR="0" rtl="0">
                        <a:lnSpc>
                          <a:spcPct val="100000"/>
                        </a:lnSpc>
                        <a:spcBef>
                          <a:spcPts val="0"/>
                        </a:spcBef>
                        <a:spcAft>
                          <a:spcPts val="0"/>
                        </a:spcAft>
                        <a:buClrTx/>
                        <a:buSzTx/>
                        <a:buFontTx/>
                        <a:buNone/>
                        <a:tabLst/>
                        <a:defRPr/>
                      </a:pPr>
                      <a:r>
                        <a:rPr altLang="en-US" dirty="0" lang="ja-JP" sz="1200">
                          <a:solidFill>
                            <a:srgbClr val="000000"/>
                          </a:solidFill>
                          <a:latin typeface="+mn-ea"/>
                        </a:rPr>
                        <a:t>高校との連携をはじめとする高大接続改革の推進　　　    </a:t>
                      </a:r>
                      <a:r>
                        <a:rPr altLang="en-US" b="1" dirty="0" lang="ja-JP" sz="1200">
                          <a:solidFill>
                            <a:schemeClr val="accent4"/>
                          </a:solidFill>
                          <a:latin typeface="+mn-ea"/>
                        </a:rPr>
                        <a:t>（選定件数：</a:t>
                      </a:r>
                      <a:r>
                        <a:rPr altLang="ja-JP" b="1" dirty="0" lang="en-US" sz="1200">
                          <a:solidFill>
                            <a:schemeClr val="accent4"/>
                          </a:solidFill>
                          <a:latin typeface="+mn-ea"/>
                        </a:rPr>
                        <a:t>12</a:t>
                      </a:r>
                      <a:r>
                        <a:rPr altLang="en-US" b="1" dirty="0" lang="ja-JP" sz="1200">
                          <a:solidFill>
                            <a:schemeClr val="accent4"/>
                          </a:solidFill>
                          <a:latin typeface="+mn-ea"/>
                        </a:rPr>
                        <a:t>件）</a:t>
                      </a:r>
                    </a:p>
                  </a:txBody>
                  <a:tcPr anchor="ctr" marB="0" marL="10800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1"/>
                    </a:solidFill>
                  </a:tcPr>
                </a:tc>
                <a:extLst>
                  <a:ext uri="{0D108BD9-81ED-4DB2-BD59-A6C34878D82A}">
                    <a16:rowId xmlns:a16="http://schemas.microsoft.com/office/drawing/2014/main" val="2814856979"/>
                  </a:ext>
                </a:extLst>
              </a:tr>
              <a:tr h="324000">
                <a:tc>
                  <a:txBody>
                    <a:bodyPr/>
                    <a:lstStyle/>
                    <a:p>
                      <a:pPr algn="ctr"/>
                      <a:r>
                        <a:rPr altLang="en-US" b="1" dirty="0" kumimoji="1" lang="ja-JP" sz="1400">
                          <a:solidFill>
                            <a:schemeClr val="bg1"/>
                          </a:solidFill>
                        </a:rPr>
                        <a:t>オ</a:t>
                      </a:r>
                    </a:p>
                  </a:txBody>
                  <a:tcPr anchor="ctr" marB="0" marL="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4"/>
                    </a:solidFill>
                  </a:tcPr>
                </a:tc>
                <a:tc>
                  <a:txBody>
                    <a:bodyPr/>
                    <a:lstStyle/>
                    <a:p>
                      <a:pPr algn="l" defTabSz="861972" eaLnBrk="1" fontAlgn="auto" hangingPunct="1" indent="0" latinLnBrk="0" lvl="0" marL="0" marR="0" rtl="0">
                        <a:lnSpc>
                          <a:spcPct val="100000"/>
                        </a:lnSpc>
                        <a:spcBef>
                          <a:spcPts val="0"/>
                        </a:spcBef>
                        <a:spcAft>
                          <a:spcPts val="0"/>
                        </a:spcAft>
                        <a:buClrTx/>
                        <a:buSzTx/>
                        <a:buFontTx/>
                        <a:buNone/>
                        <a:tabLst/>
                        <a:defRPr/>
                      </a:pPr>
                      <a:r>
                        <a:rPr altLang="en-US" dirty="0" lang="ja-JP" sz="1200">
                          <a:solidFill>
                            <a:srgbClr val="000000"/>
                          </a:solidFill>
                          <a:latin typeface="+mn-ea"/>
                        </a:rPr>
                        <a:t>文理融合の推進やその他の好事例　　　　　　　　　　　     </a:t>
                      </a:r>
                      <a:r>
                        <a:rPr altLang="en-US" b="1" dirty="0" lang="ja-JP" sz="1200">
                          <a:solidFill>
                            <a:schemeClr val="accent4"/>
                          </a:solidFill>
                          <a:latin typeface="+mn-ea"/>
                        </a:rPr>
                        <a:t>（選定件数：</a:t>
                      </a:r>
                      <a:r>
                        <a:rPr altLang="ja-JP" b="1" dirty="0" lang="en-US" sz="1200">
                          <a:solidFill>
                            <a:schemeClr val="accent4"/>
                          </a:solidFill>
                          <a:latin typeface="+mn-ea"/>
                        </a:rPr>
                        <a:t>2</a:t>
                      </a:r>
                      <a:r>
                        <a:rPr altLang="en-US" b="1" dirty="0" lang="ja-JP" sz="1200">
                          <a:solidFill>
                            <a:schemeClr val="accent4"/>
                          </a:solidFill>
                          <a:latin typeface="+mn-ea"/>
                        </a:rPr>
                        <a:t>件）</a:t>
                      </a:r>
                    </a:p>
                  </a:txBody>
                  <a:tcPr anchor="ctr" marB="0" marL="108000" marR="0" marT="0">
                    <a:lnL algn="ctr" cap="flat" cmpd="sng" w="9525">
                      <a:solidFill>
                        <a:schemeClr val="bg1"/>
                      </a:solidFill>
                      <a:prstDash val="solid"/>
                      <a:round/>
                      <a:headEnd len="med" type="none" w="med"/>
                      <a:tailEnd len="med" type="none" w="med"/>
                    </a:lnL>
                    <a:lnR algn="ctr" cap="flat" cmpd="sng" w="9525">
                      <a:solidFill>
                        <a:schemeClr val="bg1"/>
                      </a:solidFill>
                      <a:prstDash val="solid"/>
                      <a:round/>
                      <a:headEnd len="med" type="none" w="med"/>
                      <a:tailEnd len="med" type="none" w="med"/>
                    </a:lnR>
                    <a:lnT algn="ctr" cap="flat" cmpd="sng" w="9525">
                      <a:solidFill>
                        <a:schemeClr val="bg1"/>
                      </a:solidFill>
                      <a:prstDash val="solid"/>
                      <a:round/>
                      <a:headEnd len="med" type="none" w="med"/>
                      <a:tailEnd len="med" type="none" w="med"/>
                    </a:lnT>
                    <a:lnB algn="ctr" cap="flat" cmpd="sng" w="9525">
                      <a:solidFill>
                        <a:schemeClr val="bg1"/>
                      </a:solidFill>
                      <a:prstDash val="solid"/>
                      <a:round/>
                      <a:headEnd len="med" type="none" w="med"/>
                      <a:tailEnd len="med" type="none" w="med"/>
                    </a:lnB>
                    <a:solidFill>
                      <a:schemeClr val="accent1"/>
                    </a:solidFill>
                  </a:tcPr>
                </a:tc>
                <a:extLst>
                  <a:ext uri="{0D108BD9-81ED-4DB2-BD59-A6C34878D82A}">
                    <a16:rowId xmlns:a16="http://schemas.microsoft.com/office/drawing/2014/main" val="2181528993"/>
                  </a:ext>
                </a:extLst>
              </a:tr>
            </a:tbl>
          </a:graphicData>
        </a:graphic>
      </p:graphicFrame>
      <p:sp>
        <p:nvSpPr>
          <p:cNvPr id="7" name="テキスト ボックス 6">
            <a:extLst>
              <a:ext uri="{FF2B5EF4-FFF2-40B4-BE49-F238E27FC236}">
                <a16:creationId xmlns:a16="http://schemas.microsoft.com/office/drawing/2014/main" id="{684905C6-8804-797A-4CD7-D6B0E58CBE77}"/>
              </a:ext>
            </a:extLst>
          </p:cNvPr>
          <p:cNvSpPr txBox="1"/>
          <p:nvPr/>
        </p:nvSpPr>
        <p:spPr>
          <a:xfrm>
            <a:off x="1784648" y="6559460"/>
            <a:ext cx="5976664" cy="253916"/>
          </a:xfrm>
          <a:prstGeom prst="rect">
            <a:avLst/>
          </a:prstGeom>
          <a:noFill/>
        </p:spPr>
        <p:txBody>
          <a:bodyPr rtlCol="0" wrap="square">
            <a:spAutoFit/>
          </a:bodyPr>
          <a:lstStyle/>
          <a:p>
            <a:r>
              <a:rPr altLang="ja-JP" dirty="0" kumimoji="1" lang="en-US" sz="1050"/>
              <a:t>※</a:t>
            </a:r>
            <a:r>
              <a:rPr altLang="en-US" dirty="0" kumimoji="1" lang="ja-JP" sz="1050"/>
              <a:t>複数の区分で選定されている好事例もあるため、選定件数の合計は</a:t>
            </a:r>
            <a:r>
              <a:rPr altLang="ja-JP" dirty="0" kumimoji="1" lang="en-US" sz="1050"/>
              <a:t>44</a:t>
            </a:r>
            <a:r>
              <a:rPr altLang="en-US" dirty="0" kumimoji="1" lang="ja-JP" sz="1050"/>
              <a:t>件と一致しない。</a:t>
            </a:r>
          </a:p>
        </p:txBody>
      </p:sp>
      <p:sp>
        <p:nvSpPr>
          <p:cNvPr id="3" name="スライド番号プレースホルダー 8">
            <a:extLst>
              <a:ext uri="{FF2B5EF4-FFF2-40B4-BE49-F238E27FC236}">
                <a16:creationId xmlns:a16="http://schemas.microsoft.com/office/drawing/2014/main" id="{3494A2D4-BA99-2F5F-9349-84288485C443}"/>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dirty="0" kumimoji="1" lang="en-US" sz="1600">
                <a:solidFill>
                  <a:prstClr val="black"/>
                </a:solidFill>
                <a:latin charset="-128" panose="020B0604030504040204" pitchFamily="50" typeface="Meiryo UI"/>
                <a:ea charset="-128" panose="020B0604030504040204" pitchFamily="50" typeface="Meiryo UI"/>
              </a:rPr>
              <a:t>19</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2626399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C42A85A9-AA9A-61B5-FF46-304E9659015D}"/>
            </a:ext>
          </a:extLst>
        </p:cNvPr>
        <p:cNvGrpSpPr/>
        <p:nvPr/>
      </p:nvGrpSpPr>
      <p:grpSpPr>
        <a:xfrm>
          <a:off x="0" y="0"/>
          <a:ext cx="0" cy="0"/>
          <a:chOff x="0" y="0"/>
          <a:chExt cx="0" cy="0"/>
        </a:xfrm>
      </p:grpSpPr>
      <p:grpSp>
        <p:nvGrpSpPr>
          <p:cNvPr id="9" name="図形グループ 10">
            <a:extLst>
              <a:ext uri="{FF2B5EF4-FFF2-40B4-BE49-F238E27FC236}">
                <a16:creationId xmlns:a16="http://schemas.microsoft.com/office/drawing/2014/main" id="{43B69A1E-8D35-4620-4BF9-69D520282612}"/>
              </a:ext>
            </a:extLst>
          </p:cNvPr>
          <p:cNvGrpSpPr>
            <a:grpSpLocks/>
          </p:cNvGrpSpPr>
          <p:nvPr/>
        </p:nvGrpSpPr>
        <p:grpSpPr bwMode="auto">
          <a:xfrm>
            <a:off x="0" y="-24118"/>
            <a:ext cx="9906000" cy="6858000"/>
            <a:chOff x="772319" y="419110"/>
            <a:chExt cx="9144000" cy="6858000"/>
          </a:xfrm>
        </p:grpSpPr>
        <p:sp>
          <p:nvSpPr>
            <p:cNvPr id="10" name="正方形/長方形 9">
              <a:extLst>
                <a:ext uri="{FF2B5EF4-FFF2-40B4-BE49-F238E27FC236}">
                  <a16:creationId xmlns:a16="http://schemas.microsoft.com/office/drawing/2014/main" id="{66C0CF32-7B95-4CE4-D54A-BF92F028170B}"/>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rtl="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11" name="図 5">
              <a:extLst>
                <a:ext uri="{FF2B5EF4-FFF2-40B4-BE49-F238E27FC236}">
                  <a16:creationId xmlns:a16="http://schemas.microsoft.com/office/drawing/2014/main" id="{813B4056-750E-7A47-33EF-97FCE9F877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B4F31E24-CEFC-7994-E19A-05BB9C39B39C}"/>
              </a:ext>
            </a:extLst>
          </p:cNvPr>
          <p:cNvSpPr txBox="1"/>
          <p:nvPr/>
        </p:nvSpPr>
        <p:spPr>
          <a:xfrm>
            <a:off x="-2064940" y="1498454"/>
            <a:ext cx="8532948" cy="523220"/>
          </a:xfrm>
          <a:prstGeom prst="rect">
            <a:avLst/>
          </a:prstGeom>
          <a:noFill/>
        </p:spPr>
        <p:txBody>
          <a:bodyPr rtlCol="0" wrap="square">
            <a:spAutoFit/>
          </a:bodyPr>
          <a:lstStyle/>
          <a:p>
            <a:pPr algn="ctr" defTabSz="457181"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1" lang="en-US" noProof="0" normalizeH="0" spc="0" strike="noStrike" sz="28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2800" u="none">
                <a:ln>
                  <a:noFill/>
                </a:ln>
                <a:solidFill>
                  <a:srgbClr val="000000"/>
                </a:solidFill>
                <a:effectLst/>
                <a:uLnTx/>
                <a:uFillTx/>
                <a:latin charset="-128" panose="020B0604030504040204" pitchFamily="50" typeface="Meiryo UI"/>
                <a:ea charset="-128" panose="020B0604030504040204" pitchFamily="50" typeface="Meiryo UI"/>
                <a:cs typeface="+mn-cs"/>
              </a:rPr>
              <a:t>本日の内容</a:t>
            </a:r>
            <a:r>
              <a:rPr altLang="ja-JP" b="1" baseline="0" cap="none" dirty="0" i="0" kern="1200" kumimoji="1" lang="en-US" noProof="0" normalizeH="0" spc="0" strike="noStrike" sz="2800" u="none">
                <a:ln>
                  <a:noFill/>
                </a:ln>
                <a:solidFill>
                  <a:srgbClr val="000000"/>
                </a:solidFill>
                <a:effectLst/>
                <a:uLnTx/>
                <a:uFillTx/>
                <a:latin charset="-128" panose="020B0604030504040204" pitchFamily="50" typeface="Meiryo UI"/>
                <a:ea charset="-128" panose="020B0604030504040204" pitchFamily="50" typeface="Meiryo UI"/>
                <a:cs typeface="+mn-cs"/>
              </a:rPr>
              <a:t>】</a:t>
            </a:r>
            <a:endParaRPr altLang="en-US" b="1" baseline="0" cap="none" dirty="0" i="0" kern="1200" kumimoji="1" lang="ja-JP" noProof="0" normalizeH="0" spc="0" strike="noStrike" sz="28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2" name="テキスト ボックス 1">
            <a:extLst>
              <a:ext uri="{FF2B5EF4-FFF2-40B4-BE49-F238E27FC236}">
                <a16:creationId xmlns:a16="http://schemas.microsoft.com/office/drawing/2014/main" id="{76414669-F533-845C-CD09-5ACCCE741750}"/>
              </a:ext>
            </a:extLst>
          </p:cNvPr>
          <p:cNvSpPr txBox="1"/>
          <p:nvPr/>
        </p:nvSpPr>
        <p:spPr>
          <a:xfrm>
            <a:off x="1568624" y="2708920"/>
            <a:ext cx="9798768" cy="1815882"/>
          </a:xfrm>
          <a:prstGeom prst="rect">
            <a:avLst/>
          </a:prstGeom>
          <a:noFill/>
        </p:spPr>
        <p:txBody>
          <a:bodyPr rtlCol="0" wrap="square">
            <a:spAutoFit/>
          </a:bodyPr>
          <a:lstStyle/>
          <a:p>
            <a:pPr algn="l" defTabSz="457200" eaLnBrk="1" fontAlgn="auto" hangingPunct="1" indent="-514350" latinLnBrk="0" lvl="0" marL="514350" marR="0" rtl="0">
              <a:lnSpc>
                <a:spcPct val="100000"/>
              </a:lnSpc>
              <a:spcBef>
                <a:spcPts val="1200"/>
              </a:spcBef>
              <a:spcAft>
                <a:spcPts val="0"/>
              </a:spcAft>
              <a:buClrTx/>
              <a:buSzTx/>
              <a:buFont typeface="+mj-lt"/>
              <a:buAutoNum type="arabicPeriod"/>
              <a:tabLst/>
              <a:defRPr/>
            </a:pPr>
            <a:r>
              <a:rPr altLang="en-US" b="1" baseline="0" cap="none" dirty="0" i="0" kern="1200" kumimoji="1" lang="ja-JP" noProof="0" normalizeH="0" spc="0" strike="noStrike" sz="28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rPr>
              <a:t>　令和９年度大学入学者選抜実施要項</a:t>
            </a:r>
            <a:endParaRPr altLang="ja-JP" b="1" baseline="0" cap="none" dirty="0" i="0" kern="1200" kumimoji="1" lang="en-US" noProof="0" normalizeH="0" spc="0" strike="noStrike" sz="28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endParaRPr>
          </a:p>
          <a:p>
            <a:pPr indent="-514350" lvl="0" marL="514350">
              <a:spcBef>
                <a:spcPts val="1200"/>
              </a:spcBef>
              <a:buFont typeface="+mj-lt"/>
              <a:buAutoNum type="arabicPeriod"/>
              <a:defRPr/>
            </a:pPr>
            <a:r>
              <a:rPr altLang="en-US" b="1" dirty="0" kumimoji="1" lang="ja-JP" sz="2800">
                <a:solidFill>
                  <a:prstClr val="black"/>
                </a:solidFill>
                <a:latin charset="-128" panose="020B0604030504040204" pitchFamily="50" typeface="Meiryo UI"/>
                <a:ea charset="-128" panose="020B0604030504040204" pitchFamily="50" typeface="Meiryo UI"/>
                <a:cs charset="-128" panose="020B0604030504040204" pitchFamily="50" typeface="メイリオ"/>
              </a:rPr>
              <a:t>　大学入学者選抜改革の進捗状況</a:t>
            </a:r>
            <a:endParaRPr altLang="ja-JP" b="1" dirty="0" kumimoji="1" lang="en-US" sz="2800">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a:p>
            <a:pPr>
              <a:defRPr/>
            </a:pPr>
            <a:endParaRPr altLang="ja-JP" b="1" dirty="0" kumimoji="1" lang="en-US" sz="2800">
              <a:solidFill>
                <a:prstClr val="black"/>
              </a:solidFill>
              <a:latin charset="-128" panose="020B0604030504040204" pitchFamily="50" typeface="Meiryo UI"/>
              <a:ea charset="-128" panose="020B0604030504040204" pitchFamily="50" typeface="Meiryo UI"/>
            </a:endParaRPr>
          </a:p>
          <a:p>
            <a:pPr algn="l" defTabSz="871545" eaLnBrk="1" fontAlgn="auto" hangingPunct="1" indent="0" latinLnBrk="0" lvl="0" marL="0" marR="0" rtl="0">
              <a:lnSpc>
                <a:spcPct val="100000"/>
              </a:lnSpc>
              <a:spcBef>
                <a:spcPts val="0"/>
              </a:spcBef>
              <a:spcAft>
                <a:spcPts val="0"/>
              </a:spcAft>
              <a:buClrTx/>
              <a:buSzTx/>
              <a:buFontTx/>
              <a:buNone/>
              <a:tabLst/>
              <a:defRPr/>
            </a:pPr>
            <a:endParaRPr altLang="en-US" b="1"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メイリオ"/>
            </a:endParaRPr>
          </a:p>
        </p:txBody>
      </p:sp>
      <p:sp>
        <p:nvSpPr>
          <p:cNvPr id="3" name="スライド番号プレースホルダー 13">
            <a:extLst>
              <a:ext uri="{FF2B5EF4-FFF2-40B4-BE49-F238E27FC236}">
                <a16:creationId xmlns:a16="http://schemas.microsoft.com/office/drawing/2014/main" id="{F86ACBA1-4FC4-3A0A-2E10-69003B540E67}"/>
              </a:ext>
            </a:extLst>
          </p:cNvPr>
          <p:cNvSpPr txBox="1">
            <a:spLocks/>
          </p:cNvSpPr>
          <p:nvPr/>
        </p:nvSpPr>
        <p:spPr>
          <a:xfrm>
            <a:off x="9093460" y="6417332"/>
            <a:ext cx="7302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dirty="0" kumimoji="1" lang="ja-JP">
                <a:solidFill>
                  <a:prstClr val="black"/>
                </a:solidFill>
                <a:latin charset="-128" panose="020B0604030504040204" pitchFamily="50" typeface="Meiryo UI"/>
                <a:ea charset="-128" panose="020B0604030504040204" pitchFamily="50" typeface="Meiryo UI"/>
              </a:rPr>
              <a:t>２</a:t>
            </a:r>
            <a:endParaRPr altLang="ja-JP" b="0" baseline="0" cap="none" dirty="0" i="0" kern="1200" kumimoji="1" lang="en-US"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50697770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41508C9-9359-4DBC-A422-30F7CD452A0D}"/>
              </a:ext>
            </a:extLst>
          </p:cNvPr>
          <p:cNvSpPr/>
          <p:nvPr/>
        </p:nvSpPr>
        <p:spPr>
          <a:xfrm>
            <a:off x="560388" y="4041068"/>
            <a:ext cx="8785225"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indent="-216000" marL="216000">
              <a:lnSpc>
                <a:spcPts val="1600"/>
              </a:lnSpc>
              <a:spcBef>
                <a:spcPts val="600"/>
              </a:spcBef>
              <a:buClr>
                <a:schemeClr val="accent1"/>
              </a:buClr>
              <a:buFont charset="2" panose="05000000000000000000" pitchFamily="2" typeface="Wingdings"/>
              <a:buChar char="l"/>
              <a:defRPr/>
            </a:pPr>
            <a:r>
              <a:rPr altLang="en-US" b="1" dirty="0" lang="zh-TW" sz="1400" u="sng">
                <a:solidFill>
                  <a:schemeClr val="accent4"/>
                </a:solidFill>
                <a:latin typeface="Meiryo UI"/>
                <a:ea typeface="Meiryo UI"/>
              </a:rPr>
              <a:t>産業能率大学「未来構想方式（一般選抜）」</a:t>
            </a:r>
            <a:r>
              <a:rPr altLang="en-US" b="1" dirty="0" lang="ja-JP" sz="1400" u="sng">
                <a:solidFill>
                  <a:schemeClr val="accent4"/>
                </a:solidFill>
                <a:latin typeface="Meiryo UI"/>
                <a:ea typeface="Meiryo UI"/>
              </a:rPr>
              <a:t>（令和</a:t>
            </a:r>
            <a:r>
              <a:rPr altLang="ja-JP" b="1" dirty="0" lang="en-US" sz="1400" u="sng">
                <a:solidFill>
                  <a:schemeClr val="accent4"/>
                </a:solidFill>
                <a:latin typeface="Meiryo UI"/>
                <a:ea typeface="Meiryo UI"/>
              </a:rPr>
              <a:t>6</a:t>
            </a:r>
            <a:r>
              <a:rPr altLang="en-US" b="1" dirty="0" lang="ja-JP" sz="1400" u="sng">
                <a:solidFill>
                  <a:schemeClr val="accent4"/>
                </a:solidFill>
                <a:latin typeface="Meiryo UI"/>
                <a:ea typeface="Meiryo UI"/>
              </a:rPr>
              <a:t>年度）</a:t>
            </a:r>
            <a:endParaRPr altLang="ja-JP" b="1" dirty="0" lang="en-US" sz="1400" u="sng">
              <a:solidFill>
                <a:schemeClr val="accent4"/>
              </a:solidFill>
              <a:latin typeface="Meiryo UI"/>
              <a:ea typeface="Meiryo UI"/>
            </a:endParaRPr>
          </a:p>
          <a:p>
            <a:pPr algn="just" lvl="0">
              <a:lnSpc>
                <a:spcPts val="1600"/>
              </a:lnSpc>
              <a:spcBef>
                <a:spcPts val="600"/>
              </a:spcBef>
              <a:buClr>
                <a:srgbClr val="024FA1">
                  <a:lumMod val="20000"/>
                  <a:lumOff val="80000"/>
                </a:srgbClr>
              </a:buClr>
              <a:defRPr/>
            </a:pPr>
            <a:r>
              <a:rPr altLang="en-US" dirty="0" lang="ja-JP" sz="1400">
                <a:solidFill>
                  <a:srgbClr val="000000"/>
                </a:solidFill>
              </a:rPr>
              <a:t>　</a:t>
            </a:r>
            <a:r>
              <a:rPr altLang="en-US" dirty="0" lang="ja-JP" sz="1200">
                <a:solidFill>
                  <a:srgbClr val="000000"/>
                </a:solidFill>
                <a:latin typeface="Meiryo UI"/>
                <a:ea typeface="Meiryo UI"/>
              </a:rPr>
              <a:t>試験当日の</a:t>
            </a:r>
            <a:r>
              <a:rPr altLang="en-US" b="1" dirty="0" lang="ja-JP" sz="1200" u="sng">
                <a:solidFill>
                  <a:srgbClr val="000000"/>
                </a:solidFill>
                <a:latin typeface="Meiryo UI"/>
                <a:ea typeface="Meiryo UI"/>
              </a:rPr>
              <a:t>未来構想レポート及び事前課題で、主体的な課題解決能力と思考力・判断力・表現力を総合評価</a:t>
            </a:r>
            <a:r>
              <a:rPr altLang="en-US" dirty="0" lang="ja-JP" sz="1200">
                <a:solidFill>
                  <a:srgbClr val="000000"/>
                </a:solidFill>
                <a:latin typeface="Meiryo UI"/>
                <a:ea typeface="Meiryo UI"/>
              </a:rPr>
              <a:t>。各学年に開設する地域連携</a:t>
            </a:r>
            <a:r>
              <a:rPr altLang="ja-JP" dirty="0" lang="en-US" sz="1200">
                <a:solidFill>
                  <a:srgbClr val="000000"/>
                </a:solidFill>
                <a:latin typeface="Meiryo UI"/>
                <a:ea typeface="Meiryo UI"/>
              </a:rPr>
              <a:t>PBL</a:t>
            </a:r>
            <a:r>
              <a:rPr altLang="en-US" dirty="0" lang="ja-JP" sz="1200">
                <a:solidFill>
                  <a:srgbClr val="000000"/>
                </a:solidFill>
                <a:latin typeface="Meiryo UI"/>
                <a:ea typeface="Meiryo UI"/>
              </a:rPr>
              <a:t>科目において、発展的な学びへ接続。</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typeface="+mn-cs"/>
            </a:endParaRPr>
          </a:p>
          <a:p>
            <a:pPr algn="just" defTabSz="457200" eaLnBrk="1" fontAlgn="auto" hangingPunct="1" indent="-216000" latinLnBrk="0" lvl="0" marL="216000" marR="0" rtl="0">
              <a:lnSpc>
                <a:spcPts val="1600"/>
              </a:lnSpc>
              <a:spcBef>
                <a:spcPts val="600"/>
              </a:spcBef>
              <a:spcAft>
                <a:spcPts val="0"/>
              </a:spcAft>
              <a:buClr>
                <a:schemeClr val="accent1"/>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typeface="+mn-cs"/>
              </a:rPr>
              <a:t>宮城大学「一般選抜」（令和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typeface="+mn-cs"/>
              </a:rPr>
              <a:t>4</a:t>
            </a:r>
            <a:r>
              <a:rPr altLang="en-US" b="1" baseline="0" cap="none" dirty="0" i="0" kern="1200" kumimoji="0" lang="ja-JP" noProof="0" normalizeH="0" spc="0" strike="noStrike" sz="1400" u="sng">
                <a:ln>
                  <a:noFill/>
                </a:ln>
                <a:solidFill>
                  <a:schemeClr val="accent4"/>
                </a:solidFill>
                <a:effectLst/>
                <a:uLnTx/>
                <a:uFillTx/>
                <a:latin typeface="Meiryo UI"/>
                <a:ea typeface="Meiryo UI"/>
                <a:cs typeface="+mn-cs"/>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typeface="+mn-cs"/>
            </a:endParaRPr>
          </a:p>
          <a:p>
            <a:pPr algn="just" defTabSz="457200" eaLnBrk="1" fontAlgn="auto" hangingPunct="1" latinLnBrk="0" lvl="0" marR="0" rtl="0">
              <a:lnSpc>
                <a:spcPts val="1600"/>
              </a:lnSpc>
              <a:spcBef>
                <a:spcPts val="600"/>
              </a:spcBef>
              <a:spcAft>
                <a:spcPts val="0"/>
              </a:spcAft>
              <a:buClr>
                <a:srgbClr val="024FA1">
                  <a:lumMod val="20000"/>
                  <a:lumOff val="80000"/>
                </a:srgbClr>
              </a:buClr>
              <a:buSzTx/>
              <a:tabLst/>
              <a:defRPr/>
            </a:pPr>
            <a:r>
              <a:rPr altLang="en-US" b="0" baseline="0" cap="none" dirty="0" i="0" kern="1200" kumimoji="0" lang="ja-JP" noProof="0" normalizeH="0" spc="0" strike="noStrike" sz="1200" u="none">
                <a:ln>
                  <a:noFill/>
                </a:ln>
                <a:solidFill>
                  <a:srgbClr val="000000"/>
                </a:solidFill>
                <a:effectLst/>
                <a:uLnTx/>
                <a:uFillTx/>
                <a:latin typeface="Meiryo UI"/>
                <a:ea typeface="Meiryo UI"/>
                <a:cs typeface="+mn-cs"/>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typeface="+mn-cs"/>
              </a:rPr>
              <a:t>一般選抜の個別学力検査で「読解」「情報分析及び活用」「表現」の観点からなる記述式総合問題</a:t>
            </a:r>
            <a:r>
              <a:rPr altLang="ja-JP" b="1" baseline="0" cap="none" dirty="0" i="0" kern="1200" kumimoji="0" lang="en-US" noProof="0" normalizeH="0" spc="0" strike="noStrike" sz="1200" u="sng">
                <a:ln>
                  <a:noFill/>
                </a:ln>
                <a:solidFill>
                  <a:srgbClr val="000000"/>
                </a:solidFill>
                <a:effectLst/>
                <a:uLnTx/>
                <a:uFillTx/>
                <a:latin typeface="Meiryo UI"/>
                <a:ea typeface="Meiryo UI"/>
                <a:cs typeface="+mn-cs"/>
              </a:rPr>
              <a:t>『</a:t>
            </a:r>
            <a:r>
              <a:rPr altLang="en-US" b="1" baseline="0" cap="none" dirty="0" i="0" kern="1200" kumimoji="0" lang="ja-JP" noProof="0" normalizeH="0" spc="0" strike="noStrike" sz="1200" u="sng">
                <a:ln>
                  <a:noFill/>
                </a:ln>
                <a:solidFill>
                  <a:srgbClr val="000000"/>
                </a:solidFill>
                <a:effectLst/>
                <a:uLnTx/>
                <a:uFillTx/>
                <a:latin typeface="Meiryo UI"/>
                <a:ea typeface="Meiryo UI"/>
                <a:cs typeface="+mn-cs"/>
              </a:rPr>
              <a:t>論説</a:t>
            </a:r>
            <a:r>
              <a:rPr altLang="ja-JP" b="1" baseline="0" cap="none" dirty="0" i="0" kern="1200" kumimoji="0" lang="en-US" noProof="0" normalizeH="0" spc="0" strike="noStrike" sz="1200" u="sng">
                <a:ln>
                  <a:noFill/>
                </a:ln>
                <a:solidFill>
                  <a:srgbClr val="000000"/>
                </a:solidFill>
                <a:effectLst/>
                <a:uLnTx/>
                <a:uFillTx/>
                <a:latin typeface="Meiryo UI"/>
                <a:ea typeface="Meiryo UI"/>
                <a:cs typeface="+mn-cs"/>
              </a:rPr>
              <a:t>』</a:t>
            </a:r>
            <a:r>
              <a:rPr altLang="en-US" b="1" baseline="0" cap="none" dirty="0" i="0" kern="1200" kumimoji="0" lang="ja-JP" noProof="0" normalizeH="0" spc="0" strike="noStrike" sz="1200" u="sng">
                <a:ln>
                  <a:noFill/>
                </a:ln>
                <a:solidFill>
                  <a:srgbClr val="000000"/>
                </a:solidFill>
                <a:effectLst/>
                <a:uLnTx/>
                <a:uFillTx/>
                <a:latin typeface="Meiryo UI"/>
                <a:ea typeface="Meiryo UI"/>
                <a:cs typeface="+mn-cs"/>
              </a:rPr>
              <a:t>を出題</a:t>
            </a:r>
            <a:r>
              <a:rPr altLang="en-US" b="0" baseline="0" cap="none" dirty="0" i="0" kern="1200" kumimoji="0" lang="ja-JP" noProof="0" normalizeH="0" spc="0" strike="noStrike" sz="1200" u="none">
                <a:ln>
                  <a:noFill/>
                </a:ln>
                <a:solidFill>
                  <a:srgbClr val="000000"/>
                </a:solidFill>
                <a:effectLst/>
                <a:uLnTx/>
                <a:uFillTx/>
                <a:latin typeface="Meiryo UI"/>
                <a:ea typeface="Meiryo UI"/>
                <a:cs typeface="+mn-cs"/>
              </a:rPr>
              <a:t>。従来の小論文ではカバーできない探究活動で培った力、特に論拠を見出して論理的に思考し、とりまとめる力を評価。</a:t>
            </a:r>
            <a:endParaRPr altLang="ja-JP" b="0" baseline="0" cap="none" dirty="0" i="0" kern="1200" kumimoji="0" lang="en-US" noProof="0" normalizeH="0" spc="0" strike="noStrike" sz="1200" u="none">
              <a:ln>
                <a:noFill/>
              </a:ln>
              <a:solidFill>
                <a:srgbClr val="000000"/>
              </a:solidFill>
              <a:effectLst/>
              <a:uLnTx/>
              <a:uFillTx/>
              <a:latin typeface="Meiryo UI"/>
              <a:ea typeface="Meiryo UI"/>
              <a:cs typeface="+mn-cs"/>
            </a:endParaRPr>
          </a:p>
          <a:p>
            <a:pPr algn="just" defTabSz="457200" eaLnBrk="1" fontAlgn="auto" hangingPunct="1" indent="-216000" latinLnBrk="0" lvl="0" marL="216000" marR="0" rtl="0">
              <a:lnSpc>
                <a:spcPts val="1600"/>
              </a:lnSpc>
              <a:spcBef>
                <a:spcPts val="600"/>
              </a:spcBef>
              <a:spcAft>
                <a:spcPts val="0"/>
              </a:spcAft>
              <a:buClr>
                <a:schemeClr val="accent1"/>
              </a:buClr>
              <a:buSzTx/>
              <a:buFont charset="2" panose="05000000000000000000" pitchFamily="2" typeface="Wingdings"/>
              <a:buChar char="l"/>
              <a:tabLst/>
              <a:defRPr/>
            </a:pPr>
            <a:r>
              <a:rPr altLang="en-US" b="1" baseline="0" cap="none" dirty="0" i="0" kern="1200" kumimoji="0" lang="zh-TW" noProof="0" normalizeH="0" spc="0" strike="noStrike" sz="1400" u="sng">
                <a:ln>
                  <a:noFill/>
                </a:ln>
                <a:solidFill>
                  <a:schemeClr val="accent4"/>
                </a:solidFill>
                <a:effectLst/>
                <a:uLnTx/>
                <a:uFillTx/>
                <a:latin typeface="Meiryo UI"/>
                <a:ea typeface="Meiryo UI"/>
                <a:cs typeface="+mn-cs"/>
              </a:rPr>
              <a:t>長崎大学「一般選抜」</a:t>
            </a:r>
            <a:r>
              <a:rPr altLang="en-US" b="1" baseline="0" cap="none" dirty="0" i="0" kern="1200" kumimoji="0" lang="ja-JP" noProof="0" normalizeH="0" spc="0" strike="noStrike" sz="1400" u="sng">
                <a:ln>
                  <a:noFill/>
                </a:ln>
                <a:solidFill>
                  <a:schemeClr val="accent4"/>
                </a:solidFill>
                <a:effectLst/>
                <a:uLnTx/>
                <a:uFillTx/>
                <a:latin typeface="Meiryo UI"/>
                <a:ea typeface="Meiryo UI"/>
                <a:cs typeface="+mn-cs"/>
              </a:rPr>
              <a:t>（令和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typeface="+mn-cs"/>
              </a:rPr>
              <a:t>3</a:t>
            </a:r>
            <a:r>
              <a:rPr altLang="en-US" b="1" baseline="0" cap="none" dirty="0" i="0" kern="1200" kumimoji="0" lang="ja-JP" noProof="0" normalizeH="0" spc="0" strike="noStrike" sz="1400" u="sng">
                <a:ln>
                  <a:noFill/>
                </a:ln>
                <a:solidFill>
                  <a:schemeClr val="accent4"/>
                </a:solidFill>
                <a:effectLst/>
                <a:uLnTx/>
                <a:uFillTx/>
                <a:latin typeface="Meiryo UI"/>
                <a:ea typeface="Meiryo UI"/>
                <a:cs typeface="+mn-cs"/>
              </a:rPr>
              <a:t>年度）</a:t>
            </a:r>
            <a:endParaRPr altLang="en-US" b="1" baseline="0" cap="none" dirty="0" i="0" kern="1200" kumimoji="0" lang="zh-TW" noProof="0" normalizeH="0" spc="0" strike="noStrike" sz="1400" u="sng">
              <a:ln>
                <a:noFill/>
              </a:ln>
              <a:solidFill>
                <a:schemeClr val="accent4"/>
              </a:solidFill>
              <a:effectLst/>
              <a:uLnTx/>
              <a:uFillTx/>
              <a:latin typeface="Meiryo UI"/>
              <a:ea typeface="Meiryo UI"/>
              <a:cs typeface="+mn-cs"/>
            </a:endParaRPr>
          </a:p>
          <a:p>
            <a:pPr algn="just" defTabSz="457200" eaLnBrk="1" fontAlgn="auto" hangingPunct="1" latinLnBrk="0" lvl="0" marR="0" rtl="0">
              <a:lnSpc>
                <a:spcPts val="1600"/>
              </a:lnSpc>
              <a:spcBef>
                <a:spcPts val="600"/>
              </a:spcBef>
              <a:spcAft>
                <a:spcPts val="0"/>
              </a:spcAft>
              <a:buClr>
                <a:srgbClr val="024FA1">
                  <a:lumMod val="20000"/>
                  <a:lumOff val="80000"/>
                </a:srgbClr>
              </a:buClr>
              <a:buSzTx/>
              <a:tabLst/>
              <a:defRPr/>
            </a:pPr>
            <a:r>
              <a:rPr altLang="en-US" b="0" baseline="0" cap="none" dirty="0" i="0" kern="1200" kumimoji="1" lang="ja-JP" noProof="0" normalizeH="0" spc="0" strike="noStrike" sz="1400" u="none">
                <a:ln>
                  <a:noFill/>
                </a:ln>
                <a:solidFill>
                  <a:srgbClr val="000000"/>
                </a:solidFill>
                <a:effectLst/>
                <a:uLnTx/>
                <a:uFillTx/>
                <a:latin typeface="Meiryo UI"/>
                <a:ea typeface="Meiryo UI"/>
                <a:cs typeface="+mn-cs"/>
              </a:rPr>
              <a:t>　</a:t>
            </a:r>
            <a:r>
              <a:rPr altLang="en-US" b="0" dirty="0" i="0" lang="ja-JP" sz="1200" u="sng">
                <a:solidFill>
                  <a:schemeClr val="tx1"/>
                </a:solidFill>
                <a:effectLst/>
                <a:latin typeface="ヒラギノ角ゴ Pro W3"/>
              </a:rPr>
              <a:t>問題を通じて考えたことを表現させるなど</a:t>
            </a:r>
            <a:r>
              <a:rPr altLang="en-US" b="1" dirty="0" i="0" lang="ja-JP" sz="1200" u="sng">
                <a:solidFill>
                  <a:schemeClr val="tx1"/>
                </a:solidFill>
                <a:effectLst/>
                <a:latin typeface="ヒラギノ角ゴ Pro W3"/>
              </a:rPr>
              <a:t>思考の広がりを求める高度な記述式問題</a:t>
            </a:r>
            <a:r>
              <a:rPr altLang="en-US" b="0" dirty="0" i="0" lang="ja-JP" sz="1200">
                <a:solidFill>
                  <a:schemeClr val="tx1"/>
                </a:solidFill>
                <a:effectLst/>
                <a:latin typeface="ヒラギノ角ゴ Pro W3"/>
              </a:rPr>
              <a:t>を英語・数学・理科で導入。大学、高校及び教育委員会の三者が連携した「高度な記述式問題に関する研究を行う検討会」を設置し、共同で作問研究。</a:t>
            </a:r>
          </a:p>
        </p:txBody>
      </p:sp>
      <p:sp>
        <p:nvSpPr>
          <p:cNvPr id="8" name="正方形/長方形 7">
            <a:extLst>
              <a:ext uri="{FF2B5EF4-FFF2-40B4-BE49-F238E27FC236}">
                <a16:creationId xmlns:a16="http://schemas.microsoft.com/office/drawing/2014/main" id="{7BB9773C-CD1E-4570-97D5-160C206A3EDC}"/>
              </a:ext>
            </a:extLst>
          </p:cNvPr>
          <p:cNvSpPr/>
          <p:nvPr/>
        </p:nvSpPr>
        <p:spPr>
          <a:xfrm>
            <a:off x="563908" y="669110"/>
            <a:ext cx="8784000" cy="21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typeface="Meiryo UI"/>
                <a:ea typeface="Meiryo UI"/>
                <a:cs typeface="+mn-cs"/>
              </a:rPr>
              <a:t>選定区分ア　総合的な英語力の評価・育成</a:t>
            </a:r>
            <a:endParaRPr altLang="ja-JP" b="1" baseline="0" cap="none" dirty="0" i="0" kern="1200" kumimoji="1" lang="en-US" noProof="0" normalizeH="0" spc="0" strike="noStrike" sz="1400" u="none">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7372E186-3B31-4B29-8701-74448066318B}"/>
              </a:ext>
            </a:extLst>
          </p:cNvPr>
          <p:cNvSpPr>
            <a:spLocks noGrp="1"/>
          </p:cNvSpPr>
          <p:nvPr>
            <p:ph type="title"/>
          </p:nvPr>
        </p:nvSpPr>
        <p:spPr>
          <a:xfrm>
            <a:off x="587763" y="214400"/>
            <a:ext cx="8784000" cy="334232"/>
          </a:xfrm>
        </p:spPr>
        <p:txBody>
          <a:bodyPr/>
          <a:lstStyle/>
          <a:p>
            <a:r>
              <a:rPr altLang="en-US" dirty="0" lang="ja-JP">
                <a:solidFill>
                  <a:schemeClr val="accent4"/>
                </a:solidFill>
              </a:rPr>
              <a:t>「大学入学者選抜における好事例集」について</a:t>
            </a:r>
          </a:p>
        </p:txBody>
      </p:sp>
      <p:sp>
        <p:nvSpPr>
          <p:cNvPr id="9" name="正方形/長方形 8">
            <a:extLst>
              <a:ext uri="{FF2B5EF4-FFF2-40B4-BE49-F238E27FC236}">
                <a16:creationId xmlns:a16="http://schemas.microsoft.com/office/drawing/2014/main" id="{137B7283-A14B-47F2-B18D-8F7AC15538B2}"/>
              </a:ext>
            </a:extLst>
          </p:cNvPr>
          <p:cNvSpPr/>
          <p:nvPr/>
        </p:nvSpPr>
        <p:spPr>
          <a:xfrm>
            <a:off x="558864" y="963354"/>
            <a:ext cx="8785225" cy="178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indent="-216000" lvl="0" marL="216000">
              <a:lnSpc>
                <a:spcPts val="1600"/>
              </a:lnSpc>
              <a:spcBef>
                <a:spcPts val="600"/>
              </a:spcBef>
              <a:buClr>
                <a:schemeClr val="accent1"/>
              </a:buClr>
              <a:buFont charset="2" panose="05000000000000000000" pitchFamily="2" typeface="Wingdings"/>
              <a:buChar char="l"/>
              <a:defRPr/>
            </a:pPr>
            <a:r>
              <a:rPr altLang="en-US" b="1" dirty="0" lang="ja-JP" sz="1400" u="sng">
                <a:solidFill>
                  <a:schemeClr val="accent4"/>
                </a:solidFill>
                <a:latin typeface="Meiryo UI"/>
                <a:ea typeface="Meiryo UI"/>
              </a:rPr>
              <a:t>広島大学「総合型選抜</a:t>
            </a:r>
            <a:r>
              <a:rPr altLang="ja-JP" b="1" dirty="0" lang="en-US" sz="1400" u="sng">
                <a:solidFill>
                  <a:schemeClr val="accent4"/>
                </a:solidFill>
                <a:latin typeface="Meiryo UI"/>
                <a:ea typeface="Meiryo UI"/>
              </a:rPr>
              <a:t>IGS</a:t>
            </a:r>
            <a:r>
              <a:rPr altLang="en-US" b="1" dirty="0" lang="ja-JP" sz="1400" u="sng">
                <a:solidFill>
                  <a:schemeClr val="accent4"/>
                </a:solidFill>
                <a:latin typeface="Meiryo UI"/>
                <a:ea typeface="Meiryo UI"/>
              </a:rPr>
              <a:t>国内選抜型」（令和</a:t>
            </a:r>
            <a:r>
              <a:rPr altLang="ja-JP" b="1" dirty="0" lang="en-US" sz="1400" u="sng">
                <a:solidFill>
                  <a:schemeClr val="accent4"/>
                </a:solidFill>
                <a:latin typeface="Meiryo UI"/>
                <a:ea typeface="Meiryo UI"/>
              </a:rPr>
              <a:t>6</a:t>
            </a:r>
            <a:r>
              <a:rPr altLang="en-US" b="1" dirty="0" lang="ja-JP" sz="1400" u="sng">
                <a:solidFill>
                  <a:schemeClr val="accent4"/>
                </a:solidFill>
                <a:latin typeface="Meiryo UI"/>
                <a:ea typeface="Meiryo UI"/>
              </a:rPr>
              <a:t>年度）</a:t>
            </a:r>
            <a:endParaRPr altLang="ja-JP" b="1" dirty="0" lang="en-US" sz="1400" u="sng">
              <a:solidFill>
                <a:schemeClr val="accent4"/>
              </a:solidFill>
              <a:latin typeface="Meiryo UI"/>
              <a:ea typeface="Meiryo UI"/>
            </a:endParaRPr>
          </a:p>
          <a:p>
            <a:pPr algn="just" lvl="0">
              <a:lnSpc>
                <a:spcPts val="1800"/>
              </a:lnSpc>
              <a:spcBef>
                <a:spcPts val="600"/>
              </a:spcBef>
              <a:buClr>
                <a:srgbClr val="024FA1">
                  <a:lumMod val="20000"/>
                  <a:lumOff val="80000"/>
                </a:srgbClr>
              </a:buClr>
              <a:defRPr/>
            </a:pPr>
            <a:r>
              <a:rPr altLang="en-US" dirty="0" lang="ja-JP" sz="1600">
                <a:solidFill>
                  <a:srgbClr val="000000"/>
                </a:solidFill>
                <a:cs charset="-128" panose="020B0609070205080204" pitchFamily="49" typeface="ＭＳ ゴシック"/>
              </a:rPr>
              <a:t>　</a:t>
            </a:r>
            <a:r>
              <a:rPr altLang="en-US" b="1" dirty="0" lang="ja-JP" sz="1200" u="sng">
                <a:solidFill>
                  <a:srgbClr val="000000"/>
                </a:solidFill>
                <a:latin typeface="Meiryo UI"/>
                <a:ea typeface="Meiryo UI"/>
              </a:rPr>
              <a:t>英語面接による選抜及び書面審査</a:t>
            </a:r>
            <a:r>
              <a:rPr altLang="en-US" dirty="0" lang="ja-JP" sz="1200" u="sng">
                <a:solidFill>
                  <a:srgbClr val="000000"/>
                </a:solidFill>
                <a:latin typeface="Meiryo UI"/>
                <a:ea typeface="Meiryo UI"/>
              </a:rPr>
              <a:t>（英語資格・検定試験スコア又は英語能力を証明できる書類提出必須）</a:t>
            </a:r>
            <a:r>
              <a:rPr altLang="en-US" b="1" dirty="0" lang="ja-JP" sz="1200" u="sng">
                <a:solidFill>
                  <a:srgbClr val="000000"/>
                </a:solidFill>
                <a:latin typeface="Meiryo UI"/>
                <a:ea typeface="Meiryo UI"/>
              </a:rPr>
              <a:t>を実施</a:t>
            </a:r>
            <a:r>
              <a:rPr altLang="en-US" dirty="0" lang="ja-JP" sz="1200">
                <a:solidFill>
                  <a:srgbClr val="000000"/>
                </a:solidFill>
                <a:latin typeface="Meiryo UI"/>
                <a:ea typeface="Meiryo UI"/>
              </a:rPr>
              <a:t>し、総合的に評価。（国際共創学科（</a:t>
            </a:r>
            <a:r>
              <a:rPr altLang="ja-JP" dirty="0" lang="en-US" sz="1200">
                <a:solidFill>
                  <a:srgbClr val="000000"/>
                </a:solidFill>
                <a:latin typeface="Meiryo UI"/>
                <a:ea typeface="Meiryo UI"/>
              </a:rPr>
              <a:t>IGS</a:t>
            </a:r>
            <a:r>
              <a:rPr altLang="en-US" dirty="0" lang="ja-JP" sz="1200">
                <a:solidFill>
                  <a:srgbClr val="000000"/>
                </a:solidFill>
                <a:latin typeface="Meiryo UI"/>
                <a:ea typeface="Meiryo UI"/>
              </a:rPr>
              <a:t>））入学後も、英語によるグループワークやアクティブラーニング授業を展開し、英語力向上を目指す。</a:t>
            </a:r>
            <a:endParaRPr altLang="ja-JP" dirty="0" lang="en-US" sz="1200">
              <a:solidFill>
                <a:srgbClr val="000000"/>
              </a:solidFill>
              <a:latin typeface="Meiryo UI"/>
              <a:ea typeface="Meiryo UI"/>
            </a:endParaRPr>
          </a:p>
          <a:p>
            <a:pPr algn="just" defTabSz="457200" eaLnBrk="1" fontAlgn="auto" hangingPunct="1" indent="-216000" latinLnBrk="0" lvl="0" marL="216000" marR="0" rtl="0">
              <a:lnSpc>
                <a:spcPts val="1800"/>
              </a:lnSpc>
              <a:spcBef>
                <a:spcPts val="600"/>
              </a:spcBef>
              <a:spcAft>
                <a:spcPts val="0"/>
              </a:spcAft>
              <a:buClr>
                <a:schemeClr val="accent1"/>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明治大学「学部別入試（英語</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4</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技能試験活用方式）」</a:t>
            </a:r>
            <a:r>
              <a:rPr altLang="en-US" b="1" dirty="0" lang="ja-JP" sz="1400" u="sng">
                <a:solidFill>
                  <a:schemeClr val="accent4"/>
                </a:solidFill>
                <a:latin typeface="Meiryo UI"/>
                <a:ea typeface="Meiryo UI"/>
                <a:cs charset="-128" panose="020B0609070205080204" pitchFamily="49" typeface="ＭＳ ゴシック"/>
              </a:rPr>
              <a:t>（令和</a:t>
            </a:r>
            <a:r>
              <a:rPr altLang="ja-JP" b="1" dirty="0" lang="en-US" sz="1400" u="sng">
                <a:solidFill>
                  <a:schemeClr val="accent4"/>
                </a:solidFill>
                <a:latin typeface="Meiryo UI"/>
                <a:ea typeface="Meiryo UI"/>
                <a:cs charset="-128" panose="020B0609070205080204" pitchFamily="49" typeface="ＭＳ ゴシック"/>
              </a:rPr>
              <a:t>4</a:t>
            </a:r>
            <a:r>
              <a:rPr altLang="en-US" b="1" dirty="0" lang="ja-JP" sz="1400" u="sng">
                <a:solidFill>
                  <a:schemeClr val="accent4"/>
                </a:solidFill>
                <a:latin typeface="Meiryo UI"/>
                <a:ea typeface="Meiryo UI"/>
                <a:cs charset="-128" panose="020B0609070205080204" pitchFamily="49" typeface="ＭＳ ゴシック"/>
              </a:rPr>
              <a:t>年度）</a:t>
            </a:r>
            <a:endParaRPr altLang="ja-JP" b="1" dirty="0" lang="en-US" sz="1400" u="sng">
              <a:solidFill>
                <a:schemeClr val="accent4"/>
              </a:solidFill>
              <a:latin typeface="Meiryo UI"/>
              <a:ea typeface="Meiryo UI"/>
              <a:cs charset="-128" panose="020B0609070205080204" pitchFamily="49" typeface="ＭＳ ゴシック"/>
            </a:endParaRPr>
          </a:p>
          <a:p>
            <a:pPr algn="just" defTabSz="457200" eaLnBrk="1" fontAlgn="auto" hangingPunct="1" latinLnBrk="0" lvl="0" marR="0" rtl="0">
              <a:lnSpc>
                <a:spcPts val="1800"/>
              </a:lnSpc>
              <a:spcBef>
                <a:spcPts val="600"/>
              </a:spcBef>
              <a:spcAft>
                <a:spcPts val="0"/>
              </a:spcAft>
              <a:buClr>
                <a:srgbClr val="024FA1">
                  <a:lumMod val="20000"/>
                  <a:lumOff val="80000"/>
                </a:srgbClr>
              </a:buClr>
              <a:buSzTx/>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英語資格・検定試験のスコアを出願資格又は得点加算に活用</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し、その加点の基準は、総合スコアのみならず</a:t>
            </a:r>
            <a:r>
              <a:rPr altLang="ja-JP" b="0" baseline="0" cap="none" dirty="0" i="0" kern="1200" kumimoji="0" lang="en-US" noProof="0" normalizeH="0" spc="0" strike="noStrike" sz="1200" u="sng">
                <a:ln>
                  <a:noFill/>
                </a:ln>
                <a:solidFill>
                  <a:srgbClr val="000000"/>
                </a:solidFill>
                <a:effectLst/>
                <a:uLnTx/>
                <a:uFillTx/>
                <a:latin typeface="Meiryo UI"/>
                <a:ea typeface="Meiryo UI"/>
                <a:cs charset="-128" panose="020B0609070205080204" pitchFamily="49" typeface="ＭＳ ゴシック"/>
              </a:rPr>
              <a:t>4</a:t>
            </a:r>
            <a:r>
              <a:rPr altLang="en-US" b="0"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技能毎のスコアも各試験に応じて設定</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。入学後も将来海外留学や国際ビジネス分野での活躍を目指すためのカリキュラム等の学修機会を提供</a:t>
            </a:r>
            <a:r>
              <a:rPr altLang="ja-JP"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defTabSz="457200" eaLnBrk="1" fontAlgn="auto" hangingPunct="1" indent="-216000" latinLnBrk="0" lvl="0" marL="216000" marR="0" rtl="0">
              <a:lnSpc>
                <a:spcPts val="1800"/>
              </a:lnSpc>
              <a:spcBef>
                <a:spcPts val="600"/>
              </a:spcBef>
              <a:spcAft>
                <a:spcPts val="0"/>
              </a:spcAft>
              <a:buClr>
                <a:schemeClr val="accent1"/>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小樽商科大学「グローカル総合入試」（令和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3</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latinLnBrk="0" lvl="0" marR="0" rtl="0">
              <a:lnSpc>
                <a:spcPts val="1800"/>
              </a:lnSpc>
              <a:spcBef>
                <a:spcPts val="600"/>
              </a:spcBef>
              <a:spcAft>
                <a:spcPts val="0"/>
              </a:spcAft>
              <a:buClr>
                <a:schemeClr val="accent1"/>
              </a:buClr>
              <a:buSzTx/>
              <a:tabLst/>
              <a:defRPr/>
            </a:pPr>
            <a:r>
              <a:rPr altLang="en-US" baseline="0" cap="none" dirty="0" i="0" kern="1200" kumimoji="0" lang="ja-JP" noProof="0" normalizeH="0" spc="0" strike="noStrike" sz="1200" u="sng">
                <a:ln>
                  <a:noFill/>
                </a:ln>
                <a:solidFill>
                  <a:schemeClr val="tx1"/>
                </a:solidFill>
                <a:effectLst/>
                <a:uLnTx/>
                <a:uFillTx/>
                <a:latin typeface="Meiryo UI"/>
                <a:ea typeface="Meiryo UI"/>
                <a:cs charset="-128" panose="020B0609070205080204" pitchFamily="49" typeface="ＭＳ ゴシック"/>
              </a:rPr>
              <a:t>　第１次選抜は</a:t>
            </a:r>
            <a:r>
              <a:rPr altLang="en-US" b="1" baseline="0" cap="none" dirty="0" i="0" kern="1200" kumimoji="0" lang="ja-JP" noProof="0" normalizeH="0" spc="0" strike="noStrike" sz="1200" u="sng">
                <a:ln>
                  <a:noFill/>
                </a:ln>
                <a:solidFill>
                  <a:schemeClr val="tx1"/>
                </a:solidFill>
                <a:effectLst/>
                <a:uLnTx/>
                <a:uFillTx/>
                <a:latin typeface="Meiryo UI"/>
                <a:ea typeface="Meiryo UI"/>
                <a:cs charset="-128" panose="020B0609070205080204" pitchFamily="49" typeface="ＭＳ ゴシック"/>
              </a:rPr>
              <a:t>英語で作成した志望理由書等を審査</a:t>
            </a:r>
            <a:r>
              <a:rPr altLang="en-US" baseline="0" cap="none" dirty="0" i="0" kern="1200" kumimoji="0" lang="ja-JP" noProof="0" normalizeH="0" spc="0" strike="noStrike" sz="1200">
                <a:ln>
                  <a:noFill/>
                </a:ln>
                <a:solidFill>
                  <a:schemeClr val="tx1"/>
                </a:solidFill>
                <a:effectLst/>
                <a:uLnTx/>
                <a:uFillTx/>
                <a:latin typeface="Meiryo UI"/>
                <a:ea typeface="Meiryo UI"/>
                <a:cs charset="-128" panose="020B0609070205080204" pitchFamily="49" typeface="ＭＳ ゴシック"/>
              </a:rPr>
              <a:t>。</a:t>
            </a:r>
            <a:r>
              <a:rPr altLang="en-US" baseline="0" cap="none" dirty="0" i="0" kern="1200" kumimoji="0" lang="ja-JP" noProof="0" normalizeH="0" spc="0" strike="noStrike" sz="1200" u="sng">
                <a:ln>
                  <a:noFill/>
                </a:ln>
                <a:solidFill>
                  <a:schemeClr val="tx1"/>
                </a:solidFill>
                <a:effectLst/>
                <a:uLnTx/>
                <a:uFillTx/>
                <a:latin typeface="Meiryo UI"/>
                <a:ea typeface="Meiryo UI"/>
                <a:cs charset="-128" panose="020B0609070205080204" pitchFamily="49" typeface="ＭＳ ゴシック"/>
              </a:rPr>
              <a:t>第２次選抜は</a:t>
            </a:r>
            <a:r>
              <a:rPr altLang="en-US" b="1" baseline="0" cap="none" dirty="0" i="0" kern="1200" kumimoji="0" lang="ja-JP" noProof="0" normalizeH="0" spc="0" strike="noStrike" sz="1200" u="sng">
                <a:ln>
                  <a:noFill/>
                </a:ln>
                <a:solidFill>
                  <a:schemeClr val="tx1"/>
                </a:solidFill>
                <a:effectLst/>
                <a:uLnTx/>
                <a:uFillTx/>
                <a:latin typeface="Meiryo UI"/>
                <a:ea typeface="Meiryo UI"/>
                <a:cs charset="-128" panose="020B0609070205080204" pitchFamily="49" typeface="ＭＳ ゴシック"/>
              </a:rPr>
              <a:t>英語を主体としたグループディスカッション及び口頭試問</a:t>
            </a:r>
            <a:r>
              <a:rPr altLang="en-US" baseline="0" cap="none" dirty="0" i="0" kern="1200" kumimoji="0" lang="ja-JP" noProof="0" normalizeH="0" spc="0" strike="noStrike" sz="1200">
                <a:ln>
                  <a:noFill/>
                </a:ln>
                <a:solidFill>
                  <a:schemeClr val="tx1"/>
                </a:solidFill>
                <a:effectLst/>
                <a:uLnTx/>
                <a:uFillTx/>
                <a:latin typeface="Meiryo UI"/>
                <a:ea typeface="Meiryo UI"/>
                <a:cs charset="-128" panose="020B0609070205080204" pitchFamily="49" typeface="ＭＳ ゴシック"/>
              </a:rPr>
              <a:t>。入学前に留学するギャップイヤーを導入し、入学後のグローカルコースでの学びと連続性を持たせる。</a:t>
            </a:r>
            <a:endParaRPr altLang="ja-JP" baseline="0" cap="none" dirty="0" i="0" kern="1200" kumimoji="0" lang="en-US" noProof="0" normalizeH="0" spc="0" strike="noStrike" sz="1200">
              <a:ln>
                <a:noFill/>
              </a:ln>
              <a:solidFill>
                <a:schemeClr val="tx1"/>
              </a:solidFill>
              <a:effectLst/>
              <a:uLnTx/>
              <a:uFillTx/>
              <a:latin typeface="Meiryo UI"/>
              <a:ea typeface="Meiryo UI"/>
              <a:cs charset="-128" panose="020B0609070205080204" pitchFamily="49" typeface="ＭＳ ゴシック"/>
            </a:endParaRPr>
          </a:p>
        </p:txBody>
      </p:sp>
      <p:sp>
        <p:nvSpPr>
          <p:cNvPr id="10" name="正方形/長方形 9">
            <a:extLst>
              <a:ext uri="{FF2B5EF4-FFF2-40B4-BE49-F238E27FC236}">
                <a16:creationId xmlns:a16="http://schemas.microsoft.com/office/drawing/2014/main" id="{5EA06D47-8F8B-45C5-935B-E92A57EE5E17}"/>
              </a:ext>
            </a:extLst>
          </p:cNvPr>
          <p:cNvSpPr/>
          <p:nvPr/>
        </p:nvSpPr>
        <p:spPr>
          <a:xfrm>
            <a:off x="558864" y="3714706"/>
            <a:ext cx="8784000" cy="21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typeface="Meiryo UI"/>
                <a:ea typeface="Meiryo UI"/>
                <a:cs typeface="+mn-cs"/>
              </a:rPr>
              <a:t>選定区分イ　思考力・判断力・表現力の評価・育成</a:t>
            </a:r>
          </a:p>
        </p:txBody>
      </p:sp>
      <p:sp>
        <p:nvSpPr>
          <p:cNvPr id="3" name="正方形/長方形 2">
            <a:extLst>
              <a:ext uri="{FF2B5EF4-FFF2-40B4-BE49-F238E27FC236}">
                <a16:creationId xmlns:a16="http://schemas.microsoft.com/office/drawing/2014/main" id="{3FF173B7-213F-D543-12D9-EC9ED2F3E5B4}"/>
              </a:ext>
            </a:extLst>
          </p:cNvPr>
          <p:cNvSpPr/>
          <p:nvPr/>
        </p:nvSpPr>
        <p:spPr>
          <a:xfrm>
            <a:off x="550524" y="3429000"/>
            <a:ext cx="109226" cy="21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srgbClr val="000000"/>
              </a:solidFill>
              <a:effectLst/>
              <a:uLnTx/>
              <a:uFillTx/>
              <a:latin typeface="Meiryo UI"/>
              <a:ea typeface="Meiryo UI"/>
              <a:cs typeface="+mn-cs"/>
            </a:endParaRPr>
          </a:p>
        </p:txBody>
      </p:sp>
      <p:sp>
        <p:nvSpPr>
          <p:cNvPr id="5" name="正方形/長方形 4">
            <a:extLst>
              <a:ext uri="{FF2B5EF4-FFF2-40B4-BE49-F238E27FC236}">
                <a16:creationId xmlns:a16="http://schemas.microsoft.com/office/drawing/2014/main" id="{35081661-4BF0-72C7-DB8B-5AA91F3129C0}"/>
              </a:ext>
            </a:extLst>
          </p:cNvPr>
          <p:cNvSpPr/>
          <p:nvPr/>
        </p:nvSpPr>
        <p:spPr>
          <a:xfrm>
            <a:off x="560512" y="667950"/>
            <a:ext cx="112982" cy="21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srgbClr val="000000"/>
              </a:solidFill>
              <a:effectLst/>
              <a:uLnTx/>
              <a:uFillTx/>
              <a:latin typeface="Meiryo UI"/>
              <a:ea typeface="Meiryo UI"/>
              <a:cs typeface="+mn-cs"/>
            </a:endParaRPr>
          </a:p>
        </p:txBody>
      </p:sp>
      <p:sp>
        <p:nvSpPr>
          <p:cNvPr id="6" name="スライド番号プレースホルダー 8">
            <a:extLst>
              <a:ext uri="{FF2B5EF4-FFF2-40B4-BE49-F238E27FC236}">
                <a16:creationId xmlns:a16="http://schemas.microsoft.com/office/drawing/2014/main" id="{F02EABD4-BAD1-B5B2-0BA8-D4E0C3CF2A23}"/>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20</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895916554"/>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2E186-3B31-4B29-8701-74448066318B}"/>
              </a:ext>
            </a:extLst>
          </p:cNvPr>
          <p:cNvSpPr>
            <a:spLocks noGrp="1"/>
          </p:cNvSpPr>
          <p:nvPr>
            <p:ph type="title"/>
          </p:nvPr>
        </p:nvSpPr>
        <p:spPr>
          <a:xfrm>
            <a:off x="587763" y="214400"/>
            <a:ext cx="8784000" cy="334232"/>
          </a:xfrm>
        </p:spPr>
        <p:txBody>
          <a:bodyPr/>
          <a:lstStyle/>
          <a:p>
            <a:r>
              <a:rPr altLang="en-US" dirty="0" lang="ja-JP">
                <a:solidFill>
                  <a:schemeClr val="accent4"/>
                </a:solidFill>
              </a:rPr>
              <a:t>「大学入学者選抜における好事例集」について</a:t>
            </a:r>
          </a:p>
        </p:txBody>
      </p:sp>
      <p:sp>
        <p:nvSpPr>
          <p:cNvPr id="27" name="正方形/長方形 26">
            <a:extLst>
              <a:ext uri="{FF2B5EF4-FFF2-40B4-BE49-F238E27FC236}">
                <a16:creationId xmlns:a16="http://schemas.microsoft.com/office/drawing/2014/main" id="{E3416B7C-9543-4F87-A50B-A70DC4A9EFF6}"/>
              </a:ext>
            </a:extLst>
          </p:cNvPr>
          <p:cNvSpPr/>
          <p:nvPr/>
        </p:nvSpPr>
        <p:spPr>
          <a:xfrm>
            <a:off x="6686197" y="3718976"/>
            <a:ext cx="223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a:lstStyle/>
          <a:p>
            <a:pPr algn="ctr" defTabSz="457200" eaLnBrk="1" fontAlgn="auto" hangingPunct="1" indent="0" latinLnBrk="0" lvl="0" marL="0" marR="0" rtl="0">
              <a:lnSpc>
                <a:spcPct val="100000"/>
              </a:lnSpc>
              <a:spcBef>
                <a:spcPts val="600"/>
              </a:spcBef>
              <a:spcAft>
                <a:spcPts val="0"/>
              </a:spcAft>
              <a:buClr>
                <a:srgbClr val="BADBFE">
                  <a:lumMod val="60000"/>
                  <a:lumOff val="40000"/>
                </a:srgbClr>
              </a:buClr>
              <a:buSzTx/>
              <a:buFontTx/>
              <a:buNone/>
              <a:tabLst/>
              <a:defRPr/>
            </a:pPr>
            <a:endParaRPr altLang="en-US" b="1" baseline="0" cap="none" dirty="0" i="0" kern="1200" kumimoji="0" lang="ja-JP" noProof="0" normalizeH="0" spc="0" strike="noStrike" sz="2400" u="none">
              <a:ln>
                <a:noFill/>
              </a:ln>
              <a:solidFill>
                <a:srgbClr val="FC8786"/>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8476A302-2F19-4E01-DD98-4E1604570857}"/>
              </a:ext>
            </a:extLst>
          </p:cNvPr>
          <p:cNvSpPr/>
          <p:nvPr/>
        </p:nvSpPr>
        <p:spPr>
          <a:xfrm>
            <a:off x="586992" y="585154"/>
            <a:ext cx="8758622" cy="21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typeface="Meiryo UI"/>
                <a:ea typeface="Meiryo UI"/>
                <a:cs typeface="+mn-cs"/>
              </a:rPr>
              <a:t>選定区分ウ　多様な背景を持った学生の受入れへの配慮</a:t>
            </a:r>
            <a:endParaRPr altLang="ja-JP" b="1" baseline="0" cap="none" dirty="0" i="0" kern="1200" kumimoji="1" lang="en-US" noProof="0" normalizeH="0" spc="0" strike="noStrike" sz="1400" u="none">
              <a:ln>
                <a:noFill/>
              </a:ln>
              <a:solidFill>
                <a:prstClr val="white"/>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73A4525F-AD79-5AED-79D2-8F296148F5EA}"/>
              </a:ext>
            </a:extLst>
          </p:cNvPr>
          <p:cNvSpPr/>
          <p:nvPr/>
        </p:nvSpPr>
        <p:spPr>
          <a:xfrm>
            <a:off x="578734" y="584684"/>
            <a:ext cx="113093" cy="21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srgbClr val="000000"/>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BE42CA4B-F96A-3577-E185-5C2609CBE4C1}"/>
              </a:ext>
            </a:extLst>
          </p:cNvPr>
          <p:cNvSpPr/>
          <p:nvPr/>
        </p:nvSpPr>
        <p:spPr>
          <a:xfrm>
            <a:off x="554831" y="872716"/>
            <a:ext cx="8785225" cy="86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広島大学「総合型選抜 フェニックス型」（令和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6</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中高年を対象とした選抜</a:t>
            </a:r>
            <a:r>
              <a:rPr altLang="en-US" b="0"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を実施し、キャンパスの多様性を実現</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。長期履修制度や大学院への進学支援を整備し、意欲ある中高年へのリカレント教育を推進。</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東京女子大学「知のかけはし入学試験」（令和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4</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経済的理由により進学が困難な女子生徒に対して、多面的・総合的評価を行う総合型選抜</a:t>
            </a:r>
            <a:r>
              <a:rPr altLang="en-US" b="0"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に奨学金制度</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を付け、年内に進路を決定。学納金相当額（入学金・授業料・教育充実費）及び寮費相当額（該当者のみ）を卒業までの</a:t>
            </a:r>
            <a:r>
              <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rPr>
              <a:t>4</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年間にわたって給付。</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東洋大学「外国にルーツを持つ生徒対象入試」（令和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3</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外国籍を有する者もしくは日本国籍を取得して６年以内の者を対象</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。入学後は留学生向けの「日本語サポート」「日本語プログラム」の受講が可能。</a:t>
            </a:r>
            <a:endParaRPr altLang="ja-JP"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p:txBody>
      </p:sp>
      <p:sp>
        <p:nvSpPr>
          <p:cNvPr id="18" name="正方形/長方形 17">
            <a:extLst>
              <a:ext uri="{FF2B5EF4-FFF2-40B4-BE49-F238E27FC236}">
                <a16:creationId xmlns:a16="http://schemas.microsoft.com/office/drawing/2014/main" id="{7712CC96-EFA4-5AC8-89E4-C78A23D7CE2D}"/>
              </a:ext>
            </a:extLst>
          </p:cNvPr>
          <p:cNvSpPr/>
          <p:nvPr/>
        </p:nvSpPr>
        <p:spPr>
          <a:xfrm>
            <a:off x="591470" y="2888940"/>
            <a:ext cx="8758621" cy="21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typeface="Meiryo UI"/>
                <a:ea typeface="Meiryo UI"/>
                <a:cs typeface="+mn-cs"/>
              </a:rPr>
              <a:t>選定区分エ　高校との連携をはじめとする高大接続改革の推進</a:t>
            </a:r>
          </a:p>
        </p:txBody>
      </p:sp>
      <p:sp>
        <p:nvSpPr>
          <p:cNvPr id="19" name="正方形/長方形 18">
            <a:extLst>
              <a:ext uri="{FF2B5EF4-FFF2-40B4-BE49-F238E27FC236}">
                <a16:creationId xmlns:a16="http://schemas.microsoft.com/office/drawing/2014/main" id="{997F4B1E-C31B-B49E-964D-1AA2FE89C923}"/>
              </a:ext>
            </a:extLst>
          </p:cNvPr>
          <p:cNvSpPr/>
          <p:nvPr/>
        </p:nvSpPr>
        <p:spPr>
          <a:xfrm>
            <a:off x="591470" y="2888940"/>
            <a:ext cx="113093" cy="21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srgbClr val="000000"/>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B12FC4F4-377B-B071-BD55-13B171DD30D2}"/>
              </a:ext>
            </a:extLst>
          </p:cNvPr>
          <p:cNvSpPr/>
          <p:nvPr/>
        </p:nvSpPr>
        <p:spPr>
          <a:xfrm>
            <a:off x="555746" y="3179298"/>
            <a:ext cx="8785225" cy="1340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dirty="0" lang="ja-JP" sz="1400" u="sng">
                <a:solidFill>
                  <a:schemeClr val="accent4"/>
                </a:solidFill>
                <a:latin typeface="Meiryo UI"/>
                <a:ea typeface="Meiryo UI"/>
                <a:cs charset="-128" panose="020B0609070205080204" pitchFamily="49" typeface="ＭＳ ゴシック"/>
              </a:rPr>
              <a:t>香川</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大学「ナーシング・プロフェッショナル育成入試（総合型選抜</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Ⅰ</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）」（令和</a:t>
            </a:r>
            <a:r>
              <a:rPr altLang="ja-JP" b="1" dirty="0" lang="en-US" sz="1400" u="sng">
                <a:solidFill>
                  <a:schemeClr val="accent4"/>
                </a:solidFill>
                <a:latin typeface="Meiryo UI"/>
                <a:ea typeface="Meiryo UI"/>
                <a:cs charset="-128" panose="020B0609070205080204" pitchFamily="49" typeface="ＭＳ ゴシック"/>
              </a:rPr>
              <a:t>6</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dirty="0" lang="ja-JP" sz="1200" u="sng">
                <a:solidFill>
                  <a:srgbClr val="000000"/>
                </a:solidFill>
                <a:latin typeface="Meiryo UI"/>
                <a:ea typeface="Meiryo UI"/>
                <a:cs charset="-128" panose="020B0609070205080204" pitchFamily="49" typeface="ＭＳ ゴシック"/>
              </a:rPr>
              <a:t>出願時に「入学までの学習計画」を提出</a:t>
            </a:r>
            <a:r>
              <a:rPr altLang="en-US" dirty="0" lang="ja-JP" sz="1200">
                <a:solidFill>
                  <a:srgbClr val="000000"/>
                </a:solidFill>
                <a:latin typeface="Meiryo UI"/>
                <a:ea typeface="Meiryo UI"/>
                <a:cs charset="-128" panose="020B0609070205080204" pitchFamily="49" typeface="ＭＳ ゴシック"/>
              </a:rPr>
              <a:t>させることで主体的に学ぶ意欲を醸成。</a:t>
            </a:r>
            <a:r>
              <a:rPr altLang="en-US" dirty="0" lang="ja-JP" sz="1200" u="sng">
                <a:solidFill>
                  <a:srgbClr val="000000"/>
                </a:solidFill>
                <a:latin typeface="Meiryo UI"/>
                <a:ea typeface="Meiryo UI"/>
                <a:cs charset="-128" panose="020B0609070205080204" pitchFamily="49" typeface="ＭＳ ゴシック"/>
              </a:rPr>
              <a:t>提出された</a:t>
            </a:r>
            <a:r>
              <a:rPr altLang="en-US" b="1" dirty="0" lang="ja-JP" sz="1200" u="sng">
                <a:solidFill>
                  <a:srgbClr val="000000"/>
                </a:solidFill>
                <a:latin typeface="Meiryo UI"/>
                <a:ea typeface="Meiryo UI"/>
                <a:cs charset="-128" panose="020B0609070205080204" pitchFamily="49" typeface="ＭＳ ゴシック"/>
              </a:rPr>
              <a:t>学習計画に基づく入学前教育</a:t>
            </a:r>
            <a:r>
              <a:rPr altLang="en-US" dirty="0" lang="ja-JP" sz="1200">
                <a:solidFill>
                  <a:srgbClr val="000000"/>
                </a:solidFill>
                <a:latin typeface="Meiryo UI"/>
                <a:ea typeface="Meiryo UI"/>
                <a:cs charset="-128" panose="020B0609070205080204" pitchFamily="49" typeface="ＭＳ ゴシック"/>
              </a:rPr>
              <a:t>を行うことで広大接続を実現</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indent="-216000" lvl="0" marL="216000">
              <a:lnSpc>
                <a:spcPts val="1400"/>
              </a:lnSpc>
              <a:spcBef>
                <a:spcPts val="600"/>
              </a:spcBef>
              <a:buClr>
                <a:schemeClr val="accent4">
                  <a:lumMod val="20000"/>
                  <a:lumOff val="80000"/>
                </a:schemeClr>
              </a:buClr>
              <a:buFont charset="2" panose="05000000000000000000" pitchFamily="2" typeface="Wingdings"/>
              <a:buChar char="l"/>
              <a:defRPr/>
            </a:pPr>
            <a:r>
              <a:rPr altLang="en-US" b="1" dirty="0" lang="ja-JP" sz="1400" u="sng">
                <a:solidFill>
                  <a:schemeClr val="accent4"/>
                </a:solidFill>
                <a:cs charset="-128" panose="020B0609070205080204" pitchFamily="49" typeface="ＭＳ ゴシック"/>
              </a:rPr>
              <a:t>工学院大学「探究成果活用型」（令和</a:t>
            </a:r>
            <a:r>
              <a:rPr altLang="ja-JP" b="1" dirty="0" lang="en-US" sz="1400" u="sng">
                <a:solidFill>
                  <a:schemeClr val="accent4"/>
                </a:solidFill>
                <a:cs charset="-128" panose="020B0609070205080204" pitchFamily="49" typeface="ＭＳ ゴシック"/>
              </a:rPr>
              <a:t>4</a:t>
            </a:r>
            <a:r>
              <a:rPr altLang="en-US" b="1" dirty="0" lang="ja-JP" sz="1400" u="sng">
                <a:solidFill>
                  <a:schemeClr val="accent4"/>
                </a:solidFill>
                <a:cs charset="-128" panose="020B0609070205080204" pitchFamily="49" typeface="ＭＳ ゴシック"/>
              </a:rPr>
              <a:t>年度）</a:t>
            </a:r>
            <a:endParaRPr altLang="ja-JP" b="1" dirty="0" lang="en-US" sz="1400" u="sng">
              <a:solidFill>
                <a:schemeClr val="accent4"/>
              </a:solidFill>
              <a:cs charset="-128" panose="020B0609070205080204" pitchFamily="49" typeface="ＭＳ ゴシック"/>
            </a:endParaRPr>
          </a:p>
          <a:p>
            <a:pPr algn="just" lvl="0">
              <a:lnSpc>
                <a:spcPts val="1400"/>
              </a:lnSpc>
              <a:spcBef>
                <a:spcPts val="600"/>
              </a:spcBef>
              <a:buClr>
                <a:srgbClr val="024FA1">
                  <a:lumMod val="20000"/>
                  <a:lumOff val="80000"/>
                </a:srgbClr>
              </a:buClr>
              <a:defRPr/>
            </a:pPr>
            <a:r>
              <a:rPr altLang="en-US" dirty="0" lang="ja-JP" sz="1400">
                <a:solidFill>
                  <a:srgbClr val="000000"/>
                </a:solidFill>
                <a:cs charset="-128" panose="020B0609070205080204" pitchFamily="49" typeface="ＭＳ ゴシック"/>
              </a:rPr>
              <a:t>　</a:t>
            </a:r>
            <a:r>
              <a:rPr altLang="en-US" dirty="0" lang="ja-JP" sz="1200">
                <a:solidFill>
                  <a:srgbClr val="000000"/>
                </a:solidFill>
                <a:cs charset="-128" panose="020B0609070205080204" pitchFamily="49" typeface="ＭＳ ゴシック"/>
              </a:rPr>
              <a:t>協定校と共催する探究シンポジウム（合同発表会・交流会等）を通じて、</a:t>
            </a:r>
            <a:r>
              <a:rPr altLang="en-US" b="1" dirty="0" lang="ja-JP" sz="1200" u="sng">
                <a:solidFill>
                  <a:srgbClr val="000000"/>
                </a:solidFill>
                <a:cs charset="-128" panose="020B0609070205080204" pitchFamily="49" typeface="ＭＳ ゴシック"/>
              </a:rPr>
              <a:t>高校生が日頃取り組んでいる探究活動の発表・交流の場を構築</a:t>
            </a:r>
            <a:r>
              <a:rPr altLang="en-US" dirty="0" lang="ja-JP" sz="1200">
                <a:solidFill>
                  <a:srgbClr val="000000"/>
                </a:solidFill>
                <a:cs charset="-128" panose="020B0609070205080204" pitchFamily="49" typeface="ＭＳ ゴシック"/>
              </a:rPr>
              <a:t>。高校生の探究成果をアーカイブする探究データベースの構築など、大学の得意分野を活かした高大接続の取組を推進。</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rPr>
              <a:t>金沢大学「</a:t>
            </a:r>
            <a:r>
              <a:rPr altLang="zh-TW"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KUGS</a:t>
            </a:r>
            <a:r>
              <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rPr>
              <a:t>特別入試」</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（令和</a:t>
            </a:r>
            <a:r>
              <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3</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大学生活をスタートする前に、大学での学修に必要となる資質・能力を育成するため、</a:t>
            </a:r>
            <a:r>
              <a:rPr altLang="en-US" b="1" baseline="0" cap="none" dirty="0" i="0" kern="1200" kumimoji="0" lang="ja-JP" noProof="0" normalizeH="0" spc="0" strike="noStrike" sz="1200" u="sng">
                <a:ln>
                  <a:noFill/>
                </a:ln>
                <a:solidFill>
                  <a:srgbClr val="000000"/>
                </a:solidFill>
                <a:uLnTx/>
                <a:uFillTx/>
                <a:latin typeface="Meiryo UI"/>
                <a:ea typeface="Meiryo UI"/>
                <a:cs charset="-128" panose="020B0609070205080204" pitchFamily="49" typeface="ＭＳ ゴシック"/>
              </a:rPr>
              <a:t>志願者が、セミナー等様々な探究的な学びの機会である「</a:t>
            </a:r>
            <a:r>
              <a:rPr altLang="ja-JP" b="1" baseline="0" cap="none" dirty="0" i="0" kern="1200" kumimoji="0" lang="en-US" noProof="0" normalizeH="0" spc="0" strike="noStrike" sz="1200" u="sng">
                <a:ln>
                  <a:noFill/>
                </a:ln>
                <a:solidFill>
                  <a:srgbClr val="000000"/>
                </a:solidFill>
                <a:uLnTx/>
                <a:uFillTx/>
                <a:latin typeface="Meiryo UI"/>
                <a:ea typeface="Meiryo UI"/>
                <a:cs charset="-128" panose="020B0609070205080204" pitchFamily="49" typeface="ＭＳ ゴシック"/>
              </a:rPr>
              <a:t>KUGS</a:t>
            </a:r>
            <a:r>
              <a:rPr altLang="en-US" b="1" baseline="0" cap="none" dirty="0" i="0" kern="1200" kumimoji="0" lang="ja-JP" noProof="0" normalizeH="0" spc="0" strike="noStrike" sz="1200" u="sng">
                <a:ln>
                  <a:noFill/>
                </a:ln>
                <a:solidFill>
                  <a:srgbClr val="000000"/>
                </a:solidFill>
                <a:uLnTx/>
                <a:uFillTx/>
                <a:latin typeface="Meiryo UI"/>
                <a:ea typeface="Meiryo UI"/>
                <a:cs charset="-128" panose="020B0609070205080204" pitchFamily="49" typeface="ＭＳ ゴシック"/>
              </a:rPr>
              <a:t>（金沢大学グローバルスタンダード）高大接続プログラム」を受講</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し、修了認定された者に出願資格を付与。</a:t>
            </a: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endParaRPr altLang="ja-JP"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p:txBody>
      </p:sp>
      <p:sp>
        <p:nvSpPr>
          <p:cNvPr id="4" name="正方形/長方形 3">
            <a:extLst>
              <a:ext uri="{FF2B5EF4-FFF2-40B4-BE49-F238E27FC236}">
                <a16:creationId xmlns:a16="http://schemas.microsoft.com/office/drawing/2014/main" id="{FA66D1F8-4715-6DCC-E701-D64200B620F9}"/>
              </a:ext>
            </a:extLst>
          </p:cNvPr>
          <p:cNvSpPr/>
          <p:nvPr/>
        </p:nvSpPr>
        <p:spPr>
          <a:xfrm>
            <a:off x="596237" y="5229686"/>
            <a:ext cx="8758621" cy="21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16000" rIns="0" rtlCol="0" tIns="0"/>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typeface="Meiryo UI"/>
                <a:ea typeface="Meiryo UI"/>
                <a:cs typeface="+mn-cs"/>
              </a:rPr>
              <a:t>選定区分オ　文理融合の推進やその他の好事例</a:t>
            </a:r>
          </a:p>
        </p:txBody>
      </p:sp>
      <p:sp>
        <p:nvSpPr>
          <p:cNvPr id="5" name="正方形/長方形 4">
            <a:extLst>
              <a:ext uri="{FF2B5EF4-FFF2-40B4-BE49-F238E27FC236}">
                <a16:creationId xmlns:a16="http://schemas.microsoft.com/office/drawing/2014/main" id="{A3FA3A08-6A20-E831-F83F-2FC068CA0A42}"/>
              </a:ext>
            </a:extLst>
          </p:cNvPr>
          <p:cNvSpPr/>
          <p:nvPr/>
        </p:nvSpPr>
        <p:spPr>
          <a:xfrm>
            <a:off x="596237" y="5229686"/>
            <a:ext cx="113093" cy="21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srgbClr val="000000"/>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F7E99790-C370-C802-54B7-CCA8AB7FE74B}"/>
              </a:ext>
            </a:extLst>
          </p:cNvPr>
          <p:cNvSpPr/>
          <p:nvPr/>
        </p:nvSpPr>
        <p:spPr>
          <a:xfrm>
            <a:off x="560513" y="5517718"/>
            <a:ext cx="8785225" cy="71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0" lIns="252000" rIns="0" rtlCol="0" tIns="0"/>
          <a:lstStyle/>
          <a:p>
            <a:pPr algn="just" defTabSz="457200" eaLnBrk="1" fontAlgn="auto" hangingPunct="1" indent="-216000" latinLnBrk="0" lvl="0" marL="216000" marR="0" rtl="0">
              <a:lnSpc>
                <a:spcPts val="1400"/>
              </a:lnSpc>
              <a:spcBef>
                <a:spcPts val="600"/>
              </a:spcBef>
              <a:spcAft>
                <a:spcPts val="0"/>
              </a:spcAft>
              <a:buClr>
                <a:schemeClr val="accent4">
                  <a:lumMod val="20000"/>
                  <a:lumOff val="80000"/>
                </a:schemeClr>
              </a:buClr>
              <a:buSzTx/>
              <a:buFont charset="2" panose="05000000000000000000" pitchFamily="2" typeface="Wingdings"/>
              <a:buChar char="l"/>
              <a:tabLst/>
              <a:defRPr/>
            </a:pPr>
            <a:r>
              <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東北大学「一般選抜</a:t>
            </a:r>
            <a:r>
              <a:rPr altLang="zh-TW"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/AO</a:t>
            </a:r>
            <a:r>
              <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入試</a:t>
            </a:r>
            <a:r>
              <a:rPr altLang="zh-TW"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rPr>
              <a:t>Ⅲ</a:t>
            </a:r>
            <a:r>
              <a:rPr altLang="en-US" b="1" baseline="0" cap="none" dirty="0" i="0" kern="1200" kumimoji="0" lang="zh-TW" noProof="0" normalizeH="0" spc="0" strike="noStrike" sz="1400" u="sng">
                <a:ln>
                  <a:noFill/>
                </a:ln>
                <a:solidFill>
                  <a:schemeClr val="accent4"/>
                </a:solidFill>
                <a:effectLst/>
                <a:uLnTx/>
                <a:uFillTx/>
                <a:latin typeface="Meiryo UI"/>
                <a:ea typeface="Meiryo UI"/>
                <a:cs charset="-128" panose="020B0609070205080204" pitchFamily="49" typeface="ＭＳ ゴシック"/>
              </a:rPr>
              <a:t>期（総合型選抜）</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」（令和</a:t>
            </a:r>
            <a:r>
              <a:rPr altLang="ja-JP" b="1" dirty="0" lang="en-US" sz="1400" u="sng">
                <a:solidFill>
                  <a:schemeClr val="accent4"/>
                </a:solidFill>
                <a:latin typeface="Meiryo UI"/>
                <a:ea typeface="Meiryo UI"/>
                <a:cs charset="-128" panose="020B0609070205080204" pitchFamily="49" typeface="ＭＳ ゴシック"/>
              </a:rPr>
              <a:t>6</a:t>
            </a:r>
            <a:r>
              <a:rPr altLang="en-US" b="1" baseline="0" cap="none" dirty="0" i="0" kern="1200" kumimoji="0" lang="ja-JP" noProof="0" normalizeH="0" spc="0" strike="noStrike" sz="1400" u="sng">
                <a:ln>
                  <a:noFill/>
                </a:ln>
                <a:solidFill>
                  <a:schemeClr val="accent4"/>
                </a:solidFill>
                <a:effectLst/>
                <a:uLnTx/>
                <a:uFillTx/>
                <a:latin typeface="Meiryo UI"/>
                <a:ea typeface="Meiryo UI"/>
                <a:cs charset="-128" panose="020B0609070205080204" pitchFamily="49" typeface="ＭＳ ゴシック"/>
              </a:rPr>
              <a:t>年度）</a:t>
            </a:r>
            <a:endParaRPr altLang="ja-JP" b="1" baseline="0" cap="none" dirty="0" i="0" kern="1200" kumimoji="0" lang="en-US" noProof="0" normalizeH="0" spc="0" strike="noStrike" sz="1400" u="sng">
              <a:ln>
                <a:noFill/>
              </a:ln>
              <a:solidFill>
                <a:schemeClr val="accent4"/>
              </a:solidFill>
              <a:effectLst/>
              <a:uLnTx/>
              <a:uFillTx/>
              <a:latin typeface="Meiryo UI"/>
              <a:ea typeface="Meiryo UI"/>
              <a:cs charset="-128" panose="020B0609070205080204" pitchFamily="49" typeface="ＭＳ ゴシック"/>
            </a:endParaRPr>
          </a:p>
          <a:p>
            <a:pPr algn="just" defTabSz="457200" eaLnBrk="1" fontAlgn="auto" hangingPunct="1" indent="0" latinLnBrk="0" lvl="0" marL="0" marR="0" rtl="0">
              <a:lnSpc>
                <a:spcPts val="1400"/>
              </a:lnSpc>
              <a:spcBef>
                <a:spcPts val="600"/>
              </a:spcBef>
              <a:spcAft>
                <a:spcPts val="0"/>
              </a:spcAft>
              <a:buClr>
                <a:srgbClr val="024FA1">
                  <a:lumMod val="20000"/>
                  <a:lumOff val="80000"/>
                </a:srgbClr>
              </a:buClr>
              <a:buSzTx/>
              <a:buFontTx/>
              <a:buNone/>
              <a:tabLst/>
              <a:defRPr/>
            </a:pPr>
            <a:r>
              <a:rPr altLang="en-US" b="0" baseline="0" cap="none" dirty="0" i="0" kern="1200" kumimoji="0" lang="ja-JP" noProof="0" normalizeH="0" spc="0" strike="noStrike" sz="1400" u="none">
                <a:ln>
                  <a:noFill/>
                </a:ln>
                <a:solidFill>
                  <a:srgbClr val="000000"/>
                </a:solidFill>
                <a:effectLst/>
                <a:uLnTx/>
                <a:uFillTx/>
                <a:latin typeface="Meiryo UI"/>
                <a:ea typeface="Meiryo UI"/>
                <a:cs charset="-128" panose="020B0609070205080204" pitchFamily="49" typeface="ＭＳ ゴシック"/>
              </a:rPr>
              <a:t>　</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経済学部において</a:t>
            </a:r>
            <a:r>
              <a:rPr altLang="en-US" b="0"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、従来の文系入試に加え、</a:t>
            </a:r>
            <a:r>
              <a:rPr altLang="en-US" b="1" baseline="0" cap="none" dirty="0" i="0" kern="1200" kumimoji="0" lang="ja-JP" noProof="0" normalizeH="0" spc="0" strike="noStrike" sz="1200" u="sng">
                <a:ln>
                  <a:noFill/>
                </a:ln>
                <a:solidFill>
                  <a:srgbClr val="000000"/>
                </a:solidFill>
                <a:effectLst/>
                <a:uLnTx/>
                <a:uFillTx/>
                <a:latin typeface="Meiryo UI"/>
                <a:ea typeface="Meiryo UI"/>
                <a:cs charset="-128" panose="020B0609070205080204" pitchFamily="49" typeface="ＭＳ ゴシック"/>
              </a:rPr>
              <a:t>理系入試を導入</a:t>
            </a:r>
            <a:r>
              <a:rPr altLang="en-US" b="0" baseline="0" cap="none" dirty="0" i="0" kern="1200" kumimoji="0" lang="ja-JP" noProof="0" normalizeH="0" spc="0" strike="noStrike" sz="1200" u="none">
                <a:ln>
                  <a:noFill/>
                </a:ln>
                <a:solidFill>
                  <a:srgbClr val="000000"/>
                </a:solidFill>
                <a:effectLst/>
                <a:uLnTx/>
                <a:uFillTx/>
                <a:latin typeface="Meiryo UI"/>
                <a:ea typeface="Meiryo UI"/>
                <a:cs charset="-128" panose="020B0609070205080204" pitchFamily="49" typeface="ＭＳ ゴシック"/>
              </a:rPr>
              <a:t>。（理系の数学のみならず理科も必須科目とした入試を経済学部で実施しているのは東北大学のみ。）数学を重視したカリキュラム変更により文系学生にも数理の重要性が波及。</a:t>
            </a:r>
            <a:endParaRPr altLang="ja-JP" b="0" baseline="0" cap="none" dirty="0" i="0" kern="1200" kumimoji="0" lang="en-US" noProof="0" normalizeH="0" spc="0" strike="noStrike" sz="1200" u="none">
              <a:ln>
                <a:noFill/>
              </a:ln>
              <a:solidFill>
                <a:srgbClr val="000000"/>
              </a:solidFill>
              <a:effectLst/>
              <a:uLnTx/>
              <a:uFillTx/>
              <a:latin typeface="Meiryo UI"/>
              <a:ea typeface="Meiryo UI"/>
              <a:cs charset="-128" panose="020B0609070205080204" pitchFamily="49" typeface="ＭＳ ゴシック"/>
            </a:endParaRPr>
          </a:p>
          <a:p>
            <a:pPr algn="just" indent="-216000" lvl="0" marL="216000">
              <a:lnSpc>
                <a:spcPts val="1400"/>
              </a:lnSpc>
              <a:spcBef>
                <a:spcPts val="600"/>
              </a:spcBef>
              <a:buClr>
                <a:schemeClr val="accent4">
                  <a:lumMod val="20000"/>
                  <a:lumOff val="80000"/>
                </a:schemeClr>
              </a:buClr>
              <a:buFont charset="2" panose="05000000000000000000" pitchFamily="2" typeface="Wingdings"/>
              <a:buChar char="l"/>
              <a:defRPr/>
            </a:pPr>
            <a:r>
              <a:rPr altLang="en-US" b="1" dirty="0" lang="ja-JP" sz="1400" u="sng">
                <a:solidFill>
                  <a:schemeClr val="accent4"/>
                </a:solidFill>
                <a:cs charset="-128" panose="020B0609070205080204" pitchFamily="49" typeface="ＭＳ ゴシック"/>
              </a:rPr>
              <a:t>青山学院大学「社会情報学部入試（個別学部日程</a:t>
            </a:r>
            <a:r>
              <a:rPr altLang="ja-JP" b="1" dirty="0" lang="en-US" sz="1400" u="sng">
                <a:solidFill>
                  <a:schemeClr val="accent4"/>
                </a:solidFill>
                <a:cs charset="-128" panose="020B0609070205080204" pitchFamily="49" typeface="ＭＳ ゴシック"/>
              </a:rPr>
              <a:t>D</a:t>
            </a:r>
            <a:r>
              <a:rPr altLang="en-US" b="1" dirty="0" lang="ja-JP" sz="1400" u="sng">
                <a:solidFill>
                  <a:schemeClr val="accent4"/>
                </a:solidFill>
                <a:cs charset="-128" panose="020B0609070205080204" pitchFamily="49" typeface="ＭＳ ゴシック"/>
              </a:rPr>
              <a:t>方式）」（令和</a:t>
            </a:r>
            <a:r>
              <a:rPr altLang="ja-JP" b="1" dirty="0" lang="en-US" sz="1400" u="sng">
                <a:solidFill>
                  <a:schemeClr val="accent4"/>
                </a:solidFill>
                <a:cs charset="-128" panose="020B0609070205080204" pitchFamily="49" typeface="ＭＳ ゴシック"/>
              </a:rPr>
              <a:t>4</a:t>
            </a:r>
            <a:r>
              <a:rPr altLang="en-US" b="1" dirty="0" lang="ja-JP" sz="1400" u="sng">
                <a:solidFill>
                  <a:schemeClr val="accent4"/>
                </a:solidFill>
                <a:cs charset="-128" panose="020B0609070205080204" pitchFamily="49" typeface="ＭＳ ゴシック"/>
              </a:rPr>
              <a:t>年度）</a:t>
            </a:r>
            <a:endParaRPr altLang="ja-JP" b="1" dirty="0" lang="en-US" sz="1400" u="sng">
              <a:solidFill>
                <a:schemeClr val="accent4"/>
              </a:solidFill>
              <a:cs charset="-128" panose="020B0609070205080204" pitchFamily="49" typeface="ＭＳ ゴシック"/>
            </a:endParaRPr>
          </a:p>
          <a:p>
            <a:pPr algn="just" lvl="0">
              <a:lnSpc>
                <a:spcPts val="1400"/>
              </a:lnSpc>
              <a:spcBef>
                <a:spcPts val="600"/>
              </a:spcBef>
              <a:buClr>
                <a:srgbClr val="024FA1">
                  <a:lumMod val="20000"/>
                  <a:lumOff val="80000"/>
                </a:srgbClr>
              </a:buClr>
              <a:defRPr/>
            </a:pPr>
            <a:r>
              <a:rPr altLang="en-US" dirty="0" lang="ja-JP" sz="1400">
                <a:solidFill>
                  <a:srgbClr val="000000"/>
                </a:solidFill>
                <a:cs charset="-128" panose="020B0609070205080204" pitchFamily="49" typeface="ＭＳ ゴシック"/>
              </a:rPr>
              <a:t>　</a:t>
            </a:r>
            <a:r>
              <a:rPr altLang="en-US" dirty="0" lang="ja-JP" sz="1200">
                <a:solidFill>
                  <a:srgbClr val="000000"/>
                </a:solidFill>
                <a:cs charset="-128" panose="020B0609070205080204" pitchFamily="49" typeface="ＭＳ ゴシック"/>
              </a:rPr>
              <a:t>社会科学・人間科学・情報科学分野の教員構成となっている、</a:t>
            </a:r>
            <a:r>
              <a:rPr altLang="en-US" dirty="0" lang="ja-JP" sz="1200" u="sng">
                <a:solidFill>
                  <a:srgbClr val="000000"/>
                </a:solidFill>
                <a:cs charset="-128" panose="020B0609070205080204" pitchFamily="49" typeface="ＭＳ ゴシック"/>
              </a:rPr>
              <a:t>文理融合系学部の特徴を活かした</a:t>
            </a:r>
            <a:r>
              <a:rPr altLang="en-US" b="1" dirty="0" lang="ja-JP" sz="1200" u="sng">
                <a:solidFill>
                  <a:srgbClr val="000000"/>
                </a:solidFill>
                <a:cs charset="-128" panose="020B0609070205080204" pitchFamily="49" typeface="ＭＳ ゴシック"/>
              </a:rPr>
              <a:t>多様な視点での考察を測る独自問題（総合問題）を出題</a:t>
            </a:r>
            <a:r>
              <a:rPr altLang="en-US" dirty="0" lang="ja-JP" sz="1200">
                <a:solidFill>
                  <a:srgbClr val="000000"/>
                </a:solidFill>
                <a:cs charset="-128" panose="020B0609070205080204" pitchFamily="49" typeface="ＭＳ ゴシック"/>
              </a:rPr>
              <a:t>。入学後に</a:t>
            </a:r>
            <a:r>
              <a:rPr altLang="en-US" b="1" dirty="0" lang="ja-JP" sz="1200" u="sng">
                <a:solidFill>
                  <a:srgbClr val="000000"/>
                </a:solidFill>
                <a:cs charset="-128" panose="020B0609070205080204" pitchFamily="49" typeface="ＭＳ ゴシック"/>
              </a:rPr>
              <a:t>文理融合の複数領域を学ぶ資質を評価できる入試を実現</a:t>
            </a:r>
            <a:r>
              <a:rPr altLang="en-US" dirty="0" lang="ja-JP" sz="1200">
                <a:solidFill>
                  <a:srgbClr val="000000"/>
                </a:solidFill>
                <a:cs charset="-128" panose="020B0609070205080204" pitchFamily="49" typeface="ＭＳ ゴシック"/>
              </a:rPr>
              <a:t>し、入学後のミスマッチを防ぐ。</a:t>
            </a:r>
            <a:endParaRPr altLang="ja-JP" dirty="0" lang="en-US" sz="1200">
              <a:solidFill>
                <a:srgbClr val="000000"/>
              </a:solidFill>
              <a:cs charset="-128" panose="020B0609070205080204" pitchFamily="49" typeface="ＭＳ ゴシック"/>
            </a:endParaRPr>
          </a:p>
        </p:txBody>
      </p:sp>
      <p:sp>
        <p:nvSpPr>
          <p:cNvPr id="7" name="スライド番号プレースホルダー 8">
            <a:extLst>
              <a:ext uri="{FF2B5EF4-FFF2-40B4-BE49-F238E27FC236}">
                <a16:creationId xmlns:a16="http://schemas.microsoft.com/office/drawing/2014/main" id="{69EDA918-C191-2C5C-B938-9686F023E976}"/>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21</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64458260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9822FB0D-AECD-6B4C-6A68-76EE092DB8BA}"/>
              </a:ext>
            </a:extLst>
          </p:cNvPr>
          <p:cNvSpPr/>
          <p:nvPr/>
        </p:nvSpPr>
        <p:spPr>
          <a:xfrm>
            <a:off x="381000" y="4201"/>
            <a:ext cx="9143999" cy="98750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altLang="en-US" kumimoji="1" lang="ja-JP">
              <a:solidFill>
                <a:prstClr val="white"/>
              </a:solidFill>
              <a:latin panose="02110004020202020204" typeface="Aptos"/>
              <a:ea charset="-128" panose="020B0400000000000000" pitchFamily="50" typeface="游ゴシック"/>
            </a:endParaRPr>
          </a:p>
        </p:txBody>
      </p:sp>
      <p:sp>
        <p:nvSpPr>
          <p:cNvPr id="8" name="正方形/長方形 7">
            <a:extLst>
              <a:ext uri="{FF2B5EF4-FFF2-40B4-BE49-F238E27FC236}">
                <a16:creationId xmlns:a16="http://schemas.microsoft.com/office/drawing/2014/main" id="{C7FE997A-56D6-4059-D927-7B89BE0DFCCF}"/>
              </a:ext>
            </a:extLst>
          </p:cNvPr>
          <p:cNvSpPr/>
          <p:nvPr/>
        </p:nvSpPr>
        <p:spPr>
          <a:xfrm>
            <a:off x="685799" y="1088966"/>
            <a:ext cx="8534401" cy="1384995"/>
          </a:xfrm>
          <a:prstGeom prst="rect">
            <a:avLst/>
          </a:prstGeom>
          <a:solidFill>
            <a:schemeClr val="accent1">
              <a:lumMod val="20000"/>
              <a:lumOff val="80000"/>
            </a:schemeClr>
          </a:solidFill>
          <a:ln>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altLang="en-US" kumimoji="1" lang="ja-JP">
              <a:solidFill>
                <a:prstClr val="white"/>
              </a:solidFill>
              <a:latin panose="02110004020202020204" typeface="Aptos"/>
              <a:ea charset="-128" panose="020B0400000000000000" pitchFamily="50" typeface="游ゴシック"/>
            </a:endParaRPr>
          </a:p>
        </p:txBody>
      </p:sp>
      <p:sp>
        <p:nvSpPr>
          <p:cNvPr id="4" name="テキスト ボックス 3">
            <a:extLst>
              <a:ext uri="{FF2B5EF4-FFF2-40B4-BE49-F238E27FC236}">
                <a16:creationId xmlns:a16="http://schemas.microsoft.com/office/drawing/2014/main" id="{611B74FD-083F-AB50-8F18-9053D272C4E3}"/>
              </a:ext>
            </a:extLst>
          </p:cNvPr>
          <p:cNvSpPr txBox="1"/>
          <p:nvPr/>
        </p:nvSpPr>
        <p:spPr>
          <a:xfrm>
            <a:off x="381001" y="64362"/>
            <a:ext cx="9144000" cy="677108"/>
          </a:xfrm>
          <a:prstGeom prst="rect">
            <a:avLst/>
          </a:prstGeom>
          <a:noFill/>
        </p:spPr>
        <p:txBody>
          <a:bodyPr rtlCol="0" wrap="square">
            <a:spAutoFit/>
          </a:bodyPr>
          <a:lstStyle/>
          <a:p>
            <a:pPr algn="ctr"/>
            <a:r>
              <a:rPr altLang="en-US" b="1" dirty="0" lang="ja-JP" sz="2000">
                <a:solidFill>
                  <a:prstClr val="white"/>
                </a:solidFill>
                <a:latin charset="-128" panose="020B0400000000000000" pitchFamily="50" typeface="BIZ UDPゴシック"/>
                <a:ea charset="-128" panose="020B0400000000000000" pitchFamily="50" typeface="BIZ UDPゴシック"/>
              </a:rPr>
              <a:t>大学入学者選抜における多様な評価方法の実態把握・分析に関する調査研究</a:t>
            </a:r>
            <a:endParaRPr altLang="ja-JP" b="1" dirty="0" lang="en-US" sz="2000">
              <a:solidFill>
                <a:prstClr val="white"/>
              </a:solidFill>
              <a:latin charset="-128" panose="020B0400000000000000" pitchFamily="50" typeface="BIZ UDPゴシック"/>
              <a:ea charset="-128" panose="020B0400000000000000" pitchFamily="50" typeface="BIZ UDPゴシック"/>
            </a:endParaRPr>
          </a:p>
          <a:p>
            <a:pPr algn="ctr"/>
            <a:r>
              <a:rPr altLang="en-US" b="1" dirty="0" lang="ja-JP">
                <a:solidFill>
                  <a:prstClr val="white"/>
                </a:solidFill>
                <a:latin charset="-128" panose="020B0400000000000000" pitchFamily="50" typeface="BIZ UDPゴシック"/>
                <a:ea charset="-128" panose="020B0400000000000000" pitchFamily="50" typeface="BIZ UDPゴシック"/>
              </a:rPr>
              <a:t>　　　　　　　　　　　　　　　　　　　　　　　　　　　　　</a:t>
            </a:r>
            <a:r>
              <a:rPr altLang="en-US" b="1" dirty="0" lang="ja-JP" sz="1200">
                <a:solidFill>
                  <a:prstClr val="white"/>
                </a:solidFill>
                <a:latin charset="-128" panose="020B0400000000000000" pitchFamily="50" typeface="BIZ UDPゴシック"/>
                <a:ea charset="-128" panose="020B0400000000000000" pitchFamily="50" typeface="BIZ UDPゴシック"/>
              </a:rPr>
              <a:t>（文部科学省　令和７年度先導的大学改革推進委託事業）</a:t>
            </a:r>
            <a:endParaRPr altLang="ja-JP" b="1" dirty="0" lang="en-US">
              <a:solidFill>
                <a:prstClr val="white"/>
              </a:solidFill>
              <a:latin charset="-128" panose="020B0400000000000000" pitchFamily="50" typeface="BIZ UDPゴシック"/>
              <a:ea charset="-128" panose="020B0400000000000000" pitchFamily="50" typeface="BIZ UDPゴシック"/>
            </a:endParaRPr>
          </a:p>
        </p:txBody>
      </p:sp>
      <p:sp>
        <p:nvSpPr>
          <p:cNvPr id="6" name="テキスト ボックス 5">
            <a:extLst>
              <a:ext uri="{FF2B5EF4-FFF2-40B4-BE49-F238E27FC236}">
                <a16:creationId xmlns:a16="http://schemas.microsoft.com/office/drawing/2014/main" id="{F34C4A04-72B7-3EF2-A844-921595738C78}"/>
              </a:ext>
            </a:extLst>
          </p:cNvPr>
          <p:cNvSpPr txBox="1"/>
          <p:nvPr/>
        </p:nvSpPr>
        <p:spPr>
          <a:xfrm>
            <a:off x="717840" y="1080633"/>
            <a:ext cx="8534401" cy="1384995"/>
          </a:xfrm>
          <a:prstGeom prst="rect">
            <a:avLst/>
          </a:prstGeom>
          <a:noFill/>
        </p:spPr>
        <p:txBody>
          <a:bodyPr rtlCol="0" wrap="square">
            <a:spAutoFit/>
          </a:bodyPr>
          <a:lstStyle/>
          <a:p>
            <a:r>
              <a:rPr altLang="en-US" dirty="0" lang="ja-JP" sz="1400">
                <a:solidFill>
                  <a:prstClr val="black"/>
                </a:solidFill>
                <a:latin charset="-128" panose="020B0400000000000000" pitchFamily="50" typeface="BIZ UDPゴシック"/>
                <a:ea charset="-128" panose="020B0400000000000000" pitchFamily="50" typeface="BIZ UDPゴシック"/>
              </a:rPr>
              <a:t>　総合型選抜や学校推薦型選抜は、出願書類に加え、各大学が実施する評価方法等や大学入学共通テストを活用して多面的・総合的な評価を行うが、そこで行われる</a:t>
            </a:r>
            <a:r>
              <a:rPr altLang="en-US" b="1" dirty="0" lang="ja-JP" sz="1400">
                <a:solidFill>
                  <a:prstClr val="black"/>
                </a:solidFill>
                <a:latin charset="-128" panose="020B0400000000000000" pitchFamily="50" typeface="BIZ UDPゴシック"/>
                <a:ea charset="-128" panose="020B0400000000000000" pitchFamily="50" typeface="BIZ UDPゴシック"/>
              </a:rPr>
              <a:t>①小論文・レポート・エッセイ</a:t>
            </a:r>
            <a:r>
              <a:rPr altLang="en-US" dirty="0" lang="ja-JP" sz="1400">
                <a:solidFill>
                  <a:prstClr val="black"/>
                </a:solidFill>
                <a:latin charset="-128" panose="020B0400000000000000" pitchFamily="50" typeface="BIZ UDPゴシック"/>
                <a:ea charset="-128" panose="020B0400000000000000" pitchFamily="50" typeface="BIZ UDPゴシック"/>
              </a:rPr>
              <a:t>、</a:t>
            </a:r>
            <a:r>
              <a:rPr altLang="en-US" b="1" dirty="0" lang="ja-JP" sz="1400">
                <a:solidFill>
                  <a:prstClr val="black"/>
                </a:solidFill>
                <a:latin charset="-128" panose="020B0400000000000000" pitchFamily="50" typeface="BIZ UDPゴシック"/>
                <a:ea charset="-128" panose="020B0400000000000000" pitchFamily="50" typeface="BIZ UDPゴシック"/>
              </a:rPr>
              <a:t>②面接・口頭試問・プレゼンテーション・集団討論</a:t>
            </a:r>
            <a:r>
              <a:rPr altLang="en-US" dirty="0" lang="ja-JP" sz="1400">
                <a:solidFill>
                  <a:prstClr val="black"/>
                </a:solidFill>
                <a:latin charset="-128" panose="020B0400000000000000" pitchFamily="50" typeface="BIZ UDPゴシック"/>
                <a:ea charset="-128" panose="020B0400000000000000" pitchFamily="50" typeface="BIZ UDPゴシック"/>
              </a:rPr>
              <a:t>、</a:t>
            </a:r>
            <a:r>
              <a:rPr altLang="en-US" b="1" dirty="0" lang="ja-JP" sz="1400">
                <a:solidFill>
                  <a:prstClr val="black"/>
                </a:solidFill>
                <a:latin charset="-128" panose="020B0400000000000000" pitchFamily="50" typeface="BIZ UDPゴシック"/>
                <a:ea charset="-128" panose="020B0400000000000000" pitchFamily="50" typeface="BIZ UDPゴシック"/>
              </a:rPr>
              <a:t>③総合問題</a:t>
            </a:r>
            <a:r>
              <a:rPr altLang="en-US" dirty="0" lang="ja-JP" sz="1400">
                <a:solidFill>
                  <a:prstClr val="black"/>
                </a:solidFill>
                <a:latin charset="-128" panose="020B0400000000000000" pitchFamily="50" typeface="BIZ UDPゴシック"/>
                <a:ea charset="-128" panose="020B0400000000000000" pitchFamily="50" typeface="BIZ UDPゴシック"/>
              </a:rPr>
              <a:t>については、大学ごとに実施方法や定義が異なっている。</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en-US" dirty="0" lang="ja-JP" sz="1400">
                <a:solidFill>
                  <a:prstClr val="black"/>
                </a:solidFill>
                <a:latin charset="-128" panose="020B0400000000000000" pitchFamily="50" typeface="BIZ UDPゴシック"/>
                <a:ea charset="-128" panose="020B0400000000000000" pitchFamily="50" typeface="BIZ UDPゴシック"/>
              </a:rPr>
              <a:t>　本調査では、学力の三要素を多面的・総合的に評価する工夫が認められる全国の国公私立２４大学にアンケート調査を実施して評価方法の具体的事例を収集し、取組における</a:t>
            </a:r>
            <a:r>
              <a:rPr altLang="en-US" b="1" dirty="0" lang="ja-JP" sz="1400">
                <a:solidFill>
                  <a:prstClr val="black"/>
                </a:solidFill>
                <a:latin charset="-128" panose="020B0400000000000000" pitchFamily="50" typeface="BIZ UDPゴシック"/>
                <a:ea charset="-128" panose="020B0400000000000000" pitchFamily="50" typeface="BIZ UDPゴシック"/>
              </a:rPr>
              <a:t>効果的な実施のポイントを整理</a:t>
            </a:r>
            <a:r>
              <a:rPr altLang="en-US" dirty="0" lang="ja-JP" sz="1400">
                <a:solidFill>
                  <a:prstClr val="black"/>
                </a:solidFill>
                <a:latin charset="-128" panose="020B0400000000000000" pitchFamily="50" typeface="BIZ UDPゴシック"/>
                <a:ea charset="-128" panose="020B0400000000000000" pitchFamily="50" typeface="BIZ UDPゴシック"/>
              </a:rPr>
              <a:t>し、実施に当たり</a:t>
            </a:r>
            <a:r>
              <a:rPr altLang="en-US" b="1" dirty="0" lang="ja-JP" sz="1400">
                <a:solidFill>
                  <a:prstClr val="black"/>
                </a:solidFill>
                <a:latin charset="-128" panose="020B0400000000000000" pitchFamily="50" typeface="BIZ UDPゴシック"/>
                <a:ea charset="-128" panose="020B0400000000000000" pitchFamily="50" typeface="BIZ UDPゴシック"/>
              </a:rPr>
              <a:t>留意すべき事項をチェックリスト</a:t>
            </a:r>
            <a:r>
              <a:rPr altLang="en-US" dirty="0" lang="ja-JP" sz="1400">
                <a:solidFill>
                  <a:prstClr val="black"/>
                </a:solidFill>
                <a:latin charset="-128" panose="020B0400000000000000" pitchFamily="50" typeface="BIZ UDPゴシック"/>
                <a:ea charset="-128" panose="020B0400000000000000" pitchFamily="50" typeface="BIZ UDPゴシック"/>
              </a:rPr>
              <a:t>にして提供。</a:t>
            </a:r>
            <a:endParaRPr altLang="ja-JP" dirty="0" lang="en-US" sz="1400">
              <a:solidFill>
                <a:prstClr val="black"/>
              </a:solidFill>
              <a:latin charset="-128" panose="020B0400000000000000" pitchFamily="50" typeface="BIZ UDPゴシック"/>
              <a:ea charset="-128" panose="020B0400000000000000" pitchFamily="50" typeface="BIZ UDPゴシック"/>
            </a:endParaRPr>
          </a:p>
        </p:txBody>
      </p:sp>
      <p:sp>
        <p:nvSpPr>
          <p:cNvPr id="2" name="テキスト ボックス 1">
            <a:extLst>
              <a:ext uri="{FF2B5EF4-FFF2-40B4-BE49-F238E27FC236}">
                <a16:creationId xmlns:a16="http://schemas.microsoft.com/office/drawing/2014/main" id="{34F49403-0AC0-53A1-7CFB-4F423C0C2907}"/>
              </a:ext>
            </a:extLst>
          </p:cNvPr>
          <p:cNvSpPr txBox="1"/>
          <p:nvPr/>
        </p:nvSpPr>
        <p:spPr>
          <a:xfrm>
            <a:off x="624671" y="2554558"/>
            <a:ext cx="9358745" cy="2585323"/>
          </a:xfrm>
          <a:prstGeom prst="rect">
            <a:avLst/>
          </a:prstGeom>
          <a:noFill/>
        </p:spPr>
        <p:txBody>
          <a:bodyPr rtlCol="0" wrap="square">
            <a:spAutoFit/>
          </a:bodyPr>
          <a:lstStyle/>
          <a:p>
            <a:r>
              <a:rPr altLang="en-US" b="1" dirty="0" lang="ja-JP" sz="1600">
                <a:solidFill>
                  <a:srgbClr val="00B0F0"/>
                </a:solidFill>
                <a:latin charset="-128" panose="020B0400000000000000" pitchFamily="50" typeface="BIZ UDPゴシック"/>
                <a:ea charset="-128" panose="020B0400000000000000" pitchFamily="50" typeface="BIZ UDPゴシック"/>
              </a:rPr>
              <a:t>実施上のポイント</a:t>
            </a:r>
            <a:endParaRPr altLang="ja-JP" b="1" dirty="0" lang="en-US" sz="1600">
              <a:solidFill>
                <a:srgbClr val="00B0F0"/>
              </a:solidFill>
              <a:latin charset="-128" panose="020B0400000000000000" pitchFamily="50" typeface="BIZ UDPゴシック"/>
              <a:ea charset="-128" panose="020B0400000000000000" pitchFamily="50" typeface="BIZ UDPゴシック"/>
            </a:endParaRPr>
          </a:p>
          <a:p>
            <a:endParaRPr altLang="ja-JP" b="1" dirty="0" lang="en-US" sz="1000">
              <a:solidFill>
                <a:prstClr val="black"/>
              </a:solidFill>
              <a:latin charset="-128" panose="020B0400000000000000" pitchFamily="50" typeface="BIZ UDPゴシック"/>
              <a:ea charset="-128" panose="020B0400000000000000" pitchFamily="50" typeface="BIZ UDPゴシック"/>
            </a:endParaRPr>
          </a:p>
          <a:p>
            <a:r>
              <a:rPr altLang="en-US" dirty="0" lang="ja-JP" sz="1400">
                <a:solidFill>
                  <a:prstClr val="white"/>
                </a:solidFill>
                <a:latin charset="-128" panose="020B0400000000000000" pitchFamily="50" typeface="BIZ UDPゴシック"/>
                <a:ea charset="-128" panose="020B0400000000000000" pitchFamily="50" typeface="BIZ UDPゴシック"/>
              </a:rPr>
              <a:t>　 ①小論文・レポート・エッセイ</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r>
              <a:rPr altLang="ja-JP" dirty="0" lang="en-US" sz="1400">
                <a:solidFill>
                  <a:prstClr val="white"/>
                </a:solidFill>
                <a:latin charset="-128" panose="020B0400000000000000" pitchFamily="50" typeface="BIZ UDPゴシック"/>
                <a:ea charset="-128" panose="020B0400000000000000" pitchFamily="50" typeface="BIZ UDPゴシック"/>
              </a:rPr>
              <a:t>   </a:t>
            </a:r>
            <a:r>
              <a:rPr altLang="en-US" dirty="0" lang="ja-JP" sz="1400">
                <a:solidFill>
                  <a:prstClr val="white"/>
                </a:solidFill>
                <a:latin charset="-128" panose="020B0400000000000000" pitchFamily="50" typeface="BIZ UDPゴシック"/>
                <a:ea charset="-128" panose="020B0400000000000000" pitchFamily="50" typeface="BIZ UDPゴシック"/>
              </a:rPr>
              <a:t>②面接・口頭試問・プレゼンテーション・集団討論</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r>
              <a:rPr altLang="ja-JP" dirty="0" lang="en-US" sz="1400">
                <a:solidFill>
                  <a:prstClr val="white"/>
                </a:solidFill>
                <a:latin charset="-128" panose="020B0400000000000000" pitchFamily="50" typeface="BIZ UDPゴシック"/>
                <a:ea charset="-128" panose="020B0400000000000000" pitchFamily="50" typeface="BIZ UDPゴシック"/>
              </a:rPr>
              <a:t>   </a:t>
            </a:r>
            <a:r>
              <a:rPr altLang="en-US" dirty="0" lang="ja-JP" sz="1400">
                <a:solidFill>
                  <a:prstClr val="white"/>
                </a:solidFill>
                <a:latin charset="-128" panose="020B0400000000000000" pitchFamily="50" typeface="BIZ UDPゴシック"/>
                <a:ea charset="-128" panose="020B0400000000000000" pitchFamily="50" typeface="BIZ UDPゴシック"/>
              </a:rPr>
              <a:t>③総合問題</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r>
              <a:rPr altLang="ja-JP" dirty="0" lang="en-US" sz="1400">
                <a:solidFill>
                  <a:prstClr val="white"/>
                </a:solidFill>
                <a:latin charset="-128" panose="020B0400000000000000" pitchFamily="50" typeface="BIZ UDPゴシック"/>
                <a:ea charset="-128" panose="020B0400000000000000" pitchFamily="50" typeface="BIZ UDPゴシック"/>
              </a:rPr>
              <a:t>   </a:t>
            </a:r>
            <a:r>
              <a:rPr altLang="en-US" dirty="0" lang="ja-JP" sz="1400">
                <a:solidFill>
                  <a:prstClr val="white"/>
                </a:solidFill>
                <a:latin charset="-128" panose="020B0400000000000000" pitchFamily="50" typeface="BIZ UDPゴシック"/>
                <a:ea charset="-128" panose="020B0400000000000000" pitchFamily="50" typeface="BIZ UDPゴシック"/>
              </a:rPr>
              <a:t>について、組織・体制整備／進行管理とチェック体制／テーマ・問題・質問方針の設計／</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r>
              <a:rPr altLang="en-US" dirty="0" lang="ja-JP" sz="1400">
                <a:solidFill>
                  <a:prstClr val="white"/>
                </a:solidFill>
                <a:latin charset="-128" panose="020B0400000000000000" pitchFamily="50" typeface="BIZ UDPゴシック"/>
                <a:ea charset="-128" panose="020B0400000000000000" pitchFamily="50" typeface="BIZ UDPゴシック"/>
              </a:rPr>
              <a:t>　 評価基準の策定／評価基準の共有と評価の一貫性・整合性の確保／振り返りと改善／</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r>
              <a:rPr altLang="ja-JP" dirty="0" lang="en-US" sz="1400">
                <a:solidFill>
                  <a:prstClr val="white"/>
                </a:solidFill>
                <a:latin charset="-128" panose="020B0400000000000000" pitchFamily="50" typeface="BIZ UDPゴシック"/>
                <a:ea charset="-128" panose="020B0400000000000000" pitchFamily="50" typeface="BIZ UDPゴシック"/>
              </a:rPr>
              <a:t>   </a:t>
            </a:r>
            <a:r>
              <a:rPr altLang="en-US" dirty="0" lang="ja-JP" sz="1400">
                <a:solidFill>
                  <a:prstClr val="white"/>
                </a:solidFill>
                <a:latin charset="-128" panose="020B0400000000000000" pitchFamily="50" typeface="BIZ UDPゴシック"/>
                <a:ea charset="-128" panose="020B0400000000000000" pitchFamily="50" typeface="BIZ UDPゴシック"/>
              </a:rPr>
              <a:t>当日の実施・運営上の留意点 を整理</a:t>
            </a:r>
            <a:endParaRPr altLang="ja-JP" dirty="0" lang="en-US" sz="1400">
              <a:solidFill>
                <a:prstClr val="white"/>
              </a:solidFill>
              <a:latin charset="-128" panose="020B0400000000000000" pitchFamily="50" typeface="BIZ UDPゴシック"/>
              <a:ea charset="-128" panose="020B0400000000000000" pitchFamily="50" typeface="BIZ UDPゴシック"/>
            </a:endParaRPr>
          </a:p>
          <a:p>
            <a:endParaRPr altLang="ja-JP" b="1" dirty="0" lang="en-US">
              <a:solidFill>
                <a:prstClr val="black"/>
              </a:solidFill>
              <a:latin charset="-128" panose="020B0400000000000000" pitchFamily="50" typeface="BIZ UDPゴシック"/>
              <a:ea charset="-128" panose="020B0400000000000000" pitchFamily="50" typeface="BIZ UDPゴシック"/>
            </a:endParaRPr>
          </a:p>
          <a:p>
            <a:r>
              <a:rPr altLang="en-US" b="1" dirty="0" lang="ja-JP" sz="1600">
                <a:solidFill>
                  <a:srgbClr val="00B0F0"/>
                </a:solidFill>
                <a:latin charset="-128" panose="020B0400000000000000" pitchFamily="50" typeface="BIZ UDPゴシック"/>
                <a:ea charset="-128" panose="020B0400000000000000" pitchFamily="50" typeface="BIZ UDPゴシック"/>
              </a:rPr>
              <a:t>実施に当たり留意すべき事項に係るチェックリスト</a:t>
            </a:r>
            <a:endParaRPr altLang="ja-JP" b="1" dirty="0" lang="en-US" sz="1600">
              <a:solidFill>
                <a:srgbClr val="00B0F0"/>
              </a:solidFill>
              <a:latin charset="-128" panose="020B0400000000000000" pitchFamily="50" typeface="BIZ UDPゴシック"/>
              <a:ea charset="-128" panose="020B0400000000000000" pitchFamily="50" typeface="BIZ UDPゴシック"/>
            </a:endParaRPr>
          </a:p>
          <a:p>
            <a:endParaRPr altLang="ja-JP" b="1" dirty="0" lang="en-US">
              <a:solidFill>
                <a:prstClr val="black"/>
              </a:solidFill>
              <a:latin charset="-128" panose="020B0400000000000000" pitchFamily="50" typeface="BIZ UDPゴシック"/>
              <a:ea charset="-128" panose="020B0400000000000000" pitchFamily="50" typeface="BIZ UDPゴシック"/>
            </a:endParaRPr>
          </a:p>
        </p:txBody>
      </p:sp>
      <p:pic>
        <p:nvPicPr>
          <p:cNvPr descr="クリップボード: チェックマーク 単色塗りつぶし" id="7" name="グラフィックス 6">
            <a:extLst>
              <a:ext uri="{FF2B5EF4-FFF2-40B4-BE49-F238E27FC236}">
                <a16:creationId xmlns:a16="http://schemas.microsoft.com/office/drawing/2014/main" id="{23C78A6F-B6B7-6BF1-0E79-D38132CB0D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863" y="4955095"/>
            <a:ext cx="1517073" cy="1517073"/>
          </a:xfrm>
          <a:prstGeom prst="rect">
            <a:avLst/>
          </a:prstGeom>
        </p:spPr>
      </p:pic>
      <p:pic>
        <p:nvPicPr>
          <p:cNvPr id="10" name="図 9">
            <a:extLst>
              <a:ext uri="{FF2B5EF4-FFF2-40B4-BE49-F238E27FC236}">
                <a16:creationId xmlns:a16="http://schemas.microsoft.com/office/drawing/2014/main" id="{98CA7379-4C90-510C-1C32-4E23F25EB4C3}"/>
              </a:ext>
            </a:extLst>
          </p:cNvPr>
          <p:cNvPicPr>
            <a:picLocks noChangeAspect="1"/>
          </p:cNvPicPr>
          <p:nvPr/>
        </p:nvPicPr>
        <p:blipFill>
          <a:blip r:embed="rId4"/>
          <a:srcRect b="63308" l="28321" r="27811" t="10065"/>
          <a:stretch>
            <a:fillRect/>
          </a:stretch>
        </p:blipFill>
        <p:spPr>
          <a:xfrm>
            <a:off x="2095446" y="4958080"/>
            <a:ext cx="7155235" cy="4931060"/>
          </a:xfrm>
          <a:prstGeom prst="rect">
            <a:avLst/>
          </a:prstGeom>
        </p:spPr>
      </p:pic>
      <p:sp>
        <p:nvSpPr>
          <p:cNvPr id="14" name="正方形/長方形 13">
            <a:extLst>
              <a:ext uri="{FF2B5EF4-FFF2-40B4-BE49-F238E27FC236}">
                <a16:creationId xmlns:a16="http://schemas.microsoft.com/office/drawing/2014/main" id="{7B8D2060-90CB-180A-37F2-CD960CA168A1}"/>
              </a:ext>
            </a:extLst>
          </p:cNvPr>
          <p:cNvSpPr/>
          <p:nvPr/>
        </p:nvSpPr>
        <p:spPr>
          <a:xfrm>
            <a:off x="1971040" y="4913375"/>
            <a:ext cx="7371080" cy="1905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altLang="en-US" kumimoji="1" lang="ja-JP">
              <a:solidFill>
                <a:prstClr val="white"/>
              </a:solidFill>
              <a:latin panose="02110004020202020204" typeface="Aptos"/>
              <a:ea charset="-128" panose="020B0400000000000000" pitchFamily="50" typeface="游ゴシック"/>
            </a:endParaRPr>
          </a:p>
        </p:txBody>
      </p:sp>
      <p:sp>
        <p:nvSpPr>
          <p:cNvPr id="13" name="正方形/長方形 12">
            <a:extLst>
              <a:ext uri="{FF2B5EF4-FFF2-40B4-BE49-F238E27FC236}">
                <a16:creationId xmlns:a16="http://schemas.microsoft.com/office/drawing/2014/main" id="{1C8D5584-EDE7-7B0E-AB4F-C0A3EB152E1B}"/>
              </a:ext>
            </a:extLst>
          </p:cNvPr>
          <p:cNvSpPr/>
          <p:nvPr/>
        </p:nvSpPr>
        <p:spPr>
          <a:xfrm>
            <a:off x="1813560" y="6662315"/>
            <a:ext cx="7828280" cy="38349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altLang="en-US" kumimoji="1" lang="ja-JP">
              <a:solidFill>
                <a:prstClr val="white"/>
              </a:solidFill>
              <a:latin panose="02110004020202020204" typeface="Aptos"/>
              <a:ea charset="-128" panose="020B0400000000000000" pitchFamily="50" typeface="游ゴシック"/>
            </a:endParaRPr>
          </a:p>
        </p:txBody>
      </p:sp>
      <p:sp>
        <p:nvSpPr>
          <p:cNvPr id="5" name="テキスト ボックス 4">
            <a:extLst>
              <a:ext uri="{FF2B5EF4-FFF2-40B4-BE49-F238E27FC236}">
                <a16:creationId xmlns:a16="http://schemas.microsoft.com/office/drawing/2014/main" id="{DC1E7371-160F-B096-EFFE-E82500E0A795}"/>
              </a:ext>
            </a:extLst>
          </p:cNvPr>
          <p:cNvSpPr txBox="1"/>
          <p:nvPr/>
        </p:nvSpPr>
        <p:spPr>
          <a:xfrm>
            <a:off x="-81280" y="672916"/>
            <a:ext cx="9144000" cy="307777"/>
          </a:xfrm>
          <a:prstGeom prst="rect">
            <a:avLst/>
          </a:prstGeom>
          <a:noFill/>
        </p:spPr>
        <p:txBody>
          <a:bodyPr rtlCol="0" wrap="square">
            <a:spAutoFit/>
          </a:bodyPr>
          <a:lstStyle/>
          <a:p>
            <a:pPr algn="ctr"/>
            <a:r>
              <a:rPr altLang="en-US" b="1" dirty="0" lang="ja-JP" sz="1400">
                <a:solidFill>
                  <a:srgbClr val="00B0F0"/>
                </a:solidFill>
                <a:latin charset="-128" panose="020B0400000000000000" pitchFamily="50" typeface="BIZ UDPゴシック"/>
                <a:ea charset="-128" panose="020B0400000000000000" pitchFamily="50" typeface="BIZ UDPゴシック"/>
              </a:rPr>
              <a:t>➤　</a:t>
            </a:r>
            <a:r>
              <a:rPr altLang="ja-JP" b="1" dirty="0" lang="en-US" sz="1400">
                <a:solidFill>
                  <a:srgbClr val="00B0F0"/>
                </a:solidFill>
                <a:latin charset="-128" panose="020B0400000000000000" pitchFamily="50" typeface="BIZ UDPゴシック"/>
                <a:ea charset="-128" panose="020B0400000000000000" pitchFamily="50" typeface="BIZ UDPゴシック"/>
              </a:rPr>
              <a:t>https://www.mext.go.jp/a_menu/koutou/itaku/mext_03504.html</a:t>
            </a:r>
          </a:p>
        </p:txBody>
      </p:sp>
      <p:pic>
        <p:nvPicPr>
          <p:cNvPr descr="ライト: オン 単色塗りつぶし" id="18" name="グラフィックス 17">
            <a:extLst>
              <a:ext uri="{FF2B5EF4-FFF2-40B4-BE49-F238E27FC236}">
                <a16:creationId xmlns:a16="http://schemas.microsoft.com/office/drawing/2014/main" id="{5F738663-51BD-2DFE-286F-FBD19A631A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322" y="2963399"/>
            <a:ext cx="1424153" cy="1424153"/>
          </a:xfrm>
          <a:prstGeom prst="rect">
            <a:avLst/>
          </a:prstGeom>
        </p:spPr>
      </p:pic>
      <p:sp>
        <p:nvSpPr>
          <p:cNvPr id="19" name="テキスト ボックス 18">
            <a:extLst>
              <a:ext uri="{FF2B5EF4-FFF2-40B4-BE49-F238E27FC236}">
                <a16:creationId xmlns:a16="http://schemas.microsoft.com/office/drawing/2014/main" id="{14739246-07E4-C4DC-F81E-08F2E3075DA7}"/>
              </a:ext>
            </a:extLst>
          </p:cNvPr>
          <p:cNvSpPr txBox="1"/>
          <p:nvPr/>
        </p:nvSpPr>
        <p:spPr>
          <a:xfrm>
            <a:off x="2044936" y="2806811"/>
            <a:ext cx="7205745" cy="1815882"/>
          </a:xfrm>
          <a:prstGeom prst="rect">
            <a:avLst/>
          </a:prstGeom>
          <a:noFill/>
        </p:spPr>
        <p:txBody>
          <a:bodyPr rtlCol="0" wrap="square">
            <a:spAutoFit/>
          </a:bodyPr>
          <a:lstStyle/>
          <a:p>
            <a:endParaRPr altLang="ja-JP" dirty="0" lang="en-US" sz="1000">
              <a:solidFill>
                <a:prstClr val="black"/>
              </a:solidFill>
              <a:latin charset="-128" panose="020B0400000000000000" pitchFamily="50" typeface="BIZ UDPゴシック"/>
              <a:ea charset="-128" panose="020B0400000000000000" pitchFamily="50" typeface="BIZ UDPゴシック"/>
            </a:endParaRPr>
          </a:p>
          <a:p>
            <a:r>
              <a:rPr altLang="en-US" dirty="0" lang="ja-JP" sz="1400">
                <a:solidFill>
                  <a:prstClr val="black"/>
                </a:solidFill>
                <a:latin charset="-128" panose="020B0400000000000000" pitchFamily="50" typeface="BIZ UDPゴシック"/>
                <a:ea charset="-128" panose="020B0400000000000000" pitchFamily="50" typeface="BIZ UDPゴシック"/>
              </a:rPr>
              <a:t>　 ①小論文・レポート・エッセイ</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ja-JP" dirty="0" lang="en-US" sz="1400">
                <a:solidFill>
                  <a:prstClr val="black"/>
                </a:solidFill>
                <a:latin charset="-128" panose="020B0400000000000000" pitchFamily="50" typeface="BIZ UDPゴシック"/>
                <a:ea charset="-128" panose="020B0400000000000000" pitchFamily="50" typeface="BIZ UDPゴシック"/>
              </a:rPr>
              <a:t>   </a:t>
            </a:r>
            <a:r>
              <a:rPr altLang="en-US" dirty="0" lang="ja-JP" sz="1400">
                <a:solidFill>
                  <a:prstClr val="black"/>
                </a:solidFill>
                <a:latin charset="-128" panose="020B0400000000000000" pitchFamily="50" typeface="BIZ UDPゴシック"/>
                <a:ea charset="-128" panose="020B0400000000000000" pitchFamily="50" typeface="BIZ UDPゴシック"/>
              </a:rPr>
              <a:t>②面接・口頭試問・プレゼンテーション・集団討論</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ja-JP" dirty="0" lang="en-US" sz="1400">
                <a:solidFill>
                  <a:prstClr val="black"/>
                </a:solidFill>
                <a:latin charset="-128" panose="020B0400000000000000" pitchFamily="50" typeface="BIZ UDPゴシック"/>
                <a:ea charset="-128" panose="020B0400000000000000" pitchFamily="50" typeface="BIZ UDPゴシック"/>
              </a:rPr>
              <a:t>   </a:t>
            </a:r>
            <a:r>
              <a:rPr altLang="en-US" dirty="0" lang="ja-JP" sz="1400">
                <a:solidFill>
                  <a:prstClr val="black"/>
                </a:solidFill>
                <a:latin charset="-128" panose="020B0400000000000000" pitchFamily="50" typeface="BIZ UDPゴシック"/>
                <a:ea charset="-128" panose="020B0400000000000000" pitchFamily="50" typeface="BIZ UDPゴシック"/>
              </a:rPr>
              <a:t>③総合問題</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ja-JP" dirty="0" lang="en-US" sz="1400">
                <a:solidFill>
                  <a:prstClr val="black"/>
                </a:solidFill>
                <a:latin charset="-128" panose="020B0400000000000000" pitchFamily="50" typeface="BIZ UDPゴシック"/>
                <a:ea charset="-128" panose="020B0400000000000000" pitchFamily="50" typeface="BIZ UDPゴシック"/>
              </a:rPr>
              <a:t>   </a:t>
            </a:r>
            <a:r>
              <a:rPr altLang="en-US" dirty="0" lang="ja-JP" sz="1400">
                <a:solidFill>
                  <a:prstClr val="black"/>
                </a:solidFill>
                <a:latin charset="-128" panose="020B0400000000000000" pitchFamily="50" typeface="BIZ UDPゴシック"/>
                <a:ea charset="-128" panose="020B0400000000000000" pitchFamily="50" typeface="BIZ UDPゴシック"/>
              </a:rPr>
              <a:t>について、組織・体制整備／進行管理とチェック体制／テーマ・問題・質問方針の設計／</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en-US" dirty="0" lang="ja-JP" sz="1400">
                <a:solidFill>
                  <a:prstClr val="black"/>
                </a:solidFill>
                <a:latin charset="-128" panose="020B0400000000000000" pitchFamily="50" typeface="BIZ UDPゴシック"/>
                <a:ea charset="-128" panose="020B0400000000000000" pitchFamily="50" typeface="BIZ UDPゴシック"/>
              </a:rPr>
              <a:t>　 評価基準の策定／評価基準の共有と評価の一貫性・整合性の確保／振り返りと改善／</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r>
              <a:rPr altLang="ja-JP" dirty="0" lang="en-US" sz="1400">
                <a:solidFill>
                  <a:prstClr val="black"/>
                </a:solidFill>
                <a:latin charset="-128" panose="020B0400000000000000" pitchFamily="50" typeface="BIZ UDPゴシック"/>
                <a:ea charset="-128" panose="020B0400000000000000" pitchFamily="50" typeface="BIZ UDPゴシック"/>
              </a:rPr>
              <a:t>   </a:t>
            </a:r>
            <a:r>
              <a:rPr altLang="en-US" dirty="0" lang="ja-JP" sz="1400">
                <a:solidFill>
                  <a:prstClr val="black"/>
                </a:solidFill>
                <a:latin charset="-128" panose="020B0400000000000000" pitchFamily="50" typeface="BIZ UDPゴシック"/>
                <a:ea charset="-128" panose="020B0400000000000000" pitchFamily="50" typeface="BIZ UDPゴシック"/>
              </a:rPr>
              <a:t>当日の実施・運営上の留意点 を整理</a:t>
            </a:r>
            <a:endParaRPr altLang="ja-JP" dirty="0" lang="en-US" sz="1400">
              <a:solidFill>
                <a:prstClr val="black"/>
              </a:solidFill>
              <a:latin charset="-128" panose="020B0400000000000000" pitchFamily="50" typeface="BIZ UDPゴシック"/>
              <a:ea charset="-128" panose="020B0400000000000000" pitchFamily="50" typeface="BIZ UDPゴシック"/>
            </a:endParaRPr>
          </a:p>
          <a:p>
            <a:endParaRPr altLang="ja-JP" dirty="0" lang="en-US">
              <a:solidFill>
                <a:prstClr val="black"/>
              </a:solidFill>
              <a:latin charset="-128" panose="020B0400000000000000" pitchFamily="50" typeface="BIZ UDPゴシック"/>
              <a:ea charset="-128" panose="020B0400000000000000" pitchFamily="50" typeface="BIZ UDPゴシック"/>
            </a:endParaRPr>
          </a:p>
        </p:txBody>
      </p:sp>
      <p:sp>
        <p:nvSpPr>
          <p:cNvPr id="3" name="スライド番号プレースホルダー 8">
            <a:extLst>
              <a:ext uri="{FF2B5EF4-FFF2-40B4-BE49-F238E27FC236}">
                <a16:creationId xmlns:a16="http://schemas.microsoft.com/office/drawing/2014/main" id="{A4804E52-8B09-CE66-BC8B-A18E49AB63AF}"/>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22</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01436942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05951"/>
          </a:xfrm>
          <a:solidFill>
            <a:srgbClr val="002060"/>
          </a:solidFill>
        </p:spPr>
        <p:txBody>
          <a:bodyPr anchor="t" anchorCtr="0" bIns="0" tIns="72000"/>
          <a:lstStyle/>
          <a:p>
            <a:r>
              <a:rPr altLang="en-US" dirty="0" kumimoji="1" lang="ja-JP" sz="2000">
                <a:latin charset="-128" panose="020B0604030504040204" pitchFamily="50" typeface="Meiryo UI"/>
                <a:ea charset="-128" panose="020B0604030504040204" pitchFamily="50" typeface="Meiryo UI"/>
              </a:rPr>
              <a:t>入学者の多様性確保に向けた選抜について</a:t>
            </a:r>
          </a:p>
        </p:txBody>
      </p:sp>
      <p:grpSp>
        <p:nvGrpSpPr>
          <p:cNvPr id="3" name="グループ化 2">
            <a:extLst>
              <a:ext uri="{FF2B5EF4-FFF2-40B4-BE49-F238E27FC236}">
                <a16:creationId xmlns:a16="http://schemas.microsoft.com/office/drawing/2014/main" id="{9D5168BA-A44E-9B4B-E77A-3A2F94A9E592}"/>
              </a:ext>
            </a:extLst>
          </p:cNvPr>
          <p:cNvGrpSpPr/>
          <p:nvPr/>
        </p:nvGrpSpPr>
        <p:grpSpPr>
          <a:xfrm>
            <a:off x="401653" y="2969279"/>
            <a:ext cx="9231468" cy="3304980"/>
            <a:chOff x="402052" y="2989886"/>
            <a:chExt cx="9231468" cy="3311081"/>
          </a:xfrm>
        </p:grpSpPr>
        <p:sp>
          <p:nvSpPr>
            <p:cNvPr id="11" name="テキスト ボックス 17">
              <a:extLst>
                <a:ext uri="{FF2B5EF4-FFF2-40B4-BE49-F238E27FC236}">
                  <a16:creationId xmlns:a16="http://schemas.microsoft.com/office/drawing/2014/main" id="{C6A47761-5C46-D35E-C991-B9915939BDD2}"/>
                </a:ext>
              </a:extLst>
            </p:cNvPr>
            <p:cNvSpPr txBox="1">
              <a:spLocks noChangeArrowheads="1"/>
            </p:cNvSpPr>
            <p:nvPr/>
          </p:nvSpPr>
          <p:spPr bwMode="auto">
            <a:xfrm>
              <a:off x="402052" y="3098274"/>
              <a:ext cx="9231468" cy="3182411"/>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ts val="18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第３　入試方法</a:t>
              </a:r>
            </a:p>
            <a:p>
              <a:pPr algn="l" defTabSz="457200" eaLnBrk="1" fontAlgn="auto" hangingPunct="1" indent="-177800" latinLnBrk="0" lvl="0" marL="177800" marR="0" rtl="0">
                <a:lnSpc>
                  <a:spcPts val="18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１　（略）</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２　上記１（１）から（３）の入試方法</a:t>
              </a:r>
              <a:r>
                <a:rPr altLang="ja-JP" b="0"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補記：一般選抜、総合型選抜、学校推薦型選抜</a:t>
              </a:r>
              <a:r>
                <a:rPr altLang="ja-JP" b="0"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において、各大学の判断により、入学者の多様性を確保する観点から、入学定員の一部について、以下のような多様な入学者の選抜を工夫することが望ましい。</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（１）高等学校の専門教育を主とする学科（以下「専門学科」という。）又は総合学科卒業生及び卒業見込み者</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（２）帰国生徒（中国引揚者等生徒を含む。）又は社会人</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（３）家庭環境、居住地域、国籍、性別等に関して多様な背景等を持った者</a:t>
              </a:r>
              <a:endPar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623888" marR="0" rtl="0">
                <a:lnSpc>
                  <a:spcPct val="100000"/>
                </a:lnSpc>
                <a:spcBef>
                  <a:spcPct val="20000"/>
                </a:spcBef>
                <a:spcAft>
                  <a:spcPts val="0"/>
                </a:spcAft>
                <a:buClrTx/>
                <a:buSzTx/>
                <a:buFontTx/>
                <a:buNone/>
                <a:tabLst/>
                <a:defRPr/>
              </a:pP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　家庭環境、居住地域、国籍、性別等の要因により進学機会の確保に困難があると認められる者</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その他</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各大学において入学者の多様性を確保する観点から対象になると考える者</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（例えば、理工系分野における女子等）について、</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入学志願者の努力のプロセス、意欲、目的意識等を重視した評価・判定を行うことが望ましい。</a:t>
              </a:r>
              <a:endParaRPr altLang="ja-JP" b="1"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6238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その際には、こうした</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選抜の趣旨や方法について社会に対し合理的な説明</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を行うことや、入学志願者の</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大学教育を受けるために必要な知識・技能、思考力・判断力・表現力等を適切に評価</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すること。</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2" name="正方形/長方形 11">
              <a:extLst>
                <a:ext uri="{FF2B5EF4-FFF2-40B4-BE49-F238E27FC236}">
                  <a16:creationId xmlns:a16="http://schemas.microsoft.com/office/drawing/2014/main" id="{1DE0437A-F707-97BE-0365-7A84FEC8B742}"/>
                </a:ext>
              </a:extLst>
            </p:cNvPr>
            <p:cNvSpPr/>
            <p:nvPr/>
          </p:nvSpPr>
          <p:spPr>
            <a:xfrm>
              <a:off x="416496" y="2989886"/>
              <a:ext cx="9217024" cy="3311081"/>
            </a:xfrm>
            <a:prstGeom prst="rect">
              <a:avLst/>
            </a:prstGeom>
            <a:ln>
              <a:solidFill>
                <a:schemeClr val="tx1"/>
              </a:solidFill>
            </a:ln>
          </p:spPr>
          <p:txBody>
            <a:bodyPr wrap="square">
              <a:noAutofit/>
            </a:bodyPr>
            <a:lstStyle/>
            <a:p>
              <a:pPr algn="l" defTabSz="914400" eaLnBrk="1" fontAlgn="auto" hangingPunct="1" indent="0" latinLnBrk="0" lvl="0" marL="0" marR="0" rtl="0">
                <a:lnSpc>
                  <a:spcPct val="100000"/>
                </a:lnSpc>
                <a:spcBef>
                  <a:spcPct val="0"/>
                </a:spcBef>
                <a:spcAft>
                  <a:spcPts val="0"/>
                </a:spcAft>
                <a:buClrTx/>
                <a:buSzTx/>
                <a:buFontTx/>
                <a:buNone/>
                <a:tabLst/>
                <a:defRPr/>
              </a:pPr>
              <a:endPar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grpSp>
      <p:sp>
        <p:nvSpPr>
          <p:cNvPr id="14" name="テキスト ボックス 13">
            <a:extLst>
              <a:ext uri="{FF2B5EF4-FFF2-40B4-BE49-F238E27FC236}">
                <a16:creationId xmlns:a16="http://schemas.microsoft.com/office/drawing/2014/main" id="{F773F13C-109F-E3EC-725F-EFB27AA27314}"/>
              </a:ext>
            </a:extLst>
          </p:cNvPr>
          <p:cNvSpPr txBox="1"/>
          <p:nvPr/>
        </p:nvSpPr>
        <p:spPr>
          <a:xfrm>
            <a:off x="128464" y="2604218"/>
            <a:ext cx="9389928"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令和８年度大学入学者選抜実施要項</a:t>
            </a: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（令和７年６月３日付文部科学省高等教育局長通知）（抄）</a:t>
            </a:r>
            <a:endParaRPr altLang="ja-JP" b="1"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5" name="テキスト ボックス 17">
            <a:extLst>
              <a:ext uri="{FF2B5EF4-FFF2-40B4-BE49-F238E27FC236}">
                <a16:creationId xmlns:a16="http://schemas.microsoft.com/office/drawing/2014/main" id="{AC613C7A-7C55-E6BD-C0F0-BAE95EB9B264}"/>
              </a:ext>
            </a:extLst>
          </p:cNvPr>
          <p:cNvSpPr txBox="1">
            <a:spLocks noChangeArrowheads="1"/>
          </p:cNvSpPr>
          <p:nvPr/>
        </p:nvSpPr>
        <p:spPr bwMode="auto">
          <a:xfrm>
            <a:off x="402052" y="923395"/>
            <a:ext cx="9231468" cy="1449628"/>
          </a:xfrm>
          <a:prstGeom prst="rect">
            <a:avLst/>
          </a:prstGeom>
          <a:solidFill>
            <a:srgbClr val="DEF3F6"/>
          </a:solid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〇　多様な価値観が集まり新たな価値を創造するキャンパスを実現する観点から、各大学の創意工夫の一方策として、アドミッション・ポリシーに基づき、各大学が</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キャンパスに多様性をもたらすことができると考える者を対象とする選抜を実施することも有効</a:t>
            </a:r>
            <a:endParaRPr altLang="ja-JP" b="1" baseline="0" cap="none" dirty="0" i="0" kern="1200" kumimoji="1" lang="en-US"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〇　</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そうした選抜が実施できることを明確にするため</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、入学者選抜の基本方針である「大学入学者選抜実施要項」の</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入試方法に、令和５年度より「多様な背景を持った者を対象とする選抜」を追加</a:t>
            </a:r>
            <a:endParaRPr altLang="ja-JP"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9" name="テキスト ボックス 8">
            <a:extLst>
              <a:ext uri="{FF2B5EF4-FFF2-40B4-BE49-F238E27FC236}">
                <a16:creationId xmlns:a16="http://schemas.microsoft.com/office/drawing/2014/main" id="{9B22FF15-3A83-5ECB-BA60-CA4101E1A3DC}"/>
              </a:ext>
            </a:extLst>
          </p:cNvPr>
          <p:cNvSpPr txBox="1"/>
          <p:nvPr/>
        </p:nvSpPr>
        <p:spPr>
          <a:xfrm>
            <a:off x="128464" y="566653"/>
            <a:ext cx="8705852"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30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■背景</a:t>
            </a:r>
            <a:endParaRPr altLang="ja-JP" b="1" baseline="0" cap="none" dirty="0" i="0" kern="1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 name="スライド番号プレースホルダー 8">
            <a:extLst>
              <a:ext uri="{FF2B5EF4-FFF2-40B4-BE49-F238E27FC236}">
                <a16:creationId xmlns:a16="http://schemas.microsoft.com/office/drawing/2014/main" id="{45501FB2-070B-02FB-FD81-E2F9AF6BA24B}"/>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23</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29711805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06800"/>
          </a:xfrm>
          <a:solidFill>
            <a:srgbClr val="002060"/>
          </a:solidFill>
        </p:spPr>
        <p:txBody>
          <a:bodyPr anchor="t" anchorCtr="0" bIns="0" tIns="72000"/>
          <a:lstStyle/>
          <a:p>
            <a:r>
              <a:rPr altLang="ja-JP" dirty="0" lang="en-US" sz="2000">
                <a:latin charset="-128" panose="020B0604030504040204" pitchFamily="50" typeface="Meiryo UI"/>
                <a:ea charset="-128" panose="020B0604030504040204" pitchFamily="50" typeface="Meiryo UI"/>
              </a:rPr>
              <a:t>【</a:t>
            </a:r>
            <a:r>
              <a:rPr altLang="en-US" dirty="0" lang="ja-JP" sz="2000">
                <a:latin charset="-128" panose="020B0604030504040204" pitchFamily="50" typeface="Meiryo UI"/>
                <a:ea charset="-128" panose="020B0604030504040204" pitchFamily="50" typeface="Meiryo UI"/>
              </a:rPr>
              <a:t>留意すべき点</a:t>
            </a:r>
            <a:r>
              <a:rPr altLang="ja-JP" dirty="0" lang="en-US" sz="2000">
                <a:latin charset="-128" panose="020B0604030504040204" pitchFamily="50" typeface="Meiryo UI"/>
                <a:ea charset="-128" panose="020B0604030504040204" pitchFamily="50" typeface="Meiryo UI"/>
              </a:rPr>
              <a:t>】</a:t>
            </a:r>
            <a:r>
              <a:rPr altLang="en-US" dirty="0" lang="ja-JP" sz="2000">
                <a:latin charset="-128" panose="020B0604030504040204" pitchFamily="50" typeface="Meiryo UI"/>
                <a:ea charset="-128" panose="020B0604030504040204" pitchFamily="50" typeface="Meiryo UI"/>
              </a:rPr>
              <a:t>　</a:t>
            </a:r>
            <a:r>
              <a:rPr altLang="en-US" dirty="0" kumimoji="1" lang="ja-JP" sz="2000">
                <a:latin charset="-128" panose="020B0604030504040204" pitchFamily="50" typeface="Meiryo UI"/>
                <a:ea charset="-128" panose="020B0604030504040204" pitchFamily="50" typeface="Meiryo UI"/>
              </a:rPr>
              <a:t>入学者の多様性確保に向けた選抜について</a:t>
            </a:r>
          </a:p>
        </p:txBody>
      </p:sp>
      <p:grpSp>
        <p:nvGrpSpPr>
          <p:cNvPr id="20" name="グループ化 19">
            <a:extLst>
              <a:ext uri="{FF2B5EF4-FFF2-40B4-BE49-F238E27FC236}">
                <a16:creationId xmlns:a16="http://schemas.microsoft.com/office/drawing/2014/main" id="{42202009-2B41-9F1F-E715-B73B1B581FFE}"/>
              </a:ext>
            </a:extLst>
          </p:cNvPr>
          <p:cNvGrpSpPr/>
          <p:nvPr/>
        </p:nvGrpSpPr>
        <p:grpSpPr>
          <a:xfrm>
            <a:off x="173638" y="3444497"/>
            <a:ext cx="9670872" cy="2002138"/>
            <a:chOff x="166493" y="3382349"/>
            <a:chExt cx="9670872" cy="2109893"/>
          </a:xfrm>
        </p:grpSpPr>
        <p:sp>
          <p:nvSpPr>
            <p:cNvPr id="12" name="正方形/長方形 11">
              <a:extLst>
                <a:ext uri="{FF2B5EF4-FFF2-40B4-BE49-F238E27FC236}">
                  <a16:creationId xmlns:a16="http://schemas.microsoft.com/office/drawing/2014/main" id="{1DE0437A-F707-97BE-0365-7A84FEC8B742}"/>
                </a:ext>
              </a:extLst>
            </p:cNvPr>
            <p:cNvSpPr/>
            <p:nvPr/>
          </p:nvSpPr>
          <p:spPr>
            <a:xfrm>
              <a:off x="250807" y="3382349"/>
              <a:ext cx="9577584" cy="2109893"/>
            </a:xfrm>
            <a:prstGeom prst="rect">
              <a:avLst/>
            </a:prstGeom>
            <a:noFill/>
            <a:ln w="19050">
              <a:solidFill>
                <a:schemeClr val="tx1"/>
              </a:solidFill>
              <a:prstDash val="dash"/>
            </a:ln>
          </p:spPr>
          <p:txBody>
            <a:bodyPr wrap="square">
              <a:noAutofit/>
            </a:bodyPr>
            <a:lstStyle/>
            <a:p>
              <a:pPr algn="l" defTabSz="914400" eaLnBrk="1" fontAlgn="auto" hangingPunct="1" indent="0" latinLnBrk="0" lvl="0" marL="0" marR="0" rtl="0">
                <a:lnSpc>
                  <a:spcPct val="100000"/>
                </a:lnSpc>
                <a:spcBef>
                  <a:spcPct val="0"/>
                </a:spcBef>
                <a:spcAft>
                  <a:spcPts val="0"/>
                </a:spcAft>
                <a:buClrTx/>
                <a:buSzTx/>
                <a:buFontTx/>
                <a:buNone/>
                <a:tabLst/>
                <a:defRPr/>
              </a:pPr>
              <a:endPar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1" name="テキスト ボックス 17">
              <a:extLst>
                <a:ext uri="{FF2B5EF4-FFF2-40B4-BE49-F238E27FC236}">
                  <a16:creationId xmlns:a16="http://schemas.microsoft.com/office/drawing/2014/main" id="{C6A47761-5C46-D35E-C991-B9915939BDD2}"/>
                </a:ext>
              </a:extLst>
            </p:cNvPr>
            <p:cNvSpPr txBox="1">
              <a:spLocks noChangeArrowheads="1"/>
            </p:cNvSpPr>
            <p:nvPr/>
          </p:nvSpPr>
          <p:spPr bwMode="auto">
            <a:xfrm>
              <a:off x="166493" y="3554693"/>
              <a:ext cx="9670872" cy="1836400"/>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（１）当該枠を導入する背景</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（観点の例）当該分野において、</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特定の属性の入学者が過少であるとする理由や背景</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をどのように分析しているか。</a:t>
              </a:r>
              <a:endParaRPr altLang="ja-JP" b="1"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（２）当該枠により養成する人材（入学する者に期待する人材像）</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（観点の例）当該特定の属性の受験者が、特に</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どのような資質・能力を入学後に発揮してほしいと期待</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しているのか。</a:t>
              </a:r>
              <a:endParaRPr altLang="ja-JP" b="0" baseline="0" cap="none" dirty="0" i="0" kern="120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（３）選抜方法</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6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（観点の例）現行の選抜方法や評価尺度からどのような違いを持たせながら、</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どのような評価尺度（小論文、面接、活動報告書など）により評価</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するのか。</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6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また、それらが（２）の能力等を適切に評価できるものとなっているのか。</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grpSp>
      <p:grpSp>
        <p:nvGrpSpPr>
          <p:cNvPr id="14" name="グループ化 13">
            <a:extLst>
              <a:ext uri="{FF2B5EF4-FFF2-40B4-BE49-F238E27FC236}">
                <a16:creationId xmlns:a16="http://schemas.microsoft.com/office/drawing/2014/main" id="{EE8D2CAA-AF84-A045-89C0-6DFF38303E95}"/>
              </a:ext>
            </a:extLst>
          </p:cNvPr>
          <p:cNvGrpSpPr/>
          <p:nvPr/>
        </p:nvGrpSpPr>
        <p:grpSpPr>
          <a:xfrm>
            <a:off x="662484" y="842763"/>
            <a:ext cx="9075353" cy="879564"/>
            <a:chOff x="702449" y="941152"/>
            <a:chExt cx="9145016" cy="663282"/>
          </a:xfrm>
        </p:grpSpPr>
        <p:sp>
          <p:nvSpPr>
            <p:cNvPr id="5" name="四角形: 角を丸くする 4">
              <a:extLst>
                <a:ext uri="{FF2B5EF4-FFF2-40B4-BE49-F238E27FC236}">
                  <a16:creationId xmlns:a16="http://schemas.microsoft.com/office/drawing/2014/main" id="{DC683311-A89A-2CF9-AFF6-7F844F83B9F5}"/>
                </a:ext>
              </a:extLst>
            </p:cNvPr>
            <p:cNvSpPr/>
            <p:nvPr/>
          </p:nvSpPr>
          <p:spPr>
            <a:xfrm>
              <a:off x="933620" y="941152"/>
              <a:ext cx="8913845" cy="56380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15" name="テキスト ボックス 17">
              <a:extLst>
                <a:ext uri="{FF2B5EF4-FFF2-40B4-BE49-F238E27FC236}">
                  <a16:creationId xmlns:a16="http://schemas.microsoft.com/office/drawing/2014/main" id="{AC613C7A-7C55-E6BD-C0F0-BAE95EB9B264}"/>
                </a:ext>
              </a:extLst>
            </p:cNvPr>
            <p:cNvSpPr txBox="1">
              <a:spLocks noChangeArrowheads="1"/>
            </p:cNvSpPr>
            <p:nvPr/>
          </p:nvSpPr>
          <p:spPr bwMode="auto">
            <a:xfrm>
              <a:off x="702449" y="1019659"/>
              <a:ext cx="9145016" cy="584775"/>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rPr>
                <a:t>合理的な理由なく</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、性別、年齢、現役・既卒の別、出身地域、居住地域等の</a:t>
              </a:r>
              <a:r>
                <a:rPr altLang="en-US" b="1" baseline="0" cap="none" dirty="0" i="0" kern="120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rPr>
                <a:t>属性を理由として一律に取扱いの差異を設けることは公平性・公正性を欠く不適切な入試</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である。</a:t>
              </a:r>
              <a:endParaRPr altLang="ja-JP"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grpSp>
      <p:sp>
        <p:nvSpPr>
          <p:cNvPr id="9" name="テキスト ボックス 8">
            <a:extLst>
              <a:ext uri="{FF2B5EF4-FFF2-40B4-BE49-F238E27FC236}">
                <a16:creationId xmlns:a16="http://schemas.microsoft.com/office/drawing/2014/main" id="{9B22FF15-3A83-5ECB-BA60-CA4101E1A3DC}"/>
              </a:ext>
            </a:extLst>
          </p:cNvPr>
          <p:cNvSpPr txBox="1"/>
          <p:nvPr/>
        </p:nvSpPr>
        <p:spPr>
          <a:xfrm>
            <a:off x="104357" y="471199"/>
            <a:ext cx="8705852"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30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■属性により取扱いの差異を設ける場合に留意すべき点</a:t>
            </a:r>
            <a:endParaRPr altLang="ja-JP" b="1" baseline="0" cap="none" dirty="0" i="0" kern="1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3" name="テキスト ボックス 17">
            <a:extLst>
              <a:ext uri="{FF2B5EF4-FFF2-40B4-BE49-F238E27FC236}">
                <a16:creationId xmlns:a16="http://schemas.microsoft.com/office/drawing/2014/main" id="{50A09581-E386-B04D-67EE-DEC37CA36C20}"/>
              </a:ext>
            </a:extLst>
          </p:cNvPr>
          <p:cNvSpPr txBox="1">
            <a:spLocks noChangeArrowheads="1"/>
          </p:cNvSpPr>
          <p:nvPr/>
        </p:nvSpPr>
        <p:spPr bwMode="auto">
          <a:xfrm>
            <a:off x="219450" y="5657360"/>
            <a:ext cx="8691702" cy="369332"/>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1" baseline="0" cap="none" dirty="0" i="0" kern="1200" kumimoji="1" lang="ja-JP" noProof="0" normalizeH="0" spc="0" strike="noStrike" sz="1800" u="none">
                <a:ln>
                  <a:noFill/>
                </a:ln>
                <a:solidFill>
                  <a:srgbClr val="0070C0"/>
                </a:solidFill>
                <a:effectLst/>
                <a:uLnTx/>
                <a:uFillTx/>
                <a:latin charset="-128" panose="020B0604030504040204" pitchFamily="50" typeface="Meiryo UI"/>
                <a:ea charset="-128" panose="020B0604030504040204" pitchFamily="50" typeface="Meiryo UI"/>
                <a:cs typeface="+mn-cs"/>
              </a:rPr>
              <a:t>②　</a:t>
            </a:r>
            <a:r>
              <a:rPr altLang="en-US"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typeface="+mn-cs"/>
              </a:rPr>
              <a:t>選抜区分（枠）を分けて実施すること  　</a:t>
            </a:r>
            <a:endParaRPr altLang="ja-JP"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4" name="テキスト ボックス 17">
            <a:extLst>
              <a:ext uri="{FF2B5EF4-FFF2-40B4-BE49-F238E27FC236}">
                <a16:creationId xmlns:a16="http://schemas.microsoft.com/office/drawing/2014/main" id="{C15140E1-9FF6-3A44-827C-D99AD49A5503}"/>
              </a:ext>
            </a:extLst>
          </p:cNvPr>
          <p:cNvSpPr txBox="1">
            <a:spLocks noChangeArrowheads="1"/>
          </p:cNvSpPr>
          <p:nvPr/>
        </p:nvSpPr>
        <p:spPr bwMode="auto">
          <a:xfrm>
            <a:off x="273004" y="1048588"/>
            <a:ext cx="504056" cy="307777"/>
          </a:xfrm>
          <a:prstGeom prst="rect">
            <a:avLst/>
          </a:prstGeom>
          <a:solidFill>
            <a:schemeClr val="bg1"/>
          </a:solidFill>
          <a:ln cmpd="thickThin" w="47625">
            <a:solidFill>
              <a:schemeClr val="accent1"/>
            </a:solidFill>
            <a:miter lim="800000"/>
            <a:headEnd/>
            <a:tailEnd/>
          </a:ln>
        </p:spPr>
        <p:txBody>
          <a:bodyPr lIns="72000" rIns="72000"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前提</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6" name="矢印: 下 5">
            <a:extLst>
              <a:ext uri="{FF2B5EF4-FFF2-40B4-BE49-F238E27FC236}">
                <a16:creationId xmlns:a16="http://schemas.microsoft.com/office/drawing/2014/main" id="{CFB247FC-BA53-4D62-10DA-2334DA49773C}"/>
              </a:ext>
            </a:extLst>
          </p:cNvPr>
          <p:cNvSpPr/>
          <p:nvPr/>
        </p:nvSpPr>
        <p:spPr>
          <a:xfrm>
            <a:off x="334288" y="1465855"/>
            <a:ext cx="442772" cy="2117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7" name="テキスト ボックス 17">
            <a:extLst>
              <a:ext uri="{FF2B5EF4-FFF2-40B4-BE49-F238E27FC236}">
                <a16:creationId xmlns:a16="http://schemas.microsoft.com/office/drawing/2014/main" id="{D62B6E0B-FE21-364F-F0B5-C13D9D807923}"/>
              </a:ext>
            </a:extLst>
          </p:cNvPr>
          <p:cNvSpPr txBox="1">
            <a:spLocks noChangeArrowheads="1"/>
          </p:cNvSpPr>
          <p:nvPr/>
        </p:nvSpPr>
        <p:spPr bwMode="auto">
          <a:xfrm>
            <a:off x="219450" y="1981938"/>
            <a:ext cx="8691702" cy="369332"/>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1" baseline="0" cap="none" dirty="0" i="0" kern="1200" kumimoji="1" lang="ja-JP" noProof="0" normalizeH="0" spc="0" strike="noStrike" sz="1800" u="none">
                <a:ln>
                  <a:noFill/>
                </a:ln>
                <a:solidFill>
                  <a:srgbClr val="0070C0"/>
                </a:solidFill>
                <a:effectLst/>
                <a:uLnTx/>
                <a:uFillTx/>
                <a:latin charset="-128" panose="020B0604030504040204" pitchFamily="50" typeface="Meiryo UI"/>
                <a:ea charset="-128" panose="020B0604030504040204" pitchFamily="50" typeface="Meiryo UI"/>
                <a:cs typeface="+mn-cs"/>
              </a:rPr>
              <a:t>①　</a:t>
            </a:r>
            <a:r>
              <a:rPr altLang="en-US"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typeface="+mn-cs"/>
              </a:rPr>
              <a:t>選抜趣旨や方法について、合理的な説明ができること  　</a:t>
            </a:r>
            <a:endParaRPr altLang="ja-JP"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8" name="テキスト ボックス 17">
            <a:extLst>
              <a:ext uri="{FF2B5EF4-FFF2-40B4-BE49-F238E27FC236}">
                <a16:creationId xmlns:a16="http://schemas.microsoft.com/office/drawing/2014/main" id="{9890DF66-C771-86FC-90CC-0D68BB05BB8B}"/>
              </a:ext>
            </a:extLst>
          </p:cNvPr>
          <p:cNvSpPr txBox="1">
            <a:spLocks noChangeArrowheads="1"/>
          </p:cNvSpPr>
          <p:nvPr/>
        </p:nvSpPr>
        <p:spPr bwMode="auto">
          <a:xfrm>
            <a:off x="-23630" y="1703488"/>
            <a:ext cx="2766734"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（最低限求められる要素）  　</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0" name="テキスト ボックス 17">
            <a:extLst>
              <a:ext uri="{FF2B5EF4-FFF2-40B4-BE49-F238E27FC236}">
                <a16:creationId xmlns:a16="http://schemas.microsoft.com/office/drawing/2014/main" id="{9A04D76A-B3D7-063B-36F5-330190CDDED9}"/>
              </a:ext>
            </a:extLst>
          </p:cNvPr>
          <p:cNvSpPr txBox="1">
            <a:spLocks noChangeArrowheads="1"/>
          </p:cNvSpPr>
          <p:nvPr/>
        </p:nvSpPr>
        <p:spPr bwMode="auto">
          <a:xfrm>
            <a:off x="281775" y="2311886"/>
            <a:ext cx="8691702"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85750" latinLnBrk="0" lvl="0" marL="285750" marR="0" rtl="0">
              <a:lnSpc>
                <a:spcPct val="100000"/>
              </a:lnSpc>
              <a:spcBef>
                <a:spcPct val="20000"/>
              </a:spcBef>
              <a:spcAft>
                <a:spcPts val="600"/>
              </a:spcAft>
              <a:buClrTx/>
              <a:buSzTx/>
              <a:buFont charset="2" panose="05000000000000000000" pitchFamily="2" typeface="Wingdings"/>
              <a:buChar char="Ø"/>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入学志願者の属性が要因となり、進学機会の確保に困難があることを理由として実施する場合</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3" name="テキスト ボックス 17">
            <a:extLst>
              <a:ext uri="{FF2B5EF4-FFF2-40B4-BE49-F238E27FC236}">
                <a16:creationId xmlns:a16="http://schemas.microsoft.com/office/drawing/2014/main" id="{2B6DA474-6DEA-1375-1AB6-C04472A807AA}"/>
              </a:ext>
            </a:extLst>
          </p:cNvPr>
          <p:cNvSpPr txBox="1">
            <a:spLocks noChangeArrowheads="1"/>
          </p:cNvSpPr>
          <p:nvPr/>
        </p:nvSpPr>
        <p:spPr bwMode="auto">
          <a:xfrm>
            <a:off x="281775" y="2853296"/>
            <a:ext cx="8691702"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85750" latinLnBrk="0" lvl="0" marL="285750" marR="0" rtl="0">
              <a:lnSpc>
                <a:spcPct val="100000"/>
              </a:lnSpc>
              <a:spcBef>
                <a:spcPct val="20000"/>
              </a:spcBef>
              <a:spcAft>
                <a:spcPts val="600"/>
              </a:spcAft>
              <a:buClrTx/>
              <a:buSzTx/>
              <a:buFont charset="2" panose="05000000000000000000" pitchFamily="2" typeface="Wingdings"/>
              <a:buChar char="Ø"/>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入学者の多様性を確保するために実施する場合</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6" name="テキスト ボックス 17">
            <a:extLst>
              <a:ext uri="{FF2B5EF4-FFF2-40B4-BE49-F238E27FC236}">
                <a16:creationId xmlns:a16="http://schemas.microsoft.com/office/drawing/2014/main" id="{3A6C4F37-3395-E1B5-F1D1-20238260B824}"/>
              </a:ext>
            </a:extLst>
          </p:cNvPr>
          <p:cNvSpPr txBox="1">
            <a:spLocks noChangeArrowheads="1"/>
          </p:cNvSpPr>
          <p:nvPr/>
        </p:nvSpPr>
        <p:spPr bwMode="auto">
          <a:xfrm>
            <a:off x="334288" y="2566173"/>
            <a:ext cx="7747357"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当該選抜を実施することにより、</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社会的障壁の除去の一助となること</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が合理的に説明できる必要がある。</a:t>
            </a:r>
            <a:endParaRPr altLang="ja-JP"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7" name="テキスト ボックス 17">
            <a:extLst>
              <a:ext uri="{FF2B5EF4-FFF2-40B4-BE49-F238E27FC236}">
                <a16:creationId xmlns:a16="http://schemas.microsoft.com/office/drawing/2014/main" id="{4000693C-D8DE-DE1D-85F5-E0AFFE4D2759}"/>
              </a:ext>
            </a:extLst>
          </p:cNvPr>
          <p:cNvSpPr txBox="1">
            <a:spLocks noChangeArrowheads="1"/>
          </p:cNvSpPr>
          <p:nvPr/>
        </p:nvSpPr>
        <p:spPr bwMode="auto">
          <a:xfrm>
            <a:off x="334288" y="3105728"/>
            <a:ext cx="9207819"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当該枠の設定を検討する分野（学科等）ごとに、例えば</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以下の観点について、合理的に説明できる必要</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がある。</a:t>
            </a:r>
            <a:endParaRPr altLang="ja-JP"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9" name="テキスト ボックス 17">
            <a:extLst>
              <a:ext uri="{FF2B5EF4-FFF2-40B4-BE49-F238E27FC236}">
                <a16:creationId xmlns:a16="http://schemas.microsoft.com/office/drawing/2014/main" id="{BAA4D907-832C-475B-7E92-5D33632650B7}"/>
              </a:ext>
            </a:extLst>
          </p:cNvPr>
          <p:cNvSpPr txBox="1">
            <a:spLocks noChangeArrowheads="1"/>
          </p:cNvSpPr>
          <p:nvPr/>
        </p:nvSpPr>
        <p:spPr bwMode="auto">
          <a:xfrm>
            <a:off x="348148" y="5994075"/>
            <a:ext cx="9496362" cy="523220"/>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同一選抜区分においては、公平な条件での実施が不可欠であるため、特定の属性により取扱いの差異を設ける場合は、原則として</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選抜区分（枠）を分けて実施する必要</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がある。</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22" name="左大かっこ 21">
            <a:extLst>
              <a:ext uri="{FF2B5EF4-FFF2-40B4-BE49-F238E27FC236}">
                <a16:creationId xmlns:a16="http://schemas.microsoft.com/office/drawing/2014/main" id="{85D9B2A4-AC90-6206-F34D-F2EF7261D7F7}"/>
              </a:ext>
            </a:extLst>
          </p:cNvPr>
          <p:cNvSpPr/>
          <p:nvPr/>
        </p:nvSpPr>
        <p:spPr>
          <a:xfrm>
            <a:off x="113537" y="2025100"/>
            <a:ext cx="105913" cy="4644259"/>
          </a:xfrm>
          <a:prstGeom prst="leftBracket">
            <a:avLst/>
          </a:prstGeom>
        </p:spPr>
        <p:style>
          <a:lnRef idx="1">
            <a:schemeClr val="dk1"/>
          </a:lnRef>
          <a:fillRef idx="0">
            <a:schemeClr val="dk1"/>
          </a:fillRef>
          <a:effectRef idx="0">
            <a:schemeClr val="dk1"/>
          </a:effectRef>
          <a:fontRef idx="minor">
            <a:schemeClr val="tx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p:txBody>
      </p:sp>
      <p:sp>
        <p:nvSpPr>
          <p:cNvPr id="21" name="スライド番号プレースホルダー 8">
            <a:extLst>
              <a:ext uri="{FF2B5EF4-FFF2-40B4-BE49-F238E27FC236}">
                <a16:creationId xmlns:a16="http://schemas.microsoft.com/office/drawing/2014/main" id="{A3FD8AB5-467F-8BD7-0CA7-728CA0D6A86B}"/>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24</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60955342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4A9E0D75-A2CA-4580-7551-8C650D566682}"/>
            </a:ext>
          </a:extLst>
        </p:cNvPr>
        <p:cNvGrpSpPr/>
        <p:nvPr/>
      </p:nvGrpSpPr>
      <p:grpSpPr>
        <a:xfrm>
          <a:off x="0" y="0"/>
          <a:ext cx="0" cy="0"/>
          <a:chOff x="0" y="0"/>
          <a:chExt cx="0" cy="0"/>
        </a:xfrm>
      </p:grpSpPr>
      <p:sp>
        <p:nvSpPr>
          <p:cNvPr id="7" name="タイトル 1">
            <a:extLst>
              <a:ext uri="{FF2B5EF4-FFF2-40B4-BE49-F238E27FC236}">
                <a16:creationId xmlns:a16="http://schemas.microsoft.com/office/drawing/2014/main" id="{B06FE0D5-31A2-8B3E-45A4-C50B47D2D59A}"/>
              </a:ext>
            </a:extLst>
          </p:cNvPr>
          <p:cNvSpPr>
            <a:spLocks noGrp="1"/>
          </p:cNvSpPr>
          <p:nvPr>
            <p:ph type="title"/>
          </p:nvPr>
        </p:nvSpPr>
        <p:spPr>
          <a:xfrm>
            <a:off x="103291" y="71509"/>
            <a:ext cx="9699419" cy="398316"/>
          </a:xfrm>
          <a:solidFill>
            <a:srgbClr val="002060"/>
          </a:solidFill>
        </p:spPr>
        <p:txBody>
          <a:bodyPr anchor="t" anchorCtr="0" bIns="0" lIns="82953" rIns="82953" rtlCol="0" tIns="70499" vert="horz">
            <a:noAutofit/>
          </a:bodyPr>
          <a:lstStyle/>
          <a:p>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参考</a:t>
            </a:r>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　入学者の多様性確保に向けた選抜の事例（理工系分野における女性）</a:t>
            </a:r>
          </a:p>
        </p:txBody>
      </p:sp>
      <p:sp>
        <p:nvSpPr>
          <p:cNvPr id="6" name="正方形/長方形 5">
            <a:extLst>
              <a:ext uri="{FF2B5EF4-FFF2-40B4-BE49-F238E27FC236}">
                <a16:creationId xmlns:a16="http://schemas.microsoft.com/office/drawing/2014/main" id="{E456D747-5F92-ED0E-F23E-1D3A0EE5A3AA}"/>
              </a:ext>
            </a:extLst>
          </p:cNvPr>
          <p:cNvSpPr/>
          <p:nvPr/>
        </p:nvSpPr>
        <p:spPr>
          <a:xfrm>
            <a:off x="229077" y="679254"/>
            <a:ext cx="4653417" cy="5993038"/>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895327"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63" u="none">
              <a:ln>
                <a:noFill/>
              </a:ln>
              <a:solidFill>
                <a:prstClr val="white"/>
              </a:solidFill>
              <a:effectLst/>
              <a:uLnTx/>
              <a:uFillTx/>
              <a:latin typeface="Calibri"/>
              <a:ea charset="-128" panose="020B0600070205080204" pitchFamily="50" typeface="ＭＳ Ｐゴシック"/>
              <a:cs typeface="+mn-cs"/>
            </a:endParaRPr>
          </a:p>
        </p:txBody>
      </p:sp>
      <p:sp>
        <p:nvSpPr>
          <p:cNvPr id="9" name="タイトル 1">
            <a:extLst>
              <a:ext uri="{FF2B5EF4-FFF2-40B4-BE49-F238E27FC236}">
                <a16:creationId xmlns:a16="http://schemas.microsoft.com/office/drawing/2014/main" id="{9D3BBB7B-037C-E94B-5FAF-A20962B4C445}"/>
              </a:ext>
            </a:extLst>
          </p:cNvPr>
          <p:cNvSpPr txBox="1">
            <a:spLocks/>
          </p:cNvSpPr>
          <p:nvPr/>
        </p:nvSpPr>
        <p:spPr>
          <a:xfrm>
            <a:off x="203199" y="539190"/>
            <a:ext cx="2564105" cy="352531"/>
          </a:xfrm>
          <a:prstGeom prst="rect">
            <a:avLst/>
          </a:prstGeom>
          <a:solidFill>
            <a:srgbClr val="002060"/>
          </a:solidFill>
          <a:ln>
            <a:noFill/>
          </a:ln>
        </p:spPr>
        <p:txBody>
          <a:bodyPr anchor="t" anchorCtr="0" bIns="0" lIns="89533" rIns="89533" rtlCol="0" tIns="70499"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895327"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371" u="none">
                <a:ln>
                  <a:noFill/>
                </a:ln>
                <a:solidFill>
                  <a:prstClr val="white"/>
                </a:solidFill>
                <a:effectLst/>
                <a:uLnTx/>
                <a:uFillTx/>
                <a:latin charset="-128" panose="020B0604030504040204" pitchFamily="50" typeface="Meiryo UI"/>
                <a:ea charset="-128" panose="020B0604030504040204" pitchFamily="50" typeface="Meiryo UI"/>
                <a:cs typeface="+mj-cs"/>
              </a:rPr>
              <a:t>東京科学大学（理工学系）</a:t>
            </a:r>
          </a:p>
        </p:txBody>
      </p:sp>
      <p:sp>
        <p:nvSpPr>
          <p:cNvPr id="10" name="テキスト ボックス 9">
            <a:extLst>
              <a:ext uri="{FF2B5EF4-FFF2-40B4-BE49-F238E27FC236}">
                <a16:creationId xmlns:a16="http://schemas.microsoft.com/office/drawing/2014/main" id="{0C04E93F-1AD7-8A62-E9B7-3C00B38C0A11}"/>
              </a:ext>
            </a:extLst>
          </p:cNvPr>
          <p:cNvSpPr txBox="1"/>
          <p:nvPr/>
        </p:nvSpPr>
        <p:spPr>
          <a:xfrm>
            <a:off x="254954" y="861082"/>
            <a:ext cx="4653417" cy="5735544"/>
          </a:xfrm>
          <a:prstGeom prst="rect">
            <a:avLst/>
          </a:prstGeom>
          <a:noFill/>
        </p:spPr>
        <p:txBody>
          <a:bodyPr rtlCol="0" wrap="square">
            <a:spAutoFit/>
          </a:bodyPr>
          <a:lstStyle/>
          <a:p>
            <a:pPr algn="l" defTabSz="447663"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■背景</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女子学生の比率が長年にわたり低い状態が続いている現状を打破</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するため、女子枠を導入することを決断。</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■対象学科等と女子学生比率</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理学院（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6.9%</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）、工学院（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8.0%</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）、物質理工学院（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13.9%</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情報理工学院（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7.4%</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）、生命理工学院（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22.6%</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）、環境・社会</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理工学院（</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27.6%</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5</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年度時点</a:t>
            </a:r>
            <a:r>
              <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p>
          <a:p>
            <a:pPr algn="l" defTabSz="447663"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■養成する人材像</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多様性のもつ力を生かして、これまでなかった「もの」や「こと」を生み出し、社会に新しい価値や夢を提供するとともに、</a:t>
            </a:r>
            <a:r>
              <a:rPr altLang="en-US" b="1" baseline="0" cap="none" dirty="0" i="0" kern="0" kumimoji="1" lang="ja-JP" noProof="0" normalizeH="0" spc="0" strike="noStrike" sz="1175" u="sng">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さまざまな社会や分野でありたい未来の実現に向けて活躍できる理工系人材</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この女子枠の創設により、本学の学修環境を理想的なものに近づけるとともに、</a:t>
            </a:r>
            <a:r>
              <a:rPr altLang="en-US" b="1" baseline="0" cap="none" dirty="0" i="0" kern="0" kumimoji="1" lang="ja-JP" noProof="0" normalizeH="0" spc="0" strike="noStrike" sz="1175" u="sng">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より多くの女性科学者・技術者を社会のさまざまな分野に輩出</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するという使命に応えていく。</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■選抜方法（令和８年度入学者選抜）</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総合型選抜及び学校推薦型選抜。学力検査（共通テストと本学が実施する教科・科目に係る個別テスト）、志願理由書、調査書及び各学院が指定する提出書類によって実施。</a:t>
            </a: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1"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（例）工学院 の場合</a:t>
            </a:r>
            <a:endParaRPr altLang="ja-JP" b="1"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大学入学共通テスト：６教科８科目（</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国語、地理歴史・公民、数</a:t>
            </a:r>
            <a:endParaRPr altLang="ja-JP" b="0" baseline="0" cap="none" dirty="0" i="0" kern="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　　　学、理科、外国語、情報</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総合問題（面接）：ダイバーシティ社会に貢献するために</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工学院で学び</a:t>
            </a:r>
            <a:endParaRPr altLang="ja-JP" b="0" baseline="0" cap="none" dirty="0" i="0" kern="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　　　たいこと、及び自身の将来像を踏まえた志望動機、並びに与えられた</a:t>
            </a:r>
            <a:endParaRPr altLang="ja-JP" b="0" baseline="0" cap="none" dirty="0" i="0" kern="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　　　物理や数学（数学</a:t>
            </a:r>
            <a:r>
              <a:rPr altLang="ja-JP" b="0" baseline="0" cap="none" dirty="0" i="0" kern="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Ⅲ</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を含む）のテーマに関して論理的かつ明解に説</a:t>
            </a:r>
            <a:endParaRPr altLang="ja-JP" b="0" baseline="0" cap="none" dirty="0" i="0" kern="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　　　明する能力</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を評価。</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22"/>
              </a:lnSpc>
              <a:spcBef>
                <a:spcPts val="0"/>
              </a:spcBef>
              <a:spcAft>
                <a:spcPts val="0"/>
              </a:spcAft>
              <a:buClrTx/>
              <a:buSzTx/>
              <a:buFontTx/>
              <a:buNone/>
              <a:tabLst/>
              <a:defRPr/>
            </a:pPr>
            <a:endParaRPr altLang="zh-CN"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■募集人員（令和８年度入学者選抜）</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154</a:t>
            </a:r>
            <a:r>
              <a:rPr altLang="en-US" b="0" baseline="0" cap="none" dirty="0" i="0" kern="1200" kumimoji="1" lang="zh-TW"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zh-TW"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1,108</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名中</a:t>
            </a:r>
            <a:r>
              <a:rPr altLang="en-US" b="0" baseline="0" cap="none" dirty="0" i="0" kern="1200" kumimoji="1" lang="zh-TW"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en-US" b="0" baseline="0" cap="none" dirty="0" i="0" kern="0" kumimoji="1" lang="zh-CN"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8" name="正方形/長方形 7">
            <a:extLst>
              <a:ext uri="{FF2B5EF4-FFF2-40B4-BE49-F238E27FC236}">
                <a16:creationId xmlns:a16="http://schemas.microsoft.com/office/drawing/2014/main" id="{C024D004-8784-BCA4-9F1C-D2AFFBD990CB}"/>
              </a:ext>
            </a:extLst>
          </p:cNvPr>
          <p:cNvSpPr/>
          <p:nvPr/>
        </p:nvSpPr>
        <p:spPr>
          <a:xfrm>
            <a:off x="5023507" y="679254"/>
            <a:ext cx="4653417" cy="5993038"/>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895327"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63" u="none">
              <a:ln>
                <a:noFill/>
              </a:ln>
              <a:solidFill>
                <a:prstClr val="white"/>
              </a:solidFill>
              <a:effectLst/>
              <a:uLnTx/>
              <a:uFillTx/>
              <a:latin typeface="Calibri"/>
              <a:ea charset="-128" panose="020B0600070205080204" pitchFamily="50" typeface="ＭＳ Ｐゴシック"/>
              <a:cs typeface="+mn-cs"/>
            </a:endParaRPr>
          </a:p>
        </p:txBody>
      </p:sp>
      <p:sp>
        <p:nvSpPr>
          <p:cNvPr id="11" name="タイトル 1">
            <a:extLst>
              <a:ext uri="{FF2B5EF4-FFF2-40B4-BE49-F238E27FC236}">
                <a16:creationId xmlns:a16="http://schemas.microsoft.com/office/drawing/2014/main" id="{11F2DFD2-2DA5-DC63-00EE-59161D4EE848}"/>
              </a:ext>
            </a:extLst>
          </p:cNvPr>
          <p:cNvSpPr txBox="1">
            <a:spLocks/>
          </p:cNvSpPr>
          <p:nvPr/>
        </p:nvSpPr>
        <p:spPr>
          <a:xfrm>
            <a:off x="4991885" y="539191"/>
            <a:ext cx="2428836" cy="352532"/>
          </a:xfrm>
          <a:prstGeom prst="rect">
            <a:avLst/>
          </a:prstGeom>
          <a:solidFill>
            <a:srgbClr val="002060"/>
          </a:solidFill>
          <a:ln>
            <a:noFill/>
          </a:ln>
        </p:spPr>
        <p:txBody>
          <a:bodyPr anchor="t" anchorCtr="0" bIns="0" lIns="89533" rIns="89533" rtlCol="0" tIns="70499"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895327"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371" u="none">
                <a:ln>
                  <a:noFill/>
                </a:ln>
                <a:solidFill>
                  <a:prstClr val="white"/>
                </a:solidFill>
                <a:effectLst/>
                <a:uLnTx/>
                <a:uFillTx/>
                <a:latin charset="-128" panose="020B0604030504040204" pitchFamily="50" typeface="Meiryo UI"/>
                <a:ea charset="-128" panose="020B0604030504040204" pitchFamily="50" typeface="Meiryo UI"/>
                <a:cs typeface="+mj-cs"/>
              </a:rPr>
              <a:t>京都大学（理学部・工学部）</a:t>
            </a:r>
          </a:p>
        </p:txBody>
      </p:sp>
      <p:sp>
        <p:nvSpPr>
          <p:cNvPr id="12" name="テキスト ボックス 11">
            <a:extLst>
              <a:ext uri="{FF2B5EF4-FFF2-40B4-BE49-F238E27FC236}">
                <a16:creationId xmlns:a16="http://schemas.microsoft.com/office/drawing/2014/main" id="{CDB99CA8-5F2E-0AFA-6A15-13A516A16943}"/>
              </a:ext>
            </a:extLst>
          </p:cNvPr>
          <p:cNvSpPr txBox="1"/>
          <p:nvPr/>
        </p:nvSpPr>
        <p:spPr>
          <a:xfrm>
            <a:off x="5023507" y="872935"/>
            <a:ext cx="4653417" cy="5619487"/>
          </a:xfrm>
          <a:prstGeom prst="rect">
            <a:avLst/>
          </a:prstGeom>
          <a:noFill/>
        </p:spPr>
        <p:txBody>
          <a:bodyPr rtlCol="0" wrap="square">
            <a:spAutoFit/>
          </a:bodyPr>
          <a:lstStyle/>
          <a:p>
            <a:pPr algn="l" defTabSz="447663" eaLnBrk="1" fontAlgn="auto" hangingPunct="1" indent="0" latinLnBrk="0" lvl="0" marL="0" marR="0" rtl="0">
              <a:lnSpc>
                <a:spcPts val="1371"/>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■背景</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様々な属性や背景を持つ学生たち</a:t>
            </a:r>
            <a:r>
              <a:rPr altLang="en-US" b="0" baseline="0" cap="none" dirty="0" i="0" kern="120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が互いに存分に語り合い、議論をしながら学びを深める環境を実現するために、キャンパス構成員の多様性を十分に確保することが極めて重要。また、多様な視点を取り入れることは日本の国際競争力を回復するためにも重要。これまでも高大連携事業を始め様々な取組を実施してはいるものの、理工系の学生のうち女性の割合の向上につながっていない。</a:t>
            </a:r>
            <a:endParaRPr altLang="ja-JP" b="0" baseline="0" cap="none" dirty="0" i="0" kern="1200" kumimoji="1" lang="en-US"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■対象学科等と女子学生比率</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理学部（</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7.9</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％）、工学部（</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10.1</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5</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年度時点</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p>
          <a:p>
            <a:pPr algn="l" defTabSz="447663" eaLnBrk="1" fontAlgn="auto" hangingPunct="1" indent="0" latinLnBrk="0" lvl="0" marL="0" marR="0" rtl="0">
              <a:lnSpc>
                <a:spcPts val="1371"/>
              </a:lnSpc>
              <a:spcBef>
                <a:spcPts val="0"/>
              </a:spcBef>
              <a:spcAft>
                <a:spcPts val="0"/>
              </a:spcAft>
              <a:buClrTx/>
              <a:buSzTx/>
              <a:buFontTx/>
              <a:buNone/>
              <a:tabLst/>
              <a:defRPr/>
            </a:pP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1" baseline="0" cap="none" dirty="0" i="0" kern="120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■養成する人材像</a:t>
            </a:r>
            <a:endParaRPr altLang="ja-JP" b="1" baseline="0" cap="none" dirty="0" i="0" kern="120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将来の我が国の</a:t>
            </a:r>
            <a:r>
              <a:rPr altLang="en-US" b="1" baseline="0" cap="none" dirty="0" i="0" kern="1200" kumimoji="1" lang="ja-JP" noProof="0" normalizeH="0" spc="0" strike="noStrike" sz="1175" u="sng">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科学技術・イノベーションの創出に貢献できるポテンシャル</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のある人材を育成し、更なる</a:t>
            </a:r>
            <a:r>
              <a:rPr altLang="en-US" b="1" baseline="0" cap="none" dirty="0" i="0" kern="1200" kumimoji="1" lang="ja-JP" noProof="0" normalizeH="0" spc="0" strike="noStrike" sz="1175" u="sng">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優れた女子学生のロールモデル</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となることを期待する。</a:t>
            </a: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■選抜方法（令和８年度入学者選抜）</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一般選抜では測りにくい多様な能力並びに志を総合的に評価するため、総合型選抜（理学部）及び学校推薦型選抜（工学部）を活用。</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1"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（例）総合型選抜（理学部）</a:t>
            </a:r>
            <a:endParaRPr altLang="ja-JP" b="1"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177200" marR="0" rtl="0">
              <a:lnSpc>
                <a:spcPts val="1322"/>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提出書類、能力測定考査、口頭試問及び</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大学入学共通テスト</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（６教科８科目。</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国語、地理歴史・公民、数学、理科、外国語、情報</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）の成績を総合して決定。</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349737" latinLnBrk="0" lvl="0" marL="349737" marR="0" rtl="0">
              <a:lnSpc>
                <a:spcPts val="1371"/>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・能力測定考査（物理学・数学入試）：</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物理学及び数学の理解力、問題解決力、論理的思考力、明解な説明能力</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などを評価</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349737" latinLnBrk="0" lvl="0" marL="349737" marR="0" rtl="0">
              <a:lnSpc>
                <a:spcPts val="1371"/>
              </a:lnSpc>
              <a:spcBef>
                <a:spcPts val="0"/>
              </a:spcBef>
              <a:spcAft>
                <a:spcPts val="0"/>
              </a:spcAft>
              <a:buClrTx/>
              <a:buSzTx/>
              <a:buFontTx/>
              <a:buNone/>
              <a:tabLst/>
              <a:defRPr/>
            </a:pP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・能力測定考査（宇宙・地球惑星科学入試）：</a:t>
            </a:r>
            <a:r>
              <a:rPr altLang="en-US" b="0" baseline="0" cap="none" dirty="0" i="0" kern="0" kumimoji="1" lang="ja-JP" noProof="0" normalizeH="0" spc="0" strike="noStrike" sz="1175">
                <a:ln>
                  <a:noFill/>
                </a:ln>
                <a:effectLst/>
                <a:uLnTx/>
                <a:uFillTx/>
                <a:latin charset="-128" panose="020B0604030504040204" pitchFamily="50" typeface="Meiryo UI"/>
                <a:ea charset="-128" panose="020B0604030504040204" pitchFamily="50" typeface="Meiryo UI"/>
                <a:cs typeface="+mn-cs"/>
                <a:sym charset="0" panose="020B0604020202020204" pitchFamily="34" typeface="Arial"/>
              </a:rPr>
              <a:t>小論文により宇宙・地球・惑星への科学的な興味や好奇心に裏打ちされた論理的思考力や問題発見力、課題解決能力</a:t>
            </a:r>
            <a:r>
              <a:rPr altLang="en-US" b="0" baseline="0" cap="none" dirty="0" i="0" kern="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などについて評価。</a:t>
            </a:r>
            <a:endParaRPr altLang="ja-JP" b="0" baseline="0" cap="none" dirty="0" i="0" kern="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1" baseline="0" cap="none" dirty="0" i="0" kern="0" kumimoji="1" lang="ja-JP"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■募集人員（令和８年度入学者選抜）</a:t>
            </a:r>
            <a:endParaRPr altLang="ja-JP" b="1" baseline="0" cap="none" dirty="0" i="0" kern="0" kumimoji="1" lang="en-US" noProof="0" normalizeH="0" spc="0" strike="noStrike" sz="1371"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47663" eaLnBrk="1" fontAlgn="auto" hangingPunct="1" indent="0" latinLnBrk="0" lvl="0" marL="0" marR="0" rtl="0">
              <a:lnSpc>
                <a:spcPts val="1371"/>
              </a:lnSpc>
              <a:spcBef>
                <a:spcPts val="0"/>
              </a:spcBef>
              <a:spcAft>
                <a:spcPts val="0"/>
              </a:spcAft>
              <a:buClrTx/>
              <a:buSzTx/>
              <a:buFontTx/>
              <a:buNone/>
              <a:tabLst/>
              <a:defRPr/>
            </a:pP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39</a:t>
            </a:r>
            <a:r>
              <a:rPr altLang="en-US" b="0" baseline="0" cap="none" dirty="0" i="0" kern="1200" kumimoji="1" lang="zh-TW"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zh-TW"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1,286</a:t>
            </a:r>
            <a:r>
              <a:rPr altLang="en-US" b="0" baseline="0" cap="none" dirty="0" i="0" kern="12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名中</a:t>
            </a:r>
            <a:r>
              <a:rPr altLang="en-US" b="0" baseline="0" cap="none" dirty="0" i="0" kern="1200" kumimoji="1" lang="zh-TW"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12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3" name="スライド番号プレースホルダー 8">
            <a:extLst>
              <a:ext uri="{FF2B5EF4-FFF2-40B4-BE49-F238E27FC236}">
                <a16:creationId xmlns:a16="http://schemas.microsoft.com/office/drawing/2014/main" id="{D8147FE5-A396-957D-70A4-E3B23FA55F56}"/>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25</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876234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9A613C9A-D35E-2867-6AEF-DA1C01EB1D12}"/>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178C07D1-66E8-AF83-917C-5456A7FD3EB2}"/>
              </a:ext>
            </a:extLst>
          </p:cNvPr>
          <p:cNvSpPr/>
          <p:nvPr/>
        </p:nvSpPr>
        <p:spPr>
          <a:xfrm>
            <a:off x="128464" y="656455"/>
            <a:ext cx="4752528" cy="2937109"/>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7" name="タイトル 1">
            <a:extLst>
              <a:ext uri="{FF2B5EF4-FFF2-40B4-BE49-F238E27FC236}">
                <a16:creationId xmlns:a16="http://schemas.microsoft.com/office/drawing/2014/main" id="{953C7D39-8B70-13FE-AFCD-193D9E89C1BE}"/>
              </a:ext>
            </a:extLst>
          </p:cNvPr>
          <p:cNvSpPr>
            <a:spLocks noGrp="1"/>
          </p:cNvSpPr>
          <p:nvPr>
            <p:ph type="title"/>
          </p:nvPr>
        </p:nvSpPr>
        <p:spPr>
          <a:xfrm>
            <a:off x="0" y="0"/>
            <a:ext cx="9906000" cy="406800"/>
          </a:xfrm>
          <a:solidFill>
            <a:srgbClr val="002060"/>
          </a:solidFill>
        </p:spPr>
        <p:txBody>
          <a:bodyPr anchor="t" anchorCtr="0" bIns="0" tIns="72000"/>
          <a:lstStyle/>
          <a:p>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参考</a:t>
            </a:r>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　入学者の多様性確保に向けた選抜の事例②</a:t>
            </a:r>
          </a:p>
        </p:txBody>
      </p:sp>
      <p:sp>
        <p:nvSpPr>
          <p:cNvPr id="3" name="タイトル 1">
            <a:extLst>
              <a:ext uri="{FF2B5EF4-FFF2-40B4-BE49-F238E27FC236}">
                <a16:creationId xmlns:a16="http://schemas.microsoft.com/office/drawing/2014/main" id="{3824C34D-7CAE-9DBD-E3B9-B20B4DC41CBB}"/>
              </a:ext>
            </a:extLst>
          </p:cNvPr>
          <p:cNvSpPr txBox="1">
            <a:spLocks/>
          </p:cNvSpPr>
          <p:nvPr/>
        </p:nvSpPr>
        <p:spPr>
          <a:xfrm>
            <a:off x="102036" y="477642"/>
            <a:ext cx="1250564" cy="360039"/>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青山学院大学</a:t>
            </a:r>
          </a:p>
        </p:txBody>
      </p:sp>
      <p:sp>
        <p:nvSpPr>
          <p:cNvPr id="11" name="テキスト ボックス 10">
            <a:extLst>
              <a:ext uri="{FF2B5EF4-FFF2-40B4-BE49-F238E27FC236}">
                <a16:creationId xmlns:a16="http://schemas.microsoft.com/office/drawing/2014/main" id="{FB1F8D7B-55EC-7C1A-6DE0-D062F64EB376}"/>
              </a:ext>
            </a:extLst>
          </p:cNvPr>
          <p:cNvSpPr txBox="1"/>
          <p:nvPr/>
        </p:nvSpPr>
        <p:spPr>
          <a:xfrm>
            <a:off x="128464" y="833484"/>
            <a:ext cx="4752527" cy="263918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全国</a:t>
            </a:r>
            <a:r>
              <a:rPr altLang="en-US" b="1" baseline="0" cap="none" dirty="0" i="0" kern="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児童養護施設</a:t>
            </a: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推薦</a:t>
            </a:r>
            <a:endParaRPr altLang="ja-JP"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0" kumimoji="1" lang="en-US" noProof="0" normalizeH="0" spc="0" strike="noStrike" sz="8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募集学部合計で若干名</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■目的</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趣旨</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本学のスクール・モットー「地の塩・世の光」に基づき、</a:t>
            </a:r>
            <a:r>
              <a:rPr altLang="en-US" b="1" baseline="0" cap="none" dirty="0" i="0" kern="120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「社会福祉法人 全国社会福祉協議会 全国児童養護施設協議会」に加盟している児童養護施設に入所している者</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で、大学への出願資格を有し、本学への進学を希望する者に高等教育の機会を提供するために、</a:t>
            </a:r>
            <a:r>
              <a:rPr altLang="en-US" b="1" baseline="0" cap="none" dirty="0" i="0" kern="120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施設長（施設責任者）の推薦</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による入学者選抜制度を行うものとする。</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1100"/>
              </a:lnSpc>
              <a:spcBef>
                <a:spcPts val="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）当該選抜による入学者を対象に、在学中の学びを継続させるために</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1100"/>
              </a:lnSpc>
              <a:spcBef>
                <a:spcPts val="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①入学後の学費の免除、②奨学金の支給、③アドバイザー教員制度の導入 を実施</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1100"/>
              </a:lnSpc>
              <a:spcBef>
                <a:spcPts val="0"/>
              </a:spcBef>
              <a:spcAft>
                <a:spcPts val="0"/>
              </a:spcAft>
              <a:buClrTx/>
              <a:buSzTx/>
              <a:buFontTx/>
              <a:buNone/>
              <a:tabLst/>
              <a:defRPr/>
            </a:pP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2" name="テキスト ボックス 11">
            <a:extLst>
              <a:ext uri="{FF2B5EF4-FFF2-40B4-BE49-F238E27FC236}">
                <a16:creationId xmlns:a16="http://schemas.microsoft.com/office/drawing/2014/main" id="{6BDADA23-07F3-8723-E159-48938193BCAB}"/>
              </a:ext>
            </a:extLst>
          </p:cNvPr>
          <p:cNvSpPr txBox="1"/>
          <p:nvPr/>
        </p:nvSpPr>
        <p:spPr>
          <a:xfrm>
            <a:off x="1283014" y="3387109"/>
            <a:ext cx="3621879" cy="23398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＜青山学院大学ウェブサイト及び</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2026</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年度同大学入学者選抜要項より＞</a:t>
            </a:r>
            <a:endPar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24" name="正方形/長方形 23">
            <a:extLst>
              <a:ext uri="{FF2B5EF4-FFF2-40B4-BE49-F238E27FC236}">
                <a16:creationId xmlns:a16="http://schemas.microsoft.com/office/drawing/2014/main" id="{5DEA49F8-6896-9532-2975-B8BA9E27ADB7}"/>
              </a:ext>
            </a:extLst>
          </p:cNvPr>
          <p:cNvSpPr/>
          <p:nvPr/>
        </p:nvSpPr>
        <p:spPr>
          <a:xfrm>
            <a:off x="132902" y="3822671"/>
            <a:ext cx="4752528" cy="2937109"/>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25" name="タイトル 1">
            <a:extLst>
              <a:ext uri="{FF2B5EF4-FFF2-40B4-BE49-F238E27FC236}">
                <a16:creationId xmlns:a16="http://schemas.microsoft.com/office/drawing/2014/main" id="{FA08B4D4-7830-1D99-F56A-E05BCFD7A9DF}"/>
              </a:ext>
            </a:extLst>
          </p:cNvPr>
          <p:cNvSpPr txBox="1">
            <a:spLocks/>
          </p:cNvSpPr>
          <p:nvPr/>
        </p:nvSpPr>
        <p:spPr>
          <a:xfrm>
            <a:off x="106474" y="3643858"/>
            <a:ext cx="1966206" cy="360039"/>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宇都宮大学</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国際学部</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endPar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endParaRPr>
          </a:p>
        </p:txBody>
      </p:sp>
      <p:sp>
        <p:nvSpPr>
          <p:cNvPr id="26" name="テキスト ボックス 25">
            <a:extLst>
              <a:ext uri="{FF2B5EF4-FFF2-40B4-BE49-F238E27FC236}">
                <a16:creationId xmlns:a16="http://schemas.microsoft.com/office/drawing/2014/main" id="{0DBF41A5-6965-4F38-A4B5-9CACF9F0C6F7}"/>
              </a:ext>
            </a:extLst>
          </p:cNvPr>
          <p:cNvSpPr txBox="1"/>
          <p:nvPr/>
        </p:nvSpPr>
        <p:spPr>
          <a:xfrm>
            <a:off x="132902" y="3999700"/>
            <a:ext cx="4748089" cy="275460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総合型選抜</a:t>
            </a:r>
            <a:r>
              <a:rPr altLang="ja-JP"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D</a:t>
            </a: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外国人生徒</a:t>
            </a: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0" kumimoji="1" lang="en-US" noProof="0" normalizeH="0" spc="0" strike="noStrike" sz="8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３</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endParaRPr altLang="zh-TW"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1" lang="en-US" noProof="0" normalizeH="0" spc="0" strike="noStrike" sz="8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■出願資格（一部抜粋）</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　</a:t>
            </a:r>
            <a:r>
              <a:rPr altLang="en-US" b="1" baseline="0" cap="none" dirty="0" i="0" kern="120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日本の国籍を有せず、出入国管理及び難民認定法</a:t>
            </a:r>
            <a:r>
              <a:rPr altLang="en-US" b="1" baseline="0" cap="none" dirty="0" i="0" kern="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により、大学入学</a:t>
            </a:r>
            <a:endParaRPr altLang="ja-JP" b="1" baseline="0" cap="none" dirty="0" i="0" kern="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1" baseline="0" cap="none" dirty="0" i="0" kern="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に支障のない在留資格を有する</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者</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　</a:t>
            </a:r>
            <a:r>
              <a:rPr altLang="ja-JP" b="1" baseline="0" cap="none" dirty="0" i="0" kern="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JLPT</a:t>
            </a:r>
            <a:r>
              <a:rPr altLang="en-US" b="1" baseline="0" cap="none" dirty="0" i="0" kern="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日本語能力試験</a:t>
            </a:r>
            <a:r>
              <a:rPr altLang="ja-JP" b="1" baseline="0" cap="none" dirty="0" i="0" kern="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N1</a:t>
            </a:r>
            <a:r>
              <a:rPr altLang="en-US" b="1" baseline="0" cap="none" dirty="0" i="0" kern="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を取得</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していること</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　次の①又は②のいずれかに該当していること</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① 日本国内の高等学校若しくは中等教育学校を卒業した者及び令和</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8</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a:t>
            </a:r>
            <a:r>
              <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月に卒業見込みの者</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② 文部科学大臣が日本の高等学校相当として指定している外国人学</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校を修了した者及び令和</a:t>
            </a:r>
            <a:r>
              <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8</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a:t>
            </a:r>
            <a:r>
              <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月に修了見込みの者</a:t>
            </a:r>
            <a:endParaRPr altLang="en-US" b="0" baseline="0" cap="none" dirty="0" i="0" kern="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27" name="テキスト ボックス 26">
            <a:extLst>
              <a:ext uri="{FF2B5EF4-FFF2-40B4-BE49-F238E27FC236}">
                <a16:creationId xmlns:a16="http://schemas.microsoft.com/office/drawing/2014/main" id="{2FA6F672-4FE4-6D56-BB93-ECF2B179960D}"/>
              </a:ext>
            </a:extLst>
          </p:cNvPr>
          <p:cNvSpPr txBox="1"/>
          <p:nvPr/>
        </p:nvSpPr>
        <p:spPr>
          <a:xfrm>
            <a:off x="1085863" y="6546898"/>
            <a:ext cx="3867137" cy="23398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＜宇都宮大学　令和８年度総合型選抜</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D(</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外国人生徒</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学生募集要項より＞</a:t>
            </a:r>
            <a:endPar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28" name="正方形/長方形 27">
            <a:extLst>
              <a:ext uri="{FF2B5EF4-FFF2-40B4-BE49-F238E27FC236}">
                <a16:creationId xmlns:a16="http://schemas.microsoft.com/office/drawing/2014/main" id="{8C6FF1B0-71CD-49FA-32CC-9A3A3656C496}"/>
              </a:ext>
            </a:extLst>
          </p:cNvPr>
          <p:cNvSpPr/>
          <p:nvPr/>
        </p:nvSpPr>
        <p:spPr>
          <a:xfrm>
            <a:off x="5025010" y="3835972"/>
            <a:ext cx="4752528" cy="2937109"/>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29" name="タイトル 1">
            <a:extLst>
              <a:ext uri="{FF2B5EF4-FFF2-40B4-BE49-F238E27FC236}">
                <a16:creationId xmlns:a16="http://schemas.microsoft.com/office/drawing/2014/main" id="{2EC9FD0D-818E-8CF5-137F-FACE33BDEFED}"/>
              </a:ext>
            </a:extLst>
          </p:cNvPr>
          <p:cNvSpPr txBox="1">
            <a:spLocks/>
          </p:cNvSpPr>
          <p:nvPr/>
        </p:nvSpPr>
        <p:spPr>
          <a:xfrm>
            <a:off x="4998582" y="3657159"/>
            <a:ext cx="2546706" cy="360039"/>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岐阜医療科学大学</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看護学部</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endPar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endParaRPr>
          </a:p>
        </p:txBody>
      </p:sp>
      <p:sp>
        <p:nvSpPr>
          <p:cNvPr id="30" name="テキスト ボックス 29">
            <a:extLst>
              <a:ext uri="{FF2B5EF4-FFF2-40B4-BE49-F238E27FC236}">
                <a16:creationId xmlns:a16="http://schemas.microsoft.com/office/drawing/2014/main" id="{111B1B2E-DABB-6A60-62B1-354F96875BAB}"/>
              </a:ext>
            </a:extLst>
          </p:cNvPr>
          <p:cNvSpPr txBox="1"/>
          <p:nvPr/>
        </p:nvSpPr>
        <p:spPr>
          <a:xfrm>
            <a:off x="5025010" y="4013001"/>
            <a:ext cx="4748088" cy="2215991"/>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総合型選抜　多面的評価型</a:t>
            </a:r>
            <a:r>
              <a:rPr altLang="ja-JP"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男子</a:t>
            </a: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枠</a:t>
            </a:r>
            <a:r>
              <a:rPr altLang="ja-JP"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p>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8</a:t>
            </a:r>
            <a:r>
              <a:rPr altLang="en-US" b="0" baseline="0" cap="none" dirty="0" i="0" kern="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年度選抜から実施予定</a:t>
            </a:r>
            <a:endParaRPr altLang="ja-JP" b="0" baseline="0" cap="none" dirty="0" i="0" kern="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10</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endParaRPr altLang="zh-TW"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1" baseline="0" cap="none" dirty="0" i="0" kern="0" kumimoji="1" lang="en-US" noProof="0" normalizeH="0" spc="0" strike="noStrike" sz="8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■導入の背景</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性別に関係なく、それぞれの強みを活かしたチーム医療が求められる中で、</a:t>
            </a:r>
            <a:r>
              <a:rPr altLang="en-US" b="1" baseline="0" cap="none" dirty="0" i="0" kern="120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男性看護師は患者さんの多様なニーズに応えるとともに、職場環境の改善や看護の発展にも寄与する重要な人材として期待</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されています。</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そこで、本学の総合型選抜多面的評価型において「男子枠」を設けて入学者選抜を実施します。</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31" name="テキスト ボックス 30">
            <a:extLst>
              <a:ext uri="{FF2B5EF4-FFF2-40B4-BE49-F238E27FC236}">
                <a16:creationId xmlns:a16="http://schemas.microsoft.com/office/drawing/2014/main" id="{E8FAD059-F8AD-EAF5-FC72-004F52092452}"/>
              </a:ext>
            </a:extLst>
          </p:cNvPr>
          <p:cNvSpPr txBox="1"/>
          <p:nvPr/>
        </p:nvSpPr>
        <p:spPr>
          <a:xfrm>
            <a:off x="6739987" y="6579056"/>
            <a:ext cx="3318694" cy="2308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＜岐阜医療科学大学　</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2026</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年度学生募集要項要項より＞</a:t>
            </a:r>
            <a:endPar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32" name="正方形/長方形 31">
            <a:extLst>
              <a:ext uri="{FF2B5EF4-FFF2-40B4-BE49-F238E27FC236}">
                <a16:creationId xmlns:a16="http://schemas.microsoft.com/office/drawing/2014/main" id="{72EA4870-0534-ACBF-9586-E08B6A8341B3}"/>
              </a:ext>
            </a:extLst>
          </p:cNvPr>
          <p:cNvSpPr/>
          <p:nvPr/>
        </p:nvSpPr>
        <p:spPr>
          <a:xfrm>
            <a:off x="5025010" y="657737"/>
            <a:ext cx="4752528" cy="2937109"/>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33" name="タイトル 1">
            <a:extLst>
              <a:ext uri="{FF2B5EF4-FFF2-40B4-BE49-F238E27FC236}">
                <a16:creationId xmlns:a16="http://schemas.microsoft.com/office/drawing/2014/main" id="{26DDF20C-0090-FF93-B159-D6B0F53C2884}"/>
              </a:ext>
            </a:extLst>
          </p:cNvPr>
          <p:cNvSpPr txBox="1">
            <a:spLocks/>
          </p:cNvSpPr>
          <p:nvPr/>
        </p:nvSpPr>
        <p:spPr>
          <a:xfrm>
            <a:off x="4998582" y="478924"/>
            <a:ext cx="3410802" cy="360039"/>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鹿児島大学</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医学部保健学科看護学専攻</a:t>
            </a:r>
            <a:r>
              <a:rPr altLang="ja-JP" b="1" baseline="0" cap="none" dirty="0" i="0" kern="1200" kumimoji="1"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a:t>
            </a:r>
          </a:p>
          <a:p>
            <a:pPr algn="ctr" defTabSz="914400" eaLnBrk="1" fontAlgn="auto" hangingPunct="1" indent="0" latinLnBrk="0" lvl="0" marL="0" marR="0" rtl="0">
              <a:lnSpc>
                <a:spcPct val="100000"/>
              </a:lnSpc>
              <a:spcBef>
                <a:spcPct val="0"/>
              </a:spcBef>
              <a:spcAft>
                <a:spcPts val="0"/>
              </a:spcAft>
              <a:buClrTx/>
              <a:buSzTx/>
              <a:buFontTx/>
              <a:buNone/>
              <a:tabLst/>
              <a:defRPr/>
            </a:pPr>
            <a:endPar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endParaRPr>
          </a:p>
        </p:txBody>
      </p:sp>
      <p:sp>
        <p:nvSpPr>
          <p:cNvPr id="34" name="テキスト ボックス 33">
            <a:extLst>
              <a:ext uri="{FF2B5EF4-FFF2-40B4-BE49-F238E27FC236}">
                <a16:creationId xmlns:a16="http://schemas.microsoft.com/office/drawing/2014/main" id="{EDF0CD9C-E708-8B73-0F7B-A8B02FD322A2}"/>
              </a:ext>
            </a:extLst>
          </p:cNvPr>
          <p:cNvSpPr txBox="1"/>
          <p:nvPr/>
        </p:nvSpPr>
        <p:spPr>
          <a:xfrm>
            <a:off x="5025010" y="834766"/>
            <a:ext cx="4748088" cy="256993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zh-TW"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総合型選抜</a:t>
            </a:r>
            <a:r>
              <a:rPr altLang="zh-TW"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0" kumimoji="1" lang="zh-TW"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自己推薦型選抜</a:t>
            </a:r>
            <a:r>
              <a:rPr altLang="zh-TW"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0" kumimoji="1" lang="zh-TW"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1" baseline="0" cap="none" dirty="0" i="0" kern="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離島</a:t>
            </a: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枠</a:t>
            </a:r>
            <a:endParaRPr altLang="zh-TW" b="1" baseline="0" cap="none" dirty="0" i="0" kern="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9</a:t>
            </a:r>
            <a:r>
              <a:rPr altLang="en-US" b="0" baseline="0" cap="none" dirty="0" i="0" kern="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年度選抜から実施予定</a:t>
            </a:r>
            <a:endParaRPr altLang="ja-JP" b="1" baseline="0" cap="none" dirty="0" i="0" kern="0" kumimoji="1" lang="en-US"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２名</a:t>
            </a:r>
            <a:endParaRPr altLang="zh-TW"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■出願要件（一部抜粋）</a:t>
            </a:r>
            <a:endPar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　</a:t>
            </a:r>
            <a:r>
              <a:rPr altLang="en-US" b="1" baseline="0" cap="none" dirty="0" i="0" kern="120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鹿児島県の離島地域</a:t>
            </a:r>
            <a:r>
              <a:rPr altLang="ja-JP" b="1" baseline="0" cap="none" dirty="0" i="0" kern="120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にある高等学校（中等教育学校、高等部</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を置く特別支援学校を含む。以下同じ。）を卒業した者及び令和９年</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３月までに卒業見込みの者　など</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　卒業後、直ちに</a:t>
            </a:r>
            <a:r>
              <a:rPr altLang="en-US" b="1" baseline="0" cap="none" dirty="0" i="0" kern="0" kumimoji="1" lang="ja-JP"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鹿児島県内の離島地域</a:t>
            </a: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に所在する病院等に３年以</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上勤務することを確約できる者</a:t>
            </a:r>
            <a:endParaRPr altLang="ja-JP" b="0" baseline="0" cap="none" dirty="0" i="0" kern="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900"/>
              </a:lnSpc>
              <a:spcBef>
                <a:spcPts val="0"/>
              </a:spcBef>
              <a:spcAft>
                <a:spcPts val="0"/>
              </a:spcAft>
              <a:buClrTx/>
              <a:buSzTx/>
              <a:buFontTx/>
              <a:buNone/>
              <a:tabLst/>
              <a:defRPr/>
            </a:pPr>
            <a:r>
              <a:rPr altLang="en-US" b="0" baseline="0" cap="none" dirty="0" i="0" kern="0" kumimoji="1" lang="ja-JP"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0" kumimoji="1" lang="en-US"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0" kumimoji="1" lang="ja-JP"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0" baseline="0" cap="none" dirty="0" i="0" kern="0" kumimoji="1" lang="zh-TW"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獅子島、桂島、上甑島、中甑島、下甑島、新島、種子島、馬毛島、屋久島、口永良部島、</a:t>
            </a:r>
            <a:endParaRPr altLang="zh-TW" b="0" baseline="0" cap="none" dirty="0" i="0" kern="0" kumimoji="1" lang="en-US"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900"/>
              </a:lnSpc>
              <a:spcBef>
                <a:spcPts val="0"/>
              </a:spcBef>
              <a:spcAft>
                <a:spcPts val="0"/>
              </a:spcAft>
              <a:buClrTx/>
              <a:buSzTx/>
              <a:buFontTx/>
              <a:buNone/>
              <a:tabLst/>
              <a:defRPr/>
            </a:pPr>
            <a:r>
              <a:rPr altLang="en-US" b="0" baseline="0" cap="none" dirty="0" i="0" kern="0" kumimoji="1" lang="ja-JP"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0" baseline="0" cap="none" dirty="0" i="0" kern="0" kumimoji="1" lang="zh-TW"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竹島、硫黄島、黒島、口之島、中之島、諏訪之瀬島、平島、悪石島、小宝島、宝島、</a:t>
            </a:r>
            <a:endParaRPr altLang="zh-TW" b="0" baseline="0" cap="none" dirty="0" i="0" kern="0" kumimoji="1" lang="en-US"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ts val="900"/>
              </a:lnSpc>
              <a:spcBef>
                <a:spcPts val="0"/>
              </a:spcBef>
              <a:spcAft>
                <a:spcPts val="0"/>
              </a:spcAft>
              <a:buClrTx/>
              <a:buSzTx/>
              <a:buFontTx/>
              <a:buNone/>
              <a:tabLst/>
              <a:defRPr/>
            </a:pPr>
            <a:r>
              <a:rPr altLang="en-US" b="0" baseline="0" cap="none" dirty="0" i="0" kern="0" kumimoji="1" lang="ja-JP"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0" baseline="0" cap="none" dirty="0" i="0" kern="0" kumimoji="1" lang="zh-TW"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奄美大島、喜界島、請島、与路島、加計呂麻島、徳之島、沖永良部島、与論島</a:t>
            </a:r>
            <a:endParaRPr altLang="ja-JP" b="0" baseline="0" cap="none" dirty="0" i="0" kern="0" kumimoji="1" lang="en-US"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35" name="テキスト ボックス 34">
            <a:extLst>
              <a:ext uri="{FF2B5EF4-FFF2-40B4-BE49-F238E27FC236}">
                <a16:creationId xmlns:a16="http://schemas.microsoft.com/office/drawing/2014/main" id="{C351BE79-ABFF-1540-D99A-A8AAAE105250}"/>
              </a:ext>
            </a:extLst>
          </p:cNvPr>
          <p:cNvSpPr txBox="1"/>
          <p:nvPr/>
        </p:nvSpPr>
        <p:spPr>
          <a:xfrm>
            <a:off x="5025010" y="3391010"/>
            <a:ext cx="4824535" cy="23398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＜鹿児島大学　</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予告</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9</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年度入学者選抜</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8</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年度実施</a:t>
            </a:r>
            <a:r>
              <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における選抜方法等についてより＞</a:t>
            </a:r>
            <a:endParaRPr altLang="ja-JP" b="0" baseline="0" cap="none" dirty="0" i="0" kern="1200" kumimoji="1" lang="en-US" noProof="0" normalizeH="0" spc="0" strike="noStrike" sz="900" u="none">
              <a:ln>
                <a:noFill/>
              </a:ln>
              <a:solidFill>
                <a:srgbClr val="002060"/>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4" name="スライド番号プレースホルダー 8">
            <a:extLst>
              <a:ext uri="{FF2B5EF4-FFF2-40B4-BE49-F238E27FC236}">
                <a16:creationId xmlns:a16="http://schemas.microsoft.com/office/drawing/2014/main" id="{36D51476-3884-9A6A-DA87-46020FFC8CBB}"/>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26</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28440182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0ED0DAA3-A1BF-E9C8-D61C-5346A935E8CC}"/>
            </a:ext>
          </a:extLst>
        </p:cNvPr>
        <p:cNvGrpSpPr/>
        <p:nvPr/>
      </p:nvGrpSpPr>
      <p:grpSpPr>
        <a:xfrm>
          <a:off x="0" y="0"/>
          <a:ext cx="0" cy="0"/>
          <a:chOff x="0" y="0"/>
          <a:chExt cx="0" cy="0"/>
        </a:xfrm>
      </p:grpSpPr>
      <p:grpSp>
        <p:nvGrpSpPr>
          <p:cNvPr id="3" name="図形グループ 10">
            <a:extLst>
              <a:ext uri="{FF2B5EF4-FFF2-40B4-BE49-F238E27FC236}">
                <a16:creationId xmlns:a16="http://schemas.microsoft.com/office/drawing/2014/main" id="{877202E1-E46C-FFF4-B5D5-5E10F977391F}"/>
              </a:ext>
            </a:extLst>
          </p:cNvPr>
          <p:cNvGrpSpPr>
            <a:grpSpLocks/>
          </p:cNvGrpSpPr>
          <p:nvPr/>
        </p:nvGrpSpPr>
        <p:grpSpPr bwMode="auto">
          <a:xfrm>
            <a:off x="-14772" y="260648"/>
            <a:ext cx="9906000" cy="6858000"/>
            <a:chOff x="772319" y="419110"/>
            <a:chExt cx="9144000" cy="6858000"/>
          </a:xfrm>
        </p:grpSpPr>
        <p:sp>
          <p:nvSpPr>
            <p:cNvPr id="4" name="正方形/長方形 3">
              <a:extLst>
                <a:ext uri="{FF2B5EF4-FFF2-40B4-BE49-F238E27FC236}">
                  <a16:creationId xmlns:a16="http://schemas.microsoft.com/office/drawing/2014/main" id="{3E7BFFC9-E028-4C0A-DCBC-825E44669F15}"/>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6" name="図 5">
              <a:extLst>
                <a:ext uri="{FF2B5EF4-FFF2-40B4-BE49-F238E27FC236}">
                  <a16:creationId xmlns:a16="http://schemas.microsoft.com/office/drawing/2014/main" id="{156AD312-0487-CD95-EC86-06E96219B1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AE381AC9-6D57-16D0-4994-A8960E7F0890}"/>
              </a:ext>
            </a:extLst>
          </p:cNvPr>
          <p:cNvSpPr/>
          <p:nvPr/>
        </p:nvSpPr>
        <p:spPr>
          <a:xfrm>
            <a:off x="85036" y="94776"/>
            <a:ext cx="9728504" cy="6721512"/>
          </a:xfrm>
          <a:prstGeom prst="rect">
            <a:avLst/>
          </a:prstGeom>
        </p:spPr>
        <p:txBody>
          <a:bodyPr anchor="ctr" anchorCtr="1" bIns="0" lIns="0" rIns="0" tIns="0" wrap="square">
            <a:noAutofit/>
          </a:bodyPr>
          <a:lstStyle/>
          <a:p>
            <a:pPr defTabSz="871545">
              <a:lnSpc>
                <a:spcPts val="3774"/>
              </a:lnSpc>
              <a:defRPr/>
            </a:pPr>
            <a:r>
              <a:rPr altLang="en-US" b="1" baseline="0" cap="none" dirty="0" i="0" kern="1200" kumimoji="1" lang="ja-JP" noProof="0" normalizeH="0" spc="0" strike="noStrike" sz="3200" u="none">
                <a:ln>
                  <a:noFill/>
                </a:ln>
                <a:solidFill>
                  <a:prstClr val="black"/>
                </a:solidFill>
                <a:effectLst/>
                <a:uLnTx/>
                <a:uFillTx/>
                <a:latin charset="-128" panose="020B0604030504040204" pitchFamily="50" typeface="Meiryo UI"/>
                <a:ea charset="-128" panose="020B0604030504040204" pitchFamily="50" typeface="Meiryo UI"/>
                <a:cs typeface="+mn-cs"/>
              </a:rPr>
              <a:t>１．</a:t>
            </a:r>
            <a:r>
              <a:rPr altLang="en-US" b="1" dirty="0" kumimoji="1" lang="ja-JP" sz="3200">
                <a:solidFill>
                  <a:prstClr val="black"/>
                </a:solidFill>
                <a:latin charset="-128" panose="020B0604030504040204" pitchFamily="50" typeface="Meiryo UI"/>
                <a:ea charset="-128" panose="020B0604030504040204" pitchFamily="50" typeface="Meiryo UI"/>
                <a:cs charset="-128" panose="020B0604030504040204" pitchFamily="50" typeface="メイリオ"/>
              </a:rPr>
              <a:t>令和９年度大学入学者選抜実施要項</a:t>
            </a:r>
            <a:endParaRPr altLang="ja-JP" b="1" dirty="0" kumimoji="1" lang="en-US" sz="3200">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p:txBody>
      </p:sp>
      <p:sp>
        <p:nvSpPr>
          <p:cNvPr id="5" name="スライド番号プレースホルダー 8">
            <a:extLst>
              <a:ext uri="{FF2B5EF4-FFF2-40B4-BE49-F238E27FC236}">
                <a16:creationId xmlns:a16="http://schemas.microsoft.com/office/drawing/2014/main" id="{77036B24-21DB-CD73-5E4F-3287C0207D54}"/>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
        <p:nvSpPr>
          <p:cNvPr id="7" name="スライド番号プレースホルダー 13">
            <a:extLst>
              <a:ext uri="{FF2B5EF4-FFF2-40B4-BE49-F238E27FC236}">
                <a16:creationId xmlns:a16="http://schemas.microsoft.com/office/drawing/2014/main" id="{FFDC166B-2A14-A17D-3665-FE34D6A11CC8}"/>
              </a:ext>
            </a:extLst>
          </p:cNvPr>
          <p:cNvSpPr txBox="1">
            <a:spLocks/>
          </p:cNvSpPr>
          <p:nvPr/>
        </p:nvSpPr>
        <p:spPr>
          <a:xfrm>
            <a:off x="9093460" y="6417332"/>
            <a:ext cx="7302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rPr>
              <a:t>３</a:t>
            </a:r>
            <a:endParaRPr altLang="ja-JP" b="0" baseline="0" cap="none" dirty="0" i="0" kern="1200" kumimoji="1" lang="en-US"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74323420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982E0F7C-AEF4-76A6-1979-AA90CCCE83F8}"/>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E7BBB94-F1EA-891C-06BA-F30A7524188F}"/>
              </a:ext>
            </a:extLst>
          </p:cNvPr>
          <p:cNvSpPr>
            <a:spLocks noGrp="1"/>
          </p:cNvSpPr>
          <p:nvPr>
            <p:ph idx="10" sz="quarter" type="body"/>
          </p:nvPr>
        </p:nvSpPr>
        <p:spPr>
          <a:xfrm>
            <a:off x="446046" y="325474"/>
            <a:ext cx="9187474" cy="457968"/>
          </a:xfrm>
        </p:spPr>
        <p:txBody>
          <a:bodyPr/>
          <a:lstStyle/>
          <a:p>
            <a:r>
              <a:rPr altLang="en-US" dirty="0" lang="ja-JP" sz="2400"/>
              <a:t>大学入試の基本的な考え方</a:t>
            </a:r>
          </a:p>
        </p:txBody>
      </p:sp>
      <p:sp>
        <p:nvSpPr>
          <p:cNvPr id="7" name="正方形/長方形 6">
            <a:extLst>
              <a:ext uri="{FF2B5EF4-FFF2-40B4-BE49-F238E27FC236}">
                <a16:creationId xmlns:a16="http://schemas.microsoft.com/office/drawing/2014/main" id="{BAB4B88C-6077-4483-C5C6-0FDAB6C968B3}"/>
              </a:ext>
            </a:extLst>
          </p:cNvPr>
          <p:cNvSpPr/>
          <p:nvPr/>
        </p:nvSpPr>
        <p:spPr>
          <a:xfrm>
            <a:off x="446042" y="997881"/>
            <a:ext cx="9013907" cy="85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285750" marL="285750">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大学入試の円滑な実施に資するため、以下のような省令や基本方針に基づき、毎年度、</a:t>
            </a:r>
            <a:r>
              <a:rPr altLang="en-US" b="1" dirty="0" lang="ja-JP" sz="1400">
                <a:solidFill>
                  <a:schemeClr val="tx1"/>
                </a:solidFill>
                <a:latin charset="-128" panose="020B0604030504040204" pitchFamily="50" typeface="Meiryo UI"/>
                <a:ea charset="-128" panose="020B0604030504040204" pitchFamily="50" typeface="Meiryo UI"/>
              </a:rPr>
              <a:t>大学・高等学校関係者との協議を踏まえ、ガイドラインとして「大学入学者選抜実施要項」を定め、各大学に通知</a:t>
            </a:r>
            <a:r>
              <a:rPr altLang="en-US" dirty="0" lang="ja-JP" sz="1400">
                <a:solidFill>
                  <a:srgbClr val="000000"/>
                </a:solidFill>
                <a:latin charset="-128" panose="020B0604030504040204" pitchFamily="50" typeface="Meiryo UI"/>
                <a:ea charset="-128" panose="020B0604030504040204" pitchFamily="50" typeface="Meiryo UI"/>
              </a:rPr>
              <a:t>している。</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12" name="正方形/長方形 11">
            <a:extLst>
              <a:ext uri="{FF2B5EF4-FFF2-40B4-BE49-F238E27FC236}">
                <a16:creationId xmlns:a16="http://schemas.microsoft.com/office/drawing/2014/main" id="{1F8278F1-5B01-81B3-9DD9-9D98296A72BF}"/>
              </a:ext>
            </a:extLst>
          </p:cNvPr>
          <p:cNvSpPr/>
          <p:nvPr/>
        </p:nvSpPr>
        <p:spPr>
          <a:xfrm>
            <a:off x="446043" y="916641"/>
            <a:ext cx="9013907" cy="254592"/>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概要</a:t>
            </a:r>
          </a:p>
        </p:txBody>
      </p:sp>
      <p:sp>
        <p:nvSpPr>
          <p:cNvPr id="37" name="正方形/長方形 36">
            <a:extLst>
              <a:ext uri="{FF2B5EF4-FFF2-40B4-BE49-F238E27FC236}">
                <a16:creationId xmlns:a16="http://schemas.microsoft.com/office/drawing/2014/main" id="{DDA4D649-46FE-0940-FBE1-FAF59C34B38D}"/>
              </a:ext>
            </a:extLst>
          </p:cNvPr>
          <p:cNvSpPr/>
          <p:nvPr/>
        </p:nvSpPr>
        <p:spPr>
          <a:xfrm>
            <a:off x="446042" y="1895694"/>
            <a:ext cx="9013907" cy="254592"/>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大学設置基準（昭和</a:t>
            </a:r>
            <a:r>
              <a:rPr altLang="ja-JP" b="1" dirty="0" kumimoji="1" lang="en-US" sz="1600">
                <a:solidFill>
                  <a:prstClr val="white"/>
                </a:solidFill>
                <a:latin charset="-128" panose="020B0604030504040204" pitchFamily="50" typeface="Meiryo UI"/>
                <a:ea charset="-128" panose="020B0604030504040204" pitchFamily="50" typeface="Meiryo UI"/>
              </a:rPr>
              <a:t>31</a:t>
            </a:r>
            <a:r>
              <a:rPr altLang="en-US" b="1" dirty="0" kumimoji="1" lang="ja-JP" sz="1600">
                <a:solidFill>
                  <a:prstClr val="white"/>
                </a:solidFill>
                <a:latin charset="-128" panose="020B0604030504040204" pitchFamily="50" typeface="Meiryo UI"/>
                <a:ea charset="-128" panose="020B0604030504040204" pitchFamily="50" typeface="Meiryo UI"/>
              </a:rPr>
              <a:t>年文部省令第</a:t>
            </a:r>
            <a:r>
              <a:rPr altLang="ja-JP" b="1" dirty="0" kumimoji="1" lang="en-US" sz="1600">
                <a:solidFill>
                  <a:prstClr val="white"/>
                </a:solidFill>
                <a:latin charset="-128" panose="020B0604030504040204" pitchFamily="50" typeface="Meiryo UI"/>
                <a:ea charset="-128" panose="020B0604030504040204" pitchFamily="50" typeface="Meiryo UI"/>
              </a:rPr>
              <a:t>28</a:t>
            </a:r>
            <a:r>
              <a:rPr altLang="en-US" b="1" dirty="0" kumimoji="1" lang="ja-JP" sz="1600">
                <a:solidFill>
                  <a:prstClr val="white"/>
                </a:solidFill>
                <a:latin charset="-128" panose="020B0604030504040204" pitchFamily="50" typeface="Meiryo UI"/>
                <a:ea charset="-128" panose="020B0604030504040204" pitchFamily="50" typeface="Meiryo UI"/>
              </a:rPr>
              <a:t>号）</a:t>
            </a:r>
          </a:p>
        </p:txBody>
      </p:sp>
      <p:sp>
        <p:nvSpPr>
          <p:cNvPr id="5" name="正方形/長方形 4">
            <a:extLst>
              <a:ext uri="{FF2B5EF4-FFF2-40B4-BE49-F238E27FC236}">
                <a16:creationId xmlns:a16="http://schemas.microsoft.com/office/drawing/2014/main" id="{8CC7036C-27AA-FC6D-592D-5A25519F42D5}"/>
              </a:ext>
            </a:extLst>
          </p:cNvPr>
          <p:cNvSpPr/>
          <p:nvPr/>
        </p:nvSpPr>
        <p:spPr>
          <a:xfrm>
            <a:off x="446041" y="1961423"/>
            <a:ext cx="9013907" cy="1434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914400" lvl="0">
              <a:spcBef>
                <a:spcPct val="0"/>
              </a:spcBef>
              <a:defRPr/>
            </a:pP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　（入学者選抜）</a:t>
            </a:r>
            <a:endPar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endParaRPr>
          </a:p>
          <a:p>
            <a:pPr defTabSz="914400" indent="-268288" lvl="0" marL="268288">
              <a:spcBef>
                <a:spcPct val="0"/>
              </a:spcBef>
              <a:defRPr/>
            </a:pP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第２条の２　学校教育法施行規則（昭和</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22</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年文部省令第</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11</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号）第</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165</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条の</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2</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第</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1</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項第</a:t>
            </a:r>
            <a:r>
              <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rPr>
              <a:t>3</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号の</a:t>
            </a:r>
            <a:r>
              <a:rPr altLang="en-US" b="1" dirty="0" kumimoji="1" lang="ja-JP" sz="1400">
                <a:solidFill>
                  <a:schemeClr val="tx1"/>
                </a:solidFill>
                <a:latin charset="-128" panose="020B0604030504040204" pitchFamily="50" typeface="Meiryo UI"/>
                <a:ea charset="-128" panose="020B0604030504040204" pitchFamily="50" typeface="Meiryo UI"/>
                <a:sym charset="0" panose="020B0604020202020204" pitchFamily="34" typeface="Arial"/>
              </a:rPr>
              <a:t>規定により定める方針</a:t>
            </a:r>
            <a:r>
              <a:rPr altLang="ja-JP" b="1" baseline="30000" dirty="0" kumimoji="1" lang="en-US" sz="1400">
                <a:solidFill>
                  <a:schemeClr val="tx1"/>
                </a:solidFill>
                <a:latin charset="-128" panose="020B0604030504040204" pitchFamily="50" typeface="Meiryo UI"/>
                <a:ea charset="-128" panose="020B0604030504040204" pitchFamily="50" typeface="Meiryo UI"/>
                <a:sym charset="0" panose="020B0604020202020204" pitchFamily="34" typeface="Arial"/>
              </a:rPr>
              <a:t>※</a:t>
            </a:r>
            <a:r>
              <a:rPr altLang="en-US" b="1" dirty="0" kumimoji="1" lang="ja-JP" sz="1400">
                <a:solidFill>
                  <a:schemeClr val="tx1"/>
                </a:solidFill>
                <a:latin charset="-128" panose="020B0604030504040204" pitchFamily="50" typeface="Meiryo UI"/>
                <a:ea charset="-128" panose="020B0604030504040204" pitchFamily="50" typeface="Meiryo UI"/>
                <a:sym charset="0" panose="020B0604020202020204" pitchFamily="34" typeface="Arial"/>
              </a:rPr>
              <a:t>に基づき、入学者の選抜は、公正かつ妥当な方法により、適切な体制を整えて</a:t>
            </a:r>
            <a:r>
              <a:rPr altLang="en-US" dirty="0" kumimoji="1" lang="ja-JP" sz="1400">
                <a:solidFill>
                  <a:prstClr val="black"/>
                </a:solidFill>
                <a:latin charset="-128" panose="020B0604030504040204" pitchFamily="50" typeface="Meiryo UI"/>
                <a:ea charset="-128" panose="020B0604030504040204" pitchFamily="50" typeface="Meiryo UI"/>
                <a:sym charset="0" panose="020B0604020202020204" pitchFamily="34" typeface="Arial"/>
              </a:rPr>
              <a:t>行うものとする。</a:t>
            </a:r>
            <a:endParaRPr altLang="ja-JP"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endParaRPr>
          </a:p>
          <a:p>
            <a:pPr defTabSz="914400" indent="-268288" lvl="0" marL="268288">
              <a:spcBef>
                <a:spcPct val="0"/>
              </a:spcBef>
              <a:defRPr/>
            </a:pPr>
            <a:endParaRPr altLang="ja-JP" baseline="30000" dirty="0" kumimoji="1" lang="en-US" sz="1400">
              <a:solidFill>
                <a:prstClr val="black"/>
              </a:solidFill>
              <a:latin charset="-128" panose="020B0604030504040204" pitchFamily="50" typeface="Meiryo UI"/>
              <a:ea charset="-128" panose="020B0604030504040204" pitchFamily="50" typeface="Meiryo UI"/>
              <a:sym charset="0" panose="020B0604020202020204" pitchFamily="34" typeface="Arial"/>
            </a:endParaRPr>
          </a:p>
          <a:p>
            <a:pPr defTabSz="914400" lvl="0" marL="268288">
              <a:spcBef>
                <a:spcPct val="0"/>
              </a:spcBef>
              <a:defRPr/>
            </a:pPr>
            <a:r>
              <a:rPr altLang="ja-JP" dirty="0" kumimoji="1" lang="en-US" sz="1200">
                <a:solidFill>
                  <a:prstClr val="black"/>
                </a:solidFill>
                <a:latin charset="-128" panose="020B0604030504040204" pitchFamily="50" typeface="Meiryo UI"/>
                <a:ea charset="-128" panose="020B0604030504040204" pitchFamily="50" typeface="Meiryo UI"/>
                <a:sym charset="0" panose="020B0604020202020204" pitchFamily="34" typeface="Arial"/>
              </a:rPr>
              <a:t>※</a:t>
            </a:r>
            <a:r>
              <a:rPr altLang="en-US" dirty="0" kumimoji="1" lang="ja-JP" sz="1200">
                <a:solidFill>
                  <a:prstClr val="black"/>
                </a:solidFill>
                <a:latin charset="-128" panose="020B0604030504040204" pitchFamily="50" typeface="Meiryo UI"/>
                <a:ea charset="-128" panose="020B0604030504040204" pitchFamily="50" typeface="Meiryo UI"/>
                <a:sym charset="0" panose="020B0604020202020204" pitchFamily="34" typeface="Arial"/>
              </a:rPr>
              <a:t> 入学者の受入れに関する方針（アドミッション・ポリシー）</a:t>
            </a:r>
            <a:endParaRPr altLang="ja-JP" dirty="0" kumimoji="1" lang="en-US" sz="1200">
              <a:solidFill>
                <a:prstClr val="black"/>
              </a:solidFill>
              <a:latin charset="-128" panose="020B0604030504040204" pitchFamily="50" typeface="Meiryo UI"/>
              <a:ea charset="-128" panose="020B0604030504040204" pitchFamily="50" typeface="Meiryo UI"/>
              <a:sym charset="0" panose="020B0604020202020204" pitchFamily="34" typeface="Arial"/>
            </a:endParaRPr>
          </a:p>
        </p:txBody>
      </p:sp>
      <p:sp>
        <p:nvSpPr>
          <p:cNvPr id="3" name="正方形/長方形 2">
            <a:extLst>
              <a:ext uri="{FF2B5EF4-FFF2-40B4-BE49-F238E27FC236}">
                <a16:creationId xmlns:a16="http://schemas.microsoft.com/office/drawing/2014/main" id="{EE040B3E-4837-8222-3230-2C39F6D34E32}"/>
              </a:ext>
            </a:extLst>
          </p:cNvPr>
          <p:cNvSpPr/>
          <p:nvPr/>
        </p:nvSpPr>
        <p:spPr>
          <a:xfrm>
            <a:off x="435824" y="3334056"/>
            <a:ext cx="9013907" cy="254592"/>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令和９年度大学入学者選抜実施要項</a:t>
            </a:r>
          </a:p>
        </p:txBody>
      </p:sp>
      <p:sp>
        <p:nvSpPr>
          <p:cNvPr id="4" name="正方形/長方形 3">
            <a:extLst>
              <a:ext uri="{FF2B5EF4-FFF2-40B4-BE49-F238E27FC236}">
                <a16:creationId xmlns:a16="http://schemas.microsoft.com/office/drawing/2014/main" id="{39DAD74E-769E-EFBD-E10D-7A45B14D4882}"/>
              </a:ext>
            </a:extLst>
          </p:cNvPr>
          <p:cNvSpPr/>
          <p:nvPr/>
        </p:nvSpPr>
        <p:spPr>
          <a:xfrm>
            <a:off x="435823" y="3396352"/>
            <a:ext cx="9013907" cy="304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a:spcBef>
                <a:spcPts val="544"/>
              </a:spcBef>
              <a:defRPr/>
            </a:pPr>
            <a:r>
              <a:rPr altLang="en-US" b="1" dirty="0" lang="ja-JP" sz="1400">
                <a:solidFill>
                  <a:srgbClr val="000000"/>
                </a:solidFill>
                <a:latin charset="-128" panose="020B0604030504040204" pitchFamily="50" typeface="Meiryo UI"/>
                <a:ea charset="-128" panose="020B0604030504040204" pitchFamily="50" typeface="Meiryo UI"/>
              </a:rPr>
              <a:t>第１ 基本方針</a:t>
            </a: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大学入学者選抜は、各大学（略）が、それぞれの教育理念に基づき、</a:t>
            </a:r>
            <a:r>
              <a:rPr altLang="en-US" b="1" dirty="0" lang="ja-JP" sz="1400">
                <a:solidFill>
                  <a:schemeClr val="tx1"/>
                </a:solidFill>
                <a:latin charset="-128" panose="020B0604030504040204" pitchFamily="50" typeface="Meiryo UI"/>
                <a:ea charset="-128" panose="020B0604030504040204" pitchFamily="50" typeface="Meiryo UI"/>
              </a:rPr>
              <a:t>生徒が高等学校段階までに身に付けた力を、大学において発展・向上させ、社会へ送り出すという大学教育の一貫したプロセスを前提</a:t>
            </a:r>
            <a:r>
              <a:rPr altLang="en-US" dirty="0" lang="ja-JP" sz="1400">
                <a:solidFill>
                  <a:srgbClr val="000000"/>
                </a:solidFill>
                <a:latin charset="-128" panose="020B0604030504040204" pitchFamily="50" typeface="Meiryo UI"/>
                <a:ea charset="-128" panose="020B0604030504040204" pitchFamily="50" typeface="Meiryo UI"/>
              </a:rPr>
              <a:t>として、各大学が、学校教育法施行規則第</a:t>
            </a:r>
            <a:r>
              <a:rPr altLang="ja-JP" dirty="0" lang="en-US" sz="1400">
                <a:solidFill>
                  <a:srgbClr val="000000"/>
                </a:solidFill>
                <a:latin charset="-128" panose="020B0604030504040204" pitchFamily="50" typeface="Meiryo UI"/>
                <a:ea charset="-128" panose="020B0604030504040204" pitchFamily="50" typeface="Meiryo UI"/>
              </a:rPr>
              <a:t>165</a:t>
            </a:r>
            <a:r>
              <a:rPr altLang="en-US" dirty="0" lang="ja-JP" sz="1400">
                <a:solidFill>
                  <a:srgbClr val="000000"/>
                </a:solidFill>
                <a:latin charset="-128" panose="020B0604030504040204" pitchFamily="50" typeface="Meiryo UI"/>
                <a:ea charset="-128" panose="020B0604030504040204" pitchFamily="50" typeface="Meiryo UI"/>
              </a:rPr>
              <a:t>条の２の規定に基づき卒業認定・学位授与の方針（以下</a:t>
            </a:r>
            <a:r>
              <a:rPr altLang="en-US" b="1" dirty="0" lang="ja-JP" sz="1400">
                <a:solidFill>
                  <a:schemeClr val="tx1"/>
                </a:solidFill>
                <a:latin charset="-128" panose="020B0604030504040204" pitchFamily="50" typeface="Meiryo UI"/>
                <a:ea charset="-128" panose="020B0604030504040204" pitchFamily="50" typeface="Meiryo UI"/>
              </a:rPr>
              <a:t>「ディプロマ・ポリシー」</a:t>
            </a:r>
            <a:r>
              <a:rPr altLang="en-US" dirty="0" lang="ja-JP" sz="1400">
                <a:solidFill>
                  <a:srgbClr val="000000"/>
                </a:solidFill>
                <a:latin charset="-128" panose="020B0604030504040204" pitchFamily="50" typeface="Meiryo UI"/>
                <a:ea charset="-128" panose="020B0604030504040204" pitchFamily="50" typeface="Meiryo UI"/>
              </a:rPr>
              <a:t>という。）や教育課程編成・実施の方針（以下</a:t>
            </a:r>
            <a:r>
              <a:rPr altLang="en-US" b="1" dirty="0" lang="ja-JP" sz="1400">
                <a:solidFill>
                  <a:schemeClr val="tx1"/>
                </a:solidFill>
                <a:latin charset="-128" panose="020B0604030504040204" pitchFamily="50" typeface="Meiryo UI"/>
                <a:ea charset="-128" panose="020B0604030504040204" pitchFamily="50" typeface="Meiryo UI"/>
              </a:rPr>
              <a:t>「カリキュラム・ポリシー」</a:t>
            </a:r>
            <a:r>
              <a:rPr altLang="en-US" dirty="0" lang="ja-JP" sz="1400">
                <a:solidFill>
                  <a:srgbClr val="000000"/>
                </a:solidFill>
                <a:latin charset="-128" panose="020B0604030504040204" pitchFamily="50" typeface="Meiryo UI"/>
                <a:ea charset="-128" panose="020B0604030504040204" pitchFamily="50" typeface="Meiryo UI"/>
              </a:rPr>
              <a:t>という。）</a:t>
            </a:r>
            <a:r>
              <a:rPr altLang="en-US" b="1" dirty="0" lang="ja-JP" sz="1400">
                <a:solidFill>
                  <a:schemeClr val="tx1"/>
                </a:solidFill>
                <a:latin charset="-128" panose="020B0604030504040204" pitchFamily="50" typeface="Meiryo UI"/>
                <a:ea charset="-128" panose="020B0604030504040204" pitchFamily="50" typeface="Meiryo UI"/>
              </a:rPr>
              <a:t>を踏まえ定める入学者受入れの方針（以下「アドミッション・ポリシー」という。）に基づき</a:t>
            </a:r>
            <a:r>
              <a:rPr altLang="en-US" dirty="0" lang="ja-JP" sz="1400">
                <a:solidFill>
                  <a:srgbClr val="000000"/>
                </a:solidFill>
                <a:latin charset="-128" panose="020B0604030504040204" pitchFamily="50" typeface="Meiryo UI"/>
                <a:ea charset="-128" panose="020B0604030504040204" pitchFamily="50" typeface="Meiryo UI"/>
              </a:rPr>
              <a:t>、当該大学において学修し、卒業するために大学への入口段階で</a:t>
            </a:r>
            <a:r>
              <a:rPr altLang="en-US" b="1" dirty="0" lang="ja-JP" sz="1400">
                <a:solidFill>
                  <a:schemeClr val="tx1"/>
                </a:solidFill>
                <a:latin charset="-128" panose="020B0604030504040204" pitchFamily="50" typeface="Meiryo UI"/>
                <a:ea charset="-128" panose="020B0604030504040204" pitchFamily="50" typeface="Meiryo UI"/>
              </a:rPr>
              <a:t>入学者に必要な能力・適性等を多面的・総合的に評価・判定することを役割</a:t>
            </a:r>
            <a:r>
              <a:rPr altLang="en-US" dirty="0" lang="ja-JP" sz="1400">
                <a:solidFill>
                  <a:srgbClr val="000000"/>
                </a:solidFill>
                <a:latin charset="-128" panose="020B0604030504040204" pitchFamily="50" typeface="Meiryo UI"/>
                <a:ea charset="-128" panose="020B0604030504040204" pitchFamily="50" typeface="Meiryo UI"/>
              </a:rPr>
              <a:t>とするものである。</a:t>
            </a: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このことを踏まえ、各大学は、入学者の選抜を行うに当たり、公正かつ妥当な方法によって、受験機会や入試方法における公平性・公正性の確保を図りつつ、入学志願者の能力・意欲・適性等を多面的・総合的に評価・判定する。その際、各大学は、年齢、性別、障害の有無、国籍、家庭環境、居住地域等に関して多様な背景を持った学生の受入れに配慮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marL="268288">
              <a:spcBef>
                <a:spcPts val="1200"/>
              </a:spcBef>
              <a:defRPr/>
            </a:pPr>
            <a:r>
              <a:rPr altLang="ja-JP" dirty="0" lang="en-US" sz="1200">
                <a:solidFill>
                  <a:srgbClr val="000000"/>
                </a:solidFill>
                <a:latin charset="-128" panose="020B0604030504040204" pitchFamily="50" typeface="Meiryo UI"/>
                <a:ea charset="-128" panose="020B0604030504040204" pitchFamily="50" typeface="Meiryo UI"/>
              </a:rPr>
              <a:t>※</a:t>
            </a:r>
            <a:r>
              <a:rPr altLang="en-US" dirty="0" lang="ja-JP" sz="1200">
                <a:solidFill>
                  <a:srgbClr val="000000"/>
                </a:solidFill>
                <a:latin charset="-128" panose="020B0604030504040204" pitchFamily="50" typeface="Meiryo UI"/>
                <a:ea charset="-128" panose="020B0604030504040204" pitchFamily="50" typeface="Meiryo UI"/>
              </a:rPr>
              <a:t>昭和</a:t>
            </a:r>
            <a:r>
              <a:rPr altLang="ja-JP" dirty="0" lang="en-US" sz="1200">
                <a:solidFill>
                  <a:srgbClr val="000000"/>
                </a:solidFill>
                <a:latin charset="-128" panose="020B0604030504040204" pitchFamily="50" typeface="Meiryo UI"/>
                <a:ea charset="-128" panose="020B0604030504040204" pitchFamily="50" typeface="Meiryo UI"/>
              </a:rPr>
              <a:t>30</a:t>
            </a:r>
            <a:r>
              <a:rPr altLang="en-US" dirty="0" lang="ja-JP" sz="1200">
                <a:solidFill>
                  <a:srgbClr val="000000"/>
                </a:solidFill>
                <a:latin charset="-128" panose="020B0604030504040204" pitchFamily="50" typeface="Meiryo UI"/>
                <a:ea charset="-128" panose="020B0604030504040204" pitchFamily="50" typeface="Meiryo UI"/>
              </a:rPr>
              <a:t>年度大学入学者選抜実施要項から「公正かつ妥当な方法」により選抜することが明記された。</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9" name="スライド番号プレースホルダー 13">
            <a:extLst>
              <a:ext uri="{FF2B5EF4-FFF2-40B4-BE49-F238E27FC236}">
                <a16:creationId xmlns:a16="http://schemas.microsoft.com/office/drawing/2014/main" id="{368323A5-AA0F-6482-7F15-C6A4E46B169B}"/>
              </a:ext>
            </a:extLst>
          </p:cNvPr>
          <p:cNvSpPr txBox="1">
            <a:spLocks/>
          </p:cNvSpPr>
          <p:nvPr/>
        </p:nvSpPr>
        <p:spPr>
          <a:xfrm>
            <a:off x="9093460" y="6417332"/>
            <a:ext cx="7302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rPr>
              <a:t>４</a:t>
            </a:r>
            <a:endParaRPr altLang="ja-JP" b="0" baseline="0" cap="none" dirty="0" i="0" kern="1200" kumimoji="1" lang="en-US"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403656169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B2433DA0-8551-DF5A-C4FB-CB9EFB041E5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05834B-9CF0-6159-3425-8D29B9CF466B}"/>
              </a:ext>
            </a:extLst>
          </p:cNvPr>
          <p:cNvSpPr>
            <a:spLocks noGrp="1"/>
          </p:cNvSpPr>
          <p:nvPr>
            <p:ph idx="10" sz="quarter" type="body"/>
          </p:nvPr>
        </p:nvSpPr>
        <p:spPr>
          <a:xfrm>
            <a:off x="446046" y="325474"/>
            <a:ext cx="9187474" cy="457968"/>
          </a:xfrm>
        </p:spPr>
        <p:txBody>
          <a:bodyPr/>
          <a:lstStyle/>
          <a:p>
            <a:r>
              <a:rPr altLang="en-US" dirty="0" lang="ja-JP" sz="2400"/>
              <a:t>大学入学者選抜協議会</a:t>
            </a:r>
          </a:p>
        </p:txBody>
      </p:sp>
      <p:sp>
        <p:nvSpPr>
          <p:cNvPr id="7" name="正方形/長方形 6">
            <a:extLst>
              <a:ext uri="{FF2B5EF4-FFF2-40B4-BE49-F238E27FC236}">
                <a16:creationId xmlns:a16="http://schemas.microsoft.com/office/drawing/2014/main" id="{FD369650-E2CC-9CE6-00D1-74088D21B533}"/>
              </a:ext>
            </a:extLst>
          </p:cNvPr>
          <p:cNvSpPr/>
          <p:nvPr/>
        </p:nvSpPr>
        <p:spPr>
          <a:xfrm>
            <a:off x="446042" y="997881"/>
            <a:ext cx="9013907" cy="1075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285750" marL="285750">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高等学校教育と大学教育との円滑な接続を図る観点から、大学関係団体及び高等学校関係団体の連携協力のもと、毎年度の大学入学者選抜の実施方法・日程や大学入学共通テストに関する事項のほか、中長期的かつ継続的な対応が必要となる事項等について協議を行い、大学入学者選抜方法の一層の改善を推進するため設置。</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12" name="正方形/長方形 11">
            <a:extLst>
              <a:ext uri="{FF2B5EF4-FFF2-40B4-BE49-F238E27FC236}">
                <a16:creationId xmlns:a16="http://schemas.microsoft.com/office/drawing/2014/main" id="{D285CBF5-9E7D-1671-FD9B-5BC44E33A7E4}"/>
              </a:ext>
            </a:extLst>
          </p:cNvPr>
          <p:cNvSpPr/>
          <p:nvPr/>
        </p:nvSpPr>
        <p:spPr>
          <a:xfrm>
            <a:off x="446043" y="916641"/>
            <a:ext cx="9013907" cy="22861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趣旨</a:t>
            </a:r>
          </a:p>
        </p:txBody>
      </p:sp>
      <p:sp>
        <p:nvSpPr>
          <p:cNvPr id="37" name="正方形/長方形 36">
            <a:extLst>
              <a:ext uri="{FF2B5EF4-FFF2-40B4-BE49-F238E27FC236}">
                <a16:creationId xmlns:a16="http://schemas.microsoft.com/office/drawing/2014/main" id="{EDB69FA1-FEF8-81CE-0C7D-5AC7A7F856F9}"/>
              </a:ext>
            </a:extLst>
          </p:cNvPr>
          <p:cNvSpPr/>
          <p:nvPr/>
        </p:nvSpPr>
        <p:spPr>
          <a:xfrm>
            <a:off x="446046" y="2145902"/>
            <a:ext cx="9013907" cy="22861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協議事項</a:t>
            </a:r>
          </a:p>
        </p:txBody>
      </p:sp>
      <p:sp>
        <p:nvSpPr>
          <p:cNvPr id="5" name="正方形/長方形 4">
            <a:extLst>
              <a:ext uri="{FF2B5EF4-FFF2-40B4-BE49-F238E27FC236}">
                <a16:creationId xmlns:a16="http://schemas.microsoft.com/office/drawing/2014/main" id="{F6A02AA1-7F66-6439-5F29-1668548ACBE1}"/>
              </a:ext>
            </a:extLst>
          </p:cNvPr>
          <p:cNvSpPr/>
          <p:nvPr/>
        </p:nvSpPr>
        <p:spPr>
          <a:xfrm>
            <a:off x="446045" y="2145903"/>
            <a:ext cx="9013907" cy="1203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（１）大学入学者選抜の実施方法に関する事項</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（２）大学入学共通テストに関する事項</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（３）その他、大学入学者選抜に関する事項</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3" name="正方形/長方形 2">
            <a:extLst>
              <a:ext uri="{FF2B5EF4-FFF2-40B4-BE49-F238E27FC236}">
                <a16:creationId xmlns:a16="http://schemas.microsoft.com/office/drawing/2014/main" id="{7D4E8A18-27AA-F7FA-2F4F-9316C30BBDE2}"/>
              </a:ext>
            </a:extLst>
          </p:cNvPr>
          <p:cNvSpPr/>
          <p:nvPr/>
        </p:nvSpPr>
        <p:spPr>
          <a:xfrm>
            <a:off x="446042" y="3411477"/>
            <a:ext cx="9013907" cy="22861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構成員</a:t>
            </a:r>
          </a:p>
        </p:txBody>
      </p:sp>
      <p:sp>
        <p:nvSpPr>
          <p:cNvPr id="4" name="正方形/長方形 3">
            <a:extLst>
              <a:ext uri="{FF2B5EF4-FFF2-40B4-BE49-F238E27FC236}">
                <a16:creationId xmlns:a16="http://schemas.microsoft.com/office/drawing/2014/main" id="{0150E439-A5D4-3B80-643F-BA5FE9D5FA12}"/>
              </a:ext>
            </a:extLst>
          </p:cNvPr>
          <p:cNvSpPr/>
          <p:nvPr/>
        </p:nvSpPr>
        <p:spPr>
          <a:xfrm>
            <a:off x="446041" y="3411478"/>
            <a:ext cx="9013907" cy="2536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285750" marL="285750">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大学及び高等学校関係団体の代表者として次に掲げる団体から推薦された者及び学識経験者並びに独立行政法人大学入試センター理事長をもって構成する。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一般社団法人国立大学協会</a:t>
            </a:r>
            <a:r>
              <a:rPr altLang="ja-JP" dirty="0" lang="en-US" sz="1400">
                <a:solidFill>
                  <a:srgbClr val="000000"/>
                </a:solidFill>
                <a:latin charset="-128" panose="020B0604030504040204" pitchFamily="50" typeface="Meiryo UI"/>
                <a:ea charset="-128" panose="020B0604030504040204" pitchFamily="50" typeface="Meiryo UI"/>
              </a:rPr>
              <a:t>					</a:t>
            </a:r>
            <a:r>
              <a:rPr altLang="en-US" dirty="0" lang="ja-JP" sz="1400">
                <a:solidFill>
                  <a:srgbClr val="000000"/>
                </a:solidFill>
                <a:latin charset="-128" panose="020B0604030504040204" pitchFamily="50" typeface="Meiryo UI"/>
                <a:ea charset="-128" panose="020B0604030504040204" pitchFamily="50" typeface="Meiryo UI"/>
              </a:rPr>
              <a:t>一般社団法人公立大学協会</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一般社団法人日本私立大学連盟</a:t>
            </a:r>
            <a:r>
              <a:rPr altLang="ja-JP" dirty="0" lang="en-US" sz="1400">
                <a:solidFill>
                  <a:srgbClr val="000000"/>
                </a:solidFill>
                <a:latin charset="-128" panose="020B0604030504040204" pitchFamily="50" typeface="Meiryo UI"/>
                <a:ea charset="-128" panose="020B0604030504040204" pitchFamily="50" typeface="Meiryo UI"/>
              </a:rPr>
              <a:t>				</a:t>
            </a:r>
            <a:r>
              <a:rPr altLang="en-US" dirty="0" lang="ja-JP" sz="1400">
                <a:solidFill>
                  <a:srgbClr val="000000"/>
                </a:solidFill>
                <a:latin charset="-128" panose="020B0604030504040204" pitchFamily="50" typeface="Meiryo UI"/>
                <a:ea charset="-128" panose="020B0604030504040204" pitchFamily="50" typeface="Meiryo UI"/>
              </a:rPr>
              <a:t>日本私立大学協会</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日本私立短期大学協会</a:t>
            </a:r>
            <a:r>
              <a:rPr altLang="ja-JP" dirty="0" lang="en-US" sz="1400">
                <a:solidFill>
                  <a:srgbClr val="000000"/>
                </a:solidFill>
                <a:latin charset="-128" panose="020B0604030504040204" pitchFamily="50" typeface="Meiryo UI"/>
                <a:ea charset="-128" panose="020B0604030504040204" pitchFamily="50" typeface="Meiryo UI"/>
              </a:rPr>
              <a:t>						</a:t>
            </a:r>
            <a:r>
              <a:rPr altLang="en-US" dirty="0" lang="ja-JP" sz="1400">
                <a:solidFill>
                  <a:srgbClr val="000000"/>
                </a:solidFill>
                <a:latin charset="-128" panose="020B0604030504040204" pitchFamily="50" typeface="Meiryo UI"/>
                <a:ea charset="-128" panose="020B0604030504040204" pitchFamily="50" typeface="Meiryo UI"/>
              </a:rPr>
              <a:t>全国高等学校長協会</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日本私立中学高等学校連合会</a:t>
            </a:r>
            <a:r>
              <a:rPr altLang="ja-JP" dirty="0" lang="en-US" sz="1400">
                <a:solidFill>
                  <a:srgbClr val="000000"/>
                </a:solidFill>
                <a:latin charset="-128" panose="020B0604030504040204" pitchFamily="50" typeface="Meiryo UI"/>
                <a:ea charset="-128" panose="020B0604030504040204" pitchFamily="50" typeface="Meiryo UI"/>
              </a:rPr>
              <a:t>				</a:t>
            </a:r>
            <a:r>
              <a:rPr altLang="en-US" dirty="0" lang="ja-JP" sz="1400">
                <a:solidFill>
                  <a:srgbClr val="000000"/>
                </a:solidFill>
                <a:latin charset="-128" panose="020B0604030504040204" pitchFamily="50" typeface="Meiryo UI"/>
                <a:ea charset="-128" panose="020B0604030504040204" pitchFamily="50" typeface="Meiryo UI"/>
              </a:rPr>
              <a:t>公益財団法人産業教育振興中央会</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全国都道府県教育長協議会</a:t>
            </a:r>
            <a:r>
              <a:rPr altLang="ja-JP" dirty="0" lang="en-US" sz="1400">
                <a:solidFill>
                  <a:srgbClr val="000000"/>
                </a:solidFill>
                <a:latin charset="-128" panose="020B0604030504040204" pitchFamily="50" typeface="Meiryo UI"/>
                <a:ea charset="-128" panose="020B0604030504040204" pitchFamily="50" typeface="Meiryo UI"/>
              </a:rPr>
              <a:t>					</a:t>
            </a:r>
            <a:r>
              <a:rPr altLang="en-US" dirty="0" lang="ja-JP" sz="1400">
                <a:solidFill>
                  <a:srgbClr val="000000"/>
                </a:solidFill>
                <a:latin charset="-128" panose="020B0604030504040204" pitchFamily="50" typeface="Meiryo UI"/>
                <a:ea charset="-128" panose="020B0604030504040204" pitchFamily="50" typeface="Meiryo UI"/>
              </a:rPr>
              <a:t>一般社団法人全国高等学校</a:t>
            </a:r>
            <a:r>
              <a:rPr altLang="ja-JP" dirty="0" lang="en-US" sz="1400">
                <a:solidFill>
                  <a:srgbClr val="000000"/>
                </a:solidFill>
                <a:latin charset="-128" panose="020B0604030504040204" pitchFamily="50" typeface="Meiryo UI"/>
                <a:ea charset="-128" panose="020B0604030504040204" pitchFamily="50" typeface="Meiryo UI"/>
              </a:rPr>
              <a:t>PTA</a:t>
            </a:r>
            <a:r>
              <a:rPr altLang="en-US" dirty="0" lang="ja-JP" sz="1400">
                <a:solidFill>
                  <a:srgbClr val="000000"/>
                </a:solidFill>
                <a:latin charset="-128" panose="020B0604030504040204" pitchFamily="50" typeface="Meiryo UI"/>
                <a:ea charset="-128" panose="020B0604030504040204" pitchFamily="50" typeface="Meiryo UI"/>
              </a:rPr>
              <a:t>連合会</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6" name="スライド番号プレースホルダー 8">
            <a:extLst>
              <a:ext uri="{FF2B5EF4-FFF2-40B4-BE49-F238E27FC236}">
                <a16:creationId xmlns:a16="http://schemas.microsoft.com/office/drawing/2014/main" id="{191E83B7-0050-3402-4B42-A75B548F47E8}"/>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dirty="0" kumimoji="1" lang="ja-JP" sz="1600">
                <a:solidFill>
                  <a:prstClr val="black"/>
                </a:solidFill>
                <a:latin charset="-128" panose="020B0604030504040204" pitchFamily="50" typeface="Meiryo UI"/>
                <a:ea charset="-128" panose="020B0604030504040204" pitchFamily="50" typeface="Meiryo UI"/>
              </a:rPr>
              <a:t>５</a:t>
            </a:r>
            <a:endPar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29156191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7AE947FA-A431-41D2-339B-A0F6871E17DA}"/>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C23E90-AF89-8B16-3FC8-F02E8C242B95}"/>
              </a:ext>
            </a:extLst>
          </p:cNvPr>
          <p:cNvSpPr>
            <a:spLocks noGrp="1"/>
          </p:cNvSpPr>
          <p:nvPr>
            <p:ph idx="10" sz="quarter" type="body"/>
          </p:nvPr>
        </p:nvSpPr>
        <p:spPr>
          <a:xfrm>
            <a:off x="446046" y="325474"/>
            <a:ext cx="9151469" cy="457968"/>
          </a:xfrm>
        </p:spPr>
        <p:txBody>
          <a:bodyPr/>
          <a:lstStyle/>
          <a:p>
            <a:r>
              <a:rPr altLang="en-US" dirty="0" lang="ja-JP"/>
              <a:t>大学</a:t>
            </a:r>
            <a:r>
              <a:rPr altLang="en-US" dirty="0" lang="ja-JP" sz="2200"/>
              <a:t>入学者</a:t>
            </a:r>
            <a:r>
              <a:rPr altLang="en-US" dirty="0" lang="ja-JP"/>
              <a:t>選抜実施要項の遵守についてのお願い（大学入学者選抜協議会）</a:t>
            </a:r>
          </a:p>
        </p:txBody>
      </p:sp>
      <p:sp>
        <p:nvSpPr>
          <p:cNvPr id="7" name="正方形/長方形 6">
            <a:extLst>
              <a:ext uri="{FF2B5EF4-FFF2-40B4-BE49-F238E27FC236}">
                <a16:creationId xmlns:a16="http://schemas.microsoft.com/office/drawing/2014/main" id="{AD2AB893-2540-EBFB-C882-E44BD52BC419}"/>
              </a:ext>
            </a:extLst>
          </p:cNvPr>
          <p:cNvSpPr/>
          <p:nvPr/>
        </p:nvSpPr>
        <p:spPr>
          <a:xfrm>
            <a:off x="308484" y="809025"/>
            <a:ext cx="9043458" cy="5969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129600" wrap="square">
            <a:spAutoFit/>
          </a:bodyPr>
          <a:lstStyle/>
          <a:p>
            <a:pPr defTabSz="414309" indent="-155539" marL="155539">
              <a:spcBef>
                <a:spcPts val="544"/>
              </a:spcBef>
              <a:buFont charset="2" panose="05000000000000000000" pitchFamily="2" typeface="Wingdings"/>
              <a:buChar char="l"/>
              <a:defRPr/>
            </a:pPr>
            <a:r>
              <a:rPr altLang="en-US" dirty="0" lang="ja-JP" sz="1400">
                <a:solidFill>
                  <a:schemeClr val="tx1"/>
                </a:solidFill>
                <a:latin charset="-128" panose="020B0604030504040204" pitchFamily="50" typeface="Meiryo UI"/>
                <a:ea charset="-128" panose="020B0604030504040204" pitchFamily="50" typeface="Meiryo UI"/>
              </a:rPr>
              <a:t>令和８年度大学入学者選抜実施要項においては</a:t>
            </a:r>
            <a:r>
              <a:rPr altLang="en-US" dirty="0" lang="ja-JP" sz="1400">
                <a:solidFill>
                  <a:srgbClr val="000000"/>
                </a:solidFill>
                <a:latin charset="-128" panose="020B0604030504040204" pitchFamily="50" typeface="Meiryo UI"/>
                <a:ea charset="-128" panose="020B0604030504040204" pitchFamily="50" typeface="Meiryo UI"/>
              </a:rPr>
              <a:t>、入学者の選抜は志願者の能力・意欲・適性等を多面的・総合的に評価・判定する入試方法によることとした上で、</a:t>
            </a:r>
            <a:r>
              <a:rPr altLang="en-US" dirty="0" lang="ja-JP" sz="1400">
                <a:solidFill>
                  <a:schemeClr val="tx1"/>
                </a:solidFill>
                <a:latin charset="-128" panose="020B0604030504040204" pitchFamily="50" typeface="Meiryo UI"/>
                <a:ea charset="-128" panose="020B0604030504040204" pitchFamily="50" typeface="Meiryo UI"/>
              </a:rPr>
              <a:t>総合型選抜及び学校推薦型選抜については、</a:t>
            </a:r>
            <a:r>
              <a:rPr altLang="en-US" b="1" dirty="0" lang="ja-JP" sz="1400">
                <a:solidFill>
                  <a:schemeClr val="tx1"/>
                </a:solidFill>
                <a:latin charset="-128" panose="020B0604030504040204" pitchFamily="50" typeface="Meiryo UI"/>
                <a:ea charset="-128" panose="020B0604030504040204" pitchFamily="50" typeface="Meiryo UI"/>
              </a:rPr>
              <a:t>小論文・面接・実技検査等の活用や、志願者本人が記載する資料、高等学校に記載を求める資料等の活用と組み合わせて丁寧に評価を行うのであれば、２月１日より前に教科・科目に係る個別テストを実施することも可能</a:t>
            </a:r>
            <a:r>
              <a:rPr altLang="en-US" dirty="0" lang="ja-JP" sz="1400">
                <a:solidFill>
                  <a:srgbClr val="000000"/>
                </a:solidFill>
                <a:latin charset="-128" panose="020B0604030504040204" pitchFamily="50" typeface="Meiryo UI"/>
                <a:ea charset="-128" panose="020B0604030504040204" pitchFamily="50" typeface="Meiryo UI"/>
              </a:rPr>
              <a:t>とする変更が行われました。</a:t>
            </a: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しかしながら、</a:t>
            </a:r>
            <a:r>
              <a:rPr altLang="en-US" dirty="0" lang="ja-JP" sz="1400">
                <a:solidFill>
                  <a:schemeClr val="tx1"/>
                </a:solidFill>
                <a:latin charset="-128" panose="020B0604030504040204" pitchFamily="50" typeface="Meiryo UI"/>
                <a:ea charset="-128" panose="020B0604030504040204" pitchFamily="50" typeface="Meiryo UI"/>
              </a:rPr>
              <a:t>各大学で実施された令和８年度選抜の状況を見ると、一部の大学において２月１日より前に実施される教科・科目に係る個別テストの配点割合が著しく高い又は他の要素が点数化されていないなどにより、</a:t>
            </a:r>
            <a:r>
              <a:rPr altLang="en-US" b="1" dirty="0" lang="ja-JP" sz="1400">
                <a:solidFill>
                  <a:schemeClr val="tx1"/>
                </a:solidFill>
                <a:latin charset="-128" panose="020B0604030504040204" pitchFamily="50" typeface="Meiryo UI"/>
                <a:ea charset="-128" panose="020B0604030504040204" pitchFamily="50" typeface="Meiryo UI"/>
              </a:rPr>
              <a:t>実質的に学力検査の成績に大きく偏って合否判定が行われている等、総合型選抜及び学校推薦型選抜の趣旨に合わない事例</a:t>
            </a:r>
            <a:r>
              <a:rPr altLang="en-US" dirty="0" lang="ja-JP" sz="1400">
                <a:solidFill>
                  <a:srgbClr val="000000"/>
                </a:solidFill>
                <a:latin charset="-128" panose="020B0604030504040204" pitchFamily="50" typeface="Meiryo UI"/>
                <a:ea charset="-128" panose="020B0604030504040204" pitchFamily="50" typeface="Meiryo UI"/>
              </a:rPr>
              <a:t>が見受けられます。このような選抜の実施は、</a:t>
            </a:r>
            <a:r>
              <a:rPr altLang="en-US" b="1" dirty="0" lang="ja-JP" sz="1400" u="sng">
                <a:solidFill>
                  <a:srgbClr val="FF0000"/>
                </a:solidFill>
                <a:latin charset="-128" panose="020B0604030504040204" pitchFamily="50" typeface="Meiryo UI"/>
                <a:ea charset="-128" panose="020B0604030504040204" pitchFamily="50" typeface="Meiryo UI"/>
              </a:rPr>
              <a:t>高等学校・大学関係者等が真摯に協議をして定めた大学入学者選抜実施要項の変更趣旨を踏まえないものであり、大変遺憾</a:t>
            </a:r>
            <a:r>
              <a:rPr altLang="en-US" dirty="0" lang="ja-JP" sz="1400">
                <a:solidFill>
                  <a:srgbClr val="000000"/>
                </a:solidFill>
                <a:latin charset="-128" panose="020B0604030504040204" pitchFamily="50" typeface="Meiryo UI"/>
                <a:ea charset="-128" panose="020B0604030504040204" pitchFamily="50" typeface="Meiryo UI"/>
              </a:rPr>
              <a:t>です。</a:t>
            </a: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本来、入学者選抜は各大学の</a:t>
            </a:r>
            <a:r>
              <a:rPr altLang="en-US" b="1" dirty="0" lang="ja-JP" sz="1400">
                <a:solidFill>
                  <a:schemeClr val="tx1"/>
                </a:solidFill>
                <a:latin charset="-128" panose="020B0604030504040204" pitchFamily="50" typeface="Meiryo UI"/>
                <a:ea charset="-128" panose="020B0604030504040204" pitchFamily="50" typeface="Meiryo UI"/>
              </a:rPr>
              <a:t>アドミッション・ポリシーに基づきつつ、高等学校における適切な教育の実施を阻害することのないように実施</a:t>
            </a:r>
            <a:r>
              <a:rPr altLang="en-US" dirty="0" lang="ja-JP" sz="1400">
                <a:solidFill>
                  <a:srgbClr val="000000"/>
                </a:solidFill>
                <a:latin charset="-128" panose="020B0604030504040204" pitchFamily="50" typeface="Meiryo UI"/>
                <a:ea charset="-128" panose="020B0604030504040204" pitchFamily="50" typeface="Meiryo UI"/>
              </a:rPr>
              <a:t>すべきものです。教科・科目に係る個別テストの実施期日は、この観点から原則として２月１日以降と定められているものであり、総合型選抜及び学校推薦型選抜については、</a:t>
            </a:r>
            <a:r>
              <a:rPr altLang="en-US" b="1" dirty="0" lang="ja-JP" sz="1400">
                <a:solidFill>
                  <a:schemeClr val="tx1"/>
                </a:solidFill>
                <a:latin charset="-128" panose="020B0604030504040204" pitchFamily="50" typeface="Meiryo UI"/>
                <a:ea charset="-128" panose="020B0604030504040204" pitchFamily="50" typeface="Meiryo UI"/>
              </a:rPr>
              <a:t>多面的・総合的な評価を時間をかけて丁寧に行うために例外的にその前に実施</a:t>
            </a:r>
            <a:r>
              <a:rPr altLang="en-US" dirty="0" lang="ja-JP" sz="1400">
                <a:solidFill>
                  <a:srgbClr val="000000"/>
                </a:solidFill>
                <a:latin charset="-128" panose="020B0604030504040204" pitchFamily="50" typeface="Meiryo UI"/>
                <a:ea charset="-128" panose="020B0604030504040204" pitchFamily="50" typeface="Meiryo UI"/>
              </a:rPr>
              <a:t>することが認められております。</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この観点からすれば、</a:t>
            </a:r>
            <a:r>
              <a:rPr altLang="en-US" b="1" dirty="0" lang="ja-JP" sz="1400" u="sng">
                <a:solidFill>
                  <a:srgbClr val="FF0000"/>
                </a:solidFill>
                <a:latin charset="-128" panose="020B0604030504040204" pitchFamily="50" typeface="Meiryo UI"/>
                <a:ea charset="-128" panose="020B0604030504040204" pitchFamily="50" typeface="Meiryo UI"/>
              </a:rPr>
              <a:t>学力検査が評価・判定の大部分を占める選抜を２月１日より前に実施することは、実質的な「一般選抜の前倒し」であり、大学入学者選抜実施要項の趣旨からして許されるものではありません</a:t>
            </a:r>
            <a:r>
              <a:rPr altLang="en-US" dirty="0" lang="ja-JP" sz="1400">
                <a:solidFill>
                  <a:srgbClr val="000000"/>
                </a:solidFill>
                <a:latin charset="-128" panose="020B0604030504040204" pitchFamily="50" typeface="Meiryo UI"/>
                <a:ea charset="-128" panose="020B0604030504040204" pitchFamily="50" typeface="Meiryo UI"/>
              </a:rPr>
              <a:t>。</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今般合意された「令和９年度大学入学者選抜実施要項」においては、志願者の能力・意欲・適性等を多面的・総合的に丁寧に時間をかけて評価するという</a:t>
            </a:r>
            <a:r>
              <a:rPr altLang="en-US" b="1" dirty="0" lang="ja-JP" sz="1400">
                <a:solidFill>
                  <a:schemeClr val="tx1"/>
                </a:solidFill>
                <a:latin charset="-128" panose="020B0604030504040204" pitchFamily="50" typeface="Meiryo UI"/>
                <a:ea charset="-128" panose="020B0604030504040204" pitchFamily="50" typeface="Meiryo UI"/>
              </a:rPr>
              <a:t>総合型選抜及び学校推薦型選抜の本来趣旨に改めて立ち返り、原則として面接を必ず組み合わせて行う</a:t>
            </a:r>
            <a:r>
              <a:rPr altLang="en-US" dirty="0" lang="ja-JP" sz="1400">
                <a:solidFill>
                  <a:srgbClr val="000000"/>
                </a:solidFill>
                <a:latin charset="-128" panose="020B0604030504040204" pitchFamily="50" typeface="Meiryo UI"/>
                <a:ea charset="-128" panose="020B0604030504040204" pitchFamily="50" typeface="Meiryo UI"/>
              </a:rPr>
              <a:t>こととする変更を行うこととなりました。この場合であっても、</a:t>
            </a:r>
            <a:r>
              <a:rPr altLang="en-US" dirty="0" lang="ja-JP" sz="1400">
                <a:solidFill>
                  <a:schemeClr val="tx1"/>
                </a:solidFill>
                <a:latin charset="-128" panose="020B0604030504040204" pitchFamily="50" typeface="Meiryo UI"/>
                <a:ea charset="-128" panose="020B0604030504040204" pitchFamily="50" typeface="Meiryo UI"/>
              </a:rPr>
              <a:t>教科・科目に係る個別テストの成績の取扱い</a:t>
            </a:r>
            <a:r>
              <a:rPr altLang="en-US" dirty="0" lang="ja-JP" sz="1400">
                <a:solidFill>
                  <a:srgbClr val="000000"/>
                </a:solidFill>
                <a:latin charset="-128" panose="020B0604030504040204" pitchFamily="50" typeface="Meiryo UI"/>
                <a:ea charset="-128" panose="020B0604030504040204" pitchFamily="50" typeface="Meiryo UI"/>
              </a:rPr>
              <a:t>に当たっては、総合型選抜及び学校推薦型選抜の趣旨を踏まえ、</a:t>
            </a:r>
            <a:r>
              <a:rPr altLang="en-US" b="1" dirty="0" lang="ja-JP" sz="1400" u="sng">
                <a:solidFill>
                  <a:srgbClr val="FF0000"/>
                </a:solidFill>
                <a:latin charset="-128" panose="020B0604030504040204" pitchFamily="50" typeface="Meiryo UI"/>
                <a:ea charset="-128" panose="020B0604030504040204" pitchFamily="50" typeface="Meiryo UI"/>
              </a:rPr>
              <a:t>他の評価方法との間でバランスの取れた配分で評価・判定に活用すべきものであり、その成績が実質的に評価・判定の大部分を占めるような選抜の実施は不適切</a:t>
            </a:r>
            <a:r>
              <a:rPr altLang="en-US" dirty="0" lang="ja-JP" sz="1400">
                <a:solidFill>
                  <a:srgbClr val="000000"/>
                </a:solidFill>
                <a:latin charset="-128" panose="020B0604030504040204" pitchFamily="50" typeface="Meiryo UI"/>
                <a:ea charset="-128" panose="020B0604030504040204" pitchFamily="50" typeface="Meiryo UI"/>
              </a:rPr>
              <a:t>です。</a:t>
            </a: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各大学においては、</a:t>
            </a:r>
            <a:r>
              <a:rPr altLang="en-US" b="1" dirty="0" lang="ja-JP" sz="1400">
                <a:solidFill>
                  <a:schemeClr val="tx1"/>
                </a:solidFill>
                <a:latin charset="-128" panose="020B0604030504040204" pitchFamily="50" typeface="Meiryo UI"/>
                <a:ea charset="-128" panose="020B0604030504040204" pitchFamily="50" typeface="Meiryo UI"/>
              </a:rPr>
              <a:t>改めて一般選抜も含め試験期日等を確認していただくとともに、その設定趣旨を踏まえてアドミッション・ポリシーと各選抜区分における評価方法との関係を見直し、評価方法ごとの配点割合を公表することなどを通じて、大学入学者選抜実施要項の趣旨に則った選抜を実施していることを対外的に説明することが求められます</a:t>
            </a:r>
            <a:r>
              <a:rPr altLang="en-US" dirty="0" lang="ja-JP" sz="1400">
                <a:solidFill>
                  <a:srgbClr val="000000"/>
                </a:solidFill>
                <a:latin charset="-128" panose="020B0604030504040204" pitchFamily="50" typeface="Meiryo UI"/>
                <a:ea charset="-128" panose="020B0604030504040204" pitchFamily="50" typeface="Meiryo UI"/>
              </a:rPr>
              <a:t>。高等学校や受験生、保護者をはじめ社会から疑念を抱かれるおそれのある入学者選抜は厳に慎み、学長のリーダーシップの下、大学入学者選抜実施要項の趣旨を遵守して適切な入学者選抜を実施するよう、お願い申し上げます。</a:t>
            </a:r>
          </a:p>
        </p:txBody>
      </p:sp>
      <p:sp>
        <p:nvSpPr>
          <p:cNvPr id="4" name="スライド番号プレースホルダー 8">
            <a:extLst>
              <a:ext uri="{FF2B5EF4-FFF2-40B4-BE49-F238E27FC236}">
                <a16:creationId xmlns:a16="http://schemas.microsoft.com/office/drawing/2014/main" id="{2A14950F-E926-CFFE-2EEF-21B878CE6622}"/>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６</a:t>
            </a:r>
          </a:p>
        </p:txBody>
      </p:sp>
    </p:spTree>
    <p:extLst>
      <p:ext uri="{BB962C8B-B14F-4D97-AF65-F5344CB8AC3E}">
        <p14:creationId xmlns:p14="http://schemas.microsoft.com/office/powerpoint/2010/main" val="28473342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ADAE5D6F-F160-88BE-1951-59D091D0C11B}"/>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09CBC42-9B35-ED1E-6CBF-B576D898466E}"/>
              </a:ext>
            </a:extLst>
          </p:cNvPr>
          <p:cNvSpPr>
            <a:spLocks noGrp="1"/>
          </p:cNvSpPr>
          <p:nvPr>
            <p:ph idx="10" sz="quarter" type="body"/>
          </p:nvPr>
        </p:nvSpPr>
        <p:spPr>
          <a:xfrm>
            <a:off x="446047" y="325474"/>
            <a:ext cx="7105148" cy="457968"/>
          </a:xfrm>
        </p:spPr>
        <p:txBody>
          <a:bodyPr/>
          <a:lstStyle/>
          <a:p>
            <a:r>
              <a:rPr altLang="en-US" dirty="0" lang="ja-JP" sz="2400"/>
              <a:t>令和９年度大学入学者選抜実施要項</a:t>
            </a:r>
          </a:p>
        </p:txBody>
      </p:sp>
      <p:sp>
        <p:nvSpPr>
          <p:cNvPr id="7" name="正方形/長方形 6">
            <a:extLst>
              <a:ext uri="{FF2B5EF4-FFF2-40B4-BE49-F238E27FC236}">
                <a16:creationId xmlns:a16="http://schemas.microsoft.com/office/drawing/2014/main" id="{4F16C4D8-30A4-F16F-6C9D-C845BCDAEA0D}"/>
              </a:ext>
            </a:extLst>
          </p:cNvPr>
          <p:cNvSpPr/>
          <p:nvPr/>
        </p:nvSpPr>
        <p:spPr>
          <a:xfrm>
            <a:off x="457197" y="1037412"/>
            <a:ext cx="9013907" cy="3278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a:spcBef>
                <a:spcPts val="544"/>
              </a:spcBef>
              <a:defRPr/>
            </a:pPr>
            <a:r>
              <a:rPr altLang="en-US" b="1" dirty="0" lang="ja-JP" sz="1400">
                <a:solidFill>
                  <a:srgbClr val="000000"/>
                </a:solidFill>
                <a:latin charset="-128" panose="020B0604030504040204" pitchFamily="50" typeface="Meiryo UI"/>
                <a:ea charset="-128" panose="020B0604030504040204" pitchFamily="50" typeface="Meiryo UI"/>
              </a:rPr>
              <a:t>（１）一般選抜</a:t>
            </a:r>
            <a:endParaRPr altLang="ja-JP" b="1"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a:t>
            </a:r>
            <a:r>
              <a:rPr altLang="en-US" b="1" dirty="0" lang="ja-JP" sz="1400">
                <a:solidFill>
                  <a:srgbClr val="000000"/>
                </a:solidFill>
                <a:latin charset="-128" panose="020B0604030504040204" pitchFamily="50" typeface="Meiryo UI"/>
                <a:ea charset="-128" panose="020B0604030504040204" pitchFamily="50" typeface="Meiryo UI"/>
              </a:rPr>
              <a:t>学力検査、小論文等を主な資料とし</a:t>
            </a:r>
            <a:r>
              <a:rPr altLang="en-US" dirty="0" lang="ja-JP" sz="1400">
                <a:solidFill>
                  <a:srgbClr val="000000"/>
                </a:solidFill>
                <a:latin charset="-128" panose="020B0604030504040204" pitchFamily="50" typeface="Meiryo UI"/>
                <a:ea charset="-128" panose="020B0604030504040204" pitchFamily="50" typeface="Meiryo UI"/>
              </a:rPr>
              <a:t>、また、大学・学部等の目的、特色、専門分野等の特性によっては実技検査等を主な資料に加えつつ、調査書、面接、入学志願者本人の記載する資料等を組み合わせて、入学志願者の能力・意欲・適性等を評価・判定する入試方法。</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endParaRPr altLang="ja-JP" dirty="0" lang="en-US" sz="8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b="1" dirty="0" lang="ja-JP" sz="1400">
                <a:solidFill>
                  <a:srgbClr val="000000"/>
                </a:solidFill>
                <a:latin charset="-128" panose="020B0604030504040204" pitchFamily="50" typeface="Meiryo UI"/>
                <a:ea charset="-128" panose="020B0604030504040204" pitchFamily="50" typeface="Meiryo UI"/>
              </a:rPr>
              <a:t>（２）総合型選抜</a:t>
            </a:r>
            <a:endParaRPr altLang="ja-JP" b="1"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a:t>
            </a:r>
            <a:r>
              <a:rPr altLang="en-US" b="1" dirty="0" lang="ja-JP" sz="1400" u="sng">
                <a:solidFill>
                  <a:srgbClr val="FF0000"/>
                </a:solidFill>
                <a:latin charset="-128" panose="020B0604030504040204" pitchFamily="50" typeface="Meiryo UI"/>
                <a:ea charset="-128" panose="020B0604030504040204" pitchFamily="50" typeface="Meiryo UI"/>
              </a:rPr>
              <a:t>一般選抜とは異なる観点や方法により評価を行うという前提のもと、詳細な書類審査と時間をかけた丁寧な面接等を組み合わせることによって</a:t>
            </a:r>
            <a:r>
              <a:rPr altLang="en-US" dirty="0" lang="ja-JP" sz="1400">
                <a:solidFill>
                  <a:srgbClr val="000000"/>
                </a:solidFill>
                <a:latin charset="-128" panose="020B0604030504040204" pitchFamily="50" typeface="Meiryo UI"/>
                <a:ea charset="-128" panose="020B0604030504040204" pitchFamily="50" typeface="Meiryo UI"/>
              </a:rPr>
              <a:t>、入学志願者の能力・適性や学習に対する意欲、目的意識等を総合的に評価・判定する入試方法。</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endParaRPr altLang="ja-JP" dirty="0" lang="en-US" sz="8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b="1" dirty="0" lang="ja-JP" sz="1400">
                <a:solidFill>
                  <a:srgbClr val="000000"/>
                </a:solidFill>
                <a:latin charset="-128" panose="020B0604030504040204" pitchFamily="50" typeface="Meiryo UI"/>
                <a:ea charset="-128" panose="020B0604030504040204" pitchFamily="50" typeface="Meiryo UI"/>
              </a:rPr>
              <a:t>（３）学校推薦型選抜</a:t>
            </a:r>
            <a:endParaRPr altLang="ja-JP" b="1"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en-US" dirty="0" lang="ja-JP" sz="1400">
                <a:solidFill>
                  <a:srgbClr val="000000"/>
                </a:solidFill>
                <a:latin charset="-128" panose="020B0604030504040204" pitchFamily="50" typeface="Meiryo UI"/>
                <a:ea charset="-128" panose="020B0604030504040204" pitchFamily="50" typeface="Meiryo UI"/>
              </a:rPr>
              <a:t>　</a:t>
            </a:r>
            <a:r>
              <a:rPr altLang="en-US" b="1" dirty="0" lang="ja-JP" sz="1400" u="sng">
                <a:solidFill>
                  <a:srgbClr val="FF0000"/>
                </a:solidFill>
                <a:latin charset="-128" panose="020B0604030504040204" pitchFamily="50" typeface="Meiryo UI"/>
                <a:ea charset="-128" panose="020B0604030504040204" pitchFamily="50" typeface="Meiryo UI"/>
              </a:rPr>
              <a:t>一般選抜とは異なる観点や方法により評価を行うという前提のもと、出身高等学校長の推薦に基づき、調査書を主な資料としつつ</a:t>
            </a:r>
            <a:r>
              <a:rPr altLang="en-US" dirty="0" lang="ja-JP" sz="1400">
                <a:solidFill>
                  <a:srgbClr val="000000"/>
                </a:solidFill>
                <a:latin charset="-128" panose="020B0604030504040204" pitchFamily="50" typeface="Meiryo UI"/>
                <a:ea charset="-128" panose="020B0604030504040204" pitchFamily="50" typeface="Meiryo UI"/>
              </a:rPr>
              <a:t>、以下の点に留意して評価・判定する入試方法。</a:t>
            </a:r>
            <a:endParaRPr altLang="en-US" dirty="0" lang="ja-JP" sz="1200">
              <a:solidFill>
                <a:srgbClr val="000000"/>
              </a:solidFill>
              <a:latin charset="-128" panose="020B0604030504040204" pitchFamily="50" typeface="Meiryo UI"/>
              <a:ea charset="-128" panose="020B0604030504040204" pitchFamily="50" typeface="Meiryo UI"/>
            </a:endParaRPr>
          </a:p>
        </p:txBody>
      </p:sp>
      <p:sp>
        <p:nvSpPr>
          <p:cNvPr id="12" name="正方形/長方形 11">
            <a:extLst>
              <a:ext uri="{FF2B5EF4-FFF2-40B4-BE49-F238E27FC236}">
                <a16:creationId xmlns:a16="http://schemas.microsoft.com/office/drawing/2014/main" id="{ECE6A371-7A66-6A17-99A8-12E9D3478F5A}"/>
              </a:ext>
            </a:extLst>
          </p:cNvPr>
          <p:cNvSpPr/>
          <p:nvPr/>
        </p:nvSpPr>
        <p:spPr>
          <a:xfrm>
            <a:off x="446047" y="967534"/>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a:spcBef>
                <a:spcPts val="544"/>
              </a:spcBef>
              <a:defRPr/>
            </a:pPr>
            <a:r>
              <a:rPr altLang="en-US" b="1" dirty="0" lang="ja-JP" sz="1600">
                <a:solidFill>
                  <a:prstClr val="white"/>
                </a:solidFill>
                <a:latin charset="-128" panose="020B0604030504040204" pitchFamily="50" typeface="Meiryo UI"/>
                <a:ea charset="-128" panose="020B0604030504040204" pitchFamily="50" typeface="Meiryo UI"/>
              </a:rPr>
              <a:t>入試方法</a:t>
            </a:r>
          </a:p>
        </p:txBody>
      </p:sp>
      <p:sp>
        <p:nvSpPr>
          <p:cNvPr id="4" name="正方形/長方形 3">
            <a:extLst>
              <a:ext uri="{FF2B5EF4-FFF2-40B4-BE49-F238E27FC236}">
                <a16:creationId xmlns:a16="http://schemas.microsoft.com/office/drawing/2014/main" id="{D2E672F8-1A45-457C-128C-839201515DD1}"/>
              </a:ext>
            </a:extLst>
          </p:cNvPr>
          <p:cNvSpPr/>
          <p:nvPr/>
        </p:nvSpPr>
        <p:spPr>
          <a:xfrm>
            <a:off x="446045" y="4407999"/>
            <a:ext cx="9013907" cy="2193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algn="l" defTabSz="414309" eaLnBrk="1" fontAlgn="auto" hangingPunct="1" indent="-155539" latinLnBrk="0" lvl="0" marL="155539" marR="0" rtl="0">
              <a:lnSpc>
                <a:spcPct val="100000"/>
              </a:lnSpc>
              <a:spcBef>
                <a:spcPts val="544"/>
              </a:spcBef>
              <a:spcAft>
                <a:spcPts val="0"/>
              </a:spcAft>
              <a:buClrTx/>
              <a:buSzTx/>
              <a:buFont charset="2" panose="05000000000000000000" pitchFamily="2" typeface="Wingdings"/>
              <a:buChar char="l"/>
              <a:tabLst/>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試験期日</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2</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月</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1</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日～</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3</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月</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25</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日</a:t>
            </a:r>
            <a:endPar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14309" eaLnBrk="1" fontAlgn="auto" hangingPunct="1" indent="-155539" latinLnBrk="0" lvl="0" marL="155539" marR="0" rtl="0">
              <a:lnSpc>
                <a:spcPct val="100000"/>
              </a:lnSpc>
              <a:spcBef>
                <a:spcPts val="544"/>
              </a:spcBef>
              <a:spcAft>
                <a:spcPts val="0"/>
              </a:spcAft>
              <a:buClrTx/>
              <a:buSzTx/>
              <a:buFont charset="2" panose="05000000000000000000" pitchFamily="2" typeface="Wingdings"/>
              <a:buChar char="l"/>
              <a:tabLst/>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入学願書受付期間</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：試験期日に応じて定める</a:t>
            </a:r>
            <a:endPar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defTabSz="414309" indent="-204788" lvl="1" marL="539750">
              <a:spcBef>
                <a:spcPts val="544"/>
              </a:spcBef>
              <a:buFont charset="0" panose="020B0604020202020204" pitchFamily="34" typeface="Arial"/>
              <a:buChar char="•"/>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総合型選抜</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0" lang="ja-JP" noProof="0" normalizeH="0" spc="0" strike="noStrike" sz="1400" u="sng">
                <a:ln>
                  <a:noFill/>
                </a:ln>
                <a:solidFill>
                  <a:srgbClr val="FF0000"/>
                </a:solidFill>
                <a:effectLst/>
                <a:uLnTx/>
                <a:uFillTx/>
                <a:latin charset="-128" panose="020B0604030504040204" pitchFamily="50" typeface="Meiryo UI"/>
                <a:ea charset="-128" panose="020B0604030504040204" pitchFamily="50" typeface="Meiryo UI"/>
                <a:cs typeface="+mn-cs"/>
              </a:rPr>
              <a:t>一般選抜とは異なる観点や方法により時間をかけて丁寧に選抜を行うため</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9</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月</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1</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日以降</a:t>
            </a:r>
            <a:endPar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defTabSz="414309" indent="-204788" lvl="1" marL="539750">
              <a:spcBef>
                <a:spcPts val="544"/>
              </a:spcBef>
              <a:buFont charset="0" panose="020B0604020202020204" pitchFamily="34" typeface="Arial"/>
              <a:buChar char="•"/>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学校推薦型</a:t>
            </a:r>
            <a:r>
              <a:rPr altLang="en-US" b="1" dirty="0" lang="ja-JP" sz="1400">
                <a:solidFill>
                  <a:srgbClr val="000000"/>
                </a:solidFill>
                <a:latin charset="-128" panose="020B0604030504040204" pitchFamily="50" typeface="Meiryo UI"/>
                <a:ea charset="-128" panose="020B0604030504040204" pitchFamily="50" typeface="Meiryo UI"/>
              </a:rPr>
              <a:t>選抜</a:t>
            </a:r>
            <a:r>
              <a:rPr altLang="en-US" dirty="0" lang="ja-JP" sz="1400">
                <a:solidFill>
                  <a:srgbClr val="000000"/>
                </a:solidFill>
                <a:latin charset="-128" panose="020B0604030504040204" pitchFamily="50" typeface="Meiryo UI"/>
                <a:ea charset="-128" panose="020B0604030504040204" pitchFamily="50" typeface="Meiryo UI"/>
              </a:rPr>
              <a:t>：</a:t>
            </a:r>
            <a:r>
              <a:rPr altLang="en-US" b="1" dirty="0" lang="ja-JP" sz="1400" u="sng">
                <a:solidFill>
                  <a:srgbClr val="FF0000"/>
                </a:solidFill>
                <a:latin charset="-128" panose="020B0604030504040204" pitchFamily="50" typeface="Meiryo UI"/>
                <a:ea charset="-128" panose="020B0604030504040204" pitchFamily="50" typeface="Meiryo UI"/>
              </a:rPr>
              <a:t>一般選抜とは異なる観点や方法により時間をかけて丁寧に選抜を行うため</a:t>
            </a:r>
            <a:r>
              <a:rPr altLang="ja-JP" dirty="0" lang="en-US" sz="1400">
                <a:solidFill>
                  <a:srgbClr val="000000"/>
                </a:solidFill>
                <a:latin charset="-128" panose="020B0604030504040204" pitchFamily="50" typeface="Meiryo UI"/>
                <a:ea charset="-128" panose="020B0604030504040204" pitchFamily="50" typeface="Meiryo UI"/>
              </a:rPr>
              <a:t>11</a:t>
            </a:r>
            <a:r>
              <a:rPr altLang="en-US" dirty="0" lang="ja-JP" sz="1400">
                <a:solidFill>
                  <a:srgbClr val="000000"/>
                </a:solidFill>
                <a:latin charset="-128" panose="020B0604030504040204" pitchFamily="50" typeface="Meiryo UI"/>
                <a:ea charset="-128" panose="020B0604030504040204" pitchFamily="50" typeface="Meiryo UI"/>
              </a:rPr>
              <a:t>月</a:t>
            </a:r>
            <a:r>
              <a:rPr altLang="ja-JP" dirty="0" lang="en-US" sz="1400">
                <a:solidFill>
                  <a:srgbClr val="000000"/>
                </a:solidFill>
                <a:latin charset="-128" panose="020B0604030504040204" pitchFamily="50" typeface="Meiryo UI"/>
                <a:ea charset="-128" panose="020B0604030504040204" pitchFamily="50" typeface="Meiryo UI"/>
              </a:rPr>
              <a:t>1</a:t>
            </a:r>
            <a:r>
              <a:rPr altLang="en-US" dirty="0" lang="ja-JP" sz="1400">
                <a:solidFill>
                  <a:srgbClr val="000000"/>
                </a:solidFill>
                <a:latin charset="-128" panose="020B0604030504040204" pitchFamily="50" typeface="Meiryo UI"/>
                <a:ea charset="-128" panose="020B0604030504040204" pitchFamily="50" typeface="Meiryo UI"/>
              </a:rPr>
              <a:t>日以降</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04788" lvl="1" marL="539750">
              <a:spcBef>
                <a:spcPts val="544"/>
              </a:spcBef>
              <a:buFont charset="0" panose="020B0604020202020204" pitchFamily="34" typeface="Arial"/>
              <a:buChar char="•"/>
              <a:defRPr/>
            </a:pP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総合型選抜及び学校推薦型選抜については、</a:t>
            </a:r>
            <a:r>
              <a:rPr altLang="en-US" b="1" baseline="0" cap="none" dirty="0" i="0" kern="1200" kumimoji="0" lang="ja-JP" noProof="0" normalizeH="0" spc="0" strike="noStrike" sz="1400" u="sng">
                <a:ln>
                  <a:noFill/>
                </a:ln>
                <a:solidFill>
                  <a:srgbClr val="FF0000"/>
                </a:solidFill>
                <a:effectLst/>
                <a:uLnTx/>
                <a:uFillTx/>
                <a:latin charset="-128" panose="020B0604030504040204" pitchFamily="50" typeface="Meiryo UI"/>
                <a:ea charset="-128" panose="020B0604030504040204" pitchFamily="50" typeface="Meiryo UI"/>
                <a:cs typeface="+mn-cs"/>
              </a:rPr>
              <a:t>時間をかけて丁寧な選抜を行うという趣旨を十分に踏まえ、第３の１に記載の事項を遵守した上で</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、教科・科目に係る個別テストを</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2</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月</a:t>
            </a:r>
            <a:r>
              <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1</a:t>
            </a:r>
            <a:r>
              <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日よりも前に実施することができる。この場合、高等学校教育に対する影響や入学志願者に対する負担に十分配慮する。</a:t>
            </a:r>
            <a:endParaRPr altLang="ja-JP" b="0" baseline="0" cap="none" dirty="0" i="0" kern="1200" kumimoji="0" lang="en-US"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5" name="正方形/長方形 4">
            <a:extLst>
              <a:ext uri="{FF2B5EF4-FFF2-40B4-BE49-F238E27FC236}">
                <a16:creationId xmlns:a16="http://schemas.microsoft.com/office/drawing/2014/main" id="{00460D72-EF6A-B24F-0C26-616F7D9EB4DC}"/>
              </a:ext>
            </a:extLst>
          </p:cNvPr>
          <p:cNvSpPr/>
          <p:nvPr/>
        </p:nvSpPr>
        <p:spPr>
          <a:xfrm>
            <a:off x="446046" y="4315617"/>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a:spcBef>
                <a:spcPts val="544"/>
              </a:spcBef>
              <a:defRPr/>
            </a:pPr>
            <a:r>
              <a:rPr altLang="en-US" b="1" dirty="0" lang="ja-JP" sz="1600">
                <a:solidFill>
                  <a:prstClr val="white"/>
                </a:solidFill>
                <a:latin charset="-128" panose="020B0604030504040204" pitchFamily="50" typeface="Meiryo UI"/>
                <a:ea charset="-128" panose="020B0604030504040204" pitchFamily="50" typeface="Meiryo UI"/>
              </a:rPr>
              <a:t>試験期日等</a:t>
            </a:r>
          </a:p>
        </p:txBody>
      </p:sp>
      <p:sp>
        <p:nvSpPr>
          <p:cNvPr id="6" name="スライド番号プレースホルダー 8">
            <a:extLst>
              <a:ext uri="{FF2B5EF4-FFF2-40B4-BE49-F238E27FC236}">
                <a16:creationId xmlns:a16="http://schemas.microsoft.com/office/drawing/2014/main" id="{D71EDBDB-7F81-4EB3-57D6-3FF1E7C61FC5}"/>
              </a:ext>
            </a:extLst>
          </p:cNvPr>
          <p:cNvSpPr txBox="1">
            <a:spLocks/>
          </p:cNvSpPr>
          <p:nvPr/>
        </p:nvSpPr>
        <p:spPr>
          <a:xfrm>
            <a:off x="7552629" y="6492875"/>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７</a:t>
            </a:r>
          </a:p>
        </p:txBody>
      </p:sp>
    </p:spTree>
    <p:extLst>
      <p:ext uri="{BB962C8B-B14F-4D97-AF65-F5344CB8AC3E}">
        <p14:creationId xmlns:p14="http://schemas.microsoft.com/office/powerpoint/2010/main" val="23630897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99AFCCCD-ACE5-C7EB-B096-661178F931F4}"/>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25F4EC6-8338-7ADD-C04F-AF62805D3646}"/>
              </a:ext>
            </a:extLst>
          </p:cNvPr>
          <p:cNvSpPr>
            <a:spLocks noGrp="1"/>
          </p:cNvSpPr>
          <p:nvPr>
            <p:ph idx="10" sz="quarter" type="body"/>
          </p:nvPr>
        </p:nvSpPr>
        <p:spPr>
          <a:xfrm>
            <a:off x="446047" y="325474"/>
            <a:ext cx="7105148" cy="457968"/>
          </a:xfrm>
        </p:spPr>
        <p:txBody>
          <a:bodyPr/>
          <a:lstStyle/>
          <a:p>
            <a:r>
              <a:rPr altLang="en-US" dirty="0" lang="ja-JP" sz="2400"/>
              <a:t>令和９年度大学入学者選抜実施要項</a:t>
            </a:r>
          </a:p>
        </p:txBody>
      </p:sp>
      <p:sp>
        <p:nvSpPr>
          <p:cNvPr id="7" name="正方形/長方形 6">
            <a:extLst>
              <a:ext uri="{FF2B5EF4-FFF2-40B4-BE49-F238E27FC236}">
                <a16:creationId xmlns:a16="http://schemas.microsoft.com/office/drawing/2014/main" id="{37576B77-F886-4D3E-D732-0E4773719D34}"/>
              </a:ext>
            </a:extLst>
          </p:cNvPr>
          <p:cNvSpPr/>
          <p:nvPr/>
        </p:nvSpPr>
        <p:spPr>
          <a:xfrm>
            <a:off x="446046" y="1059916"/>
            <a:ext cx="9013907" cy="555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総合型選抜及び学校推薦型選抜が早期に出願可能な趣旨を明記し、</a:t>
            </a:r>
            <a:r>
              <a:rPr altLang="en-US" b="1" dirty="0" lang="ja-JP" sz="1400" u="sng">
                <a:solidFill>
                  <a:srgbClr val="FF0000"/>
                </a:solidFill>
                <a:latin charset="-128" panose="020B0604030504040204" pitchFamily="50" typeface="Meiryo UI"/>
                <a:ea charset="-128" panose="020B0604030504040204" pitchFamily="50" typeface="Meiryo UI"/>
              </a:rPr>
              <a:t>総合型選抜では入学希望理由書等の志願者本人の記載する資料の活用を必須</a:t>
            </a:r>
            <a:r>
              <a:rPr altLang="en-US" dirty="0" lang="ja-JP" sz="1400">
                <a:solidFill>
                  <a:srgbClr val="000000"/>
                </a:solidFill>
                <a:latin charset="-128" panose="020B0604030504040204" pitchFamily="50" typeface="Meiryo UI"/>
                <a:ea charset="-128" panose="020B0604030504040204" pitchFamily="50" typeface="Meiryo UI"/>
              </a:rPr>
              <a:t>とする。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総合型選抜及び学校推薦型選抜においては、知識・技能のみならず多様な入学志願者一人一人の能力・意欲・適性等を時間をかけて見取り、丁寧なマッチングを図るため、</a:t>
            </a:r>
            <a:r>
              <a:rPr altLang="en-US" b="1" dirty="0" lang="ja-JP" sz="1400" u="sng">
                <a:solidFill>
                  <a:srgbClr val="FF0000"/>
                </a:solidFill>
                <a:latin charset="-128" panose="020B0604030504040204" pitchFamily="50" typeface="Meiryo UI"/>
                <a:ea charset="-128" panose="020B0604030504040204" pitchFamily="50" typeface="Meiryo UI"/>
              </a:rPr>
              <a:t>志望する学問分野に対する意欲や適性等に係る面接（ディベート、集団討論、プレゼンテーション、口頭試問等を含む。オンラインによる実施を含む）による評価を必須</a:t>
            </a:r>
            <a:r>
              <a:rPr altLang="en-US" dirty="0" lang="ja-JP" sz="1400">
                <a:solidFill>
                  <a:srgbClr val="000000"/>
                </a:solidFill>
                <a:latin charset="-128" panose="020B0604030504040204" pitchFamily="50" typeface="Meiryo UI"/>
                <a:ea charset="-128" panose="020B0604030504040204" pitchFamily="50" typeface="Meiryo UI"/>
              </a:rPr>
              <a:t>とする。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a:spcBef>
                <a:spcPts val="544"/>
              </a:spcBef>
              <a:defRPr/>
            </a:pPr>
            <a:r>
              <a:rPr altLang="ja-JP" dirty="0" lang="en-US" sz="1200">
                <a:solidFill>
                  <a:srgbClr val="000000"/>
                </a:solidFill>
                <a:latin charset="-128" panose="020B0604030504040204" pitchFamily="50" typeface="Meiryo UI"/>
                <a:ea charset="-128" panose="020B0604030504040204" pitchFamily="50" typeface="Meiryo UI"/>
              </a:rPr>
              <a:t>   ※</a:t>
            </a:r>
            <a:r>
              <a:rPr altLang="en-US" dirty="0" lang="ja-JP" sz="1200">
                <a:solidFill>
                  <a:srgbClr val="000000"/>
                </a:solidFill>
                <a:latin charset="-128" panose="020B0604030504040204" pitchFamily="50" typeface="Meiryo UI"/>
                <a:ea charset="-128" panose="020B0604030504040204" pitchFamily="50" typeface="Meiryo UI"/>
              </a:rPr>
              <a:t>令和７年度大学入学者選抜実態調査によれば、各大学及び短大の選抜区分のうち、総合型の</a:t>
            </a:r>
            <a:r>
              <a:rPr altLang="ja-JP" dirty="0" lang="en-US" sz="1200">
                <a:solidFill>
                  <a:srgbClr val="000000"/>
                </a:solidFill>
                <a:latin charset="-128" panose="020B0604030504040204" pitchFamily="50" typeface="Meiryo UI"/>
                <a:ea charset="-128" panose="020B0604030504040204" pitchFamily="50" typeface="Meiryo UI"/>
              </a:rPr>
              <a:t>92.6</a:t>
            </a:r>
            <a:r>
              <a:rPr altLang="en-US" dirty="0" lang="ja-JP" sz="1200">
                <a:solidFill>
                  <a:srgbClr val="000000"/>
                </a:solidFill>
                <a:latin charset="-128" panose="020B0604030504040204" pitchFamily="50" typeface="Meiryo UI"/>
                <a:ea charset="-128" panose="020B0604030504040204" pitchFamily="50" typeface="Meiryo UI"/>
              </a:rPr>
              <a:t>％（大学）及び</a:t>
            </a:r>
            <a:r>
              <a:rPr altLang="ja-JP" dirty="0" lang="en-US" sz="1200">
                <a:solidFill>
                  <a:srgbClr val="000000"/>
                </a:solidFill>
                <a:latin charset="-128" panose="020B0604030504040204" pitchFamily="50" typeface="Meiryo UI"/>
                <a:ea charset="-128" panose="020B0604030504040204" pitchFamily="50" typeface="Meiryo UI"/>
              </a:rPr>
              <a:t>96.0%</a:t>
            </a:r>
            <a:r>
              <a:rPr altLang="en-US" dirty="0" lang="ja-JP" sz="1200">
                <a:solidFill>
                  <a:srgbClr val="000000"/>
                </a:solidFill>
                <a:latin charset="-128" panose="020B0604030504040204" pitchFamily="50" typeface="Meiryo UI"/>
                <a:ea charset="-128" panose="020B0604030504040204" pitchFamily="50" typeface="Meiryo UI"/>
              </a:rPr>
              <a:t>（短大）、</a:t>
            </a:r>
            <a:endParaRPr altLang="ja-JP" dirty="0" lang="en-US" sz="1200">
              <a:solidFill>
                <a:srgbClr val="000000"/>
              </a:solidFill>
              <a:latin charset="-128" panose="020B0604030504040204" pitchFamily="50" typeface="Meiryo UI"/>
              <a:ea charset="-128" panose="020B0604030504040204" pitchFamily="50" typeface="Meiryo UI"/>
            </a:endParaRPr>
          </a:p>
          <a:p>
            <a:pPr defTabSz="414309">
              <a:defRPr/>
            </a:pPr>
            <a:r>
              <a:rPr altLang="en-US" dirty="0" lang="ja-JP" sz="1200">
                <a:solidFill>
                  <a:srgbClr val="000000"/>
                </a:solidFill>
                <a:latin charset="-128" panose="020B0604030504040204" pitchFamily="50" typeface="Meiryo UI"/>
                <a:ea charset="-128" panose="020B0604030504040204" pitchFamily="50" typeface="Meiryo UI"/>
              </a:rPr>
              <a:t>　　　学校推薦型の</a:t>
            </a:r>
            <a:r>
              <a:rPr altLang="ja-JP" dirty="0" lang="en-US" sz="1200">
                <a:solidFill>
                  <a:srgbClr val="000000"/>
                </a:solidFill>
                <a:latin charset="-128" panose="020B0604030504040204" pitchFamily="50" typeface="Meiryo UI"/>
                <a:ea charset="-128" panose="020B0604030504040204" pitchFamily="50" typeface="Meiryo UI"/>
              </a:rPr>
              <a:t>77.4</a:t>
            </a:r>
            <a:r>
              <a:rPr altLang="en-US" dirty="0" lang="ja-JP" sz="1200">
                <a:solidFill>
                  <a:srgbClr val="000000"/>
                </a:solidFill>
                <a:latin charset="-128" panose="020B0604030504040204" pitchFamily="50" typeface="Meiryo UI"/>
                <a:ea charset="-128" panose="020B0604030504040204" pitchFamily="50" typeface="Meiryo UI"/>
              </a:rPr>
              <a:t>％（大学）及び</a:t>
            </a:r>
            <a:r>
              <a:rPr altLang="ja-JP" dirty="0" lang="en-US" sz="1200">
                <a:solidFill>
                  <a:srgbClr val="000000"/>
                </a:solidFill>
                <a:latin charset="-128" panose="020B0604030504040204" pitchFamily="50" typeface="Meiryo UI"/>
                <a:ea charset="-128" panose="020B0604030504040204" pitchFamily="50" typeface="Meiryo UI"/>
              </a:rPr>
              <a:t>95.6%</a:t>
            </a:r>
            <a:r>
              <a:rPr altLang="en-US" dirty="0" lang="ja-JP" sz="1200">
                <a:solidFill>
                  <a:srgbClr val="000000"/>
                </a:solidFill>
                <a:latin charset="-128" panose="020B0604030504040204" pitchFamily="50" typeface="Meiryo UI"/>
                <a:ea charset="-128" panose="020B0604030504040204" pitchFamily="50" typeface="Meiryo UI"/>
              </a:rPr>
              <a:t>（短大）で面接を実施。</a:t>
            </a:r>
          </a:p>
          <a:p>
            <a:pPr defTabSz="414309" indent="-285750" lvl="1" marL="447050">
              <a:spcBef>
                <a:spcPts val="544"/>
              </a:spcBef>
              <a:buFont charset="0" panose="020B0604020202020204" pitchFamily="34" typeface="Arial"/>
              <a:buChar char="•"/>
              <a:tabLst>
                <a:tab algn="l" pos="410452"/>
              </a:tabLst>
              <a:defRPr/>
            </a:pPr>
            <a:r>
              <a:rPr altLang="en-US" dirty="0" lang="ja-JP" sz="1400">
                <a:solidFill>
                  <a:srgbClr val="000000"/>
                </a:solidFill>
                <a:latin charset="-128" panose="020B0604030504040204" pitchFamily="50" typeface="Meiryo UI"/>
                <a:ea charset="-128" panose="020B0604030504040204" pitchFamily="50" typeface="Meiryo UI"/>
              </a:rPr>
              <a:t>高等学校との緊密な連携により、意欲や適性等を含め丁寧なマッチングが図られていると考えられる</a:t>
            </a:r>
            <a:r>
              <a:rPr altLang="en-US" b="1" dirty="0" lang="ja-JP" sz="1400">
                <a:solidFill>
                  <a:schemeClr val="tx1"/>
                </a:solidFill>
                <a:latin charset="-128" panose="020B0604030504040204" pitchFamily="50" typeface="Meiryo UI"/>
                <a:ea charset="-128" panose="020B0604030504040204" pitchFamily="50" typeface="Meiryo UI"/>
              </a:rPr>
              <a:t>非公募型</a:t>
            </a:r>
            <a:r>
              <a:rPr altLang="en-US" dirty="0" lang="ja-JP" sz="1400">
                <a:solidFill>
                  <a:schemeClr val="tx1"/>
                </a:solidFill>
                <a:latin charset="-128" panose="020B0604030504040204" pitchFamily="50" typeface="Meiryo UI"/>
                <a:ea charset="-128" panose="020B0604030504040204" pitchFamily="50" typeface="Meiryo UI"/>
              </a:rPr>
              <a:t>かつ</a:t>
            </a:r>
            <a:r>
              <a:rPr altLang="en-US" b="1" dirty="0" lang="ja-JP" sz="1400">
                <a:solidFill>
                  <a:schemeClr val="tx1"/>
                </a:solidFill>
                <a:latin charset="-128" panose="020B0604030504040204" pitchFamily="50" typeface="Meiryo UI"/>
                <a:ea charset="-128" panose="020B0604030504040204" pitchFamily="50" typeface="Meiryo UI"/>
              </a:rPr>
              <a:t>合格した際には入学することを入学志願者が確約して受験する学校推薦型選抜</a:t>
            </a:r>
            <a:r>
              <a:rPr altLang="en-US" dirty="0" lang="ja-JP" sz="1400">
                <a:solidFill>
                  <a:srgbClr val="000000"/>
                </a:solidFill>
                <a:latin charset="-128" panose="020B0604030504040204" pitchFamily="50" typeface="Meiryo UI"/>
                <a:ea charset="-128" panose="020B0604030504040204" pitchFamily="50" typeface="Meiryo UI"/>
              </a:rPr>
              <a:t>については、</a:t>
            </a:r>
            <a:r>
              <a:rPr altLang="en-US" b="1" dirty="0" lang="ja-JP" sz="1400">
                <a:solidFill>
                  <a:schemeClr val="tx1"/>
                </a:solidFill>
                <a:latin charset="-128" panose="020B0604030504040204" pitchFamily="50" typeface="Meiryo UI"/>
                <a:ea charset="-128" panose="020B0604030504040204" pitchFamily="50" typeface="Meiryo UI"/>
              </a:rPr>
              <a:t>大学の実情に応じて面接の要否を判断することができる</a:t>
            </a:r>
            <a:r>
              <a:rPr altLang="en-US" dirty="0" lang="ja-JP" sz="1400">
                <a:solidFill>
                  <a:srgbClr val="000000"/>
                </a:solidFill>
                <a:latin charset="-128" panose="020B0604030504040204" pitchFamily="50" typeface="Meiryo UI"/>
                <a:ea charset="-128" panose="020B0604030504040204" pitchFamily="50" typeface="Meiryo UI"/>
              </a:rPr>
              <a:t>。（附属高等学校からのものを含む非公募型かつ専願の指定校推薦）</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447050">
              <a:spcBef>
                <a:spcPts val="544"/>
              </a:spcBef>
              <a:buFont charset="0" panose="020B0604020202020204" pitchFamily="34" typeface="Arial"/>
              <a:buChar char="•"/>
              <a:tabLst>
                <a:tab algn="l" pos="410452"/>
              </a:tabLst>
              <a:defRPr/>
            </a:pPr>
            <a:r>
              <a:rPr altLang="en-US" dirty="0" lang="ja-JP" sz="1400">
                <a:solidFill>
                  <a:srgbClr val="000000"/>
                </a:solidFill>
                <a:latin charset="-128" panose="020B0604030504040204" pitchFamily="50" typeface="Meiryo UI"/>
                <a:ea charset="-128" panose="020B0604030504040204" pitchFamily="50" typeface="Meiryo UI"/>
              </a:rPr>
              <a:t>大学・高等学校等が新たな措置に対応するためには準備期間が必要であることから、経過措置として</a:t>
            </a:r>
            <a:r>
              <a:rPr altLang="en-US" b="1" dirty="0" lang="ja-JP" sz="1400">
                <a:solidFill>
                  <a:schemeClr val="tx1"/>
                </a:solidFill>
                <a:latin charset="-128" panose="020B0604030504040204" pitchFamily="50" typeface="Meiryo UI"/>
                <a:ea charset="-128" panose="020B0604030504040204" pitchFamily="50" typeface="Meiryo UI"/>
              </a:rPr>
              <a:t>令和</a:t>
            </a:r>
            <a:r>
              <a:rPr altLang="ja-JP" b="1" dirty="0" lang="en-US" sz="1400">
                <a:solidFill>
                  <a:schemeClr val="tx1"/>
                </a:solidFill>
                <a:latin charset="-128" panose="020B0604030504040204" pitchFamily="50" typeface="Meiryo UI"/>
                <a:ea charset="-128" panose="020B0604030504040204" pitchFamily="50" typeface="Meiryo UI"/>
              </a:rPr>
              <a:t>8</a:t>
            </a:r>
            <a:r>
              <a:rPr altLang="en-US" b="1" dirty="0" lang="ja-JP" sz="1400">
                <a:solidFill>
                  <a:schemeClr val="tx1"/>
                </a:solidFill>
                <a:latin charset="-128" panose="020B0604030504040204" pitchFamily="50" typeface="Meiryo UI"/>
                <a:ea charset="-128" panose="020B0604030504040204" pitchFamily="50" typeface="Meiryo UI"/>
              </a:rPr>
              <a:t>年度選抜において既に実施されていた選抜区分</a:t>
            </a:r>
            <a:r>
              <a:rPr altLang="en-US" dirty="0" lang="ja-JP" sz="1400">
                <a:solidFill>
                  <a:srgbClr val="000000"/>
                </a:solidFill>
                <a:latin charset="-128" panose="020B0604030504040204" pitchFamily="50" typeface="Meiryo UI"/>
                <a:ea charset="-128" panose="020B0604030504040204" pitchFamily="50" typeface="Meiryo UI"/>
              </a:rPr>
              <a:t>であって、令和</a:t>
            </a:r>
            <a:r>
              <a:rPr altLang="ja-JP" dirty="0" lang="en-US" sz="1400">
                <a:solidFill>
                  <a:srgbClr val="000000"/>
                </a:solidFill>
                <a:latin charset="-128" panose="020B0604030504040204" pitchFamily="50" typeface="Meiryo UI"/>
                <a:ea charset="-128" panose="020B0604030504040204" pitchFamily="50" typeface="Meiryo UI"/>
              </a:rPr>
              <a:t>9</a:t>
            </a:r>
            <a:r>
              <a:rPr altLang="en-US" dirty="0" lang="ja-JP" sz="1400">
                <a:solidFill>
                  <a:srgbClr val="000000"/>
                </a:solidFill>
                <a:latin charset="-128" panose="020B0604030504040204" pitchFamily="50" typeface="Meiryo UI"/>
                <a:ea charset="-128" panose="020B0604030504040204" pitchFamily="50" typeface="Meiryo UI"/>
              </a:rPr>
              <a:t>年度選抜から面接を導入することが難しいものについては</a:t>
            </a:r>
            <a:r>
              <a:rPr altLang="en-US" dirty="0" lang="ja-JP" sz="1400">
                <a:solidFill>
                  <a:schemeClr val="tx1"/>
                </a:solidFill>
                <a:latin charset="-128" panose="020B0604030504040204" pitchFamily="50" typeface="Meiryo UI"/>
                <a:ea charset="-128" panose="020B0604030504040204" pitchFamily="50" typeface="Meiryo UI"/>
              </a:rPr>
              <a:t>、</a:t>
            </a:r>
            <a:r>
              <a:rPr altLang="en-US" b="1" dirty="0" lang="ja-JP" sz="1400">
                <a:solidFill>
                  <a:schemeClr val="tx1"/>
                </a:solidFill>
                <a:latin charset="-128" panose="020B0604030504040204" pitchFamily="50" typeface="Meiryo UI"/>
                <a:ea charset="-128" panose="020B0604030504040204" pitchFamily="50" typeface="Meiryo UI"/>
              </a:rPr>
              <a:t>令和</a:t>
            </a:r>
            <a:r>
              <a:rPr altLang="ja-JP" b="1" dirty="0" lang="en-US" sz="1400">
                <a:solidFill>
                  <a:schemeClr val="tx1"/>
                </a:solidFill>
                <a:latin charset="-128" panose="020B0604030504040204" pitchFamily="50" typeface="Meiryo UI"/>
                <a:ea charset="-128" panose="020B0604030504040204" pitchFamily="50" typeface="Meiryo UI"/>
              </a:rPr>
              <a:t>11</a:t>
            </a:r>
            <a:r>
              <a:rPr altLang="en-US" b="1" dirty="0" lang="ja-JP" sz="1400">
                <a:solidFill>
                  <a:schemeClr val="tx1"/>
                </a:solidFill>
                <a:latin charset="-128" panose="020B0604030504040204" pitchFamily="50" typeface="Meiryo UI"/>
                <a:ea charset="-128" panose="020B0604030504040204" pitchFamily="50" typeface="Meiryo UI"/>
              </a:rPr>
              <a:t>年度選抜までに面接を導入</a:t>
            </a:r>
            <a:r>
              <a:rPr altLang="en-US" dirty="0" lang="ja-JP" sz="1400">
                <a:solidFill>
                  <a:srgbClr val="000000"/>
                </a:solidFill>
                <a:latin charset="-128" panose="020B0604030504040204" pitchFamily="50" typeface="Meiryo UI"/>
                <a:ea charset="-128" panose="020B0604030504040204" pitchFamily="50" typeface="Meiryo UI"/>
              </a:rPr>
              <a:t>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総合型選抜及び学校推薦型選抜における</a:t>
            </a:r>
            <a:r>
              <a:rPr altLang="en-US" b="1" dirty="0" lang="ja-JP" sz="1400" u="sng">
                <a:solidFill>
                  <a:srgbClr val="FF0000"/>
                </a:solidFill>
                <a:latin charset="-128" panose="020B0604030504040204" pitchFamily="50" typeface="Meiryo UI"/>
                <a:ea charset="-128" panose="020B0604030504040204" pitchFamily="50" typeface="Meiryo UI"/>
              </a:rPr>
              <a:t>教科・科目に係る個別テストに関しては</a:t>
            </a:r>
            <a:r>
              <a:rPr altLang="en-US" dirty="0" lang="ja-JP" sz="1400">
                <a:solidFill>
                  <a:srgbClr val="000000"/>
                </a:solidFill>
                <a:latin charset="-128" panose="020B0604030504040204" pitchFamily="50" typeface="Meiryo UI"/>
                <a:ea charset="-128" panose="020B0604030504040204" pitchFamily="50" typeface="Meiryo UI"/>
              </a:rPr>
              <a:t>、各大学における学修に必要な範囲で、高等学校段階での基礎的な学習の成果を問うものとし、</a:t>
            </a:r>
            <a:r>
              <a:rPr altLang="en-US" b="1" dirty="0" lang="ja-JP" sz="1400" u="sng">
                <a:solidFill>
                  <a:srgbClr val="FF0000"/>
                </a:solidFill>
                <a:latin charset="-128" panose="020B0604030504040204" pitchFamily="50" typeface="Meiryo UI"/>
                <a:ea charset="-128" panose="020B0604030504040204" pitchFamily="50" typeface="Meiryo UI"/>
              </a:rPr>
              <a:t>面接などの他の評価方法との間でバランスの取れた配分で判定に活用</a:t>
            </a:r>
            <a:r>
              <a:rPr altLang="en-US" dirty="0" lang="ja-JP" sz="1400">
                <a:solidFill>
                  <a:srgbClr val="000000"/>
                </a:solidFill>
                <a:latin charset="-128" panose="020B0604030504040204" pitchFamily="50" typeface="Meiryo UI"/>
                <a:ea charset="-128" panose="020B0604030504040204" pitchFamily="50" typeface="Meiryo UI"/>
              </a:rPr>
              <a:t>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文理横断・文理融合教育を通じた課題解決力の涵養等の重要性に鑑み、いずれの選抜方法においても</a:t>
            </a:r>
            <a:r>
              <a:rPr altLang="en-US" b="1" dirty="0" lang="ja-JP" sz="1400">
                <a:solidFill>
                  <a:schemeClr val="tx1"/>
                </a:solidFill>
                <a:latin charset="-128" panose="020B0604030504040204" pitchFamily="50" typeface="Meiryo UI"/>
                <a:ea charset="-128" panose="020B0604030504040204" pitchFamily="50" typeface="Meiryo UI"/>
              </a:rPr>
              <a:t>高等学校における言語能力及び数理的思考力の育成に十分配慮</a:t>
            </a:r>
            <a:r>
              <a:rPr altLang="en-US" dirty="0" lang="ja-JP" sz="1400">
                <a:solidFill>
                  <a:srgbClr val="000000"/>
                </a:solidFill>
                <a:latin charset="-128" panose="020B0604030504040204" pitchFamily="50" typeface="Meiryo UI"/>
                <a:ea charset="-128" panose="020B0604030504040204" pitchFamily="50" typeface="Meiryo UI"/>
              </a:rPr>
              <a:t>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b="1" dirty="0" lang="ja-JP" sz="1400">
                <a:solidFill>
                  <a:srgbClr val="000000"/>
                </a:solidFill>
                <a:latin charset="-128" panose="020B0604030504040204" pitchFamily="50" typeface="Meiryo UI"/>
                <a:ea charset="-128" panose="020B0604030504040204" pitchFamily="50" typeface="Meiryo UI"/>
              </a:rPr>
              <a:t>「私立大学における入学料に係る学生の負担軽減等について（通知）」</a:t>
            </a:r>
            <a:r>
              <a:rPr altLang="en-US" dirty="0" lang="ja-JP" sz="1400">
                <a:solidFill>
                  <a:srgbClr val="000000"/>
                </a:solidFill>
                <a:latin charset="-128" panose="020B0604030504040204" pitchFamily="50" typeface="Meiryo UI"/>
                <a:ea charset="-128" panose="020B0604030504040204" pitchFamily="50" typeface="Meiryo UI"/>
              </a:rPr>
              <a:t>（令和</a:t>
            </a:r>
            <a:r>
              <a:rPr altLang="ja-JP" dirty="0" lang="en-US" sz="1400">
                <a:solidFill>
                  <a:srgbClr val="000000"/>
                </a:solidFill>
                <a:latin charset="-128" panose="020B0604030504040204" pitchFamily="50" typeface="Meiryo UI"/>
                <a:ea charset="-128" panose="020B0604030504040204" pitchFamily="50" typeface="Meiryo UI"/>
              </a:rPr>
              <a:t>7</a:t>
            </a:r>
            <a:r>
              <a:rPr altLang="en-US" dirty="0" lang="ja-JP" sz="1400">
                <a:solidFill>
                  <a:srgbClr val="000000"/>
                </a:solidFill>
                <a:latin charset="-128" panose="020B0604030504040204" pitchFamily="50" typeface="Meiryo UI"/>
                <a:ea charset="-128" panose="020B0604030504040204" pitchFamily="50" typeface="Meiryo UI"/>
              </a:rPr>
              <a:t>年</a:t>
            </a:r>
            <a:r>
              <a:rPr altLang="ja-JP" dirty="0" lang="en-US" sz="1400">
                <a:solidFill>
                  <a:srgbClr val="000000"/>
                </a:solidFill>
                <a:latin charset="-128" panose="020B0604030504040204" pitchFamily="50" typeface="Meiryo UI"/>
                <a:ea charset="-128" panose="020B0604030504040204" pitchFamily="50" typeface="Meiryo UI"/>
              </a:rPr>
              <a:t>6</a:t>
            </a:r>
            <a:r>
              <a:rPr altLang="en-US" dirty="0" lang="ja-JP" sz="1400">
                <a:solidFill>
                  <a:srgbClr val="000000"/>
                </a:solidFill>
                <a:latin charset="-128" panose="020B0604030504040204" pitchFamily="50" typeface="Meiryo UI"/>
                <a:ea charset="-128" panose="020B0604030504040204" pitchFamily="50" typeface="Meiryo UI"/>
              </a:rPr>
              <a:t>月</a:t>
            </a:r>
            <a:r>
              <a:rPr altLang="ja-JP" dirty="0" lang="en-US" sz="1400">
                <a:solidFill>
                  <a:srgbClr val="000000"/>
                </a:solidFill>
                <a:latin charset="-128" panose="020B0604030504040204" pitchFamily="50" typeface="Meiryo UI"/>
                <a:ea charset="-128" panose="020B0604030504040204" pitchFamily="50" typeface="Meiryo UI"/>
              </a:rPr>
              <a:t>26</a:t>
            </a:r>
            <a:r>
              <a:rPr altLang="en-US" dirty="0" lang="ja-JP" sz="1400">
                <a:solidFill>
                  <a:srgbClr val="000000"/>
                </a:solidFill>
                <a:latin charset="-128" panose="020B0604030504040204" pitchFamily="50" typeface="Meiryo UI"/>
                <a:ea charset="-128" panose="020B0604030504040204" pitchFamily="50" typeface="Meiryo UI"/>
              </a:rPr>
              <a:t>日付け</a:t>
            </a:r>
            <a:r>
              <a:rPr altLang="ja-JP" dirty="0" lang="en-US" sz="1400">
                <a:solidFill>
                  <a:srgbClr val="000000"/>
                </a:solidFill>
                <a:latin charset="-128" panose="020B0604030504040204" pitchFamily="50" typeface="Meiryo UI"/>
                <a:ea charset="-128" panose="020B0604030504040204" pitchFamily="50" typeface="Meiryo UI"/>
              </a:rPr>
              <a:t>7</a:t>
            </a:r>
            <a:r>
              <a:rPr altLang="en-US" dirty="0" lang="ja-JP" sz="1400">
                <a:solidFill>
                  <a:srgbClr val="000000"/>
                </a:solidFill>
                <a:latin charset="-128" panose="020B0604030504040204" pitchFamily="50" typeface="Meiryo UI"/>
                <a:ea charset="-128" panose="020B0604030504040204" pitchFamily="50" typeface="Meiryo UI"/>
              </a:rPr>
              <a:t>文科高第</a:t>
            </a:r>
            <a:r>
              <a:rPr altLang="ja-JP" dirty="0" lang="en-US" sz="1400">
                <a:solidFill>
                  <a:srgbClr val="000000"/>
                </a:solidFill>
                <a:latin charset="-128" panose="020B0604030504040204" pitchFamily="50" typeface="Meiryo UI"/>
                <a:ea charset="-128" panose="020B0604030504040204" pitchFamily="50" typeface="Meiryo UI"/>
              </a:rPr>
              <a:t>491</a:t>
            </a:r>
            <a:r>
              <a:rPr altLang="en-US" dirty="0" lang="ja-JP" sz="1400">
                <a:solidFill>
                  <a:srgbClr val="000000"/>
                </a:solidFill>
                <a:latin charset="-128" panose="020B0604030504040204" pitchFamily="50" typeface="Meiryo UI"/>
                <a:ea charset="-128" panose="020B0604030504040204" pitchFamily="50" typeface="Meiryo UI"/>
              </a:rPr>
              <a:t>号高等教育局私学部長通知）等を踏まえ、入学料を含む学生納付金について、その額の抑制及び負担軽減のための方策を講ずるよう努めるとともに、各大学が設定している額や納付時期等の趣旨や考え方について、社会の理解を得られるよう積極的に説明する。</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12" name="正方形/長方形 11">
            <a:extLst>
              <a:ext uri="{FF2B5EF4-FFF2-40B4-BE49-F238E27FC236}">
                <a16:creationId xmlns:a16="http://schemas.microsoft.com/office/drawing/2014/main" id="{767DC9F8-6008-0F84-AEDF-1621297DF042}"/>
              </a:ext>
            </a:extLst>
          </p:cNvPr>
          <p:cNvSpPr/>
          <p:nvPr/>
        </p:nvSpPr>
        <p:spPr>
          <a:xfrm>
            <a:off x="446047" y="967534"/>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a:spcBef>
                <a:spcPts val="544"/>
              </a:spcBef>
              <a:defRPr/>
            </a:pPr>
            <a:r>
              <a:rPr altLang="en-US" b="1" dirty="0" lang="ja-JP" sz="1600">
                <a:solidFill>
                  <a:prstClr val="white"/>
                </a:solidFill>
                <a:latin charset="-128" panose="020B0604030504040204" pitchFamily="50" typeface="Meiryo UI"/>
                <a:ea charset="-128" panose="020B0604030504040204" pitchFamily="50" typeface="Meiryo UI"/>
              </a:rPr>
              <a:t>前年度からの主な変更点</a:t>
            </a:r>
          </a:p>
        </p:txBody>
      </p:sp>
      <p:sp>
        <p:nvSpPr>
          <p:cNvPr id="4" name="スライド番号プレースホルダー 8">
            <a:extLst>
              <a:ext uri="{FF2B5EF4-FFF2-40B4-BE49-F238E27FC236}">
                <a16:creationId xmlns:a16="http://schemas.microsoft.com/office/drawing/2014/main" id="{73DC2058-DFC3-7854-D1C1-9C0CA359B6DA}"/>
              </a:ext>
            </a:extLst>
          </p:cNvPr>
          <p:cNvSpPr txBox="1">
            <a:spLocks/>
          </p:cNvSpPr>
          <p:nvPr/>
        </p:nvSpPr>
        <p:spPr>
          <a:xfrm>
            <a:off x="7581292"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８</a:t>
            </a:r>
          </a:p>
        </p:txBody>
      </p:sp>
    </p:spTree>
    <p:extLst>
      <p:ext uri="{BB962C8B-B14F-4D97-AF65-F5344CB8AC3E}">
        <p14:creationId xmlns:p14="http://schemas.microsoft.com/office/powerpoint/2010/main" val="88771947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99586F23-9A58-ECA9-551C-5575E074CD23}"/>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457617F-B910-F931-778E-F39ABABCA90C}"/>
              </a:ext>
            </a:extLst>
          </p:cNvPr>
          <p:cNvSpPr>
            <a:spLocks noGrp="1"/>
          </p:cNvSpPr>
          <p:nvPr>
            <p:ph idx="10" sz="quarter" type="body"/>
          </p:nvPr>
        </p:nvSpPr>
        <p:spPr>
          <a:xfrm>
            <a:off x="446046" y="325474"/>
            <a:ext cx="9187474" cy="457968"/>
          </a:xfrm>
        </p:spPr>
        <p:txBody>
          <a:bodyPr/>
          <a:lstStyle/>
          <a:p>
            <a:r>
              <a:rPr altLang="en-US" dirty="0" lang="ja-JP" sz="2400"/>
              <a:t>大学入学者選抜における試験運営に関するワーキンググループ</a:t>
            </a:r>
          </a:p>
        </p:txBody>
      </p:sp>
      <p:sp>
        <p:nvSpPr>
          <p:cNvPr id="7" name="正方形/長方形 6">
            <a:extLst>
              <a:ext uri="{FF2B5EF4-FFF2-40B4-BE49-F238E27FC236}">
                <a16:creationId xmlns:a16="http://schemas.microsoft.com/office/drawing/2014/main" id="{0EE90F68-6A79-A165-FC92-BE310F33D8A1}"/>
              </a:ext>
            </a:extLst>
          </p:cNvPr>
          <p:cNvSpPr/>
          <p:nvPr/>
        </p:nvSpPr>
        <p:spPr>
          <a:xfrm>
            <a:off x="446043" y="916641"/>
            <a:ext cx="9013907" cy="1354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大学入学共通テスト並びに各大学の学部及び大学院の個別選抜において、</a:t>
            </a:r>
            <a:r>
              <a:rPr altLang="en-US" b="1" dirty="0" lang="ja-JP" sz="1400">
                <a:solidFill>
                  <a:schemeClr val="tx1"/>
                </a:solidFill>
                <a:latin charset="-128" panose="020B0604030504040204" pitchFamily="50" typeface="Meiryo UI"/>
                <a:ea charset="-128" panose="020B0604030504040204" pitchFamily="50" typeface="Meiryo UI"/>
              </a:rPr>
              <a:t>通信機器の悪用や別人による受験者へのなりすまし等による不正行為</a:t>
            </a:r>
            <a:r>
              <a:rPr altLang="en-US" dirty="0" lang="ja-JP" sz="1400">
                <a:solidFill>
                  <a:srgbClr val="000000"/>
                </a:solidFill>
                <a:latin charset="-128" panose="020B0604030504040204" pitchFamily="50" typeface="Meiryo UI"/>
                <a:ea charset="-128" panose="020B0604030504040204" pitchFamily="50" typeface="Meiryo UI"/>
              </a:rPr>
              <a:t>が発生したことを受け、試験を実施する各大学が実現可能な対応方法を検討するため、大学入学者選抜協議会の下に、試験運営に関する専門的な調査審議を行うためのワーキンググループを設置。</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同ワーキンググループでの審議の結果を令和９年度大学入学者選抜実施要項及び大学院入学者選抜実施要項に反映。</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12" name="正方形/長方形 11">
            <a:extLst>
              <a:ext uri="{FF2B5EF4-FFF2-40B4-BE49-F238E27FC236}">
                <a16:creationId xmlns:a16="http://schemas.microsoft.com/office/drawing/2014/main" id="{246305B0-B671-6D89-7841-0E6A33AA8C44}"/>
              </a:ext>
            </a:extLst>
          </p:cNvPr>
          <p:cNvSpPr/>
          <p:nvPr/>
        </p:nvSpPr>
        <p:spPr>
          <a:xfrm>
            <a:off x="446043" y="884372"/>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経緯</a:t>
            </a:r>
          </a:p>
        </p:txBody>
      </p:sp>
      <p:sp>
        <p:nvSpPr>
          <p:cNvPr id="37" name="正方形/長方形 36">
            <a:extLst>
              <a:ext uri="{FF2B5EF4-FFF2-40B4-BE49-F238E27FC236}">
                <a16:creationId xmlns:a16="http://schemas.microsoft.com/office/drawing/2014/main" id="{2649EE12-C58E-0C4C-C15D-36C91AEC504B}"/>
              </a:ext>
            </a:extLst>
          </p:cNvPr>
          <p:cNvSpPr/>
          <p:nvPr/>
        </p:nvSpPr>
        <p:spPr>
          <a:xfrm>
            <a:off x="446043" y="2224957"/>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令和９年度大学入学者選抜実施要項変更のポイント</a:t>
            </a:r>
          </a:p>
        </p:txBody>
      </p:sp>
      <p:sp>
        <p:nvSpPr>
          <p:cNvPr id="5" name="正方形/長方形 4">
            <a:extLst>
              <a:ext uri="{FF2B5EF4-FFF2-40B4-BE49-F238E27FC236}">
                <a16:creationId xmlns:a16="http://schemas.microsoft.com/office/drawing/2014/main" id="{DE2A5964-057D-437F-63E4-D94EF1F80DE0}"/>
              </a:ext>
            </a:extLst>
          </p:cNvPr>
          <p:cNvSpPr/>
          <p:nvPr/>
        </p:nvSpPr>
        <p:spPr>
          <a:xfrm>
            <a:off x="446042" y="2257228"/>
            <a:ext cx="9013907" cy="2752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155539" marL="155539">
              <a:spcBef>
                <a:spcPts val="544"/>
              </a:spcBef>
              <a:buFont charset="2" panose="05000000000000000000" pitchFamily="2" typeface="Wingdings"/>
              <a:buChar char="l"/>
              <a:defRPr/>
            </a:pPr>
            <a:r>
              <a:rPr altLang="en-US" dirty="0" lang="ja-JP" sz="1400">
                <a:solidFill>
                  <a:schemeClr val="tx1"/>
                </a:solidFill>
                <a:latin charset="-128" panose="020B0604030504040204" pitchFamily="50" typeface="Meiryo UI"/>
                <a:ea charset="-128" panose="020B0604030504040204" pitchFamily="50" typeface="Meiryo UI"/>
              </a:rPr>
              <a:t>「</a:t>
            </a:r>
            <a:r>
              <a:rPr altLang="en-US" b="1" dirty="0" lang="ja-JP" sz="1400">
                <a:solidFill>
                  <a:schemeClr val="tx1"/>
                </a:solidFill>
                <a:latin charset="-128" panose="020B0604030504040204" pitchFamily="50" typeface="Meiryo UI"/>
                <a:ea charset="-128" panose="020B0604030504040204" pitchFamily="50" typeface="Meiryo UI"/>
              </a:rPr>
              <a:t>入学者選抜の実施に係る体制の整備</a:t>
            </a:r>
            <a:r>
              <a:rPr altLang="en-US" dirty="0" lang="ja-JP" sz="1400">
                <a:solidFill>
                  <a:schemeClr val="tx1"/>
                </a:solidFill>
                <a:latin charset="-128" panose="020B0604030504040204" pitchFamily="50" typeface="Meiryo UI"/>
                <a:ea charset="-128" panose="020B0604030504040204" pitchFamily="50" typeface="Meiryo UI"/>
              </a:rPr>
              <a:t>」</a:t>
            </a:r>
            <a:r>
              <a:rPr altLang="en-US" dirty="0" lang="ja-JP" sz="1400">
                <a:solidFill>
                  <a:srgbClr val="000000"/>
                </a:solidFill>
                <a:latin charset="-128" panose="020B0604030504040204" pitchFamily="50" typeface="Meiryo UI"/>
                <a:ea charset="-128" panose="020B0604030504040204" pitchFamily="50" typeface="Meiryo UI"/>
              </a:rPr>
              <a:t>を「入学者選抜の実施に係るミスの防止」から独立させるとともに、「</a:t>
            </a:r>
            <a:r>
              <a:rPr altLang="en-US" b="1" dirty="0" lang="ja-JP" sz="1400" u="sng">
                <a:solidFill>
                  <a:srgbClr val="FF0000"/>
                </a:solidFill>
                <a:latin charset="-128" panose="020B0604030504040204" pitchFamily="50" typeface="Meiryo UI"/>
                <a:ea charset="-128" panose="020B0604030504040204" pitchFamily="50" typeface="Meiryo UI"/>
              </a:rPr>
              <a:t>教員及び事務職員が一体</a:t>
            </a:r>
            <a:r>
              <a:rPr altLang="en-US" dirty="0" lang="ja-JP" sz="1400">
                <a:solidFill>
                  <a:srgbClr val="000000"/>
                </a:solidFill>
                <a:latin charset="-128" panose="020B0604030504040204" pitchFamily="50" typeface="Meiryo UI"/>
                <a:ea charset="-128" panose="020B0604030504040204" pitchFamily="50" typeface="Meiryo UI"/>
              </a:rPr>
              <a:t>となり、</a:t>
            </a:r>
            <a:r>
              <a:rPr altLang="en-US" b="1" dirty="0" lang="ja-JP" sz="1400" u="sng">
                <a:solidFill>
                  <a:srgbClr val="FF0000"/>
                </a:solidFill>
                <a:latin charset="-128" panose="020B0604030504040204" pitchFamily="50" typeface="Meiryo UI"/>
                <a:ea charset="-128" panose="020B0604030504040204" pitchFamily="50" typeface="Meiryo UI"/>
              </a:rPr>
              <a:t>出願から試験実施、評価・判定、入学に至るまでの業務を一貫したプロセスとして管理</a:t>
            </a:r>
            <a:r>
              <a:rPr altLang="en-US" dirty="0" lang="ja-JP" sz="1400">
                <a:solidFill>
                  <a:srgbClr val="000000"/>
                </a:solidFill>
                <a:latin charset="-128" panose="020B0604030504040204" pitchFamily="50" typeface="Meiryo UI"/>
                <a:ea charset="-128" panose="020B0604030504040204" pitchFamily="50" typeface="Meiryo UI"/>
              </a:rPr>
              <a:t>することにより、円滑かつ公正な入学者選抜に努める」こととする。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a:t>
            </a:r>
            <a:r>
              <a:rPr altLang="en-US" b="1" dirty="0" lang="ja-JP" sz="1400">
                <a:solidFill>
                  <a:schemeClr val="tx1"/>
                </a:solidFill>
                <a:latin charset="-128" panose="020B0604030504040204" pitchFamily="50" typeface="Meiryo UI"/>
                <a:ea charset="-128" panose="020B0604030504040204" pitchFamily="50" typeface="Meiryo UI"/>
              </a:rPr>
              <a:t>受験者による不正行為の防止</a:t>
            </a:r>
            <a:r>
              <a:rPr altLang="en-US" dirty="0" lang="ja-JP" sz="1400">
                <a:solidFill>
                  <a:srgbClr val="000000"/>
                </a:solidFill>
                <a:latin charset="-128" panose="020B0604030504040204" pitchFamily="50" typeface="Meiryo UI"/>
                <a:ea charset="-128" panose="020B0604030504040204" pitchFamily="50" typeface="Meiryo UI"/>
              </a:rPr>
              <a:t>」を「入学者選抜の公平性・公正性の確保」から独立させるとともに、以下の点を追加。</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b="1" dirty="0" lang="ja-JP" sz="1400" u="sng">
                <a:solidFill>
                  <a:srgbClr val="FF0000"/>
                </a:solidFill>
                <a:latin charset="-128" panose="020B0604030504040204" pitchFamily="50" typeface="Meiryo UI"/>
                <a:ea charset="-128" panose="020B0604030504040204" pitchFamily="50" typeface="Meiryo UI"/>
              </a:rPr>
              <a:t>必要な出願書類を設定、記入事項を含む出願書類の真正性を確保</a:t>
            </a:r>
            <a:r>
              <a:rPr altLang="en-US" dirty="0" lang="ja-JP" sz="1400">
                <a:solidFill>
                  <a:srgbClr val="000000"/>
                </a:solidFill>
                <a:latin charset="-128" panose="020B0604030504040204" pitchFamily="50" typeface="Meiryo UI"/>
                <a:ea charset="-128" panose="020B0604030504040204" pitchFamily="50" typeface="Meiryo UI"/>
              </a:rPr>
              <a:t>、出願書類の適正性を確認</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b="1" dirty="0" lang="ja-JP" sz="1400" u="sng">
                <a:solidFill>
                  <a:srgbClr val="FF0000"/>
                </a:solidFill>
                <a:latin charset="-128" panose="020B0604030504040204" pitchFamily="50" typeface="Meiryo UI"/>
                <a:ea charset="-128" panose="020B0604030504040204" pitchFamily="50" typeface="Meiryo UI"/>
              </a:rPr>
              <a:t>本人確認</a:t>
            </a:r>
            <a:r>
              <a:rPr altLang="en-US" dirty="0" lang="ja-JP" sz="1400">
                <a:solidFill>
                  <a:srgbClr val="000000"/>
                </a:solidFill>
                <a:latin charset="-128" panose="020B0604030504040204" pitchFamily="50" typeface="Meiryo UI"/>
                <a:ea charset="-128" panose="020B0604030504040204" pitchFamily="50" typeface="Meiryo UI"/>
              </a:rPr>
              <a:t>を適正に実施</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dirty="0" lang="ja-JP" sz="1400">
                <a:solidFill>
                  <a:srgbClr val="000000"/>
                </a:solidFill>
                <a:latin charset="-128" panose="020B0604030504040204" pitchFamily="50" typeface="Meiryo UI"/>
                <a:ea charset="-128" panose="020B0604030504040204" pitchFamily="50" typeface="Meiryo UI"/>
              </a:rPr>
              <a:t>巡視時に注意を要する観点の例示として、手の位置、受験者の目線に加え</a:t>
            </a:r>
            <a:r>
              <a:rPr altLang="en-US" b="1" dirty="0" lang="ja-JP" sz="1400" u="sng">
                <a:solidFill>
                  <a:srgbClr val="FF0000"/>
                </a:solidFill>
                <a:latin charset="-128" panose="020B0604030504040204" pitchFamily="50" typeface="Meiryo UI"/>
                <a:ea charset="-128" panose="020B0604030504040204" pitchFamily="50" typeface="Meiryo UI"/>
              </a:rPr>
              <a:t>服装</a:t>
            </a:r>
            <a:r>
              <a:rPr altLang="en-US" dirty="0" lang="ja-JP" sz="1400">
                <a:solidFill>
                  <a:srgbClr val="000000"/>
                </a:solidFill>
                <a:latin charset="-128" panose="020B0604030504040204" pitchFamily="50" typeface="Meiryo UI"/>
                <a:ea charset="-128" panose="020B0604030504040204" pitchFamily="50" typeface="Meiryo UI"/>
              </a:rPr>
              <a:t>を追加</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b="1" dirty="0" lang="ja-JP" sz="1400" u="sng">
                <a:solidFill>
                  <a:srgbClr val="FF0000"/>
                </a:solidFill>
                <a:latin charset="-128" panose="020B0604030504040204" pitchFamily="50" typeface="Meiryo UI"/>
                <a:ea charset="-128" panose="020B0604030504040204" pitchFamily="50" typeface="Meiryo UI"/>
              </a:rPr>
              <a:t>オンラインによる試験</a:t>
            </a:r>
            <a:r>
              <a:rPr altLang="en-US" dirty="0" lang="ja-JP" sz="1400">
                <a:solidFill>
                  <a:srgbClr val="000000"/>
                </a:solidFill>
                <a:latin charset="-128" panose="020B0604030504040204" pitchFamily="50" typeface="Meiryo UI"/>
                <a:ea charset="-128" panose="020B0604030504040204" pitchFamily="50" typeface="Meiryo UI"/>
              </a:rPr>
              <a:t>を実施する場合に、その特性に応じて本人確認・不正防止措置を講じる</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b="1" dirty="0" lang="ja-JP" sz="1400" u="sng">
                <a:solidFill>
                  <a:srgbClr val="FF0000"/>
                </a:solidFill>
                <a:latin charset="-128" panose="020B0604030504040204" pitchFamily="50" typeface="Meiryo UI"/>
                <a:ea charset="-128" panose="020B0604030504040204" pitchFamily="50" typeface="Meiryo UI"/>
              </a:rPr>
              <a:t>入学時点においても</a:t>
            </a:r>
            <a:r>
              <a:rPr altLang="en-US" dirty="0" lang="ja-JP" sz="1400">
                <a:solidFill>
                  <a:srgbClr val="000000"/>
                </a:solidFill>
                <a:latin charset="-128" panose="020B0604030504040204" pitchFamily="50" typeface="Meiryo UI"/>
                <a:ea charset="-128" panose="020B0604030504040204" pitchFamily="50" typeface="Meiryo UI"/>
              </a:rPr>
              <a:t>、選抜過程で不正が発生していないことが確認できるよう、</a:t>
            </a:r>
            <a:r>
              <a:rPr altLang="en-US" b="1" dirty="0" lang="ja-JP" sz="1400" u="sng">
                <a:solidFill>
                  <a:srgbClr val="FF0000"/>
                </a:solidFill>
                <a:latin charset="-128" panose="020B0604030504040204" pitchFamily="50" typeface="Meiryo UI"/>
                <a:ea charset="-128" panose="020B0604030504040204" pitchFamily="50" typeface="Meiryo UI"/>
              </a:rPr>
              <a:t>本人確認など必要な措置を実施</a:t>
            </a:r>
            <a:endParaRPr altLang="ja-JP" b="1" dirty="0" lang="en-US" sz="1400" u="sng">
              <a:solidFill>
                <a:srgbClr val="FF0000"/>
              </a:solidFill>
              <a:latin charset="-128" panose="020B0604030504040204" pitchFamily="50" typeface="Meiryo UI"/>
              <a:ea charset="-128" panose="020B0604030504040204" pitchFamily="50" typeface="Meiryo UI"/>
            </a:endParaRPr>
          </a:p>
        </p:txBody>
      </p:sp>
      <p:sp>
        <p:nvSpPr>
          <p:cNvPr id="3" name="正方形/長方形 2">
            <a:extLst>
              <a:ext uri="{FF2B5EF4-FFF2-40B4-BE49-F238E27FC236}">
                <a16:creationId xmlns:a16="http://schemas.microsoft.com/office/drawing/2014/main" id="{634E1CA5-2597-C04B-6A7A-A02CA3F58DC7}"/>
              </a:ext>
            </a:extLst>
          </p:cNvPr>
          <p:cNvSpPr/>
          <p:nvPr/>
        </p:nvSpPr>
        <p:spPr>
          <a:xfrm>
            <a:off x="446044" y="4963362"/>
            <a:ext cx="9013907" cy="255600"/>
          </a:xfrm>
          <a:prstGeom prst="rect">
            <a:avLst/>
          </a:prstGeom>
          <a:solidFill>
            <a:schemeClr val="tx2"/>
          </a:solidFill>
          <a:ln>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97976" rIns="0" rtlCol="0" tIns="0">
            <a:noAutofit/>
          </a:bodyPr>
          <a:lstStyle/>
          <a:p>
            <a:pPr defTabSz="414309" fontAlgn="base">
              <a:spcBef>
                <a:spcPts val="544"/>
              </a:spcBef>
              <a:spcAft>
                <a:spcPct val="0"/>
              </a:spcAft>
              <a:defRPr/>
            </a:pPr>
            <a:r>
              <a:rPr altLang="en-US" b="1" dirty="0" kumimoji="1" lang="ja-JP" sz="1600">
                <a:solidFill>
                  <a:prstClr val="white"/>
                </a:solidFill>
                <a:latin charset="-128" panose="020B0604030504040204" pitchFamily="50" typeface="Meiryo UI"/>
                <a:ea charset="-128" panose="020B0604030504040204" pitchFamily="50" typeface="Meiryo UI"/>
              </a:rPr>
              <a:t>大学院入学者選抜実施要項変更のポイント</a:t>
            </a:r>
          </a:p>
        </p:txBody>
      </p:sp>
      <p:sp>
        <p:nvSpPr>
          <p:cNvPr id="4" name="正方形/長方形 3">
            <a:extLst>
              <a:ext uri="{FF2B5EF4-FFF2-40B4-BE49-F238E27FC236}">
                <a16:creationId xmlns:a16="http://schemas.microsoft.com/office/drawing/2014/main" id="{D560BDF9-757F-B782-B732-9E82DFEDCCD0}"/>
              </a:ext>
            </a:extLst>
          </p:cNvPr>
          <p:cNvSpPr/>
          <p:nvPr/>
        </p:nvSpPr>
        <p:spPr>
          <a:xfrm>
            <a:off x="446043" y="4995633"/>
            <a:ext cx="9013907" cy="1849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130634" lIns="130634" rIns="130634" rtlCol="0" tIns="293927">
            <a:spAutoFit/>
          </a:bodyPr>
          <a:lstStyle/>
          <a:p>
            <a:pPr defTabSz="414309" indent="-155539" marL="155539">
              <a:spcBef>
                <a:spcPts val="544"/>
              </a:spcBef>
              <a:buFont charset="2" panose="05000000000000000000" pitchFamily="2" typeface="Wingdings"/>
              <a:buChar char="l"/>
              <a:defRPr/>
            </a:pPr>
            <a:r>
              <a:rPr altLang="en-US" dirty="0" lang="ja-JP" sz="1400">
                <a:solidFill>
                  <a:srgbClr val="000000"/>
                </a:solidFill>
                <a:latin charset="-128" panose="020B0604030504040204" pitchFamily="50" typeface="Meiryo UI"/>
                <a:ea charset="-128" panose="020B0604030504040204" pitchFamily="50" typeface="Meiryo UI"/>
              </a:rPr>
              <a:t>「受験者による不正行為の防止」を追加して、以下の点を追加。</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b="1" dirty="0" lang="ja-JP" sz="1400" u="sng">
                <a:solidFill>
                  <a:srgbClr val="FF0000"/>
                </a:solidFill>
                <a:latin charset="-128" panose="020B0604030504040204" pitchFamily="50" typeface="Meiryo UI"/>
                <a:ea charset="-128" panose="020B0604030504040204" pitchFamily="50" typeface="Meiryo UI"/>
              </a:rPr>
              <a:t>大学院入学者選抜業務全般に係る全学的な体制を構築し、各大学の実情等に応じ、必要な情報の共有や統一的な不正行為防止対策の検討、必要な体制の整備</a:t>
            </a:r>
            <a:r>
              <a:rPr altLang="en-US" dirty="0" lang="ja-JP" sz="1400">
                <a:solidFill>
                  <a:srgbClr val="000000"/>
                </a:solidFill>
                <a:latin charset="-128" panose="020B0604030504040204" pitchFamily="50" typeface="Meiryo UI"/>
                <a:ea charset="-128" panose="020B0604030504040204" pitchFamily="50" typeface="Meiryo UI"/>
              </a:rPr>
              <a:t>等を行う。</a:t>
            </a:r>
            <a:endParaRPr altLang="ja-JP" dirty="0" lang="en-US" sz="1400">
              <a:solidFill>
                <a:srgbClr val="000000"/>
              </a:solidFill>
              <a:latin charset="-128" panose="020B0604030504040204" pitchFamily="50" typeface="Meiryo UI"/>
              <a:ea charset="-128" panose="020B0604030504040204" pitchFamily="50" typeface="Meiryo UI"/>
            </a:endParaRPr>
          </a:p>
          <a:p>
            <a:pPr defTabSz="414309" indent="-285750" lvl="1" marL="742950">
              <a:spcBef>
                <a:spcPts val="544"/>
              </a:spcBef>
              <a:buFont charset="0" panose="020B0604020202020204" pitchFamily="34" typeface="Arial"/>
              <a:buChar char="•"/>
              <a:defRPr/>
            </a:pPr>
            <a:r>
              <a:rPr altLang="en-US" dirty="0" lang="ja-JP" sz="1400">
                <a:solidFill>
                  <a:srgbClr val="000000"/>
                </a:solidFill>
                <a:latin charset="-128" panose="020B0604030504040204" pitchFamily="50" typeface="Meiryo UI"/>
                <a:ea charset="-128" panose="020B0604030504040204" pitchFamily="50" typeface="Meiryo UI"/>
              </a:rPr>
              <a:t>不正行為に該当する行為や罰則等をあらかじめ募集要項等により周知の上、出願書類の真正性等の確認、試験実施時や入学時点での本人確認、適切な巡視など、十分な不正行為防止対策を行う。特に、オンラインによる試験を実施する場合には、その特性に対応した本人確認及び不正防止のための措置を講じる。</a:t>
            </a:r>
            <a:endParaRPr altLang="ja-JP" dirty="0" lang="en-US" sz="1400">
              <a:solidFill>
                <a:srgbClr val="000000"/>
              </a:solidFill>
              <a:latin charset="-128" panose="020B0604030504040204" pitchFamily="50" typeface="Meiryo UI"/>
              <a:ea charset="-128" panose="020B0604030504040204" pitchFamily="50" typeface="Meiryo UI"/>
            </a:endParaRPr>
          </a:p>
        </p:txBody>
      </p:sp>
      <p:sp>
        <p:nvSpPr>
          <p:cNvPr id="8" name="スライド番号プレースホルダー 8">
            <a:extLst>
              <a:ext uri="{FF2B5EF4-FFF2-40B4-BE49-F238E27FC236}">
                <a16:creationId xmlns:a16="http://schemas.microsoft.com/office/drawing/2014/main" id="{AB562D0F-C02B-4DC2-45D9-9E66A98EC45A}"/>
              </a:ext>
            </a:extLst>
          </p:cNvPr>
          <p:cNvSpPr txBox="1">
            <a:spLocks/>
          </p:cNvSpPr>
          <p:nvPr/>
        </p:nvSpPr>
        <p:spPr>
          <a:xfrm>
            <a:off x="7572258" y="6451163"/>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108">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rPr>
              <a:t>９</a:t>
            </a:r>
          </a:p>
        </p:txBody>
      </p:sp>
    </p:spTree>
    <p:extLst>
      <p:ext uri="{BB962C8B-B14F-4D97-AF65-F5344CB8AC3E}">
        <p14:creationId xmlns:p14="http://schemas.microsoft.com/office/powerpoint/2010/main" val="7088618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theme/theme1.xml><?xml version="1.0" encoding="utf-8"?>
<a:theme xmlns:a="http://schemas.openxmlformats.org/drawingml/2006/main" name="2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テーマ">
  <a:themeElements>
    <a:clrScheme name="ユーザー定義 6">
      <a:dk1>
        <a:srgbClr val="000000"/>
      </a:dk1>
      <a:lt1>
        <a:sysClr val="window" lastClr="FFFFFF"/>
      </a:lt1>
      <a:dk2>
        <a:srgbClr val="024FA1"/>
      </a:dk2>
      <a:lt2>
        <a:srgbClr val="FF501E"/>
      </a:lt2>
      <a:accent1>
        <a:srgbClr val="CDECF1"/>
      </a:accent1>
      <a:accent2>
        <a:srgbClr val="FC8786"/>
      </a:accent2>
      <a:accent3>
        <a:srgbClr val="FFE74A"/>
      </a:accent3>
      <a:accent4>
        <a:srgbClr val="007437"/>
      </a:accent4>
      <a:accent5>
        <a:srgbClr val="CDECF1"/>
      </a:accent5>
      <a:accent6>
        <a:srgbClr val="D8BFCD"/>
      </a:accent6>
      <a:hlink>
        <a:srgbClr val="0563C1"/>
      </a:hlink>
      <a:folHlink>
        <a:srgbClr val="954F72"/>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12.xml><?xml version="1.0" encoding="utf-8"?>
<a:theme xmlns:a="http://schemas.openxmlformats.org/drawingml/2006/main" name="4_Office テーマ">
  <a:themeElements>
    <a:clrScheme name="ユーザー定義 3">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02750"/>
      </a:hlink>
      <a:folHlink>
        <a:srgbClr val="002750"/>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フォーマット全体.pptx" id="{E0658FE9-B160-416E-B601-D9C338BE418C}" vid="{F0CA2E74-B983-416A-8028-948C07DBCAD2}"/>
    </a:ext>
  </a:extLst>
</a:theme>
</file>

<file path=ppt/theme/theme14.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6.xml><?xml version="1.0" encoding="utf-8"?>
<a:theme xmlns:a="http://schemas.openxmlformats.org/drawingml/2006/main" name="3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Format1.pptx" id="{3E7A91EC-980C-49AF-987C-C50D916A1227}" vid="{C875BF4D-D5B8-4F60-A280-AD27D882AAF1}"/>
    </a:ext>
  </a:extLst>
</a:theme>
</file>

<file path=ppt/theme/theme17.xml><?xml version="1.0" encoding="utf-8"?>
<a:theme xmlns:a="http://schemas.openxmlformats.org/drawingml/2006/main" name="7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Format1.pptx" id="{3E7A91EC-980C-49AF-987C-C50D916A1227}" vid="{C875BF4D-D5B8-4F60-A280-AD27D882AAF1}"/>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ユーザー定義 5">
      <a:dk1>
        <a:srgbClr val="000000"/>
      </a:dk1>
      <a:lt1>
        <a:sysClr val="window" lastClr="FFFFFF"/>
      </a:lt1>
      <a:dk2>
        <a:srgbClr val="024FA1"/>
      </a:dk2>
      <a:lt2>
        <a:srgbClr val="FF501E"/>
      </a:lt2>
      <a:accent1>
        <a:srgbClr val="FFCCCC"/>
      </a:accent1>
      <a:accent2>
        <a:srgbClr val="FC8786"/>
      </a:accent2>
      <a:accent3>
        <a:srgbClr val="FFE74A"/>
      </a:accent3>
      <a:accent4>
        <a:srgbClr val="007437"/>
      </a:accent4>
      <a:accent5>
        <a:srgbClr val="CDECF1"/>
      </a:accent5>
      <a:accent6>
        <a:srgbClr val="D8BFCD"/>
      </a:accent6>
      <a:hlink>
        <a:srgbClr val="0563C1"/>
      </a:hlink>
      <a:folHlink>
        <a:srgbClr val="954F72"/>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5.xml><?xml version="1.0" encoding="utf-8"?>
<a:theme xmlns:a="http://schemas.openxmlformats.org/drawingml/2006/main" name="12_標準デザイン">
  <a:themeElements>
    <a:clrScheme name="ユーザー定義 1">
      <a:dk1>
        <a:srgbClr val="000000"/>
      </a:dk1>
      <a:lt1>
        <a:srgbClr val="FFFFFF"/>
      </a:lt1>
      <a:dk2>
        <a:srgbClr val="000000"/>
      </a:dk2>
      <a:lt2>
        <a:srgbClr val="808080"/>
      </a:lt2>
      <a:accent1>
        <a:srgbClr val="197DA0"/>
      </a:accent1>
      <a:accent2>
        <a:srgbClr val="333399"/>
      </a:accent2>
      <a:accent3>
        <a:srgbClr val="FFFFFF"/>
      </a:accent3>
      <a:accent4>
        <a:srgbClr val="FF0066"/>
      </a:accent4>
      <a:accent5>
        <a:srgbClr val="EE1A04"/>
      </a:accent5>
      <a:accent6>
        <a:srgbClr val="2D2D8A"/>
      </a:accent6>
      <a:hlink>
        <a:srgbClr val="009999"/>
      </a:hlink>
      <a:folHlink>
        <a:srgbClr val="99CC0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3A5B7"/>
        </a:solidFill>
        <a:ln w="9525" cap="flat" cmpd="sng" algn="ctr">
          <a:noFill/>
          <a:prstDash val="solid"/>
          <a:round/>
          <a:headEnd type="none" w="med" len="med"/>
          <a:tailEnd type="none" w="med" len="med"/>
        </a:ln>
        <a:effectLst/>
      </a:spPr>
      <a:bodyPr vert="horz" wrap="square" lIns="91429" tIns="10799" rIns="91429" bIns="45715" numCol="1" rtlCol="0"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2000" b="1" i="0" u="none" strike="noStrike" cap="none" normalizeH="0" baseline="0" dirty="0" smtClean="0">
            <a:ln>
              <a:noFill/>
            </a:ln>
            <a:solidFill>
              <a:schemeClr val="tx1"/>
            </a:solidFill>
            <a:effectLst/>
            <a:latin typeface="+mn-ea"/>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テーマ">
  <a:themeElements>
    <a:clrScheme name="ユーザー定義 50">
      <a:dk1>
        <a:srgbClr val="000000"/>
      </a:dk1>
      <a:lt1>
        <a:sysClr val="window" lastClr="FFFFFF"/>
      </a:lt1>
      <a:dk2>
        <a:srgbClr val="024FA1"/>
      </a:dk2>
      <a:lt2>
        <a:srgbClr val="FF501E"/>
      </a:lt2>
      <a:accent1>
        <a:srgbClr val="B0FFD5"/>
      </a:accent1>
      <a:accent2>
        <a:srgbClr val="AADEE7"/>
      </a:accent2>
      <a:accent3>
        <a:srgbClr val="FFE74A"/>
      </a:accent3>
      <a:accent4>
        <a:srgbClr val="007437"/>
      </a:accent4>
      <a:accent5>
        <a:srgbClr val="CDECF1"/>
      </a:accent5>
      <a:accent6>
        <a:srgbClr val="D8BFCD"/>
      </a:accent6>
      <a:hlink>
        <a:srgbClr val="0563C1"/>
      </a:hlink>
      <a:folHlink>
        <a:srgbClr val="954F72"/>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7.xml><?xml version="1.0" encoding="utf-8"?>
<a:theme xmlns:a="http://schemas.openxmlformats.org/drawingml/2006/main" name="12_標準デザイン">
  <a:themeElements>
    <a:clrScheme name="ユーザー定義 1">
      <a:dk1>
        <a:srgbClr val="000000"/>
      </a:dk1>
      <a:lt1>
        <a:srgbClr val="FFFFFF"/>
      </a:lt1>
      <a:dk2>
        <a:srgbClr val="000000"/>
      </a:dk2>
      <a:lt2>
        <a:srgbClr val="808080"/>
      </a:lt2>
      <a:accent1>
        <a:srgbClr val="197DA0"/>
      </a:accent1>
      <a:accent2>
        <a:srgbClr val="333399"/>
      </a:accent2>
      <a:accent3>
        <a:srgbClr val="FFFFFF"/>
      </a:accent3>
      <a:accent4>
        <a:srgbClr val="FF0066"/>
      </a:accent4>
      <a:accent5>
        <a:srgbClr val="EE1A04"/>
      </a:accent5>
      <a:accent6>
        <a:srgbClr val="2D2D8A"/>
      </a:accent6>
      <a:hlink>
        <a:srgbClr val="009999"/>
      </a:hlink>
      <a:folHlink>
        <a:srgbClr val="99CC0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3A5B7"/>
        </a:solidFill>
        <a:ln w="9525" cap="flat" cmpd="sng" algn="ctr">
          <a:noFill/>
          <a:prstDash val="solid"/>
          <a:round/>
          <a:headEnd type="none" w="med" len="med"/>
          <a:tailEnd type="none" w="med" len="med"/>
        </a:ln>
        <a:effectLst/>
      </a:spPr>
      <a:bodyPr vert="horz" wrap="square" lIns="91429" tIns="10799" rIns="91429" bIns="45715" numCol="1" rtlCol="0"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2000" b="1" i="0" u="none" strike="noStrike" cap="none" normalizeH="0" baseline="0" dirty="0" smtClean="0">
            <a:ln>
              <a:noFill/>
            </a:ln>
            <a:solidFill>
              <a:schemeClr val="tx1"/>
            </a:solidFill>
            <a:effectLst/>
            <a:latin typeface="+mn-ea"/>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9690</Words>
  <Application>Microsoft Office PowerPoint</Application>
  <PresentationFormat>A4 210 x 297 mm</PresentationFormat>
  <Paragraphs>486</Paragraphs>
  <Slides>26</Slides>
  <Notes>9</Notes>
  <HiddenSlides>0</HiddenSlides>
  <MMClips>0</MMClips>
  <ScaleCrop>false</ScaleCrop>
  <HeadingPairs>
    <vt:vector size="6" baseType="variant">
      <vt:variant>
        <vt:lpstr>使用されているフォント</vt:lpstr>
      </vt:variant>
      <vt:variant>
        <vt:i4>24</vt:i4>
      </vt:variant>
      <vt:variant>
        <vt:lpstr>テーマ</vt:lpstr>
      </vt:variant>
      <vt:variant>
        <vt:i4>17</vt:i4>
      </vt:variant>
      <vt:variant>
        <vt:lpstr>スライド タイトル</vt:lpstr>
      </vt:variant>
      <vt:variant>
        <vt:i4>26</vt:i4>
      </vt:variant>
    </vt:vector>
  </HeadingPairs>
  <TitlesOfParts>
    <vt:vector size="67" baseType="lpstr">
      <vt:lpstr>Aptos</vt:lpstr>
      <vt:lpstr>Aptos Display</vt:lpstr>
      <vt:lpstr>BIZ UDPゴシック</vt:lpstr>
      <vt:lpstr>HGPｺﾞｼｯｸM</vt:lpstr>
      <vt:lpstr>HGP創英角ｺﾞｼｯｸUB</vt:lpstr>
      <vt:lpstr>HGSｺﾞｼｯｸE</vt:lpstr>
      <vt:lpstr>HGS創英角ｺﾞｼｯｸUB</vt:lpstr>
      <vt:lpstr>HGｺﾞｼｯｸM</vt:lpstr>
      <vt:lpstr>Meiryo Bold</vt:lpstr>
      <vt:lpstr>Meiryo UI</vt:lpstr>
      <vt:lpstr>ＭＳ Ｐゴシック</vt:lpstr>
      <vt:lpstr>ＭＳ ゴシック</vt:lpstr>
      <vt:lpstr>ＭＳ 明朝</vt:lpstr>
      <vt:lpstr>ヒラギノ角ゴ Pro W3</vt:lpstr>
      <vt:lpstr>メイリオ</vt:lpstr>
      <vt:lpstr>游ゴシック</vt:lpstr>
      <vt:lpstr>游ゴシック Light</vt:lpstr>
      <vt:lpstr>游ゴシック Medium</vt:lpstr>
      <vt:lpstr>Arial</vt:lpstr>
      <vt:lpstr>Calibri</vt:lpstr>
      <vt:lpstr>Times New Roman</vt:lpstr>
      <vt:lpstr>Trebuchet MS</vt:lpstr>
      <vt:lpstr>Verdana</vt:lpstr>
      <vt:lpstr>Wingdings</vt:lpstr>
      <vt:lpstr>2_Office テーマ</vt:lpstr>
      <vt:lpstr>1_Office テーマ</vt:lpstr>
      <vt:lpstr>3_blank</vt:lpstr>
      <vt:lpstr>2_Office テーマ</vt:lpstr>
      <vt:lpstr>12_標準デザイン</vt:lpstr>
      <vt:lpstr>1_Office テーマ</vt:lpstr>
      <vt:lpstr>12_標準デザイン</vt:lpstr>
      <vt:lpstr>10_標準デザイン</vt:lpstr>
      <vt:lpstr>18_標準デザイン</vt:lpstr>
      <vt:lpstr>5_blank</vt:lpstr>
      <vt:lpstr>1_Office テーマ</vt:lpstr>
      <vt:lpstr>4_Office テーマ</vt:lpstr>
      <vt:lpstr>5_Office テーマ</vt:lpstr>
      <vt:lpstr>8_blank</vt:lpstr>
      <vt:lpstr>Office テーマ</vt:lpstr>
      <vt:lpstr>3_Office テーマ</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「高大接続改革」の必要性</vt:lpstr>
      <vt:lpstr>PowerPoint プレゼンテーション</vt:lpstr>
      <vt:lpstr>PowerPoint プレゼンテーション</vt:lpstr>
      <vt:lpstr>PowerPoint プレゼンテーション</vt:lpstr>
      <vt:lpstr>PowerPoint プレゼンテーション</vt:lpstr>
      <vt:lpstr>「大学入学者選抜における好事例集」について</vt:lpstr>
      <vt:lpstr>「大学入学者選抜における好事例集」について</vt:lpstr>
      <vt:lpstr>「大学入学者選抜における好事例集」について</vt:lpstr>
      <vt:lpstr>PowerPoint プレゼンテーション</vt:lpstr>
      <vt:lpstr>入学者の多様性確保に向けた選抜について</vt:lpstr>
      <vt:lpstr>【留意すべき点】　入学者の多様性確保に向けた選抜について</vt:lpstr>
      <vt:lpstr>【参考】　入学者の多様性確保に向けた選抜の事例（理工系分野における女性）</vt:lpstr>
      <vt:lpstr>【参考】　入学者の多様性確保に向けた選抜の事例②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2026-06-15T05:45:17Z</dcterms:created>
  <dcterms:modified xsi:type="dcterms:W3CDTF">2026-06-15T05:45:43Z</dcterms:modified>
  <cp:revision>1</cp:revision>
  <dc:title>05_（資料５）大学入学者選抜の最新動向について.pptx</dc:title>
</cp:coreProperties>
</file>