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inkml+xml" PartName="/ppt/ink/ink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510" r:id="rId2"/>
    <p:sldId id="499" r:id="rId3"/>
    <p:sldId id="485" r:id="rId4"/>
    <p:sldId id="520" r:id="rId5"/>
    <p:sldId id="521" r:id="rId6"/>
    <p:sldId id="523" r:id="rId7"/>
    <p:sldId id="522" r:id="rId8"/>
    <p:sldId id="519" r:id="rId9"/>
    <p:sldId id="465" r:id="rId10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CE6"/>
    <a:srgbClr val="FFCCFF"/>
    <a:srgbClr val="DAEDEF"/>
    <a:srgbClr val="00FF00"/>
    <a:srgbClr val="0033CC"/>
    <a:srgbClr val="D9D9D9"/>
    <a:srgbClr val="FF6600"/>
    <a:srgbClr val="003CFA"/>
    <a:srgbClr val="DDDDDD"/>
    <a:srgbClr val="D9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159" autoAdjust="0"/>
  </p:normalViewPr>
  <p:slideViewPr>
    <p:cSldViewPr>
      <p:cViewPr varScale="1">
        <p:scale>
          <a:sx n="66" d="100"/>
          <a:sy n="66" d="100"/>
        </p:scale>
        <p:origin x="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3030" y="-984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notesMasters/notesMaster1.xml" Type="http://schemas.openxmlformats.org/officeDocument/2006/relationships/notesMaster"/><Relationship Id="rId12" Target="handoutMasters/handoutMaster1.xml" Type="http://schemas.openxmlformats.org/officeDocument/2006/relationships/handoutMaster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3-04-14T07:15:44.08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6" y="4721254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Relationship Id="rId3" Target="../ink/ink1.xml" Type="http://schemas.openxmlformats.org/officeDocument/2006/relationships/customXml"/><Relationship Id="rId4" Target="../media/image3.emf" Type="http://schemas.openxmlformats.org/officeDocument/2006/relationships/imag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B1B6FC23-B618-41F5-B17F-CE91C2FE5581}"/>
                  </a:ext>
                </a:extLst>
              </p14:cNvPr>
              <p14:cNvContentPartPr/>
              <p14:nvPr/>
            </p14:nvContentPartPr>
            <p14:xfrm>
              <a:off x="2562594" y="3754023"/>
              <a:ext cx="360" cy="36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3" name="インク 2">
                <a:extLst>
                  <a:ext uri="{FF2B5EF4-FFF2-40B4-BE49-F238E27FC236}">
                    <a16:creationId id="{B1B6FC23-B618-41F5-B17F-CE91C2FE55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594" y="374502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1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590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80" y="3819550"/>
            <a:ext cx="6240075" cy="4822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62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3013" y="288925"/>
            <a:ext cx="4071937" cy="3054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26653" y="3524447"/>
            <a:ext cx="5904656" cy="4613574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904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55675" y="738188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608" y="4200897"/>
            <a:ext cx="5447983" cy="5239972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985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538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55675" y="738188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6" y="4482225"/>
            <a:ext cx="5447983" cy="507295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482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49288"/>
            <a:ext cx="4392613" cy="32956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4321597"/>
            <a:ext cx="6194280" cy="5274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967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47"/>
            <a:ext cx="6194280" cy="35263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20" Target="../media/image1.gif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549842" y="2168860"/>
            <a:ext cx="4024990" cy="2952328"/>
          </a:xfrm>
          <a:prstGeom prst="roundRect">
            <a:avLst>
              <a:gd fmla="val 5382" name="adj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" rtlCol="0"/>
          <a:lstStyle/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black"/>
                </a:solidFill>
                <a:latin charset="0" typeface="Arial"/>
              </a:rPr>
              <a:t>Ａ　試験概要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p.2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black"/>
                </a:solidFill>
                <a:latin charset="0" typeface="Arial"/>
              </a:rPr>
              <a:t>5</a:t>
            </a:r>
            <a:r>
              <a:rPr altLang="en-US" dirty="0" lang="ja-JP" sz="1600">
                <a:solidFill>
                  <a:prstClr val="black"/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black"/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Ｂ　出願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26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Ｃ　出願後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p.27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39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Ｄ　リスニング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p.40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45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Ｅ　試験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p.46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51 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  <a:p>
            <a:pPr fontAlgn="auto" lvl="0">
              <a:spcAft>
                <a:spcPts val="0"/>
              </a:spcAft>
            </a:pPr>
            <a:r>
              <a:rPr altLang="en-US" dirty="0" lang="ja-JP" sz="24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Ｆ　試験実施後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（受験案内</a:t>
            </a:r>
            <a:r>
              <a:rPr altLang="ja-JP" dirty="0" lang="en-US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p.52</a:t>
            </a:r>
            <a:r>
              <a:rPr altLang="en-US" dirty="0" lang="ja-JP" sz="1600">
                <a:solidFill>
                  <a:prstClr val="white">
                    <a:lumMod val="65000"/>
                  </a:prstClr>
                </a:solidFill>
                <a:latin charset="0" typeface="Arial"/>
              </a:rPr>
              <a:t>～）</a:t>
            </a:r>
            <a:endParaRPr altLang="ja-JP" dirty="0" lang="en-US" sz="1600">
              <a:solidFill>
                <a:prstClr val="white">
                  <a:lumMod val="65000"/>
                </a:prstClr>
              </a:solidFill>
              <a:latin charset="0" typeface="Arial"/>
            </a:endParaRPr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/>
              <a:t>受 験 案 内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algn="ctr" cap="flat" cmpd="sng" w="19050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6000" compatLnSpc="1" lIns="36000" numCol="1" rIns="36000" rtlCol="0" tIns="36000" vert="horz" wrap="square">
            <a:prstTxWarp prst="textNoShape">
              <a:avLst/>
            </a:prstTxWarp>
          </a:bodyPr>
          <a:lstStyle/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「大学入学共通テスト受験案内」をお手元にご準備ください。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ナレーションでは，以下の名称について，適宜，省略します。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lvl="1" marL="455613">
              <a:spcBef>
                <a:spcPct val="20000"/>
              </a:spcBef>
            </a:pPr>
            <a:r>
              <a:rPr altLang="en-US" dirty="0" lang="ja-JP" sz="120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altLang="en-US" dirty="0" lang="ja-JP" sz="1200">
              <a:latin typeface="+mj-ea"/>
              <a:ea typeface="+mj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1FB74E-4ECD-4A71-89BC-D925DEE15BD5}"/>
              </a:ext>
            </a:extLst>
          </p:cNvPr>
          <p:cNvSpPr/>
          <p:nvPr/>
        </p:nvSpPr>
        <p:spPr>
          <a:xfrm>
            <a:off x="3779912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altLang="ja-JP" dirty="0" lang="en-US" sz="1800"/>
              <a:t>※</a:t>
            </a:r>
            <a:r>
              <a:rPr altLang="en-US" dirty="0" lang="ja-JP" sz="1800"/>
              <a:t>このスライドでは以下の内容について説明します</a:t>
            </a:r>
            <a:endParaRPr altLang="ja-JP" dirty="0" lang="en-US" sz="1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46EC2F-0D8C-47CF-B7C8-20BD9D46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9000"/>
            <a:ext cx="2555535" cy="3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59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2"/>
      <p:bldP animBg="1" grpId="0" spid="9"/>
      <p:bldP grpId="0" spid="12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4000"/>
              <a:t>Ａ　試験概要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altLang="ja-JP" dirty="0" 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「受験案内」の入手方法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はじめに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 latinLnBrk="1"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令和６年度大学入学共通テスト実施日程</a:t>
            </a:r>
            <a:endParaRPr altLang="en-US" dirty="0" lang="ja-JP" strike="sngStrike" sz="2400">
              <a:solidFill>
                <a:srgbClr val="FF0000"/>
              </a:solidFill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試験時間割</a:t>
            </a:r>
            <a:endParaRPr altLang="en-US" dirty="0" lang="ja-JP" strike="sngStrike" sz="2400">
              <a:solidFill>
                <a:srgbClr val="FF0000"/>
              </a:solidFill>
              <a:latin charset="-128" panose="020B0600070205080204" pitchFamily="50"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33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96828" y="1540917"/>
            <a:ext cx="8207422" cy="128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ja-JP" b="0" dirty="0" lang="en-US" sz="2400"/>
              <a:t>○</a:t>
            </a:r>
            <a:r>
              <a:rPr altLang="en-US" b="0" dirty="0" lang="ja-JP" sz="2400"/>
              <a:t>　受験案内の配付</a:t>
            </a:r>
            <a:r>
              <a:rPr altLang="ja-JP" b="0" dirty="0" lang="en-US" sz="2400"/>
              <a:t>…</a:t>
            </a:r>
            <a:r>
              <a:rPr altLang="en-US" b="0" dirty="0" lang="ja-JP" sz="2400" u="sng"/>
              <a:t>９月</a:t>
            </a:r>
            <a:r>
              <a:rPr altLang="en-US" b="0" dirty="0" lang="ja-JP" sz="2400" u="sng">
                <a:latin typeface="+mn-ea"/>
                <a:ea typeface="+mn-ea"/>
              </a:rPr>
              <a:t>１日</a:t>
            </a:r>
            <a:r>
              <a:rPr altLang="en-US" b="0" dirty="0" lang="ja-JP" sz="2400" u="sng"/>
              <a:t>（金）から</a:t>
            </a:r>
            <a:endParaRPr altLang="ja-JP" b="0" dirty="0" lang="en-US" sz="2400" u="sng"/>
          </a:p>
          <a:p>
            <a:pPr>
              <a:spcBef>
                <a:spcPct val="0"/>
              </a:spcBef>
            </a:pPr>
            <a:endParaRPr altLang="ja-JP" b="0" dirty="0" lang="en-US" sz="2400" u="sng"/>
          </a:p>
          <a:p>
            <a:pPr>
              <a:spcBef>
                <a:spcPct val="0"/>
              </a:spcBef>
            </a:pPr>
            <a:r>
              <a:rPr altLang="ja-JP" b="0" dirty="0" lang="en-US" sz="2400"/>
              <a:t>○</a:t>
            </a:r>
            <a:r>
              <a:rPr altLang="en-US" b="0" dirty="0" lang="ja-JP" sz="2400"/>
              <a:t>　受取の方法は２通り</a:t>
            </a:r>
            <a:endParaRPr altLang="ja-JP" b="0" dirty="0" lang="en-US" sz="24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1071D7B-DA21-4099-BFFE-AF0485ABA01B}"/>
              </a:ext>
            </a:extLst>
          </p:cNvPr>
          <p:cNvGrpSpPr/>
          <p:nvPr/>
        </p:nvGrpSpPr>
        <p:grpSpPr>
          <a:xfrm>
            <a:off x="4572000" y="3212976"/>
            <a:ext cx="4221337" cy="2808312"/>
            <a:chOff x="4572000" y="3212976"/>
            <a:chExt cx="4221337" cy="2808312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4716463" y="3212976"/>
              <a:ext cx="4032250" cy="2808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 tIns="0"/>
            <a:lstStyle/>
            <a:p>
              <a:pPr>
                <a:spcBef>
                  <a:spcPct val="0"/>
                </a:spcBef>
              </a:pPr>
              <a:endParaRPr altLang="ja-JP" b="0" lang="ja-JP" sz="2000"/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4721399" y="3355900"/>
              <a:ext cx="4071938" cy="175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tIns="0"/>
            <a:lstStyle/>
            <a:p>
              <a:pPr algn="ctr">
                <a:spcBef>
                  <a:spcPct val="0"/>
                </a:spcBef>
              </a:pPr>
              <a:r>
                <a:rPr altLang="en-US" b="0" dirty="0" lang="ja-JP" sz="2000"/>
                <a:t> </a:t>
              </a:r>
              <a:r>
                <a:rPr altLang="en-US" dirty="0" lang="ja-JP" sz="2400"/>
                <a:t>＜郵送で受け取りたい＞</a:t>
              </a:r>
              <a:endParaRPr altLang="ja-JP" dirty="0" lang="en-US" sz="2400"/>
            </a:p>
            <a:p>
              <a:pPr>
                <a:spcBef>
                  <a:spcPct val="0"/>
                </a:spcBef>
              </a:pPr>
              <a:br>
                <a:rPr altLang="en-US" dirty="0" lang="ja-JP" sz="2400"/>
              </a:br>
              <a:r>
                <a:rPr altLang="en-US" b="0" dirty="0" lang="ja-JP" sz="2000"/>
                <a:t>・</a:t>
              </a:r>
              <a:r>
                <a:rPr altLang="en-US" b="0" dirty="0" lang="ja-JP" sz="2000" u="sng"/>
                <a:t>全国学校案内資料管理事務セン</a:t>
              </a:r>
              <a:endParaRPr altLang="ja-JP" b="0" dirty="0" lang="en-US" sz="2000" u="sng"/>
            </a:p>
            <a:p>
              <a:pPr>
                <a:spcBef>
                  <a:spcPct val="0"/>
                </a:spcBef>
              </a:pPr>
              <a:r>
                <a:rPr altLang="en-US" b="0" dirty="0" lang="ja-JP" sz="2000"/>
                <a:t>　</a:t>
              </a:r>
              <a:r>
                <a:rPr altLang="en-US" b="0" dirty="0" lang="ja-JP" sz="2000" u="sng"/>
                <a:t>ター</a:t>
              </a:r>
              <a:r>
                <a:rPr altLang="en-US" b="0" dirty="0" lang="ja-JP" sz="2000"/>
                <a:t>の「受験案内」発送サービス</a:t>
              </a:r>
              <a:endParaRPr altLang="ja-JP" b="0" dirty="0" lang="en-US" sz="2000"/>
            </a:p>
            <a:p>
              <a:pPr>
                <a:spcBef>
                  <a:spcPct val="0"/>
                </a:spcBef>
              </a:pPr>
              <a:r>
                <a:rPr altLang="en-US" b="0" dirty="0" lang="ja-JP" sz="2000"/>
                <a:t>　を利用</a:t>
              </a:r>
              <a:endParaRPr altLang="ja-JP" b="0" dirty="0" lang="en-US" sz="2000"/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4572000" y="5156100"/>
              <a:ext cx="4032250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algn="ctr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 indent="-342900" marL="342900"/>
              <a:r>
                <a:rPr altLang="en-US" b="0" dirty="0" lang="ja-JP" sz="2000" u="sng"/>
                <a:t>送料は利用者負担</a:t>
              </a:r>
            </a:p>
          </p:txBody>
        </p:sp>
      </p:grpSp>
      <p:sp>
        <p:nvSpPr>
          <p:cNvPr id="11" name="スライド番号プレースホルダー 10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3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C1BDCF-882D-4731-8F47-6CF1B31AABF9}"/>
              </a:ext>
            </a:extLst>
          </p:cNvPr>
          <p:cNvGrpSpPr/>
          <p:nvPr/>
        </p:nvGrpSpPr>
        <p:grpSpPr>
          <a:xfrm>
            <a:off x="323850" y="3068017"/>
            <a:ext cx="4164514" cy="2953271"/>
            <a:chOff x="323850" y="3068017"/>
            <a:chExt cx="4164514" cy="2953271"/>
          </a:xfrm>
        </p:grpSpPr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323850" y="3213124"/>
              <a:ext cx="4030663" cy="2808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pPr>
                <a:spcBef>
                  <a:spcPct val="0"/>
                </a:spcBef>
              </a:pPr>
              <a:br>
                <a:rPr altLang="en-US" b="0" dirty="0" lang="ja-JP" sz="2000"/>
              </a:br>
              <a:endParaRPr altLang="ja-JP" b="0" dirty="0" lang="en-US" sz="2000"/>
            </a:p>
            <a:p>
              <a:pPr>
                <a:spcBef>
                  <a:spcPct val="0"/>
                </a:spcBef>
              </a:pPr>
              <a:endParaRPr altLang="en-US" b="0" dirty="0" lang="ja-JP" sz="2000"/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60363" y="5156101"/>
              <a:ext cx="4032250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algn="ctr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 indent="-342900" marL="342900"/>
              <a:r>
                <a:rPr altLang="en-US" b="0" dirty="0" lang="ja-JP" sz="2000" u="sng"/>
                <a:t>無料で配付</a:t>
              </a: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416426" y="3068017"/>
              <a:ext cx="4071938" cy="172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tIns="0"/>
            <a:lstStyle/>
            <a:p>
              <a:pPr algn="ctr">
                <a:spcBef>
                  <a:spcPct val="0"/>
                </a:spcBef>
              </a:pPr>
              <a:r>
                <a:rPr altLang="en-US" dirty="0" lang="ja-JP" sz="2400"/>
                <a:t>＜直接受け取りたい＞</a:t>
              </a:r>
              <a:endParaRPr altLang="ja-JP" dirty="0" lang="en-US" sz="2400"/>
            </a:p>
            <a:p>
              <a:pPr>
                <a:spcBef>
                  <a:spcPct val="0"/>
                </a:spcBef>
              </a:pPr>
              <a:br>
                <a:rPr altLang="en-US" dirty="0" lang="ja-JP" sz="2400"/>
              </a:br>
              <a:r>
                <a:rPr altLang="en-US" b="0" dirty="0" lang="ja-JP" sz="2000"/>
                <a:t>・全国の大学入学共通テスト</a:t>
              </a:r>
              <a:r>
                <a:rPr altLang="en-US" b="0" dirty="0" lang="ja-JP" sz="2000" u="sng"/>
                <a:t>利用</a:t>
              </a:r>
              <a:endParaRPr altLang="ja-JP" b="0" dirty="0" lang="en-US" sz="2000" u="sng"/>
            </a:p>
            <a:p>
              <a:pPr>
                <a:spcBef>
                  <a:spcPct val="0"/>
                </a:spcBef>
              </a:pPr>
              <a:r>
                <a:rPr altLang="en-US" b="0" dirty="0" lang="ja-JP" sz="2000"/>
                <a:t>  </a:t>
              </a:r>
              <a:r>
                <a:rPr altLang="en-US" b="0" dirty="0" lang="ja-JP" sz="2000" u="sng"/>
                <a:t>大学入試担当窓口</a:t>
              </a:r>
              <a:r>
                <a:rPr altLang="en-US" b="0" dirty="0" lang="ja-JP" sz="2000"/>
                <a:t>で入手</a:t>
              </a:r>
              <a:endParaRPr altLang="ja-JP" b="0" dirty="0" lang="en-US" sz="200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1520" y="801241"/>
            <a:ext cx="8420200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endParaRPr altLang="en-US" dirty="0" lang="ja-JP">
              <a:latin typeface="+mn-ea"/>
            </a:endParaRPr>
          </a:p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　「受験案内」の入手方法</a:t>
            </a:r>
            <a:endParaRPr altLang="ja-JP" dirty="0" 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18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animBg="1" grpId="0" spid="14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3600"/>
              <a:t>は じ め に</a:t>
            </a:r>
            <a:endParaRPr altLang="ja-JP" dirty="0" lang="en-US" sz="2400"/>
          </a:p>
        </p:txBody>
      </p:sp>
      <p:sp>
        <p:nvSpPr>
          <p:cNvPr id="4" name="正方形/長方形 3"/>
          <p:cNvSpPr/>
          <p:nvPr/>
        </p:nvSpPr>
        <p:spPr>
          <a:xfrm>
            <a:off x="678631" y="2439182"/>
            <a:ext cx="8136830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１．　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出願期間と受験教科の事前登録</a:t>
            </a:r>
            <a:endParaRPr altLang="en-US" b="0" dirty="0" lang="ja-JP" strike="sngStrike" sz="2400">
              <a:latin charset="-128" panose="020B0600070205080204" pitchFamily="50"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4650" y="1493765"/>
            <a:ext cx="68047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altLang="ja-JP" dirty="0" lang="en-US" sz="1600"/>
              <a:t>※</a:t>
            </a:r>
            <a:r>
              <a:rPr altLang="en-US" dirty="0" lang="ja-JP" sz="1600"/>
              <a:t>詳しくは受験案内の表紙裏面をご覧ください。</a:t>
            </a:r>
            <a:endParaRPr altLang="ja-JP" dirty="0" lang="en-US" sz="1600"/>
          </a:p>
        </p:txBody>
      </p:sp>
      <p:sp>
        <p:nvSpPr>
          <p:cNvPr id="7" name="正方形/長方形 6"/>
          <p:cNvSpPr/>
          <p:nvPr/>
        </p:nvSpPr>
        <p:spPr>
          <a:xfrm>
            <a:off x="677970" y="3215335"/>
            <a:ext cx="8136830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２．　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登録内容の確認</a:t>
            </a:r>
            <a:endParaRPr altLang="ja-JP" dirty="0" lang="en-US" sz="2400">
              <a:latin charset="-128" panose="020B0600070205080204" pitchFamily="50"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7970" y="3984911"/>
            <a:ext cx="8136830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３．　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受験票等の送付</a:t>
            </a:r>
            <a:endParaRPr altLang="ja-JP" b="0" dirty="0" lang="en-US" sz="2400">
              <a:latin charset="-128" panose="020B0600070205080204" pitchFamily="50"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9879" y="4827550"/>
            <a:ext cx="813683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４．　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「英語（リスニング）」で使用するイヤホンの確認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　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　 ・イヤホンについては，高等学校に令和３年</a:t>
            </a:r>
            <a:r>
              <a:rPr altLang="en-US" b="0" dirty="0" lang="ja-JP" sz="2000"/>
              <a:t>７月に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送付したものから</a:t>
            </a:r>
            <a:br>
              <a:rPr altLang="ja-JP" b="0" dirty="0" lang="en-US" sz="2000">
                <a:latin charset="-128" panose="020B0600070205080204" pitchFamily="50" typeface="ＭＳ Ｐゴシック"/>
              </a:rPr>
            </a:br>
            <a:r>
              <a:rPr altLang="en-US" b="0" dirty="0" lang="ja-JP" sz="2000">
                <a:latin charset="-128" panose="020B0600070205080204" pitchFamily="50" typeface="ＭＳ Ｐゴシック"/>
              </a:rPr>
              <a:t>　　　 変更はありません。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3568" y="82370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  <a:ea typeface="+mn-ea"/>
              </a:rPr>
              <a:t>表紙裏面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  <a:endParaRPr altLang="en-US" dirty="0" lang="ja-JP" sz="24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9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7"/>
      <p:bldP grpId="0" spid="8"/>
      <p:bldP grpId="0" spid="10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980728"/>
            <a:ext cx="8928992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3000"/>
              </a:spcBef>
            </a:pP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ts val="2600"/>
              </a:lnSpc>
              <a:spcBef>
                <a:spcPts val="30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　 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病気・負傷や障害等のために，解答方法，試験室，座席及び所持品等について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　配慮を希望する場合は，受験上の配慮の申請が必要です。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240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（以下の場合も受験上の配慮の申請が必要です。）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30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　・　日常生活で使用している</a:t>
            </a:r>
            <a:r>
              <a:rPr altLang="en-US" b="0" dirty="0" lang="ja-JP" sz="1800" u="sng">
                <a:latin charset="-128" panose="020B0600070205080204" pitchFamily="50" typeface="ＭＳ Ｐゴシック"/>
              </a:rPr>
              <a:t>補聴器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，</a:t>
            </a:r>
            <a:r>
              <a:rPr altLang="en-US" b="0" dirty="0" lang="ja-JP" sz="1800" u="sng">
                <a:latin charset="-128" panose="020B0600070205080204" pitchFamily="50" typeface="ＭＳ Ｐゴシック"/>
              </a:rPr>
              <a:t>松葉杖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，</a:t>
            </a:r>
            <a:r>
              <a:rPr altLang="en-US" b="0" dirty="0" lang="ja-JP" sz="1800" u="sng">
                <a:latin charset="-128" panose="020B0600070205080204" pitchFamily="50" typeface="ＭＳ Ｐゴシック"/>
              </a:rPr>
              <a:t>車椅子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等を試験室等で使用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lnSpc>
                <a:spcPts val="2200"/>
              </a:lnSpc>
              <a:spcBef>
                <a:spcPts val="30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　・　トランスジェンダー等によりバリアフリートイレの使用　　等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endParaRPr altLang="en-US" b="0" dirty="0" lang="ja-JP" sz="2000">
              <a:latin charset="-128" panose="020B0600070205080204" pitchFamily="50" typeface="ＭＳ Ｐゴシック"/>
            </a:endParaRPr>
          </a:p>
          <a:p>
            <a:pPr>
              <a:lnSpc>
                <a:spcPts val="2500"/>
              </a:lnSpc>
              <a:spcBef>
                <a:spcPts val="30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【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受験上の配慮の申請期間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】 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　８月１日（火）～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10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月５日（木）（消印有効）</a:t>
            </a:r>
            <a:endParaRPr altLang="ja-JP" dirty="0" lang="en-US" sz="2000">
              <a:latin charset="-128" panose="020B0600070205080204" pitchFamily="50" typeface="ＭＳ Ｐゴシック"/>
            </a:endParaRPr>
          </a:p>
          <a:p>
            <a:pPr>
              <a:spcBef>
                <a:spcPts val="12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　　　　　（出願前申請期間　   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８月１日（火）～９月</a:t>
            </a:r>
            <a:r>
              <a:rPr altLang="ja-JP" dirty="0" lang="en-US" sz="2000">
                <a:latin charset="-128" panose="020B0600070205080204" pitchFamily="50" typeface="ＭＳ Ｐゴシック"/>
              </a:rPr>
              <a:t>22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日（金）（消印有効）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）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spcBef>
                <a:spcPts val="1200"/>
              </a:spcBef>
            </a:pPr>
            <a:r>
              <a:rPr altLang="ja-JP" b="0" dirty="0" lang="en-US" sz="1800">
                <a:latin charset="-128" panose="020B0600070205080204" pitchFamily="50" typeface="ＭＳ Ｐゴシック"/>
              </a:rPr>
              <a:t>※  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具体的な配慮事項や申請方法は「受験上の配慮案内」の説明スライドをご覧ください。　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　　　　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3568" y="82370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【</a:t>
            </a:r>
            <a:r>
              <a:rPr altLang="en-US" dirty="0" lang="ja-JP" sz="2400">
                <a:latin typeface="+mn-ea"/>
                <a:ea typeface="+mn-ea"/>
                <a:cs charset="0" panose="020B0604020202020204" pitchFamily="34" typeface="Arial"/>
              </a:rPr>
              <a:t>表紙裏面</a:t>
            </a:r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】</a:t>
            </a:r>
            <a:endParaRPr altLang="en-US" dirty="0" lang="ja-JP" sz="2400">
              <a:latin typeface="+mn-ea"/>
              <a:ea typeface="+mn-ea"/>
              <a:cs charset="0" panose="020B0604020202020204" pitchFamily="34" typeface="Arial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1D715C-4B7E-4E5B-BA30-6175EA02CA9C}"/>
              </a:ext>
            </a:extLst>
          </p:cNvPr>
          <p:cNvSpPr/>
          <p:nvPr/>
        </p:nvSpPr>
        <p:spPr>
          <a:xfrm>
            <a:off x="395536" y="4222660"/>
            <a:ext cx="8352928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5860CC-1EE9-4733-80D3-7661323B8839}"/>
              </a:ext>
            </a:extLst>
          </p:cNvPr>
          <p:cNvSpPr/>
          <p:nvPr/>
        </p:nvSpPr>
        <p:spPr>
          <a:xfrm>
            <a:off x="539552" y="1078136"/>
            <a:ext cx="5760640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５．　障害等のある方への受験上の配慮</a:t>
            </a:r>
            <a:endParaRPr altLang="ja-JP" dirty="0" lang="en-US" sz="2400">
              <a:latin charset="-128" panose="020B0600070205080204" pitchFamily="50"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420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animBg="1" grpId="0" spid="4"/>
      <p:bldP grpId="0" spid="5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17D2D9-14C9-4EFD-91D6-FF79FCAC3286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31DBBA-F29F-41E0-A620-EAC2D3A3B151}"/>
              </a:ext>
            </a:extLst>
          </p:cNvPr>
          <p:cNvSpPr/>
          <p:nvPr/>
        </p:nvSpPr>
        <p:spPr>
          <a:xfrm>
            <a:off x="539552" y="1124744"/>
            <a:ext cx="80570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altLang="en-US" b="0" dirty="0" lang="ja-JP" sz="2400">
                <a:latin charset="-128" panose="020B0600070205080204" pitchFamily="50" typeface="ＭＳ Ｐゴシック"/>
              </a:rPr>
              <a:t>６．　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試験時間中の注意事項等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・　電子機器類は，受験する教科・科目の試験室への受験者入室終了時刻</a:t>
            </a:r>
            <a:br>
              <a:rPr altLang="ja-JP" b="0" dirty="0" lang="en-US" sz="1800">
                <a:latin charset="-128" panose="020B0600070205080204" pitchFamily="50" typeface="ＭＳ Ｐゴシック"/>
              </a:rPr>
            </a:br>
            <a:r>
              <a:rPr altLang="en-US" b="0" dirty="0" lang="ja-JP" sz="1800">
                <a:latin charset="-128" panose="020B0600070205080204" pitchFamily="50" typeface="ＭＳ Ｐゴシック"/>
              </a:rPr>
              <a:t>　　　　までに必ずアラームの設定を解除し電源を切る。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1800">
                <a:latin typeface="+mn-ea"/>
              </a:rPr>
              <a:t>　　　 ・　試験時間中，監督者が試験室内の巡視を行う。その際，</a:t>
            </a:r>
            <a:r>
              <a:rPr altLang="ja-JP" b="0" dirty="0" lang="en-US" sz="1800">
                <a:latin typeface="+mn-ea"/>
              </a:rPr>
              <a:t> </a:t>
            </a:r>
            <a:r>
              <a:rPr altLang="en-US" b="0" dirty="0" lang="ja-JP" sz="1800">
                <a:latin typeface="+mn-ea"/>
              </a:rPr>
              <a:t>監督者が顔を上</a:t>
            </a:r>
            <a:br>
              <a:rPr altLang="ja-JP" b="0" dirty="0" lang="en-US" sz="1800">
                <a:latin typeface="+mn-ea"/>
              </a:rPr>
            </a:br>
            <a:r>
              <a:rPr altLang="en-US" b="0" dirty="0" lang="ja-JP" sz="1800">
                <a:latin typeface="+mn-ea"/>
              </a:rPr>
              <a:t>　　　　</a:t>
            </a:r>
            <a:r>
              <a:rPr altLang="en-US" b="0" dirty="0" err="1" lang="ja-JP" sz="1800">
                <a:latin typeface="+mn-ea"/>
              </a:rPr>
              <a:t>げるよう</a:t>
            </a:r>
            <a:r>
              <a:rPr altLang="en-US" b="0" dirty="0" lang="ja-JP" sz="1800">
                <a:latin typeface="+mn-ea"/>
              </a:rPr>
              <a:t>指示することや，マスクや眼鏡，帽子等を一時的に外すよう指示</a:t>
            </a:r>
            <a:br>
              <a:rPr altLang="ja-JP" b="0" dirty="0" lang="en-US" sz="1800">
                <a:latin typeface="+mn-ea"/>
              </a:rPr>
            </a:br>
            <a:r>
              <a:rPr altLang="en-US" b="0" dirty="0" lang="ja-JP" sz="1800">
                <a:latin typeface="+mn-ea"/>
              </a:rPr>
              <a:t>　　　　することなどがある。</a:t>
            </a:r>
            <a:br>
              <a:rPr altLang="ja-JP" b="0" dirty="0" lang="en-US" sz="1800">
                <a:latin typeface="+mn-ea"/>
              </a:rPr>
            </a:br>
            <a:r>
              <a:rPr altLang="en-US" b="0" dirty="0" lang="ja-JP" sz="1800">
                <a:latin typeface="+mn-ea"/>
              </a:rPr>
              <a:t>　　　　 　また，不正行為に見えるような行為は，監督者が注意する場合がある。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　　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4CD922C-40EA-491B-869E-DCF9DF4A3730}"/>
              </a:ext>
            </a:extLst>
          </p:cNvPr>
          <p:cNvSpPr/>
          <p:nvPr/>
        </p:nvSpPr>
        <p:spPr>
          <a:xfrm>
            <a:off x="1115616" y="3645024"/>
            <a:ext cx="7178600" cy="2153704"/>
          </a:xfrm>
          <a:prstGeom prst="rect">
            <a:avLst/>
          </a:prstGeom>
          <a:ln cmpd="thickThin" w="38100">
            <a:solidFill>
              <a:schemeClr val="tx1"/>
            </a:solidFill>
          </a:ln>
        </p:spPr>
        <p:txBody>
          <a:bodyPr bIns="108000" tIns="108000" wrap="square">
            <a:spAutoFit/>
          </a:bodyPr>
          <a:lstStyle/>
          <a:p>
            <a:pPr lvl="0"/>
            <a:r>
              <a:rPr altLang="en-US" b="0" dirty="0" lang="ja-JP" sz="1800">
                <a:latin charset="-128" panose="020B0600070205080204" pitchFamily="50" typeface="ＭＳ Ｐゴシック"/>
              </a:rPr>
              <a:t>　</a:t>
            </a:r>
            <a:r>
              <a:rPr altLang="en-US" b="0" dirty="0" lang="ja-JP" sz="2000">
                <a:solidFill>
                  <a:prstClr val="black"/>
                </a:solidFill>
                <a:latin charset="-128" panose="020B0600070205080204" pitchFamily="50" typeface="ＭＳ Ｐゴシック"/>
              </a:rPr>
              <a:t>＜不正行為を行った場合の取扱い＞</a:t>
            </a:r>
            <a:endParaRPr altLang="ja-JP" b="0" dirty="0" lang="en-US" sz="2000">
              <a:solidFill>
                <a:prstClr val="black"/>
              </a:solidFill>
              <a:latin charset="-128" panose="020B0600070205080204" pitchFamily="50" typeface="ＭＳ Ｐゴシック"/>
            </a:endParaRPr>
          </a:p>
          <a:p>
            <a:pPr lvl="0">
              <a:spcAft>
                <a:spcPts val="600"/>
              </a:spcAft>
            </a:pPr>
            <a:r>
              <a:rPr altLang="en-US" b="0" dirty="0" lang="ja-JP" sz="2000">
                <a:solidFill>
                  <a:prstClr val="black"/>
                </a:solidFill>
                <a:latin charset="-128" panose="020B0600070205080204" pitchFamily="50" typeface="ＭＳ Ｐゴシック"/>
              </a:rPr>
              <a:t>    </a:t>
            </a:r>
            <a:r>
              <a:rPr altLang="en-US" b="0" dirty="0" lang="ja-JP" sz="1800">
                <a:solidFill>
                  <a:prstClr val="black"/>
                </a:solidFill>
                <a:latin charset="-128" panose="020B0600070205080204" pitchFamily="50" typeface="ＭＳ Ｐゴシック"/>
              </a:rPr>
              <a:t>（不正行為については受験案内</a:t>
            </a:r>
            <a:r>
              <a:rPr altLang="ja-JP" b="0" dirty="0" lang="en-US" sz="1800">
                <a:solidFill>
                  <a:prstClr val="black"/>
                </a:solidFill>
                <a:latin charset="-128" panose="020B0600070205080204" pitchFamily="50" typeface="ＭＳ Ｐゴシック"/>
              </a:rPr>
              <a:t>P49</a:t>
            </a:r>
            <a:r>
              <a:rPr altLang="en-US" b="0" dirty="0" lang="ja-JP" sz="1800">
                <a:solidFill>
                  <a:prstClr val="black"/>
                </a:solidFill>
                <a:latin charset="-128" panose="020B0600070205080204" pitchFamily="50" typeface="ＭＳ Ｐゴシック"/>
              </a:rPr>
              <a:t>参照）</a:t>
            </a:r>
            <a:endParaRPr altLang="en-US" dirty="0" lang="ja-JP" sz="200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altLang="en-US" b="0" dirty="0" lang="ja-JP" sz="1800">
                <a:latin charset="-128" panose="020B0600070205080204" pitchFamily="50" typeface="ＭＳ Ｐゴシック"/>
              </a:rPr>
              <a:t>  ・その場で受験の中止と退室を指示され，それ以後の受験はできない。</a:t>
            </a:r>
            <a:br>
              <a:rPr altLang="ja-JP" b="0" dirty="0" lang="en-US" sz="1800">
                <a:latin charset="-128" panose="020B0600070205080204" pitchFamily="50" typeface="ＭＳ Ｐゴシック"/>
              </a:rPr>
            </a:br>
            <a:r>
              <a:rPr altLang="en-US" b="0" dirty="0" lang="ja-JP" sz="1800">
                <a:latin charset="-128" panose="020B0600070205080204" pitchFamily="50" typeface="ＭＳ Ｐゴシック"/>
              </a:rPr>
              <a:t>　・受験した共通テストの全ての教科・科目の成績を無効とする。</a:t>
            </a:r>
            <a:br>
              <a:rPr altLang="ja-JP" b="0" dirty="0" lang="en-US" sz="1800">
                <a:latin charset="-128" panose="020B0600070205080204" pitchFamily="50" typeface="ＭＳ Ｐゴシック"/>
              </a:rPr>
            </a:br>
            <a:r>
              <a:rPr altLang="en-US" b="0" dirty="0" lang="ja-JP" sz="1800">
                <a:latin charset="-128" panose="020B0600070205080204" pitchFamily="50" typeface="ＭＳ Ｐゴシック"/>
              </a:rPr>
              <a:t>　・状況により警察へ被害届を提出するなどの対応をとる場合がある。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91F7098-C7D3-4BC2-BEFA-E3A32126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82370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【</a:t>
            </a:r>
            <a:r>
              <a:rPr altLang="en-US" dirty="0" lang="ja-JP" sz="2400">
                <a:latin typeface="+mn-ea"/>
                <a:ea typeface="+mn-ea"/>
                <a:cs charset="0" panose="020B0604020202020204" pitchFamily="34" typeface="Arial"/>
              </a:rPr>
              <a:t>表紙裏面</a:t>
            </a:r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】</a:t>
            </a:r>
            <a:endParaRPr altLang="en-US" dirty="0" lang="ja-JP" sz="2400">
              <a:latin typeface="+mn-ea"/>
              <a:ea typeface="+mn-ea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5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animBg="1" grpId="0" spid="4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1124744"/>
            <a:ext cx="8280846" cy="269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0" dirty="0" lang="ja-JP" sz="2400">
                <a:latin charset="-128" panose="020B0600070205080204" pitchFamily="50" typeface="ＭＳ Ｐゴシック"/>
              </a:rPr>
              <a:t>７．　情報の提供</a:t>
            </a:r>
            <a:endParaRPr altLang="ja-JP" b="0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・　必要な連絡事項が生じた場合は，以下の方法で情報を提供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　　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「受験上の注意」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　→受験票等を送付する際に同封</a:t>
            </a:r>
            <a:endParaRPr altLang="ja-JP" b="0" dirty="0" lang="en-US" sz="2000">
              <a:latin charset="-128" panose="020B0600070205080204" pitchFamily="50" typeface="ＭＳ Ｐゴシック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b="0" dirty="0" lang="ja-JP" sz="2000">
                <a:latin charset="-128" panose="020B0600070205080204" pitchFamily="50" typeface="ＭＳ Ｐゴシック"/>
              </a:rPr>
              <a:t>　　　　　</a:t>
            </a:r>
            <a:r>
              <a:rPr altLang="en-US" dirty="0" lang="ja-JP" sz="2000">
                <a:latin charset="-128" panose="020B0600070205080204" pitchFamily="50" typeface="ＭＳ Ｐゴシック"/>
              </a:rPr>
              <a:t>大学入試センターのホームページ 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（</a:t>
            </a:r>
            <a:r>
              <a:rPr altLang="ja-JP" b="0" dirty="0" lang="en-US" sz="2000">
                <a:latin charset="-128" panose="020B0600070205080204" pitchFamily="50" typeface="ＭＳ Ｐゴシック"/>
              </a:rPr>
              <a:t>https://www.dnc.ac.jp/</a:t>
            </a:r>
            <a:r>
              <a:rPr altLang="en-US" b="0" dirty="0" lang="ja-JP" sz="2000">
                <a:latin charset="-128" panose="020B0600070205080204" pitchFamily="50" typeface="ＭＳ Ｐゴシック"/>
              </a:rPr>
              <a:t>）</a:t>
            </a:r>
            <a:br>
              <a:rPr altLang="ja-JP" b="0" dirty="0" lang="en-US" sz="2000">
                <a:latin charset="-128" panose="020B0600070205080204" pitchFamily="50" typeface="ＭＳ Ｐゴシック"/>
              </a:rPr>
            </a:br>
            <a:r>
              <a:rPr altLang="en-US" b="0" dirty="0" lang="ja-JP" sz="2000">
                <a:solidFill>
                  <a:srgbClr val="C00000"/>
                </a:solidFill>
                <a:latin charset="-128" panose="020B0600070205080204" pitchFamily="50" typeface="ＭＳ Ｐゴシック"/>
              </a:rPr>
              <a:t>　　　</a:t>
            </a:r>
            <a:endParaRPr altLang="ja-JP" b="0" dirty="0" lang="en-US" sz="2000">
              <a:solidFill>
                <a:srgbClr val="C00000"/>
              </a:solidFill>
              <a:latin charset="-128" panose="020B0600070205080204" pitchFamily="50" typeface="ＭＳ Ｐゴシック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3568" y="82370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【</a:t>
            </a:r>
            <a:r>
              <a:rPr altLang="en-US" dirty="0" lang="ja-JP" sz="2400">
                <a:latin typeface="+mn-ea"/>
                <a:ea typeface="+mn-ea"/>
                <a:cs charset="0" panose="020B0604020202020204" pitchFamily="34" typeface="Arial"/>
              </a:rPr>
              <a:t>表紙裏面</a:t>
            </a:r>
            <a:r>
              <a:rPr altLang="ja-JP" dirty="0" lang="en-US" sz="2400">
                <a:latin typeface="+mn-ea"/>
                <a:ea typeface="+mn-ea"/>
                <a:cs charset="0" panose="020B0604020202020204" pitchFamily="34" typeface="Arial"/>
              </a:rPr>
              <a:t>】</a:t>
            </a:r>
            <a:endParaRPr altLang="en-US" dirty="0" lang="ja-JP" sz="2400">
              <a:latin typeface="+mn-ea"/>
              <a:ea typeface="+mn-ea"/>
              <a:cs charset="0" panose="020B0604020202020204" pitchFamily="34" typeface="Arial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D3A239-C03D-411A-891A-54E6EEBB6A56}"/>
              </a:ext>
            </a:extLst>
          </p:cNvPr>
          <p:cNvSpPr/>
          <p:nvPr/>
        </p:nvSpPr>
        <p:spPr>
          <a:xfrm>
            <a:off x="971563" y="2204864"/>
            <a:ext cx="7128792" cy="1368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</p:spTree>
    <p:extLst>
      <p:ext uri="{BB962C8B-B14F-4D97-AF65-F5344CB8AC3E}">
        <p14:creationId xmlns:p14="http://schemas.microsoft.com/office/powerpoint/2010/main" val="38994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animBg="1" grpId="0" spid="7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800" y="779392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令和６年度大学入学共通テスト実施日程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217118" y="51443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試験概要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【P2】</a:t>
            </a:r>
            <a:endParaRPr altLang="en-US" dirty="0" lang="ja-JP" sz="26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3860" y="14462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Ａ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idx="12" sz="quarter" type="sldNum"/>
          </p:nvPr>
        </p:nvSpPr>
        <p:spPr>
          <a:xfrm>
            <a:off x="7005367" y="6427166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8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6303" y="1676400"/>
            <a:ext cx="9137545" cy="477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受験上の配慮の申請（希望者のみ）　　令和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年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8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日（火）～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10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日（木）</a:t>
            </a:r>
            <a:r>
              <a:rPr altLang="en-US" b="0" dirty="0" lang="ja-JP" sz="1400">
                <a:solidFill>
                  <a:schemeClr val="tx1"/>
                </a:solidFill>
                <a:latin typeface="+mn-ea"/>
              </a:rPr>
              <a:t>（消印有効）</a:t>
            </a:r>
            <a:endParaRPr altLang="ja-JP" b="0" dirty="0" lang="en-US" sz="14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  <a:spcAft>
                <a:spcPts val="600"/>
              </a:spcAft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 　　          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〔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出願前申請期間     　　　　　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8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日（火）～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22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日（金）</a:t>
            </a:r>
            <a:r>
              <a:rPr altLang="en-US" b="0" dirty="0" lang="ja-JP" sz="1400">
                <a:solidFill>
                  <a:schemeClr val="tx1"/>
                </a:solidFill>
                <a:latin typeface="+mn-ea"/>
              </a:rPr>
              <a:t>（消印有効） </a:t>
            </a:r>
            <a:r>
              <a:rPr altLang="ja-JP" b="0" dirty="0" lang="en-US" sz="1400">
                <a:solidFill>
                  <a:schemeClr val="tx1"/>
                </a:solidFill>
                <a:latin typeface="+mn-ea"/>
              </a:rPr>
              <a:t>〕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2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受験案内配付開始　　　　　　　　　　　　　　　　　　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日（金）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検定料等払込み　　　　　　　　　　　　 　            　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日（金）～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10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日（木）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出願期間　　　　　　　　　　　　　　　　　　            　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25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日（月）～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10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日（木）</a:t>
            </a:r>
            <a:r>
              <a:rPr altLang="en-US" b="0" dirty="0" lang="ja-JP" sz="1400">
                <a:solidFill>
                  <a:schemeClr val="tx1"/>
                </a:solidFill>
                <a:latin typeface="+mn-ea"/>
              </a:rPr>
              <a:t>（消印有効）</a:t>
            </a:r>
            <a:endParaRPr altLang="ja-JP" b="0" dirty="0" lang="en-US" sz="14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確認はがき（出願受理通知の送付）　　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10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25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日（水）までに到着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登録内容の訂正（希望者のみ）　　　　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日（水）</a:t>
            </a:r>
            <a:r>
              <a:rPr altLang="en-US" b="0" dirty="0" lang="ja-JP" sz="1400">
                <a:solidFill>
                  <a:schemeClr val="tx1"/>
                </a:solidFill>
                <a:latin typeface="+mn-ea"/>
              </a:rPr>
              <a:t>（消印有効）</a:t>
            </a:r>
            <a:endParaRPr altLang="ja-JP" b="0" dirty="0" lang="en-US" sz="14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受験票等の送付                            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12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14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日（木）までに到着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2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本試験　　　　　　　　　　　　　　　　　　　 令和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6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年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13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日（土），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 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14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日（日）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追試験         　　　　　　　　　　　　　     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27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日（土），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 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28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日（日）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2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平均点等中間発表　　　　　　　　　　    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17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日（水）予定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得点調整実施の有無の発表             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日（金）予定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○　段階表示換算表の発表　　　　　　　　　              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月</a:t>
            </a:r>
            <a:r>
              <a:rPr altLang="ja-JP" b="0" dirty="0" lang="en-US" sz="1700">
                <a:solidFill>
                  <a:schemeClr val="tx1"/>
                </a:solidFill>
                <a:latin typeface="+mn-ea"/>
              </a:rPr>
              <a:t>19</a:t>
            </a:r>
            <a:r>
              <a:rPr altLang="en-US" b="0" dirty="0" lang="ja-JP" sz="1700">
                <a:solidFill>
                  <a:schemeClr val="tx1"/>
                </a:solidFill>
                <a:latin typeface="+mn-ea"/>
              </a:rPr>
              <a:t>日（金）予定</a:t>
            </a:r>
            <a:endParaRPr altLang="ja-JP" b="0" dirty="0" lang="en-US" sz="1700">
              <a:solidFill>
                <a:schemeClr val="tx1"/>
              </a:solidFill>
              <a:latin typeface="+mn-ea"/>
            </a:endParaRPr>
          </a:p>
          <a:p>
            <a:pPr indent="-342900" marL="342900">
              <a:lnSpc>
                <a:spcPct val="95000"/>
              </a:lnSpc>
              <a:spcBef>
                <a:spcPts val="1000"/>
              </a:spcBef>
            </a:pPr>
            <a:endParaRPr altLang="ja-JP" b="0" dirty="0" lang="en-US" sz="1700">
              <a:solidFill>
                <a:schemeClr val="tx1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81014" y="2132856"/>
            <a:ext cx="86395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5312" y="5229200"/>
            <a:ext cx="86395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88485" y="4483720"/>
            <a:ext cx="86395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  <p:bldP grpId="0" spid="16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67226"/>
              </p:ext>
            </p:extLst>
          </p:nvPr>
        </p:nvGraphicFramePr>
        <p:xfrm>
          <a:off x="899593" y="1124744"/>
          <a:ext cx="7488832" cy="4925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214">
                <a:tc>
                  <a:txBody>
                    <a:bodyPr/>
                    <a:lstStyle/>
                    <a:p>
                      <a:pPr algn="ctr" marL="64770" marR="247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期　　日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6477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600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出題教科・科目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300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試験時間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07">
                <a:tc rowSpan="4">
                  <a:txBody>
                    <a:bodyPr/>
                    <a:lstStyle/>
                    <a:p>
                      <a:pPr algn="just"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altLang="en-US"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令和</a:t>
                      </a:r>
                      <a:r>
                        <a:rPr altLang="ja-JP" dirty="0" kern="100" lang="en-US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6</a:t>
                      </a:r>
                      <a:r>
                        <a:rPr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年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l"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</a:t>
                      </a:r>
                      <a:r>
                        <a:rPr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月</a:t>
                      </a:r>
                      <a:r>
                        <a:rPr altLang="ja-JP" dirty="0" kern="100" lang="en-US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13</a:t>
                      </a:r>
                      <a:r>
                        <a:rPr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日（土）</a:t>
                      </a:r>
                      <a:endParaRPr altLang="ja-JP" dirty="0" kern="100" lang="en-US" spc="-5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地理歴史</a:t>
                      </a:r>
                    </a:p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公　　民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「世界史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A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」「世界史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B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「日本史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A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」「日本史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B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「地理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A</a:t>
                      </a:r>
                      <a:r>
                        <a:rPr dirty="0" kern="100" lang="zh-TW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」「地理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B</a:t>
                      </a:r>
                      <a:r>
                        <a:rPr dirty="0" kern="100" lang="zh-TW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「現代社会」「倫理」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「政治・経済」「倫理，政治・経済」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indent="304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2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科目受験</a:t>
                      </a:r>
                    </a:p>
                    <a:p>
                      <a:pPr algn="ctr" indent="34925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4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9:30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11:40</a:t>
                      </a:r>
                      <a:r>
                        <a:rPr dirty="0" kern="100" lang="ja-JP" sz="11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　</a:t>
                      </a:r>
                      <a:r>
                        <a:rPr altLang="en-US" dirty="0" kern="100" lang="ja-JP" sz="11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</a:t>
                      </a:r>
                      <a:r>
                        <a:rPr dirty="0" kern="100" lang="ja-JP" sz="11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indent="3048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1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科目受験</a:t>
                      </a:r>
                    </a:p>
                    <a:p>
                      <a:pPr algn="ctr" indent="3048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10:40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11:40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77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国　　語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「国語」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13:00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14:20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31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23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外国語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「英語」「ドイツ語」「フランス語」</a:t>
                      </a: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「中国語」「韓国語」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45124" eaLnBrk="1" fontAlgn="auto" hangingPunct="1" indent="30480" latinLnBrk="0" lvl="0" marL="0" marR="0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「英語」</a:t>
                      </a:r>
                      <a:r>
                        <a:rPr altLang="ja-JP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【</a:t>
                      </a:r>
                      <a:r>
                        <a:rPr altLang="en-US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リーディング</a:t>
                      </a:r>
                      <a:r>
                        <a:rPr altLang="ja-JP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】</a:t>
                      </a:r>
                    </a:p>
                    <a:p>
                      <a:pPr algn="just" marL="63500" marR="71755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altLang="ja-JP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typeface="+mn-ea"/>
                        </a:rPr>
                        <a:t>「ドイツ語」「フランス語」</a:t>
                      </a:r>
                      <a:endParaRPr altLang="ja-JP" dirty="0" kern="100" lang="en-US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typeface="+mn-ea"/>
                      </a:endParaRP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altLang="ja-JP" dirty="0" kern="100" lang="zh-TW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「中国語」「韓国語」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【筆記】</a:t>
                      </a:r>
                    </a:p>
                    <a:p>
                      <a:pPr algn="ctr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15:10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16:30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20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altLang="en-US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「英語」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【リスニング】</a:t>
                      </a:r>
                    </a:p>
                    <a:p>
                      <a:pPr algn="ctr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17:10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18:10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5">
                <a:tc rowSpan="4">
                  <a:txBody>
                    <a:bodyPr/>
                    <a:lstStyle/>
                    <a:p>
                      <a:pPr algn="l"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</a:t>
                      </a:r>
                      <a:r>
                        <a:rPr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月</a:t>
                      </a:r>
                      <a:r>
                        <a:rPr altLang="ja-JP" dirty="0" kern="100" lang="en-US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14</a:t>
                      </a:r>
                      <a:r>
                        <a:rPr dirty="0" kern="100" lang="ja-JP" spc="-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日（日）</a:t>
                      </a:r>
                      <a:endParaRPr altLang="ja-JP" dirty="0" kern="100" lang="en-US" spc="-5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ern="0" lang="ja-JP" spc="23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理科①</a:t>
                      </a:r>
                      <a:endParaRPr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CN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「物理基礎」「化学基礎」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CN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「生物基礎」「地学基礎」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34925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4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9:30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10:30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6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23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数学①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「数学Ⅰ」「数学Ⅰ・数学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A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11:20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12:30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51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ern="0" lang="ja-JP" spc="235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数学②</a:t>
                      </a:r>
                      <a:endParaRPr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algn="l" pos="4457700"/>
                        </a:tabLs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「数学Ⅱ」「数学Ⅱ・数学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B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algn="l" pos="4343400"/>
                        </a:tabLst>
                      </a:pP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「簿記・会計」「情報関係基礎</a:t>
                      </a:r>
                      <a:r>
                        <a:rPr altLang="en-US"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」</a:t>
                      </a:r>
                      <a:endParaRPr altLang="ja-JP" dirty="0" kern="100" lang="en-US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304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13:50</a:t>
                      </a:r>
                      <a:r>
                        <a:rPr dirty="0" kern="100" lang="ja-JP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solidFill>
                            <a:schemeClr val="tx1"/>
                          </a:solidFill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14:50</a:t>
                      </a:r>
                      <a:endParaRPr dirty="0" kern="100" lang="ja-JP" sz="1200">
                        <a:solidFill>
                          <a:schemeClr val="tx1"/>
                        </a:solidFill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9649">
                <a:tc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0" lang="ja-JP" spc="235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理科②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kern="100" lang="zh-CN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「物理」「化学」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marL="63500" marR="7175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algn="l" pos="4457700"/>
                        </a:tabLst>
                      </a:pPr>
                      <a:r>
                        <a:rPr dirty="0" kern="100" lang="zh-CN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「生物」「地学」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just" indent="3048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2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科目受験</a:t>
                      </a:r>
                    </a:p>
                    <a:p>
                      <a:pPr algn="ctr" indent="3048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15:40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17:50</a:t>
                      </a:r>
                      <a:r>
                        <a:rPr dirty="0" kern="100" lang="ja-JP" sz="11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　　</a:t>
                      </a:r>
                      <a:r>
                        <a:rPr altLang="en-US" dirty="0" kern="100" lang="ja-JP" sz="11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  <a:p>
                      <a:pPr algn="just" indent="3048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 1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科目受験</a:t>
                      </a:r>
                    </a:p>
                    <a:p>
                      <a:pPr algn="ctr" indent="3048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16:50</a:t>
                      </a:r>
                      <a:r>
                        <a:rPr dirty="0" kern="100" lang="ja-JP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～</a:t>
                      </a:r>
                      <a:r>
                        <a:rPr dirty="0" kern="100" lang="en-US" sz="1200">
                          <a:effectLst/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17:50</a:t>
                      </a:r>
                      <a:endParaRPr dirty="0" kern="100" lang="ja-JP" sz="1200">
                        <a:effectLst/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 marB="25367" marL="25367" marR="25367" marT="25367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755576" y="721532"/>
            <a:ext cx="2714599" cy="4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256" lIns="94512" rIns="94512" tIns="47256" wrap="square">
            <a:spAutoFit/>
          </a:bodyPr>
          <a:lstStyle/>
          <a:p>
            <a:r>
              <a:rPr altLang="en-US" dirty="0" lang="ja-JP" sz="2000"/>
              <a:t>○試験時間割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02035" y="81605"/>
            <a:ext cx="25778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試験概要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lang="en-US" sz="2600"/>
              <a:t>【P5】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366" y="44624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Ａ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27584" y="5949280"/>
            <a:ext cx="7483978" cy="50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ja-JP" dirty="0" kumimoji="1" lang="en-US" sz="1800">
                <a:solidFill>
                  <a:schemeClr val="tx1"/>
                </a:solidFill>
              </a:rPr>
              <a:t>※</a:t>
            </a:r>
            <a:r>
              <a:rPr altLang="en-US" dirty="0" kumimoji="1" lang="ja-JP" sz="1800">
                <a:solidFill>
                  <a:schemeClr val="tx1"/>
                </a:solidFill>
              </a:rPr>
              <a:t>　受験者入室終了時刻は</a:t>
            </a:r>
            <a:r>
              <a:rPr altLang="ja-JP" dirty="0" kumimoji="1" lang="en-US" sz="1800">
                <a:solidFill>
                  <a:schemeClr val="tx1"/>
                </a:solidFill>
              </a:rPr>
              <a:t>12</a:t>
            </a:r>
            <a:r>
              <a:rPr altLang="en-US" dirty="0" kumimoji="1" lang="ja-JP" sz="1800">
                <a:solidFill>
                  <a:schemeClr val="tx1"/>
                </a:solidFill>
              </a:rPr>
              <a:t>月に送付する「受験上の注意」に記載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9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1537</Words>
  <Application>Microsoft Office PowerPoint</Application>
  <PresentationFormat>画面に合わせる (4:3)</PresentationFormat>
  <Paragraphs>150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ＤＦＧ極太丸ゴシック体</vt:lpstr>
      <vt:lpstr>ＤＦＧ平成ゴシック体W9</vt:lpstr>
      <vt:lpstr>HG丸ｺﾞｼｯｸM-PRO</vt:lpstr>
      <vt:lpstr>ＭＳ Ｐゴシック</vt:lpstr>
      <vt:lpstr>Arial</vt:lpstr>
      <vt:lpstr>Calibri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2023-06-28T08:01:21Z</dcterms:created>
  <dcterms:modified xsi:type="dcterms:W3CDTF">2023-06-28T08:01:36Z</dcterms:modified>
  <cp:revision>1</cp:revision>
  <dc:title>R6受験案内Ａ.pptx</dc:title>
</cp:coreProperties>
</file>