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Lst>
  <p:notesMasterIdLst>
    <p:notesMasterId r:id="rId14"/>
  </p:notesMasterIdLst>
  <p:handoutMasterIdLst>
    <p:handoutMasterId r:id="rId15"/>
  </p:handoutMasterIdLst>
  <p:sldIdLst>
    <p:sldId id="401" r:id="rId2"/>
    <p:sldId id="424" r:id="rId3"/>
    <p:sldId id="403" r:id="rId4"/>
    <p:sldId id="426" r:id="rId5"/>
    <p:sldId id="405" r:id="rId6"/>
    <p:sldId id="406" r:id="rId7"/>
    <p:sldId id="407" r:id="rId8"/>
    <p:sldId id="408" r:id="rId9"/>
    <p:sldId id="409" r:id="rId10"/>
    <p:sldId id="411" r:id="rId11"/>
    <p:sldId id="414" r:id="rId12"/>
    <p:sldId id="415" r:id="rId13"/>
  </p:sldIdLst>
  <p:sldSz cx="12192000" cy="6858000"/>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799" userDrawn="1">
          <p15:clr>
            <a:srgbClr val="A4A3A4"/>
          </p15:clr>
        </p15:guide>
        <p15:guide id="2" pos="91" userDrawn="1">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3366FF"/>
    <a:srgbClr val="66FF66"/>
    <a:srgbClr val="FFFF66"/>
    <a:srgbClr val="FF66FF"/>
    <a:srgbClr val="CCFFCC"/>
    <a:srgbClr val="FFFFCC"/>
    <a:srgbClr val="CCECFF"/>
    <a:srgbClr val="FF99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41" autoAdjust="0"/>
    <p:restoredTop sz="63816" autoAdjust="0"/>
  </p:normalViewPr>
  <p:slideViewPr>
    <p:cSldViewPr>
      <p:cViewPr varScale="1">
        <p:scale>
          <a:sx n="73" d="100"/>
          <a:sy n="73" d="100"/>
        </p:scale>
        <p:origin x="2196" y="60"/>
      </p:cViewPr>
      <p:guideLst>
        <p:guide orient="horz" pos="799"/>
        <p:guide pos="91"/>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p:cViewPr varScale="1">
        <p:scale>
          <a:sx n="80" d="100"/>
          <a:sy n="80" d="100"/>
        </p:scale>
        <p:origin x="4014" y="102"/>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0" cy="72000"/>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notesMasters/notesMaster1.xml" Type="http://schemas.openxmlformats.org/officeDocument/2006/relationships/notesMaster"/><Relationship Id="rId15" Target="handoutMasters/handoutMaster1.xml" Type="http://schemas.openxmlformats.org/officeDocument/2006/relationships/handoutMaster"/><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223838" y="403225"/>
            <a:ext cx="6443662"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19" y="4317237"/>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このスライドでは，令和７年度大学入学共通テストの「受験上の配慮案内」のうち，</a:t>
            </a:r>
            <a:endParaRPr lang="en-US" altLang="ja-JP" dirty="0"/>
          </a:p>
          <a:p>
            <a:r>
              <a:rPr lang="ja-JP" altLang="en-US" dirty="0"/>
              <a:t>受験上の配慮に関する基本的な事項や配慮の内容について説明します。</a:t>
            </a:r>
            <a:endParaRPr lang="en-US" altLang="ja-JP" dirty="0"/>
          </a:p>
          <a:p>
            <a:endParaRPr lang="en-US" altLang="ja-JP" dirty="0"/>
          </a:p>
          <a:p>
            <a:r>
              <a:rPr lang="ja-JP" altLang="en-US" dirty="0"/>
              <a:t>なお，これ以降，「大学入学共通テスト」を「共通テスト」，「大学入学共通テスト受験案内」を「受験案内」，「受験上の配慮案内」を「配慮案内」と呼ばせていただきます。</a:t>
            </a:r>
            <a:endParaRPr lang="en-US" altLang="ja-JP" dirty="0"/>
          </a:p>
          <a:p>
            <a:endParaRPr kumimoji="1" lang="en-US" altLang="ja-JP" dirty="0"/>
          </a:p>
        </p:txBody>
      </p:sp>
    </p:spTree>
    <p:extLst>
      <p:ext uri="{BB962C8B-B14F-4D97-AF65-F5344CB8AC3E}">
        <p14:creationId xmlns:p14="http://schemas.microsoft.com/office/powerpoint/2010/main" val="4191358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次に，「出願後の不慮の事故等による受験上の配慮」についてです。
配慮案内の３３ページをご覧ください。</a:t>
            </a:r>
            <a:endParaRPr lang="en-US" altLang="ja-JP" dirty="0"/>
          </a:p>
          <a:p>
            <a:r>
              <a:rPr lang="ja-JP" altLang="en-US" dirty="0"/>
              <a:t>
受験上の配慮の申請については，出願の締切とともに申請を締め切りますが，出願後に不慮の事故等のため，受験上の配慮が必要になった場合は，申請することができます。</a:t>
            </a:r>
            <a:endParaRPr lang="en-US" altLang="ja-JP" dirty="0"/>
          </a:p>
          <a:p>
            <a:r>
              <a:rPr lang="ja-JP" altLang="en-US" dirty="0"/>
              <a:t>具体的には，出願後に事故にあった，怪我をした，病気にかかった，症状が悪化した等により受験上の配慮が必要になった場合が該当します。
申請する場合は，志願者本人又は代理人が，１２月中旬に送付する受験票に記載された「問合せ大学」に事前連絡の上，「問合せ大学」の窓口で申請してください。</a:t>
            </a:r>
            <a:endParaRPr lang="en-US" altLang="ja-JP" dirty="0"/>
          </a:p>
          <a:p>
            <a:r>
              <a:rPr lang="ja-JP" altLang="en-US" dirty="0"/>
              <a:t>申請期間は受験票の受領から令和７年１月１５日の１７時までです。</a:t>
            </a:r>
            <a:endParaRPr lang="en-US" altLang="ja-JP" dirty="0"/>
          </a:p>
          <a:p>
            <a:endParaRPr lang="en-US" altLang="ja-JP" dirty="0"/>
          </a:p>
          <a:p>
            <a:r>
              <a:rPr lang="ja-JP" altLang="en-US" dirty="0"/>
              <a:t>なお，この申請は申請する理由が出願後に発生した場合に限り行うことができ，出願時までに申請すべき内容であった場合には対象となりませんのでご注意ください。</a:t>
            </a:r>
            <a:endParaRPr lang="en-US" altLang="ja-JP" dirty="0"/>
          </a:p>
          <a:p>
            <a:endParaRPr lang="en-US" altLang="ja-JP" dirty="0"/>
          </a:p>
        </p:txBody>
      </p:sp>
    </p:spTree>
    <p:extLst>
      <p:ext uri="{BB962C8B-B14F-4D97-AF65-F5344CB8AC3E}">
        <p14:creationId xmlns:p14="http://schemas.microsoft.com/office/powerpoint/2010/main" val="38700616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次に，「志望大学への事前相談」についてです。
配慮案内の３４ページをご覧ください。</a:t>
            </a:r>
            <a:endParaRPr lang="en-US" altLang="ja-JP" dirty="0"/>
          </a:p>
          <a:p>
            <a:r>
              <a:rPr lang="ja-JP" altLang="en-US" dirty="0"/>
              <a:t>
病気・負傷や障害等の種類や程度によっては，志望大学での個別学力検査等や，入学後の大学生活等で配慮が必要になることがあります。</a:t>
            </a:r>
            <a:endParaRPr lang="en-US" altLang="ja-JP" dirty="0"/>
          </a:p>
          <a:p>
            <a:r>
              <a:rPr lang="ja-JP" altLang="en-US" dirty="0"/>
              <a:t>別途，志望大学が定めている期日までに，志望大学に相談してください。</a:t>
            </a:r>
            <a:endParaRPr lang="en-US" altLang="ja-JP" dirty="0"/>
          </a:p>
          <a:p>
            <a:r>
              <a:rPr lang="ja-JP" altLang="en-US" dirty="0"/>
              <a:t>なお，共通テストの受験上の配慮の申請を行っただけでは，個別大学の個別学力検査等で受験上の配慮を申請したことにはなりません。</a:t>
            </a:r>
            <a:endParaRPr lang="en-US" altLang="ja-JP" dirty="0"/>
          </a:p>
          <a:p>
            <a:endParaRPr kumimoji="1" lang="en-US" altLang="ja-JP" dirty="0"/>
          </a:p>
          <a:p>
            <a:r>
              <a:rPr kumimoji="1" lang="ja-JP" altLang="en-US" dirty="0"/>
              <a:t>また、「リスニングの免除」が許可された場合は、英語のリーディングの成績とリスニングを免除した旨を大学入試センターから志望大学へ提供しますが，</a:t>
            </a:r>
            <a:endParaRPr kumimoji="1" lang="en-US" altLang="ja-JP" dirty="0"/>
          </a:p>
          <a:p>
            <a:r>
              <a:rPr kumimoji="1" lang="ja-JP" altLang="en-US" dirty="0"/>
              <a:t>英語の成績の取り扱いについては志望大学に確認してください。</a:t>
            </a:r>
            <a:endParaRPr kumimoji="1" lang="en-US" altLang="ja-JP" dirty="0"/>
          </a:p>
          <a:p>
            <a:endParaRPr kumimoji="1" lang="en-US" altLang="ja-JP" dirty="0"/>
          </a:p>
        </p:txBody>
      </p:sp>
    </p:spTree>
    <p:extLst>
      <p:ext uri="{BB962C8B-B14F-4D97-AF65-F5344CB8AC3E}">
        <p14:creationId xmlns:p14="http://schemas.microsoft.com/office/powerpoint/2010/main" val="19549149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最後に，「受験上の配慮についての事前相談」について，ご案内します。
大学入試センターでは，共通テストの受験上の配慮に関する事前相談を随時受け付けています。</a:t>
            </a:r>
            <a:endParaRPr lang="en-US" altLang="ja-JP" dirty="0"/>
          </a:p>
          <a:p>
            <a:r>
              <a:rPr lang="ja-JP" altLang="en-US" dirty="0"/>
              <a:t>
また，配慮案内の１１ページと４６ページには，よくある質問と回答について掲載しているほか，大学入試センターのホームページにも掲載していますので，ご参照ください。</a:t>
            </a:r>
            <a:endParaRPr lang="en-US" altLang="ja-JP" dirty="0"/>
          </a:p>
          <a:p>
            <a:endParaRPr lang="en-US" altLang="ja-JP" dirty="0"/>
          </a:p>
          <a:p>
            <a:r>
              <a:rPr lang="ja-JP" altLang="en-US" dirty="0"/>
              <a:t>以上で「Ⅰ　概要」についての説明を終わります。
受験上の配慮の申請や通知書については，「Ⅱ　申請方法及び通知書」のスライドを，</a:t>
            </a:r>
            <a:endParaRPr lang="en-US" altLang="ja-JP" dirty="0"/>
          </a:p>
          <a:p>
            <a:r>
              <a:rPr lang="ja-JP" altLang="en-US" dirty="0"/>
              <a:t>申請書類の記入方法等については，「</a:t>
            </a:r>
            <a:r>
              <a:rPr lang="en-US" altLang="ja-JP" dirty="0"/>
              <a:t>Ⅲ</a:t>
            </a:r>
            <a:r>
              <a:rPr lang="ja-JP" altLang="en-US" dirty="0"/>
              <a:t>　申請書類作成上の留意点」のスライドをご覧ください。</a:t>
            </a:r>
            <a:endParaRPr kumimoji="1" lang="en-US" altLang="ja-JP" dirty="0"/>
          </a:p>
        </p:txBody>
      </p:sp>
    </p:spTree>
    <p:extLst>
      <p:ext uri="{BB962C8B-B14F-4D97-AF65-F5344CB8AC3E}">
        <p14:creationId xmlns:p14="http://schemas.microsoft.com/office/powerpoint/2010/main" val="698951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a:t>
            </a:r>
            <a:r>
              <a:rPr lang="en-US" altLang="ja-JP" dirty="0"/>
              <a:t>Ⅰ</a:t>
            </a:r>
            <a:r>
              <a:rPr lang="ja-JP" altLang="en-US" dirty="0"/>
              <a:t>　概要」では，スライドに示している</a:t>
            </a:r>
            <a:r>
              <a:rPr lang="en-US" altLang="ja-JP" dirty="0"/>
              <a:t>4</a:t>
            </a:r>
            <a:r>
              <a:rPr lang="ja-JP" altLang="en-US" dirty="0"/>
              <a:t>項目</a:t>
            </a:r>
            <a:r>
              <a:rPr lang="en-US" altLang="ja-JP" dirty="0"/>
              <a:t>9</a:t>
            </a:r>
            <a:r>
              <a:rPr lang="ja-JP" altLang="en-US" dirty="0"/>
              <a:t>点の内容について，説明します。</a:t>
            </a:r>
            <a:endParaRPr lang="en-US" altLang="ja-JP" dirty="0"/>
          </a:p>
          <a:p>
            <a:endParaRPr kumimoji="1" lang="ja-JP" altLang="en-US" dirty="0"/>
          </a:p>
        </p:txBody>
      </p:sp>
    </p:spTree>
    <p:extLst>
      <p:ext uri="{BB962C8B-B14F-4D97-AF65-F5344CB8AC3E}">
        <p14:creationId xmlns:p14="http://schemas.microsoft.com/office/powerpoint/2010/main" val="3138477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はじめに，「受験上の配慮について」の概要です。
配慮案内の表紙の裏のページをご覧ください。</a:t>
            </a:r>
            <a:endParaRPr lang="en-US" altLang="ja-JP" dirty="0"/>
          </a:p>
          <a:p>
            <a:endParaRPr lang="en-US" altLang="ja-JP" dirty="0"/>
          </a:p>
          <a:p>
            <a:r>
              <a:rPr lang="ja-JP" altLang="en-US" dirty="0"/>
              <a:t>共通テストにおいては，病気・負傷や障害等のために，受験に際して配慮を希望する志願者に対し，個々の症状や状態等に応じた受験上の配慮を行っています。</a:t>
            </a:r>
            <a:endParaRPr lang="en-US" altLang="ja-JP" dirty="0"/>
          </a:p>
          <a:p>
            <a:endParaRPr lang="en-US" altLang="ja-JP" dirty="0"/>
          </a:p>
          <a:p>
            <a:r>
              <a:rPr lang="ja-JP" altLang="en-US" dirty="0"/>
              <a:t>配慮事項については，志願者からの申請に基づき，大学入試センターに設置した，医師や特別支援教育の専門家で構成する委員会において個々の症状や状態等を総合的に判断のうえ審査を行い，配慮事項を決定します。
そのため，審査の結果，申請した配慮事項が許可されない場合もありますので，ご承知おきください。</a:t>
            </a:r>
            <a:endParaRPr lang="en-US" altLang="ja-JP" dirty="0"/>
          </a:p>
          <a:p>
            <a:endParaRPr lang="en-US" altLang="ja-JP" dirty="0"/>
          </a:p>
          <a:p>
            <a:r>
              <a:rPr lang="ja-JP" altLang="en-US" dirty="0"/>
              <a:t>なお，受験上の配慮事項については，高等学校等での配慮の実施状況，障害等の種類や程度にかかわらず，必要に応じて申請することができます。</a:t>
            </a:r>
            <a:endParaRPr lang="en-US" altLang="ja-JP" dirty="0"/>
          </a:p>
          <a:p>
            <a:endParaRPr lang="en-US" altLang="ja-JP" dirty="0"/>
          </a:p>
        </p:txBody>
      </p:sp>
    </p:spTree>
    <p:extLst>
      <p:ext uri="{BB962C8B-B14F-4D97-AF65-F5344CB8AC3E}">
        <p14:creationId xmlns:p14="http://schemas.microsoft.com/office/powerpoint/2010/main" val="2717789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a:t>次に，受験上の配慮の「申請等の主な流れ」についてです。</a:t>
            </a:r>
            <a:endParaRPr kumimoji="1" lang="en-US" altLang="ja-JP" sz="1200" dirty="0"/>
          </a:p>
          <a:p>
            <a:r>
              <a:rPr kumimoji="1" lang="ja-JP" altLang="en-US" sz="1200" dirty="0"/>
              <a:t>スライドは，</a:t>
            </a:r>
            <a:r>
              <a:rPr lang="ja-JP" altLang="en-US" sz="1200" dirty="0"/>
              <a:t>左が志願者，右が大学入試センターです。</a:t>
            </a:r>
            <a:endParaRPr lang="en-US" altLang="ja-JP" sz="1200" dirty="0"/>
          </a:p>
          <a:p>
            <a:endParaRPr lang="en-US" altLang="ja-JP" sz="1200" dirty="0"/>
          </a:p>
          <a:p>
            <a:r>
              <a:rPr kumimoji="1" lang="ja-JP" altLang="en-US" sz="1200" dirty="0">
                <a:latin typeface="Arial" charset="0"/>
              </a:rPr>
              <a:t>まず，受験上の配慮を希望する志願者は，「①配慮案内を入手」します。</a:t>
            </a:r>
            <a:endParaRPr kumimoji="1" lang="en-US" altLang="ja-JP" sz="1200" dirty="0">
              <a:latin typeface="Arial" charset="0"/>
            </a:endParaRPr>
          </a:p>
          <a:p>
            <a:r>
              <a:rPr kumimoji="1" lang="ja-JP" altLang="en-US" sz="1200" dirty="0">
                <a:latin typeface="Arial" charset="0"/>
              </a:rPr>
              <a:t>その後「②申請書類の作成」をして，申請期間内に「③受験上の配慮申請」を行います。</a:t>
            </a:r>
            <a:endParaRPr lang="en-US" altLang="ja-JP" sz="1200" dirty="0"/>
          </a:p>
          <a:p>
            <a:endParaRPr kumimoji="1" lang="en-US" altLang="ja-JP" sz="1200" dirty="0"/>
          </a:p>
          <a:p>
            <a:r>
              <a:rPr kumimoji="1" lang="ja-JP" altLang="en-US" sz="1200" dirty="0"/>
              <a:t>大学入試センターは「❶申請受付」をした配慮事項について「❷審査」を行い配慮事項を決定します。</a:t>
            </a:r>
            <a:endParaRPr kumimoji="1" lang="en-US" altLang="ja-JP" sz="1200" dirty="0"/>
          </a:p>
          <a:p>
            <a:r>
              <a:rPr kumimoji="1" lang="ja-JP" altLang="en-US" sz="1200" dirty="0"/>
              <a:t>審査の結果については，</a:t>
            </a:r>
            <a:r>
              <a:rPr kumimoji="1" lang="en-US" altLang="ja-JP" sz="1200" dirty="0"/>
              <a:t>Ⅰ</a:t>
            </a:r>
            <a:r>
              <a:rPr kumimoji="1" lang="ja-JP" altLang="en-US" sz="1200" dirty="0"/>
              <a:t>から</a:t>
            </a:r>
            <a:r>
              <a:rPr kumimoji="1" lang="en-US" altLang="ja-JP" sz="1200" dirty="0"/>
              <a:t>Ⅲ</a:t>
            </a:r>
            <a:r>
              <a:rPr kumimoji="1" lang="ja-JP" altLang="en-US" sz="1200" dirty="0"/>
              <a:t>の申請時期に応じて大学入試センターから「❸審査結果通知書」を送付します。</a:t>
            </a:r>
            <a:endParaRPr kumimoji="1" lang="en-US" altLang="ja-JP" sz="1200" dirty="0"/>
          </a:p>
          <a:p>
            <a:endParaRPr kumimoji="1" lang="en-US" altLang="ja-JP" sz="1200" dirty="0"/>
          </a:p>
          <a:p>
            <a:r>
              <a:rPr kumimoji="1" lang="ja-JP" altLang="en-US" sz="1200" dirty="0"/>
              <a:t>その後，１２月に「❹決定通知書」を送付しますので，志願者は「⑤大学入学共通テスト」の試験当日，</a:t>
            </a:r>
            <a:endParaRPr kumimoji="1" lang="en-US" altLang="ja-JP" sz="1200" dirty="0"/>
          </a:p>
          <a:p>
            <a:r>
              <a:rPr kumimoji="1" lang="ja-JP" altLang="en-US" sz="1200" dirty="0"/>
              <a:t>受験票などと一緒に「決定通知書」を持参することになります。</a:t>
            </a:r>
            <a:endParaRPr kumimoji="1" lang="en-US" altLang="ja-JP" sz="1200" dirty="0"/>
          </a:p>
          <a:p>
            <a:endParaRPr kumimoji="1" lang="en-US" altLang="ja-JP" sz="1200" dirty="0"/>
          </a:p>
        </p:txBody>
      </p:sp>
    </p:spTree>
    <p:extLst>
      <p:ext uri="{BB962C8B-B14F-4D97-AF65-F5344CB8AC3E}">
        <p14:creationId xmlns:p14="http://schemas.microsoft.com/office/powerpoint/2010/main" val="949474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次に，「受験上の配慮事項」についてです。
配慮案内の６ページをご覧ください。</a:t>
            </a:r>
            <a:endParaRPr lang="en-US" altLang="ja-JP" dirty="0"/>
          </a:p>
          <a:p>
            <a:r>
              <a:rPr lang="ja-JP" altLang="en-US" dirty="0"/>
              <a:t>ここでは，「希望する配慮事項」についての確認方法等を説明します。</a:t>
            </a:r>
            <a:endParaRPr lang="en-US" altLang="ja-JP" dirty="0"/>
          </a:p>
          <a:p>
            <a:r>
              <a:rPr lang="ja-JP" altLang="en-US" dirty="0"/>
              <a:t>
希望する配慮事項について，まず６ページの「</a:t>
            </a:r>
            <a:r>
              <a:rPr lang="en-US" altLang="ja-JP" dirty="0"/>
              <a:t>3-1</a:t>
            </a:r>
            <a:r>
              <a:rPr lang="ja-JP" altLang="en-US" dirty="0"/>
              <a:t>　主な配慮事項」の表を確認してください。
「</a:t>
            </a:r>
            <a:r>
              <a:rPr lang="en-US" altLang="ja-JP" dirty="0"/>
              <a:t>3-1</a:t>
            </a:r>
            <a:r>
              <a:rPr lang="ja-JP" altLang="en-US" dirty="0"/>
              <a:t>　主な配慮事項」に記載がない場合，７ページから９ページに「</a:t>
            </a:r>
            <a:r>
              <a:rPr lang="en-US" altLang="ja-JP" dirty="0"/>
              <a:t>3-2</a:t>
            </a:r>
            <a:r>
              <a:rPr lang="ja-JP" altLang="en-US" dirty="0"/>
              <a:t>　その他の配慮事項」として，配慮内容ごとに①～⑤に分けて一覧を掲載していますので，確認してください。
</a:t>
            </a:r>
            <a:r>
              <a:rPr lang="ja-JP" altLang="en-US" dirty="0">
                <a:solidFill>
                  <a:schemeClr val="accent4"/>
                </a:solidFill>
              </a:rPr>
              <a:t>「</a:t>
            </a:r>
            <a:r>
              <a:rPr lang="en-US" altLang="ja-JP" dirty="0">
                <a:solidFill>
                  <a:schemeClr val="accent4"/>
                </a:solidFill>
              </a:rPr>
              <a:t>3-1</a:t>
            </a:r>
            <a:r>
              <a:rPr lang="ja-JP" altLang="en-US" dirty="0">
                <a:solidFill>
                  <a:schemeClr val="accent4"/>
                </a:solidFill>
              </a:rPr>
              <a:t>　主な配慮事項」「</a:t>
            </a:r>
            <a:r>
              <a:rPr lang="en-US" altLang="ja-JP" dirty="0">
                <a:solidFill>
                  <a:schemeClr val="accent4"/>
                </a:solidFill>
              </a:rPr>
              <a:t>3-2</a:t>
            </a:r>
            <a:r>
              <a:rPr lang="ja-JP" altLang="en-US" dirty="0">
                <a:solidFill>
                  <a:schemeClr val="accent4"/>
                </a:solidFill>
              </a:rPr>
              <a:t>　その他の配慮事項」に記載がない場合は，１０ページの「</a:t>
            </a:r>
            <a:r>
              <a:rPr lang="en-US" altLang="ja-JP" dirty="0">
                <a:solidFill>
                  <a:schemeClr val="accent4"/>
                </a:solidFill>
              </a:rPr>
              <a:t>3-3</a:t>
            </a:r>
            <a:r>
              <a:rPr lang="ja-JP" altLang="en-US" dirty="0">
                <a:solidFill>
                  <a:schemeClr val="accent4"/>
                </a:solidFill>
              </a:rPr>
              <a:t>　事前相談が必要な配慮事項」に該当し，事前相談が必要になりますので大学入試センターへご相談ください。</a:t>
            </a:r>
            <a:endParaRPr lang="en-US" altLang="ja-JP" dirty="0">
              <a:solidFill>
                <a:schemeClr val="accent4"/>
              </a:solidFill>
            </a:endParaRPr>
          </a:p>
          <a:p>
            <a:endParaRPr lang="en-US" altLang="ja-JP" dirty="0">
              <a:solidFill>
                <a:schemeClr val="accent4"/>
              </a:solidFill>
            </a:endParaRPr>
          </a:p>
          <a:p>
            <a:r>
              <a:rPr lang="ja-JP" altLang="en-US" dirty="0"/>
              <a:t>また，１０ページには「</a:t>
            </a:r>
            <a:r>
              <a:rPr lang="en-US" altLang="ja-JP" dirty="0"/>
              <a:t>3-4</a:t>
            </a:r>
            <a:r>
              <a:rPr lang="ja-JP" altLang="en-US" dirty="0"/>
              <a:t>　受験上の配慮を申請せずに使用できるもの」と「</a:t>
            </a:r>
            <a:r>
              <a:rPr lang="en-US" altLang="ja-JP" dirty="0"/>
              <a:t>3-5</a:t>
            </a:r>
            <a:r>
              <a:rPr lang="ja-JP" altLang="en-US" dirty="0"/>
              <a:t>　重症化リスクの高い基礎疾患等を有する場合」を掲載しています。</a:t>
            </a:r>
            <a:endParaRPr lang="en-US" altLang="ja-JP" dirty="0"/>
          </a:p>
          <a:p>
            <a:endParaRPr lang="en-US" altLang="ja-JP" dirty="0"/>
          </a:p>
          <a:p>
            <a:r>
              <a:rPr lang="ja-JP" altLang="en-US" dirty="0"/>
              <a:t>なお，共通テストの試験場は，トイレなどの設備の関係上，「男性のみの試験場」や「女性のみの試験場」が存在します。
トランスジェンダーなどの理由により，男性のみ・女性のみの試験場では受験が困難な場合は，大学入試センターへご相談ください。</a:t>
            </a:r>
            <a:endParaRPr lang="en-US" altLang="ja-JP" dirty="0"/>
          </a:p>
          <a:p>
            <a:endParaRPr lang="en-US" altLang="ja-JP" dirty="0"/>
          </a:p>
        </p:txBody>
      </p:sp>
    </p:spTree>
    <p:extLst>
      <p:ext uri="{BB962C8B-B14F-4D97-AF65-F5344CB8AC3E}">
        <p14:creationId xmlns:p14="http://schemas.microsoft.com/office/powerpoint/2010/main" val="3337486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次に，「代表的な受験上の配慮事項の例」についてです。</a:t>
            </a:r>
            <a:endParaRPr kumimoji="1" lang="en-US" altLang="ja-JP" dirty="0"/>
          </a:p>
          <a:p>
            <a:r>
              <a:rPr lang="ja-JP" altLang="en-US" dirty="0"/>
              <a:t>配慮案内の１２ページをご覧ください。</a:t>
            </a:r>
            <a:endParaRPr lang="en-US" altLang="ja-JP" dirty="0"/>
          </a:p>
          <a:p>
            <a:endParaRPr lang="en-US" altLang="ja-JP" dirty="0"/>
          </a:p>
          <a:p>
            <a:r>
              <a:rPr lang="ja-JP" altLang="en-US" dirty="0">
                <a:solidFill>
                  <a:schemeClr val="accent4"/>
                </a:solidFill>
              </a:rPr>
              <a:t>１２ページから１９ページの「</a:t>
            </a:r>
            <a:r>
              <a:rPr lang="en-US" altLang="ja-JP" dirty="0">
                <a:solidFill>
                  <a:schemeClr val="accent4"/>
                </a:solidFill>
              </a:rPr>
              <a:t>4-1</a:t>
            </a:r>
            <a:r>
              <a:rPr lang="ja-JP" altLang="en-US" dirty="0">
                <a:solidFill>
                  <a:schemeClr val="accent4"/>
                </a:solidFill>
              </a:rPr>
              <a:t>　各区分の主な配慮内容」では，病気・負傷や障害等の種類と程度ごとに，「視覚」，「聴覚」，「肢体不自由」，「病弱」，「発達障害」，「その他」の６つの区分に分け，代表的な受験上の配慮事項の例と申請に必要な書類を掲載しています。</a:t>
            </a:r>
            <a:endParaRPr lang="en-US" altLang="ja-JP" dirty="0">
              <a:solidFill>
                <a:schemeClr val="accent4"/>
              </a:solidFill>
            </a:endParaRPr>
          </a:p>
          <a:p>
            <a:r>
              <a:rPr lang="ja-JP" altLang="en-US" dirty="0">
                <a:solidFill>
                  <a:schemeClr val="accent4"/>
                </a:solidFill>
              </a:rPr>
              <a:t>希望する配慮事項を検討する際に参考にしてください。</a:t>
            </a:r>
            <a:endParaRPr lang="en-US" altLang="ja-JP" dirty="0">
              <a:solidFill>
                <a:schemeClr val="accent4"/>
              </a:solidFill>
            </a:endParaRPr>
          </a:p>
          <a:p>
            <a:endParaRPr lang="en-US" altLang="ja-JP" dirty="0">
              <a:solidFill>
                <a:schemeClr val="accent4"/>
              </a:solidFill>
            </a:endParaRPr>
          </a:p>
          <a:p>
            <a:r>
              <a:rPr lang="ja-JP" altLang="en-US" dirty="0"/>
              <a:t>なお，あくまでも各区分の代表的な配慮事項の例ですので，掲載されている例以外の配慮事項を申請することも可能です。</a:t>
            </a:r>
            <a:endParaRPr lang="en-US" altLang="ja-JP" dirty="0"/>
          </a:p>
          <a:p>
            <a:endParaRPr lang="en-US" altLang="ja-JP" dirty="0"/>
          </a:p>
          <a:p>
            <a:r>
              <a:rPr lang="ja-JP" altLang="en-US" dirty="0"/>
              <a:t>また，配慮案内の１１ページには，配慮内容に関するよくある質問と回答を掲載していますので，ご参照ください。</a:t>
            </a:r>
            <a:endParaRPr lang="en-US" altLang="ja-JP" dirty="0"/>
          </a:p>
          <a:p>
            <a:endParaRPr kumimoji="1" lang="en-US" altLang="ja-JP" dirty="0"/>
          </a:p>
        </p:txBody>
      </p:sp>
    </p:spTree>
    <p:extLst>
      <p:ext uri="{BB962C8B-B14F-4D97-AF65-F5344CB8AC3E}">
        <p14:creationId xmlns:p14="http://schemas.microsoft.com/office/powerpoint/2010/main" val="12366996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次に，「リスニングにおける試験時間延長の実施方式」についてです。</a:t>
            </a:r>
            <a:endParaRPr lang="en-US" altLang="ja-JP" dirty="0"/>
          </a:p>
          <a:p>
            <a:r>
              <a:rPr lang="ja-JP" altLang="en-US" dirty="0"/>
              <a:t>配慮案内の２０ページをご覧ください。</a:t>
            </a:r>
            <a:endParaRPr lang="en-US" altLang="ja-JP" dirty="0"/>
          </a:p>
          <a:p>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試験時間延長を希望する受験者は，２つあるリスニングの実施方式のうち１つを選択して申請することになります。</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２つの実施方式は「連続方式」と「音止め方式」です。違いについて表にしています。</a:t>
            </a:r>
            <a:endParaRPr lang="en-US" altLang="ja-JP" dirty="0"/>
          </a:p>
          <a:p>
            <a:endParaRPr lang="en-US" altLang="ja-JP" dirty="0"/>
          </a:p>
          <a:p>
            <a:r>
              <a:rPr lang="ja-JP" altLang="en-US" dirty="0"/>
              <a:t>「連続方式」は，あらかじめ設定された時間配分のとおり問題音声が進行する方式で，音声を途中で止めることはできません。</a:t>
            </a:r>
            <a:endParaRPr lang="en-US" altLang="ja-JP" dirty="0"/>
          </a:p>
          <a:p>
            <a:r>
              <a:rPr lang="ja-JP" altLang="en-US" dirty="0"/>
              <a:t>聞き取る英語の音声の後に設けられている問題冊子を読んだり解答する空白時間が延長されており，</a:t>
            </a:r>
            <a:endParaRPr lang="en-US" altLang="ja-JP" dirty="0"/>
          </a:p>
          <a:p>
            <a:r>
              <a:rPr lang="ja-JP" altLang="en-US" dirty="0"/>
              <a:t>試験の進行について受験者が判断する余地はありませんが，全ての設問を聞き取ることができます。</a:t>
            </a:r>
            <a:endParaRPr lang="en-US" altLang="ja-JP" dirty="0"/>
          </a:p>
          <a:p>
            <a:r>
              <a:rPr lang="ja-JP" altLang="en-US" dirty="0"/>
              <a:t>また，一般受験者と同様に，</a:t>
            </a:r>
            <a:r>
              <a:rPr lang="en-US" altLang="ja-JP" dirty="0"/>
              <a:t>IC</a:t>
            </a:r>
            <a:r>
              <a:rPr lang="ja-JP" altLang="en-US" dirty="0"/>
              <a:t>プレーヤーを受験者自身が操作します。</a:t>
            </a:r>
            <a:endParaRPr lang="en-US" altLang="ja-JP" dirty="0"/>
          </a:p>
          <a:p>
            <a:endParaRPr lang="ja-JP" altLang="en-US" dirty="0"/>
          </a:p>
          <a:p>
            <a:r>
              <a:rPr lang="ja-JP" altLang="en-US" dirty="0"/>
              <a:t>「音止め方式」は，</a:t>
            </a:r>
            <a:r>
              <a:rPr lang="en-US" altLang="ja-JP" dirty="0"/>
              <a:t>CD</a:t>
            </a:r>
            <a:r>
              <a:rPr lang="ja-JP" altLang="en-US" dirty="0"/>
              <a:t>プレーヤーを使用し，監督者が各設問の聞き取る英語の音声ごとに再生を止め，受験者は音声の停止中に解答する方式です。</a:t>
            </a:r>
            <a:endParaRPr lang="en-US" altLang="ja-JP" dirty="0"/>
          </a:p>
          <a:p>
            <a:r>
              <a:rPr lang="ja-JP" altLang="en-US" dirty="0"/>
              <a:t>監督者は，受験者の合図により，次の英語の音声を再生します。</a:t>
            </a:r>
            <a:endParaRPr lang="en-US" altLang="ja-JP" dirty="0"/>
          </a:p>
          <a:p>
            <a:r>
              <a:rPr lang="ja-JP" altLang="en-US" dirty="0"/>
              <a:t>どの設問の解答に時間をかけるかを受験者が自分で判断できますが，特定の設問に時間をかけすぎると時間切れとなり，最後まで設問を聞き取れない場合があることにご留意ください。</a:t>
            </a:r>
            <a:endParaRPr lang="en-US" altLang="ja-JP" dirty="0"/>
          </a:p>
          <a:p>
            <a:endParaRPr lang="en-US" altLang="ja-JP" dirty="0"/>
          </a:p>
          <a:p>
            <a:r>
              <a:rPr lang="ja-JP" altLang="en-US" dirty="0"/>
              <a:t>選択した実施方式は受験上の配慮の申請後に変更できませんので，不明な点がある場合には事前に大学入試センターへお問い合わせください。</a:t>
            </a:r>
            <a:endParaRPr lang="en-US" altLang="ja-JP" dirty="0"/>
          </a:p>
          <a:p>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なお、英語のリスニングの試験時間延長については，聞き取る英語の音声の再生時間は一般受験者と同じです。</a:t>
            </a:r>
            <a:endParaRPr lang="en-US" altLang="ja-JP" dirty="0"/>
          </a:p>
          <a:p>
            <a:endParaRPr lang="ja-JP" altLang="en-US" dirty="0"/>
          </a:p>
          <a:p>
            <a:endParaRPr kumimoji="1" lang="en-US" altLang="ja-JP" dirty="0"/>
          </a:p>
        </p:txBody>
      </p:sp>
    </p:spTree>
    <p:extLst>
      <p:ext uri="{BB962C8B-B14F-4D97-AF65-F5344CB8AC3E}">
        <p14:creationId xmlns:p14="http://schemas.microsoft.com/office/powerpoint/2010/main" val="13950421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a:t>
            </a:r>
            <a:r>
              <a:rPr kumimoji="1" lang="ja-JP" altLang="en-US" dirty="0"/>
              <a:t>，</a:t>
            </a:r>
            <a:r>
              <a:rPr lang="ja-JP" altLang="en-US" dirty="0"/>
              <a:t>「文字解答」と「チェック解答」についてです。</a:t>
            </a:r>
            <a:endParaRPr lang="en-US" altLang="ja-JP" dirty="0"/>
          </a:p>
          <a:p>
            <a:r>
              <a:rPr kumimoji="1" lang="ja-JP" altLang="en-US" dirty="0"/>
              <a:t>配慮案内の２２ページをご覧ください。</a:t>
            </a:r>
            <a:endParaRPr kumimoji="1" lang="en-US" altLang="ja-JP" dirty="0"/>
          </a:p>
          <a:p>
            <a:endParaRPr kumimoji="1" lang="en-US" altLang="ja-JP" dirty="0"/>
          </a:p>
          <a:p>
            <a:r>
              <a:rPr lang="ja-JP" altLang="en-US" dirty="0"/>
              <a:t>一般の解答用紙（マークシート）にマークすることが困難である者を対象に，別の解答用紙を使用する配慮事項として，「文字解答」と「チェック解答」の２つの解答方法があります。</a:t>
            </a:r>
            <a:endParaRPr lang="en-US" altLang="ja-JP" dirty="0"/>
          </a:p>
          <a:p>
            <a:r>
              <a:rPr lang="ja-JP" altLang="en-US" dirty="0"/>
              <a:t>「文字解答」は， 文字解答用紙に受験者が選択肢の数字等を記入する解答方法です。</a:t>
            </a:r>
            <a:endParaRPr lang="en-US" altLang="ja-JP" dirty="0"/>
          </a:p>
          <a:p>
            <a:r>
              <a:rPr lang="ja-JP" altLang="en-US" dirty="0"/>
              <a:t>「チェック解答」は，チェック解答用紙に受験者が選択肢の数字等をチェックする解答方法です。</a:t>
            </a:r>
            <a:endParaRPr lang="en-US" altLang="ja-JP" dirty="0"/>
          </a:p>
          <a:p>
            <a:r>
              <a:rPr lang="ja-JP" altLang="en-US" dirty="0"/>
              <a:t>どちらの解答方法でも，数学，理科及び情報については下書き用紙も配付します。</a:t>
            </a:r>
            <a:endParaRPr lang="en-US" altLang="ja-JP" dirty="0"/>
          </a:p>
          <a:p>
            <a:r>
              <a:rPr lang="ja-JP" altLang="en-US" dirty="0"/>
              <a:t>文字解答用紙，チェック解答用紙については，配慮案内の２２ページから２５ページに見本を掲載しているほか，サンプルを大学入試センターのホームページに掲載していますので，希望する場合には事前に確認してください。</a:t>
            </a:r>
          </a:p>
          <a:p>
            <a:endParaRPr kumimoji="1" lang="ja-JP" altLang="en-US" dirty="0"/>
          </a:p>
        </p:txBody>
      </p:sp>
    </p:spTree>
    <p:extLst>
      <p:ext uri="{BB962C8B-B14F-4D97-AF65-F5344CB8AC3E}">
        <p14:creationId xmlns:p14="http://schemas.microsoft.com/office/powerpoint/2010/main" val="3398965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次に，「拡大文字問題冊子」についてです。
配慮案内の２６ページをご覧ください。</a:t>
            </a:r>
            <a:endParaRPr lang="en-US" altLang="ja-JP" dirty="0"/>
          </a:p>
          <a:p>
            <a:r>
              <a:rPr lang="ja-JP" altLang="en-US" dirty="0"/>
              <a:t>
拡大文字問題冊子とは，一般の問題冊子では文字等を読み取ることが困難な者を対象とした，文字等を拡大した問題冊子です。</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拡大文字問題冊子は，文字の大きさが１４ポイントと２２ポイントの２種類があります。
文字の標準書体については，１４ポイントはゴシック体，２２ポイントの問題冊子はＵＤ（ユニバーサルデザイン）フォントのゴシック体となります。</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t>冊子の大きさは，一般の問題冊子がＢ５判ですが，拡大文字問題冊子はいずれもＢ４判になります。</a:t>
            </a:r>
            <a:endParaRPr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dirty="0"/>
          </a:p>
          <a:p>
            <a:r>
              <a:rPr lang="ja-JP" altLang="en-US" dirty="0"/>
              <a:t>なお，２２ポイントの問題冊子については，留意点があります。
２２ポイントの問題冊子は，文字の拡大率が大きいため，一般の問題冊子や１４ポイントの問題冊子では１ページに収まっているものが，複数ページにまたがっているなど，レイアウトやページ組みが異なります。</a:t>
            </a:r>
            <a:endParaRPr lang="en-US" altLang="ja-JP" dirty="0"/>
          </a:p>
          <a:p>
            <a:r>
              <a:rPr lang="ja-JP" altLang="en-US" dirty="0"/>
              <a:t>また，問題冊子が厚くなり過ぎないように，２２ポイントの問題冊子は，科目等の単位で１冊の問題冊子になります。</a:t>
            </a:r>
            <a:endParaRPr lang="en-US" altLang="ja-JP" dirty="0"/>
          </a:p>
          <a:p>
            <a:r>
              <a:rPr lang="ja-JP" altLang="en-US" dirty="0"/>
              <a:t>このため，２２ポイントの問題冊子を希望する場合，受験上の配慮の申請の際に配付を希望する科目等の申請も必要です。</a:t>
            </a:r>
            <a:endParaRPr lang="en-US" altLang="ja-JP" dirty="0"/>
          </a:p>
          <a:p>
            <a:endParaRPr lang="en-US" altLang="ja-JP" dirty="0"/>
          </a:p>
          <a:p>
            <a:r>
              <a:rPr lang="ja-JP" altLang="en-US" dirty="0"/>
              <a:t>拡大文字問題冊子のサンプルを大学入試センターのホームページに掲載していますので，希望する場合には事前に確認してください。</a:t>
            </a:r>
            <a:endParaRPr kumimoji="1" lang="en-US" altLang="ja-JP" dirty="0"/>
          </a:p>
          <a:p>
            <a:endParaRPr kumimoji="1" lang="ja-JP" altLang="en-US" dirty="0"/>
          </a:p>
        </p:txBody>
      </p:sp>
    </p:spTree>
    <p:extLst>
      <p:ext uri="{BB962C8B-B14F-4D97-AF65-F5344CB8AC3E}">
        <p14:creationId xmlns:p14="http://schemas.microsoft.com/office/powerpoint/2010/main" val="3903466476"/>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1" y="2130429"/>
            <a:ext cx="103632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2" y="765178"/>
            <a:ext cx="10668001" cy="52546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65121" y="115889"/>
            <a:ext cx="2669116" cy="5903912"/>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1" y="115889"/>
            <a:ext cx="7806267" cy="5903912"/>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4" y="115889"/>
            <a:ext cx="10668001" cy="504824"/>
          </a:xfrm>
          <a:prstGeom prst="rect">
            <a:avLst/>
          </a:prstGeom>
        </p:spPr>
        <p:txBody>
          <a:bodyPr/>
          <a:lstStyle/>
          <a:p>
            <a:r>
              <a:rPr lang="ja-JP" altLang="en-US"/>
              <a:t>マスター タイトルの書式設定</a:t>
            </a:r>
          </a:p>
        </p:txBody>
      </p:sp>
      <p:sp>
        <p:nvSpPr>
          <p:cNvPr id="3" name="表プレースホルダー 2"/>
          <p:cNvSpPr>
            <a:spLocks noGrp="1"/>
          </p:cNvSpPr>
          <p:nvPr>
            <p:ph type="tbl" idx="1"/>
          </p:nvPr>
        </p:nvSpPr>
        <p:spPr>
          <a:xfrm>
            <a:off x="755652" y="765179"/>
            <a:ext cx="10668001" cy="5254625"/>
          </a:xfrm>
          <a:prstGeom prst="rect">
            <a:avLst/>
          </a:prstGeom>
        </p:spPr>
        <p:txBody>
          <a:bodyPr/>
          <a:lstStyle/>
          <a:p>
            <a:pPr lvl="0"/>
            <a:endParaRPr lang="ja-JP" altLang="en-US" noProof="0" dirty="0"/>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873473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755652" y="765178"/>
            <a:ext cx="10668001" cy="5254625"/>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428826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5"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5" y="2906718"/>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7" name="Rectangle 12"/>
          <p:cNvSpPr>
            <a:spLocks noGrp="1" noChangeArrowheads="1"/>
          </p:cNvSpPr>
          <p:nvPr>
            <p:ph type="sldNum" sz="quarter" idx="12"/>
          </p:nvPr>
        </p:nvSpPr>
        <p:spPr>
          <a:xfrm>
            <a:off x="9408000" y="5949000"/>
            <a:ext cx="2641600" cy="476250"/>
          </a:xfrm>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41"/>
            <a:ext cx="10972800" cy="1143001"/>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4"/>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6"/>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4"/>
            <a:ext cx="538903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6"/>
            <a:ext cx="538903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49"/>
            <a:ext cx="4011085" cy="1162050"/>
          </a:xfrm>
          <a:prstGeom prst="rect">
            <a:avLst/>
          </a:prstGeo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6"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099"/>
            <a:ext cx="4011085" cy="469106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1"/>
            <a:ext cx="7315200" cy="566738"/>
          </a:xfrm>
          <a:prstGeom prst="rect">
            <a:avLst/>
          </a:prstGeo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2389717" y="5367342"/>
            <a:ext cx="7315200" cy="80486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a:t>1</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0364" name="Rectangle 12"/>
          <p:cNvSpPr>
            <a:spLocks noGrp="1" noChangeArrowheads="1"/>
          </p:cNvSpPr>
          <p:nvPr>
            <p:ph type="sldNum" sz="quarter" idx="4"/>
          </p:nvPr>
        </p:nvSpPr>
        <p:spPr bwMode="auto">
          <a:xfrm>
            <a:off x="9336000" y="5984274"/>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2400">
                <a:solidFill>
                  <a:schemeClr val="tx1"/>
                </a:solidFill>
                <a:latin typeface="Segoe UI" panose="020B0502040204020203" pitchFamily="34" charset="0"/>
                <a:cs typeface="Segoe UI" panose="020B0502040204020203" pitchFamily="34" charset="0"/>
              </a:defRPr>
            </a:lvl1pPr>
          </a:lstStyle>
          <a:p>
            <a:pPr>
              <a:defRPr/>
            </a:pPr>
            <a:fld id="{07C03BAB-CF08-4A55-A3E4-274031119120}" type="slidenum">
              <a:rPr lang="en-US" altLang="ja-JP" smtClean="0"/>
              <a:pPr>
                <a:defRPr/>
              </a:pPr>
              <a:t>‹#›</a:t>
            </a:fld>
            <a:endParaRPr lang="en-US" altLang="ja-JP" dirty="0"/>
          </a:p>
        </p:txBody>
      </p:sp>
      <p:grpSp>
        <p:nvGrpSpPr>
          <p:cNvPr id="11" name="グループ化 10">
            <a:extLst>
              <a:ext uri="{FF2B5EF4-FFF2-40B4-BE49-F238E27FC236}">
                <a16:creationId xmlns:a16="http://schemas.microsoft.com/office/drawing/2014/main" id="{A747DB4B-BF09-43D4-922E-AE29A87D4161}"/>
              </a:ext>
            </a:extLst>
          </p:cNvPr>
          <p:cNvGrpSpPr/>
          <p:nvPr userDrawn="1"/>
        </p:nvGrpSpPr>
        <p:grpSpPr>
          <a:xfrm>
            <a:off x="6240000" y="45000"/>
            <a:ext cx="5976000" cy="792000"/>
            <a:chOff x="6168000" y="261000"/>
            <a:chExt cx="5976000" cy="792000"/>
          </a:xfrm>
        </p:grpSpPr>
        <p:sp>
          <p:nvSpPr>
            <p:cNvPr id="12" name="正方形/長方形 11">
              <a:extLst>
                <a:ext uri="{FF2B5EF4-FFF2-40B4-BE49-F238E27FC236}">
                  <a16:creationId xmlns:a16="http://schemas.microsoft.com/office/drawing/2014/main" id="{42929FDD-614C-4DA3-A0F6-8A46F88DC55E}"/>
                </a:ext>
              </a:extLst>
            </p:cNvPr>
            <p:cNvSpPr/>
            <p:nvPr/>
          </p:nvSpPr>
          <p:spPr bwMode="auto">
            <a:xfrm>
              <a:off x="6168000" y="261000"/>
              <a:ext cx="5904000" cy="7200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chemeClr val="tx1"/>
                </a:solidFill>
                <a:effectLst/>
                <a:latin typeface="Arial" charset="0"/>
                <a:ea typeface="ＭＳ Ｐゴシック" pitchFamily="50" charset="-128"/>
              </a:endParaRPr>
            </a:p>
          </p:txBody>
        </p:sp>
        <p:pic>
          <p:nvPicPr>
            <p:cNvPr id="13" name="図 12">
              <a:extLst>
                <a:ext uri="{FF2B5EF4-FFF2-40B4-BE49-F238E27FC236}">
                  <a16:creationId xmlns:a16="http://schemas.microsoft.com/office/drawing/2014/main" id="{CD19C03E-A23F-4AC2-B4ED-A0C3B91BC227}"/>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68000" y="261000"/>
              <a:ext cx="710660" cy="710660"/>
            </a:xfrm>
            <a:prstGeom prst="rect">
              <a:avLst/>
            </a:prstGeom>
          </p:spPr>
        </p:pic>
        <p:sp>
          <p:nvSpPr>
            <p:cNvPr id="14" name="直角三角形 13">
              <a:extLst>
                <a:ext uri="{FF2B5EF4-FFF2-40B4-BE49-F238E27FC236}">
                  <a16:creationId xmlns:a16="http://schemas.microsoft.com/office/drawing/2014/main" id="{F86AF5AE-233D-479E-B7A5-DCF03D9B0392}"/>
                </a:ext>
              </a:extLst>
            </p:cNvPr>
            <p:cNvSpPr/>
            <p:nvPr/>
          </p:nvSpPr>
          <p:spPr bwMode="auto">
            <a:xfrm flipH="1">
              <a:off x="6528000" y="405000"/>
              <a:ext cx="5544000" cy="576000"/>
            </a:xfrm>
            <a:prstGeom prst="rtTriangle">
              <a:avLst/>
            </a:prstGeom>
            <a:solidFill>
              <a:srgbClr val="FFCC99">
                <a:alpha val="20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chemeClr val="tx1"/>
                </a:solidFill>
                <a:effectLst/>
                <a:latin typeface="Arial" charset="0"/>
                <a:ea typeface="ＭＳ Ｐゴシック" pitchFamily="50" charset="-128"/>
              </a:endParaRPr>
            </a:p>
          </p:txBody>
        </p:sp>
        <p:sp>
          <p:nvSpPr>
            <p:cNvPr id="15" name="テキスト ボックス 14">
              <a:extLst>
                <a:ext uri="{FF2B5EF4-FFF2-40B4-BE49-F238E27FC236}">
                  <a16:creationId xmlns:a16="http://schemas.microsoft.com/office/drawing/2014/main" id="{8F1A5F47-6E90-4B48-B412-6F22C7898AC1}"/>
                </a:ext>
              </a:extLst>
            </p:cNvPr>
            <p:cNvSpPr txBox="1"/>
            <p:nvPr/>
          </p:nvSpPr>
          <p:spPr>
            <a:xfrm>
              <a:off x="6816000" y="314336"/>
              <a:ext cx="3168000" cy="738664"/>
            </a:xfrm>
            <a:prstGeom prst="rect">
              <a:avLst/>
            </a:prstGeom>
            <a:noFill/>
          </p:spPr>
          <p:txBody>
            <a:bodyPr wrap="square" rtlCol="0" anchor="ctr" anchorCtr="0">
              <a:spAutoFit/>
            </a:bodyPr>
            <a:lstStyle/>
            <a:p>
              <a:r>
                <a:rPr lang="ja-JP" altLang="en-US" sz="1400" dirty="0">
                  <a:solidFill>
                    <a:srgbClr val="7B4E45"/>
                  </a:solidFill>
                  <a:latin typeface="メイリオ" panose="020B0604030504040204" pitchFamily="50" charset="-128"/>
                  <a:ea typeface="メイリオ" panose="020B0604030504040204" pitchFamily="50" charset="-128"/>
                </a:rPr>
                <a:t>独立行政法人</a:t>
              </a:r>
              <a:endParaRPr lang="en-US" altLang="ja-JP" sz="1400" dirty="0">
                <a:solidFill>
                  <a:srgbClr val="7B4E45"/>
                </a:solidFill>
                <a:latin typeface="メイリオ" panose="020B0604030504040204" pitchFamily="50" charset="-128"/>
                <a:ea typeface="メイリオ" panose="020B0604030504040204" pitchFamily="50" charset="-128"/>
              </a:endParaRPr>
            </a:p>
            <a:p>
              <a:r>
                <a:rPr kumimoji="1" lang="ja-JP" altLang="en-US" sz="2800" dirty="0">
                  <a:solidFill>
                    <a:srgbClr val="7B4E45"/>
                  </a:solidFill>
                  <a:latin typeface="メイリオ" panose="020B0604030504040204" pitchFamily="50" charset="-128"/>
                  <a:ea typeface="メイリオ" panose="020B0604030504040204" pitchFamily="50" charset="-128"/>
                </a:rPr>
                <a:t>大学入試センター</a:t>
              </a:r>
              <a:endParaRPr kumimoji="1" lang="ja-JP" altLang="en-US" sz="1200" dirty="0">
                <a:solidFill>
                  <a:srgbClr val="7B4E45"/>
                </a:solidFill>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D3ACE0D6-857D-41D1-ADC8-7C66CB7D2E6E}"/>
                </a:ext>
              </a:extLst>
            </p:cNvPr>
            <p:cNvSpPr txBox="1"/>
            <p:nvPr/>
          </p:nvSpPr>
          <p:spPr>
            <a:xfrm>
              <a:off x="9720000" y="477000"/>
              <a:ext cx="2424000" cy="461665"/>
            </a:xfrm>
            <a:prstGeom prst="rect">
              <a:avLst/>
            </a:prstGeom>
            <a:noFill/>
          </p:spPr>
          <p:txBody>
            <a:bodyPr wrap="square" rtlCol="0" anchor="ctr" anchorCtr="0">
              <a:spAutoFit/>
            </a:bodyPr>
            <a:lstStyle/>
            <a:p>
              <a:r>
                <a:rPr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National Center For</a:t>
              </a:r>
            </a:p>
            <a:p>
              <a:r>
                <a:rPr kumimoji="1"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University Entrance Examinations</a:t>
              </a:r>
              <a:endParaRPr kumimoji="1" lang="ja-JP" altLang="en-US" sz="1200" dirty="0">
                <a:solidFill>
                  <a:srgbClr val="7B4E45"/>
                </a:solidFill>
                <a:latin typeface="Segoe UI" panose="020B0502040204020203" pitchFamily="34" charset="0"/>
                <a:ea typeface="メイリオ" panose="020B0604030504040204" pitchFamily="50" charset="-128"/>
                <a:cs typeface="Segoe UI" panose="020B0502040204020203" pitchFamily="34" charset="0"/>
              </a:endParaRPr>
            </a:p>
          </p:txBody>
        </p:sp>
      </p:grpSp>
      <p:sp>
        <p:nvSpPr>
          <p:cNvPr id="17" name="正方形/長方形 16">
            <a:extLst>
              <a:ext uri="{FF2B5EF4-FFF2-40B4-BE49-F238E27FC236}">
                <a16:creationId xmlns:a16="http://schemas.microsoft.com/office/drawing/2014/main" id="{889A98F5-262E-40D2-BC85-C631B8ADF0ED}"/>
              </a:ext>
            </a:extLst>
          </p:cNvPr>
          <p:cNvSpPr/>
          <p:nvPr userDrawn="1"/>
        </p:nvSpPr>
        <p:spPr bwMode="auto">
          <a:xfrm>
            <a:off x="0" y="800274"/>
            <a:ext cx="12192000" cy="55400"/>
          </a:xfrm>
          <a:prstGeom prst="rect">
            <a:avLst/>
          </a:prstGeom>
          <a:gradFill flip="none" rotWithShape="1">
            <a:gsLst>
              <a:gs pos="0">
                <a:srgbClr val="0000FF"/>
              </a:gs>
              <a:gs pos="50000">
                <a:srgbClr val="0066FF"/>
              </a:gs>
              <a:gs pos="100000">
                <a:srgbClr val="3399FF"/>
              </a:gs>
            </a:gsLst>
            <a:lin ang="0" scaled="1"/>
            <a:tileRect/>
          </a:gradFill>
          <a:ln>
            <a:noFill/>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a:ln>
                <a:noFill/>
              </a:ln>
              <a:solidFill>
                <a:srgbClr val="333399"/>
              </a:solidFill>
              <a:effectLst/>
              <a:latin typeface="Arial" charset="0"/>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2.xml" Type="http://schemas.openxmlformats.org/officeDocument/2006/relationships/notesSlide"/><Relationship Id="rId3" Target="../media/image7.png" Type="http://schemas.openxmlformats.org/officeDocument/2006/relationships/image"/></Relationships>
</file>

<file path=ppt/slides/_rels/slide2.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3.png" Type="http://schemas.openxmlformats.org/officeDocument/2006/relationships/image"/><Relationship Id="rId4" Target="../media/image4.svg" Type="http://schemas.openxmlformats.org/officeDocument/2006/relationships/image"/><Relationship Id="rId5" Target="../media/image5.png" Type="http://schemas.openxmlformats.org/officeDocument/2006/relationships/image"/><Relationship Id="rId6" Target="../media/image6.svg" Type="http://schemas.openxmlformats.org/officeDocument/2006/relationships/image"/></Relationships>
</file>

<file path=ppt/slides/_rels/slide5.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6D279C2-F23A-4A2A-B075-B05CACE5EE8C}"/>
              </a:ext>
            </a:extLst>
          </p:cNvPr>
          <p:cNvSpPr>
            <a:spLocks noGrp="1"/>
          </p:cNvSpPr>
          <p:nvPr>
            <p:ph idx="12" sz="quarter" type="sldNum"/>
          </p:nvPr>
        </p:nvSpPr>
        <p:spPr/>
        <p:txBody>
          <a:bodyPr/>
          <a:lstStyle/>
          <a:p>
            <a:pPr>
              <a:defRPr/>
            </a:pPr>
            <a:fld id="{5D0C3138-1DF5-4EE7-9BC8-8086AF259160}" type="slidenum">
              <a:rPr altLang="ja-JP" lang="en-US" smtClean="0"/>
              <a:pPr>
                <a:defRPr/>
              </a:pPr>
              <a:t>1</a:t>
            </a:fld>
            <a:endParaRPr altLang="ja-JP" lang="en-US"/>
          </a:p>
        </p:txBody>
      </p:sp>
      <p:sp>
        <p:nvSpPr>
          <p:cNvPr id="3" name="Rectangle 2">
            <a:extLst>
              <a:ext uri="{FF2B5EF4-FFF2-40B4-BE49-F238E27FC236}">
                <a16:creationId xmlns:a16="http://schemas.microsoft.com/office/drawing/2014/main" id="{A800127B-AEE4-4631-9A57-0119A57F9345}"/>
              </a:ext>
            </a:extLst>
          </p:cNvPr>
          <p:cNvSpPr txBox="1">
            <a:spLocks noChangeArrowheads="1"/>
          </p:cNvSpPr>
          <p:nvPr/>
        </p:nvSpPr>
        <p:spPr>
          <a:xfrm>
            <a:off x="696000" y="1269000"/>
            <a:ext cx="5796099" cy="870402"/>
          </a:xfrm>
          <a:prstGeom prst="rect">
            <a:avLst/>
          </a:prstGeom>
        </p:spPr>
        <p:txBody>
          <a:bodyPr anchor="ctr" anchorCtr="0"/>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eaLnBrk="1" hangingPunct="1">
              <a:lnSpc>
                <a:spcPts val="4000"/>
              </a:lnSpc>
              <a:spcAft>
                <a:spcPts val="0"/>
              </a:spcAft>
              <a:defRPr/>
            </a:pPr>
            <a:r>
              <a:rPr altLang="en-US" dirty="0" kern="0" lang="ja-JP" spc="400" sz="4800">
                <a:latin charset="-128" panose="020B0900000000000000" pitchFamily="50" typeface="HGSｺﾞｼｯｸE"/>
                <a:ea charset="-128" panose="020B0900000000000000" pitchFamily="50" typeface="HGSｺﾞｼｯｸE"/>
              </a:rPr>
              <a:t>受験上の配慮案内</a:t>
            </a:r>
            <a:endParaRPr altLang="ja-JP" dirty="0" kern="0" lang="en-US" sz="2400">
              <a:latin charset="-128" panose="020B0900000000000000" pitchFamily="50" typeface="HGSｺﾞｼｯｸE"/>
              <a:ea charset="-128" panose="020B0900000000000000" pitchFamily="50" typeface="HGSｺﾞｼｯｸE"/>
            </a:endParaRPr>
          </a:p>
        </p:txBody>
      </p:sp>
      <p:sp>
        <p:nvSpPr>
          <p:cNvPr id="5" name="角丸四角形 21">
            <a:extLst>
              <a:ext uri="{FF2B5EF4-FFF2-40B4-BE49-F238E27FC236}">
                <a16:creationId xmlns:a16="http://schemas.microsoft.com/office/drawing/2014/main" id="{7DEC1DA8-F838-4EBD-AE1E-9A7EE02B4FC3}"/>
              </a:ext>
            </a:extLst>
          </p:cNvPr>
          <p:cNvSpPr/>
          <p:nvPr/>
        </p:nvSpPr>
        <p:spPr bwMode="auto">
          <a:xfrm>
            <a:off x="912000" y="4869000"/>
            <a:ext cx="10296000" cy="1198558"/>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r>
              <a:rPr altLang="en-US" dirty="0" lang="ja-JP" sz="1400">
                <a:solidFill>
                  <a:schemeClr val="tx2"/>
                </a:solidFill>
                <a:latin typeface="+mj-ea"/>
                <a:ea typeface="+mj-ea"/>
              </a:rPr>
              <a:t>「受験上の配慮案内」をお手元にご準備ください。本資料に記載する参照ページは「受験上の配慮案内」のページとなります。</a:t>
            </a:r>
            <a:endParaRPr altLang="ja-JP" dirty="0" lang="en-US" sz="1400">
              <a:solidFill>
                <a:schemeClr val="tx2"/>
              </a:solidFill>
              <a:latin typeface="+mj-ea"/>
              <a:ea typeface="+mj-ea"/>
            </a:endParaRPr>
          </a:p>
          <a:p>
            <a:pPr eaLnBrk="1" hangingPunct="1" indent="-360000" marL="180000">
              <a:spcBef>
                <a:spcPct val="20000"/>
              </a:spcBef>
              <a:buFont charset="2" panose="05000000000000000000" pitchFamily="2" typeface="Wingdings"/>
              <a:buChar char="Ø"/>
            </a:pPr>
            <a:r>
              <a:rPr altLang="en-US" dirty="0" lang="ja-JP" sz="1400">
                <a:solidFill>
                  <a:schemeClr val="tx1"/>
                </a:solidFill>
                <a:latin typeface="+mj-ea"/>
                <a:ea typeface="+mj-ea"/>
              </a:rPr>
              <a:t>スライドでは，以下の名称について，適宜，</a:t>
            </a:r>
            <a:r>
              <a:rPr altLang="ja-JP" dirty="0" lang="en-US" sz="1400">
                <a:solidFill>
                  <a:schemeClr val="tx1"/>
                </a:solidFill>
                <a:latin typeface="+mj-ea"/>
                <a:ea typeface="+mj-ea"/>
              </a:rPr>
              <a:t> </a:t>
            </a:r>
            <a:r>
              <a:rPr altLang="en-US" dirty="0" lang="ja-JP" sz="1400">
                <a:solidFill>
                  <a:schemeClr val="tx1"/>
                </a:solidFill>
                <a:latin typeface="+mj-ea"/>
                <a:ea typeface="+mj-ea"/>
              </a:rPr>
              <a:t>省略します。</a:t>
            </a:r>
            <a:endParaRPr altLang="ja-JP" dirty="0" lang="en-US" sz="1400">
              <a:solidFill>
                <a:schemeClr val="tx1"/>
              </a:solidFill>
              <a:latin typeface="+mj-ea"/>
              <a:ea typeface="+mj-ea"/>
            </a:endParaRPr>
          </a:p>
          <a:p>
            <a:pPr eaLnBrk="1" hangingPunct="1" indent="0" lvl="1">
              <a:spcBef>
                <a:spcPct val="20000"/>
              </a:spcBef>
            </a:pPr>
            <a:r>
              <a:rPr altLang="en-US" dirty="0" lang="ja-JP" sz="1400">
                <a:latin typeface="+mj-ea"/>
                <a:ea typeface="+mj-ea"/>
              </a:rPr>
              <a:t>◆　　大学入学共通テスト　　⇒共通テスト     　　　　 ◆　　大学入学共通テスト受験案内　　⇒受験案内</a:t>
            </a:r>
            <a:endParaRPr altLang="ja-JP" dirty="0" lang="en-US" sz="1400">
              <a:latin typeface="+mj-ea"/>
              <a:ea typeface="+mj-ea"/>
            </a:endParaRPr>
          </a:p>
          <a:p>
            <a:pPr eaLnBrk="1" hangingPunct="1" indent="0" lvl="1">
              <a:spcBef>
                <a:spcPct val="20000"/>
              </a:spcBef>
            </a:pPr>
            <a:r>
              <a:rPr altLang="en-US" dirty="0" lang="ja-JP" sz="1400">
                <a:latin typeface="+mj-ea"/>
                <a:ea typeface="+mj-ea"/>
              </a:rPr>
              <a:t>◆　　受験上の配慮案内　　 ⇒配慮案内</a:t>
            </a:r>
            <a:r>
              <a:rPr altLang="en-US" dirty="0" lang="ja-JP" sz="1400">
                <a:solidFill>
                  <a:srgbClr val="0066FF"/>
                </a:solidFill>
                <a:latin typeface="+mj-ea"/>
                <a:ea typeface="+mj-ea"/>
              </a:rPr>
              <a:t>　</a:t>
            </a:r>
            <a:endParaRPr altLang="en-US" dirty="0" lang="ja-JP" sz="1600">
              <a:latin typeface="+mj-ea"/>
              <a:ea typeface="+mj-ea"/>
            </a:endParaRPr>
          </a:p>
        </p:txBody>
      </p:sp>
      <p:sp>
        <p:nvSpPr>
          <p:cNvPr id="9" name="正方形/長方形 8">
            <a:extLst>
              <a:ext uri="{FF2B5EF4-FFF2-40B4-BE49-F238E27FC236}">
                <a16:creationId xmlns:a16="http://schemas.microsoft.com/office/drawing/2014/main" id="{418D4CCB-F770-48BA-9190-DFECEFC0A819}"/>
              </a:ext>
            </a:extLst>
          </p:cNvPr>
          <p:cNvSpPr/>
          <p:nvPr/>
        </p:nvSpPr>
        <p:spPr>
          <a:xfrm>
            <a:off x="1056000" y="2277000"/>
            <a:ext cx="5400000" cy="369332"/>
          </a:xfrm>
          <a:prstGeom prst="rect">
            <a:avLst/>
          </a:prstGeom>
          <a:noFill/>
        </p:spPr>
        <p:txBody>
          <a:bodyPr wrap="square">
            <a:spAutoFit/>
          </a:bodyPr>
          <a:lstStyle/>
          <a:p>
            <a:pPr fontAlgn="auto">
              <a:spcAft>
                <a:spcPts val="0"/>
              </a:spcAft>
            </a:pPr>
            <a:r>
              <a:rPr altLang="ja-JP" dirty="0" lang="en-US" sz="1800"/>
              <a:t>※</a:t>
            </a:r>
            <a:r>
              <a:rPr altLang="en-US" dirty="0" lang="ja-JP" sz="1800"/>
              <a:t>　このスライドでは以下の内容について説明します</a:t>
            </a:r>
            <a:endParaRPr altLang="ja-JP" dirty="0" lang="en-US" sz="1800"/>
          </a:p>
        </p:txBody>
      </p:sp>
      <p:grpSp>
        <p:nvGrpSpPr>
          <p:cNvPr id="12" name="グループ化 11">
            <a:extLst>
              <a:ext uri="{FF2B5EF4-FFF2-40B4-BE49-F238E27FC236}">
                <a16:creationId xmlns:a16="http://schemas.microsoft.com/office/drawing/2014/main" id="{E0BE577F-F21A-4FCD-9811-534E98AC3D30}"/>
              </a:ext>
            </a:extLst>
          </p:cNvPr>
          <p:cNvGrpSpPr/>
          <p:nvPr/>
        </p:nvGrpSpPr>
        <p:grpSpPr>
          <a:xfrm>
            <a:off x="1056000" y="2781000"/>
            <a:ext cx="5040238" cy="1604824"/>
            <a:chOff x="5303912" y="2637000"/>
            <a:chExt cx="5040238" cy="1604824"/>
          </a:xfrm>
        </p:grpSpPr>
        <p:sp>
          <p:nvSpPr>
            <p:cNvPr id="10" name="角丸四角形 13">
              <a:extLst>
                <a:ext uri="{FF2B5EF4-FFF2-40B4-BE49-F238E27FC236}">
                  <a16:creationId xmlns:a16="http://schemas.microsoft.com/office/drawing/2014/main" id="{C48EB209-233A-4070-937D-75BFD57A7613}"/>
                </a:ext>
              </a:extLst>
            </p:cNvPr>
            <p:cNvSpPr/>
            <p:nvPr/>
          </p:nvSpPr>
          <p:spPr>
            <a:xfrm>
              <a:off x="5303912" y="2637001"/>
              <a:ext cx="5040238"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endParaRPr altLang="en-US" lang="ja-JP" sz="1200">
                <a:solidFill>
                  <a:schemeClr val="tx2"/>
                </a:solidFill>
                <a:latin typeface="+mj-ea"/>
                <a:ea typeface="+mj-ea"/>
              </a:endParaRPr>
            </a:p>
          </p:txBody>
        </p:sp>
        <p:sp>
          <p:nvSpPr>
            <p:cNvPr id="11" name="正方形/長方形 10">
              <a:extLst>
                <a:ext uri="{FF2B5EF4-FFF2-40B4-BE49-F238E27FC236}">
                  <a16:creationId xmlns:a16="http://schemas.microsoft.com/office/drawing/2014/main" id="{139386D5-3747-4727-833F-C5FA11254EE8}"/>
                </a:ext>
              </a:extLst>
            </p:cNvPr>
            <p:cNvSpPr/>
            <p:nvPr/>
          </p:nvSpPr>
          <p:spPr>
            <a:xfrm>
              <a:off x="5664001" y="2637000"/>
              <a:ext cx="3991798" cy="1554913"/>
            </a:xfrm>
            <a:prstGeom prst="rect">
              <a:avLst/>
            </a:prstGeom>
          </p:spPr>
          <p:txBody>
            <a:bodyPr wrap="none">
              <a:spAutoFit/>
            </a:bodyPr>
            <a:lstStyle/>
            <a:p>
              <a:pPr fontAlgn="auto">
                <a:lnSpc>
                  <a:spcPts val="4000"/>
                </a:lnSpc>
                <a:spcAft>
                  <a:spcPts val="0"/>
                </a:spcAft>
              </a:pPr>
              <a:r>
                <a:rPr altLang="ja-JP" b="1" dirty="0" kern="0" lang="en-US" sz="2400">
                  <a:latin typeface="+mn-ea"/>
                  <a:ea typeface="+mn-ea"/>
                </a:rPr>
                <a:t>Ⅰ </a:t>
              </a:r>
              <a:r>
                <a:rPr altLang="en-US" b="1" dirty="0" kern="0" lang="ja-JP" sz="2400">
                  <a:latin typeface="+mn-ea"/>
                  <a:ea typeface="+mn-ea"/>
                </a:rPr>
                <a:t>概要</a:t>
              </a:r>
              <a:endParaRPr altLang="ja-JP" b="1" dirty="0" kern="0" lang="en-US" sz="2400">
                <a:latin typeface="+mn-ea"/>
                <a:ea typeface="+mn-ea"/>
              </a:endParaRPr>
            </a:p>
            <a:p>
              <a:pPr fontAlgn="auto">
                <a:lnSpc>
                  <a:spcPts val="4000"/>
                </a:lnSpc>
                <a:spcAft>
                  <a:spcPts val="0"/>
                </a:spcAft>
              </a:pPr>
              <a:r>
                <a:rPr altLang="ja-JP" b="1" dirty="0" kern="0" lang="en-US" sz="2400">
                  <a:solidFill>
                    <a:schemeClr val="bg1">
                      <a:lumMod val="75000"/>
                    </a:schemeClr>
                  </a:solidFill>
                  <a:latin typeface="+mn-ea"/>
                  <a:ea typeface="+mn-ea"/>
                </a:rPr>
                <a:t>Ⅱ</a:t>
              </a:r>
              <a:r>
                <a:rPr altLang="en-US" b="1" dirty="0" kern="0" lang="ja-JP" sz="2400">
                  <a:solidFill>
                    <a:schemeClr val="bg1">
                      <a:lumMod val="75000"/>
                    </a:schemeClr>
                  </a:solidFill>
                  <a:latin typeface="+mn-ea"/>
                  <a:ea typeface="+mn-ea"/>
                </a:rPr>
                <a:t> 申請方法及び通知書</a:t>
              </a:r>
              <a:endParaRPr altLang="ja-JP" b="1" dirty="0" kern="0" lang="en-US" sz="2400">
                <a:solidFill>
                  <a:schemeClr val="bg1">
                    <a:lumMod val="75000"/>
                  </a:schemeClr>
                </a:solidFill>
                <a:latin typeface="+mn-ea"/>
                <a:ea typeface="+mn-ea"/>
              </a:endParaRPr>
            </a:p>
            <a:p>
              <a:pPr fontAlgn="auto">
                <a:lnSpc>
                  <a:spcPts val="4000"/>
                </a:lnSpc>
                <a:spcAft>
                  <a:spcPts val="0"/>
                </a:spcAft>
              </a:pPr>
              <a:r>
                <a:rPr altLang="ja-JP" b="1" dirty="0" kern="0" lang="en-US" sz="2400">
                  <a:solidFill>
                    <a:schemeClr val="bg1">
                      <a:lumMod val="75000"/>
                    </a:schemeClr>
                  </a:solidFill>
                  <a:latin typeface="+mn-ea"/>
                </a:rPr>
                <a:t>Ⅲ</a:t>
              </a:r>
              <a:r>
                <a:rPr altLang="en-US" b="1" dirty="0" kern="0" lang="ja-JP" sz="2400">
                  <a:solidFill>
                    <a:schemeClr val="bg1">
                      <a:lumMod val="75000"/>
                    </a:schemeClr>
                  </a:solidFill>
                  <a:latin typeface="+mn-ea"/>
                </a:rPr>
                <a:t> 申請書類作成上の留意点</a:t>
              </a:r>
              <a:endParaRPr altLang="ja-JP" b="1" dirty="0" kern="0" lang="en-US" sz="2400">
                <a:solidFill>
                  <a:schemeClr val="bg1">
                    <a:lumMod val="75000"/>
                  </a:schemeClr>
                </a:solidFill>
                <a:latin typeface="+mn-ea"/>
                <a:ea typeface="+mn-ea"/>
              </a:endParaRPr>
            </a:p>
          </p:txBody>
        </p:sp>
      </p:grpSp>
      <p:pic>
        <p:nvPicPr>
          <p:cNvPr id="6" name="図 5">
            <a:extLst>
              <a:ext uri="{FF2B5EF4-FFF2-40B4-BE49-F238E27FC236}">
                <a16:creationId xmlns:a16="http://schemas.microsoft.com/office/drawing/2014/main" id="{224B9101-34CE-4B03-8B83-7ACCF29484AF}"/>
              </a:ext>
            </a:extLst>
          </p:cNvPr>
          <p:cNvPicPr>
            <a:picLocks noChangeAspect="1"/>
          </p:cNvPicPr>
          <p:nvPr/>
        </p:nvPicPr>
        <p:blipFill>
          <a:blip cstate="print" r:embed="rId3">
            <a:extLst>
              <a:ext uri="{28A0092B-C50C-407E-A947-70E740481C1C}">
                <a14:useLocalDpi xmlns:a14="http://schemas.microsoft.com/office/drawing/2010/main" val="0"/>
              </a:ext>
            </a:extLst>
          </a:blip>
          <a:stretch>
            <a:fillRect/>
          </a:stretch>
        </p:blipFill>
        <p:spPr>
          <a:xfrm>
            <a:off x="7896000" y="1125000"/>
            <a:ext cx="2467749" cy="3501000"/>
          </a:xfrm>
          <a:prstGeom prst="rect">
            <a:avLst/>
          </a:prstGeom>
        </p:spPr>
      </p:pic>
    </p:spTree>
    <p:extLst>
      <p:ext uri="{BB962C8B-B14F-4D97-AF65-F5344CB8AC3E}">
        <p14:creationId xmlns:p14="http://schemas.microsoft.com/office/powerpoint/2010/main" val="3195906353"/>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44FD57FF-D7B8-4790-BEC6-4AB93698FF48}"/>
              </a:ext>
            </a:extLst>
          </p:cNvPr>
          <p:cNvSpPr>
            <a:spLocks noGrp="1"/>
          </p:cNvSpPr>
          <p:nvPr>
            <p:ph idx="12" sz="quarter" type="sldNum"/>
          </p:nvPr>
        </p:nvSpPr>
        <p:spPr/>
        <p:txBody>
          <a:bodyPr/>
          <a:lstStyle/>
          <a:p>
            <a:pPr>
              <a:defRPr/>
            </a:pPr>
            <a:fld id="{198FBEA1-C32F-40FF-90BF-88E25CC95112}" type="slidenum">
              <a:rPr altLang="ja-JP" lang="en-US" smtClean="0"/>
              <a:pPr>
                <a:defRPr/>
              </a:pPr>
              <a:t>10</a:t>
            </a:fld>
            <a:endParaRPr altLang="ja-JP" lang="en-US"/>
          </a:p>
        </p:txBody>
      </p:sp>
      <p:sp>
        <p:nvSpPr>
          <p:cNvPr id="5" name="正方形/長方形 4">
            <a:extLst>
              <a:ext uri="{FF2B5EF4-FFF2-40B4-BE49-F238E27FC236}">
                <a16:creationId xmlns:a16="http://schemas.microsoft.com/office/drawing/2014/main" id="{4EC861E2-5138-4AAE-84AA-7AF8F4E500F6}"/>
              </a:ext>
            </a:extLst>
          </p:cNvPr>
          <p:cNvSpPr/>
          <p:nvPr/>
        </p:nvSpPr>
        <p:spPr>
          <a:xfrm>
            <a:off x="192000" y="117000"/>
            <a:ext cx="1584000" cy="584775"/>
          </a:xfrm>
          <a:prstGeom prst="rect">
            <a:avLst/>
          </a:prstGeom>
        </p:spPr>
        <p:txBody>
          <a:bodyPr wrap="square">
            <a:spAutoFit/>
          </a:bodyPr>
          <a:lstStyle/>
          <a:p>
            <a:pPr eaLnBrk="1" hangingPunct="1">
              <a:buFontTx/>
              <a:buNone/>
            </a:pPr>
            <a:r>
              <a:rPr altLang="ja-JP" b="1" dirty="0" lang="en-US" sz="3200"/>
              <a:t>【</a:t>
            </a:r>
            <a:r>
              <a:rPr altLang="ja-JP" dirty="0" lang="en-US" sz="3200"/>
              <a:t>P33</a:t>
            </a:r>
            <a:r>
              <a:rPr altLang="ja-JP" b="1" dirty="0" lang="en-US" sz="3200"/>
              <a:t>】</a:t>
            </a:r>
            <a:r>
              <a:rPr altLang="ja-JP" dirty="0" lang="en-US" sz="3200"/>
              <a:t> </a:t>
            </a:r>
            <a:endParaRPr altLang="en-US" dirty="0" lang="ja-JP" sz="3600">
              <a:solidFill>
                <a:srgbClr val="0033CC"/>
              </a:solidFill>
            </a:endParaRPr>
          </a:p>
        </p:txBody>
      </p:sp>
      <p:sp>
        <p:nvSpPr>
          <p:cNvPr id="8" name="Rectangle 3">
            <a:extLst>
              <a:ext uri="{FF2B5EF4-FFF2-40B4-BE49-F238E27FC236}">
                <a16:creationId xmlns:a16="http://schemas.microsoft.com/office/drawing/2014/main" id="{408A1834-39FC-42B2-A6E4-D967749D036C}"/>
              </a:ext>
            </a:extLst>
          </p:cNvPr>
          <p:cNvSpPr txBox="1">
            <a:spLocks noChangeArrowheads="1"/>
          </p:cNvSpPr>
          <p:nvPr/>
        </p:nvSpPr>
        <p:spPr>
          <a:xfrm>
            <a:off x="768000" y="1845000"/>
            <a:ext cx="10440000" cy="1368000"/>
          </a:xfrm>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ct val="0"/>
              </a:spcBef>
              <a:buFont charset="2" panose="05000000000000000000" pitchFamily="2" typeface="Wingdings"/>
              <a:buChar char="l"/>
              <a:defRPr/>
            </a:pPr>
            <a:r>
              <a:rPr altLang="en-US" dirty="0" kern="0" lang="ja-JP" sz="2400"/>
              <a:t>　共通テスト出願後の不慮の事故等（交通事故，負傷，発病，症状の悪化等）のために受験上の配慮を希望する場合は，受験票に記載の</a:t>
            </a:r>
            <a:r>
              <a:rPr altLang="ja-JP" dirty="0" kern="0" lang="en-US" sz="2400"/>
              <a:t>｢</a:t>
            </a:r>
            <a:r>
              <a:rPr altLang="en-US" dirty="0" kern="0" lang="ja-JP" sz="2400"/>
              <a:t>問合せ大学</a:t>
            </a:r>
            <a:r>
              <a:rPr altLang="ja-JP" dirty="0" kern="0" lang="en-US" sz="2400"/>
              <a:t>｣</a:t>
            </a:r>
            <a:r>
              <a:rPr altLang="en-US" dirty="0" kern="0" lang="ja-JP" sz="2400"/>
              <a:t>に事前連絡の上，申請してください。</a:t>
            </a:r>
            <a:endParaRPr altLang="ja-JP" dirty="0" kern="0" lang="en-US" sz="2400"/>
          </a:p>
        </p:txBody>
      </p:sp>
      <p:sp>
        <p:nvSpPr>
          <p:cNvPr id="9" name="Rectangle 5">
            <a:extLst>
              <a:ext uri="{FF2B5EF4-FFF2-40B4-BE49-F238E27FC236}">
                <a16:creationId xmlns:a16="http://schemas.microsoft.com/office/drawing/2014/main" id="{0C57A403-3139-4265-9943-95F8A8DDF046}"/>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latin typeface="+mn-ea"/>
              </a:rPr>
              <a:t>　⑧　出願後の不慮の事故等による受験上の配慮</a:t>
            </a:r>
          </a:p>
        </p:txBody>
      </p:sp>
      <p:graphicFrame>
        <p:nvGraphicFramePr>
          <p:cNvPr id="10" name="表 9">
            <a:extLst>
              <a:ext uri="{FF2B5EF4-FFF2-40B4-BE49-F238E27FC236}">
                <a16:creationId xmlns:a16="http://schemas.microsoft.com/office/drawing/2014/main" id="{3C99BB2A-22D4-44E5-8E5B-4240D4012E32}"/>
              </a:ext>
            </a:extLst>
          </p:cNvPr>
          <p:cNvGraphicFramePr>
            <a:graphicFrameLocks noGrp="1"/>
          </p:cNvGraphicFramePr>
          <p:nvPr>
            <p:extLst>
              <p:ext uri="{D42A27DB-BD31-4B8C-83A1-F6EECF244321}">
                <p14:modId xmlns:p14="http://schemas.microsoft.com/office/powerpoint/2010/main" val="3390975252"/>
              </p:ext>
            </p:extLst>
          </p:nvPr>
        </p:nvGraphicFramePr>
        <p:xfrm>
          <a:off x="1128000" y="3357000"/>
          <a:ext cx="9935998" cy="1105200"/>
        </p:xfrm>
        <a:graphic>
          <a:graphicData uri="http://schemas.openxmlformats.org/drawingml/2006/table">
            <a:tbl>
              <a:tblPr bandRow="1" firstRow="1">
                <a:tableStyleId>{5C22544A-7EE6-4342-B048-85BDC9FD1C3A}</a:tableStyleId>
              </a:tblPr>
              <a:tblGrid>
                <a:gridCol w="9935998">
                  <a:extLst>
                    <a:ext uri="{9D8B030D-6E8A-4147-A177-3AD203B41FA5}">
                      <a16:colId xmlns:a16="http://schemas.microsoft.com/office/drawing/2014/main" val="3160906983"/>
                    </a:ext>
                  </a:extLst>
                </a:gridCol>
              </a:tblGrid>
              <a:tr h="3600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令和</a:t>
                      </a:r>
                      <a:r>
                        <a:rPr altLang="ja-JP" dirty="0" kern="100" lang="en-US" sz="2400">
                          <a:effectLst/>
                          <a:latin typeface="+mn-ea"/>
                          <a:ea typeface="+mn-ea"/>
                        </a:rPr>
                        <a:t>7</a:t>
                      </a:r>
                      <a:r>
                        <a:rPr altLang="en-US" dirty="0" kern="100" lang="ja-JP" sz="2400">
                          <a:effectLst/>
                        </a:rPr>
                        <a:t>年度共通テスト　申請受付期間</a:t>
                      </a:r>
                      <a:endParaRPr altLang="ja-JP" b="0" dirty="0" kern="100" lang="ja-JP" sz="2400">
                        <a:solidFill>
                          <a:schemeClr val="accent3"/>
                        </a:solidFill>
                        <a:effectLst/>
                        <a:latin typeface="Century"/>
                        <a:ea typeface="ＭＳ 明朝"/>
                        <a:cs typeface="Times New Roman"/>
                      </a:endParaRPr>
                    </a:p>
                  </a:txBody>
                  <a:tcPr anchor="b">
                    <a:solidFill>
                      <a:schemeClr val="accent2"/>
                    </a:solidFill>
                  </a:tcPr>
                </a:tc>
                <a:extLst>
                  <a:ext uri="{0D108BD9-81ED-4DB2-BD59-A6C34878D82A}">
                    <a16:rowId xmlns:a16="http://schemas.microsoft.com/office/drawing/2014/main" val="246369796"/>
                  </a:ext>
                </a:extLst>
              </a:tr>
              <a:tr h="6480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400">
                          <a:solidFill>
                            <a:schemeClr val="tx1"/>
                          </a:solidFill>
                          <a:effectLst/>
                          <a:latin typeface="+mn-ea"/>
                          <a:ea typeface="+mn-ea"/>
                          <a:cs typeface="Arial"/>
                        </a:rPr>
                        <a:t>受験票の受領（</a:t>
                      </a:r>
                      <a:r>
                        <a:rPr altLang="ja-JP" b="0" dirty="0" kern="100" kumimoji="1" lang="en-US" sz="2400">
                          <a:solidFill>
                            <a:schemeClr val="tx1"/>
                          </a:solidFill>
                          <a:effectLst/>
                          <a:latin typeface="+mn-ea"/>
                          <a:ea typeface="+mn-ea"/>
                          <a:cs typeface="Arial"/>
                        </a:rPr>
                        <a:t>12</a:t>
                      </a:r>
                      <a:r>
                        <a:rPr altLang="en-US" b="0" dirty="0" kern="100" kumimoji="1" lang="ja-JP" sz="2400">
                          <a:solidFill>
                            <a:schemeClr val="tx1"/>
                          </a:solidFill>
                          <a:effectLst/>
                          <a:latin typeface="+mn-ea"/>
                          <a:ea typeface="+mn-ea"/>
                          <a:cs typeface="Arial"/>
                        </a:rPr>
                        <a:t>月上旬～中旬） から </a:t>
                      </a:r>
                      <a:r>
                        <a:rPr altLang="en-US" b="0" dirty="0" kern="100" kumimoji="1" lang="ja-JP" sz="2400" u="sng">
                          <a:solidFill>
                            <a:srgbClr val="FF0000"/>
                          </a:solidFill>
                          <a:effectLst/>
                          <a:latin typeface="+mn-ea"/>
                          <a:ea typeface="+mn-ea"/>
                          <a:cs typeface="Arial"/>
                        </a:rPr>
                        <a:t>令和</a:t>
                      </a:r>
                      <a:r>
                        <a:rPr altLang="ja-JP" b="0" dirty="0" kern="100" kumimoji="1" lang="en-US" sz="2400" u="sng">
                          <a:solidFill>
                            <a:srgbClr val="FF0000"/>
                          </a:solidFill>
                          <a:effectLst/>
                          <a:latin typeface="+mn-ea"/>
                          <a:ea typeface="+mn-ea"/>
                          <a:cs typeface="Arial"/>
                        </a:rPr>
                        <a:t>7</a:t>
                      </a:r>
                      <a:r>
                        <a:rPr altLang="en-US" b="0" dirty="0" kern="100" kumimoji="1" lang="ja-JP" sz="2400" u="sng">
                          <a:solidFill>
                            <a:srgbClr val="FF0000"/>
                          </a:solidFill>
                          <a:effectLst/>
                          <a:latin typeface="+mn-ea"/>
                          <a:ea typeface="+mn-ea"/>
                          <a:cs typeface="Arial"/>
                        </a:rPr>
                        <a:t>年</a:t>
                      </a:r>
                      <a:r>
                        <a:rPr altLang="ja-JP" b="0" dirty="0" kern="100" kumimoji="1" lang="en-US" sz="2400" u="sng">
                          <a:solidFill>
                            <a:srgbClr val="FF0000"/>
                          </a:solidFill>
                          <a:effectLst/>
                          <a:latin typeface="+mn-ea"/>
                          <a:ea typeface="+mn-ea"/>
                          <a:cs typeface="Arial"/>
                        </a:rPr>
                        <a:t>1</a:t>
                      </a:r>
                      <a:r>
                        <a:rPr altLang="en-US" b="0" dirty="0" kern="100" kumimoji="1" lang="ja-JP" sz="2400" u="sng">
                          <a:solidFill>
                            <a:srgbClr val="FF0000"/>
                          </a:solidFill>
                          <a:effectLst/>
                          <a:latin typeface="+mn-ea"/>
                          <a:ea typeface="+mn-ea"/>
                          <a:cs typeface="Arial"/>
                        </a:rPr>
                        <a:t>月</a:t>
                      </a:r>
                      <a:r>
                        <a:rPr altLang="ja-JP" b="0" dirty="0" kern="100" kumimoji="1" lang="en-US" sz="2400" u="sng">
                          <a:solidFill>
                            <a:srgbClr val="FF0000"/>
                          </a:solidFill>
                          <a:effectLst/>
                          <a:latin typeface="+mn-ea"/>
                          <a:ea typeface="+mn-ea"/>
                          <a:cs typeface="Arial"/>
                        </a:rPr>
                        <a:t>15</a:t>
                      </a:r>
                      <a:r>
                        <a:rPr altLang="en-US" b="0" dirty="0" kern="100" kumimoji="1" lang="ja-JP" sz="2400" u="sng">
                          <a:solidFill>
                            <a:srgbClr val="FF0000"/>
                          </a:solidFill>
                          <a:effectLst/>
                          <a:latin typeface="+mn-ea"/>
                          <a:ea typeface="+mn-ea"/>
                          <a:cs typeface="Arial"/>
                        </a:rPr>
                        <a:t>日（水）</a:t>
                      </a:r>
                      <a:r>
                        <a:rPr altLang="ja-JP" b="0" dirty="0" kern="100" kumimoji="1" lang="en-US" sz="2400" u="sng">
                          <a:solidFill>
                            <a:srgbClr val="FF0000"/>
                          </a:solidFill>
                          <a:effectLst/>
                          <a:latin typeface="+mn-ea"/>
                          <a:ea typeface="+mn-ea"/>
                          <a:cs typeface="Arial"/>
                        </a:rPr>
                        <a:t>17</a:t>
                      </a:r>
                      <a:r>
                        <a:rPr altLang="en-US" b="0" dirty="0" kern="100" kumimoji="1" lang="ja-JP" sz="2400" u="sng">
                          <a:solidFill>
                            <a:srgbClr val="FF0000"/>
                          </a:solidFill>
                          <a:effectLst/>
                          <a:latin typeface="+mn-ea"/>
                          <a:ea typeface="+mn-ea"/>
                          <a:cs typeface="Arial"/>
                        </a:rPr>
                        <a:t>時まで</a:t>
                      </a:r>
                      <a:endParaRPr altLang="ja-JP" b="0" dirty="0" kern="100" kumimoji="1" lang="en-US" sz="2400" u="sng">
                        <a:solidFill>
                          <a:srgbClr val="FF0000"/>
                        </a:solidFill>
                        <a:effectLst/>
                        <a:latin typeface="+mn-ea"/>
                        <a:ea typeface="+mn-ea"/>
                        <a:cs typeface="Arial"/>
                      </a:endParaRPr>
                    </a:p>
                  </a:txBody>
                  <a:tcPr anchor="ctr">
                    <a:solidFill>
                      <a:srgbClr val="DAEDEF"/>
                    </a:solidFill>
                  </a:tcPr>
                </a:tc>
                <a:extLst>
                  <a:ext uri="{0D108BD9-81ED-4DB2-BD59-A6C34878D82A}">
                    <a16:rowId xmlns:a16="http://schemas.microsoft.com/office/drawing/2014/main" val="3473783164"/>
                  </a:ext>
                </a:extLst>
              </a:tr>
            </a:tbl>
          </a:graphicData>
        </a:graphic>
      </p:graphicFrame>
      <p:sp>
        <p:nvSpPr>
          <p:cNvPr id="11" name="テキスト ボックス 10">
            <a:extLst>
              <a:ext uri="{FF2B5EF4-FFF2-40B4-BE49-F238E27FC236}">
                <a16:creationId xmlns:a16="http://schemas.microsoft.com/office/drawing/2014/main" id="{809598DA-6F4E-497D-AD85-88759FBF00D6}"/>
              </a:ext>
            </a:extLst>
          </p:cNvPr>
          <p:cNvSpPr txBox="1"/>
          <p:nvPr/>
        </p:nvSpPr>
        <p:spPr>
          <a:xfrm>
            <a:off x="1128000" y="4797000"/>
            <a:ext cx="9936000" cy="12240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108000" lIns="180000" rIns="108000" rtlCol="0" tIns="36000" wrap="square">
            <a:noAutofit/>
          </a:bodyPr>
          <a:lstStyle/>
          <a:p>
            <a:pPr algn="just" eaLnBrk="1" hangingPunct="1">
              <a:lnSpc>
                <a:spcPct val="120000"/>
              </a:lnSpc>
              <a:spcBef>
                <a:spcPts val="0"/>
              </a:spcBef>
              <a:spcAft>
                <a:spcPts val="500"/>
              </a:spcAft>
            </a:pPr>
            <a:r>
              <a:rPr altLang="en-US" dirty="0" kern="0" lang="ja-JP" sz="2400">
                <a:solidFill>
                  <a:srgbClr val="000000"/>
                </a:solidFill>
                <a:latin charset="0" panose="020B0604020202020204" pitchFamily="34" typeface="Arial"/>
                <a:ea charset="-128" panose="020B0600070205080204" pitchFamily="50" typeface="ＭＳ Ｐゴシック"/>
              </a:rPr>
              <a:t>この申請は，申請する理由が出願後に発生した場合に限り行うことができ，</a:t>
            </a:r>
            <a:endParaRPr altLang="ja-JP" dirty="0" kern="0" lang="en-US" sz="2400">
              <a:solidFill>
                <a:srgbClr val="000000"/>
              </a:solidFill>
              <a:latin charset="0" panose="020B0604020202020204" pitchFamily="34" typeface="Arial"/>
              <a:ea charset="-128" panose="020B0600070205080204" pitchFamily="50" typeface="ＭＳ Ｐゴシック"/>
            </a:endParaRPr>
          </a:p>
          <a:p>
            <a:pPr algn="just" eaLnBrk="1" hangingPunct="1">
              <a:lnSpc>
                <a:spcPct val="120000"/>
              </a:lnSpc>
              <a:spcBef>
                <a:spcPts val="0"/>
              </a:spcBef>
              <a:spcAft>
                <a:spcPts val="500"/>
              </a:spcAft>
            </a:pPr>
            <a:r>
              <a:rPr altLang="en-US" dirty="0" kern="0" lang="ja-JP" sz="2400" u="sng">
                <a:solidFill>
                  <a:srgbClr val="FF0000"/>
                </a:solidFill>
                <a:latin charset="0" panose="020B0604020202020204" pitchFamily="34" typeface="Arial"/>
                <a:ea charset="-128" panose="020B0600070205080204" pitchFamily="50" typeface="ＭＳ Ｐゴシック"/>
              </a:rPr>
              <a:t>出願時までに申請すべき内容であった場合には対象となりません</a:t>
            </a:r>
            <a:r>
              <a:rPr altLang="en-US" dirty="0" kern="0" lang="ja-JP" sz="2400">
                <a:solidFill>
                  <a:srgbClr val="000000"/>
                </a:solidFill>
                <a:latin charset="0" panose="020B0604020202020204" pitchFamily="34" typeface="Arial"/>
                <a:ea charset="-128" panose="020B0600070205080204" pitchFamily="50" typeface="ＭＳ Ｐゴシック"/>
              </a:rPr>
              <a:t>。</a:t>
            </a:r>
            <a:endParaRPr altLang="ja-JP" dirty="0" lang="en-US" sz="2400">
              <a:solidFill>
                <a:schemeClr val="accent4"/>
              </a:solidFill>
              <a:latin typeface="+mn-ea"/>
            </a:endParaRPr>
          </a:p>
        </p:txBody>
      </p:sp>
    </p:spTree>
    <p:extLst>
      <p:ext uri="{BB962C8B-B14F-4D97-AF65-F5344CB8AC3E}">
        <p14:creationId xmlns:p14="http://schemas.microsoft.com/office/powerpoint/2010/main" val="3226435064"/>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7103853-090B-4293-85A0-D8F0201635AC}"/>
              </a:ext>
            </a:extLst>
          </p:cNvPr>
          <p:cNvSpPr>
            <a:spLocks noGrp="1"/>
          </p:cNvSpPr>
          <p:nvPr>
            <p:ph idx="12" sz="quarter" type="sldNum"/>
          </p:nvPr>
        </p:nvSpPr>
        <p:spPr/>
        <p:txBody>
          <a:bodyPr/>
          <a:lstStyle/>
          <a:p>
            <a:pPr>
              <a:defRPr/>
            </a:pPr>
            <a:fld id="{9EB99C81-28D7-41D1-BE21-A12FAA09D35B}" type="slidenum">
              <a:rPr altLang="ja-JP" lang="en-US" smtClean="0"/>
              <a:pPr>
                <a:defRPr/>
              </a:pPr>
              <a:t>11</a:t>
            </a:fld>
            <a:endParaRPr altLang="ja-JP" lang="en-US"/>
          </a:p>
        </p:txBody>
      </p:sp>
      <p:sp>
        <p:nvSpPr>
          <p:cNvPr id="7" name="正方形/長方形 6">
            <a:extLst>
              <a:ext uri="{FF2B5EF4-FFF2-40B4-BE49-F238E27FC236}">
                <a16:creationId xmlns:a16="http://schemas.microsoft.com/office/drawing/2014/main" id="{B53B11C3-0D48-46D8-AF31-1F5857BF1C8F}"/>
              </a:ext>
            </a:extLst>
          </p:cNvPr>
          <p:cNvSpPr/>
          <p:nvPr/>
        </p:nvSpPr>
        <p:spPr>
          <a:xfrm>
            <a:off x="191999" y="117000"/>
            <a:ext cx="2088001"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P34</a:t>
            </a:r>
            <a:r>
              <a:rPr altLang="ja-JP" b="1" dirty="0" kern="0" lang="en-US" sz="3200">
                <a:latin charset="0" typeface="Arial"/>
                <a:ea charset="-128" typeface="ＭＳ Ｐゴシック"/>
              </a:rPr>
              <a:t>】</a:t>
            </a:r>
          </a:p>
        </p:txBody>
      </p:sp>
      <p:sp>
        <p:nvSpPr>
          <p:cNvPr id="12" name="Rectangle 3">
            <a:extLst>
              <a:ext uri="{FF2B5EF4-FFF2-40B4-BE49-F238E27FC236}">
                <a16:creationId xmlns:a16="http://schemas.microsoft.com/office/drawing/2014/main" id="{62770509-43A8-4B1B-9992-41F318F0F772}"/>
              </a:ext>
            </a:extLst>
          </p:cNvPr>
          <p:cNvSpPr txBox="1">
            <a:spLocks noChangeArrowheads="1"/>
          </p:cNvSpPr>
          <p:nvPr/>
        </p:nvSpPr>
        <p:spPr bwMode="auto">
          <a:xfrm>
            <a:off x="480000" y="1845000"/>
            <a:ext cx="11088000" cy="4139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indent="0" marL="0">
              <a:spcBef>
                <a:spcPts val="0"/>
              </a:spcBef>
              <a:buFont charset="2" panose="05000000000000000000" pitchFamily="2" typeface="Wingdings"/>
              <a:buChar char="l"/>
            </a:pPr>
            <a:r>
              <a:rPr altLang="en-US" dirty="0" lang="ja-JP" sz="2400"/>
              <a:t>　病気・負傷や障害等の種類と程度によっては，志望大学での個別学力検査等や</a:t>
            </a:r>
            <a:endParaRPr altLang="ja-JP" dirty="0" lang="en-US" sz="2400"/>
          </a:p>
          <a:p>
            <a:pPr eaLnBrk="1" hangingPunct="1" indent="0" marL="0">
              <a:spcBef>
                <a:spcPts val="0"/>
              </a:spcBef>
              <a:buNone/>
            </a:pPr>
            <a:r>
              <a:rPr altLang="en-US" dirty="0" lang="ja-JP" sz="2400"/>
              <a:t>　就学上の配慮が必要となることがありますので，別途，志望大学が定めている期日</a:t>
            </a:r>
            <a:endParaRPr altLang="ja-JP" dirty="0" lang="en-US" sz="2400"/>
          </a:p>
          <a:p>
            <a:pPr eaLnBrk="1" hangingPunct="1" indent="0" marL="0">
              <a:spcBef>
                <a:spcPts val="0"/>
              </a:spcBef>
              <a:spcAft>
                <a:spcPts val="1200"/>
              </a:spcAft>
              <a:buNone/>
            </a:pPr>
            <a:r>
              <a:rPr altLang="en-US" dirty="0" lang="ja-JP" sz="2400"/>
              <a:t>　までに志望大学に相談してください。</a:t>
            </a:r>
            <a:endParaRPr altLang="ja-JP" dirty="0" lang="en-US" sz="2400"/>
          </a:p>
          <a:p>
            <a:pPr eaLnBrk="1" hangingPunct="1" indent="0" marL="0">
              <a:spcBef>
                <a:spcPts val="0"/>
              </a:spcBef>
              <a:buNone/>
            </a:pPr>
            <a:endParaRPr altLang="ja-JP" dirty="0" lang="en-US" sz="2000"/>
          </a:p>
          <a:p>
            <a:pPr eaLnBrk="1" hangingPunct="1" indent="0" marL="0">
              <a:spcBef>
                <a:spcPts val="0"/>
              </a:spcBef>
              <a:buFont charset="2" panose="05000000000000000000" pitchFamily="2" typeface="Wingdings"/>
              <a:buChar char="l"/>
            </a:pPr>
            <a:r>
              <a:rPr altLang="en-US" dirty="0" lang="ja-JP" sz="2400"/>
              <a:t>　共通テストの受験上の配慮の申請を行っただけでは，個別大学の個別学力検査</a:t>
            </a:r>
            <a:endParaRPr altLang="ja-JP" dirty="0" lang="en-US" sz="2400"/>
          </a:p>
          <a:p>
            <a:pPr eaLnBrk="1" hangingPunct="1" indent="0" marL="0">
              <a:spcBef>
                <a:spcPts val="0"/>
              </a:spcBef>
              <a:spcAft>
                <a:spcPts val="1200"/>
              </a:spcAft>
              <a:buNone/>
            </a:pPr>
            <a:r>
              <a:rPr altLang="en-US" dirty="0" lang="ja-JP" sz="2400"/>
              <a:t>　等で受験上の配慮を申請したことにはなりません。</a:t>
            </a:r>
            <a:endParaRPr altLang="ja-JP" dirty="0" lang="en-US" sz="2400"/>
          </a:p>
          <a:p>
            <a:pPr eaLnBrk="1" hangingPunct="1" indent="0" marL="0">
              <a:spcBef>
                <a:spcPts val="0"/>
              </a:spcBef>
              <a:buNone/>
            </a:pPr>
            <a:endParaRPr altLang="ja-JP" dirty="0" lang="en-US" sz="2400"/>
          </a:p>
          <a:p>
            <a:pPr eaLnBrk="1" hangingPunct="1" indent="-442913" marL="442913">
              <a:spcBef>
                <a:spcPts val="0"/>
              </a:spcBef>
              <a:buFont charset="2" panose="05000000000000000000" pitchFamily="2" typeface="Wingdings"/>
              <a:buChar char="l"/>
            </a:pPr>
            <a:r>
              <a:rPr altLang="en-US" dirty="0" lang="ja-JP" sz="2400"/>
              <a:t> 「リスニングの免除」が許可された場合の英語の成績の取扱いについては，志望</a:t>
            </a:r>
            <a:endParaRPr altLang="ja-JP" dirty="0" lang="en-US" sz="2400"/>
          </a:p>
          <a:p>
            <a:pPr eaLnBrk="1" hangingPunct="1" indent="0" marL="0">
              <a:spcBef>
                <a:spcPts val="0"/>
              </a:spcBef>
              <a:buNone/>
            </a:pPr>
            <a:r>
              <a:rPr altLang="en-US" dirty="0" lang="ja-JP" sz="2400"/>
              <a:t>　大学に確認してください。</a:t>
            </a:r>
            <a:endParaRPr altLang="ja-JP" dirty="0" lang="en-US" sz="2400"/>
          </a:p>
          <a:p>
            <a:pPr eaLnBrk="1" hangingPunct="1" indent="0" marL="0">
              <a:spcBef>
                <a:spcPts val="0"/>
              </a:spcBef>
              <a:buNone/>
            </a:pPr>
            <a:endParaRPr altLang="ja-JP" dirty="0" lang="en-US" sz="2400"/>
          </a:p>
          <a:p>
            <a:pPr eaLnBrk="1" hangingPunct="1" indent="0" marL="0">
              <a:spcBef>
                <a:spcPts val="0"/>
              </a:spcBef>
              <a:buNone/>
            </a:pPr>
            <a:endParaRPr altLang="ja-JP" dirty="0" lang="en-US" sz="2400"/>
          </a:p>
          <a:p>
            <a:pPr eaLnBrk="1" hangingPunct="1" indent="0" marL="0">
              <a:spcBef>
                <a:spcPts val="0"/>
              </a:spcBef>
              <a:buNone/>
            </a:pPr>
            <a:endParaRPr altLang="ja-JP" dirty="0" lang="en-US" sz="2400"/>
          </a:p>
        </p:txBody>
      </p:sp>
      <p:sp>
        <p:nvSpPr>
          <p:cNvPr id="8" name="Rectangle 5">
            <a:extLst>
              <a:ext uri="{FF2B5EF4-FFF2-40B4-BE49-F238E27FC236}">
                <a16:creationId xmlns:a16="http://schemas.microsoft.com/office/drawing/2014/main" id="{63879EF8-76E1-4716-9C90-DA01A29066E6}"/>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pPr>
              <a:defRPr/>
            </a:pPr>
            <a:r>
              <a:rPr altLang="en-US" b="1" lang="ja-JP" sz="3200">
                <a:latin charset="-128" panose="020B0600070205080204" pitchFamily="50" typeface="ＭＳ Ｐゴシック"/>
              </a:rPr>
              <a:t>　⑨</a:t>
            </a:r>
            <a:r>
              <a:rPr altLang="en-US" b="1" dirty="0" lang="ja-JP" sz="3200">
                <a:latin charset="-128" panose="020B0600070205080204" pitchFamily="50" typeface="ＭＳ Ｐゴシック"/>
              </a:rPr>
              <a:t>　志望大学への事前相談</a:t>
            </a:r>
          </a:p>
        </p:txBody>
      </p:sp>
    </p:spTree>
    <p:extLst>
      <p:ext uri="{BB962C8B-B14F-4D97-AF65-F5344CB8AC3E}">
        <p14:creationId xmlns:p14="http://schemas.microsoft.com/office/powerpoint/2010/main" val="2421959341"/>
      </p:ext>
    </p:extLst>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7103853-090B-4293-85A0-D8F0201635AC}"/>
              </a:ext>
            </a:extLst>
          </p:cNvPr>
          <p:cNvSpPr>
            <a:spLocks noGrp="1"/>
          </p:cNvSpPr>
          <p:nvPr>
            <p:ph idx="12" sz="quarter" type="sldNum"/>
          </p:nvPr>
        </p:nvSpPr>
        <p:spPr/>
        <p:txBody>
          <a:bodyPr/>
          <a:lstStyle/>
          <a:p>
            <a:pPr>
              <a:defRPr/>
            </a:pPr>
            <a:fld id="{9EB99C81-28D7-41D1-BE21-A12FAA09D35B}" type="slidenum">
              <a:rPr altLang="ja-JP" lang="en-US" smtClean="0"/>
              <a:pPr>
                <a:defRPr/>
              </a:pPr>
              <a:t>12</a:t>
            </a:fld>
            <a:endParaRPr altLang="ja-JP" lang="en-US"/>
          </a:p>
        </p:txBody>
      </p:sp>
      <p:sp>
        <p:nvSpPr>
          <p:cNvPr id="7" name="正方形/長方形 6">
            <a:extLst>
              <a:ext uri="{FF2B5EF4-FFF2-40B4-BE49-F238E27FC236}">
                <a16:creationId xmlns:a16="http://schemas.microsoft.com/office/drawing/2014/main" id="{B53B11C3-0D48-46D8-AF31-1F5857BF1C8F}"/>
              </a:ext>
            </a:extLst>
          </p:cNvPr>
          <p:cNvSpPr/>
          <p:nvPr/>
        </p:nvSpPr>
        <p:spPr>
          <a:xfrm>
            <a:off x="191999" y="117000"/>
            <a:ext cx="2088001"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en-US" dirty="0" kern="0" lang="ja-JP" sz="3200">
                <a:solidFill>
                  <a:srgbClr val="000000"/>
                </a:solidFill>
                <a:latin charset="0" typeface="Arial"/>
                <a:ea charset="-128" typeface="ＭＳ Ｐゴシック"/>
              </a:rPr>
              <a:t>表紙 裏</a:t>
            </a:r>
            <a:r>
              <a:rPr altLang="ja-JP" b="1" dirty="0" kern="0" lang="en-US" sz="3200">
                <a:latin charset="0" typeface="Arial"/>
                <a:ea charset="-128" typeface="ＭＳ Ｐゴシック"/>
              </a:rPr>
              <a:t>】</a:t>
            </a:r>
          </a:p>
        </p:txBody>
      </p:sp>
      <p:sp>
        <p:nvSpPr>
          <p:cNvPr id="8" name="正方形/長方形 7">
            <a:extLst>
              <a:ext uri="{FF2B5EF4-FFF2-40B4-BE49-F238E27FC236}">
                <a16:creationId xmlns:a16="http://schemas.microsoft.com/office/drawing/2014/main" id="{553A735F-2515-4794-9A41-98913CC3AB7E}"/>
              </a:ext>
            </a:extLst>
          </p:cNvPr>
          <p:cNvSpPr/>
          <p:nvPr/>
        </p:nvSpPr>
        <p:spPr bwMode="auto">
          <a:xfrm>
            <a:off x="1200000" y="1917000"/>
            <a:ext cx="9792000" cy="2088000"/>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a:spcBef>
                <a:spcPts val="600"/>
              </a:spcBef>
              <a:defRPr/>
            </a:pPr>
            <a:r>
              <a:rPr altLang="ja-JP" dirty="0" kern="0" lang="en-US" sz="2400">
                <a:solidFill>
                  <a:srgbClr val="000000"/>
                </a:solidFill>
                <a:latin typeface="Arial"/>
                <a:ea typeface="ＭＳ Ｐゴシック"/>
              </a:rPr>
              <a:t>【</a:t>
            </a:r>
            <a:r>
              <a:rPr altLang="en-US" dirty="0" kern="0" lang="ja-JP" sz="2400">
                <a:solidFill>
                  <a:srgbClr val="000000"/>
                </a:solidFill>
                <a:latin typeface="Arial"/>
                <a:ea typeface="ＭＳ Ｐゴシック"/>
              </a:rPr>
              <a:t>志願者問合せ専用電話</a:t>
            </a:r>
            <a:r>
              <a:rPr altLang="ja-JP" dirty="0" kern="0" lang="en-US" sz="2400">
                <a:solidFill>
                  <a:srgbClr val="000000"/>
                </a:solidFill>
                <a:latin typeface="Arial"/>
                <a:ea typeface="ＭＳ Ｐゴシック"/>
              </a:rPr>
              <a:t>】</a:t>
            </a:r>
            <a:r>
              <a:rPr altLang="en-US" dirty="0" kern="0" lang="ja-JP" sz="2400">
                <a:solidFill>
                  <a:srgbClr val="000000"/>
                </a:solidFill>
                <a:latin typeface="Arial"/>
                <a:ea typeface="ＭＳ Ｐゴシック"/>
              </a:rPr>
              <a:t>（大学入試センター事業第一課）</a:t>
            </a:r>
            <a:endParaRPr altLang="ja-JP" dirty="0" kern="0" lang="en-US" sz="2400">
              <a:solidFill>
                <a:srgbClr val="000000"/>
              </a:solidFill>
              <a:latin typeface="Arial"/>
              <a:ea typeface="ＭＳ Ｐゴシック"/>
            </a:endParaRPr>
          </a:p>
          <a:p>
            <a:pPr marL="360000">
              <a:spcBef>
                <a:spcPts val="600"/>
              </a:spcBef>
              <a:defRPr/>
            </a:pPr>
            <a:r>
              <a:rPr altLang="ja-JP" dirty="0" kern="0" lang="en-US" sz="2400">
                <a:solidFill>
                  <a:srgbClr val="000000"/>
                </a:solidFill>
                <a:latin typeface="Arial"/>
                <a:ea typeface="ＭＳ Ｐゴシック"/>
              </a:rPr>
              <a:t>03</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3465</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8600</a:t>
            </a:r>
            <a:r>
              <a:rPr altLang="en-US" dirty="0" kern="0" lang="ja-JP" sz="2400">
                <a:solidFill>
                  <a:srgbClr val="000000"/>
                </a:solidFill>
                <a:latin typeface="Arial"/>
                <a:ea typeface="ＭＳ Ｐゴシック"/>
              </a:rPr>
              <a:t>　　　</a:t>
            </a:r>
            <a:r>
              <a:rPr altLang="ja-JP" dirty="0" kern="0" lang="en-US" sz="2000">
                <a:solidFill>
                  <a:srgbClr val="000000"/>
                </a:solidFill>
                <a:latin typeface="ＭＳ Ｐゴシック"/>
                <a:ea typeface="ＭＳ Ｐゴシック"/>
              </a:rPr>
              <a:t>9:30</a:t>
            </a:r>
            <a:r>
              <a:rPr altLang="en-US" dirty="0" kern="0" lang="ja-JP" sz="2000">
                <a:solidFill>
                  <a:srgbClr val="000000"/>
                </a:solidFill>
                <a:latin typeface="ＭＳ Ｐゴシック"/>
                <a:ea typeface="ＭＳ Ｐゴシック"/>
              </a:rPr>
              <a:t>～</a:t>
            </a:r>
            <a:r>
              <a:rPr altLang="ja-JP" dirty="0" kern="0" lang="en-US" sz="2000">
                <a:solidFill>
                  <a:srgbClr val="000000"/>
                </a:solidFill>
                <a:latin typeface="ＭＳ Ｐゴシック"/>
                <a:ea typeface="ＭＳ Ｐゴシック"/>
              </a:rPr>
              <a:t>17:00 </a:t>
            </a:r>
            <a:r>
              <a:rPr altLang="en-US" dirty="0" kern="0" lang="ja-JP" sz="2000">
                <a:solidFill>
                  <a:srgbClr val="000000"/>
                </a:solidFill>
                <a:latin typeface="ＭＳ Ｐゴシック"/>
                <a:ea typeface="ＭＳ Ｐゴシック"/>
              </a:rPr>
              <a:t>（土・日曜，祝日，</a:t>
            </a:r>
            <a:r>
              <a:rPr altLang="ja-JP" dirty="0" kern="0" lang="en-US" sz="2000">
                <a:solidFill>
                  <a:srgbClr val="000000"/>
                </a:solidFill>
                <a:latin typeface="ＭＳ Ｐゴシック"/>
                <a:ea typeface="ＭＳ Ｐゴシック"/>
              </a:rPr>
              <a:t>12</a:t>
            </a:r>
            <a:r>
              <a:rPr altLang="en-US" dirty="0" kern="0" lang="ja-JP" sz="2000">
                <a:solidFill>
                  <a:srgbClr val="000000"/>
                </a:solidFill>
                <a:latin typeface="ＭＳ Ｐゴシック"/>
                <a:ea typeface="ＭＳ Ｐゴシック"/>
              </a:rPr>
              <a:t>月</a:t>
            </a:r>
            <a:r>
              <a:rPr altLang="ja-JP" dirty="0" kern="0" lang="en-US" sz="2000">
                <a:solidFill>
                  <a:srgbClr val="000000"/>
                </a:solidFill>
                <a:latin typeface="ＭＳ Ｐゴシック"/>
                <a:ea typeface="ＭＳ Ｐゴシック"/>
              </a:rPr>
              <a:t>29</a:t>
            </a:r>
            <a:r>
              <a:rPr altLang="en-US" dirty="0" kern="0" lang="ja-JP" sz="2000">
                <a:solidFill>
                  <a:srgbClr val="000000"/>
                </a:solidFill>
                <a:latin typeface="ＭＳ Ｐゴシック"/>
                <a:ea typeface="ＭＳ Ｐゴシック"/>
              </a:rPr>
              <a:t>日～</a:t>
            </a:r>
            <a:r>
              <a:rPr altLang="ja-JP" dirty="0" kern="0" lang="en-US" sz="2000">
                <a:solidFill>
                  <a:srgbClr val="000000"/>
                </a:solidFill>
                <a:latin typeface="ＭＳ Ｐゴシック"/>
                <a:ea typeface="ＭＳ Ｐゴシック"/>
              </a:rPr>
              <a:t>1</a:t>
            </a:r>
            <a:r>
              <a:rPr altLang="en-US" dirty="0" kern="0" lang="ja-JP" sz="2000">
                <a:solidFill>
                  <a:srgbClr val="000000"/>
                </a:solidFill>
                <a:latin typeface="ＭＳ Ｐゴシック"/>
                <a:ea typeface="ＭＳ Ｐゴシック"/>
              </a:rPr>
              <a:t>月</a:t>
            </a:r>
            <a:r>
              <a:rPr altLang="ja-JP" dirty="0" kern="0" lang="en-US" sz="2000">
                <a:solidFill>
                  <a:srgbClr val="000000"/>
                </a:solidFill>
                <a:latin typeface="ＭＳ Ｐゴシック"/>
                <a:ea typeface="ＭＳ Ｐゴシック"/>
              </a:rPr>
              <a:t>3</a:t>
            </a:r>
            <a:r>
              <a:rPr altLang="en-US" dirty="0" kern="0" lang="ja-JP" sz="2000">
                <a:solidFill>
                  <a:srgbClr val="000000"/>
                </a:solidFill>
                <a:latin typeface="ＭＳ Ｐゴシック"/>
                <a:ea typeface="ＭＳ Ｐゴシック"/>
              </a:rPr>
              <a:t>日を除く）</a:t>
            </a:r>
          </a:p>
          <a:p>
            <a:pPr>
              <a:spcBef>
                <a:spcPts val="600"/>
              </a:spcBef>
              <a:defRPr/>
            </a:pPr>
            <a:r>
              <a:rPr altLang="ja-JP" dirty="0" kern="0" lang="en-US" sz="2400">
                <a:solidFill>
                  <a:srgbClr val="000000"/>
                </a:solidFill>
                <a:latin typeface="Arial"/>
                <a:ea typeface="ＭＳ Ｐゴシック"/>
              </a:rPr>
              <a:t>【</a:t>
            </a:r>
            <a:r>
              <a:rPr altLang="en-US" dirty="0" kern="0" lang="ja-JP" sz="2400">
                <a:solidFill>
                  <a:srgbClr val="000000"/>
                </a:solidFill>
                <a:latin typeface="Arial"/>
                <a:ea typeface="ＭＳ Ｐゴシック"/>
              </a:rPr>
              <a:t>電話での問合せが難しい障害等のある方専用</a:t>
            </a:r>
            <a:r>
              <a:rPr altLang="ja-JP" dirty="0" kern="0" lang="en-US" sz="2400">
                <a:solidFill>
                  <a:srgbClr val="000000"/>
                </a:solidFill>
                <a:latin typeface="Arial"/>
                <a:ea typeface="ＭＳ Ｐゴシック"/>
              </a:rPr>
              <a:t>FAX】</a:t>
            </a:r>
          </a:p>
          <a:p>
            <a:pPr marL="360000">
              <a:spcBef>
                <a:spcPts val="600"/>
              </a:spcBef>
              <a:defRPr/>
            </a:pPr>
            <a:r>
              <a:rPr altLang="ja-JP" dirty="0" kern="0" lang="en-US" sz="2400">
                <a:solidFill>
                  <a:srgbClr val="000000"/>
                </a:solidFill>
                <a:latin typeface="Arial"/>
                <a:ea typeface="ＭＳ Ｐゴシック"/>
              </a:rPr>
              <a:t>03</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3485</a:t>
            </a:r>
            <a:r>
              <a:rPr altLang="en-US" dirty="0" kern="0" lang="ja-JP" sz="2400">
                <a:solidFill>
                  <a:srgbClr val="000000"/>
                </a:solidFill>
                <a:latin typeface="Arial"/>
                <a:ea typeface="ＭＳ Ｐゴシック"/>
              </a:rPr>
              <a:t>－</a:t>
            </a:r>
            <a:r>
              <a:rPr altLang="ja-JP" dirty="0" kern="0" lang="en-US" sz="2400">
                <a:solidFill>
                  <a:srgbClr val="000000"/>
                </a:solidFill>
                <a:latin typeface="Arial"/>
                <a:ea typeface="ＭＳ Ｐゴシック"/>
              </a:rPr>
              <a:t>1771</a:t>
            </a:r>
            <a:endParaRPr altLang="ja-JP" dirty="0" kern="0" lang="en-US" sz="2000">
              <a:solidFill>
                <a:srgbClr val="000000"/>
              </a:solidFill>
              <a:latin typeface="Arial"/>
              <a:ea typeface="ＭＳ Ｐゴシック"/>
            </a:endParaRPr>
          </a:p>
        </p:txBody>
      </p:sp>
      <p:sp>
        <p:nvSpPr>
          <p:cNvPr id="12" name="テキスト ボックス 11">
            <a:extLst>
              <a:ext uri="{FF2B5EF4-FFF2-40B4-BE49-F238E27FC236}">
                <a16:creationId xmlns:a16="http://schemas.microsoft.com/office/drawing/2014/main" id="{79BC90F7-DD81-42DD-8389-4475F0094DEA}"/>
              </a:ext>
            </a:extLst>
          </p:cNvPr>
          <p:cNvSpPr txBox="1"/>
          <p:nvPr/>
        </p:nvSpPr>
        <p:spPr>
          <a:xfrm>
            <a:off x="1200000" y="4437000"/>
            <a:ext cx="8352440" cy="1415772"/>
          </a:xfrm>
          <a:prstGeom prst="rect">
            <a:avLst/>
          </a:prstGeom>
          <a:noFill/>
        </p:spPr>
        <p:txBody>
          <a:bodyPr rtlCol="0" wrap="square">
            <a:spAutoFit/>
          </a:bodyPr>
          <a:lstStyle/>
          <a:p>
            <a:pPr>
              <a:defRPr/>
            </a:pPr>
            <a:r>
              <a:rPr altLang="ja-JP" dirty="0" kern="0" lang="en-US" sz="2400">
                <a:solidFill>
                  <a:srgbClr val="000000"/>
                </a:solidFill>
              </a:rPr>
              <a:t>※</a:t>
            </a:r>
            <a:r>
              <a:rPr altLang="en-US" dirty="0" kern="0" lang="ja-JP" sz="2400">
                <a:solidFill>
                  <a:srgbClr val="000000"/>
                </a:solidFill>
              </a:rPr>
              <a:t>　受験上の配慮に関する</a:t>
            </a:r>
            <a:r>
              <a:rPr altLang="ja-JP" dirty="0" kern="0" lang="en-US" sz="2400">
                <a:solidFill>
                  <a:srgbClr val="000000"/>
                </a:solidFill>
              </a:rPr>
              <a:t>Q</a:t>
            </a:r>
            <a:r>
              <a:rPr altLang="en-US" dirty="0" kern="0" lang="ja-JP" sz="2400">
                <a:solidFill>
                  <a:srgbClr val="000000"/>
                </a:solidFill>
              </a:rPr>
              <a:t>＆</a:t>
            </a:r>
            <a:r>
              <a:rPr altLang="ja-JP" dirty="0" kern="0" lang="en-US" sz="2400">
                <a:solidFill>
                  <a:srgbClr val="000000"/>
                </a:solidFill>
              </a:rPr>
              <a:t>A</a:t>
            </a:r>
            <a:r>
              <a:rPr altLang="en-US" dirty="0" kern="0" lang="ja-JP" sz="2400">
                <a:solidFill>
                  <a:srgbClr val="000000"/>
                </a:solidFill>
              </a:rPr>
              <a:t>については，大学入試センター</a:t>
            </a:r>
            <a:endParaRPr altLang="ja-JP" dirty="0" kern="0" lang="en-US" sz="2400">
              <a:solidFill>
                <a:srgbClr val="000000"/>
              </a:solidFill>
            </a:endParaRPr>
          </a:p>
          <a:p>
            <a:pPr>
              <a:defRPr/>
            </a:pPr>
            <a:r>
              <a:rPr altLang="en-US" dirty="0" kern="0" lang="ja-JP" sz="2400">
                <a:solidFill>
                  <a:srgbClr val="000000"/>
                </a:solidFill>
              </a:rPr>
              <a:t>　　のホームページにも掲載しています。</a:t>
            </a:r>
            <a:endParaRPr altLang="ja-JP" dirty="0" kern="0" lang="en-US" sz="2400">
              <a:solidFill>
                <a:srgbClr val="000000"/>
              </a:solidFill>
            </a:endParaRPr>
          </a:p>
          <a:p>
            <a:pPr>
              <a:defRPr/>
            </a:pPr>
            <a:endParaRPr altLang="ja-JP" dirty="0" kern="0" lang="en-US" sz="1200">
              <a:solidFill>
                <a:srgbClr val="000000"/>
              </a:solidFill>
            </a:endParaRPr>
          </a:p>
          <a:p>
            <a:pPr>
              <a:defRPr/>
            </a:pPr>
            <a:r>
              <a:rPr altLang="ja-JP" dirty="0" kern="0" lang="en-US" sz="2200">
                <a:solidFill>
                  <a:srgbClr val="000000"/>
                </a:solidFill>
              </a:rPr>
              <a:t>https://www.dnc.ac.jp/kyotsu/shiken_jouhou/r7/hairyo_qa.html</a:t>
            </a:r>
          </a:p>
          <a:p>
            <a:pPr>
              <a:defRPr/>
            </a:pPr>
            <a:endParaRPr altLang="en-US" dirty="0" lang="ja-JP">
              <a:solidFill>
                <a:srgbClr val="000000"/>
              </a:solidFill>
            </a:endParaRPr>
          </a:p>
        </p:txBody>
      </p:sp>
      <p:pic>
        <p:nvPicPr>
          <p:cNvPr id="13" name="図 12">
            <a:extLst>
              <a:ext uri="{FF2B5EF4-FFF2-40B4-BE49-F238E27FC236}">
                <a16:creationId xmlns:a16="http://schemas.microsoft.com/office/drawing/2014/main" id="{C70541EA-2462-430B-9A1D-FD74ED565261}"/>
              </a:ext>
            </a:extLst>
          </p:cNvPr>
          <p:cNvPicPr/>
          <p:nvPr/>
        </p:nvPicPr>
        <p:blipFill>
          <a:blip cstate="print" r:embed="rId3">
            <a:extLst>
              <a:ext uri="{28A0092B-C50C-407E-A947-70E740481C1C}">
                <a14:useLocalDpi xmlns:a14="http://schemas.microsoft.com/office/drawing/2010/main" val="0"/>
              </a:ext>
            </a:extLst>
          </a:blip>
          <a:srcRect/>
          <a:stretch>
            <a:fillRect/>
          </a:stretch>
        </p:blipFill>
        <p:spPr bwMode="auto">
          <a:xfrm>
            <a:off x="9624000" y="4437000"/>
            <a:ext cx="1371429" cy="1371429"/>
          </a:xfrm>
          <a:prstGeom prst="rect">
            <a:avLst/>
          </a:prstGeom>
          <a:noFill/>
          <a:ln>
            <a:noFill/>
          </a:ln>
        </p:spPr>
      </p:pic>
      <p:sp>
        <p:nvSpPr>
          <p:cNvPr id="9" name="Rectangle 5">
            <a:extLst>
              <a:ext uri="{FF2B5EF4-FFF2-40B4-BE49-F238E27FC236}">
                <a16:creationId xmlns:a16="http://schemas.microsoft.com/office/drawing/2014/main" id="{BE9117A4-8904-46B8-A36A-4FEA383A32AD}"/>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pPr>
              <a:defRPr/>
            </a:pPr>
            <a:r>
              <a:rPr altLang="en-US" b="1" dirty="0" lang="ja-JP" sz="3200">
                <a:latin charset="-128" panose="020B0600070205080204" pitchFamily="50" typeface="ＭＳ Ｐゴシック"/>
              </a:rPr>
              <a:t>　受験上の配慮に関する事前相談</a:t>
            </a:r>
          </a:p>
        </p:txBody>
      </p:sp>
    </p:spTree>
    <p:extLst>
      <p:ext uri="{BB962C8B-B14F-4D97-AF65-F5344CB8AC3E}">
        <p14:creationId xmlns:p14="http://schemas.microsoft.com/office/powerpoint/2010/main" val="3917103142"/>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324B3F8-2279-49C1-B0AD-9C7DB1560350}"/>
              </a:ext>
            </a:extLst>
          </p:cNvPr>
          <p:cNvSpPr>
            <a:spLocks noGrp="1"/>
          </p:cNvSpPr>
          <p:nvPr>
            <p:ph idx="12" sz="quarter" type="sldNum"/>
          </p:nvPr>
        </p:nvSpPr>
        <p:spPr>
          <a:xfrm>
            <a:off x="9408000" y="5949000"/>
            <a:ext cx="2641600" cy="476250"/>
          </a:xfrm>
        </p:spPr>
        <p:txBody>
          <a:bodyPr/>
          <a:lstStyle/>
          <a:p>
            <a:pPr>
              <a:defRPr/>
            </a:pPr>
            <a:fld id="{5D0C3138-1DF5-4EE7-9BC8-8086AF259160}" type="slidenum">
              <a:rPr altLang="ja-JP" lang="en-US" smtClean="0"/>
              <a:pPr>
                <a:defRPr/>
              </a:pPr>
              <a:t>2</a:t>
            </a:fld>
            <a:endParaRPr altLang="ja-JP" lang="en-US"/>
          </a:p>
        </p:txBody>
      </p:sp>
      <p:sp>
        <p:nvSpPr>
          <p:cNvPr id="4" name="Rectangle 13">
            <a:extLst>
              <a:ext uri="{FF2B5EF4-FFF2-40B4-BE49-F238E27FC236}">
                <a16:creationId xmlns:a16="http://schemas.microsoft.com/office/drawing/2014/main" id="{E8AE1C37-D138-4044-860D-6F906CDA5243}"/>
              </a:ext>
            </a:extLst>
          </p:cNvPr>
          <p:cNvSpPr txBox="1">
            <a:spLocks noChangeArrowheads="1"/>
          </p:cNvSpPr>
          <p:nvPr/>
        </p:nvSpPr>
        <p:spPr>
          <a:xfrm>
            <a:off x="0" y="962445"/>
            <a:ext cx="12192000"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defRPr/>
            </a:pPr>
            <a:r>
              <a:rPr altLang="ja-JP" b="1" dirty="0" lang="en-US" sz="4000">
                <a:solidFill>
                  <a:srgbClr val="000000"/>
                </a:solidFill>
                <a:latin typeface="ＭＳ Ｐゴシック"/>
                <a:ea typeface="ＭＳ Ｐゴシック"/>
              </a:rPr>
              <a:t>Ⅰ</a:t>
            </a:r>
            <a:r>
              <a:rPr altLang="en-US" b="1" dirty="0" lang="ja-JP" sz="4000">
                <a:solidFill>
                  <a:srgbClr val="000000"/>
                </a:solidFill>
                <a:latin typeface="ＭＳ Ｐゴシック"/>
                <a:ea typeface="ＭＳ Ｐゴシック"/>
              </a:rPr>
              <a:t>　概要</a:t>
            </a:r>
          </a:p>
        </p:txBody>
      </p:sp>
      <p:graphicFrame>
        <p:nvGraphicFramePr>
          <p:cNvPr id="3" name="表 2">
            <a:extLst>
              <a:ext uri="{FF2B5EF4-FFF2-40B4-BE49-F238E27FC236}">
                <a16:creationId xmlns:a16="http://schemas.microsoft.com/office/drawing/2014/main" id="{6B01F5CB-9801-46B1-A169-A2B154F83183}"/>
              </a:ext>
            </a:extLst>
          </p:cNvPr>
          <p:cNvGraphicFramePr>
            <a:graphicFrameLocks noGrp="1"/>
          </p:cNvGraphicFramePr>
          <p:nvPr>
            <p:extLst>
              <p:ext uri="{D42A27DB-BD31-4B8C-83A1-F6EECF244321}">
                <p14:modId xmlns:p14="http://schemas.microsoft.com/office/powerpoint/2010/main" val="3827519316"/>
              </p:ext>
            </p:extLst>
          </p:nvPr>
        </p:nvGraphicFramePr>
        <p:xfrm>
          <a:off x="1344000" y="1845000"/>
          <a:ext cx="9360000" cy="79200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792000">
                <a:tc>
                  <a:txBody>
                    <a:bodyPr/>
                    <a:lstStyle/>
                    <a:p>
                      <a:pPr algn="ctr" defTabSz="914400" eaLnBrk="1" fontAlgn="auto" hangingPunct="1" indent="0" latinLnBrk="0" lvl="0" marL="0" marR="0" rtl="0">
                        <a:lnSpc>
                          <a:spcPct val="110000"/>
                        </a:lnSpc>
                        <a:spcBef>
                          <a:spcPts val="0"/>
                        </a:spcBef>
                        <a:spcAft>
                          <a:spcPts val="0"/>
                        </a:spcAft>
                        <a:buClrTx/>
                        <a:buSzTx/>
                        <a:buFontTx/>
                        <a:buNone/>
                        <a:tabLst/>
                        <a:defRPr/>
                      </a:pPr>
                      <a:r>
                        <a:rPr altLang="en-US" dirty="0" kern="100" lang="ja-JP" sz="2400">
                          <a:effectLst/>
                        </a:rPr>
                        <a:t> 概要</a:t>
                      </a:r>
                      <a:endParaRPr altLang="ja-JP" b="0" dirty="0" kern="100" lang="ja-JP"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①　受験上の配慮について</a:t>
                      </a:r>
                      <a:endParaRPr altLang="ja-JP" b="1" dirty="0" kern="0" lang="en-US" sz="2000">
                        <a:solidFill>
                          <a:srgbClr val="000000"/>
                        </a:solidFill>
                        <a:latin charset="-128" panose="020B0600070205080204" pitchFamily="50" typeface="ＭＳ Ｐゴシック"/>
                        <a:ea charset="-128" panose="020B0600070205080204" pitchFamily="50" typeface="ＭＳ Ｐゴシック"/>
                      </a:endParaRPr>
                    </a:p>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②　申請等の主な流れ</a:t>
                      </a:r>
                      <a:endParaRPr altLang="ja-JP" b="1" dirty="0" kern="0" lang="en-US" sz="2000">
                        <a:solidFill>
                          <a:srgbClr val="000000"/>
                        </a:solidFill>
                        <a:latin charset="-128" panose="020B0600070205080204" pitchFamily="50" typeface="ＭＳ Ｐゴシック"/>
                        <a:ea charset="-128" panose="020B0600070205080204" pitchFamily="50" typeface="ＭＳ Ｐゴシック"/>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0" name="表 19">
            <a:extLst>
              <a:ext uri="{FF2B5EF4-FFF2-40B4-BE49-F238E27FC236}">
                <a16:creationId xmlns:a16="http://schemas.microsoft.com/office/drawing/2014/main" id="{B9F50A8A-7602-43E9-BF37-852C98728262}"/>
              </a:ext>
            </a:extLst>
          </p:cNvPr>
          <p:cNvGraphicFramePr>
            <a:graphicFrameLocks noGrp="1"/>
          </p:cNvGraphicFramePr>
          <p:nvPr>
            <p:extLst>
              <p:ext uri="{D42A27DB-BD31-4B8C-83A1-F6EECF244321}">
                <p14:modId xmlns:p14="http://schemas.microsoft.com/office/powerpoint/2010/main" val="272546183"/>
              </p:ext>
            </p:extLst>
          </p:nvPr>
        </p:nvGraphicFramePr>
        <p:xfrm>
          <a:off x="1344000" y="4797000"/>
          <a:ext cx="9360000" cy="595375"/>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595375">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 出願後</a:t>
                      </a:r>
                      <a:endParaRPr altLang="ja-JP" b="0" dirty="0" kern="100" lang="ja-JP"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⑧　出願後の不慮の事故等による受験上の配慮</a:t>
                      </a:r>
                      <a:endParaRPr altLang="ja-JP" b="0" dirty="0" kern="100" lang="ja-JP" sz="20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1" name="表 20">
            <a:extLst>
              <a:ext uri="{FF2B5EF4-FFF2-40B4-BE49-F238E27FC236}">
                <a16:creationId xmlns:a16="http://schemas.microsoft.com/office/drawing/2014/main" id="{6A01363C-9809-4DF2-8D9D-4E5E09EE6EFE}"/>
              </a:ext>
            </a:extLst>
          </p:cNvPr>
          <p:cNvGraphicFramePr>
            <a:graphicFrameLocks noGrp="1"/>
          </p:cNvGraphicFramePr>
          <p:nvPr>
            <p:extLst>
              <p:ext uri="{D42A27DB-BD31-4B8C-83A1-F6EECF244321}">
                <p14:modId xmlns:p14="http://schemas.microsoft.com/office/powerpoint/2010/main" val="1134846362"/>
              </p:ext>
            </p:extLst>
          </p:nvPr>
        </p:nvGraphicFramePr>
        <p:xfrm>
          <a:off x="1344000" y="5517000"/>
          <a:ext cx="9360000" cy="595375"/>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595375">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 その他</a:t>
                      </a:r>
                      <a:endParaRPr altLang="ja-JP" b="0" dirty="0" kern="100" lang="ja-JP"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⑨　志望大学への事前相談</a:t>
                      </a:r>
                      <a:endParaRPr altLang="ja-JP" b="0" dirty="0" kern="100" lang="ja-JP" sz="20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2" name="表 21">
            <a:extLst>
              <a:ext uri="{FF2B5EF4-FFF2-40B4-BE49-F238E27FC236}">
                <a16:creationId xmlns:a16="http://schemas.microsoft.com/office/drawing/2014/main" id="{AEDFAC3D-382F-40DA-B4A0-333DE1791082}"/>
              </a:ext>
            </a:extLst>
          </p:cNvPr>
          <p:cNvGraphicFramePr>
            <a:graphicFrameLocks noGrp="1"/>
          </p:cNvGraphicFramePr>
          <p:nvPr>
            <p:extLst>
              <p:ext uri="{D42A27DB-BD31-4B8C-83A1-F6EECF244321}">
                <p14:modId xmlns:p14="http://schemas.microsoft.com/office/powerpoint/2010/main" val="3484289172"/>
              </p:ext>
            </p:extLst>
          </p:nvPr>
        </p:nvGraphicFramePr>
        <p:xfrm>
          <a:off x="1344000" y="2781000"/>
          <a:ext cx="9360000" cy="187200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18720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配慮事項</a:t>
                      </a:r>
                      <a:endParaRPr altLang="ja-JP" dirty="0" kern="100" lang="en-US" sz="2400">
                        <a:effectLst/>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a:t>
                      </a:r>
                      <a:endParaRPr altLang="ja-JP" dirty="0" kern="100" lang="en-US" sz="2400">
                        <a:effectLst/>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配慮内容</a:t>
                      </a:r>
                      <a:endParaRPr altLang="ja-JP" b="0" dirty="0" kern="100" lang="en-US"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③　受験上の配慮事項について</a:t>
                      </a:r>
                    </a:p>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④　代表的な受験上の配慮事項の例</a:t>
                      </a:r>
                    </a:p>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⑤　リスニングにおける試験時間延長の実施方式</a:t>
                      </a:r>
                    </a:p>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⑥　文字解答・チェック解答</a:t>
                      </a:r>
                    </a:p>
                    <a:p>
                      <a:pPr algn="l" defTabSz="914400" eaLnBrk="1" fontAlgn="auto" hangingPunct="1" indent="0" latinLnBrk="0" lvl="0" marL="0" marR="0" rtl="0">
                        <a:lnSpc>
                          <a:spcPct val="11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⑦　拡大文字問題冊子</a:t>
                      </a: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spTree>
    <p:extLst>
      <p:ext uri="{BB962C8B-B14F-4D97-AF65-F5344CB8AC3E}">
        <p14:creationId xmlns:p14="http://schemas.microsoft.com/office/powerpoint/2010/main" val="2384881900"/>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C7B8395-7CB5-4C1B-B4A3-5D172337940A}"/>
              </a:ext>
            </a:extLst>
          </p:cNvPr>
          <p:cNvSpPr>
            <a:spLocks noGrp="1"/>
          </p:cNvSpPr>
          <p:nvPr>
            <p:ph idx="12" sz="quarter" type="sldNum"/>
          </p:nvPr>
        </p:nvSpPr>
        <p:spPr/>
        <p:txBody>
          <a:bodyPr/>
          <a:lstStyle/>
          <a:p>
            <a:pPr>
              <a:defRPr/>
            </a:pPr>
            <a:fld id="{5D0C3138-1DF5-4EE7-9BC8-8086AF259160}" type="slidenum">
              <a:rPr altLang="ja-JP" lang="en-US" smtClean="0"/>
              <a:pPr>
                <a:defRPr/>
              </a:pPr>
              <a:t>3</a:t>
            </a:fld>
            <a:endParaRPr altLang="ja-JP" lang="en-US"/>
          </a:p>
        </p:txBody>
      </p:sp>
      <p:sp>
        <p:nvSpPr>
          <p:cNvPr id="3" name="正方形/長方形 2">
            <a:extLst>
              <a:ext uri="{FF2B5EF4-FFF2-40B4-BE49-F238E27FC236}">
                <a16:creationId xmlns:a16="http://schemas.microsoft.com/office/drawing/2014/main" id="{8672FE0C-ED88-41D5-A810-EA4B3BE4B69B}"/>
              </a:ext>
            </a:extLst>
          </p:cNvPr>
          <p:cNvSpPr/>
          <p:nvPr/>
        </p:nvSpPr>
        <p:spPr>
          <a:xfrm>
            <a:off x="192000" y="117000"/>
            <a:ext cx="2160000"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en-US" dirty="0" kern="0" lang="ja-JP" sz="3200">
                <a:latin charset="0" typeface="Arial"/>
                <a:ea charset="-128" typeface="ＭＳ Ｐゴシック"/>
              </a:rPr>
              <a:t>表紙</a:t>
            </a:r>
            <a:r>
              <a:rPr altLang="ja-JP" dirty="0" kern="0" lang="en-US" sz="3200">
                <a:latin charset="0" typeface="Arial"/>
                <a:ea charset="-128" typeface="ＭＳ Ｐゴシック"/>
              </a:rPr>
              <a:t> </a:t>
            </a:r>
            <a:r>
              <a:rPr altLang="en-US" dirty="0" kern="0" lang="ja-JP" sz="3200">
                <a:latin charset="0" typeface="Arial"/>
                <a:ea charset="-128" typeface="ＭＳ Ｐゴシック"/>
              </a:rPr>
              <a:t>裏</a:t>
            </a:r>
            <a:r>
              <a:rPr altLang="ja-JP" b="1" dirty="0" kern="0" lang="en-US" sz="3200">
                <a:latin charset="0" typeface="Arial"/>
                <a:ea charset="-128" typeface="ＭＳ Ｐゴシック"/>
              </a:rPr>
              <a:t>】</a:t>
            </a:r>
          </a:p>
        </p:txBody>
      </p:sp>
      <p:sp>
        <p:nvSpPr>
          <p:cNvPr id="4" name="Rectangle 3">
            <a:extLst>
              <a:ext uri="{FF2B5EF4-FFF2-40B4-BE49-F238E27FC236}">
                <a16:creationId xmlns:a16="http://schemas.microsoft.com/office/drawing/2014/main" id="{3E4DD1F8-F64E-4777-9825-08CF476F03FE}"/>
              </a:ext>
            </a:extLst>
          </p:cNvPr>
          <p:cNvSpPr txBox="1">
            <a:spLocks noChangeArrowheads="1"/>
          </p:cNvSpPr>
          <p:nvPr/>
        </p:nvSpPr>
        <p:spPr bwMode="auto">
          <a:xfrm>
            <a:off x="408000" y="1845000"/>
            <a:ext cx="11160000" cy="36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lnSpc>
                <a:spcPct val="120000"/>
              </a:lnSpc>
              <a:spcBef>
                <a:spcPts val="0"/>
              </a:spcBef>
              <a:buFont charset="2" panose="05000000000000000000" pitchFamily="2" typeface="Wingdings"/>
              <a:buChar char="l"/>
            </a:pPr>
            <a:r>
              <a:rPr altLang="en-US" dirty="0" lang="ja-JP" sz="2400"/>
              <a:t>　共通テストにおいては，病気・負傷や障害等のために， 受験に際して配慮を希望する志願者に対し，</a:t>
            </a:r>
            <a:r>
              <a:rPr altLang="en-US" dirty="0" lang="ja-JP" sz="2400" u="sng">
                <a:solidFill>
                  <a:srgbClr val="FF0000"/>
                </a:solidFill>
              </a:rPr>
              <a:t>個々の症状や状態等に応じた</a:t>
            </a:r>
            <a:r>
              <a:rPr altLang="en-US" dirty="0" lang="ja-JP" sz="2400"/>
              <a:t>受験上の配慮を行います。</a:t>
            </a:r>
            <a:endParaRPr altLang="ja-JP" dirty="0" lang="en-US" sz="2400"/>
          </a:p>
          <a:p>
            <a:pPr eaLnBrk="1" hangingPunct="1" indent="0" marL="0">
              <a:lnSpc>
                <a:spcPct val="120000"/>
              </a:lnSpc>
              <a:spcBef>
                <a:spcPts val="0"/>
              </a:spcBef>
              <a:buNone/>
            </a:pPr>
            <a:endParaRPr altLang="ja-JP" dirty="0" lang="en-US" sz="2000"/>
          </a:p>
          <a:p>
            <a:pPr eaLnBrk="1" hangingPunct="1">
              <a:lnSpc>
                <a:spcPct val="120000"/>
              </a:lnSpc>
              <a:spcBef>
                <a:spcPts val="0"/>
              </a:spcBef>
              <a:buFont charset="2" panose="05000000000000000000" pitchFamily="2" typeface="Wingdings"/>
              <a:buChar char="l"/>
            </a:pPr>
            <a:r>
              <a:rPr altLang="en-US" dirty="0" lang="ja-JP" sz="2400"/>
              <a:t>　配慮事項については，志願者からの申請に基づき，大学入試センターで審査の上，決定します。決定に当たっては、個々の症状や状態等を総合的に判断します。</a:t>
            </a:r>
            <a:endParaRPr altLang="ja-JP" dirty="0" lang="en-US" sz="2400"/>
          </a:p>
          <a:p>
            <a:pPr eaLnBrk="1" hangingPunct="1" indent="0" marL="0">
              <a:lnSpc>
                <a:spcPct val="120000"/>
              </a:lnSpc>
              <a:spcBef>
                <a:spcPts val="0"/>
              </a:spcBef>
              <a:buNone/>
            </a:pPr>
            <a:endParaRPr altLang="ja-JP" dirty="0" lang="en-US" sz="2400"/>
          </a:p>
          <a:p>
            <a:pPr algn="just" eaLnBrk="1" hangingPunct="1">
              <a:lnSpc>
                <a:spcPct val="120000"/>
              </a:lnSpc>
              <a:spcBef>
                <a:spcPts val="0"/>
              </a:spcBef>
              <a:spcAft>
                <a:spcPts val="0"/>
              </a:spcAft>
              <a:buFont charset="2" panose="05000000000000000000" pitchFamily="2" typeface="Wingdings"/>
              <a:buChar char="l"/>
            </a:pPr>
            <a:r>
              <a:rPr altLang="en-US" dirty="0" lang="ja-JP" sz="2400">
                <a:solidFill>
                  <a:schemeClr val="accent4"/>
                </a:solidFill>
                <a:latin charset="-128" panose="020B0600070205080204" pitchFamily="50" typeface="ＭＳ Ｐゴシック"/>
              </a:rPr>
              <a:t>　受験上の配慮事項については，高等学校等での配慮の実施状況，障害等の種類　や程度にかかわらず，必要に応じて申請することができます。</a:t>
            </a:r>
            <a:endParaRPr altLang="ja-JP" dirty="0" lang="en-US" sz="2400">
              <a:solidFill>
                <a:schemeClr val="accent4"/>
              </a:solidFill>
              <a:latin charset="-128" panose="020B0600070205080204" pitchFamily="50" typeface="ＭＳ Ｐゴシック"/>
            </a:endParaRPr>
          </a:p>
        </p:txBody>
      </p:sp>
      <p:sp>
        <p:nvSpPr>
          <p:cNvPr id="7" name="Rectangle 5">
            <a:extLst>
              <a:ext uri="{FF2B5EF4-FFF2-40B4-BE49-F238E27FC236}">
                <a16:creationId xmlns:a16="http://schemas.microsoft.com/office/drawing/2014/main" id="{EF38BCB1-2378-4873-A64B-CEEC3780264A}"/>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kern="0" lang="ja-JP" sz="3200">
                <a:latin charset="-128" panose="020B0600070205080204" pitchFamily="50" typeface="ＭＳ Ｐゴシック"/>
              </a:rPr>
              <a:t>　①　受験上の配慮について</a:t>
            </a:r>
          </a:p>
        </p:txBody>
      </p:sp>
    </p:spTree>
    <p:extLst>
      <p:ext uri="{BB962C8B-B14F-4D97-AF65-F5344CB8AC3E}">
        <p14:creationId xmlns:p14="http://schemas.microsoft.com/office/powerpoint/2010/main" val="3813105704"/>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a:xfrm>
            <a:off x="9430400" y="5949000"/>
            <a:ext cx="2641600" cy="476250"/>
          </a:xfrm>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4</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pic>
        <p:nvPicPr>
          <p:cNvPr descr="ユーザー" id="7" name="グラフィックス 6">
            <a:extLst>
              <a:ext uri="{FF2B5EF4-FFF2-40B4-BE49-F238E27FC236}">
                <a16:creationId xmlns:a16="http://schemas.microsoft.com/office/drawing/2014/main" id="{CA1B53B1-DC0F-4946-B009-EB95116613D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64316" y="1569316"/>
            <a:ext cx="995684" cy="995684"/>
          </a:xfrm>
          <a:prstGeom prst="rect">
            <a:avLst/>
          </a:prstGeom>
        </p:spPr>
      </p:pic>
      <p:pic>
        <p:nvPicPr>
          <p:cNvPr descr="建物" id="9" name="グラフィックス 8">
            <a:extLst>
              <a:ext uri="{FF2B5EF4-FFF2-40B4-BE49-F238E27FC236}">
                <a16:creationId xmlns:a16="http://schemas.microsoft.com/office/drawing/2014/main" id="{DA63EFE6-DC04-4DB5-8846-BEB29C5B6E1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33201" y="1676980"/>
            <a:ext cx="1114799" cy="816020"/>
          </a:xfrm>
          <a:prstGeom prst="rect">
            <a:avLst/>
          </a:prstGeom>
        </p:spPr>
      </p:pic>
      <p:sp>
        <p:nvSpPr>
          <p:cNvPr id="10" name="テキスト ボックス 9">
            <a:extLst>
              <a:ext uri="{FF2B5EF4-FFF2-40B4-BE49-F238E27FC236}">
                <a16:creationId xmlns:a16="http://schemas.microsoft.com/office/drawing/2014/main" id="{4A750D8A-E930-4646-9EAA-5C4CD7FFA474}"/>
              </a:ext>
            </a:extLst>
          </p:cNvPr>
          <p:cNvSpPr txBox="1"/>
          <p:nvPr/>
        </p:nvSpPr>
        <p:spPr>
          <a:xfrm flipH="1" flipV="1" rot="10800000">
            <a:off x="3300316" y="1885396"/>
            <a:ext cx="995684" cy="369332"/>
          </a:xfrm>
          <a:prstGeom prst="rect">
            <a:avLst/>
          </a:prstGeom>
          <a:noFill/>
        </p:spPr>
        <p:txBody>
          <a:bodyPr rtlCol="0" wrap="square">
            <a:spAutoFit/>
          </a:bodyPr>
          <a:lstStyle/>
          <a:p>
            <a:pPr algn="l" defTabSz="914400"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rPr>
              <a:t>志願者</a:t>
            </a:r>
            <a:endParaRPr altLang="en-US" b="0" baseline="0" cap="none" dirty="0" i="0" kern="1200" kumimoji="1" lang="ja-JP" noProof="0" normalizeH="0" spc="0" strike="noStrike" sz="16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p:txBody>
      </p:sp>
      <p:sp>
        <p:nvSpPr>
          <p:cNvPr id="11" name="テキスト ボックス 10">
            <a:extLst>
              <a:ext uri="{FF2B5EF4-FFF2-40B4-BE49-F238E27FC236}">
                <a16:creationId xmlns:a16="http://schemas.microsoft.com/office/drawing/2014/main" id="{D7C475BC-4066-4E5B-87F2-CB169D1BA4D9}"/>
              </a:ext>
            </a:extLst>
          </p:cNvPr>
          <p:cNvSpPr txBox="1"/>
          <p:nvPr/>
        </p:nvSpPr>
        <p:spPr>
          <a:xfrm flipH="1" flipV="1" rot="10800000">
            <a:off x="8866800" y="1979668"/>
            <a:ext cx="1981200" cy="369332"/>
          </a:xfrm>
          <a:prstGeom prst="rect">
            <a:avLst/>
          </a:prstGeom>
          <a:noFill/>
        </p:spPr>
        <p:txBody>
          <a:bodyPr rtlCol="0" wrap="square">
            <a:spAutoFit/>
          </a:bodyPr>
          <a:lstStyle/>
          <a:p>
            <a:pPr algn="l" defTabSz="914400"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1200" kumimoji="1" lang="ja-JP"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rPr>
              <a:t>大学入試センター</a:t>
            </a:r>
          </a:p>
        </p:txBody>
      </p:sp>
      <p:sp>
        <p:nvSpPr>
          <p:cNvPr id="12" name="Rectangle 3">
            <a:extLst>
              <a:ext uri="{FF2B5EF4-FFF2-40B4-BE49-F238E27FC236}">
                <a16:creationId xmlns:a16="http://schemas.microsoft.com/office/drawing/2014/main" id="{AD8233FC-F7A0-4827-8677-88A5DB436388}"/>
              </a:ext>
            </a:extLst>
          </p:cNvPr>
          <p:cNvSpPr txBox="1">
            <a:spLocks noChangeArrowheads="1"/>
          </p:cNvSpPr>
          <p:nvPr/>
        </p:nvSpPr>
        <p:spPr bwMode="auto">
          <a:xfrm>
            <a:off x="1344000" y="2421000"/>
            <a:ext cx="4427998" cy="4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lgn="just" defTabSz="914400" eaLnBrk="1" fontAlgn="base" hangingPunct="1" indent="0" latinLnBrk="0" lvl="0" marL="0" marR="0" rtl="0">
              <a:lnSpc>
                <a:spcPct val="100000"/>
              </a:lnSpc>
              <a:spcBef>
                <a:spcPts val="600"/>
              </a:spcBef>
              <a:spcAft>
                <a:spcPts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① 配慮案内の入手（</a:t>
            </a:r>
            <a:r>
              <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7</a:t>
            </a: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月上旬～）</a:t>
            </a:r>
            <a:endPar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just" defTabSz="914400" eaLnBrk="1" fontAlgn="base" hangingPunct="1" indent="0" latinLnBrk="0" lvl="0" marL="0" marR="0" rtl="0">
              <a:lnSpc>
                <a:spcPct val="100000"/>
              </a:lnSpc>
              <a:spcBef>
                <a:spcPts val="900"/>
              </a:spcBef>
              <a:spcAft>
                <a:spcPts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② 申請書類の作成</a:t>
            </a:r>
            <a:endPar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just" defTabSz="914400" eaLnBrk="1" fontAlgn="base" hangingPunct="1" indent="0" latinLnBrk="0" lvl="0" marL="0" marR="0" rtl="0">
              <a:lnSpc>
                <a:spcPct val="100000"/>
              </a:lnSpc>
              <a:spcBef>
                <a:spcPts val="600"/>
              </a:spcBef>
              <a:spcAft>
                <a:spcPct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③ 受験上の配慮申請</a:t>
            </a:r>
            <a:endPar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just" defTabSz="914400" eaLnBrk="1" fontAlgn="base" hangingPunct="1" indent="0" latinLnBrk="0" lvl="0" marL="0" marR="0" rtl="0">
              <a:lnSpc>
                <a:spcPct val="100000"/>
              </a:lnSpc>
              <a:spcBef>
                <a:spcPts val="600"/>
              </a:spcBef>
              <a:spcAft>
                <a:spcPct val="0"/>
              </a:spcAft>
              <a:buClrTx/>
              <a:buSzTx/>
              <a:buFontTx/>
              <a:buNone/>
              <a:tabLst/>
              <a:defRPr/>
            </a:pP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　</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Ⅰ.8</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月</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1</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日（木）～</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9</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月</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3</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日（火）</a:t>
            </a:r>
            <a:endPar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just" defTabSz="914400" eaLnBrk="1" fontAlgn="base" hangingPunct="1" indent="0" latinLnBrk="0" lvl="0" marL="0" marR="0" rtl="0">
              <a:lnSpc>
                <a:spcPct val="100000"/>
              </a:lnSpc>
              <a:spcBef>
                <a:spcPts val="600"/>
              </a:spcBef>
              <a:spcAft>
                <a:spcPct val="0"/>
              </a:spcAft>
              <a:buClrTx/>
              <a:buSzTx/>
              <a:buFontTx/>
              <a:buNone/>
              <a:tabLst/>
              <a:defRPr/>
            </a:pP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　</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Ⅱ.9</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月</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4</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日（水）～</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9</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月</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24</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日（火）</a:t>
            </a:r>
            <a:endPar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just" defTabSz="914400" eaLnBrk="1" fontAlgn="base" hangingPunct="1" indent="0" latinLnBrk="0" lvl="0" marL="0" marR="0" rtl="0">
              <a:lnSpc>
                <a:spcPct val="100000"/>
              </a:lnSpc>
              <a:spcBef>
                <a:spcPts val="600"/>
              </a:spcBef>
              <a:spcAft>
                <a:spcPct val="0"/>
              </a:spcAft>
              <a:buClrTx/>
              <a:buSzTx/>
              <a:buFontTx/>
              <a:buNone/>
              <a:tabLst/>
              <a:defRPr/>
            </a:pP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　</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Ⅲ.9</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月</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25</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日（水）～</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10</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月</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7</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日（月）</a:t>
            </a:r>
            <a:endPar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just" defTabSz="914400" eaLnBrk="1" fontAlgn="base" hangingPunct="1" indent="0" latinLnBrk="0" lvl="0" marL="0" marR="0" rtl="0">
              <a:lnSpc>
                <a:spcPts val="1200"/>
              </a:lnSpc>
              <a:spcBef>
                <a:spcPts val="600"/>
              </a:spcBef>
              <a:spcAft>
                <a:spcPct val="0"/>
              </a:spcAft>
              <a:buClrTx/>
              <a:buSzTx/>
              <a:buFontTx/>
              <a:buNone/>
              <a:tabLst/>
              <a:defRPr/>
            </a:pP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　　</a:t>
            </a:r>
            <a:r>
              <a:rPr altLang="ja-JP" b="0" baseline="0" cap="none" dirty="0" i="0" kern="1200" kumimoji="1" lang="en-US" noProof="0" normalizeH="0" spc="0" strike="noStrike" sz="1400" u="none">
                <a:ln>
                  <a:noFill/>
                </a:ln>
                <a:solidFill>
                  <a:srgbClr val="000000"/>
                </a:solidFill>
                <a:effectLst/>
                <a:uLnTx/>
                <a:uFillTx/>
                <a:latin charset="0" panose="020B0604020202020204" pitchFamily="34" typeface="Arial"/>
                <a:ea charset="-128" panose="020B0600070205080204" pitchFamily="50" typeface="ＭＳ Ｐゴシック"/>
                <a:cs typeface="+mn-cs"/>
              </a:rPr>
              <a:t>※Ⅰ</a:t>
            </a:r>
            <a:r>
              <a:rPr altLang="en-US" b="0" baseline="0" cap="none" dirty="0" i="0" kern="1200" kumimoji="1" lang="ja-JP" noProof="0" normalizeH="0" spc="0" strike="noStrike" sz="1400" u="none">
                <a:ln>
                  <a:noFill/>
                </a:ln>
                <a:solidFill>
                  <a:srgbClr val="000000"/>
                </a:solidFill>
                <a:effectLst/>
                <a:uLnTx/>
                <a:uFillTx/>
                <a:latin charset="0" panose="020B0604020202020204" pitchFamily="34" typeface="Arial"/>
                <a:ea charset="-128" panose="020B0600070205080204" pitchFamily="50" typeface="ＭＳ Ｐゴシック"/>
                <a:cs typeface="+mn-cs"/>
              </a:rPr>
              <a:t>・</a:t>
            </a:r>
            <a:r>
              <a:rPr altLang="ja-JP" b="0" baseline="0" cap="none" dirty="0" i="0" kern="1200" kumimoji="1" lang="en-US" noProof="0" normalizeH="0" spc="0" strike="noStrike" sz="1400" u="none">
                <a:ln>
                  <a:noFill/>
                </a:ln>
                <a:solidFill>
                  <a:srgbClr val="000000"/>
                </a:solidFill>
                <a:effectLst/>
                <a:uLnTx/>
                <a:uFillTx/>
                <a:latin charset="0" panose="020B0604020202020204" pitchFamily="34" typeface="Arial"/>
                <a:ea charset="-128" panose="020B0600070205080204" pitchFamily="50" typeface="ＭＳ Ｐゴシック"/>
                <a:cs typeface="+mn-cs"/>
              </a:rPr>
              <a:t>Ⅱ</a:t>
            </a:r>
            <a:r>
              <a:rPr altLang="en-US" b="0" baseline="0" cap="none" dirty="0" i="0" kern="1200" kumimoji="1" lang="ja-JP" noProof="0" normalizeH="0" spc="0" strike="noStrike" sz="1400" u="none">
                <a:ln>
                  <a:noFill/>
                </a:ln>
                <a:solidFill>
                  <a:srgbClr val="000000"/>
                </a:solidFill>
                <a:effectLst/>
                <a:uLnTx/>
                <a:uFillTx/>
                <a:latin charset="0" panose="020B0604020202020204" pitchFamily="34" typeface="Arial"/>
                <a:ea charset="-128" panose="020B0600070205080204" pitchFamily="50" typeface="ＭＳ Ｐゴシック"/>
                <a:cs typeface="+mn-cs"/>
              </a:rPr>
              <a:t>は出願前申請、</a:t>
            </a:r>
            <a:r>
              <a:rPr altLang="ja-JP" b="0" baseline="0" cap="none" dirty="0" i="0" kern="1200" kumimoji="1" lang="en-US" noProof="0" normalizeH="0" spc="0" strike="noStrike" sz="1400" u="none">
                <a:ln>
                  <a:noFill/>
                </a:ln>
                <a:solidFill>
                  <a:srgbClr val="000000"/>
                </a:solidFill>
                <a:effectLst/>
                <a:uLnTx/>
                <a:uFillTx/>
                <a:latin charset="0" panose="020B0604020202020204" pitchFamily="34" typeface="Arial"/>
                <a:ea charset="-128" panose="020B0600070205080204" pitchFamily="50" typeface="ＭＳ Ｐゴシック"/>
                <a:cs typeface="+mn-cs"/>
              </a:rPr>
              <a:t>Ⅲ</a:t>
            </a:r>
            <a:r>
              <a:rPr altLang="en-US" b="0" baseline="0" cap="none" dirty="0" i="0" kern="1200" kumimoji="1" lang="ja-JP" noProof="0" normalizeH="0" spc="0" strike="noStrike" sz="1400" u="none">
                <a:ln>
                  <a:noFill/>
                </a:ln>
                <a:solidFill>
                  <a:srgbClr val="000000"/>
                </a:solidFill>
                <a:effectLst/>
                <a:uLnTx/>
                <a:uFillTx/>
                <a:latin charset="0" panose="020B0604020202020204" pitchFamily="34" typeface="Arial"/>
                <a:ea charset="-128" panose="020B0600070205080204" pitchFamily="50" typeface="ＭＳ Ｐゴシック"/>
                <a:cs typeface="+mn-cs"/>
              </a:rPr>
              <a:t>は出願時申請</a:t>
            </a:r>
            <a:endParaRPr altLang="ja-JP" b="0" baseline="0" cap="none" dirty="0" i="0" kern="1200" kumimoji="1" lang="en-US" noProof="0" normalizeH="0" spc="0" strike="noStrike" sz="1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just" defTabSz="914400" eaLnBrk="1" fontAlgn="base" hangingPunct="1" indent="0" latinLnBrk="0" lvl="0" marL="0" marR="0" rtl="0">
              <a:lnSpc>
                <a:spcPct val="100000"/>
              </a:lnSpc>
              <a:spcBef>
                <a:spcPts val="1200"/>
              </a:spcBef>
              <a:spcAft>
                <a:spcPct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④ 各「通知書」受領・確認</a:t>
            </a:r>
            <a:endPar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just" defTabSz="914400" eaLnBrk="1" fontAlgn="base" hangingPunct="1" indent="0" latinLnBrk="0" lvl="0" marL="0" marR="0" rtl="0">
              <a:lnSpc>
                <a:spcPct val="100000"/>
              </a:lnSpc>
              <a:spcBef>
                <a:spcPts val="1800"/>
              </a:spcBef>
              <a:spcAft>
                <a:spcPct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⑤ 大学入学共通テスト受験</a:t>
            </a:r>
            <a:endPar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p:txBody>
      </p:sp>
      <p:sp>
        <p:nvSpPr>
          <p:cNvPr id="13" name="四角形: 角を丸くする 12">
            <a:extLst>
              <a:ext uri="{FF2B5EF4-FFF2-40B4-BE49-F238E27FC236}">
                <a16:creationId xmlns:a16="http://schemas.microsoft.com/office/drawing/2014/main" id="{41729438-7194-4F41-8638-BB7DD069C934}"/>
              </a:ext>
            </a:extLst>
          </p:cNvPr>
          <p:cNvSpPr/>
          <p:nvPr/>
        </p:nvSpPr>
        <p:spPr bwMode="auto">
          <a:xfrm>
            <a:off x="5808000" y="2493000"/>
            <a:ext cx="792000" cy="3888000"/>
          </a:xfrm>
          <a:prstGeom prst="roundRect">
            <a:avLst/>
          </a:prstGeom>
          <a:solidFill>
            <a:schemeClr val="accent2"/>
          </a:solidFill>
          <a:ln>
            <a:noFill/>
          </a:ln>
          <a:effectLst/>
          <a:extLst/>
        </p:spPr>
        <p:txBody>
          <a:bodyPr anchor="ctr" anchorCtr="0" bIns="45720" compatLnSpc="1" lIns="91440" numCol="1" rIns="91440" rtlCol="0" tIns="45720" vert="horz" wrap="square">
            <a:prstTxWarp prst="textNoShape">
              <a:avLst/>
            </a:prstTxWarp>
          </a:bodyPr>
          <a:lstStyle/>
          <a:p>
            <a:pPr algn="ctr" defTabSz="914400" eaLnBrk="1" fontAlgn="base" hangingPunct="1" indent="-268288" latinLnBrk="0" lvl="0" marL="268288" marR="0" rtl="0">
              <a:lnSpc>
                <a:spcPct val="100000"/>
              </a:lnSpc>
              <a:spcBef>
                <a:spcPct val="20000"/>
              </a:spcBef>
              <a:spcAft>
                <a:spcPct val="0"/>
              </a:spcAft>
              <a:buClrTx/>
              <a:buSzTx/>
              <a:buFontTx/>
              <a:buNone/>
              <a:tabLst/>
              <a:defRPr/>
            </a:pPr>
            <a:r>
              <a:rPr altLang="en-US" b="0" baseline="0" cap="none" dirty="0" i="0" kern="1200" kumimoji="1" lang="ja-JP" noProof="0" normalizeH="0" spc="0" strike="noStrike" sz="1600" u="none">
                <a:ln>
                  <a:noFill/>
                </a:ln>
                <a:solidFill>
                  <a:srgbClr val="FFFFFF"/>
                </a:solidFill>
                <a:effectLst/>
                <a:uLnTx/>
                <a:uFillTx/>
                <a:latin charset="0" typeface="Arial"/>
                <a:ea charset="-128" panose="020B0600070205080204" pitchFamily="50" typeface="ＭＳ Ｐゴシック"/>
                <a:cs typeface="+mn-cs"/>
              </a:rPr>
              <a:t> </a:t>
            </a:r>
            <a:r>
              <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7</a:t>
            </a:r>
            <a:r>
              <a:rPr altLang="en-US" b="0" baseline="0" cap="none" dirty="0" i="0" kern="1200" kumimoji="1" lang="ja-JP"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月</a:t>
            </a:r>
            <a:endParaRPr altLang="ja-JP" b="0" baseline="0" cap="none" dirty="0" i="0" kern="1200" kumimoji="1" lang="en-US" noProof="0" normalizeH="0" spc="0" strike="noStrike" sz="16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endParaRPr altLang="ja-JP" b="0" baseline="0" cap="none" dirty="0" i="0" kern="1200" kumimoji="1" lang="en-US" noProof="0" normalizeH="0" spc="0" strike="noStrike" sz="14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r>
              <a:rPr altLang="en-US" b="0" baseline="0" cap="none" dirty="0" i="0" kern="1200" kumimoji="1" lang="ja-JP"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 </a:t>
            </a:r>
            <a:r>
              <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8</a:t>
            </a:r>
            <a:r>
              <a:rPr altLang="en-US" b="0" baseline="0" cap="none" dirty="0" i="0" kern="1200" kumimoji="1" lang="ja-JP"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月</a:t>
            </a:r>
            <a:endPar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endParaRPr altLang="ja-JP" b="0" baseline="0" cap="none" dirty="0" i="0" kern="1200" kumimoji="1" lang="en-US" noProof="0" normalizeH="0" spc="0" strike="noStrike" sz="14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r>
              <a:rPr altLang="en-US" b="0" baseline="0" cap="none" dirty="0" i="0" kern="1200" kumimoji="1" lang="ja-JP"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 </a:t>
            </a:r>
            <a:r>
              <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9</a:t>
            </a:r>
            <a:r>
              <a:rPr altLang="en-US" b="0" baseline="0" cap="none" dirty="0" i="0" kern="1200" kumimoji="1" lang="ja-JP"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月</a:t>
            </a:r>
            <a:endPar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endParaRPr altLang="ja-JP" b="0" baseline="0" cap="none" dirty="0" i="0" kern="1200" kumimoji="1" lang="en-US" noProof="0" normalizeH="0" spc="0" strike="noStrike" sz="14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r>
              <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10</a:t>
            </a:r>
            <a:r>
              <a:rPr altLang="en-US" b="0" baseline="0" cap="none" dirty="0" i="0" kern="1200" kumimoji="1" lang="ja-JP"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月</a:t>
            </a:r>
            <a:endPar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endParaRPr altLang="ja-JP" b="0" baseline="0" cap="none" dirty="0" i="0" kern="1200" kumimoji="1" lang="en-US" noProof="0" normalizeH="0" spc="0" strike="noStrike" sz="14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r>
              <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11</a:t>
            </a:r>
            <a:r>
              <a:rPr altLang="en-US" b="0" baseline="0" cap="none" dirty="0" i="0" kern="1200" kumimoji="1" lang="ja-JP"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月</a:t>
            </a:r>
            <a:endPar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endParaRPr altLang="ja-JP" b="0" baseline="0" cap="none" dirty="0" i="0" kern="1200" kumimoji="1" lang="en-US" noProof="0" normalizeH="0" spc="0" strike="noStrike" sz="14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r>
              <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12</a:t>
            </a:r>
            <a:r>
              <a:rPr altLang="en-US" b="0" baseline="0" cap="none" dirty="0" i="0" kern="1200" kumimoji="1" lang="ja-JP"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月</a:t>
            </a:r>
            <a:endPar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endParaRPr altLang="ja-JP" b="0" baseline="0" cap="none" dirty="0" i="0" kern="1200" kumimoji="1" lang="en-US" noProof="0" normalizeH="0" spc="0" strike="noStrike" sz="1400" u="none">
              <a:ln>
                <a:noFill/>
              </a:ln>
              <a:solidFill>
                <a:srgbClr val="FFFFFF"/>
              </a:solidFill>
              <a:effectLst/>
              <a:uLnTx/>
              <a:uFillTx/>
              <a:latin charset="0" typeface="Arial"/>
              <a:ea charset="-128" panose="020B0600070205080204" pitchFamily="50" typeface="ＭＳ Ｐゴシック"/>
              <a:cs typeface="+mn-cs"/>
            </a:endParaRPr>
          </a:p>
          <a:p>
            <a:pPr algn="ctr" defTabSz="914400" eaLnBrk="1" fontAlgn="base" hangingPunct="1" indent="-268288" latinLnBrk="0" lvl="0" marL="268288" marR="0" rtl="0">
              <a:lnSpc>
                <a:spcPct val="100000"/>
              </a:lnSpc>
              <a:spcBef>
                <a:spcPct val="20000"/>
              </a:spcBef>
              <a:spcAft>
                <a:spcPct val="0"/>
              </a:spcAft>
              <a:buClrTx/>
              <a:buSzTx/>
              <a:buFontTx/>
              <a:buNone/>
              <a:tabLst/>
              <a:defRPr/>
            </a:pPr>
            <a:r>
              <a:rPr altLang="en-US" b="0" baseline="0" cap="none" dirty="0" i="0" kern="1200" kumimoji="1" lang="ja-JP" noProof="0" normalizeH="0" spc="0" strike="noStrike" sz="1600" u="none">
                <a:ln>
                  <a:noFill/>
                </a:ln>
                <a:solidFill>
                  <a:srgbClr val="FFFFFF"/>
                </a:solidFill>
                <a:effectLst/>
                <a:uLnTx/>
                <a:uFillTx/>
                <a:latin charset="0" typeface="Arial"/>
                <a:ea charset="-128" panose="020B0600070205080204" pitchFamily="50" typeface="ＭＳ Ｐゴシック"/>
                <a:cs typeface="+mn-cs"/>
              </a:rPr>
              <a:t> </a:t>
            </a:r>
            <a:r>
              <a:rPr altLang="ja-JP" b="0" baseline="0" cap="none" dirty="0" i="0" kern="1200" kumimoji="1" lang="en-US"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1</a:t>
            </a:r>
            <a:r>
              <a:rPr altLang="en-US" b="0" baseline="0" cap="none" dirty="0" i="0" kern="1200" kumimoji="1" lang="ja-JP" noProof="0" normalizeH="0" spc="0" strike="noStrike" sz="1800" u="none">
                <a:ln>
                  <a:noFill/>
                </a:ln>
                <a:solidFill>
                  <a:srgbClr val="FFFFFF"/>
                </a:solidFill>
                <a:effectLst/>
                <a:uLnTx/>
                <a:uFillTx/>
                <a:latin charset="0" typeface="Arial"/>
                <a:ea charset="-128" panose="020B0600070205080204" pitchFamily="50" typeface="ＭＳ Ｐゴシック"/>
                <a:cs typeface="+mn-cs"/>
              </a:rPr>
              <a:t>月</a:t>
            </a:r>
            <a:endParaRPr altLang="en-US" b="0" baseline="0" cap="none" dirty="0" i="0" kern="1200" kumimoji="1" lang="ja-JP" noProof="0" normalizeH="0" spc="0" strike="noStrike" sz="1600" u="none">
              <a:ln>
                <a:noFill/>
              </a:ln>
              <a:solidFill>
                <a:srgbClr val="FFFFFF"/>
              </a:solidFill>
              <a:effectLst/>
              <a:uLnTx/>
              <a:uFillTx/>
              <a:latin charset="0" typeface="Arial"/>
              <a:ea charset="-128" panose="020B0600070205080204" pitchFamily="50" typeface="ＭＳ Ｐゴシック"/>
              <a:cs typeface="+mn-cs"/>
            </a:endParaRPr>
          </a:p>
        </p:txBody>
      </p:sp>
      <p:sp>
        <p:nvSpPr>
          <p:cNvPr id="15" name="テキスト ボックス 14">
            <a:extLst>
              <a:ext uri="{FF2B5EF4-FFF2-40B4-BE49-F238E27FC236}">
                <a16:creationId xmlns:a16="http://schemas.microsoft.com/office/drawing/2014/main" id="{90585C24-32FB-4359-AE56-CE58DA881267}"/>
              </a:ext>
            </a:extLst>
          </p:cNvPr>
          <p:cNvSpPr txBox="1"/>
          <p:nvPr/>
        </p:nvSpPr>
        <p:spPr>
          <a:xfrm>
            <a:off x="6816000" y="2526099"/>
            <a:ext cx="4284000" cy="3854901"/>
          </a:xfrm>
          <a:prstGeom prst="rect">
            <a:avLst/>
          </a:prstGeom>
          <a:noFill/>
        </p:spPr>
        <p:txBody>
          <a:bodyPr rtlCol="0" wrap="square">
            <a:spAutoFit/>
          </a:bodyPr>
          <a:lstStyle/>
          <a:p>
            <a:pPr algn="l" defTabSz="914400" eaLnBrk="0" fontAlgn="base" hangingPunct="0" indent="0" latinLnBrk="0" lvl="0" marL="0" marR="0" rtl="0">
              <a:lnSpc>
                <a:spcPct val="100000"/>
              </a:lnSpc>
              <a:spcBef>
                <a:spcPts val="1200"/>
              </a:spcBef>
              <a:spcAft>
                <a:spcPct val="0"/>
              </a:spcAft>
              <a:buClrTx/>
              <a:buSzTx/>
              <a:buFontTx/>
              <a:buNone/>
              <a:tabLst/>
              <a:defRPr/>
            </a:pPr>
            <a:r>
              <a:rPr altLang="en-US" b="0" baseline="0" cap="none" dirty="0" i="0" kern="1200" kumimoji="1" lang="ja-JP" noProof="0" normalizeH="0" spc="0" strike="noStrike" sz="1800" u="sng">
                <a:ln>
                  <a:noFill/>
                </a:ln>
                <a:solidFill>
                  <a:srgbClr val="FF0000"/>
                </a:solidFill>
                <a:effectLst/>
                <a:uLnTx/>
                <a:uFillTx/>
                <a:latin charset="-128" panose="020B0609070205080204" pitchFamily="49" typeface="ＭＳ ゴシック"/>
                <a:ea charset="-128" panose="020B0609070205080204" pitchFamily="49" typeface="ＭＳ ゴシック"/>
                <a:cs typeface="+mn-cs"/>
              </a:rPr>
              <a:t>年間を通して個別に</a:t>
            </a:r>
            <a:r>
              <a:rPr altLang="en-US" lang="ja-JP" sz="1800" u="sng">
                <a:solidFill>
                  <a:srgbClr val="FF0000"/>
                </a:solidFill>
                <a:latin charset="-128" panose="020B0609070205080204" pitchFamily="49" typeface="ＭＳ ゴシック"/>
                <a:ea charset="-128" panose="020B0609070205080204" pitchFamily="49" typeface="ＭＳ ゴシック"/>
              </a:rPr>
              <a:t>随時</a:t>
            </a:r>
            <a:r>
              <a:rPr altLang="en-US" b="0" baseline="0" cap="none" i="0" kern="1200" kumimoji="1" lang="ja-JP" noProof="0" normalizeH="0" spc="0" strike="noStrike" sz="1800" u="sng">
                <a:ln>
                  <a:noFill/>
                </a:ln>
                <a:solidFill>
                  <a:srgbClr val="FF0000"/>
                </a:solidFill>
                <a:effectLst/>
                <a:uLnTx/>
                <a:uFillTx/>
                <a:latin charset="-128" panose="020B0609070205080204" pitchFamily="49" typeface="ＭＳ ゴシック"/>
                <a:ea charset="-128" panose="020B0609070205080204" pitchFamily="49" typeface="ＭＳ ゴシック"/>
                <a:cs typeface="+mn-cs"/>
              </a:rPr>
              <a:t>相談</a:t>
            </a:r>
            <a:r>
              <a:rPr altLang="en-US" b="0" baseline="0" cap="none" dirty="0" i="0" kern="1200" kumimoji="1" lang="ja-JP" noProof="0" normalizeH="0" spc="0" strike="noStrike" sz="1800" u="sng">
                <a:ln>
                  <a:noFill/>
                </a:ln>
                <a:solidFill>
                  <a:srgbClr val="FF0000"/>
                </a:solidFill>
                <a:effectLst/>
                <a:uLnTx/>
                <a:uFillTx/>
                <a:latin charset="-128" panose="020B0609070205080204" pitchFamily="49" typeface="ＭＳ ゴシック"/>
                <a:ea charset="-128" panose="020B0609070205080204" pitchFamily="49" typeface="ＭＳ ゴシック"/>
                <a:cs typeface="+mn-cs"/>
              </a:rPr>
              <a:t>を受付</a:t>
            </a:r>
            <a:endParaRPr altLang="ja-JP" b="0" baseline="0" cap="none" dirty="0" i="0" kern="1200" kumimoji="1" lang="en-US" noProof="0" normalizeH="0" spc="0" strike="noStrike" sz="2000" u="sng">
              <a:ln>
                <a:noFill/>
              </a:ln>
              <a:solidFill>
                <a:srgbClr val="FF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ts val="1200"/>
              </a:spcBef>
              <a:spcAft>
                <a:spcPct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❶ 申請受付</a:t>
            </a:r>
            <a:endPar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ts val="1200"/>
              </a:spcBef>
              <a:spcAft>
                <a:spcPct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❷ 審査</a:t>
            </a:r>
            <a:endPar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ts val="1200"/>
              </a:spcBef>
              <a:spcAft>
                <a:spcPct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❸ 「審査結果通知書」送付</a:t>
            </a:r>
            <a:endPar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ts val="300"/>
              </a:spcBef>
              <a:spcAft>
                <a:spcPct val="0"/>
              </a:spcAft>
              <a:buClrTx/>
              <a:buSzTx/>
              <a:buFontTx/>
              <a:buNone/>
              <a:tabLst/>
              <a:defRPr/>
            </a:pP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　　</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Ⅰ.9</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月下旬</a:t>
            </a:r>
            <a:endPar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ts val="300"/>
              </a:spcBef>
              <a:spcAft>
                <a:spcPct val="0"/>
              </a:spcAft>
              <a:buClrTx/>
              <a:buSzTx/>
              <a:buFontTx/>
              <a:buNone/>
              <a:tabLst/>
              <a:defRPr/>
            </a:pP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　　</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Ⅱ.11</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月下旬</a:t>
            </a:r>
            <a:endPar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ts val="300"/>
              </a:spcBef>
              <a:spcAft>
                <a:spcPct val="0"/>
              </a:spcAft>
              <a:buClrTx/>
              <a:buSzTx/>
              <a:buFontTx/>
              <a:buNone/>
              <a:tabLst/>
              <a:defRPr/>
            </a:pP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　　</a:t>
            </a:r>
            <a:r>
              <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Ⅲ.11</a:t>
            </a:r>
            <a:r>
              <a:rPr altLang="en-US" b="0" baseline="0" cap="none" dirty="0" i="0" kern="1200" kumimoji="1" lang="ja-JP"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rPr>
              <a:t>月下旬</a:t>
            </a:r>
            <a:endParaRPr altLang="ja-JP" b="0" baseline="0" cap="none" dirty="0" i="0" kern="1200" kumimoji="1" lang="en-US" noProof="0" normalizeH="0" spc="0" strike="noStrike" sz="20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ts val="600"/>
              </a:spcBef>
              <a:spcAft>
                <a:spcPct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❹ 「決定通知書」送付</a:t>
            </a:r>
            <a:endPar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ts val="0"/>
              </a:spcBef>
              <a:spcAft>
                <a:spcPct val="0"/>
              </a:spcAft>
              <a:buClrTx/>
              <a:buSzTx/>
              <a:buFontTx/>
              <a:buNone/>
              <a:tabLst/>
              <a:defRPr/>
            </a:pP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　　</a:t>
            </a:r>
            <a:r>
              <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12</a:t>
            </a:r>
            <a:r>
              <a:rPr altLang="en-US" b="0" baseline="0" cap="none" dirty="0" i="0" kern="120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月上旬～中旬</a:t>
            </a:r>
            <a:endParaRPr altLang="ja-JP" b="0" baseline="0" cap="none" dirty="0" i="0" kern="120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p:txBody>
      </p:sp>
      <p:sp>
        <p:nvSpPr>
          <p:cNvPr id="14" name="Rectangle 5">
            <a:extLst>
              <a:ext uri="{FF2B5EF4-FFF2-40B4-BE49-F238E27FC236}">
                <a16:creationId xmlns:a16="http://schemas.microsoft.com/office/drawing/2014/main" id="{EA3E7986-CE9B-44B2-B6DA-9E21D915AF34}"/>
              </a:ext>
            </a:extLst>
          </p:cNvPr>
          <p:cNvSpPr>
            <a:spLocks noChangeArrowheads="1"/>
          </p:cNvSpPr>
          <p:nvPr/>
        </p:nvSpPr>
        <p:spPr bwMode="auto">
          <a:xfrm>
            <a:off x="336000" y="1043938"/>
            <a:ext cx="11520000" cy="585062"/>
          </a:xfrm>
          <a:prstGeom prst="roundRect">
            <a:avLst>
              <a:gd fmla="val 24537" name="adj"/>
            </a:avLst>
          </a:prstGeom>
          <a:solidFill>
            <a:srgbClr val="FFC000"/>
          </a:solidFill>
          <a:ln w="28575">
            <a:solidFill>
              <a:srgbClr val="FF6600"/>
            </a:solidFill>
          </a:ln>
        </p:spPr>
        <p:txBody>
          <a:bodyPr anchor="b"/>
          <a:lstStyle/>
          <a:p>
            <a:pPr algn="l" defTabSz="914400" eaLnBrk="1" fontAlgn="base" hangingPunct="1" indent="0" latinLnBrk="0" lvl="0" marL="0" marR="0" rtl="0">
              <a:lnSpc>
                <a:spcPct val="100000"/>
              </a:lnSpc>
              <a:spcBef>
                <a:spcPct val="0"/>
              </a:spcBef>
              <a:spcAft>
                <a:spcPct val="0"/>
              </a:spcAft>
              <a:buClrTx/>
              <a:buSzTx/>
              <a:buFontTx/>
              <a:buNone/>
              <a:tabLst/>
              <a:defRPr/>
            </a:pPr>
            <a:r>
              <a:rPr altLang="en-US" b="1" baseline="0" cap="none" dirty="0" i="0" kern="1200" kumimoji="1" lang="ja-JP" noProof="0" normalizeH="0" spc="0" strike="noStrike" sz="3200" u="none">
                <a:ln>
                  <a:noFill/>
                </a:ln>
                <a:solidFill>
                  <a:srgbClr val="000000"/>
                </a:solidFill>
                <a:effectLst/>
                <a:uLnTx/>
                <a:uFillTx/>
                <a:latin typeface="ＭＳ Ｐゴシック"/>
                <a:ea typeface="ＭＳ Ｐゴシック"/>
                <a:cs typeface="+mn-cs"/>
              </a:rPr>
              <a:t>　②　</a:t>
            </a:r>
            <a:r>
              <a:rPr altLang="en-US" b="1" baseline="0" cap="none" dirty="0" i="0" kern="1200" kumimoji="1" lang="ja-JP" noProof="0" normalizeH="0" spc="0" strike="noStrike" sz="2800" u="none">
                <a:ln>
                  <a:noFill/>
                </a:ln>
                <a:solidFill>
                  <a:srgbClr val="000000"/>
                </a:solidFill>
                <a:effectLst/>
                <a:uLnTx/>
                <a:uFillTx/>
                <a:latin typeface="ＭＳ Ｐゴシック"/>
                <a:ea typeface="ＭＳ Ｐゴシック"/>
                <a:cs typeface="+mn-cs"/>
              </a:rPr>
              <a:t>申請等の主な流れ</a:t>
            </a:r>
          </a:p>
        </p:txBody>
      </p:sp>
      <p:sp>
        <p:nvSpPr>
          <p:cNvPr id="16" name="正方形/長方形 15">
            <a:extLst>
              <a:ext uri="{FF2B5EF4-FFF2-40B4-BE49-F238E27FC236}">
                <a16:creationId xmlns:a16="http://schemas.microsoft.com/office/drawing/2014/main" id="{06806C50-EC36-41B8-B79B-C360A059E041}"/>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【P2</a:t>
            </a:r>
            <a:r>
              <a:rPr altLang="en-US" b="0" baseline="0" cap="none" dirty="0" i="0" kern="0" kumimoji="1" lang="ja-JP"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3】</a:t>
            </a:r>
          </a:p>
        </p:txBody>
      </p:sp>
    </p:spTree>
    <p:extLst>
      <p:ext uri="{BB962C8B-B14F-4D97-AF65-F5344CB8AC3E}">
        <p14:creationId xmlns:p14="http://schemas.microsoft.com/office/powerpoint/2010/main" val="1774157129"/>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108F60A-F9CC-45BC-AE64-A049162DC4AB}"/>
              </a:ext>
            </a:extLst>
          </p:cNvPr>
          <p:cNvSpPr>
            <a:spLocks noGrp="1"/>
          </p:cNvSpPr>
          <p:nvPr>
            <p:ph idx="12" sz="quarter" type="sldNum"/>
          </p:nvPr>
        </p:nvSpPr>
        <p:spPr/>
        <p:txBody>
          <a:bodyPr/>
          <a:lstStyle/>
          <a:p>
            <a:pPr>
              <a:defRPr/>
            </a:pPr>
            <a:fld id="{5D0C3138-1DF5-4EE7-9BC8-8086AF259160}" type="slidenum">
              <a:rPr altLang="ja-JP" lang="en-US" smtClean="0"/>
              <a:pPr>
                <a:defRPr/>
              </a:pPr>
              <a:t>5</a:t>
            </a:fld>
            <a:endParaRPr altLang="ja-JP" dirty="0" lang="en-US"/>
          </a:p>
        </p:txBody>
      </p:sp>
      <p:sp>
        <p:nvSpPr>
          <p:cNvPr id="5" name="正方形/長方形 4">
            <a:extLst>
              <a:ext uri="{FF2B5EF4-FFF2-40B4-BE49-F238E27FC236}">
                <a16:creationId xmlns:a16="http://schemas.microsoft.com/office/drawing/2014/main" id="{AAE633A9-798B-4CB3-B58F-C7BF4DCE0E18}"/>
              </a:ext>
            </a:extLst>
          </p:cNvPr>
          <p:cNvSpPr/>
          <p:nvPr/>
        </p:nvSpPr>
        <p:spPr bwMode="auto">
          <a:xfrm>
            <a:off x="120000" y="1701000"/>
            <a:ext cx="11376000" cy="720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indent="-457200" marL="457200">
              <a:lnSpc>
                <a:spcPct val="150000"/>
              </a:lnSpc>
              <a:spcBef>
                <a:spcPts val="0"/>
              </a:spcBef>
              <a:spcAft>
                <a:spcPts val="0"/>
              </a:spcAft>
              <a:buFont charset="2" panose="05000000000000000000" pitchFamily="2" typeface="Wingdings"/>
              <a:buChar char="l"/>
            </a:pPr>
            <a:r>
              <a:rPr altLang="en-US" dirty="0" lang="ja-JP" sz="2400">
                <a:solidFill>
                  <a:schemeClr val="accent4"/>
                </a:solidFill>
                <a:latin charset="-128" panose="020B0600070205080204" pitchFamily="50" typeface="ＭＳ Ｐゴシック"/>
                <a:ea charset="-128" panose="020B0600070205080204" pitchFamily="50" typeface="ＭＳ Ｐゴシック"/>
              </a:rPr>
              <a:t>「</a:t>
            </a:r>
            <a:r>
              <a:rPr altLang="ja-JP" dirty="0" lang="en-US" sz="2400">
                <a:solidFill>
                  <a:schemeClr val="accent4"/>
                </a:solidFill>
              </a:rPr>
              <a:t>3</a:t>
            </a:r>
            <a:r>
              <a:rPr altLang="ja-JP" dirty="0" lang="en-US" sz="2400">
                <a:solidFill>
                  <a:schemeClr val="accent4"/>
                </a:solidFill>
                <a:latin charset="-128" panose="020B0600070205080204" pitchFamily="50" typeface="ＭＳ Ｐゴシック"/>
                <a:ea charset="-128" panose="020B0600070205080204" pitchFamily="50" typeface="ＭＳ Ｐゴシック"/>
              </a:rPr>
              <a:t> </a:t>
            </a:r>
            <a:r>
              <a:rPr altLang="en-US" dirty="0" lang="ja-JP" sz="2400">
                <a:solidFill>
                  <a:schemeClr val="accent4"/>
                </a:solidFill>
                <a:latin charset="-128" panose="020B0600070205080204" pitchFamily="50" typeface="ＭＳ Ｐゴシック"/>
                <a:ea charset="-128" panose="020B0600070205080204" pitchFamily="50" typeface="ＭＳ Ｐゴシック"/>
              </a:rPr>
              <a:t>受験上の配慮事項」で，希望する配慮事項を確認してください。</a:t>
            </a:r>
            <a:endParaRPr altLang="ja-JP" dirty="0" lang="en-US" sz="1600">
              <a:solidFill>
                <a:schemeClr val="accent4"/>
              </a:solidFill>
              <a:latin charset="-128" panose="020B0600070205080204" pitchFamily="50" typeface="ＭＳ Ｐゴシック"/>
              <a:ea charset="-128" panose="020B0600070205080204" pitchFamily="50" typeface="ＭＳ Ｐゴシック"/>
            </a:endParaRPr>
          </a:p>
        </p:txBody>
      </p:sp>
      <p:sp>
        <p:nvSpPr>
          <p:cNvPr id="9" name="正方形/長方形 8">
            <a:extLst>
              <a:ext uri="{FF2B5EF4-FFF2-40B4-BE49-F238E27FC236}">
                <a16:creationId xmlns:a16="http://schemas.microsoft.com/office/drawing/2014/main" id="{1B59C66B-9DD0-4A5D-ACE9-707D4CCD9363}"/>
              </a:ext>
            </a:extLst>
          </p:cNvPr>
          <p:cNvSpPr/>
          <p:nvPr/>
        </p:nvSpPr>
        <p:spPr>
          <a:xfrm>
            <a:off x="192000" y="117000"/>
            <a:ext cx="2520000"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6</a:t>
            </a:r>
            <a:r>
              <a:rPr altLang="en-US" dirty="0" kern="0" lang="ja-JP" sz="3200">
                <a:latin charset="0" typeface="Arial"/>
                <a:ea charset="-128" typeface="ＭＳ Ｐゴシック"/>
              </a:rPr>
              <a:t>～</a:t>
            </a:r>
            <a:r>
              <a:rPr altLang="ja-JP" dirty="0" kern="0" lang="en-US" sz="3200">
                <a:latin charset="0" typeface="Arial"/>
                <a:ea charset="-128" typeface="ＭＳ Ｐゴシック"/>
              </a:rPr>
              <a:t>P11</a:t>
            </a:r>
            <a:r>
              <a:rPr altLang="ja-JP" b="1" dirty="0" kern="0" lang="en-US" sz="3200">
                <a:latin charset="0" typeface="Arial"/>
                <a:ea charset="-128" typeface="ＭＳ Ｐゴシック"/>
              </a:rPr>
              <a:t>】</a:t>
            </a:r>
          </a:p>
        </p:txBody>
      </p:sp>
      <p:sp>
        <p:nvSpPr>
          <p:cNvPr id="7" name="テキスト ボックス 6">
            <a:extLst>
              <a:ext uri="{FF2B5EF4-FFF2-40B4-BE49-F238E27FC236}">
                <a16:creationId xmlns:a16="http://schemas.microsoft.com/office/drawing/2014/main" id="{6FEDE4BF-D93D-4ADF-9AB9-5282AF25C3A7}"/>
              </a:ext>
            </a:extLst>
          </p:cNvPr>
          <p:cNvSpPr txBox="1"/>
          <p:nvPr/>
        </p:nvSpPr>
        <p:spPr>
          <a:xfrm>
            <a:off x="768000" y="2421000"/>
            <a:ext cx="4527600" cy="7116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eaLnBrk="1" hangingPunct="1">
              <a:lnSpc>
                <a:spcPts val="3400"/>
              </a:lnSpc>
              <a:spcBef>
                <a:spcPts val="0"/>
              </a:spcBef>
              <a:spcAft>
                <a:spcPts val="0"/>
              </a:spcAft>
            </a:pPr>
            <a:r>
              <a:rPr altLang="en-US" dirty="0" lang="ja-JP" sz="2400">
                <a:solidFill>
                  <a:schemeClr val="accent4"/>
                </a:solidFill>
              </a:rPr>
              <a:t>　「</a:t>
            </a:r>
            <a:r>
              <a:rPr altLang="ja-JP" dirty="0" lang="en-US" sz="2400">
                <a:solidFill>
                  <a:schemeClr val="accent4"/>
                </a:solidFill>
              </a:rPr>
              <a:t>3-1</a:t>
            </a:r>
            <a:r>
              <a:rPr altLang="en-US" dirty="0" lang="ja-JP" sz="2400">
                <a:solidFill>
                  <a:schemeClr val="accent4"/>
                </a:solidFill>
              </a:rPr>
              <a:t>　主な配慮事項」（</a:t>
            </a:r>
            <a:r>
              <a:rPr altLang="ja-JP" dirty="0" lang="en-US" sz="2400">
                <a:solidFill>
                  <a:schemeClr val="accent4"/>
                </a:solidFill>
              </a:rPr>
              <a:t>6</a:t>
            </a:r>
            <a:r>
              <a:rPr altLang="en-US" dirty="0" lang="ja-JP" sz="2400">
                <a:solidFill>
                  <a:schemeClr val="accent4"/>
                </a:solidFill>
              </a:rPr>
              <a:t>ページ）</a:t>
            </a:r>
            <a:endParaRPr altLang="ja-JP" dirty="0" lang="en-US" sz="2400">
              <a:solidFill>
                <a:schemeClr val="accent4"/>
              </a:solidFill>
            </a:endParaRPr>
          </a:p>
        </p:txBody>
      </p:sp>
      <p:sp>
        <p:nvSpPr>
          <p:cNvPr id="8" name="テキスト ボックス 7">
            <a:extLst>
              <a:ext uri="{FF2B5EF4-FFF2-40B4-BE49-F238E27FC236}">
                <a16:creationId xmlns:a16="http://schemas.microsoft.com/office/drawing/2014/main" id="{0362AEB5-18E3-4310-80A0-5B5A86518961}"/>
              </a:ext>
            </a:extLst>
          </p:cNvPr>
          <p:cNvSpPr txBox="1"/>
          <p:nvPr/>
        </p:nvSpPr>
        <p:spPr>
          <a:xfrm>
            <a:off x="768000" y="3293400"/>
            <a:ext cx="5895600" cy="7116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eaLnBrk="1" hangingPunct="1">
              <a:lnSpc>
                <a:spcPts val="3400"/>
              </a:lnSpc>
              <a:spcBef>
                <a:spcPts val="0"/>
              </a:spcBef>
              <a:spcAft>
                <a:spcPts val="0"/>
              </a:spcAft>
            </a:pPr>
            <a:r>
              <a:rPr altLang="en-US" dirty="0" lang="ja-JP" sz="2400">
                <a:solidFill>
                  <a:schemeClr val="accent4"/>
                </a:solidFill>
              </a:rPr>
              <a:t>　「</a:t>
            </a:r>
            <a:r>
              <a:rPr altLang="ja-JP" dirty="0" lang="en-US" sz="2400">
                <a:solidFill>
                  <a:schemeClr val="accent4"/>
                </a:solidFill>
              </a:rPr>
              <a:t>3-2</a:t>
            </a:r>
            <a:r>
              <a:rPr altLang="en-US" dirty="0" lang="ja-JP" sz="2400">
                <a:solidFill>
                  <a:schemeClr val="accent4"/>
                </a:solidFill>
              </a:rPr>
              <a:t>　その他の配慮事項」（</a:t>
            </a:r>
            <a:r>
              <a:rPr altLang="ja-JP" dirty="0" lang="en-US" sz="2400">
                <a:solidFill>
                  <a:schemeClr val="accent4"/>
                </a:solidFill>
              </a:rPr>
              <a:t>7</a:t>
            </a:r>
            <a:r>
              <a:rPr altLang="en-US" dirty="0" lang="ja-JP" sz="2400">
                <a:solidFill>
                  <a:schemeClr val="accent4"/>
                </a:solidFill>
              </a:rPr>
              <a:t>～</a:t>
            </a:r>
            <a:r>
              <a:rPr altLang="ja-JP" dirty="0" lang="en-US" sz="2400">
                <a:solidFill>
                  <a:schemeClr val="accent4"/>
                </a:solidFill>
              </a:rPr>
              <a:t>9</a:t>
            </a:r>
            <a:r>
              <a:rPr altLang="en-US" dirty="0" lang="ja-JP" sz="2400">
                <a:solidFill>
                  <a:schemeClr val="accent4"/>
                </a:solidFill>
              </a:rPr>
              <a:t>ページ）</a:t>
            </a:r>
            <a:endParaRPr altLang="ja-JP" dirty="0" lang="en-US" sz="2400">
              <a:solidFill>
                <a:schemeClr val="accent4"/>
              </a:solidFill>
            </a:endParaRPr>
          </a:p>
        </p:txBody>
      </p:sp>
      <p:sp>
        <p:nvSpPr>
          <p:cNvPr id="11" name="テキスト ボックス 10">
            <a:extLst>
              <a:ext uri="{FF2B5EF4-FFF2-40B4-BE49-F238E27FC236}">
                <a16:creationId xmlns:a16="http://schemas.microsoft.com/office/drawing/2014/main" id="{1CD5F6EF-A9DC-4DE4-BCDB-742A3D0D495C}"/>
              </a:ext>
            </a:extLst>
          </p:cNvPr>
          <p:cNvSpPr txBox="1"/>
          <p:nvPr/>
        </p:nvSpPr>
        <p:spPr>
          <a:xfrm>
            <a:off x="768000" y="4941000"/>
            <a:ext cx="6920400" cy="7200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eaLnBrk="1" hangingPunct="1">
              <a:lnSpc>
                <a:spcPts val="3400"/>
              </a:lnSpc>
              <a:spcBef>
                <a:spcPts val="0"/>
              </a:spcBef>
              <a:spcAft>
                <a:spcPts val="0"/>
              </a:spcAft>
            </a:pPr>
            <a:r>
              <a:rPr altLang="en-US" dirty="0" lang="ja-JP" sz="2400">
                <a:solidFill>
                  <a:schemeClr val="accent4"/>
                </a:solidFill>
              </a:rPr>
              <a:t>　「</a:t>
            </a:r>
            <a:r>
              <a:rPr altLang="ja-JP" dirty="0" lang="en-US" sz="2400">
                <a:solidFill>
                  <a:schemeClr val="accent4"/>
                </a:solidFill>
              </a:rPr>
              <a:t>3-3</a:t>
            </a:r>
            <a:r>
              <a:rPr altLang="en-US" dirty="0" lang="ja-JP" sz="2400">
                <a:solidFill>
                  <a:schemeClr val="accent4"/>
                </a:solidFill>
              </a:rPr>
              <a:t>　事前相談が必要な配慮事項」（</a:t>
            </a:r>
            <a:r>
              <a:rPr altLang="ja-JP" dirty="0" lang="en-US" sz="2400">
                <a:solidFill>
                  <a:schemeClr val="accent4"/>
                </a:solidFill>
              </a:rPr>
              <a:t>10</a:t>
            </a:r>
            <a:r>
              <a:rPr altLang="en-US" dirty="0" lang="ja-JP" sz="2400">
                <a:solidFill>
                  <a:schemeClr val="accent4"/>
                </a:solidFill>
              </a:rPr>
              <a:t>ページ）</a:t>
            </a:r>
            <a:endParaRPr altLang="ja-JP" dirty="0" lang="en-US" sz="2400">
              <a:solidFill>
                <a:schemeClr val="accent4"/>
              </a:solidFill>
            </a:endParaRPr>
          </a:p>
        </p:txBody>
      </p:sp>
      <p:sp>
        <p:nvSpPr>
          <p:cNvPr id="12" name="正方形/長方形 11">
            <a:extLst>
              <a:ext uri="{FF2B5EF4-FFF2-40B4-BE49-F238E27FC236}">
                <a16:creationId xmlns:a16="http://schemas.microsoft.com/office/drawing/2014/main" id="{5D0553AB-F7D4-4D8F-9781-7256D30EDB95}"/>
              </a:ext>
            </a:extLst>
          </p:cNvPr>
          <p:cNvSpPr/>
          <p:nvPr/>
        </p:nvSpPr>
        <p:spPr bwMode="auto">
          <a:xfrm>
            <a:off x="120000" y="4221000"/>
            <a:ext cx="11856000" cy="720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indent="-342900" marL="342900">
              <a:lnSpc>
                <a:spcPct val="150000"/>
              </a:lnSpc>
              <a:spcBef>
                <a:spcPts val="0"/>
              </a:spcBef>
              <a:spcAft>
                <a:spcPts val="0"/>
              </a:spcAft>
              <a:buFont charset="2" panose="05000000000000000000" pitchFamily="2" typeface="Wingdings"/>
              <a:buChar char="l"/>
            </a:pPr>
            <a:r>
              <a:rPr altLang="en-US" dirty="0" lang="ja-JP" sz="2400">
                <a:solidFill>
                  <a:schemeClr val="accent4"/>
                </a:solidFill>
                <a:latin charset="-128" panose="020B0600070205080204" pitchFamily="50" typeface="ＭＳ Ｐゴシック"/>
                <a:ea charset="-128" panose="020B0600070205080204" pitchFamily="50" typeface="ＭＳ Ｐゴシック"/>
              </a:rPr>
              <a:t>　上記</a:t>
            </a:r>
            <a:r>
              <a:rPr altLang="en-US" dirty="0" lang="ja-JP" sz="2400">
                <a:solidFill>
                  <a:schemeClr val="accent4"/>
                </a:solidFill>
              </a:rPr>
              <a:t>に記載されていない</a:t>
            </a:r>
            <a:r>
              <a:rPr altLang="en-US" dirty="0" lang="ja-JP" sz="2400">
                <a:solidFill>
                  <a:schemeClr val="accent4"/>
                </a:solidFill>
                <a:latin charset="-128" panose="020B0600070205080204" pitchFamily="50" typeface="ＭＳ Ｐゴシック"/>
                <a:ea charset="-128" panose="020B0600070205080204" pitchFamily="50" typeface="ＭＳ Ｐゴシック"/>
              </a:rPr>
              <a:t>配慮事項を希望する場合，申請を行う前にご相談ください。</a:t>
            </a:r>
            <a:endParaRPr altLang="ja-JP" dirty="0" lang="en-US" sz="1600">
              <a:solidFill>
                <a:schemeClr val="accent4"/>
              </a:solidFill>
              <a:latin charset="-128" panose="020B0600070205080204" pitchFamily="50" typeface="ＭＳ Ｐゴシック"/>
              <a:ea charset="-128" panose="020B0600070205080204" pitchFamily="50" typeface="ＭＳ Ｐゴシック"/>
            </a:endParaRPr>
          </a:p>
        </p:txBody>
      </p:sp>
      <p:sp>
        <p:nvSpPr>
          <p:cNvPr id="10" name="Rectangle 5">
            <a:extLst>
              <a:ext uri="{FF2B5EF4-FFF2-40B4-BE49-F238E27FC236}">
                <a16:creationId xmlns:a16="http://schemas.microsoft.com/office/drawing/2014/main" id="{204FEA14-B712-47B6-B8D7-A0943BFE0066}"/>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r>
              <a:rPr altLang="en-US" b="1" dirty="0" lang="ja-JP" sz="3200">
                <a:latin charset="-128" panose="020B0600070205080204" pitchFamily="50" typeface="ＭＳ Ｐゴシック"/>
              </a:rPr>
              <a:t>　③　受験上の配慮事項について</a:t>
            </a:r>
          </a:p>
        </p:txBody>
      </p:sp>
    </p:spTree>
    <p:extLst>
      <p:ext uri="{BB962C8B-B14F-4D97-AF65-F5344CB8AC3E}">
        <p14:creationId xmlns:p14="http://schemas.microsoft.com/office/powerpoint/2010/main" val="2882883249"/>
      </p:ext>
    </p:extLst>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48301DA-BEF1-4CDB-A8FD-4AE2A3BE62A8}"/>
              </a:ext>
            </a:extLst>
          </p:cNvPr>
          <p:cNvSpPr>
            <a:spLocks noGrp="1"/>
          </p:cNvSpPr>
          <p:nvPr>
            <p:ph idx="12" sz="quarter" type="sldNum"/>
          </p:nvPr>
        </p:nvSpPr>
        <p:spPr/>
        <p:txBody>
          <a:bodyPr/>
          <a:lstStyle/>
          <a:p>
            <a:pPr>
              <a:defRPr/>
            </a:pPr>
            <a:fld id="{5D0C3138-1DF5-4EE7-9BC8-8086AF259160}" type="slidenum">
              <a:rPr altLang="ja-JP" lang="en-US" smtClean="0"/>
              <a:pPr>
                <a:defRPr/>
              </a:pPr>
              <a:t>6</a:t>
            </a:fld>
            <a:endParaRPr altLang="ja-JP" lang="en-US"/>
          </a:p>
        </p:txBody>
      </p:sp>
      <p:sp>
        <p:nvSpPr>
          <p:cNvPr id="4" name="テキスト ボックス 3">
            <a:extLst>
              <a:ext uri="{FF2B5EF4-FFF2-40B4-BE49-F238E27FC236}">
                <a16:creationId xmlns:a16="http://schemas.microsoft.com/office/drawing/2014/main" id="{B104EE49-B306-4FE9-B75F-4375C489FC81}"/>
              </a:ext>
            </a:extLst>
          </p:cNvPr>
          <p:cNvSpPr txBox="1"/>
          <p:nvPr/>
        </p:nvSpPr>
        <p:spPr>
          <a:xfrm>
            <a:off x="624000" y="2709000"/>
            <a:ext cx="10872000" cy="3312000"/>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108000" lIns="180000" rIns="108000" rtlCol="0" tIns="36000" wrap="square">
            <a:noAutofit/>
          </a:bodyPr>
          <a:lstStyle/>
          <a:p>
            <a:pPr algn="just" eaLnBrk="1" hangingPunct="1">
              <a:lnSpc>
                <a:spcPct val="120000"/>
              </a:lnSpc>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a:t>
            </a:r>
            <a:r>
              <a:rPr altLang="en-US" dirty="0" lang="ja-JP" sz="2400">
                <a:solidFill>
                  <a:schemeClr val="accent4"/>
                </a:solidFill>
                <a:latin typeface="+mn-ea"/>
              </a:rPr>
              <a:t>ア</a:t>
            </a:r>
            <a:r>
              <a:rPr altLang="ja-JP" dirty="0" lang="en-US" sz="2400">
                <a:solidFill>
                  <a:schemeClr val="accent4"/>
                </a:solidFill>
                <a:latin typeface="+mn-ea"/>
              </a:rPr>
              <a:t>】</a:t>
            </a:r>
            <a:r>
              <a:rPr altLang="en-US" dirty="0" lang="ja-JP" sz="2400">
                <a:solidFill>
                  <a:schemeClr val="accent4"/>
                </a:solidFill>
                <a:latin typeface="+mn-ea"/>
              </a:rPr>
              <a:t>視覚に関する配慮事項</a:t>
            </a:r>
            <a:endParaRPr altLang="ja-JP" dirty="0" lang="en-US" sz="2400">
              <a:solidFill>
                <a:schemeClr val="accent4"/>
              </a:solidFill>
              <a:latin typeface="+mn-ea"/>
            </a:endParaRPr>
          </a:p>
          <a:p>
            <a:pPr algn="just" eaLnBrk="1" hangingPunct="1">
              <a:lnSpc>
                <a:spcPct val="120000"/>
              </a:lnSpc>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a:t>
            </a:r>
            <a:r>
              <a:rPr altLang="en-US" dirty="0" lang="ja-JP" sz="2400">
                <a:solidFill>
                  <a:schemeClr val="accent4"/>
                </a:solidFill>
                <a:latin typeface="+mn-ea"/>
              </a:rPr>
              <a:t>イ</a:t>
            </a:r>
            <a:r>
              <a:rPr altLang="ja-JP" dirty="0" lang="en-US" sz="2400">
                <a:solidFill>
                  <a:schemeClr val="accent4"/>
                </a:solidFill>
                <a:latin typeface="+mn-ea"/>
              </a:rPr>
              <a:t>】</a:t>
            </a:r>
            <a:r>
              <a:rPr altLang="en-US" dirty="0" lang="ja-JP" sz="2400">
                <a:solidFill>
                  <a:schemeClr val="accent4"/>
                </a:solidFill>
                <a:latin typeface="+mn-ea"/>
              </a:rPr>
              <a:t>聴覚に関する配慮事項</a:t>
            </a:r>
            <a:endParaRPr altLang="ja-JP" dirty="0" lang="en-US" sz="2400">
              <a:solidFill>
                <a:schemeClr val="accent4"/>
              </a:solidFill>
              <a:latin typeface="+mn-ea"/>
            </a:endParaRPr>
          </a:p>
          <a:p>
            <a:pPr algn="just" eaLnBrk="1" hangingPunct="1">
              <a:lnSpc>
                <a:spcPct val="120000"/>
              </a:lnSpc>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a:t>
            </a:r>
            <a:r>
              <a:rPr altLang="en-US" dirty="0" lang="ja-JP" sz="2400">
                <a:solidFill>
                  <a:schemeClr val="accent4"/>
                </a:solidFill>
                <a:latin typeface="+mn-ea"/>
              </a:rPr>
              <a:t>ウ</a:t>
            </a:r>
            <a:r>
              <a:rPr altLang="ja-JP" dirty="0" lang="en-US" sz="2400">
                <a:solidFill>
                  <a:schemeClr val="accent4"/>
                </a:solidFill>
                <a:latin typeface="+mn-ea"/>
              </a:rPr>
              <a:t>】</a:t>
            </a:r>
            <a:r>
              <a:rPr altLang="en-US" dirty="0" lang="ja-JP" sz="2400">
                <a:solidFill>
                  <a:schemeClr val="accent4"/>
                </a:solidFill>
                <a:latin typeface="+mn-ea"/>
              </a:rPr>
              <a:t>肢体不自由に関する配慮事項</a:t>
            </a:r>
            <a:endParaRPr altLang="ja-JP" dirty="0" lang="en-US" sz="2400">
              <a:solidFill>
                <a:schemeClr val="accent4"/>
              </a:solidFill>
              <a:latin typeface="+mn-ea"/>
            </a:endParaRPr>
          </a:p>
          <a:p>
            <a:pPr algn="just" eaLnBrk="1" hangingPunct="1">
              <a:lnSpc>
                <a:spcPct val="120000"/>
              </a:lnSpc>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a:t>
            </a:r>
            <a:r>
              <a:rPr altLang="en-US" dirty="0" lang="ja-JP" sz="2400">
                <a:solidFill>
                  <a:schemeClr val="accent4"/>
                </a:solidFill>
                <a:latin typeface="+mn-ea"/>
              </a:rPr>
              <a:t>エ</a:t>
            </a:r>
            <a:r>
              <a:rPr altLang="ja-JP" dirty="0" lang="en-US" sz="2400">
                <a:solidFill>
                  <a:schemeClr val="accent4"/>
                </a:solidFill>
                <a:latin typeface="+mn-ea"/>
              </a:rPr>
              <a:t>】</a:t>
            </a:r>
            <a:r>
              <a:rPr altLang="en-US" dirty="0" lang="ja-JP" sz="2400">
                <a:solidFill>
                  <a:schemeClr val="accent4"/>
                </a:solidFill>
                <a:latin typeface="+mn-ea"/>
              </a:rPr>
              <a:t>病弱に関する配慮事項</a:t>
            </a:r>
            <a:endParaRPr altLang="ja-JP" dirty="0" lang="en-US" sz="2400">
              <a:solidFill>
                <a:schemeClr val="accent4"/>
              </a:solidFill>
              <a:latin typeface="+mn-ea"/>
            </a:endParaRPr>
          </a:p>
          <a:p>
            <a:pPr algn="just" eaLnBrk="1" hangingPunct="1">
              <a:lnSpc>
                <a:spcPct val="120000"/>
              </a:lnSpc>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a:t>
            </a:r>
            <a:r>
              <a:rPr altLang="en-US" dirty="0" lang="ja-JP" sz="2400">
                <a:solidFill>
                  <a:schemeClr val="accent4"/>
                </a:solidFill>
                <a:latin typeface="+mn-ea"/>
              </a:rPr>
              <a:t>オ</a:t>
            </a:r>
            <a:r>
              <a:rPr altLang="ja-JP" dirty="0" lang="en-US" sz="2400">
                <a:solidFill>
                  <a:schemeClr val="accent4"/>
                </a:solidFill>
                <a:latin typeface="+mn-ea"/>
              </a:rPr>
              <a:t>】</a:t>
            </a:r>
            <a:r>
              <a:rPr altLang="en-US" dirty="0" lang="ja-JP" sz="2400">
                <a:solidFill>
                  <a:schemeClr val="accent4"/>
                </a:solidFill>
                <a:latin typeface="+mn-ea"/>
              </a:rPr>
              <a:t>発達障害に関する配慮事項</a:t>
            </a:r>
            <a:endParaRPr altLang="ja-JP" dirty="0" lang="en-US" sz="2400">
              <a:solidFill>
                <a:schemeClr val="accent4"/>
              </a:solidFill>
              <a:latin typeface="+mn-ea"/>
            </a:endParaRPr>
          </a:p>
          <a:p>
            <a:pPr algn="just" eaLnBrk="1" hangingPunct="1">
              <a:lnSpc>
                <a:spcPct val="120000"/>
              </a:lnSpc>
              <a:spcBef>
                <a:spcPts val="0"/>
              </a:spcBef>
              <a:spcAft>
                <a:spcPts val="500"/>
              </a:spcAft>
            </a:pPr>
            <a:r>
              <a:rPr altLang="en-US" dirty="0" lang="ja-JP" sz="2400">
                <a:solidFill>
                  <a:schemeClr val="accent4"/>
                </a:solidFill>
                <a:latin typeface="+mn-ea"/>
              </a:rPr>
              <a:t>　</a:t>
            </a:r>
            <a:r>
              <a:rPr altLang="ja-JP" dirty="0" lang="en-US" sz="2400">
                <a:solidFill>
                  <a:schemeClr val="accent4"/>
                </a:solidFill>
                <a:latin typeface="+mn-ea"/>
              </a:rPr>
              <a:t>【</a:t>
            </a:r>
            <a:r>
              <a:rPr altLang="en-US" dirty="0" lang="ja-JP" sz="2400">
                <a:solidFill>
                  <a:schemeClr val="accent4"/>
                </a:solidFill>
                <a:latin typeface="+mn-ea"/>
              </a:rPr>
              <a:t>カ</a:t>
            </a:r>
            <a:r>
              <a:rPr altLang="ja-JP" dirty="0" lang="en-US" sz="2400">
                <a:solidFill>
                  <a:schemeClr val="accent4"/>
                </a:solidFill>
                <a:latin typeface="+mn-ea"/>
              </a:rPr>
              <a:t>】</a:t>
            </a:r>
            <a:r>
              <a:rPr altLang="en-US" dirty="0" lang="ja-JP" sz="2400">
                <a:solidFill>
                  <a:schemeClr val="accent4"/>
                </a:solidFill>
                <a:latin typeface="+mn-ea"/>
              </a:rPr>
              <a:t>その他（</a:t>
            </a:r>
            <a:r>
              <a:rPr altLang="ja-JP" dirty="0" lang="en-US" sz="2400">
                <a:solidFill>
                  <a:schemeClr val="accent4"/>
                </a:solidFill>
                <a:latin typeface="+mn-ea"/>
              </a:rPr>
              <a:t>【</a:t>
            </a:r>
            <a:r>
              <a:rPr altLang="en-US" dirty="0" lang="ja-JP" sz="2400">
                <a:solidFill>
                  <a:schemeClr val="accent4"/>
                </a:solidFill>
                <a:latin typeface="+mn-ea"/>
              </a:rPr>
              <a:t>ア</a:t>
            </a:r>
            <a:r>
              <a:rPr altLang="ja-JP" dirty="0" lang="en-US" sz="2400">
                <a:solidFill>
                  <a:schemeClr val="accent4"/>
                </a:solidFill>
                <a:latin typeface="+mn-ea"/>
              </a:rPr>
              <a:t>】</a:t>
            </a:r>
            <a:r>
              <a:rPr altLang="en-US" dirty="0" lang="ja-JP" sz="2400">
                <a:solidFill>
                  <a:schemeClr val="accent4"/>
                </a:solidFill>
                <a:latin typeface="+mn-ea"/>
              </a:rPr>
              <a:t>～</a:t>
            </a:r>
            <a:r>
              <a:rPr altLang="ja-JP" dirty="0" lang="en-US" sz="2400">
                <a:solidFill>
                  <a:schemeClr val="accent4"/>
                </a:solidFill>
                <a:latin typeface="+mn-ea"/>
              </a:rPr>
              <a:t>【</a:t>
            </a:r>
            <a:r>
              <a:rPr altLang="en-US" dirty="0" lang="ja-JP" sz="2400">
                <a:solidFill>
                  <a:schemeClr val="accent4"/>
                </a:solidFill>
                <a:latin typeface="+mn-ea"/>
              </a:rPr>
              <a:t>オ</a:t>
            </a:r>
            <a:r>
              <a:rPr altLang="ja-JP" dirty="0" lang="en-US" sz="2400">
                <a:solidFill>
                  <a:schemeClr val="accent4"/>
                </a:solidFill>
                <a:latin typeface="+mn-ea"/>
              </a:rPr>
              <a:t>】</a:t>
            </a:r>
            <a:r>
              <a:rPr altLang="en-US" dirty="0" lang="ja-JP" sz="2400">
                <a:solidFill>
                  <a:schemeClr val="accent4"/>
                </a:solidFill>
                <a:latin typeface="+mn-ea"/>
              </a:rPr>
              <a:t>の区分以外）の配慮事項</a:t>
            </a:r>
            <a:endParaRPr altLang="ja-JP" dirty="0" lang="en-US" sz="2400">
              <a:solidFill>
                <a:schemeClr val="accent4"/>
              </a:solidFill>
              <a:latin typeface="+mn-ea"/>
            </a:endParaRPr>
          </a:p>
        </p:txBody>
      </p:sp>
      <p:sp>
        <p:nvSpPr>
          <p:cNvPr id="5" name="正方形/長方形 4">
            <a:extLst>
              <a:ext uri="{FF2B5EF4-FFF2-40B4-BE49-F238E27FC236}">
                <a16:creationId xmlns:a16="http://schemas.microsoft.com/office/drawing/2014/main" id="{AE230D26-DB11-4514-A555-23FDC1DC1793}"/>
              </a:ext>
            </a:extLst>
          </p:cNvPr>
          <p:cNvSpPr/>
          <p:nvPr/>
        </p:nvSpPr>
        <p:spPr>
          <a:xfrm>
            <a:off x="192000" y="117000"/>
            <a:ext cx="2520000"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12</a:t>
            </a:r>
            <a:r>
              <a:rPr altLang="en-US" dirty="0" kern="0" lang="ja-JP" sz="3200">
                <a:latin charset="0" typeface="Arial"/>
                <a:ea charset="-128" typeface="ＭＳ Ｐゴシック"/>
              </a:rPr>
              <a:t>～</a:t>
            </a:r>
            <a:r>
              <a:rPr altLang="ja-JP" dirty="0" kern="0" lang="en-US" sz="3200">
                <a:latin charset="0" typeface="Arial"/>
                <a:ea charset="-128" typeface="ＭＳ Ｐゴシック"/>
              </a:rPr>
              <a:t>19</a:t>
            </a:r>
            <a:r>
              <a:rPr altLang="ja-JP" b="1" dirty="0" kern="0" lang="en-US" sz="3200">
                <a:latin charset="0" typeface="Arial"/>
                <a:ea charset="-128" typeface="ＭＳ Ｐゴシック"/>
              </a:rPr>
              <a:t>】</a:t>
            </a:r>
          </a:p>
        </p:txBody>
      </p:sp>
      <p:sp>
        <p:nvSpPr>
          <p:cNvPr id="7" name="正方形/長方形 6">
            <a:extLst>
              <a:ext uri="{FF2B5EF4-FFF2-40B4-BE49-F238E27FC236}">
                <a16:creationId xmlns:a16="http://schemas.microsoft.com/office/drawing/2014/main" id="{2E3C317C-9E83-4B60-B670-F5316F63C24E}"/>
              </a:ext>
            </a:extLst>
          </p:cNvPr>
          <p:cNvSpPr/>
          <p:nvPr/>
        </p:nvSpPr>
        <p:spPr bwMode="auto">
          <a:xfrm>
            <a:off x="480000" y="1701000"/>
            <a:ext cx="11366642" cy="864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buFont charset="2" panose="05000000000000000000" pitchFamily="2" typeface="Wingdings"/>
              <a:buChar char="l"/>
            </a:pPr>
            <a:r>
              <a:rPr altLang="en-US" dirty="0" lang="ja-JP" sz="2400">
                <a:solidFill>
                  <a:schemeClr val="accent4"/>
                </a:solidFill>
              </a:rPr>
              <a:t>　 「</a:t>
            </a:r>
            <a:r>
              <a:rPr altLang="ja-JP" dirty="0" lang="en-US" sz="2400">
                <a:solidFill>
                  <a:schemeClr val="accent4"/>
                </a:solidFill>
              </a:rPr>
              <a:t>4-1</a:t>
            </a:r>
            <a:r>
              <a:rPr altLang="en-US" dirty="0" lang="ja-JP" sz="2400">
                <a:solidFill>
                  <a:schemeClr val="accent4"/>
                </a:solidFill>
              </a:rPr>
              <a:t>　各区分の主な配慮内容」では，病気・負傷や障害等の種類と程度ごとに</a:t>
            </a:r>
            <a:endParaRPr altLang="ja-JP" dirty="0" lang="en-US" sz="2400">
              <a:solidFill>
                <a:schemeClr val="accent4"/>
              </a:solidFill>
            </a:endParaRPr>
          </a:p>
          <a:p>
            <a:pPr algn="just" eaLnBrk="1" hangingPunct="1">
              <a:spcBef>
                <a:spcPts val="0"/>
              </a:spcBef>
              <a:spcAft>
                <a:spcPts val="0"/>
              </a:spcAft>
            </a:pPr>
            <a:r>
              <a:rPr altLang="en-US" dirty="0" lang="ja-JP" sz="2400">
                <a:solidFill>
                  <a:schemeClr val="accent4"/>
                </a:solidFill>
              </a:rPr>
              <a:t>　代表的な配慮事項の例などを示していますので，参考にしてください。</a:t>
            </a:r>
            <a:endParaRPr altLang="ja-JP" dirty="0" lang="en-US" sz="500">
              <a:solidFill>
                <a:schemeClr val="accent4"/>
              </a:solidFill>
            </a:endParaRPr>
          </a:p>
        </p:txBody>
      </p:sp>
      <p:sp>
        <p:nvSpPr>
          <p:cNvPr id="9" name="Rectangle 5">
            <a:extLst>
              <a:ext uri="{FF2B5EF4-FFF2-40B4-BE49-F238E27FC236}">
                <a16:creationId xmlns:a16="http://schemas.microsoft.com/office/drawing/2014/main" id="{AC70881E-106E-44B9-9192-42655B7AC0EA}"/>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r>
              <a:rPr altLang="en-US" b="1" dirty="0" lang="ja-JP" sz="3200">
                <a:latin charset="-128" panose="020B0600070205080204" pitchFamily="50" typeface="ＭＳ Ｐゴシック"/>
              </a:rPr>
              <a:t>　④　代表的な受験上の配慮事項の例</a:t>
            </a:r>
          </a:p>
        </p:txBody>
      </p:sp>
    </p:spTree>
    <p:extLst>
      <p:ext uri="{BB962C8B-B14F-4D97-AF65-F5344CB8AC3E}">
        <p14:creationId xmlns:p14="http://schemas.microsoft.com/office/powerpoint/2010/main" val="3224976270"/>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8869192-703F-44EE-870A-0AF5EFACC777}"/>
              </a:ext>
            </a:extLst>
          </p:cNvPr>
          <p:cNvSpPr>
            <a:spLocks noGrp="1"/>
          </p:cNvSpPr>
          <p:nvPr>
            <p:ph idx="12" sz="quarter" type="sldNum"/>
          </p:nvPr>
        </p:nvSpPr>
        <p:spPr/>
        <p:txBody>
          <a:bodyPr/>
          <a:lstStyle/>
          <a:p>
            <a:pPr>
              <a:defRPr/>
            </a:pPr>
            <a:fld id="{5D0C3138-1DF5-4EE7-9BC8-8086AF259160}" type="slidenum">
              <a:rPr altLang="ja-JP" lang="en-US" smtClean="0"/>
              <a:pPr>
                <a:defRPr/>
              </a:pPr>
              <a:t>7</a:t>
            </a:fld>
            <a:endParaRPr altLang="ja-JP" lang="en-US"/>
          </a:p>
        </p:txBody>
      </p:sp>
      <p:graphicFrame>
        <p:nvGraphicFramePr>
          <p:cNvPr id="4" name="コンテンツ プレースホルダー 4">
            <a:extLst>
              <a:ext uri="{FF2B5EF4-FFF2-40B4-BE49-F238E27FC236}">
                <a16:creationId xmlns:a16="http://schemas.microsoft.com/office/drawing/2014/main" id="{BE87E2B1-3D50-4D72-873C-BFAD4172792C}"/>
              </a:ext>
            </a:extLst>
          </p:cNvPr>
          <p:cNvGraphicFramePr>
            <a:graphicFrameLocks/>
          </p:cNvGraphicFramePr>
          <p:nvPr>
            <p:extLst>
              <p:ext uri="{D42A27DB-BD31-4B8C-83A1-F6EECF244321}">
                <p14:modId xmlns:p14="http://schemas.microsoft.com/office/powerpoint/2010/main" val="3983625869"/>
              </p:ext>
            </p:extLst>
          </p:nvPr>
        </p:nvGraphicFramePr>
        <p:xfrm>
          <a:off x="408000" y="2133000"/>
          <a:ext cx="11304000" cy="3533010"/>
        </p:xfrm>
        <a:graphic>
          <a:graphicData uri="http://schemas.openxmlformats.org/drawingml/2006/table">
            <a:tbl>
              <a:tblPr bandRow="1" firstRow="1">
                <a:tableStyleId>{2D5ABB26-0587-4C30-8999-92F81FD0307C}</a:tableStyleId>
              </a:tblPr>
              <a:tblGrid>
                <a:gridCol w="936000">
                  <a:extLst>
                    <a:ext uri="{9D8B030D-6E8A-4147-A177-3AD203B41FA5}">
                      <a16:colId xmlns:a16="http://schemas.microsoft.com/office/drawing/2014/main" val="3646700137"/>
                    </a:ext>
                  </a:extLst>
                </a:gridCol>
                <a:gridCol w="4680000">
                  <a:extLst>
                    <a:ext uri="{9D8B030D-6E8A-4147-A177-3AD203B41FA5}">
                      <a16:colId xmlns:a16="http://schemas.microsoft.com/office/drawing/2014/main" val="2764035913"/>
                    </a:ext>
                  </a:extLst>
                </a:gridCol>
                <a:gridCol w="5688000">
                  <a:extLst>
                    <a:ext uri="{9D8B030D-6E8A-4147-A177-3AD203B41FA5}">
                      <a16:colId xmlns:a16="http://schemas.microsoft.com/office/drawing/2014/main" val="1761304980"/>
                    </a:ext>
                  </a:extLst>
                </a:gridCol>
              </a:tblGrid>
              <a:tr h="431191">
                <a:tc>
                  <a:txBody>
                    <a:bodyPr/>
                    <a:lstStyle/>
                    <a:p>
                      <a:endParaRPr altLang="en-US" dirty="0" kumimoji="1" lang="ja-JP">
                        <a:solidFill>
                          <a:schemeClr val="tx1"/>
                        </a:solidFill>
                      </a:endParaRPr>
                    </a:p>
                  </a:txBody>
                  <a:tcPr>
                    <a:lnL algn="ctr" cap="flat" cmpd="sng" w="12700">
                      <a:solidFill>
                        <a:schemeClr val="tx1"/>
                      </a:solidFill>
                      <a:prstDash val="solid"/>
                      <a:round/>
                      <a:headEnd len="med" type="none" w="med"/>
                      <a:tailEnd len="med" type="none" w="med"/>
                    </a:lnL>
                    <a:lnR algn="ctr" cap="flat" cmpd="sng" w="12700">
                      <a:solidFill>
                        <a:srgbClr val="FFFFFF"/>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rgbClr val="FFFFFF"/>
                      </a:solidFill>
                      <a:prstDash val="solid"/>
                      <a:round/>
                      <a:headEnd len="med" type="none" w="med"/>
                      <a:tailEnd len="med" type="none" w="med"/>
                    </a:lnB>
                    <a:lnTlToBr algn="ctr" cap="flat" cmpd="sng" w="12700">
                      <a:noFill/>
                      <a:prstDash val="solid"/>
                      <a:round/>
                      <a:headEnd len="med" type="none" w="med"/>
                      <a:tailEnd len="med" type="none" w="med"/>
                    </a:lnTlToBr>
                    <a:lnBlToTr cmpd="sng" w="12700">
                      <a:noFill/>
                      <a:prstDash val="solid"/>
                    </a:lnBlToTr>
                    <a:solidFill>
                      <a:srgbClr val="333399"/>
                    </a:solidFill>
                  </a:tcPr>
                </a:tc>
                <a:tc>
                  <a:txBody>
                    <a:bodyPr/>
                    <a:lstStyle/>
                    <a:p>
                      <a:pPr algn="ctr"/>
                      <a:r>
                        <a:rPr altLang="en-US" b="1" dirty="0" kumimoji="1" lang="ja-JP" sz="2000">
                          <a:solidFill>
                            <a:schemeClr val="bg1"/>
                          </a:solidFill>
                        </a:rPr>
                        <a:t>連続方式</a:t>
                      </a:r>
                    </a:p>
                  </a:txBody>
                  <a:tcPr anchor="ctr">
                    <a:lnL algn="ctr" cap="flat" cmpd="sng" w="12700">
                      <a:solidFill>
                        <a:srgbClr val="FFFFFF"/>
                      </a:solidFill>
                      <a:prstDash val="solid"/>
                      <a:round/>
                      <a:headEnd len="med" type="none" w="med"/>
                      <a:tailEnd len="med" type="none" w="med"/>
                    </a:lnL>
                    <a:lnR algn="ctr" cap="flat" cmpd="sng" w="12700">
                      <a:solidFill>
                        <a:srgbClr val="FFFFFF"/>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ctr"/>
                      <a:r>
                        <a:rPr altLang="en-US" b="1" dirty="0" kumimoji="1" lang="ja-JP" sz="2000">
                          <a:solidFill>
                            <a:schemeClr val="bg1"/>
                          </a:solidFill>
                        </a:rPr>
                        <a:t>音止め方式</a:t>
                      </a:r>
                    </a:p>
                  </a:txBody>
                  <a:tcPr>
                    <a:lnL algn="ctr" cap="flat" cmpd="sng" w="12700">
                      <a:solidFill>
                        <a:srgbClr val="FFFFFF"/>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extLst>
                  <a:ext uri="{0D108BD9-81ED-4DB2-BD59-A6C34878D82A}">
                    <a16:rowId xmlns:a16="http://schemas.microsoft.com/office/drawing/2014/main" val="685538654"/>
                  </a:ext>
                </a:extLst>
              </a:tr>
              <a:tr h="696539">
                <a:tc>
                  <a:txBody>
                    <a:bodyPr/>
                    <a:lstStyle/>
                    <a:p>
                      <a:r>
                        <a:rPr altLang="en-US" b="1" dirty="0" kumimoji="1" lang="ja-JP" sz="2000">
                          <a:solidFill>
                            <a:schemeClr val="bg1"/>
                          </a:solidFill>
                        </a:rPr>
                        <a:t> 進行</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rgbClr val="FFFFFF"/>
                      </a:solidFill>
                      <a:prstDash val="solid"/>
                      <a:round/>
                      <a:headEnd len="med" type="none" w="med"/>
                      <a:tailEnd len="med" type="none" w="med"/>
                    </a:lnT>
                    <a:lnB algn="ctr" cap="flat" cmpd="sng" w="12700">
                      <a:solidFill>
                        <a:srgbClr val="FFFFFF"/>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r>
                        <a:rPr altLang="en-US" dirty="0" kumimoji="1" lang="ja-JP" sz="2000">
                          <a:solidFill>
                            <a:schemeClr val="tx1"/>
                          </a:solidFill>
                        </a:rPr>
                        <a:t>あらかじめ設定された時間配分のとおり</a:t>
                      </a:r>
                      <a:endParaRPr altLang="ja-JP" dirty="0" kumimoji="1" lang="en-US" sz="2000">
                        <a:solidFill>
                          <a:schemeClr val="tx1"/>
                        </a:solidFill>
                      </a:endParaRPr>
                    </a:p>
                    <a:p>
                      <a:r>
                        <a:rPr altLang="en-US" dirty="0" kumimoji="1" lang="ja-JP" sz="2000">
                          <a:solidFill>
                            <a:schemeClr val="tx1"/>
                          </a:solidFill>
                        </a:rPr>
                        <a:t>問題音声が進行する方式</a:t>
                      </a:r>
                      <a:endParaRPr altLang="ja-JP" dirty="0" kumimoji="1" lang="en-US" sz="2000">
                        <a:solidFill>
                          <a:schemeClr val="tx1"/>
                        </a:solidFill>
                      </a:endParaRPr>
                    </a:p>
                    <a:p>
                      <a:r>
                        <a:rPr altLang="en-US" dirty="0" kumimoji="1" lang="ja-JP" sz="2000" u="sng">
                          <a:solidFill>
                            <a:srgbClr val="FF0000"/>
                          </a:solidFill>
                        </a:rPr>
                        <a:t>音声を途中で止めることはできない</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tc>
                  <a:txBody>
                    <a:bodyPr/>
                    <a:lstStyle/>
                    <a:p>
                      <a:r>
                        <a:rPr altLang="en-US" dirty="0" kumimoji="1" lang="ja-JP" sz="2000">
                          <a:solidFill>
                            <a:schemeClr val="tx1"/>
                          </a:solidFill>
                        </a:rPr>
                        <a:t>監督者が各設問の聞き取る英語の音声ごとに再生を止め，受験者は音声の停止中に解答する方式</a:t>
                      </a:r>
                      <a:endParaRPr altLang="ja-JP" dirty="0" kumimoji="1" lang="en-US" sz="2000">
                        <a:solidFill>
                          <a:schemeClr val="tx1"/>
                        </a:solidFill>
                      </a:endParaRPr>
                    </a:p>
                    <a:p>
                      <a:r>
                        <a:rPr altLang="en-US" dirty="0" kumimoji="1" lang="ja-JP" sz="2000" u="sng">
                          <a:solidFill>
                            <a:srgbClr val="FF0000"/>
                          </a:solidFill>
                        </a:rPr>
                        <a:t>受験者の合図で次の英語の音声を再生</a:t>
                      </a: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extLst>
                  <a:ext uri="{0D108BD9-81ED-4DB2-BD59-A6C34878D82A}">
                    <a16:rowId xmlns:a16="http://schemas.microsoft.com/office/drawing/2014/main" val="2449622968"/>
                  </a:ext>
                </a:extLst>
              </a:tr>
              <a:tr h="696539">
                <a:tc>
                  <a:txBody>
                    <a:bodyPr/>
                    <a:lstStyle/>
                    <a:p>
                      <a:r>
                        <a:rPr altLang="en-US" b="1" dirty="0" kumimoji="1" lang="ja-JP" sz="2000">
                          <a:solidFill>
                            <a:schemeClr val="bg1"/>
                          </a:solidFill>
                        </a:rPr>
                        <a:t> 特徴</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rgbClr val="FFFFFF"/>
                      </a:solidFill>
                      <a:prstDash val="solid"/>
                      <a:round/>
                      <a:headEnd len="med" type="none" w="med"/>
                      <a:tailEnd len="med" type="none" w="med"/>
                    </a:lnT>
                    <a:lnB algn="ctr" cap="flat" cmpd="sng" w="12700">
                      <a:solidFill>
                        <a:srgbClr val="FFFFFF"/>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indent="-285750" marL="285750">
                        <a:buFont charset="2" panose="05000000000000000000" pitchFamily="2" typeface="Wingdings"/>
                        <a:buChar char="l"/>
                      </a:pPr>
                      <a:r>
                        <a:rPr altLang="en-US" dirty="0" kumimoji="1" lang="ja-JP" sz="2000">
                          <a:solidFill>
                            <a:schemeClr val="tx1"/>
                          </a:solidFill>
                        </a:rPr>
                        <a:t>聞き取る英語の音声の後に設けられている空白時間（問題冊子を読んだり解答する時間）が延長</a:t>
                      </a:r>
                      <a:endParaRPr altLang="ja-JP" dirty="0" kumimoji="1" lang="en-US" sz="2000">
                        <a:solidFill>
                          <a:schemeClr val="tx1"/>
                        </a:solidFill>
                      </a:endParaRPr>
                    </a:p>
                    <a:p>
                      <a:pPr indent="-285750" marL="285750">
                        <a:buFont charset="2" panose="05000000000000000000" pitchFamily="2" typeface="Wingdings"/>
                        <a:buChar char="l"/>
                      </a:pPr>
                      <a:r>
                        <a:rPr altLang="en-US" dirty="0" kumimoji="1" lang="ja-JP" sz="2000">
                          <a:solidFill>
                            <a:schemeClr val="tx1"/>
                          </a:solidFill>
                        </a:rPr>
                        <a:t>全ての設問を聞き取ることができる</a:t>
                      </a:r>
                      <a:endParaRPr altLang="ja-JP" dirty="0" kumimoji="1" lang="en-US" sz="2000">
                        <a:solidFill>
                          <a:schemeClr val="tx1"/>
                        </a:solidFill>
                      </a:endParaRPr>
                    </a:p>
                    <a:p>
                      <a:pPr indent="-285750" marL="285750">
                        <a:buFont charset="2" panose="05000000000000000000" pitchFamily="2" typeface="Wingdings"/>
                        <a:buChar char="l"/>
                      </a:pPr>
                      <a:endParaRPr altLang="ja-JP" dirty="0" kumimoji="1" lang="en-US" sz="2000">
                        <a:solidFill>
                          <a:schemeClr val="tx1"/>
                        </a:solidFill>
                      </a:endParaRP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tc>
                  <a:txBody>
                    <a:bodyPr/>
                    <a:lstStyle/>
                    <a:p>
                      <a:pPr indent="-285750" marL="285750">
                        <a:buFont charset="2" panose="05000000000000000000" pitchFamily="2" typeface="Wingdings"/>
                        <a:buChar char="l"/>
                      </a:pPr>
                      <a:r>
                        <a:rPr altLang="en-US" dirty="0" kumimoji="1" lang="ja-JP" sz="2000">
                          <a:solidFill>
                            <a:schemeClr val="tx1"/>
                          </a:solidFill>
                        </a:rPr>
                        <a:t>どの設問の解答に時間をかけるかを受験者が　自分で判断できる</a:t>
                      </a:r>
                      <a:endParaRPr altLang="ja-JP" dirty="0" kumimoji="1" lang="en-US" sz="2000">
                        <a:solidFill>
                          <a:schemeClr val="tx1"/>
                        </a:solidFill>
                      </a:endParaRPr>
                    </a:p>
                    <a:p>
                      <a:pPr indent="-285750" marL="285750">
                        <a:buFont charset="2" panose="05000000000000000000" pitchFamily="2" typeface="Wingdings"/>
                        <a:buChar char="l"/>
                      </a:pPr>
                      <a:r>
                        <a:rPr altLang="en-US" dirty="0" kumimoji="1" lang="ja-JP" sz="2000">
                          <a:solidFill>
                            <a:schemeClr val="tx1"/>
                          </a:solidFill>
                        </a:rPr>
                        <a:t>特定の設問の解答に時間をかけすぎると，</a:t>
                      </a:r>
                      <a:r>
                        <a:rPr altLang="en-US" dirty="0" kumimoji="1" lang="ja-JP" sz="2000" u="sng">
                          <a:solidFill>
                            <a:srgbClr val="FF0000"/>
                          </a:solidFill>
                        </a:rPr>
                        <a:t>最後　まで設問を聞き取れない場合がある</a:t>
                      </a:r>
                      <a:endParaRPr altLang="ja-JP" dirty="0" kumimoji="1" lang="en-US" sz="2000" u="sng">
                        <a:solidFill>
                          <a:srgbClr val="FF0000"/>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extLst>
                  <a:ext uri="{0D108BD9-81ED-4DB2-BD59-A6C34878D82A}">
                    <a16:rowId xmlns:a16="http://schemas.microsoft.com/office/drawing/2014/main" val="1519681565"/>
                  </a:ext>
                </a:extLst>
              </a:tr>
              <a:tr h="480539">
                <a:tc>
                  <a:txBody>
                    <a:bodyPr/>
                    <a:lstStyle/>
                    <a:p>
                      <a:r>
                        <a:rPr altLang="en-US" b="1" dirty="0" kumimoji="1" lang="ja-JP" sz="2000">
                          <a:solidFill>
                            <a:schemeClr val="bg1"/>
                          </a:solidFill>
                        </a:rPr>
                        <a:t> 機器</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rgbClr val="FFFFFF"/>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r>
                        <a:rPr altLang="en-US" dirty="0" kumimoji="1" lang="ja-JP" sz="2000">
                          <a:solidFill>
                            <a:schemeClr val="tx1"/>
                          </a:solidFill>
                        </a:rPr>
                        <a:t>原則，</a:t>
                      </a:r>
                      <a:r>
                        <a:rPr altLang="ja-JP" dirty="0" kumimoji="1" lang="en-US" sz="2000">
                          <a:solidFill>
                            <a:schemeClr val="tx1"/>
                          </a:solidFill>
                        </a:rPr>
                        <a:t>IC</a:t>
                      </a:r>
                      <a:r>
                        <a:rPr altLang="en-US" dirty="0" kumimoji="1" lang="ja-JP" sz="2000">
                          <a:solidFill>
                            <a:schemeClr val="tx1"/>
                          </a:solidFill>
                        </a:rPr>
                        <a:t>プレーヤーを受験者自身が操作</a:t>
                      </a:r>
                      <a:endParaRPr altLang="ja-JP" dirty="0" kumimoji="1" lang="en-US" sz="2000">
                        <a:solidFill>
                          <a:schemeClr val="tx1"/>
                        </a:solidFill>
                      </a:endParaRP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tc>
                  <a:txBody>
                    <a:bodyPr/>
                    <a:lstStyle/>
                    <a:p>
                      <a:r>
                        <a:rPr altLang="ja-JP" dirty="0" kumimoji="1" lang="en-US" sz="2000">
                          <a:solidFill>
                            <a:schemeClr val="tx1"/>
                          </a:solidFill>
                        </a:rPr>
                        <a:t>CD</a:t>
                      </a:r>
                      <a:r>
                        <a:rPr altLang="en-US" dirty="0" kumimoji="1" lang="ja-JP" sz="2000">
                          <a:solidFill>
                            <a:schemeClr val="tx1"/>
                          </a:solidFill>
                        </a:rPr>
                        <a:t>プレーヤーを監督者が操作</a:t>
                      </a:r>
                      <a:endParaRPr altLang="ja-JP" dirty="0" kumimoji="1" lang="en-US" sz="20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5"/>
                    </a:solidFill>
                  </a:tcPr>
                </a:tc>
                <a:extLst>
                  <a:ext uri="{0D108BD9-81ED-4DB2-BD59-A6C34878D82A}">
                    <a16:rowId xmlns:a16="http://schemas.microsoft.com/office/drawing/2014/main" val="599611673"/>
                  </a:ext>
                </a:extLst>
              </a:tr>
            </a:tbl>
          </a:graphicData>
        </a:graphic>
      </p:graphicFrame>
      <p:sp>
        <p:nvSpPr>
          <p:cNvPr id="6" name="Rectangle 3">
            <a:extLst>
              <a:ext uri="{FF2B5EF4-FFF2-40B4-BE49-F238E27FC236}">
                <a16:creationId xmlns:a16="http://schemas.microsoft.com/office/drawing/2014/main" id="{DBBD5A86-3594-4FBE-9E07-7681DB430CE0}"/>
              </a:ext>
            </a:extLst>
          </p:cNvPr>
          <p:cNvSpPr txBox="1">
            <a:spLocks noChangeArrowheads="1"/>
          </p:cNvSpPr>
          <p:nvPr/>
        </p:nvSpPr>
        <p:spPr bwMode="auto">
          <a:xfrm>
            <a:off x="336000" y="1629000"/>
            <a:ext cx="11376000" cy="57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marL="436562">
              <a:spcBef>
                <a:spcPts val="600"/>
              </a:spcBef>
              <a:spcAft>
                <a:spcPts val="600"/>
              </a:spcAft>
              <a:buFont charset="2" panose="05000000000000000000" pitchFamily="2" typeface="Wingdings"/>
              <a:buChar char="l"/>
            </a:pPr>
            <a:r>
              <a:rPr altLang="en-US" dirty="0" lang="ja-JP" spc="-150" sz="2400">
                <a:solidFill>
                  <a:schemeClr val="accent4"/>
                </a:solidFill>
              </a:rPr>
              <a:t>　 </a:t>
            </a:r>
            <a:r>
              <a:rPr altLang="en-US" dirty="0" lang="ja-JP" spc="-150" sz="2400" u="sng">
                <a:solidFill>
                  <a:srgbClr val="FF0000"/>
                </a:solidFill>
              </a:rPr>
              <a:t>「連続方式」</a:t>
            </a:r>
            <a:r>
              <a:rPr altLang="en-US" dirty="0" lang="ja-JP" spc="-150" sz="2400">
                <a:solidFill>
                  <a:schemeClr val="accent4"/>
                </a:solidFill>
              </a:rPr>
              <a:t>と</a:t>
            </a:r>
            <a:r>
              <a:rPr altLang="en-US" dirty="0" lang="ja-JP" sz="2400" u="sng">
                <a:solidFill>
                  <a:srgbClr val="FF0000"/>
                </a:solidFill>
              </a:rPr>
              <a:t>「音止め方式」</a:t>
            </a:r>
            <a:r>
              <a:rPr altLang="en-US" dirty="0" lang="ja-JP" sz="2400">
                <a:solidFill>
                  <a:schemeClr val="accent4"/>
                </a:solidFill>
              </a:rPr>
              <a:t>から，申請する際にどちらか一方を選択してください。</a:t>
            </a:r>
            <a:endParaRPr altLang="ja-JP" dirty="0" lang="en-US" sz="2400">
              <a:solidFill>
                <a:schemeClr val="accent4"/>
              </a:solidFill>
            </a:endParaRPr>
          </a:p>
        </p:txBody>
      </p:sp>
      <p:sp>
        <p:nvSpPr>
          <p:cNvPr id="7" name="正方形/長方形 6">
            <a:extLst>
              <a:ext uri="{FF2B5EF4-FFF2-40B4-BE49-F238E27FC236}">
                <a16:creationId xmlns:a16="http://schemas.microsoft.com/office/drawing/2014/main" id="{0525B681-AB16-4F50-87F3-9910E6617AD7}"/>
              </a:ext>
            </a:extLst>
          </p:cNvPr>
          <p:cNvSpPr/>
          <p:nvPr/>
        </p:nvSpPr>
        <p:spPr>
          <a:xfrm>
            <a:off x="192000" y="117000"/>
            <a:ext cx="2520000"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20</a:t>
            </a:r>
            <a:r>
              <a:rPr altLang="en-US" dirty="0" kern="0" lang="ja-JP" sz="3200">
                <a:latin charset="0" typeface="Arial"/>
                <a:ea charset="-128" typeface="ＭＳ Ｐゴシック"/>
              </a:rPr>
              <a:t>～</a:t>
            </a:r>
            <a:r>
              <a:rPr altLang="ja-JP" dirty="0" kern="0" lang="en-US" sz="3200">
                <a:latin charset="0" typeface="Arial"/>
                <a:ea charset="-128" typeface="ＭＳ Ｐゴシック"/>
              </a:rPr>
              <a:t>21</a:t>
            </a:r>
            <a:r>
              <a:rPr altLang="ja-JP" b="1" dirty="0" kern="0" lang="en-US" sz="3200">
                <a:latin charset="0" typeface="Arial"/>
                <a:ea charset="-128" typeface="ＭＳ Ｐゴシック"/>
              </a:rPr>
              <a:t>】</a:t>
            </a:r>
          </a:p>
        </p:txBody>
      </p:sp>
      <p:sp>
        <p:nvSpPr>
          <p:cNvPr id="8" name="Rectangle 5">
            <a:extLst>
              <a:ext uri="{FF2B5EF4-FFF2-40B4-BE49-F238E27FC236}">
                <a16:creationId xmlns:a16="http://schemas.microsoft.com/office/drawing/2014/main" id="{4B9AE740-88EB-4744-8816-957C3461E153}"/>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r>
              <a:rPr altLang="en-US" b="1" dirty="0" lang="ja-JP" sz="3200">
                <a:latin charset="-128" panose="020B0600070205080204" pitchFamily="50" typeface="ＭＳ Ｐゴシック"/>
              </a:rPr>
              <a:t>　⑤　リスニングにおける試験時間延長の実施方式</a:t>
            </a:r>
          </a:p>
        </p:txBody>
      </p:sp>
      <p:sp>
        <p:nvSpPr>
          <p:cNvPr id="9" name="Rectangle 3">
            <a:extLst>
              <a:ext uri="{FF2B5EF4-FFF2-40B4-BE49-F238E27FC236}">
                <a16:creationId xmlns:a16="http://schemas.microsoft.com/office/drawing/2014/main" id="{394EFFF0-DA26-45F4-ABE6-A473AAD61EE2}"/>
              </a:ext>
            </a:extLst>
          </p:cNvPr>
          <p:cNvSpPr txBox="1">
            <a:spLocks noChangeArrowheads="1"/>
          </p:cNvSpPr>
          <p:nvPr/>
        </p:nvSpPr>
        <p:spPr bwMode="auto">
          <a:xfrm>
            <a:off x="336000" y="5805000"/>
            <a:ext cx="11664000" cy="57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indent="0" marL="93662">
              <a:spcBef>
                <a:spcPts val="600"/>
              </a:spcBef>
              <a:spcAft>
                <a:spcPts val="600"/>
              </a:spcAft>
              <a:buNone/>
            </a:pPr>
            <a:r>
              <a:rPr altLang="ja-JP" dirty="0" lang="en-US" spc="-150" sz="2400"/>
              <a:t>※</a:t>
            </a:r>
            <a:r>
              <a:rPr altLang="en-US" dirty="0" lang="ja-JP" spc="-150" sz="2400"/>
              <a:t>　聞き取る英語の音声の再生時間は，一般の受験者と同じです。</a:t>
            </a:r>
            <a:endParaRPr altLang="ja-JP" dirty="0" lang="en-US" sz="2400"/>
          </a:p>
        </p:txBody>
      </p:sp>
    </p:spTree>
    <p:extLst>
      <p:ext uri="{BB962C8B-B14F-4D97-AF65-F5344CB8AC3E}">
        <p14:creationId xmlns:p14="http://schemas.microsoft.com/office/powerpoint/2010/main" val="1536433624"/>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CDBED650-91C3-4380-887D-B854D1056C26}"/>
              </a:ext>
            </a:extLst>
          </p:cNvPr>
          <p:cNvSpPr>
            <a:spLocks noGrp="1"/>
          </p:cNvSpPr>
          <p:nvPr>
            <p:ph idx="12" sz="quarter" type="sldNum"/>
          </p:nvPr>
        </p:nvSpPr>
        <p:spPr/>
        <p:txBody>
          <a:bodyPr/>
          <a:lstStyle/>
          <a:p>
            <a:pPr>
              <a:defRPr/>
            </a:pPr>
            <a:fld id="{198FBEA1-C32F-40FF-90BF-88E25CC95112}" type="slidenum">
              <a:rPr altLang="ja-JP" lang="en-US" smtClean="0"/>
              <a:pPr>
                <a:defRPr/>
              </a:pPr>
              <a:t>8</a:t>
            </a:fld>
            <a:endParaRPr altLang="ja-JP" lang="en-US"/>
          </a:p>
        </p:txBody>
      </p:sp>
      <p:sp>
        <p:nvSpPr>
          <p:cNvPr id="7" name="Rectangle 3">
            <a:extLst>
              <a:ext uri="{FF2B5EF4-FFF2-40B4-BE49-F238E27FC236}">
                <a16:creationId xmlns:a16="http://schemas.microsoft.com/office/drawing/2014/main" id="{79E163AD-9F63-4122-A781-EC34C157402F}"/>
              </a:ext>
            </a:extLst>
          </p:cNvPr>
          <p:cNvSpPr txBox="1">
            <a:spLocks noChangeArrowheads="1"/>
          </p:cNvSpPr>
          <p:nvPr/>
        </p:nvSpPr>
        <p:spPr bwMode="auto">
          <a:xfrm>
            <a:off x="336000" y="1701000"/>
            <a:ext cx="11376000" cy="93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spcBef>
                <a:spcPts val="0"/>
              </a:spcBef>
              <a:spcAft>
                <a:spcPts val="0"/>
              </a:spcAft>
              <a:buFont charset="2" panose="05000000000000000000" pitchFamily="2" typeface="Wingdings"/>
              <a:buChar char="l"/>
            </a:pPr>
            <a:r>
              <a:rPr altLang="en-US" dirty="0" lang="ja-JP" spc="-150" sz="2400"/>
              <a:t>　一般の解答用紙（マークシート）にマークすることが困難である者を</a:t>
            </a:r>
            <a:r>
              <a:rPr altLang="en-US" dirty="0" lang="ja-JP" spc="-150" sz="2400">
                <a:solidFill>
                  <a:schemeClr val="accent4"/>
                </a:solidFill>
              </a:rPr>
              <a:t>対象に</a:t>
            </a:r>
            <a:r>
              <a:rPr altLang="en-US" dirty="0" lang="ja-JP" spc="-150" sz="2400"/>
              <a:t>，別の解答用紙を使用する解答方法として，</a:t>
            </a:r>
            <a:r>
              <a:rPr altLang="en-US" dirty="0" lang="ja-JP" spc="-150" sz="2400" u="sng">
                <a:solidFill>
                  <a:srgbClr val="FF0000"/>
                </a:solidFill>
              </a:rPr>
              <a:t>「文字解答」</a:t>
            </a:r>
            <a:r>
              <a:rPr altLang="en-US" dirty="0" lang="ja-JP" spc="-150" sz="2400"/>
              <a:t>と</a:t>
            </a:r>
            <a:r>
              <a:rPr altLang="ja-JP" dirty="0" lang="en-US" sz="2400">
                <a:solidFill>
                  <a:schemeClr val="accent4"/>
                </a:solidFill>
              </a:rPr>
              <a:t> </a:t>
            </a:r>
            <a:r>
              <a:rPr altLang="en-US" dirty="0" lang="ja-JP" sz="2400" u="sng">
                <a:solidFill>
                  <a:srgbClr val="FF0000"/>
                </a:solidFill>
              </a:rPr>
              <a:t>「チェック解答」</a:t>
            </a:r>
            <a:r>
              <a:rPr altLang="en-US" dirty="0" lang="ja-JP" sz="2400"/>
              <a:t>があります。</a:t>
            </a:r>
            <a:endParaRPr altLang="ja-JP" dirty="0" lang="en-US" sz="2400"/>
          </a:p>
        </p:txBody>
      </p:sp>
      <p:sp>
        <p:nvSpPr>
          <p:cNvPr id="8" name="Rectangle 4">
            <a:extLst>
              <a:ext uri="{FF2B5EF4-FFF2-40B4-BE49-F238E27FC236}">
                <a16:creationId xmlns:a16="http://schemas.microsoft.com/office/drawing/2014/main" id="{2F33F991-CC7A-4491-B79A-51305F4A9BEC}"/>
              </a:ext>
            </a:extLst>
          </p:cNvPr>
          <p:cNvSpPr>
            <a:spLocks noChangeArrowheads="1"/>
          </p:cNvSpPr>
          <p:nvPr/>
        </p:nvSpPr>
        <p:spPr bwMode="auto">
          <a:xfrm>
            <a:off x="336000" y="5013000"/>
            <a:ext cx="11304000" cy="11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57200" marL="4572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indent="-342900" marL="436562">
              <a:spcBef>
                <a:spcPts val="0"/>
              </a:spcBef>
              <a:spcAft>
                <a:spcPts val="0"/>
              </a:spcAft>
              <a:buFont charset="2" panose="05000000000000000000" pitchFamily="2" typeface="Wingdings"/>
              <a:buChar char="l"/>
            </a:pPr>
            <a:r>
              <a:rPr altLang="en-US" dirty="0" lang="ja-JP" sz="2200"/>
              <a:t> 文字解答用紙・チェック解答用紙のサンプルは，大学入試センターのホームページに掲載。</a:t>
            </a:r>
            <a:r>
              <a:rPr altLang="ja-JP" dirty="0" kern="0" lang="en-US" sz="2200">
                <a:solidFill>
                  <a:srgbClr val="000000"/>
                </a:solidFill>
              </a:rPr>
              <a:t>       </a:t>
            </a:r>
          </a:p>
          <a:p>
            <a:pPr indent="0" marL="93662">
              <a:lnSpc>
                <a:spcPct val="150000"/>
              </a:lnSpc>
              <a:spcBef>
                <a:spcPts val="0"/>
              </a:spcBef>
              <a:spcAft>
                <a:spcPts val="0"/>
              </a:spcAft>
              <a:buNone/>
            </a:pPr>
            <a:r>
              <a:rPr altLang="ja-JP" dirty="0" kern="0" lang="en-US" sz="2200">
                <a:solidFill>
                  <a:srgbClr val="000000"/>
                </a:solidFill>
              </a:rPr>
              <a:t>    https://www.dnc.ac.jp/kyotsu/shiken_jouhou/r7/Charactercheck.html</a:t>
            </a:r>
            <a:endParaRPr altLang="ja-JP" dirty="0" lang="en-US" sz="2200"/>
          </a:p>
          <a:p>
            <a:pPr marL="550862">
              <a:spcBef>
                <a:spcPts val="600"/>
              </a:spcBef>
              <a:spcAft>
                <a:spcPts val="1200"/>
              </a:spcAft>
              <a:buFont charset="2" panose="05000000000000000000" pitchFamily="2" typeface="Wingdings"/>
              <a:buChar char="l"/>
            </a:pPr>
            <a:endParaRPr altLang="ja-JP" dirty="0" lang="en-US" sz="800"/>
          </a:p>
        </p:txBody>
      </p:sp>
      <p:graphicFrame>
        <p:nvGraphicFramePr>
          <p:cNvPr id="10" name="コンテンツ プレースホルダー 4">
            <a:extLst>
              <a:ext uri="{FF2B5EF4-FFF2-40B4-BE49-F238E27FC236}">
                <a16:creationId xmlns:a16="http://schemas.microsoft.com/office/drawing/2014/main" id="{572D540A-281D-41B4-9840-365701AA6942}"/>
              </a:ext>
            </a:extLst>
          </p:cNvPr>
          <p:cNvGraphicFramePr>
            <a:graphicFrameLocks noGrp="1"/>
          </p:cNvGraphicFramePr>
          <p:nvPr>
            <p:ph idx="1"/>
            <p:extLst>
              <p:ext uri="{D42A27DB-BD31-4B8C-83A1-F6EECF244321}">
                <p14:modId xmlns:p14="http://schemas.microsoft.com/office/powerpoint/2010/main" val="2262240477"/>
              </p:ext>
            </p:extLst>
          </p:nvPr>
        </p:nvGraphicFramePr>
        <p:xfrm>
          <a:off x="624000" y="2709000"/>
          <a:ext cx="11088000" cy="2088000"/>
        </p:xfrm>
        <a:graphic>
          <a:graphicData uri="http://schemas.openxmlformats.org/drawingml/2006/table">
            <a:tbl>
              <a:tblPr bandRow="1" firstRow="1">
                <a:tableStyleId>{2D5ABB26-0587-4C30-8999-92F81FD0307C}</a:tableStyleId>
              </a:tblPr>
              <a:tblGrid>
                <a:gridCol w="2016000">
                  <a:extLst>
                    <a:ext uri="{9D8B030D-6E8A-4147-A177-3AD203B41FA5}">
                      <a16:colId xmlns:a16="http://schemas.microsoft.com/office/drawing/2014/main" val="3646700137"/>
                    </a:ext>
                  </a:extLst>
                </a:gridCol>
                <a:gridCol w="4452000">
                  <a:extLst>
                    <a:ext uri="{9D8B030D-6E8A-4147-A177-3AD203B41FA5}">
                      <a16:colId xmlns:a16="http://schemas.microsoft.com/office/drawing/2014/main" val="2764035913"/>
                    </a:ext>
                  </a:extLst>
                </a:gridCol>
                <a:gridCol w="4620000">
                  <a:extLst>
                    <a:ext uri="{9D8B030D-6E8A-4147-A177-3AD203B41FA5}">
                      <a16:colId xmlns:a16="http://schemas.microsoft.com/office/drawing/2014/main" val="1564361945"/>
                    </a:ext>
                  </a:extLst>
                </a:gridCol>
              </a:tblGrid>
              <a:tr h="515992">
                <a:tc>
                  <a:txBody>
                    <a:bodyPr/>
                    <a:lstStyle/>
                    <a:p>
                      <a:endParaRPr altLang="en-US" dirty="0" kumimoji="1" lang="ja-JP" sz="1600">
                        <a:solidFill>
                          <a:schemeClr val="bg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algn="ctr" cap="flat" cmpd="sng" w="12700">
                      <a:noFill/>
                      <a:prstDash val="solid"/>
                      <a:round/>
                      <a:headEnd len="med" type="none" w="med"/>
                      <a:tailEnd len="med" type="none" w="med"/>
                    </a:lnTlToBr>
                    <a:solidFill>
                      <a:srgbClr val="333399"/>
                    </a:solidFill>
                  </a:tcPr>
                </a:tc>
                <a:tc>
                  <a:txBody>
                    <a:bodyPr/>
                    <a:lstStyle/>
                    <a:p>
                      <a:pPr algn="ctr"/>
                      <a:r>
                        <a:rPr altLang="en-US" b="1" dirty="0" kumimoji="1" lang="ja-JP" sz="2000">
                          <a:solidFill>
                            <a:schemeClr val="bg1"/>
                          </a:solidFill>
                        </a:rPr>
                        <a:t>文字解答</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rgbClr val="333399"/>
                    </a:solidFill>
                  </a:tcPr>
                </a:tc>
                <a:tc>
                  <a:txBody>
                    <a:bodyPr/>
                    <a:lstStyle/>
                    <a:p>
                      <a:pPr algn="ctr"/>
                      <a:r>
                        <a:rPr altLang="en-US" b="1" dirty="0" kumimoji="1" lang="ja-JP" sz="2000">
                          <a:solidFill>
                            <a:schemeClr val="bg1"/>
                          </a:solidFill>
                        </a:rPr>
                        <a:t>チェック解答</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rgbClr val="333399"/>
                    </a:solidFill>
                  </a:tcPr>
                </a:tc>
                <a:extLst>
                  <a:ext uri="{0D108BD9-81ED-4DB2-BD59-A6C34878D82A}">
                    <a16:rowId xmlns:a16="http://schemas.microsoft.com/office/drawing/2014/main" val="685538654"/>
                  </a:ext>
                </a:extLst>
              </a:tr>
              <a:tr h="515992">
                <a:tc>
                  <a:txBody>
                    <a:bodyPr/>
                    <a:lstStyle/>
                    <a:p>
                      <a:r>
                        <a:rPr altLang="en-US" b="1" dirty="0" kumimoji="1" lang="ja-JP" sz="2000">
                          <a:solidFill>
                            <a:schemeClr val="bg1"/>
                          </a:solidFill>
                        </a:rPr>
                        <a:t> 解答用紙</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rgbClr val="333399"/>
                    </a:solidFill>
                  </a:tcPr>
                </a:tc>
                <a:tc>
                  <a:txBody>
                    <a:bodyPr/>
                    <a:lstStyle/>
                    <a:p>
                      <a:r>
                        <a:rPr altLang="en-US" dirty="0" kumimoji="1" lang="ja-JP" sz="2000" u="none">
                          <a:solidFill>
                            <a:schemeClr val="tx1"/>
                          </a:solidFill>
                        </a:rPr>
                        <a:t>文字解答用紙</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en-US" dirty="0" kumimoji="1" lang="ja-JP" sz="2000" u="none">
                          <a:solidFill>
                            <a:schemeClr val="tx1"/>
                          </a:solidFill>
                        </a:rPr>
                        <a:t>チェック解答用紙</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3170978463"/>
                  </a:ext>
                </a:extLst>
              </a:tr>
              <a:tr h="517396">
                <a:tc>
                  <a:txBody>
                    <a:bodyPr/>
                    <a:lstStyle/>
                    <a:p>
                      <a:r>
                        <a:rPr altLang="en-US" b="1" dirty="0" kumimoji="1" lang="ja-JP" sz="2000">
                          <a:solidFill>
                            <a:schemeClr val="bg1"/>
                          </a:solidFill>
                        </a:rPr>
                        <a:t> 解答方法</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rgbClr val="333399"/>
                    </a:solidFill>
                  </a:tcPr>
                </a:tc>
                <a:tc>
                  <a:txBody>
                    <a:bodyPr/>
                    <a:lstStyle/>
                    <a:p>
                      <a:r>
                        <a:rPr altLang="en-US" dirty="0" lang="ja-JP" sz="2000"/>
                        <a:t>受験者が</a:t>
                      </a:r>
                      <a:r>
                        <a:rPr altLang="en-US" dirty="0" lang="ja-JP" sz="2000" u="none">
                          <a:solidFill>
                            <a:srgbClr val="FF0000"/>
                          </a:solidFill>
                        </a:rPr>
                        <a:t>選択肢の数字等を</a:t>
                      </a:r>
                      <a:r>
                        <a:rPr altLang="en-US" b="1" dirty="0" lang="ja-JP" sz="2000" u="sng">
                          <a:solidFill>
                            <a:srgbClr val="FF0000"/>
                          </a:solidFill>
                        </a:rPr>
                        <a:t>記入</a:t>
                      </a:r>
                      <a:endParaRPr altLang="en-US" b="1" dirty="0" kumimoji="1" lang="ja-JP" sz="2000" u="sng">
                        <a:solidFill>
                          <a:srgbClr val="FF0000"/>
                        </a:solidFill>
                      </a:endParaRP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r>
                        <a:rPr altLang="en-US" dirty="0" lang="ja-JP" sz="2000"/>
                        <a:t>受験者が</a:t>
                      </a:r>
                      <a:r>
                        <a:rPr altLang="en-US" dirty="0" lang="ja-JP" sz="2000" u="none">
                          <a:solidFill>
                            <a:srgbClr val="FF0000"/>
                          </a:solidFill>
                        </a:rPr>
                        <a:t>選択肢の数字等を</a:t>
                      </a:r>
                      <a:r>
                        <a:rPr altLang="en-US" b="1" dirty="0" lang="ja-JP" sz="2000" u="sng">
                          <a:solidFill>
                            <a:srgbClr val="FF0000"/>
                          </a:solidFill>
                        </a:rPr>
                        <a:t>チェック</a:t>
                      </a:r>
                      <a:endParaRPr altLang="en-US" b="1" dirty="0" kumimoji="1" lang="ja-JP" sz="2000" u="sng">
                        <a:solidFill>
                          <a:srgbClr val="FF0000"/>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2449622968"/>
                  </a:ext>
                </a:extLst>
              </a:tr>
              <a:tr h="538620">
                <a:tc>
                  <a:txBody>
                    <a:bodyPr/>
                    <a:lstStyle/>
                    <a:p>
                      <a:r>
                        <a:rPr altLang="en-US" b="1" dirty="0" kumimoji="1" lang="ja-JP" sz="2000">
                          <a:solidFill>
                            <a:schemeClr val="bg1"/>
                          </a:solidFill>
                        </a:rPr>
                        <a:t> 下書き用紙</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333399"/>
                    </a:solidFill>
                  </a:tcPr>
                </a:tc>
                <a:tc gridSpan="2">
                  <a:txBody>
                    <a:bodyPr/>
                    <a:lstStyle/>
                    <a:p>
                      <a:pPr algn="ctr"/>
                      <a:r>
                        <a:rPr altLang="en-US" dirty="0" kumimoji="1" lang="ja-JP" sz="2000">
                          <a:solidFill>
                            <a:schemeClr val="tx1"/>
                          </a:solidFill>
                        </a:rPr>
                        <a:t>数学，理科及び情報で配付</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hMerge="1">
                  <a:txBody>
                    <a:bodyPr/>
                    <a:lstStyle/>
                    <a:p>
                      <a:endParaRPr altLang="en-US" dirty="0" kumimoji="1" lang="ja-JP">
                        <a:solidFill>
                          <a:schemeClr val="tx1"/>
                        </a:solidFill>
                      </a:endParaRP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noFill/>
                  </a:tcPr>
                </a:tc>
                <a:extLst>
                  <a:ext uri="{0D108BD9-81ED-4DB2-BD59-A6C34878D82A}">
                    <a16:rowId xmlns:a16="http://schemas.microsoft.com/office/drawing/2014/main" val="866800352"/>
                  </a:ext>
                </a:extLst>
              </a:tr>
            </a:tbl>
          </a:graphicData>
        </a:graphic>
      </p:graphicFrame>
      <p:sp>
        <p:nvSpPr>
          <p:cNvPr id="9" name="正方形/長方形 8">
            <a:extLst>
              <a:ext uri="{FF2B5EF4-FFF2-40B4-BE49-F238E27FC236}">
                <a16:creationId xmlns:a16="http://schemas.microsoft.com/office/drawing/2014/main" id="{BC88BF9E-DDB3-4FFB-B89E-289A6CE72A24}"/>
              </a:ext>
            </a:extLst>
          </p:cNvPr>
          <p:cNvSpPr/>
          <p:nvPr/>
        </p:nvSpPr>
        <p:spPr>
          <a:xfrm>
            <a:off x="191999" y="117000"/>
            <a:ext cx="2304001"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22</a:t>
            </a:r>
            <a:r>
              <a:rPr altLang="en-US" dirty="0" kern="0" lang="ja-JP" sz="3200">
                <a:latin charset="0" typeface="Arial"/>
                <a:ea charset="-128" typeface="ＭＳ Ｐゴシック"/>
              </a:rPr>
              <a:t>～</a:t>
            </a:r>
            <a:r>
              <a:rPr altLang="ja-JP" dirty="0" kern="0" lang="en-US" sz="3200">
                <a:latin charset="0" typeface="Arial"/>
                <a:ea charset="-128" typeface="ＭＳ Ｐゴシック"/>
              </a:rPr>
              <a:t>25</a:t>
            </a:r>
            <a:r>
              <a:rPr altLang="ja-JP" b="1" dirty="0" kern="0" lang="en-US" sz="3200">
                <a:latin charset="0" typeface="Arial"/>
                <a:ea charset="-128" typeface="ＭＳ Ｐゴシック"/>
              </a:rPr>
              <a:t>】</a:t>
            </a:r>
          </a:p>
        </p:txBody>
      </p:sp>
      <p:sp>
        <p:nvSpPr>
          <p:cNvPr id="11" name="Rectangle 5">
            <a:extLst>
              <a:ext uri="{FF2B5EF4-FFF2-40B4-BE49-F238E27FC236}">
                <a16:creationId xmlns:a16="http://schemas.microsoft.com/office/drawing/2014/main" id="{09B7F70C-868F-49FE-B977-78DE24B4EDA6}"/>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r>
              <a:rPr altLang="en-US" b="1" dirty="0" lang="ja-JP" sz="3200">
                <a:latin charset="-128" panose="020B0600070205080204" pitchFamily="50" typeface="ＭＳ Ｐゴシック"/>
              </a:rPr>
              <a:t>　⑥　文字解答・チェック解答</a:t>
            </a:r>
          </a:p>
        </p:txBody>
      </p:sp>
    </p:spTree>
    <p:extLst>
      <p:ext uri="{BB962C8B-B14F-4D97-AF65-F5344CB8AC3E}">
        <p14:creationId xmlns:p14="http://schemas.microsoft.com/office/powerpoint/2010/main" val="1951243653"/>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433D8A5-E1CE-4D7C-9973-D8623ACEE8E7}"/>
              </a:ext>
            </a:extLst>
          </p:cNvPr>
          <p:cNvSpPr>
            <a:spLocks noGrp="1"/>
          </p:cNvSpPr>
          <p:nvPr>
            <p:ph idx="12" sz="quarter" type="sldNum"/>
          </p:nvPr>
        </p:nvSpPr>
        <p:spPr/>
        <p:txBody>
          <a:bodyPr/>
          <a:lstStyle/>
          <a:p>
            <a:pPr>
              <a:defRPr/>
            </a:pPr>
            <a:fld id="{198FBEA1-C32F-40FF-90BF-88E25CC95112}" type="slidenum">
              <a:rPr altLang="ja-JP" lang="en-US" smtClean="0"/>
              <a:pPr>
                <a:defRPr/>
              </a:pPr>
              <a:t>9</a:t>
            </a:fld>
            <a:endParaRPr altLang="ja-JP" lang="en-US"/>
          </a:p>
        </p:txBody>
      </p:sp>
      <p:sp>
        <p:nvSpPr>
          <p:cNvPr id="6" name="Rectangle 4">
            <a:extLst>
              <a:ext uri="{FF2B5EF4-FFF2-40B4-BE49-F238E27FC236}">
                <a16:creationId xmlns:a16="http://schemas.microsoft.com/office/drawing/2014/main" id="{63C9FC66-66E0-4B63-B9D5-07221B2D5E39}"/>
              </a:ext>
            </a:extLst>
          </p:cNvPr>
          <p:cNvSpPr>
            <a:spLocks noChangeArrowheads="1"/>
          </p:cNvSpPr>
          <p:nvPr/>
        </p:nvSpPr>
        <p:spPr bwMode="auto">
          <a:xfrm>
            <a:off x="1596160" y="1484784"/>
            <a:ext cx="8899969" cy="2736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57200" marL="4572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indent="0" marL="93662">
              <a:spcBef>
                <a:spcPts val="600"/>
              </a:spcBef>
              <a:spcAft>
                <a:spcPts val="600"/>
              </a:spcAft>
              <a:buNone/>
            </a:pPr>
            <a:endParaRPr altLang="ja-JP" dirty="0" lang="en-US" sz="700"/>
          </a:p>
        </p:txBody>
      </p:sp>
      <p:sp>
        <p:nvSpPr>
          <p:cNvPr id="8" name="正方形/長方形 7">
            <a:extLst>
              <a:ext uri="{FF2B5EF4-FFF2-40B4-BE49-F238E27FC236}">
                <a16:creationId xmlns:a16="http://schemas.microsoft.com/office/drawing/2014/main" id="{869E76DF-9F0C-47B7-9ECC-FCDACE1C9D97}"/>
              </a:ext>
            </a:extLst>
          </p:cNvPr>
          <p:cNvSpPr/>
          <p:nvPr/>
        </p:nvSpPr>
        <p:spPr>
          <a:xfrm>
            <a:off x="480000" y="5433818"/>
            <a:ext cx="11376000" cy="947182"/>
          </a:xfrm>
          <a:prstGeom prst="rect">
            <a:avLst/>
          </a:prstGeom>
        </p:spPr>
        <p:txBody>
          <a:bodyPr wrap="square">
            <a:spAutoFit/>
          </a:bodyPr>
          <a:lstStyle/>
          <a:p>
            <a:pPr indent="-342900" marL="436562">
              <a:spcBef>
                <a:spcPts val="0"/>
              </a:spcBef>
              <a:spcAft>
                <a:spcPts val="0"/>
              </a:spcAft>
              <a:buFont charset="2" panose="05000000000000000000" pitchFamily="2" typeface="Wingdings"/>
              <a:buChar char="l"/>
            </a:pPr>
            <a:r>
              <a:rPr altLang="en-US" dirty="0" lang="ja-JP" spc="-150" sz="2400"/>
              <a:t>　拡大文字問題冊子のサンプルは，大学入試センターの</a:t>
            </a:r>
            <a:r>
              <a:rPr altLang="ja-JP" dirty="0" lang="en-US" spc="-150" sz="2400"/>
              <a:t> </a:t>
            </a:r>
            <a:r>
              <a:rPr altLang="en-US" dirty="0" lang="ja-JP" spc="-150" sz="2400"/>
              <a:t>ホームページに掲載。</a:t>
            </a:r>
            <a:endParaRPr altLang="ja-JP" dirty="0" lang="en-US" spc="-150" sz="2400"/>
          </a:p>
          <a:p>
            <a:pPr marL="93662">
              <a:lnSpc>
                <a:spcPct val="150000"/>
              </a:lnSpc>
              <a:spcBef>
                <a:spcPts val="0"/>
              </a:spcBef>
              <a:spcAft>
                <a:spcPts val="0"/>
              </a:spcAft>
            </a:pPr>
            <a:r>
              <a:rPr altLang="ja-JP" dirty="0" kern="0" lang="en-US" sz="2400">
                <a:solidFill>
                  <a:srgbClr val="000000"/>
                </a:solidFill>
              </a:rPr>
              <a:t>    https://www.dnc.ac.jp/kyotsu/shiken_jouhou/r7/point.html</a:t>
            </a:r>
            <a:endParaRPr altLang="ja-JP" dirty="0" lang="en-US" sz="2400"/>
          </a:p>
        </p:txBody>
      </p:sp>
      <p:graphicFrame>
        <p:nvGraphicFramePr>
          <p:cNvPr id="9" name="表 8">
            <a:extLst>
              <a:ext uri="{FF2B5EF4-FFF2-40B4-BE49-F238E27FC236}">
                <a16:creationId xmlns:a16="http://schemas.microsoft.com/office/drawing/2014/main" id="{44838481-4C79-4944-B9A6-AF136B433F8C}"/>
              </a:ext>
            </a:extLst>
          </p:cNvPr>
          <p:cNvGraphicFramePr>
            <a:graphicFrameLocks noGrp="1"/>
          </p:cNvGraphicFramePr>
          <p:nvPr>
            <p:extLst>
              <p:ext uri="{D42A27DB-BD31-4B8C-83A1-F6EECF244321}">
                <p14:modId xmlns:p14="http://schemas.microsoft.com/office/powerpoint/2010/main" val="99361272"/>
              </p:ext>
            </p:extLst>
          </p:nvPr>
        </p:nvGraphicFramePr>
        <p:xfrm>
          <a:off x="336000" y="1773000"/>
          <a:ext cx="11520000" cy="3578787"/>
        </p:xfrm>
        <a:graphic>
          <a:graphicData uri="http://schemas.openxmlformats.org/drawingml/2006/table">
            <a:tbl>
              <a:tblPr/>
              <a:tblGrid>
                <a:gridCol w="2808001">
                  <a:extLst>
                    <a:ext uri="{9D8B030D-6E8A-4147-A177-3AD203B41FA5}">
                      <a16:colId xmlns:a16="http://schemas.microsoft.com/office/drawing/2014/main" val="4117417510"/>
                    </a:ext>
                  </a:extLst>
                </a:gridCol>
                <a:gridCol w="4391999">
                  <a:extLst>
                    <a:ext uri="{9D8B030D-6E8A-4147-A177-3AD203B41FA5}">
                      <a16:colId xmlns:a16="http://schemas.microsoft.com/office/drawing/2014/main" val="3352875108"/>
                    </a:ext>
                  </a:extLst>
                </a:gridCol>
                <a:gridCol w="4320000">
                  <a:extLst>
                    <a:ext uri="{9D8B030D-6E8A-4147-A177-3AD203B41FA5}">
                      <a16:colId xmlns:a16="http://schemas.microsoft.com/office/drawing/2014/main" val="881573007"/>
                    </a:ext>
                  </a:extLst>
                </a:gridCol>
              </a:tblGrid>
              <a:tr h="416732">
                <a:tc>
                  <a:txBody>
                    <a:bodyPr/>
                    <a:lstStyle/>
                    <a:p>
                      <a:endParaRPr altLang="en-US" dirty="0" kumimoji="1" lang="ja-JP"/>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algn="ctr" cap="flat" cmpd="sng" w="12700">
                      <a:noFill/>
                      <a:prstDash val="solid"/>
                      <a:round/>
                      <a:headEnd len="med" type="none" w="med"/>
                      <a:tailEnd len="med" type="none" w="med"/>
                    </a:lnTlToBr>
                    <a:lnBlToTr algn="ctr" cap="flat" cmpd="sng" w="12700">
                      <a:noFill/>
                      <a:prstDash val="solid"/>
                      <a:round/>
                      <a:headEnd len="med" type="none" w="med"/>
                      <a:tailEnd len="med" type="none" w="med"/>
                    </a:lnBlToTr>
                    <a:solidFill>
                      <a:schemeClr val="accent6"/>
                    </a:solidFill>
                  </a:tcPr>
                </a:tc>
                <a:tc>
                  <a:txBody>
                    <a:bodyPr/>
                    <a:lstStyle/>
                    <a:p>
                      <a:pPr algn="ctr" latinLnBrk="1" marL="0">
                        <a:lnSpc>
                          <a:spcPct val="100000"/>
                        </a:lnSpc>
                        <a:spcBef>
                          <a:spcPts val="250"/>
                        </a:spcBef>
                        <a:spcAft>
                          <a:spcPts val="0"/>
                        </a:spcAft>
                      </a:pPr>
                      <a:r>
                        <a:rPr b="1" dirty="0" lang="en-US" spc="0" sz="2000">
                          <a:solidFill>
                            <a:schemeClr val="bg1"/>
                          </a:solidFill>
                          <a:effectLst/>
                          <a:latin charset="0" panose="020B0604020202020204" pitchFamily="34" typeface="Arial"/>
                          <a:ea charset="-128" panose="020B0609070205080204" pitchFamily="49" typeface="ＭＳ ゴシック"/>
                          <a:cs charset="0" panose="02020603050405020304" pitchFamily="18" typeface="Times New Roman"/>
                        </a:rPr>
                        <a:t>14</a:t>
                      </a:r>
                      <a:r>
                        <a:rPr b="1" dirty="0" lang="ja-JP" spc="0" sz="2000">
                          <a:solidFill>
                            <a:schemeClr val="bg1"/>
                          </a:solidFill>
                          <a:effectLst/>
                          <a:latin typeface="+mn-ea"/>
                          <a:ea typeface="+mn-ea"/>
                          <a:cs charset="0" panose="02020603050405020304" pitchFamily="18" typeface="Times New Roman"/>
                        </a:rPr>
                        <a:t>ポイント問題冊子</a:t>
                      </a:r>
                      <a:endParaRPr b="1" dirty="0" lang="ja-JP" spc="-25" sz="18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a:txBody>
                    <a:bodyPr/>
                    <a:lstStyle/>
                    <a:p>
                      <a:pPr algn="ctr" latinLnBrk="1" marL="0">
                        <a:lnSpc>
                          <a:spcPct val="100000"/>
                        </a:lnSpc>
                        <a:spcBef>
                          <a:spcPts val="250"/>
                        </a:spcBef>
                        <a:spcAft>
                          <a:spcPts val="0"/>
                        </a:spcAft>
                      </a:pPr>
                      <a:r>
                        <a:rPr b="1" dirty="0" lang="en-US" spc="0" sz="2000">
                          <a:solidFill>
                            <a:schemeClr val="bg1"/>
                          </a:solidFill>
                          <a:effectLst/>
                          <a:latin charset="0" panose="020B0604020202020204" pitchFamily="34" typeface="Arial"/>
                          <a:ea charset="-128" panose="020B0609070205080204" pitchFamily="49" typeface="ＭＳ ゴシック"/>
                          <a:cs charset="0" panose="02020603050405020304" pitchFamily="18" typeface="Times New Roman"/>
                        </a:rPr>
                        <a:t>22</a:t>
                      </a:r>
                      <a:r>
                        <a:rPr b="1" dirty="0" lang="ja-JP" spc="0" sz="2000">
                          <a:solidFill>
                            <a:schemeClr val="bg1"/>
                          </a:solidFill>
                          <a:effectLst/>
                          <a:latin typeface="+mn-ea"/>
                          <a:ea typeface="+mn-ea"/>
                          <a:cs charset="0" panose="02020603050405020304" pitchFamily="18" typeface="Times New Roman"/>
                        </a:rPr>
                        <a:t>ポイント問題冊子</a:t>
                      </a:r>
                      <a:r>
                        <a:rPr b="1" dirty="0" lang="ja-JP" spc="0" sz="1050">
                          <a:solidFill>
                            <a:schemeClr val="bg1"/>
                          </a:solidFill>
                          <a:effectLst/>
                          <a:latin charset="0" panose="02040604050505020304" pitchFamily="18" typeface="Century"/>
                          <a:ea charset="-128" panose="020B0609070205080204" pitchFamily="49" typeface="ＭＳ ゴシック"/>
                          <a:cs charset="0" panose="02020603050405020304" pitchFamily="18" typeface="Times New Roman"/>
                        </a:rPr>
                        <a:t>　　</a:t>
                      </a:r>
                      <a:endParaRPr b="1" dirty="0" lang="ja-JP" spc="-25" sz="18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extLst>
                  <a:ext uri="{0D108BD9-81ED-4DB2-BD59-A6C34878D82A}">
                    <a16:rowId xmlns:a16="http://schemas.microsoft.com/office/drawing/2014/main" val="3968637510"/>
                  </a:ext>
                </a:extLst>
              </a:tr>
              <a:tr h="463036">
                <a:tc>
                  <a:txBody>
                    <a:bodyPr/>
                    <a:lstStyle/>
                    <a:p>
                      <a:pPr algn="l" latinLnBrk="1" marL="72000">
                        <a:lnSpc>
                          <a:spcPct val="100000"/>
                        </a:lnSpc>
                        <a:spcBef>
                          <a:spcPts val="250"/>
                        </a:spcBef>
                        <a:spcAft>
                          <a:spcPts val="0"/>
                        </a:spcAft>
                      </a:pPr>
                      <a:r>
                        <a:rPr b="1" dirty="0" lang="ja-JP" spc="0" sz="2000">
                          <a:solidFill>
                            <a:schemeClr val="bg1"/>
                          </a:solidFill>
                          <a:effectLst/>
                          <a:latin typeface="+mn-ea"/>
                          <a:ea typeface="+mn-ea"/>
                          <a:cs charset="0" panose="02020603050405020304" pitchFamily="18" typeface="Times New Roman"/>
                        </a:rPr>
                        <a:t>文字の大きさ（ポイント）</a:t>
                      </a:r>
                      <a:endParaRPr b="1" dirty="0" lang="ja-JP" spc="-25" sz="20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a:txBody>
                    <a:bodyPr/>
                    <a:lstStyle/>
                    <a:p>
                      <a:pPr algn="just" latinLnBrk="1" marL="114935">
                        <a:lnSpc>
                          <a:spcPct val="100000"/>
                        </a:lnSpc>
                        <a:spcBef>
                          <a:spcPts val="0"/>
                        </a:spcBef>
                        <a:spcAft>
                          <a:spcPts val="0"/>
                        </a:spcAft>
                      </a:pPr>
                      <a:r>
                        <a:rPr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文字の拡大率が</a:t>
                      </a:r>
                      <a:r>
                        <a:rPr b="0" dirty="0" lang="en-US" spc="0" sz="2000">
                          <a:effectLst/>
                          <a:latin charset="0" panose="020B0604020202020204" pitchFamily="34" typeface="Arial"/>
                          <a:ea charset="-128" panose="020B0609070205080204" pitchFamily="49" typeface="ＭＳ ゴシック"/>
                          <a:cs charset="0" panose="02020603050405020304" pitchFamily="18" typeface="Times New Roman"/>
                        </a:rPr>
                        <a:t>1.4</a:t>
                      </a:r>
                      <a:r>
                        <a:rPr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倍</a:t>
                      </a:r>
                      <a:r>
                        <a:rPr altLang="ja-JP" b="0" dirty="0" lang="en-US" spc="0" sz="2000">
                          <a:effectLst/>
                          <a:latin charset="0" panose="02040604050505020304" pitchFamily="18" typeface="Century"/>
                          <a:ea charset="-128" panose="020B0609070205080204" pitchFamily="49" typeface="ＭＳ ゴシック"/>
                          <a:cs charset="0" panose="02020603050405020304" pitchFamily="18" typeface="Times New Roman"/>
                        </a:rPr>
                        <a:t>(</a:t>
                      </a:r>
                      <a:r>
                        <a:rPr b="0" dirty="0" lang="en-US" spc="0" sz="2000">
                          <a:effectLst/>
                          <a:latin charset="0" panose="020B0604020202020204" pitchFamily="34" typeface="Arial"/>
                          <a:ea charset="-128" panose="020B0609070205080204" pitchFamily="49" typeface="ＭＳ ゴシック"/>
                          <a:cs charset="0" panose="02020603050405020304" pitchFamily="18" typeface="Times New Roman"/>
                        </a:rPr>
                        <a:t>14</a:t>
                      </a:r>
                      <a:r>
                        <a:rPr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ポイント</a:t>
                      </a:r>
                      <a:r>
                        <a:rPr altLang="ja-JP" b="0" dirty="0" lang="en-US" spc="0" sz="2000">
                          <a:effectLst/>
                          <a:latin charset="0" panose="02040604050505020304" pitchFamily="18" typeface="Century"/>
                          <a:ea charset="-128" panose="020B0609070205080204" pitchFamily="49" typeface="ＭＳ ゴシック"/>
                          <a:cs charset="0" panose="02020603050405020304" pitchFamily="18" typeface="Times New Roman"/>
                        </a:rPr>
                        <a:t>)</a:t>
                      </a:r>
                      <a:endParaRPr b="0" dirty="0" lang="ja-JP" spc="-25" sz="20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pPr algn="just" latinLnBrk="1" marL="114935">
                        <a:lnSpc>
                          <a:spcPct val="100000"/>
                        </a:lnSpc>
                        <a:spcBef>
                          <a:spcPts val="0"/>
                        </a:spcBef>
                        <a:spcAft>
                          <a:spcPts val="0"/>
                        </a:spcAft>
                      </a:pPr>
                      <a:r>
                        <a:rPr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文字の拡大率が</a:t>
                      </a:r>
                      <a:r>
                        <a:rPr b="0" dirty="0" lang="en-US" spc="-25" sz="2000">
                          <a:effectLst/>
                          <a:latin charset="0" panose="020B0604020202020204" pitchFamily="34" typeface="Arial"/>
                          <a:ea charset="-128" panose="020B0609070205080204" pitchFamily="49" typeface="ＭＳ ゴシック"/>
                          <a:cs charset="0" panose="02020603050405020304" pitchFamily="18" typeface="Times New Roman"/>
                        </a:rPr>
                        <a:t>2.2</a:t>
                      </a:r>
                      <a:r>
                        <a:rPr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倍</a:t>
                      </a:r>
                      <a:r>
                        <a:rPr altLang="ja-JP" b="0" dirty="0" lang="en-US" spc="0" sz="2000">
                          <a:effectLst/>
                          <a:latin charset="0" panose="02040604050505020304" pitchFamily="18" typeface="Century"/>
                          <a:ea charset="-128" panose="020B0609070205080204" pitchFamily="49" typeface="ＭＳ ゴシック"/>
                          <a:cs charset="0" panose="02020603050405020304" pitchFamily="18" typeface="Times New Roman"/>
                        </a:rPr>
                        <a:t>(</a:t>
                      </a:r>
                      <a:r>
                        <a:rPr b="0" dirty="0" lang="en-US" spc="-25" sz="2000">
                          <a:effectLst/>
                          <a:latin charset="0" panose="020B0604020202020204" pitchFamily="34" typeface="Arial"/>
                          <a:ea charset="-128" panose="020B0609070205080204" pitchFamily="49" typeface="ＭＳ ゴシック"/>
                          <a:cs charset="0" panose="02020603050405020304" pitchFamily="18" typeface="Times New Roman"/>
                        </a:rPr>
                        <a:t>22</a:t>
                      </a:r>
                      <a:r>
                        <a:rPr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ポイント</a:t>
                      </a:r>
                      <a:r>
                        <a:rPr altLang="ja-JP" b="0" dirty="0" lang="en-US" spc="0" sz="2000">
                          <a:effectLst/>
                          <a:latin charset="0" panose="02040604050505020304" pitchFamily="18" typeface="Century"/>
                          <a:ea charset="-128" panose="020B0609070205080204" pitchFamily="49" typeface="ＭＳ ゴシック"/>
                          <a:cs charset="0" panose="02020603050405020304" pitchFamily="18" typeface="Times New Roman"/>
                        </a:rPr>
                        <a:t>)</a:t>
                      </a:r>
                      <a:endParaRPr b="0" dirty="0" lang="ja-JP" spc="-25" sz="20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823834917"/>
                  </a:ext>
                </a:extLst>
              </a:tr>
              <a:tr h="655969">
                <a:tc>
                  <a:txBody>
                    <a:bodyPr/>
                    <a:lstStyle/>
                    <a:p>
                      <a:pPr algn="l" indent="0" latinLnBrk="1" marL="0">
                        <a:lnSpc>
                          <a:spcPct val="100000"/>
                        </a:lnSpc>
                        <a:spcBef>
                          <a:spcPts val="250"/>
                        </a:spcBef>
                        <a:spcAft>
                          <a:spcPts val="0"/>
                        </a:spcAft>
                      </a:pPr>
                      <a:r>
                        <a:rPr altLang="ja-JP" b="1" dirty="0" lang="en-US" spc="0" sz="2000">
                          <a:solidFill>
                            <a:schemeClr val="bg1"/>
                          </a:solidFill>
                          <a:effectLst/>
                          <a:latin typeface="+mn-ea"/>
                          <a:ea typeface="+mn-ea"/>
                          <a:cs charset="0" panose="02020603050405020304" pitchFamily="18" typeface="Times New Roman"/>
                        </a:rPr>
                        <a:t> </a:t>
                      </a:r>
                      <a:r>
                        <a:rPr b="1" dirty="0" lang="ja-JP" spc="0" sz="2000">
                          <a:solidFill>
                            <a:schemeClr val="bg1"/>
                          </a:solidFill>
                          <a:effectLst/>
                          <a:latin typeface="+mn-ea"/>
                          <a:ea typeface="+mn-ea"/>
                          <a:cs charset="0" panose="02020603050405020304" pitchFamily="18" typeface="Times New Roman"/>
                        </a:rPr>
                        <a:t>文字の標準書体</a:t>
                      </a:r>
                      <a:endParaRPr b="1" dirty="0" lang="ja-JP" spc="-25" sz="20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a:txBody>
                    <a:bodyPr/>
                    <a:lstStyle/>
                    <a:p>
                      <a:pPr algn="just" latinLnBrk="1" marL="114935">
                        <a:lnSpc>
                          <a:spcPct val="100000"/>
                        </a:lnSpc>
                        <a:spcAft>
                          <a:spcPts val="0"/>
                        </a:spcAft>
                      </a:pPr>
                      <a:r>
                        <a:rPr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ゴシック体</a:t>
                      </a:r>
                      <a:endParaRPr b="0" dirty="0" lang="ja-JP" spc="-25" sz="20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pPr algn="just" latinLnBrk="1" marL="114935">
                        <a:lnSpc>
                          <a:spcPct val="100000"/>
                        </a:lnSpc>
                        <a:spcBef>
                          <a:spcPts val="600"/>
                        </a:spcBef>
                        <a:spcAft>
                          <a:spcPts val="600"/>
                        </a:spcAft>
                      </a:pPr>
                      <a:r>
                        <a:rPr b="0" dirty="0" lang="ja-JP" spc="-150" sz="20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ＵＤ</a:t>
                      </a:r>
                      <a:r>
                        <a:rPr altLang="en-US" b="0" dirty="0" lang="ja-JP" spc="-150" sz="20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a:t>
                      </a:r>
                      <a:r>
                        <a:rPr b="0" dirty="0" lang="ja-JP" spc="-150" sz="20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ユニバーサルデザイン</a:t>
                      </a:r>
                      <a:r>
                        <a:rPr altLang="en-US" b="0" dirty="0" lang="ja-JP" spc="-150" sz="20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　　　</a:t>
                      </a:r>
                      <a:r>
                        <a:rPr b="0" dirty="0" lang="ja-JP" spc="0" sz="20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フォントのゴシック体</a:t>
                      </a:r>
                      <a:endParaRPr b="0" dirty="0" lang="ja-JP" spc="-25" sz="20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3499199908"/>
                  </a:ext>
                </a:extLst>
              </a:tr>
              <a:tr h="463036">
                <a:tc>
                  <a:txBody>
                    <a:bodyPr/>
                    <a:lstStyle/>
                    <a:p>
                      <a:pPr algn="l" indent="0" latinLnBrk="1" marL="0">
                        <a:lnSpc>
                          <a:spcPct val="100000"/>
                        </a:lnSpc>
                        <a:spcBef>
                          <a:spcPts val="250"/>
                        </a:spcBef>
                        <a:spcAft>
                          <a:spcPts val="0"/>
                        </a:spcAft>
                      </a:pPr>
                      <a:r>
                        <a:rPr altLang="ja-JP" b="1" dirty="0" lang="en-US" spc="0" sz="2000">
                          <a:solidFill>
                            <a:schemeClr val="bg1"/>
                          </a:solidFill>
                          <a:effectLst/>
                          <a:latin typeface="+mn-ea"/>
                          <a:ea typeface="+mn-ea"/>
                          <a:cs charset="0" panose="02020603050405020304" pitchFamily="18" typeface="Times New Roman"/>
                        </a:rPr>
                        <a:t> </a:t>
                      </a:r>
                      <a:r>
                        <a:rPr b="1" dirty="0" lang="ja-JP" spc="0" sz="2000">
                          <a:solidFill>
                            <a:schemeClr val="bg1"/>
                          </a:solidFill>
                          <a:effectLst/>
                          <a:latin typeface="+mn-ea"/>
                          <a:ea typeface="+mn-ea"/>
                          <a:cs charset="0" panose="02020603050405020304" pitchFamily="18" typeface="Times New Roman"/>
                        </a:rPr>
                        <a:t>冊子の大きさ</a:t>
                      </a:r>
                      <a:endParaRPr b="1" dirty="0" lang="ja-JP" spc="-25" sz="20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gridSpan="2">
                  <a:txBody>
                    <a:bodyPr/>
                    <a:lstStyle/>
                    <a:p>
                      <a:pPr algn="ctr" indent="127000" latinLnBrk="1">
                        <a:lnSpc>
                          <a:spcPct val="100000"/>
                        </a:lnSpc>
                        <a:spcAft>
                          <a:spcPts val="0"/>
                        </a:spcAft>
                      </a:pPr>
                      <a:r>
                        <a:rPr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Ｂ４判</a:t>
                      </a:r>
                      <a:r>
                        <a:rPr altLang="en-US"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（両面印刷）</a:t>
                      </a:r>
                      <a:endParaRPr b="0" dirty="0" lang="ja-JP" spc="-25" sz="20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hMerge="1">
                  <a:txBody>
                    <a:bodyPr/>
                    <a:lstStyle/>
                    <a:p>
                      <a:pPr algn="ctr" indent="127000" latinLnBrk="1">
                        <a:lnSpc>
                          <a:spcPts val="1715"/>
                        </a:lnSpc>
                        <a:spcAft>
                          <a:spcPts val="0"/>
                        </a:spcAft>
                      </a:pPr>
                      <a:endParaRPr b="0" dirty="0" lang="ja-JP" spc="-25" sz="20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4123885955"/>
                  </a:ext>
                </a:extLst>
              </a:tr>
              <a:tr h="630018">
                <a:tc>
                  <a:txBody>
                    <a:bodyPr/>
                    <a:lstStyle/>
                    <a:p>
                      <a:pPr algn="l" indent="0" latinLnBrk="1" marL="0">
                        <a:lnSpc>
                          <a:spcPct val="100000"/>
                        </a:lnSpc>
                        <a:spcBef>
                          <a:spcPts val="250"/>
                        </a:spcBef>
                        <a:spcAft>
                          <a:spcPts val="0"/>
                        </a:spcAft>
                      </a:pPr>
                      <a:r>
                        <a:rPr altLang="ja-JP" b="1" dirty="0" lang="en-US" spc="0" sz="2000">
                          <a:solidFill>
                            <a:schemeClr val="bg1"/>
                          </a:solidFill>
                          <a:effectLst/>
                          <a:latin typeface="+mn-ea"/>
                          <a:ea typeface="+mn-ea"/>
                          <a:cs charset="0" panose="02020603050405020304" pitchFamily="18" typeface="Times New Roman"/>
                        </a:rPr>
                        <a:t> </a:t>
                      </a:r>
                      <a:r>
                        <a:rPr b="1" dirty="0" lang="ja-JP" spc="0" sz="2000">
                          <a:solidFill>
                            <a:schemeClr val="bg1"/>
                          </a:solidFill>
                          <a:effectLst/>
                          <a:latin typeface="+mn-ea"/>
                          <a:ea typeface="+mn-ea"/>
                          <a:cs charset="0" panose="02020603050405020304" pitchFamily="18" typeface="Times New Roman"/>
                        </a:rPr>
                        <a:t>とじ込んである科目</a:t>
                      </a:r>
                      <a:r>
                        <a:rPr altLang="en-US" b="1" dirty="0" lang="ja-JP" spc="0" sz="2000">
                          <a:solidFill>
                            <a:schemeClr val="bg1"/>
                          </a:solidFill>
                          <a:effectLst/>
                          <a:latin typeface="+mn-ea"/>
                          <a:ea typeface="+mn-ea"/>
                          <a:cs charset="0" panose="02020603050405020304" pitchFamily="18" typeface="Times New Roman"/>
                        </a:rPr>
                        <a:t>等</a:t>
                      </a:r>
                      <a:endParaRPr b="1" dirty="0" lang="ja-JP" spc="-25" sz="20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solidFill>
                      <a:schemeClr val="accent6"/>
                    </a:solidFill>
                  </a:tcPr>
                </a:tc>
                <a:tc>
                  <a:txBody>
                    <a:bodyPr/>
                    <a:lstStyle/>
                    <a:p>
                      <a:pPr algn="just" indent="127635" latinLnBrk="1">
                        <a:lnSpc>
                          <a:spcPct val="100000"/>
                        </a:lnSpc>
                        <a:spcAft>
                          <a:spcPts val="0"/>
                        </a:spcAft>
                      </a:pPr>
                      <a:r>
                        <a:rPr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一般問題冊子と同一</a:t>
                      </a:r>
                      <a:endParaRPr altLang="ja-JP" b="0" dirty="0" lang="en-US" spc="0" sz="2000">
                        <a:effectLst/>
                        <a:latin charset="0" panose="02040604050505020304" pitchFamily="18" typeface="Century"/>
                        <a:ea charset="-128" panose="020B0609070205080204" pitchFamily="49" typeface="ＭＳ ゴシック"/>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pPr algn="just" indent="127635" latinLnBrk="1">
                        <a:lnSpc>
                          <a:spcPct val="100000"/>
                        </a:lnSpc>
                        <a:spcAft>
                          <a:spcPts val="0"/>
                        </a:spcAft>
                      </a:pPr>
                      <a:r>
                        <a:rPr b="0" dirty="0" lang="ja-JP" spc="0" sz="20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rPr>
                        <a:t>一般問題冊子と異な</a:t>
                      </a:r>
                      <a:r>
                        <a:rPr altLang="en-US" b="0" dirty="0" lang="ja-JP" spc="0" sz="20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rPr>
                        <a:t>る</a:t>
                      </a:r>
                      <a:endParaRPr altLang="ja-JP" b="0" dirty="0" lang="en-US" spc="0" sz="20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endParaRPr>
                    </a:p>
                    <a:p>
                      <a:pPr algn="just" indent="127635" latinLnBrk="1">
                        <a:lnSpc>
                          <a:spcPct val="100000"/>
                        </a:lnSpc>
                        <a:spcAft>
                          <a:spcPts val="0"/>
                        </a:spcAft>
                      </a:pPr>
                      <a:r>
                        <a:rPr altLang="en-US" b="0" dirty="0" lang="ja-JP" spc="0" sz="18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（科目等の単位で１冊の問題冊子）</a:t>
                      </a:r>
                      <a:endParaRPr altLang="ja-JP" b="0" dirty="0" lang="en-US" spc="0" sz="2000">
                        <a:effectLst/>
                        <a:latin charset="0" panose="02040604050505020304" pitchFamily="18" typeface="Century"/>
                        <a:ea charset="-128" panose="020B0609070205080204" pitchFamily="49" typeface="ＭＳ ゴシック"/>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307250073"/>
                  </a:ext>
                </a:extLst>
              </a:tr>
              <a:tr h="949996">
                <a:tc>
                  <a:txBody>
                    <a:bodyPr/>
                    <a:lstStyle/>
                    <a:p>
                      <a:pPr algn="l" indent="0" latinLnBrk="1" marL="0">
                        <a:lnSpc>
                          <a:spcPct val="100000"/>
                        </a:lnSpc>
                        <a:spcBef>
                          <a:spcPts val="250"/>
                        </a:spcBef>
                        <a:spcAft>
                          <a:spcPts val="0"/>
                        </a:spcAft>
                      </a:pPr>
                      <a:r>
                        <a:rPr altLang="ja-JP" b="1" dirty="0" lang="en-US" spc="0" sz="2000">
                          <a:solidFill>
                            <a:schemeClr val="bg1"/>
                          </a:solidFill>
                          <a:effectLst/>
                          <a:latin typeface="+mn-ea"/>
                          <a:ea typeface="+mn-ea"/>
                          <a:cs charset="0" panose="02020603050405020304" pitchFamily="18" typeface="Times New Roman"/>
                        </a:rPr>
                        <a:t> </a:t>
                      </a:r>
                      <a:r>
                        <a:rPr b="1" dirty="0" lang="ja-JP" spc="0" sz="2000">
                          <a:solidFill>
                            <a:schemeClr val="bg1"/>
                          </a:solidFill>
                          <a:effectLst/>
                          <a:latin typeface="+mn-ea"/>
                          <a:ea typeface="+mn-ea"/>
                          <a:cs charset="0" panose="02020603050405020304" pitchFamily="18" typeface="Times New Roman"/>
                        </a:rPr>
                        <a:t>ページ組み</a:t>
                      </a:r>
                      <a:endParaRPr b="1" dirty="0" lang="ja-JP" spc="-25" sz="2000">
                        <a:solidFill>
                          <a:schemeClr val="bg1"/>
                        </a:solidFill>
                        <a:effectLst/>
                        <a:latin typeface="+mn-ea"/>
                        <a:ea typeface="+mn-ea"/>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6"/>
                    </a:solidFill>
                  </a:tcPr>
                </a:tc>
                <a:tc>
                  <a:txBody>
                    <a:bodyPr/>
                    <a:lstStyle/>
                    <a:p>
                      <a:pPr algn="just" indent="127635" latinLnBrk="1">
                        <a:lnSpc>
                          <a:spcPct val="100000"/>
                        </a:lnSpc>
                        <a:spcBef>
                          <a:spcPts val="250"/>
                        </a:spcBef>
                        <a:spcAft>
                          <a:spcPts val="0"/>
                        </a:spcAft>
                      </a:pPr>
                      <a:r>
                        <a:rPr b="0" dirty="0" lang="ja-JP" spc="0" sz="2000">
                          <a:effectLst/>
                          <a:latin charset="0" panose="02040604050505020304" pitchFamily="18" typeface="Century"/>
                          <a:ea charset="-128" panose="020B0609070205080204" pitchFamily="49" typeface="ＭＳ ゴシック"/>
                          <a:cs charset="0" panose="02020603050405020304" pitchFamily="18" typeface="Times New Roman"/>
                        </a:rPr>
                        <a:t>一般問題冊子と同一</a:t>
                      </a:r>
                      <a:endParaRPr altLang="ja-JP" b="0" dirty="0" lang="en-US" spc="-25" sz="20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tc>
                  <a:txBody>
                    <a:bodyPr/>
                    <a:lstStyle/>
                    <a:p>
                      <a:pPr algn="just" indent="127635" latinLnBrk="1">
                        <a:lnSpc>
                          <a:spcPct val="100000"/>
                        </a:lnSpc>
                        <a:spcAft>
                          <a:spcPts val="0"/>
                        </a:spcAft>
                      </a:pPr>
                      <a:r>
                        <a:rPr b="0" dirty="0" lang="ja-JP" spc="0" sz="20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rPr>
                        <a:t>一般問題冊子と異な</a:t>
                      </a:r>
                      <a:r>
                        <a:rPr altLang="en-US" b="0" dirty="0" lang="ja-JP" spc="0" sz="20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rPr>
                        <a:t>る</a:t>
                      </a:r>
                      <a:endParaRPr altLang="ja-JP" b="0" dirty="0" lang="en-US" spc="0" sz="2000" u="sng">
                        <a:solidFill>
                          <a:srgbClr val="FF0000"/>
                        </a:solidFill>
                        <a:effectLst/>
                        <a:latin charset="0" panose="02040604050505020304" pitchFamily="18" typeface="Century"/>
                        <a:ea charset="-128" panose="020B0609070205080204" pitchFamily="49" typeface="ＭＳ ゴシック"/>
                        <a:cs charset="0" panose="02020603050405020304" pitchFamily="18" typeface="Times New Roman"/>
                      </a:endParaRPr>
                    </a:p>
                    <a:p>
                      <a:pPr algn="just" indent="127635" latinLnBrk="1" lvl="0">
                        <a:lnSpc>
                          <a:spcPct val="100000"/>
                        </a:lnSpc>
                        <a:spcAft>
                          <a:spcPts val="0"/>
                        </a:spcAft>
                      </a:pPr>
                      <a:r>
                        <a:rPr altLang="en-US" b="0" dirty="0" lang="ja-JP" spc="0" sz="16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（文字の拡大率が大きいため，一般問題</a:t>
                      </a:r>
                      <a:endParaRPr altLang="ja-JP" b="0" dirty="0" lang="en-US" spc="0" sz="16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endParaRPr>
                    </a:p>
                    <a:p>
                      <a:pPr algn="just" indent="127635" latinLnBrk="1" lvl="0">
                        <a:lnSpc>
                          <a:spcPct val="100000"/>
                        </a:lnSpc>
                        <a:spcAft>
                          <a:spcPts val="0"/>
                        </a:spcAft>
                      </a:pPr>
                      <a:r>
                        <a:rPr altLang="en-US" b="0" dirty="0" lang="ja-JP" spc="0" sz="1600" u="none">
                          <a:solidFill>
                            <a:schemeClr val="tx1"/>
                          </a:solidFill>
                          <a:effectLst/>
                          <a:latin charset="0" panose="02040604050505020304" pitchFamily="18" typeface="Century"/>
                          <a:ea charset="-128" panose="020B0609070205080204" pitchFamily="49" typeface="ＭＳ ゴシック"/>
                          <a:cs charset="0" panose="02020603050405020304" pitchFamily="18" typeface="Times New Roman"/>
                        </a:rPr>
                        <a:t>　冊子の１ページ分が複数ページになる）</a:t>
                      </a:r>
                      <a:endParaRPr altLang="ja-JP" b="0" dirty="0" lang="en-US" spc="-25" sz="2000">
                        <a:effectLst/>
                        <a:latin charset="0" panose="02040604050505020304" pitchFamily="18" typeface="Century"/>
                        <a:ea charset="-128" panose="02020609040205080304" pitchFamily="17" typeface="ＭＳ 明朝"/>
                        <a:cs charset="0" panose="02020603050405020304" pitchFamily="18" typeface="Times New Roman"/>
                      </a:endParaRPr>
                    </a:p>
                  </a:txBody>
                  <a:tcPr anchor="ctr" marB="0" marL="62865" marR="62865" marT="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5"/>
                    </a:solidFill>
                  </a:tcPr>
                </a:tc>
                <a:extLst>
                  <a:ext uri="{0D108BD9-81ED-4DB2-BD59-A6C34878D82A}">
                    <a16:rowId xmlns:a16="http://schemas.microsoft.com/office/drawing/2014/main" val="4225025031"/>
                  </a:ext>
                </a:extLst>
              </a:tr>
            </a:tbl>
          </a:graphicData>
        </a:graphic>
      </p:graphicFrame>
      <p:sp>
        <p:nvSpPr>
          <p:cNvPr id="10" name="Rectangle 1">
            <a:extLst>
              <a:ext uri="{FF2B5EF4-FFF2-40B4-BE49-F238E27FC236}">
                <a16:creationId xmlns:a16="http://schemas.microsoft.com/office/drawing/2014/main" id="{A8E6D9A9-9299-4690-91ED-EA153E24CDA4}"/>
              </a:ext>
            </a:extLst>
          </p:cNvPr>
          <p:cNvSpPr>
            <a:spLocks noChangeArrowheads="1"/>
          </p:cNvSpPr>
          <p:nvPr/>
        </p:nvSpPr>
        <p:spPr bwMode="auto">
          <a:xfrm>
            <a:off x="2790826" y="2977881"/>
            <a:ext cx="184731"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bIns="45720" compatLnSpc="1" lIns="91440" numCol="1" rIns="91440" tIns="45720" vert="horz" wrap="none">
            <a:prstTxWarp prst="textNoShape">
              <a:avLst/>
            </a:prstTxWarp>
            <a:spAutoFit/>
          </a:bodyPr>
          <a:lstStyle/>
          <a:p>
            <a:endParaRPr altLang="en-US" lang="ja-JP"/>
          </a:p>
        </p:txBody>
      </p:sp>
      <p:sp>
        <p:nvSpPr>
          <p:cNvPr id="11" name="正方形/長方形 10">
            <a:extLst>
              <a:ext uri="{FF2B5EF4-FFF2-40B4-BE49-F238E27FC236}">
                <a16:creationId xmlns:a16="http://schemas.microsoft.com/office/drawing/2014/main" id="{86D35341-1602-43E5-8580-E2B542FE8ADC}"/>
              </a:ext>
            </a:extLst>
          </p:cNvPr>
          <p:cNvSpPr/>
          <p:nvPr/>
        </p:nvSpPr>
        <p:spPr>
          <a:xfrm>
            <a:off x="191999" y="117000"/>
            <a:ext cx="2304001" cy="584775"/>
          </a:xfrm>
          <a:prstGeom prst="rect">
            <a:avLst/>
          </a:prstGeom>
        </p:spPr>
        <p:txBody>
          <a:bodyPr wrap="square">
            <a:spAutoFit/>
          </a:bodyPr>
          <a:lstStyle/>
          <a:p>
            <a:pPr eaLnBrk="1" hangingPunct="1">
              <a:spcBef>
                <a:spcPts val="2400"/>
              </a:spcBef>
              <a:defRPr/>
            </a:pPr>
            <a:r>
              <a:rPr altLang="ja-JP" b="1" dirty="0" kern="0" lang="en-US" sz="3200">
                <a:latin charset="0" typeface="Arial"/>
                <a:ea charset="-128" typeface="ＭＳ Ｐゴシック"/>
              </a:rPr>
              <a:t>【</a:t>
            </a:r>
            <a:r>
              <a:rPr altLang="ja-JP" dirty="0" lang="en-US" sz="3200"/>
              <a:t>P</a:t>
            </a:r>
            <a:r>
              <a:rPr altLang="ja-JP" dirty="0" kern="0" lang="en-US" sz="3200">
                <a:latin charset="0" typeface="Arial"/>
                <a:ea charset="-128" typeface="ＭＳ Ｐゴシック"/>
              </a:rPr>
              <a:t>26</a:t>
            </a:r>
            <a:r>
              <a:rPr altLang="en-US" dirty="0" kern="0" lang="ja-JP" sz="3200">
                <a:latin charset="0" typeface="Arial"/>
                <a:ea charset="-128" typeface="ＭＳ Ｐゴシック"/>
              </a:rPr>
              <a:t>・</a:t>
            </a:r>
            <a:r>
              <a:rPr altLang="ja-JP" dirty="0" kern="0" lang="en-US" sz="3200">
                <a:latin charset="0" typeface="Arial"/>
                <a:ea charset="-128" typeface="ＭＳ Ｐゴシック"/>
              </a:rPr>
              <a:t>27</a:t>
            </a:r>
            <a:r>
              <a:rPr altLang="ja-JP" b="1" dirty="0" kern="0" lang="en-US" sz="3200">
                <a:latin charset="0" typeface="Arial"/>
                <a:ea charset="-128" typeface="ＭＳ Ｐゴシック"/>
              </a:rPr>
              <a:t>】</a:t>
            </a:r>
          </a:p>
        </p:txBody>
      </p:sp>
      <p:sp>
        <p:nvSpPr>
          <p:cNvPr id="12" name="Rectangle 5">
            <a:extLst>
              <a:ext uri="{FF2B5EF4-FFF2-40B4-BE49-F238E27FC236}">
                <a16:creationId xmlns:a16="http://schemas.microsoft.com/office/drawing/2014/main" id="{12603614-44AF-4180-9EB2-13181394BFC1}"/>
              </a:ext>
            </a:extLst>
          </p:cNvPr>
          <p:cNvSpPr>
            <a:spLocks noChangeArrowheads="1"/>
          </p:cNvSpPr>
          <p:nvPr/>
        </p:nvSpPr>
        <p:spPr bwMode="auto">
          <a:xfrm>
            <a:off x="336000" y="1017812"/>
            <a:ext cx="11520000" cy="611188"/>
          </a:xfrm>
          <a:prstGeom prst="roundRect">
            <a:avLst>
              <a:gd fmla="val 24537" name="adj"/>
            </a:avLst>
          </a:prstGeom>
          <a:solidFill>
            <a:srgbClr val="FFC000"/>
          </a:solidFill>
          <a:ln w="28575">
            <a:solidFill>
              <a:srgbClr val="FF6600"/>
            </a:solidFill>
          </a:ln>
        </p:spPr>
        <p:txBody>
          <a:bodyPr anchor="b"/>
          <a:lstStyle/>
          <a:p>
            <a:r>
              <a:rPr altLang="en-US" b="1" dirty="0" lang="ja-JP" sz="3200">
                <a:latin charset="-128" panose="020B0600070205080204" pitchFamily="50" typeface="ＭＳ Ｐゴシック"/>
              </a:rPr>
              <a:t>　⑦　拡大文字問題冊子</a:t>
            </a:r>
          </a:p>
        </p:txBody>
      </p:sp>
    </p:spTree>
    <p:extLst>
      <p:ext uri="{BB962C8B-B14F-4D97-AF65-F5344CB8AC3E}">
        <p14:creationId xmlns:p14="http://schemas.microsoft.com/office/powerpoint/2010/main" val="1938010044"/>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3946</Words>
  <Application>Microsoft Office PowerPoint</Application>
  <PresentationFormat>ワイド画面</PresentationFormat>
  <Paragraphs>276</Paragraphs>
  <Slides>12</Slides>
  <Notes>12</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12</vt:i4>
      </vt:variant>
    </vt:vector>
  </HeadingPairs>
  <TitlesOfParts>
    <vt:vector size="24" baseType="lpstr">
      <vt:lpstr>HGSｺﾞｼｯｸE</vt:lpstr>
      <vt:lpstr>ＭＳ Ｐゴシック</vt:lpstr>
      <vt:lpstr>ＭＳ Ｐ明朝</vt:lpstr>
      <vt:lpstr>ＭＳ ゴシック</vt:lpstr>
      <vt:lpstr>ＭＳ 明朝</vt:lpstr>
      <vt:lpstr>メイリオ</vt:lpstr>
      <vt:lpstr>Arial</vt:lpstr>
      <vt:lpstr>Century</vt:lpstr>
      <vt:lpstr>Segoe UI</vt:lpstr>
      <vt:lpstr>Times New Roman</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2024-07-04T04:07:01Z</dcterms:created>
  <dcterms:modified xsi:type="dcterms:W3CDTF">2024-07-04T06:12:49Z</dcterms:modified>
  <cp:revision>1</cp:revision>
  <dc:title>01_概要_R7.pptx</dc:title>
</cp:coreProperties>
</file>