
<file path=[Content_Types].xml><?xml version="1.0" encoding="utf-8"?>
<Types xmlns="http://schemas.openxmlformats.org/package/2006/content-types">
  <Default ContentType="image/gif" Extension="gif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0" r:id="rId1"/>
  </p:sldMasterIdLst>
  <p:notesMasterIdLst>
    <p:notesMasterId r:id="rId11"/>
  </p:notesMasterIdLst>
  <p:handoutMasterIdLst>
    <p:handoutMasterId r:id="rId12"/>
  </p:handoutMasterIdLst>
  <p:sldIdLst>
    <p:sldId id="510" r:id="rId2"/>
    <p:sldId id="499" r:id="rId3"/>
    <p:sldId id="485" r:id="rId4"/>
    <p:sldId id="520" r:id="rId5"/>
    <p:sldId id="521" r:id="rId6"/>
    <p:sldId id="523" r:id="rId7"/>
    <p:sldId id="522" r:id="rId8"/>
    <p:sldId id="519" r:id="rId9"/>
    <p:sldId id="465" r:id="rId10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8" userDrawn="1">
          <p15:clr>
            <a:srgbClr val="A4A3A4"/>
          </p15:clr>
        </p15:guide>
        <p15:guide id="2" pos="2103" userDrawn="1">
          <p15:clr>
            <a:srgbClr val="A4A3A4"/>
          </p15:clr>
        </p15:guide>
        <p15:guide id="3" orient="horz" pos="3068" userDrawn="1">
          <p15:clr>
            <a:srgbClr val="A4A3A4"/>
          </p15:clr>
        </p15:guide>
        <p15:guide id="4" pos="2083" userDrawn="1">
          <p15:clr>
            <a:srgbClr val="A4A3A4"/>
          </p15:clr>
        </p15:guide>
        <p15:guide id="5" orient="horz" pos="3109" userDrawn="1">
          <p15:clr>
            <a:srgbClr val="A4A3A4"/>
          </p15:clr>
        </p15:guide>
        <p15:guide id="6" pos="2124" userDrawn="1">
          <p15:clr>
            <a:srgbClr val="A4A3A4"/>
          </p15:clr>
        </p15:guide>
        <p15:guide id="7" orient="horz" pos="3132" userDrawn="1">
          <p15:clr>
            <a:srgbClr val="A4A3A4"/>
          </p15:clr>
        </p15:guide>
        <p15:guide id="10" pos="2145" userDrawn="1">
          <p15:clr>
            <a:srgbClr val="A4A3A4"/>
          </p15:clr>
        </p15:guide>
        <p15:guide id="12" orient="horz" pos="3152" userDrawn="1">
          <p15:clr>
            <a:srgbClr val="A4A3A4"/>
          </p15:clr>
        </p15:guide>
        <p15:guide id="14" pos="2122" userDrawn="1">
          <p15:clr>
            <a:srgbClr val="A4A3A4"/>
          </p15:clr>
        </p15:guide>
        <p15:guide id="15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BCE6"/>
    <a:srgbClr val="FFCCFF"/>
    <a:srgbClr val="DAEDEF"/>
    <a:srgbClr val="00FF00"/>
    <a:srgbClr val="0033CC"/>
    <a:srgbClr val="D9D9D9"/>
    <a:srgbClr val="FF6600"/>
    <a:srgbClr val="003CFA"/>
    <a:srgbClr val="DDDDDD"/>
    <a:srgbClr val="D9F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56323" autoAdjust="0"/>
  </p:normalViewPr>
  <p:slideViewPr>
    <p:cSldViewPr>
      <p:cViewPr varScale="1">
        <p:scale>
          <a:sx n="64" d="100"/>
          <a:sy n="64" d="100"/>
        </p:scale>
        <p:origin x="298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102"/>
      </p:cViewPr>
      <p:guideLst>
        <p:guide orient="horz" pos="3088"/>
        <p:guide pos="2103"/>
        <p:guide orient="horz" pos="3068"/>
        <p:guide pos="2083"/>
        <p:guide orient="horz" pos="3109"/>
        <p:guide pos="2124"/>
        <p:guide orient="horz" pos="3132"/>
        <p:guide pos="2145"/>
        <p:guide orient="horz" pos="3152"/>
        <p:guide pos="2122"/>
        <p:guide pos="2164"/>
      </p:guideLst>
    </p:cSldViewPr>
  </p:notesViewPr>
  <p:gridSpacing cx="72008" cy="72008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notesMasters/notesMaster1.xml" Type="http://schemas.openxmlformats.org/officeDocument/2006/relationships/notesMaster"/><Relationship Id="rId12" Target="handoutMasters/handoutMaster1.xml" Type="http://schemas.openxmlformats.org/officeDocument/2006/relationships/handoutMaster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handoutMasters/_rels/handoutMaster1.xml.rels><?xml version="1.0" encoding="UTF-8" standalone="no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351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52EA768D-C707-428D-BFF9-8190FD5FED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5314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no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51" y="33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36" y="4721254"/>
            <a:ext cx="544798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5" tIns="46015" rIns="92025" bIns="46015" numCol="1" anchor="b" anchorCtr="0" compatLnSpc="1">
            <a:prstTxWarp prst="textNoShape">
              <a:avLst/>
            </a:prstTxWarp>
          </a:bodyPr>
          <a:lstStyle>
            <a:lvl1pPr algn="r" defTabSz="920439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2C87032C-F6F3-4901-A091-63F0C314F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88467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59" y="3601528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>
              <a:defRPr/>
            </a:pPr>
            <a:endParaRPr lang="en-US" altLang="ja-JP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08126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259" y="3601528"/>
            <a:ext cx="6311743" cy="58393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>
              <a:defRPr/>
            </a:pPr>
            <a:endParaRPr lang="en-US" altLang="ja-JP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25909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80" y="3819550"/>
            <a:ext cx="6240075" cy="482252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ja-JP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40626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43013" y="288925"/>
            <a:ext cx="4071937" cy="30543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523280" y="3342990"/>
            <a:ext cx="5904656" cy="6480255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9049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55675" y="738188"/>
            <a:ext cx="4503738" cy="33782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681196" y="4482225"/>
            <a:ext cx="5447983" cy="5072951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9859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53889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55675" y="738188"/>
            <a:ext cx="4503738" cy="33782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681196" y="4482225"/>
            <a:ext cx="5447983" cy="5072951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48278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58"/>
            <a:ext cx="6194280" cy="577630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3800" eaLnBrk="1" hangingPunct="1">
              <a:defRPr/>
            </a:pPr>
            <a:endParaRPr lang="en-US" altLang="ja-JP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9671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9063" y="433388"/>
            <a:ext cx="4029075" cy="30226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876" y="3819547"/>
            <a:ext cx="6194280" cy="352638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9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35567413"/>
      </p:ext>
    </p:extLst>
  </p:cSld>
  <p:clrMapOvr>
    <a:masterClrMapping/>
  </p:clrMapOvr>
</p:note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398" y="2130315"/>
            <a:ext cx="7773206" cy="1470052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2408" y="3885976"/>
            <a:ext cx="6400799" cy="1752301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5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7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0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5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7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50F-D042-4653-882E-087120DEC1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0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E27-1846-4EC4-BC2B-AC7FA6125F7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30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1416" y="273850"/>
            <a:ext cx="2056191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273850"/>
            <a:ext cx="6018590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2D89-FB0C-4661-AB42-DEC6AFCB8A1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4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E77CB-630C-4A93-A9B0-322BEC360690}" type="datetime1">
              <a:rPr lang="ja-JP" altLang="en-US" smtClean="0">
                <a:solidFill>
                  <a:srgbClr val="000000"/>
                </a:solidFill>
              </a:rPr>
              <a:t>2022/7/13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634F1-0359-47E1-B8AC-53E83E0FEE2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D0EDC-5132-4D64-9667-44C3C7A270A1}" type="datetime1">
              <a:rPr lang="ja-JP" altLang="en-US" smtClean="0">
                <a:solidFill>
                  <a:srgbClr val="000000"/>
                </a:solidFill>
              </a:rPr>
              <a:t>2022/7/13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2135A-B801-466B-8BFE-CEDA255ED77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1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9B9BD-41C3-4370-9E61-2595931C4F4E}" type="datetime1">
              <a:rPr lang="ja-JP" altLang="en-US" smtClean="0">
                <a:solidFill>
                  <a:srgbClr val="000000"/>
                </a:solidFill>
              </a:rPr>
              <a:t>2022/7/13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08FF9-2686-40AF-95C1-3025D8545AC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9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ABB08-534F-4B47-A1B0-2E08B9D26D5C}" type="datetime1">
              <a:rPr lang="ja-JP" altLang="en-US" smtClean="0">
                <a:solidFill>
                  <a:srgbClr val="000000"/>
                </a:solidFill>
              </a:rPr>
              <a:t>2022/7/13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BE17-EC54-4CCC-ABCE-87D3D4C60B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5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E2710-F62D-4E46-A9C3-F2D984AD9BA8}" type="datetime1">
              <a:rPr lang="ja-JP" altLang="en-US" smtClean="0">
                <a:solidFill>
                  <a:srgbClr val="000000"/>
                </a:solidFill>
              </a:rPr>
              <a:t>2022/7/13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979F-F615-4602-8118-A533E6BD0D9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38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6B0CE-912B-420A-A8CE-51B210A1A0EA}" type="datetime1">
              <a:rPr lang="ja-JP" altLang="en-US" smtClean="0">
                <a:solidFill>
                  <a:srgbClr val="000000"/>
                </a:solidFill>
              </a:rPr>
              <a:t>2022/7/13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F2C41-50EA-471B-AC43-296ADDF71DB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08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FD44-2A90-4E33-AFC7-2F68EC033B2E}" type="datetime1">
              <a:rPr lang="ja-JP" altLang="en-US" smtClean="0">
                <a:solidFill>
                  <a:srgbClr val="000000"/>
                </a:solidFill>
              </a:rPr>
              <a:t>2022/7/13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5B65E-796B-4153-9DA1-60FE29D177D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0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F747-3499-456B-AB83-C7F6A30D4EE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51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89" y="4406795"/>
            <a:ext cx="7771594" cy="1362527"/>
          </a:xfrm>
          <a:prstGeom prst="rect">
            <a:avLst/>
          </a:prstGeom>
        </p:spPr>
        <p:txBody>
          <a:bodyPr lIns="94512" tIns="47256" rIns="94512" bIns="47256"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89" y="2906502"/>
            <a:ext cx="7771594" cy="150029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5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51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7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02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28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5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07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0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D53A-BCB0-4B54-8424-84CDD5A2B38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6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007" y="1599417"/>
            <a:ext cx="4036585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410" y="1599417"/>
            <a:ext cx="4038197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0FD3F-9CCA-428F-B8D0-D1AD789B762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6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8006" y="1535574"/>
            <a:ext cx="4039810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8006" y="2175677"/>
            <a:ext cx="4039810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4572" y="1535574"/>
            <a:ext cx="4043035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4572" y="2175677"/>
            <a:ext cx="4043035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30ED-0CCA-48AC-B5FA-308CB073E6F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93A78-AA2D-49B8-AC52-61ED11BC5B8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8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04A-C2CB-4DBB-89D8-B5875230E4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4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6" y="273850"/>
            <a:ext cx="3007683" cy="116092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353" y="273850"/>
            <a:ext cx="5112254" cy="5851644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8006" y="1434770"/>
            <a:ext cx="3007683" cy="4690724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A34-85EE-4AD8-AD53-E721742A375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8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1709" y="4799929"/>
            <a:ext cx="5486400" cy="56786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1709" y="613223"/>
            <a:ext cx="5486400" cy="4114463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3300"/>
            </a:lvl1pPr>
            <a:lvl2pPr marL="472562" indent="0">
              <a:buNone/>
              <a:defRPr sz="2900"/>
            </a:lvl2pPr>
            <a:lvl3pPr marL="945124" indent="0">
              <a:buNone/>
              <a:defRPr sz="2500"/>
            </a:lvl3pPr>
            <a:lvl4pPr marL="1417686" indent="0">
              <a:buNone/>
              <a:defRPr sz="2100"/>
            </a:lvl4pPr>
            <a:lvl5pPr marL="1890248" indent="0">
              <a:buNone/>
              <a:defRPr sz="2100"/>
            </a:lvl5pPr>
            <a:lvl6pPr marL="2362810" indent="0">
              <a:buNone/>
              <a:defRPr sz="2100"/>
            </a:lvl6pPr>
            <a:lvl7pPr marL="2835372" indent="0">
              <a:buNone/>
              <a:defRPr sz="2100"/>
            </a:lvl7pPr>
            <a:lvl8pPr marL="3307933" indent="0">
              <a:buNone/>
              <a:defRPr sz="2100"/>
            </a:lvl8pPr>
            <a:lvl9pPr marL="3780495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1709" y="5367788"/>
            <a:ext cx="5486400" cy="804748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DB4-825E-4ACA-A819-CD1ED0BC111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52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slideLayouts/slideLayout18.xml" Type="http://schemas.openxmlformats.org/officeDocument/2006/relationships/slideLayout"/><Relationship Id="rId19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20" Target="../media/image1.gif" Type="http://schemas.openxmlformats.org/officeDocument/2006/relationships/image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8007" y="6355663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A40B84E8-DC16-49B9-AEBA-3A8432BADD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2022/7/13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3798" y="6355663"/>
            <a:ext cx="2896406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fontAlgn="ctr">
                <a:spcBef>
                  <a:spcPct val="0"/>
                </a:spcBef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大学入試センター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369" y="50875"/>
            <a:ext cx="4509105" cy="50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線コネクタ 9"/>
          <p:cNvCxnSpPr/>
          <p:nvPr/>
        </p:nvCxnSpPr>
        <p:spPr>
          <a:xfrm>
            <a:off x="1" y="661236"/>
            <a:ext cx="91440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0000CC"/>
                </a:gs>
                <a:gs pos="6200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13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  <p:hf hdr="0" ftr="0" dt="0"/>
  <p:txStyles>
    <p:titleStyle>
      <a:lvl1pPr algn="ctr" defTabSz="945124" rtl="0" eaLnBrk="1" latinLnBrk="0" hangingPunct="1">
        <a:spcBef>
          <a:spcPct val="0"/>
        </a:spcBef>
        <a:buNone/>
        <a:defRPr kumimoji="1"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421" indent="-35442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7913" indent="-29535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1405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967" indent="-23628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6529" indent="-236281" algn="l" defTabSz="94512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9091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652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4214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6776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6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124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86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248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281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37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33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0495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2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860032" y="2132857"/>
            <a:ext cx="4024990" cy="2952328"/>
          </a:xfrm>
          <a:prstGeom prst="roundRect">
            <a:avLst>
              <a:gd fmla="val 5382" name="adj"/>
            </a:avLst>
          </a:prstGeom>
          <a:solidFill>
            <a:srgbClr val="DAEDEF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altLang="en-US" dirty="0" lang="ja-JP"/>
              <a:t>受 験 案 内</a:t>
            </a:r>
            <a:endParaRPr altLang="ja-JP" dirty="0" lang="en-US" sz="280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r>
              <a:rPr altLang="ja-JP" dirty="0" lang="en-US">
                <a:solidFill>
                  <a:prstClr val="black">
                    <a:tint val="75000"/>
                  </a:prstClr>
                </a:solidFill>
              </a:rPr>
              <a:t>1</a:t>
            </a:r>
            <a:endParaRPr altLang="en-US" dirty="0" 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80082" y="5359426"/>
            <a:ext cx="4463926" cy="838450"/>
          </a:xfrm>
          <a:prstGeom prst="roundRect">
            <a:avLst/>
          </a:prstGeom>
          <a:solidFill>
            <a:srgbClr val="DAEDEF"/>
          </a:solidFill>
          <a:ln algn="ctr" cap="flat" cmpd="sng" w="19050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t" anchorCtr="0" bIns="36000" compatLnSpc="1" lIns="36000" numCol="1" rIns="36000" rtlCol="0" tIns="36000" vert="horz" wrap="square">
            <a:prstTxWarp prst="textNoShape">
              <a:avLst/>
            </a:prstTxWarp>
          </a:bodyPr>
          <a:lstStyle/>
          <a:p>
            <a:pPr eaLnBrk="1" hangingPunct="1" indent="-457200" marL="457200">
              <a:spcBef>
                <a:spcPct val="20000"/>
              </a:spcBef>
              <a:buFont charset="2" panose="05000000000000000000" pitchFamily="2" typeface="Wingdings"/>
              <a:buChar char="Ø"/>
            </a:pPr>
            <a:r>
              <a:rPr altLang="en-US" dirty="0" lang="ja-JP" sz="1200">
                <a:latin typeface="+mj-ea"/>
                <a:ea typeface="+mj-ea"/>
              </a:rPr>
              <a:t>「大学入学共通テスト受験案内」をお手元にご準備ください。</a:t>
            </a:r>
            <a:endParaRPr altLang="ja-JP" dirty="0" lang="en-US" sz="1200">
              <a:latin typeface="+mj-ea"/>
              <a:ea typeface="+mj-ea"/>
            </a:endParaRPr>
          </a:p>
          <a:p>
            <a:pPr eaLnBrk="1" hangingPunct="1" indent="-457200" marL="457200">
              <a:spcBef>
                <a:spcPct val="20000"/>
              </a:spcBef>
              <a:buFont charset="2" panose="05000000000000000000" pitchFamily="2" typeface="Wingdings"/>
              <a:buChar char="Ø"/>
            </a:pPr>
            <a:r>
              <a:rPr altLang="en-US" dirty="0" lang="ja-JP" sz="1200">
                <a:latin typeface="+mj-ea"/>
                <a:ea typeface="+mj-ea"/>
              </a:rPr>
              <a:t>ナレーションでは，以下の名称について，適宜，省略します。</a:t>
            </a:r>
            <a:endParaRPr altLang="ja-JP" dirty="0" lang="en-US" sz="1200">
              <a:latin typeface="+mj-ea"/>
              <a:ea typeface="+mj-ea"/>
            </a:endParaRPr>
          </a:p>
          <a:p>
            <a:pPr eaLnBrk="1" hangingPunct="1" lvl="1" marL="455613">
              <a:spcBef>
                <a:spcPct val="20000"/>
              </a:spcBef>
            </a:pPr>
            <a:r>
              <a:rPr altLang="en-US" dirty="0" lang="ja-JP" sz="1200">
                <a:solidFill>
                  <a:schemeClr val="accent6"/>
                </a:solidFill>
                <a:latin typeface="+mj-ea"/>
                <a:ea typeface="+mj-ea"/>
              </a:rPr>
              <a:t>大学入学共通テスト　⇒共通テスト</a:t>
            </a:r>
            <a:endParaRPr altLang="en-US" dirty="0" lang="ja-JP" sz="1200">
              <a:latin typeface="+mj-ea"/>
              <a:ea typeface="+mj-ea"/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altLang="ja-JP" dirty="0" lang="en-US" sz="2400"/>
          </a:p>
        </p:txBody>
      </p:sp>
      <p:sp>
        <p:nvSpPr>
          <p:cNvPr id="3" name="正方形/長方形 2"/>
          <p:cNvSpPr/>
          <p:nvPr/>
        </p:nvSpPr>
        <p:spPr>
          <a:xfrm>
            <a:off x="5004048" y="2236802"/>
            <a:ext cx="3855543" cy="2973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</a:pPr>
            <a:r>
              <a:rPr altLang="en-US" dirty="0" lang="ja-JP" sz="2400"/>
              <a:t>Ａ　試験概要</a:t>
            </a:r>
            <a:r>
              <a:rPr altLang="en-US" dirty="0" lang="ja-JP" sz="1600"/>
              <a:t>（受験案内</a:t>
            </a:r>
            <a:r>
              <a:rPr altLang="ja-JP" dirty="0" lang="en-US" sz="1600"/>
              <a:t>p.2</a:t>
            </a:r>
            <a:r>
              <a:rPr altLang="en-US" dirty="0" lang="ja-JP" sz="1600"/>
              <a:t>～</a:t>
            </a:r>
            <a:r>
              <a:rPr altLang="ja-JP" dirty="0" lang="en-US" sz="1600"/>
              <a:t>5</a:t>
            </a:r>
            <a:r>
              <a:rPr altLang="en-US" dirty="0" lang="ja-JP" sz="1600"/>
              <a:t>）</a:t>
            </a:r>
            <a:endParaRPr altLang="ja-JP" dirty="0" lang="en-US" sz="1600"/>
          </a:p>
          <a:p>
            <a:pPr fontAlgn="auto">
              <a:spcAft>
                <a:spcPts val="0"/>
              </a:spcAft>
            </a:pPr>
            <a:r>
              <a:rPr altLang="en-US" dirty="0" lang="ja-JP" sz="2400">
                <a:solidFill>
                  <a:schemeClr val="bg1">
                    <a:lumMod val="65000"/>
                  </a:schemeClr>
                </a:solidFill>
              </a:rPr>
              <a:t>Ｂ　出願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altLang="ja-JP" dirty="0" lang="en-US" sz="1600">
                <a:solidFill>
                  <a:schemeClr val="bg1">
                    <a:lumMod val="65000"/>
                  </a:schemeClr>
                </a:solidFill>
              </a:rPr>
              <a:t>p.6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altLang="ja-JP" dirty="0" lang="en-US" sz="1600">
                <a:solidFill>
                  <a:schemeClr val="bg1">
                    <a:lumMod val="65000"/>
                  </a:schemeClr>
                </a:solidFill>
              </a:rPr>
              <a:t>26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altLang="ja-JP" dirty="0" lang="en-US" sz="160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altLang="en-US" dirty="0" lang="ja-JP" sz="2400">
                <a:solidFill>
                  <a:schemeClr val="bg1">
                    <a:lumMod val="65000"/>
                  </a:schemeClr>
                </a:solidFill>
              </a:rPr>
              <a:t>Ｃ　出願後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altLang="ja-JP" dirty="0" lang="en-US" sz="1600">
                <a:solidFill>
                  <a:schemeClr val="bg1">
                    <a:lumMod val="65000"/>
                  </a:schemeClr>
                </a:solidFill>
              </a:rPr>
              <a:t>p.27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altLang="ja-JP" dirty="0" lang="en-US" sz="1600">
                <a:solidFill>
                  <a:schemeClr val="bg1">
                    <a:lumMod val="65000"/>
                  </a:schemeClr>
                </a:solidFill>
              </a:rPr>
              <a:t>39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altLang="ja-JP" dirty="0" lang="en-US" sz="160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altLang="en-US" dirty="0" lang="ja-JP" sz="2400">
                <a:solidFill>
                  <a:schemeClr val="bg1">
                    <a:lumMod val="65000"/>
                  </a:schemeClr>
                </a:solidFill>
              </a:rPr>
              <a:t>Ｄ　リスニング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altLang="ja-JP" dirty="0" lang="en-US" sz="1600">
                <a:solidFill>
                  <a:schemeClr val="bg1">
                    <a:lumMod val="65000"/>
                  </a:schemeClr>
                </a:solidFill>
              </a:rPr>
              <a:t>p.40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altLang="ja-JP" dirty="0" lang="en-US" sz="1600">
                <a:solidFill>
                  <a:schemeClr val="bg1">
                    <a:lumMod val="65000"/>
                  </a:schemeClr>
                </a:solidFill>
              </a:rPr>
              <a:t>45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altLang="ja-JP" dirty="0" lang="en-US" sz="160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altLang="en-US" dirty="0" lang="ja-JP" sz="2400">
                <a:solidFill>
                  <a:schemeClr val="bg1">
                    <a:lumMod val="65000"/>
                  </a:schemeClr>
                </a:solidFill>
              </a:rPr>
              <a:t>Ｅ　試験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altLang="ja-JP" dirty="0" lang="en-US" sz="1600">
                <a:solidFill>
                  <a:schemeClr val="bg1">
                    <a:lumMod val="65000"/>
                  </a:schemeClr>
                </a:solidFill>
              </a:rPr>
              <a:t>p.46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～</a:t>
            </a:r>
            <a:r>
              <a:rPr altLang="ja-JP" dirty="0" lang="en-US" sz="1600">
                <a:solidFill>
                  <a:schemeClr val="bg1">
                    <a:lumMod val="65000"/>
                  </a:schemeClr>
                </a:solidFill>
              </a:rPr>
              <a:t>51 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）</a:t>
            </a:r>
            <a:endParaRPr altLang="ja-JP" dirty="0" lang="en-US" sz="160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r>
              <a:rPr altLang="en-US" dirty="0" lang="ja-JP" sz="2400">
                <a:solidFill>
                  <a:schemeClr val="bg1">
                    <a:lumMod val="65000"/>
                  </a:schemeClr>
                </a:solidFill>
              </a:rPr>
              <a:t>Ｆ　試験実施後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（受験案内</a:t>
            </a:r>
            <a:r>
              <a:rPr altLang="ja-JP" dirty="0" lang="en-US" sz="1600">
                <a:solidFill>
                  <a:schemeClr val="bg1">
                    <a:lumMod val="65000"/>
                  </a:schemeClr>
                </a:solidFill>
              </a:rPr>
              <a:t>p.52</a:t>
            </a:r>
            <a:r>
              <a:rPr altLang="en-US" dirty="0" lang="ja-JP" sz="1600">
                <a:solidFill>
                  <a:schemeClr val="bg1">
                    <a:lumMod val="65000"/>
                  </a:schemeClr>
                </a:solidFill>
              </a:rPr>
              <a:t>～）</a:t>
            </a:r>
            <a:endParaRPr altLang="ja-JP" dirty="0" lang="en-US" sz="1600">
              <a:solidFill>
                <a:schemeClr val="bg1">
                  <a:lumMod val="65000"/>
                </a:schemeClr>
              </a:solidFill>
            </a:endParaRPr>
          </a:p>
          <a:p>
            <a:pPr fontAlgn="auto">
              <a:spcAft>
                <a:spcPts val="0"/>
              </a:spcAft>
            </a:pPr>
            <a:endParaRPr altLang="ja-JP" dirty="0" lang="en-US" sz="160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01FB74E-4ECD-4A71-89BC-D925DEE15BD5}"/>
              </a:ext>
            </a:extLst>
          </p:cNvPr>
          <p:cNvSpPr/>
          <p:nvPr/>
        </p:nvSpPr>
        <p:spPr>
          <a:xfrm>
            <a:off x="4015201" y="1680078"/>
            <a:ext cx="50942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altLang="ja-JP" dirty="0" lang="en-US" sz="1800"/>
              <a:t>※</a:t>
            </a:r>
            <a:r>
              <a:rPr altLang="en-US" dirty="0" lang="ja-JP" sz="1800"/>
              <a:t>このスライドでは以下の内容について説明します</a:t>
            </a:r>
            <a:endParaRPr altLang="ja-JP" dirty="0" lang="en-US" sz="180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17E836D-AB3D-4893-B45C-C8F75CF29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554352"/>
            <a:ext cx="2552731" cy="363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98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altLang="en-US" dirty="0" lang="ja-JP" sz="4000"/>
              <a:t>Ａ　試験概要</a:t>
            </a:r>
            <a:endParaRPr altLang="ja-JP" dirty="0" lang="en-US" sz="280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r>
              <a:rPr altLang="ja-JP" dirty="0" lang="en-US">
                <a:solidFill>
                  <a:prstClr val="black">
                    <a:tint val="75000"/>
                  </a:prstClr>
                </a:solidFill>
              </a:rPr>
              <a:t>2</a:t>
            </a:r>
            <a:endParaRPr altLang="en-US" dirty="0" 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altLang="ja-JP" dirty="0" lang="en-US" sz="2400"/>
          </a:p>
        </p:txBody>
      </p:sp>
      <p:sp>
        <p:nvSpPr>
          <p:cNvPr id="6" name="正方形/長方形 5"/>
          <p:cNvSpPr/>
          <p:nvPr/>
        </p:nvSpPr>
        <p:spPr>
          <a:xfrm>
            <a:off x="683568" y="2069535"/>
            <a:ext cx="8136830" cy="2263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altLang="en-US" dirty="0" lang="ja-JP" sz="2400">
                <a:latin charset="-128" panose="020B0600070205080204" pitchFamily="50" typeface="ＭＳ Ｐゴシック"/>
              </a:rPr>
              <a:t>○　「受験案内」の入手方法</a:t>
            </a:r>
            <a:endParaRPr altLang="ja-JP" dirty="0" lang="en-US" sz="2400">
              <a:latin charset="-128" panose="020B0600070205080204" pitchFamily="50" typeface="ＭＳ Ｐゴシック"/>
            </a:endParaRPr>
          </a:p>
          <a:p>
            <a:pPr>
              <a:lnSpc>
                <a:spcPts val="3800"/>
              </a:lnSpc>
            </a:pPr>
            <a:r>
              <a:rPr altLang="en-US" dirty="0" lang="ja-JP" sz="2400">
                <a:latin charset="-128" panose="020B0600070205080204" pitchFamily="50" typeface="ＭＳ Ｐゴシック"/>
              </a:rPr>
              <a:t>○　はじめに</a:t>
            </a:r>
            <a:endParaRPr altLang="ja-JP" dirty="0" lang="en-US" sz="2400">
              <a:latin charset="-128" panose="020B0600070205080204" pitchFamily="50" typeface="ＭＳ Ｐゴシック"/>
            </a:endParaRPr>
          </a:p>
          <a:p>
            <a:pPr>
              <a:lnSpc>
                <a:spcPts val="3800"/>
              </a:lnSpc>
            </a:pPr>
            <a:r>
              <a:rPr altLang="en-US" dirty="0" lang="ja-JP" sz="2400">
                <a:latin charset="-128" panose="020B0600070205080204" pitchFamily="50" typeface="ＭＳ Ｐゴシック"/>
              </a:rPr>
              <a:t>○　令和５年度大学入学共通テスト実施日程</a:t>
            </a:r>
            <a:endParaRPr altLang="en-US" dirty="0" lang="ja-JP" strike="sngStrike" sz="2400">
              <a:solidFill>
                <a:srgbClr val="FF0000"/>
              </a:solidFill>
              <a:latin charset="-128" panose="020B0600070205080204" pitchFamily="50" typeface="ＭＳ Ｐゴシック"/>
            </a:endParaRPr>
          </a:p>
          <a:p>
            <a:pPr>
              <a:lnSpc>
                <a:spcPts val="3800"/>
              </a:lnSpc>
            </a:pPr>
            <a:r>
              <a:rPr altLang="en-US" dirty="0" lang="ja-JP" sz="2400">
                <a:latin charset="-128" panose="020B0600070205080204" pitchFamily="50" typeface="ＭＳ Ｐゴシック"/>
              </a:rPr>
              <a:t>○　試験時間割</a:t>
            </a:r>
            <a:endParaRPr altLang="en-US" dirty="0" lang="ja-JP" strike="sngStrike" sz="2400">
              <a:solidFill>
                <a:srgbClr val="FF0000"/>
              </a:solidFill>
              <a:latin charset="-128" panose="020B0600070205080204" pitchFamily="50"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4337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5943600" y="2159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>
              <a:spcBef>
                <a:spcPct val="0"/>
              </a:spcBef>
            </a:pPr>
            <a:endParaRPr altLang="ja-JP" dirty="0" lang="ja-JP" sz="2000">
              <a:ea charset="-128" panose="020F0600000000000000" pitchFamily="50" typeface="HG丸ｺﾞｼｯｸM-PRO"/>
            </a:endParaRPr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234727" y="1527572"/>
            <a:ext cx="8712646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>
              <a:spcBef>
                <a:spcPct val="0"/>
              </a:spcBef>
            </a:pPr>
            <a:r>
              <a:rPr altLang="ja-JP" b="0" dirty="0" lang="en-US" sz="2400"/>
              <a:t>○</a:t>
            </a:r>
            <a:r>
              <a:rPr altLang="en-US" b="0" dirty="0" lang="ja-JP" sz="2400"/>
              <a:t>　受験案内の配付</a:t>
            </a:r>
            <a:r>
              <a:rPr altLang="ja-JP" b="0" dirty="0" lang="en-US" sz="2400"/>
              <a:t>…</a:t>
            </a:r>
            <a:r>
              <a:rPr altLang="en-US" b="0" dirty="0" lang="ja-JP" sz="2400" u="sng"/>
              <a:t>９月</a:t>
            </a:r>
            <a:r>
              <a:rPr altLang="en-US" b="0" dirty="0" lang="ja-JP" sz="2400" u="sng">
                <a:latin typeface="+mn-ea"/>
                <a:ea typeface="+mn-ea"/>
              </a:rPr>
              <a:t>１日</a:t>
            </a:r>
            <a:r>
              <a:rPr altLang="en-US" b="0" dirty="0" lang="ja-JP" sz="2400" u="sng"/>
              <a:t>（木）から</a:t>
            </a:r>
          </a:p>
        </p:txBody>
      </p:sp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234727" y="2255974"/>
            <a:ext cx="7748588" cy="66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>
              <a:spcBef>
                <a:spcPct val="0"/>
              </a:spcBef>
            </a:pPr>
            <a:r>
              <a:rPr altLang="ja-JP" b="0" dirty="0" lang="en-US" sz="2400"/>
              <a:t>○</a:t>
            </a:r>
            <a:r>
              <a:rPr altLang="en-US" b="0" dirty="0" lang="ja-JP" sz="2400"/>
              <a:t>　受取の方法は２通り</a:t>
            </a:r>
            <a:endParaRPr altLang="ja-JP" b="0" dirty="0" lang="en-US" sz="2400"/>
          </a:p>
        </p:txBody>
      </p:sp>
      <p:sp>
        <p:nvSpPr>
          <p:cNvPr id="6" name="Rectangle 31"/>
          <p:cNvSpPr>
            <a:spLocks noChangeArrowheads="1"/>
          </p:cNvSpPr>
          <p:nvPr/>
        </p:nvSpPr>
        <p:spPr bwMode="auto">
          <a:xfrm>
            <a:off x="4716463" y="3212976"/>
            <a:ext cx="4032250" cy="280831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b" tIns="0"/>
          <a:lstStyle/>
          <a:p>
            <a:pPr>
              <a:spcBef>
                <a:spcPct val="0"/>
              </a:spcBef>
            </a:pPr>
            <a:endParaRPr altLang="ja-JP" b="0" lang="ja-JP" sz="2000"/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323850" y="3213124"/>
            <a:ext cx="4030663" cy="280816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b"/>
          <a:lstStyle/>
          <a:p>
            <a:pPr>
              <a:spcBef>
                <a:spcPct val="0"/>
              </a:spcBef>
            </a:pPr>
            <a:br>
              <a:rPr altLang="en-US" b="0" dirty="0" lang="ja-JP" sz="2000"/>
            </a:br>
            <a:endParaRPr altLang="ja-JP" b="0" dirty="0" lang="en-US" sz="2000"/>
          </a:p>
          <a:p>
            <a:pPr>
              <a:spcBef>
                <a:spcPct val="0"/>
              </a:spcBef>
            </a:pPr>
            <a:endParaRPr altLang="en-US" b="0" dirty="0" lang="ja-JP" sz="200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4721399" y="2391100"/>
            <a:ext cx="4071938" cy="2722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tIns="0"/>
          <a:lstStyle/>
          <a:p>
            <a:pPr algn="ctr">
              <a:spcBef>
                <a:spcPct val="0"/>
              </a:spcBef>
            </a:pPr>
            <a:r>
              <a:rPr altLang="en-US" b="0" dirty="0" lang="ja-JP" sz="2000"/>
              <a:t> </a:t>
            </a:r>
            <a:r>
              <a:rPr altLang="en-US" dirty="0" lang="ja-JP" sz="2400"/>
              <a:t>＜郵送で受け取りたい＞</a:t>
            </a:r>
            <a:endParaRPr altLang="ja-JP" dirty="0" lang="en-US" sz="2400"/>
          </a:p>
          <a:p>
            <a:pPr>
              <a:spcBef>
                <a:spcPct val="0"/>
              </a:spcBef>
            </a:pPr>
            <a:br>
              <a:rPr altLang="en-US" dirty="0" lang="ja-JP" sz="2400"/>
            </a:br>
            <a:r>
              <a:rPr altLang="en-US" b="0" dirty="0" lang="ja-JP" sz="2000"/>
              <a:t>・</a:t>
            </a:r>
            <a:r>
              <a:rPr altLang="en-US" b="0" dirty="0" lang="ja-JP" sz="2000" u="sng"/>
              <a:t>全国学校案内資料管理事務セン</a:t>
            </a:r>
            <a:endParaRPr altLang="ja-JP" b="0" dirty="0" lang="en-US" sz="2000" u="sng"/>
          </a:p>
          <a:p>
            <a:pPr>
              <a:spcBef>
                <a:spcPct val="0"/>
              </a:spcBef>
            </a:pPr>
            <a:r>
              <a:rPr altLang="en-US" b="0" dirty="0" lang="ja-JP" sz="2000"/>
              <a:t>　</a:t>
            </a:r>
            <a:r>
              <a:rPr altLang="en-US" b="0" dirty="0" lang="ja-JP" sz="2000" u="sng"/>
              <a:t>ター</a:t>
            </a:r>
            <a:r>
              <a:rPr altLang="en-US" b="0" dirty="0" lang="ja-JP" sz="2000"/>
              <a:t>の「受験案内」発送サービス</a:t>
            </a:r>
            <a:endParaRPr altLang="ja-JP" b="0" dirty="0" lang="en-US" sz="2000"/>
          </a:p>
          <a:p>
            <a:pPr>
              <a:spcBef>
                <a:spcPct val="0"/>
              </a:spcBef>
            </a:pPr>
            <a:r>
              <a:rPr altLang="en-US" b="0" dirty="0" lang="ja-JP" sz="2000"/>
              <a:t>　を利用</a:t>
            </a:r>
            <a:endParaRPr altLang="ja-JP" b="0" dirty="0" lang="en-US" sz="2000"/>
          </a:p>
        </p:txBody>
      </p:sp>
      <p:sp>
        <p:nvSpPr>
          <p:cNvPr id="9" name="Rectangle 34"/>
          <p:cNvSpPr>
            <a:spLocks noChangeArrowheads="1"/>
          </p:cNvSpPr>
          <p:nvPr/>
        </p:nvSpPr>
        <p:spPr bwMode="auto">
          <a:xfrm>
            <a:off x="360363" y="5156101"/>
            <a:ext cx="4032250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algn="ctr" indent="-342900" marL="342900"/>
            <a:r>
              <a:rPr altLang="en-US" b="0" dirty="0" lang="ja-JP" sz="2000" u="sng"/>
              <a:t>無料で配付</a:t>
            </a:r>
          </a:p>
        </p:txBody>
      </p:sp>
      <p:sp>
        <p:nvSpPr>
          <p:cNvPr id="10" name="Rectangle 35"/>
          <p:cNvSpPr>
            <a:spLocks noChangeArrowheads="1"/>
          </p:cNvSpPr>
          <p:nvPr/>
        </p:nvSpPr>
        <p:spPr bwMode="auto">
          <a:xfrm>
            <a:off x="4572000" y="5156100"/>
            <a:ext cx="403225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algn="ctr" indent="-342900" marL="342900"/>
            <a:r>
              <a:rPr altLang="en-US" b="0" dirty="0" lang="ja-JP" sz="2000" u="sng"/>
              <a:t>送料は利用者負担</a:t>
            </a:r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r>
              <a:rPr altLang="ja-JP" dirty="0" lang="en-US">
                <a:solidFill>
                  <a:prstClr val="black">
                    <a:tint val="75000"/>
                  </a:prstClr>
                </a:solidFill>
              </a:rPr>
              <a:t>3</a:t>
            </a:r>
            <a:endParaRPr altLang="en-US" dirty="0" 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Rectangle 33"/>
          <p:cNvSpPr>
            <a:spLocks noChangeArrowheads="1"/>
          </p:cNvSpPr>
          <p:nvPr/>
        </p:nvSpPr>
        <p:spPr bwMode="auto">
          <a:xfrm>
            <a:off x="416426" y="3068017"/>
            <a:ext cx="4071938" cy="1729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tIns="0"/>
          <a:lstStyle/>
          <a:p>
            <a:pPr algn="ctr">
              <a:spcBef>
                <a:spcPct val="0"/>
              </a:spcBef>
            </a:pPr>
            <a:r>
              <a:rPr altLang="en-US" dirty="0" lang="ja-JP" sz="2400"/>
              <a:t>＜直接受け取りたい＞</a:t>
            </a:r>
            <a:endParaRPr altLang="ja-JP" dirty="0" lang="en-US" sz="2400"/>
          </a:p>
          <a:p>
            <a:pPr>
              <a:spcBef>
                <a:spcPct val="0"/>
              </a:spcBef>
            </a:pPr>
            <a:br>
              <a:rPr altLang="en-US" dirty="0" lang="ja-JP" sz="2400"/>
            </a:br>
            <a:r>
              <a:rPr altLang="en-US" b="0" dirty="0" lang="ja-JP" sz="2000"/>
              <a:t>・全国の大学入学共通テスト</a:t>
            </a:r>
            <a:r>
              <a:rPr altLang="en-US" b="0" dirty="0" lang="ja-JP" sz="2000" u="sng"/>
              <a:t>利用</a:t>
            </a:r>
            <a:endParaRPr altLang="ja-JP" b="0" dirty="0" lang="en-US" sz="2000" u="sng"/>
          </a:p>
          <a:p>
            <a:pPr>
              <a:spcBef>
                <a:spcPct val="0"/>
              </a:spcBef>
            </a:pPr>
            <a:r>
              <a:rPr altLang="en-US" b="0" dirty="0" lang="ja-JP" sz="2000"/>
              <a:t>  </a:t>
            </a:r>
            <a:r>
              <a:rPr altLang="en-US" b="0" dirty="0" lang="ja-JP" sz="2000" u="sng"/>
              <a:t>大学入試担当窓口</a:t>
            </a:r>
            <a:r>
              <a:rPr altLang="en-US" b="0" dirty="0" lang="ja-JP" sz="2000"/>
              <a:t>で入手</a:t>
            </a:r>
            <a:endParaRPr altLang="ja-JP" b="0" dirty="0" lang="en-US" sz="2000"/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1520" y="801241"/>
            <a:ext cx="8420200" cy="611535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endParaRPr altLang="en-US" dirty="0" lang="ja-JP">
              <a:latin typeface="+mn-ea"/>
            </a:endParaRPr>
          </a:p>
          <a:p>
            <a:pPr>
              <a:spcBef>
                <a:spcPct val="0"/>
              </a:spcBef>
            </a:pPr>
            <a:r>
              <a:rPr altLang="en-US" dirty="0" lang="ja-JP">
                <a:latin typeface="+mn-ea"/>
                <a:ea typeface="+mn-ea"/>
              </a:rPr>
              <a:t>　「受験案内」の入手方法</a:t>
            </a:r>
            <a:endParaRPr altLang="ja-JP" dirty="0" 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5182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F14AF66F-3B4F-4E8B-A9F2-F8EEB7F87A3A}" type="slidenum">
              <a:rPr altLang="en-US" lang="ja-JP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altLang="en-US" 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13"/>
          <p:cNvSpPr txBox="1">
            <a:spLocks noChangeArrowheads="1"/>
          </p:cNvSpPr>
          <p:nvPr/>
        </p:nvSpPr>
        <p:spPr>
          <a:xfrm>
            <a:off x="395536" y="86105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altLang="en-US" dirty="0" lang="ja-JP" sz="3600"/>
              <a:t>は じ め に</a:t>
            </a:r>
            <a:endParaRPr altLang="ja-JP" dirty="0" lang="en-US" sz="2400"/>
          </a:p>
        </p:txBody>
      </p:sp>
      <p:sp>
        <p:nvSpPr>
          <p:cNvPr id="4" name="正方形/長方形 3"/>
          <p:cNvSpPr/>
          <p:nvPr/>
        </p:nvSpPr>
        <p:spPr>
          <a:xfrm>
            <a:off x="678631" y="2439182"/>
            <a:ext cx="8136830" cy="50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altLang="en-US" b="0" dirty="0" lang="ja-JP" sz="2400">
                <a:latin charset="-128" panose="020B0600070205080204" pitchFamily="50" typeface="ＭＳ Ｐゴシック"/>
              </a:rPr>
              <a:t>１．　</a:t>
            </a:r>
            <a:r>
              <a:rPr altLang="en-US" dirty="0" lang="ja-JP" sz="2400">
                <a:latin charset="-128" panose="020B0600070205080204" pitchFamily="50" typeface="ＭＳ Ｐゴシック"/>
              </a:rPr>
              <a:t>志望大学の利用教科・科目の確認</a:t>
            </a:r>
            <a:endParaRPr altLang="en-US" b="0" dirty="0" lang="ja-JP" strike="sngStrike" sz="2400">
              <a:solidFill>
                <a:srgbClr val="FF0000"/>
              </a:solidFill>
              <a:latin charset="-128" panose="020B0600070205080204" pitchFamily="50" typeface="ＭＳ Ｐゴシック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344650" y="1493765"/>
            <a:ext cx="680479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altLang="ja-JP" dirty="0" lang="en-US" sz="1600"/>
              <a:t>※</a:t>
            </a:r>
            <a:r>
              <a:rPr altLang="en-US" dirty="0" lang="ja-JP" sz="1600"/>
              <a:t>詳しくは受験案内の表紙裏面をご覧ください。</a:t>
            </a:r>
            <a:endParaRPr altLang="ja-JP" dirty="0" lang="en-US" sz="1600"/>
          </a:p>
        </p:txBody>
      </p:sp>
      <p:sp>
        <p:nvSpPr>
          <p:cNvPr id="7" name="正方形/長方形 6"/>
          <p:cNvSpPr/>
          <p:nvPr/>
        </p:nvSpPr>
        <p:spPr>
          <a:xfrm>
            <a:off x="677970" y="3215335"/>
            <a:ext cx="8136830" cy="50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altLang="en-US" b="0" dirty="0" lang="ja-JP" sz="2400">
                <a:latin charset="-128" panose="020B0600070205080204" pitchFamily="50" typeface="ＭＳ Ｐゴシック"/>
              </a:rPr>
              <a:t>２．　</a:t>
            </a:r>
            <a:r>
              <a:rPr altLang="en-US" dirty="0" lang="ja-JP" sz="2400">
                <a:latin charset="-128" panose="020B0600070205080204" pitchFamily="50" typeface="ＭＳ Ｐゴシック"/>
              </a:rPr>
              <a:t>受験教科の事前登録</a:t>
            </a:r>
            <a:endParaRPr altLang="ja-JP" dirty="0" lang="en-US" sz="2400">
              <a:latin charset="-128" panose="020B0600070205080204" pitchFamily="50" typeface="ＭＳ Ｐゴシック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77970" y="3984911"/>
            <a:ext cx="8136830" cy="50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altLang="en-US" b="0" dirty="0" lang="ja-JP" sz="2400">
                <a:latin charset="-128" panose="020B0600070205080204" pitchFamily="50" typeface="ＭＳ Ｐゴシック"/>
              </a:rPr>
              <a:t>３．　</a:t>
            </a:r>
            <a:r>
              <a:rPr altLang="en-US" dirty="0" lang="ja-JP" sz="2400">
                <a:latin charset="-128" panose="020B0600070205080204" pitchFamily="50" typeface="ＭＳ Ｐゴシック"/>
              </a:rPr>
              <a:t>登録内容の確認</a:t>
            </a:r>
            <a:endParaRPr altLang="ja-JP" b="0" dirty="0" lang="en-US" sz="2400">
              <a:latin charset="-128" panose="020B0600070205080204" pitchFamily="50" typeface="ＭＳ Ｐゴシック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59879" y="4827550"/>
            <a:ext cx="8136830" cy="114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altLang="en-US" b="0" dirty="0" lang="ja-JP" sz="2400">
                <a:latin charset="-128" panose="020B0600070205080204" pitchFamily="50" typeface="ＭＳ Ｐゴシック"/>
              </a:rPr>
              <a:t>４．　</a:t>
            </a:r>
            <a:r>
              <a:rPr altLang="en-US" dirty="0" lang="ja-JP" sz="2400">
                <a:latin charset="-128" panose="020B0600070205080204" pitchFamily="50" typeface="ＭＳ Ｐゴシック"/>
              </a:rPr>
              <a:t>「英語（リスニング）」で使用するイヤホンの確認</a:t>
            </a:r>
            <a:endParaRPr altLang="ja-JP" dirty="0" lang="en-US" sz="2400">
              <a:latin charset="-128" panose="020B0600070205080204" pitchFamily="50" typeface="ＭＳ Ｐゴシック"/>
            </a:endParaRP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altLang="en-US" b="0" dirty="0" lang="ja-JP" sz="2400">
                <a:latin charset="-128" panose="020B0600070205080204" pitchFamily="50" typeface="ＭＳ Ｐゴシック"/>
              </a:rPr>
              <a:t>　</a:t>
            </a:r>
            <a:r>
              <a:rPr altLang="en-US" b="0" dirty="0" lang="ja-JP" sz="2000">
                <a:latin charset="-128" panose="020B0600070205080204" pitchFamily="50" typeface="ＭＳ Ｐゴシック"/>
              </a:rPr>
              <a:t>　 ・イヤホンについては，高等学校に令和３年</a:t>
            </a:r>
            <a:r>
              <a:rPr altLang="en-US" b="0" dirty="0" lang="ja-JP" sz="2000"/>
              <a:t>７月に</a:t>
            </a:r>
            <a:r>
              <a:rPr altLang="en-US" b="0" dirty="0" lang="ja-JP" sz="2000">
                <a:latin charset="-128" panose="020B0600070205080204" pitchFamily="50" typeface="ＭＳ Ｐゴシック"/>
              </a:rPr>
              <a:t>送付したものから</a:t>
            </a:r>
            <a:br>
              <a:rPr altLang="ja-JP" b="0" dirty="0" lang="en-US" sz="2000">
                <a:latin charset="-128" panose="020B0600070205080204" pitchFamily="50" typeface="ＭＳ Ｐゴシック"/>
              </a:rPr>
            </a:br>
            <a:r>
              <a:rPr altLang="en-US" b="0" dirty="0" lang="ja-JP" sz="2000">
                <a:latin charset="-128" panose="020B0600070205080204" pitchFamily="50" typeface="ＭＳ Ｐゴシック"/>
              </a:rPr>
              <a:t>　　　 変更はありません。</a:t>
            </a:r>
            <a:endParaRPr altLang="ja-JP" b="0" dirty="0" lang="en-US" sz="2000">
              <a:latin charset="-128" panose="020B0600070205080204" pitchFamily="50" typeface="ＭＳ Ｐゴシック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683568" y="82370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indent="-342900" marL="342900"/>
            <a:r>
              <a:rPr altLang="ja-JP" dirty="0" lang="en-US" sz="2400">
                <a:latin typeface="+mn-ea"/>
                <a:ea typeface="+mn-ea"/>
              </a:rPr>
              <a:t>【</a:t>
            </a:r>
            <a:r>
              <a:rPr altLang="en-US" dirty="0" lang="ja-JP" sz="2400">
                <a:latin typeface="+mn-ea"/>
                <a:ea typeface="+mn-ea"/>
              </a:rPr>
              <a:t>表紙裏面</a:t>
            </a:r>
            <a:r>
              <a:rPr altLang="ja-JP" dirty="0" lang="en-US" sz="2400">
                <a:latin typeface="+mn-ea"/>
                <a:ea typeface="+mn-ea"/>
              </a:rPr>
              <a:t>】</a:t>
            </a:r>
            <a:endParaRPr altLang="en-US" dirty="0" lang="ja-JP" sz="240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9922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F14AF66F-3B4F-4E8B-A9F2-F8EEB7F87A3A}" type="slidenum">
              <a:rPr altLang="en-US" lang="ja-JP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altLang="en-US" 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39626" y="1124744"/>
            <a:ext cx="8280846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altLang="en-US" b="0" dirty="0" lang="ja-JP" sz="2400">
                <a:latin charset="-128" panose="020B0600070205080204" pitchFamily="50" typeface="ＭＳ Ｐゴシック"/>
              </a:rPr>
              <a:t>５．　</a:t>
            </a:r>
            <a:r>
              <a:rPr altLang="en-US" dirty="0" lang="ja-JP" sz="2400">
                <a:latin charset="-128" panose="020B0600070205080204" pitchFamily="50" typeface="ＭＳ Ｐゴシック"/>
              </a:rPr>
              <a:t>障害等のある方への受験上の配慮受付</a:t>
            </a:r>
            <a:endParaRPr altLang="ja-JP" dirty="0" lang="en-US" sz="2400">
              <a:latin charset="-128" panose="020B0600070205080204" pitchFamily="50" typeface="ＭＳ Ｐゴシック"/>
            </a:endParaRP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altLang="en-US" b="0" dirty="0" lang="ja-JP" sz="2000">
                <a:latin charset="-128" panose="020B0600070205080204" pitchFamily="50" typeface="ＭＳ Ｐゴシック"/>
              </a:rPr>
              <a:t>　　　・　病気・負傷や障害等のために，解答方法，試験室，座席及び所持品   </a:t>
            </a:r>
            <a:br>
              <a:rPr altLang="ja-JP" b="0" dirty="0" lang="en-US" sz="2000">
                <a:latin charset="-128" panose="020B0600070205080204" pitchFamily="50" typeface="ＭＳ Ｐゴシック"/>
              </a:rPr>
            </a:br>
            <a:r>
              <a:rPr altLang="ja-JP" b="0" dirty="0" lang="en-US" sz="2000">
                <a:latin charset="-128" panose="020B0600070205080204" pitchFamily="50" typeface="ＭＳ Ｐゴシック"/>
              </a:rPr>
              <a:t>       </a:t>
            </a:r>
            <a:r>
              <a:rPr altLang="en-US" b="0" dirty="0" lang="ja-JP" sz="2000">
                <a:latin charset="-128" panose="020B0600070205080204" pitchFamily="50" typeface="ＭＳ Ｐゴシック"/>
              </a:rPr>
              <a:t>等について配慮を希望する場合は，受験上の配慮の申請が必要です。</a:t>
            </a:r>
          </a:p>
          <a:p>
            <a:pPr>
              <a:lnSpc>
                <a:spcPts val="2200"/>
              </a:lnSpc>
              <a:spcBef>
                <a:spcPts val="1200"/>
              </a:spcBef>
            </a:pPr>
            <a:r>
              <a:rPr altLang="en-US" b="0" dirty="0" lang="ja-JP" sz="2000">
                <a:latin charset="-128" panose="020B0600070205080204" pitchFamily="50" typeface="ＭＳ Ｐゴシック"/>
              </a:rPr>
              <a:t>　　　・　受験上の配慮について疑問点や分からないこと等があれば，できる　　</a:t>
            </a:r>
            <a:br>
              <a:rPr altLang="ja-JP" b="0" dirty="0" lang="en-US" sz="2000">
                <a:latin charset="-128" panose="020B0600070205080204" pitchFamily="50" typeface="ＭＳ Ｐゴシック"/>
              </a:rPr>
            </a:br>
            <a:r>
              <a:rPr altLang="en-US" b="0" dirty="0" lang="ja-JP" sz="2000">
                <a:latin charset="-128" panose="020B0600070205080204" pitchFamily="50" typeface="ＭＳ Ｐゴシック"/>
              </a:rPr>
              <a:t>　　　　だけ早めに大学入試センター（裏表紙に記載）に問い合わせてく</a:t>
            </a:r>
            <a:r>
              <a:rPr altLang="en-US" b="0" dirty="0" err="1" lang="ja-JP" sz="2000">
                <a:latin charset="-128" panose="020B0600070205080204" pitchFamily="50" typeface="ＭＳ Ｐゴシック"/>
              </a:rPr>
              <a:t>ださ</a:t>
            </a:r>
            <a:br>
              <a:rPr altLang="ja-JP" b="0" dirty="0" lang="en-US" sz="2000">
                <a:latin charset="-128" panose="020B0600070205080204" pitchFamily="50" typeface="ＭＳ Ｐゴシック"/>
              </a:rPr>
            </a:br>
            <a:r>
              <a:rPr altLang="en-US" b="0" dirty="0" lang="ja-JP" sz="2000">
                <a:latin charset="-128" panose="020B0600070205080204" pitchFamily="50" typeface="ＭＳ Ｐゴシック"/>
              </a:rPr>
              <a:t>　　　　い。</a:t>
            </a:r>
            <a:endParaRPr altLang="ja-JP" b="0" dirty="0" lang="en-US" sz="2000">
              <a:latin charset="-128" panose="020B0600070205080204" pitchFamily="50" typeface="ＭＳ Ｐゴシック"/>
            </a:endParaRPr>
          </a:p>
          <a:p>
            <a:pPr>
              <a:spcBef>
                <a:spcPts val="1200"/>
              </a:spcBef>
            </a:pPr>
            <a:r>
              <a:rPr altLang="en-US" b="0" dirty="0" lang="ja-JP" sz="2000">
                <a:latin charset="-128" panose="020B0600070205080204" pitchFamily="50" typeface="ＭＳ Ｐゴシック"/>
              </a:rPr>
              <a:t>　　 　・　受験上の配慮については，出願前から申請を受け付けます。できる</a:t>
            </a:r>
            <a:br>
              <a:rPr altLang="ja-JP" b="0" dirty="0" lang="en-US" sz="2000">
                <a:latin charset="-128" panose="020B0600070205080204" pitchFamily="50" typeface="ＭＳ Ｐゴシック"/>
              </a:rPr>
            </a:br>
            <a:r>
              <a:rPr altLang="en-US" b="0" dirty="0" lang="ja-JP" sz="2000">
                <a:latin charset="-128" panose="020B0600070205080204" pitchFamily="50" typeface="ＭＳ Ｐゴシック"/>
              </a:rPr>
              <a:t>　　　　だけ出願前に申請してください。　</a:t>
            </a:r>
            <a:br>
              <a:rPr altLang="ja-JP" b="0" dirty="0" lang="en-US" sz="2000">
                <a:latin charset="-128" panose="020B0600070205080204" pitchFamily="50" typeface="ＭＳ Ｐゴシック"/>
              </a:rPr>
            </a:br>
            <a:r>
              <a:rPr altLang="en-US" b="0" dirty="0" lang="ja-JP" sz="2000">
                <a:latin charset="-128" panose="020B0600070205080204" pitchFamily="50" typeface="ＭＳ Ｐゴシック"/>
              </a:rPr>
              <a:t>　　　　</a:t>
            </a:r>
            <a:endParaRPr altLang="ja-JP" b="0" dirty="0" lang="en-US" sz="2000">
              <a:latin charset="-128" panose="020B0600070205080204" pitchFamily="50" typeface="ＭＳ Ｐゴシック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683568" y="82370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indent="-342900" marL="342900"/>
            <a:r>
              <a:rPr altLang="ja-JP" dirty="0" lang="en-US" sz="2400">
                <a:latin typeface="+mn-ea"/>
                <a:ea typeface="+mn-ea"/>
                <a:cs charset="0" panose="020B0604020202020204" pitchFamily="34" typeface="Arial"/>
              </a:rPr>
              <a:t>【</a:t>
            </a:r>
            <a:r>
              <a:rPr altLang="en-US" dirty="0" lang="ja-JP" sz="2400">
                <a:latin typeface="+mn-ea"/>
                <a:ea typeface="+mn-ea"/>
                <a:cs charset="0" panose="020B0604020202020204" pitchFamily="34" typeface="Arial"/>
              </a:rPr>
              <a:t>表紙裏面</a:t>
            </a:r>
            <a:r>
              <a:rPr altLang="ja-JP" dirty="0" lang="en-US" sz="2400">
                <a:latin typeface="+mn-ea"/>
                <a:ea typeface="+mn-ea"/>
                <a:cs charset="0" panose="020B0604020202020204" pitchFamily="34" typeface="Arial"/>
              </a:rPr>
              <a:t>】</a:t>
            </a:r>
            <a:endParaRPr altLang="en-US" dirty="0" lang="ja-JP" sz="2400">
              <a:latin typeface="+mn-ea"/>
              <a:ea typeface="+mn-ea"/>
              <a:cs charset="0" panose="020B0604020202020204" pitchFamily="34" typeface="Arial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36FAA99-64BD-4C72-AAC5-5D2B8695ABE5}"/>
              </a:ext>
            </a:extLst>
          </p:cNvPr>
          <p:cNvSpPr/>
          <p:nvPr/>
        </p:nvSpPr>
        <p:spPr>
          <a:xfrm>
            <a:off x="539626" y="4299972"/>
            <a:ext cx="8785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altLang="ja-JP" dirty="0" lang="en-US" sz="2000">
                <a:latin charset="-128" panose="020B0600070205080204" pitchFamily="50" typeface="ＭＳ Ｐゴシック"/>
              </a:rPr>
              <a:t>【</a:t>
            </a:r>
            <a:r>
              <a:rPr altLang="en-US" dirty="0" lang="ja-JP" sz="2000">
                <a:latin charset="-128" panose="020B0600070205080204" pitchFamily="50" typeface="ＭＳ Ｐゴシック"/>
              </a:rPr>
              <a:t>出願前申請受付期間：令和４年８月１日（月）～９月２２日（木）（消印有効）</a:t>
            </a:r>
            <a:r>
              <a:rPr altLang="ja-JP" dirty="0" lang="en-US" sz="2000">
                <a:latin charset="-128" panose="020B0600070205080204" pitchFamily="50" typeface="ＭＳ Ｐゴシック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34205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E17D2D9-14C9-4EFD-91D6-FF79FCAC3286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F14AF66F-3B4F-4E8B-A9F2-F8EEB7F87A3A}" type="slidenum">
              <a:rPr altLang="en-US" lang="ja-JP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altLang="en-US" 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A31DBBA-F29F-41E0-A620-EAC2D3A3B151}"/>
              </a:ext>
            </a:extLst>
          </p:cNvPr>
          <p:cNvSpPr/>
          <p:nvPr/>
        </p:nvSpPr>
        <p:spPr>
          <a:xfrm>
            <a:off x="539552" y="1124744"/>
            <a:ext cx="842493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0" dirty="0" lang="ja-JP" sz="2400">
                <a:latin charset="-128" panose="020B0600070205080204" pitchFamily="50" typeface="ＭＳ Ｐゴシック"/>
              </a:rPr>
              <a:t>６．　</a:t>
            </a:r>
            <a:r>
              <a:rPr altLang="en-US" dirty="0" lang="ja-JP" sz="2400">
                <a:latin charset="-128" panose="020B0600070205080204" pitchFamily="50" typeface="ＭＳ Ｐゴシック"/>
              </a:rPr>
              <a:t>試験時間中の注意事項等</a:t>
            </a:r>
            <a:endParaRPr altLang="ja-JP" dirty="0" lang="en-US" sz="2400">
              <a:latin charset="-128" panose="020B0600070205080204" pitchFamily="50" typeface="ＭＳ Ｐゴシック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altLang="en-US" b="0" dirty="0" lang="ja-JP" sz="2000">
                <a:latin charset="-128" panose="020B0600070205080204" pitchFamily="50" typeface="ＭＳ Ｐゴシック"/>
              </a:rPr>
              <a:t>　　　</a:t>
            </a:r>
            <a:r>
              <a:rPr altLang="en-US" b="0" dirty="0" lang="ja-JP" sz="1800">
                <a:latin charset="-128" panose="020B0600070205080204" pitchFamily="50" typeface="ＭＳ Ｐゴシック"/>
              </a:rPr>
              <a:t>・　電子機器類は，試験室に入る前に必ずアラームの設定を解除し電源を切る。</a:t>
            </a:r>
            <a:endParaRPr altLang="ja-JP" b="0" dirty="0" lang="en-US" sz="1800">
              <a:latin charset="-128" panose="020B0600070205080204" pitchFamily="50" typeface="ＭＳ Ｐゴシック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altLang="en-US" b="0" dirty="0" lang="ja-JP" sz="1800">
                <a:latin typeface="+mn-ea"/>
              </a:rPr>
              <a:t>　　　 ・　試験時間中，監督者が試験室内の巡視を行う。その際，</a:t>
            </a:r>
            <a:r>
              <a:rPr altLang="ja-JP" b="0" dirty="0" lang="en-US" sz="1800">
                <a:latin typeface="+mn-ea"/>
              </a:rPr>
              <a:t> </a:t>
            </a:r>
            <a:r>
              <a:rPr altLang="en-US" b="0" dirty="0" lang="ja-JP" sz="1800">
                <a:latin typeface="+mn-ea"/>
              </a:rPr>
              <a:t>監督者が顔を上げる</a:t>
            </a:r>
            <a:br>
              <a:rPr altLang="ja-JP" b="0" dirty="0" lang="en-US" sz="1800">
                <a:latin typeface="+mn-ea"/>
              </a:rPr>
            </a:br>
            <a:r>
              <a:rPr altLang="en-US" b="0" dirty="0" lang="ja-JP" sz="1800">
                <a:latin typeface="+mn-ea"/>
              </a:rPr>
              <a:t>　　　　よう指示することや，マスクや眼鏡，帽子等を一時的に外すよう指示すること</a:t>
            </a:r>
            <a:br>
              <a:rPr altLang="ja-JP" b="0" dirty="0" lang="en-US" sz="1800">
                <a:latin typeface="+mn-ea"/>
              </a:rPr>
            </a:br>
            <a:r>
              <a:rPr altLang="en-US" b="0" dirty="0" lang="ja-JP" sz="1800">
                <a:latin typeface="+mn-ea"/>
              </a:rPr>
              <a:t>　　　　などがある。</a:t>
            </a:r>
            <a:br>
              <a:rPr altLang="ja-JP" b="0" dirty="0" lang="en-US" sz="1800">
                <a:latin typeface="+mn-ea"/>
              </a:rPr>
            </a:br>
            <a:r>
              <a:rPr altLang="en-US" b="0" dirty="0" lang="ja-JP" sz="1800">
                <a:latin typeface="+mn-ea"/>
              </a:rPr>
              <a:t>　　　　 　また，不正行為に見えるような行為は，監督者が注意する場合がある。　</a:t>
            </a:r>
            <a:endParaRPr altLang="ja-JP" b="0" dirty="0" lang="en-US" sz="1800">
              <a:solidFill>
                <a:srgbClr val="000000"/>
              </a:solidFill>
              <a:latin typeface="+mn-ea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altLang="en-US" b="0" dirty="0" lang="ja-JP" sz="1800">
                <a:latin charset="-128" panose="020B0600070205080204" pitchFamily="50" typeface="ＭＳ Ｐゴシック"/>
              </a:rPr>
              <a:t>　　</a:t>
            </a:r>
            <a:endParaRPr altLang="ja-JP" b="0" dirty="0" lang="en-US" sz="1800">
              <a:latin charset="-128" panose="020B0600070205080204" pitchFamily="50" typeface="ＭＳ Ｐゴシック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altLang="en-US" b="0" dirty="0" lang="ja-JP" sz="1800">
                <a:latin charset="-128" panose="020B0600070205080204" pitchFamily="50" typeface="ＭＳ Ｐゴシック"/>
              </a:rPr>
              <a:t>　　　</a:t>
            </a:r>
            <a:endParaRPr altLang="ja-JP" b="0" dirty="0" lang="en-US" sz="1800">
              <a:latin charset="-128" panose="020B0600070205080204" pitchFamily="50" typeface="ＭＳ Ｐゴシック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CD922C-40EA-491B-869E-DCF9DF4A3730}"/>
              </a:ext>
            </a:extLst>
          </p:cNvPr>
          <p:cNvSpPr/>
          <p:nvPr/>
        </p:nvSpPr>
        <p:spPr>
          <a:xfrm>
            <a:off x="1162720" y="4533557"/>
            <a:ext cx="7178600" cy="165474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altLang="en-US" b="0" dirty="0" lang="ja-JP" sz="1800">
                <a:latin charset="-128" panose="020B0600070205080204" pitchFamily="50" typeface="ＭＳ Ｐゴシック"/>
              </a:rPr>
              <a:t>　・その場で受験の中止と退室を指示され，それ以後の受験はできない。</a:t>
            </a:r>
            <a:br>
              <a:rPr altLang="ja-JP" b="0" dirty="0" lang="en-US" sz="1800">
                <a:latin charset="-128" panose="020B0600070205080204" pitchFamily="50" typeface="ＭＳ Ｐゴシック"/>
              </a:rPr>
            </a:br>
            <a:r>
              <a:rPr altLang="en-US" b="0" dirty="0" lang="ja-JP" sz="1800">
                <a:latin charset="-128" panose="020B0600070205080204" pitchFamily="50" typeface="ＭＳ Ｐゴシック"/>
              </a:rPr>
              <a:t>　・受験した共通テストの全ての教科・科目の成績を無効とする。</a:t>
            </a:r>
            <a:br>
              <a:rPr altLang="ja-JP" b="0" dirty="0" lang="en-US" sz="1800">
                <a:latin charset="-128" panose="020B0600070205080204" pitchFamily="50" typeface="ＭＳ Ｐゴシック"/>
              </a:rPr>
            </a:br>
            <a:r>
              <a:rPr altLang="en-US" b="0" dirty="0" lang="ja-JP" sz="1800">
                <a:latin charset="-128" panose="020B0600070205080204" pitchFamily="50" typeface="ＭＳ Ｐゴシック"/>
              </a:rPr>
              <a:t>　・状況により警察へ被害届を提出するなどの対応をとる場合がある。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C3793C4-B5FA-480F-82C2-E60F8F9F4B36}"/>
              </a:ext>
            </a:extLst>
          </p:cNvPr>
          <p:cNvSpPr/>
          <p:nvPr/>
        </p:nvSpPr>
        <p:spPr>
          <a:xfrm>
            <a:off x="907441" y="3578146"/>
            <a:ext cx="80570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0" dirty="0" lang="ja-JP" sz="2000">
                <a:latin charset="-128" panose="020B0600070205080204" pitchFamily="50" typeface="ＭＳ Ｐゴシック"/>
              </a:rPr>
              <a:t>＜不正行為を行った場合の取扱い＞</a:t>
            </a:r>
            <a:endParaRPr altLang="ja-JP" b="0" dirty="0" lang="en-US" sz="2000">
              <a:latin charset="-128" panose="020B0600070205080204" pitchFamily="50" typeface="ＭＳ Ｐゴシック"/>
            </a:endParaRPr>
          </a:p>
          <a:p>
            <a:r>
              <a:rPr altLang="en-US" b="0" dirty="0" lang="ja-JP" sz="2000">
                <a:latin charset="-128" panose="020B0600070205080204" pitchFamily="50" typeface="ＭＳ Ｐゴシック"/>
              </a:rPr>
              <a:t>（不正行為については受験案内</a:t>
            </a:r>
            <a:r>
              <a:rPr altLang="ja-JP" b="0" dirty="0" lang="en-US" sz="2000">
                <a:latin charset="-128" panose="020B0600070205080204" pitchFamily="50" typeface="ＭＳ Ｐゴシック"/>
              </a:rPr>
              <a:t>P49</a:t>
            </a:r>
            <a:r>
              <a:rPr altLang="en-US" b="0" dirty="0" lang="ja-JP" sz="2000">
                <a:latin charset="-128" panose="020B0600070205080204" pitchFamily="50" typeface="ＭＳ Ｐゴシック"/>
              </a:rPr>
              <a:t>参照）　　</a:t>
            </a:r>
            <a:endParaRPr altLang="en-US" dirty="0" lang="ja-JP" sz="2000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491F7098-C7D3-4BC2-BEFA-E3A32126B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82370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indent="-342900" marL="342900"/>
            <a:r>
              <a:rPr altLang="ja-JP" dirty="0" lang="en-US" sz="2400">
                <a:latin typeface="+mn-ea"/>
                <a:ea typeface="+mn-ea"/>
                <a:cs charset="0" panose="020B0604020202020204" pitchFamily="34" typeface="Arial"/>
              </a:rPr>
              <a:t>【</a:t>
            </a:r>
            <a:r>
              <a:rPr altLang="en-US" dirty="0" lang="ja-JP" sz="2400">
                <a:latin typeface="+mn-ea"/>
                <a:ea typeface="+mn-ea"/>
                <a:cs charset="0" panose="020B0604020202020204" pitchFamily="34" typeface="Arial"/>
              </a:rPr>
              <a:t>表紙裏面</a:t>
            </a:r>
            <a:r>
              <a:rPr altLang="ja-JP" dirty="0" lang="en-US" sz="2400">
                <a:latin typeface="+mn-ea"/>
                <a:ea typeface="+mn-ea"/>
                <a:cs charset="0" panose="020B0604020202020204" pitchFamily="34" typeface="Arial"/>
              </a:rPr>
              <a:t>】</a:t>
            </a:r>
            <a:endParaRPr altLang="en-US" dirty="0" lang="ja-JP" sz="2400">
              <a:latin typeface="+mn-ea"/>
              <a:ea typeface="+mn-ea"/>
              <a:cs charset="0" panose="020B0604020202020204" pitchFamily="34"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656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F14AF66F-3B4F-4E8B-A9F2-F8EEB7F87A3A}" type="slidenum">
              <a:rPr altLang="en-US" lang="ja-JP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altLang="en-US" 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95536" y="1124744"/>
            <a:ext cx="8280846" cy="238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0" dirty="0" lang="ja-JP" sz="2400">
                <a:latin charset="-128" panose="020B0600070205080204" pitchFamily="50" typeface="ＭＳ Ｐゴシック"/>
              </a:rPr>
              <a:t>７．　</a:t>
            </a:r>
            <a:r>
              <a:rPr altLang="en-US" dirty="0" lang="ja-JP" sz="2400">
                <a:latin charset="-128" panose="020B0600070205080204" pitchFamily="50" typeface="ＭＳ Ｐゴシック"/>
              </a:rPr>
              <a:t>新型コロナウイルス感染症対策等</a:t>
            </a:r>
            <a:endParaRPr altLang="ja-JP" b="0" dirty="0" lang="en-US" sz="2400">
              <a:latin charset="-128" panose="020B0600070205080204" pitchFamily="50" typeface="ＭＳ Ｐゴシック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altLang="en-US" b="0" dirty="0" lang="ja-JP" sz="2000">
                <a:latin charset="-128" panose="020B0600070205080204" pitchFamily="50" typeface="ＭＳ Ｐゴシック"/>
              </a:rPr>
              <a:t>　　　・　試験場内では，常に</a:t>
            </a:r>
            <a:r>
              <a:rPr altLang="en-US" b="0" dirty="0" lang="ja-JP" sz="2000">
                <a:solidFill>
                  <a:srgbClr val="FF0000"/>
                </a:solidFill>
                <a:latin charset="-128" panose="020B0600070205080204" pitchFamily="50" typeface="ＭＳ Ｐゴシック"/>
              </a:rPr>
              <a:t>マスクを正しく着用（鼻と口の両方を確実に覆う）</a:t>
            </a:r>
            <a:endParaRPr altLang="ja-JP" b="0" dirty="0" lang="en-US" sz="2000">
              <a:latin charset="-128" panose="020B0600070205080204" pitchFamily="50" typeface="ＭＳ Ｐゴシック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altLang="en-US" b="0" dirty="0" lang="ja-JP" sz="2000">
                <a:latin charset="-128" panose="020B0600070205080204" pitchFamily="50" typeface="ＭＳ Ｐゴシック"/>
              </a:rPr>
              <a:t>　　　・　病気・負傷や障害等により</a:t>
            </a:r>
            <a:r>
              <a:rPr altLang="en-US" b="0" dirty="0" lang="ja-JP" sz="2000">
                <a:solidFill>
                  <a:srgbClr val="FF0000"/>
                </a:solidFill>
                <a:latin charset="-128" panose="020B0600070205080204" pitchFamily="50" typeface="ＭＳ Ｐゴシック"/>
              </a:rPr>
              <a:t>マスクを着用することが困難な場合は</a:t>
            </a:r>
            <a:br>
              <a:rPr altLang="ja-JP" b="0" dirty="0" lang="en-US" sz="2000">
                <a:solidFill>
                  <a:srgbClr val="FF0000"/>
                </a:solidFill>
                <a:latin charset="-128" panose="020B0600070205080204" pitchFamily="50" typeface="ＭＳ Ｐゴシック"/>
              </a:rPr>
            </a:br>
            <a:r>
              <a:rPr altLang="en-US" b="0" dirty="0" lang="ja-JP" sz="2000">
                <a:solidFill>
                  <a:srgbClr val="FF0000"/>
                </a:solidFill>
                <a:latin charset="-128" panose="020B0600070205080204" pitchFamily="50" typeface="ＭＳ Ｐゴシック"/>
              </a:rPr>
              <a:t>　　　 受験上の配慮申請</a:t>
            </a:r>
            <a:r>
              <a:rPr altLang="en-US" b="0" dirty="0" lang="ja-JP" sz="2000">
                <a:latin charset="-128" panose="020B0600070205080204" pitchFamily="50" typeface="ＭＳ Ｐゴシック"/>
              </a:rPr>
              <a:t>が必要</a:t>
            </a:r>
            <a:endParaRPr altLang="ja-JP" b="0" dirty="0" lang="en-US" sz="2000">
              <a:latin charset="-128" panose="020B0600070205080204" pitchFamily="50" typeface="ＭＳ Ｐゴシック"/>
            </a:endParaRPr>
          </a:p>
          <a:p>
            <a:pPr>
              <a:spcBef>
                <a:spcPts val="1200"/>
              </a:spcBef>
            </a:pPr>
            <a:r>
              <a:rPr altLang="en-US" b="0" dirty="0" lang="ja-JP" sz="2000">
                <a:latin charset="-128" panose="020B0600070205080204" pitchFamily="50" typeface="ＭＳ Ｐゴシック"/>
              </a:rPr>
              <a:t>　　　・　</a:t>
            </a:r>
            <a:r>
              <a:rPr altLang="en-US" b="0" dirty="0" lang="ja-JP" sz="2000">
                <a:solidFill>
                  <a:srgbClr val="FF0000"/>
                </a:solidFill>
                <a:latin charset="-128" panose="020B0600070205080204" pitchFamily="50" typeface="ＭＳ Ｐゴシック"/>
              </a:rPr>
              <a:t>マスクを着用せずに受験することはできません。</a:t>
            </a:r>
            <a:endParaRPr altLang="ja-JP" b="0" dirty="0" lang="en-US" sz="2000">
              <a:latin charset="-128" panose="020B0600070205080204" pitchFamily="50" typeface="ＭＳ Ｐゴシック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683568" y="82370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indent="-342900" marL="342900"/>
            <a:r>
              <a:rPr altLang="ja-JP" dirty="0" lang="en-US" sz="2400">
                <a:latin typeface="+mn-ea"/>
                <a:ea typeface="+mn-ea"/>
                <a:cs charset="0" panose="020B0604020202020204" pitchFamily="34" typeface="Arial"/>
              </a:rPr>
              <a:t>【</a:t>
            </a:r>
            <a:r>
              <a:rPr altLang="en-US" dirty="0" lang="ja-JP" sz="2400">
                <a:latin typeface="+mn-ea"/>
                <a:ea typeface="+mn-ea"/>
                <a:cs charset="0" panose="020B0604020202020204" pitchFamily="34" typeface="Arial"/>
              </a:rPr>
              <a:t>表紙裏面</a:t>
            </a:r>
            <a:r>
              <a:rPr altLang="ja-JP" dirty="0" lang="en-US" sz="2400">
                <a:latin typeface="+mn-ea"/>
                <a:ea typeface="+mn-ea"/>
                <a:cs charset="0" panose="020B0604020202020204" pitchFamily="34" typeface="Arial"/>
              </a:rPr>
              <a:t>】</a:t>
            </a:r>
            <a:endParaRPr altLang="en-US" dirty="0" lang="ja-JP" sz="2400">
              <a:latin typeface="+mn-ea"/>
              <a:ea typeface="+mn-ea"/>
              <a:cs charset="0" panose="020B0604020202020204" pitchFamily="34"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942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369343" y="3275012"/>
            <a:ext cx="7892637" cy="460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-342900" marL="342900">
              <a:lnSpc>
                <a:spcPct val="95000"/>
              </a:lnSpc>
              <a:spcBef>
                <a:spcPts val="1200"/>
              </a:spcBef>
            </a:pPr>
            <a:r>
              <a:rPr altLang="en-US" dirty="0" lang="ja-JP" sz="2000">
                <a:solidFill>
                  <a:srgbClr val="FF0000"/>
                </a:solidFill>
              </a:rPr>
              <a:t>　</a:t>
            </a:r>
            <a:endParaRPr altLang="ja-JP" b="0" dirty="0" lang="en-US" sz="2000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510306" y="809554"/>
            <a:ext cx="8123387" cy="611535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  <a:extLst/>
        </p:spPr>
        <p:txBody>
          <a:bodyPr anchor="b"/>
          <a:lstStyle/>
          <a:p>
            <a:pPr>
              <a:spcBef>
                <a:spcPct val="0"/>
              </a:spcBef>
            </a:pPr>
            <a:r>
              <a:rPr altLang="en-US" dirty="0" lang="ja-JP">
                <a:latin typeface="+mn-ea"/>
                <a:ea typeface="+mn-ea"/>
              </a:rPr>
              <a:t>令和５年度大学入学共通テスト実施日程</a:t>
            </a: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1187624" y="81605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indent="-342900" marL="342900"/>
            <a:r>
              <a:rPr altLang="en-US" b="0" dirty="0" lang="ja-JP">
                <a:latin charset="-128" pitchFamily="50" typeface="ＤＦＧ平成ゴシック体W9"/>
                <a:ea charset="-128" pitchFamily="50" typeface="ＤＦＧ平成ゴシック体W9"/>
              </a:rPr>
              <a:t>試験概要</a:t>
            </a:r>
            <a:r>
              <a:rPr altLang="en-US" dirty="0" lang="ja-JP" sz="2400">
                <a:latin charset="-128" pitchFamily="50" typeface="ＤＦＧ極太丸ゴシック体"/>
                <a:ea charset="-128" pitchFamily="50" typeface="ＤＦＧ極太丸ゴシック体"/>
              </a:rPr>
              <a:t>　</a:t>
            </a:r>
            <a:r>
              <a:rPr altLang="ja-JP" dirty="0" lang="en-US" sz="2600"/>
              <a:t>【P2】</a:t>
            </a:r>
            <a:endParaRPr altLang="en-US" dirty="0" lang="ja-JP" sz="260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4366" y="44624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wrap="square">
            <a:spAutoFit/>
          </a:bodyPr>
          <a:lstStyle/>
          <a:p>
            <a:pPr algn="ctr"/>
            <a:r>
              <a:rPr altLang="en-US" dirty="0" lang="ja-JP" sz="3000">
                <a:latin charset="-128" pitchFamily="50" typeface="ＤＦＧ極太丸ゴシック体"/>
                <a:ea charset="-128" pitchFamily="50" typeface="ＤＦＧ極太丸ゴシック体"/>
              </a:rPr>
              <a:t>Ａ</a:t>
            </a:r>
            <a:endParaRPr altLang="en-US" dirty="0" kumimoji="1" lang="ja-JP" sz="3000">
              <a:latin charset="-128" pitchFamily="50" typeface="ＤＦＧ極太丸ゴシック体"/>
              <a:ea charset="-128" pitchFamily="50" typeface="ＤＦＧ極太丸ゴシック体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r>
              <a:rPr altLang="ja-JP" dirty="0" lang="en-US">
                <a:solidFill>
                  <a:prstClr val="black">
                    <a:tint val="75000"/>
                  </a:prstClr>
                </a:solidFill>
              </a:rPr>
              <a:t>8</a:t>
            </a:r>
            <a:endParaRPr altLang="en-US" dirty="0" 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58991" y="1854850"/>
            <a:ext cx="9137545" cy="4526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indent="-342900" marL="342900">
              <a:lnSpc>
                <a:spcPct val="95000"/>
              </a:lnSpc>
              <a:spcBef>
                <a:spcPts val="1200"/>
              </a:spcBef>
            </a:pP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200"/>
              </a:spcBef>
            </a:pP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2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受験案内配付開始　　　　　　　　　　　　　　　　　　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9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日（木）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検定料等払込み　　　　　　　　　　　　 　            　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9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日（木）～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10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6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日（木）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出願期間　　　　　　　　　　　　　　　　　　            　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9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26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日（月）～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10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6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日（木）</a:t>
            </a:r>
            <a:r>
              <a:rPr altLang="en-US" b="0" dirty="0" lang="ja-JP" sz="1400">
                <a:solidFill>
                  <a:schemeClr val="tx1"/>
                </a:solidFill>
                <a:latin typeface="+mn-ea"/>
              </a:rPr>
              <a:t>（消印有効）</a:t>
            </a:r>
            <a:endParaRPr altLang="ja-JP" b="0" dirty="0" lang="en-US" sz="14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確認はがき（出願受理通知の送付）　　          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10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26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日（水）までに到着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登録内容の訂正（希望者のみ）　　　　           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2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日（水）</a:t>
            </a:r>
            <a:r>
              <a:rPr altLang="en-US" b="0" dirty="0" lang="ja-JP" sz="1400">
                <a:solidFill>
                  <a:schemeClr val="tx1"/>
                </a:solidFill>
                <a:latin typeface="+mn-ea"/>
              </a:rPr>
              <a:t>（消印有効）</a:t>
            </a:r>
            <a:endParaRPr altLang="ja-JP" b="0" dirty="0" lang="en-US" sz="14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受験票等の送付                                        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12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15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日（木）までに到着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2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本試験　　　　　　　　　　　　　　　　　　　 令和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5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年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14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日（土），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 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15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日（日）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追試験         　　　　　　　　　　　　　                 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28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日（土），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 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29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日（日）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2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平均点等中間発表　　　　　　　　　　                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18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日（水）予定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得点調整実施の有無の発表                         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20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日（金）予定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段階表示換算表の発表　　　　　　　　　            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20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日（金）予定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endParaRPr altLang="ja-JP" b="0" dirty="0" lang="en-US" sz="17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10058" y="3713762"/>
            <a:ext cx="8748464" cy="597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-342900" marL="342900">
              <a:lnSpc>
                <a:spcPct val="95000"/>
              </a:lnSpc>
              <a:spcBef>
                <a:spcPts val="1800"/>
              </a:spcBef>
            </a:pPr>
            <a:r>
              <a:rPr altLang="en-US" b="0" dirty="0" lang="ja-JP" sz="2000"/>
              <a:t>　　　　</a:t>
            </a:r>
            <a:endParaRPr altLang="ja-JP" b="0" dirty="0" lang="en-US" sz="2000"/>
          </a:p>
          <a:p>
            <a:pPr indent="-342900" marL="342900">
              <a:lnSpc>
                <a:spcPct val="95000"/>
              </a:lnSpc>
              <a:spcBef>
                <a:spcPts val="600"/>
              </a:spcBef>
            </a:pPr>
            <a:endParaRPr altLang="ja-JP" b="0" dirty="0" lang="en-US" sz="2000"/>
          </a:p>
          <a:p>
            <a:pPr indent="-255588" marL="342900">
              <a:lnSpc>
                <a:spcPct val="95000"/>
              </a:lnSpc>
              <a:spcBef>
                <a:spcPct val="50000"/>
              </a:spcBef>
            </a:pPr>
            <a:r>
              <a:rPr altLang="en-US" b="0" dirty="0" lang="ja-JP" sz="2000">
                <a:solidFill>
                  <a:srgbClr val="00B0F0"/>
                </a:solidFill>
              </a:rPr>
              <a:t>　</a:t>
            </a:r>
            <a:r>
              <a:rPr altLang="en-US" b="0" dirty="0" lang="ja-JP" sz="2000"/>
              <a:t>　　　　　　　　　　　　　</a:t>
            </a:r>
            <a:endParaRPr altLang="ja-JP" b="0" dirty="0" lang="en-US" sz="2000"/>
          </a:p>
          <a:p>
            <a:pPr indent="-342900" marL="342900">
              <a:lnSpc>
                <a:spcPct val="95000"/>
              </a:lnSpc>
              <a:spcBef>
                <a:spcPct val="50000"/>
              </a:spcBef>
            </a:pPr>
            <a:r>
              <a:rPr altLang="en-US" b="0" dirty="0" lang="ja-JP" sz="2000"/>
              <a:t>　　　　　　</a:t>
            </a:r>
            <a:endParaRPr altLang="ja-JP" b="0" dirty="0" lang="en-US" sz="2000"/>
          </a:p>
          <a:p>
            <a:pPr indent="-342900" marL="342900">
              <a:lnSpc>
                <a:spcPct val="95000"/>
              </a:lnSpc>
              <a:spcBef>
                <a:spcPts val="0"/>
              </a:spcBef>
            </a:pPr>
            <a:r>
              <a:rPr altLang="en-US" b="0" dirty="0" lang="ja-JP" sz="2000"/>
              <a:t>　　</a:t>
            </a:r>
            <a:endParaRPr altLang="ja-JP" dirty="0" lang="en-US" sz="2000"/>
          </a:p>
        </p:txBody>
      </p:sp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67938" y="4189894"/>
            <a:ext cx="10873208" cy="39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indent="-342900" marL="342900">
              <a:lnSpc>
                <a:spcPct val="95000"/>
              </a:lnSpc>
              <a:spcBef>
                <a:spcPct val="50000"/>
              </a:spcBef>
            </a:pPr>
            <a:r>
              <a:rPr altLang="en-US" dirty="0" lang="ja-JP" sz="2000">
                <a:solidFill>
                  <a:srgbClr val="FF0000"/>
                </a:solidFill>
              </a:rPr>
              <a:t>　</a:t>
            </a:r>
            <a:endParaRPr altLang="ja-JP" dirty="0" lang="en-US" sz="2000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58991" y="4639769"/>
            <a:ext cx="8748464" cy="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-342900" marL="342900">
              <a:lnSpc>
                <a:spcPct val="150000"/>
              </a:lnSpc>
              <a:spcBef>
                <a:spcPts val="1800"/>
              </a:spcBef>
            </a:pPr>
            <a:r>
              <a:rPr altLang="en-US" b="0" dirty="0" lang="ja-JP" sz="2000"/>
              <a:t>　</a:t>
            </a:r>
            <a:endParaRPr altLang="ja-JP" dirty="0" lang="en-US" sz="2000"/>
          </a:p>
        </p:txBody>
      </p:sp>
      <p:cxnSp>
        <p:nvCxnSpPr>
          <p:cNvPr id="5" name="直線コネクタ 4"/>
          <p:cNvCxnSpPr/>
          <p:nvPr/>
        </p:nvCxnSpPr>
        <p:spPr>
          <a:xfrm>
            <a:off x="251520" y="2276872"/>
            <a:ext cx="86395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295818" y="5301208"/>
            <a:ext cx="86395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258991" y="4510000"/>
            <a:ext cx="86395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251520" y="1268760"/>
            <a:ext cx="9137545" cy="11971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indent="-342900" marL="342900">
              <a:lnSpc>
                <a:spcPct val="95000"/>
              </a:lnSpc>
              <a:spcBef>
                <a:spcPts val="1000"/>
              </a:spcBef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○　受験上の配慮の申請（希望者のみ）　　令和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4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年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8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日（月）～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10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6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日（木）</a:t>
            </a:r>
            <a:r>
              <a:rPr altLang="en-US" b="0" dirty="0" lang="ja-JP" sz="1400">
                <a:solidFill>
                  <a:schemeClr val="tx1"/>
                </a:solidFill>
                <a:latin typeface="+mn-ea"/>
              </a:rPr>
              <a:t>（消印有効）</a:t>
            </a:r>
            <a:endParaRPr altLang="ja-JP" b="0" dirty="0" lang="en-US" sz="1400">
              <a:solidFill>
                <a:schemeClr val="tx1"/>
              </a:solidFill>
              <a:latin typeface="+mn-ea"/>
            </a:endParaRPr>
          </a:p>
          <a:p>
            <a:pPr indent="-342900" marL="342900">
              <a:lnSpc>
                <a:spcPct val="95000"/>
              </a:lnSpc>
              <a:spcBef>
                <a:spcPts val="1000"/>
              </a:spcBef>
              <a:spcAft>
                <a:spcPts val="600"/>
              </a:spcAft>
            </a:pP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 　　                         （出願前申請期間     　　　　　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8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1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日（月）～  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9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1700">
                <a:solidFill>
                  <a:schemeClr val="tx1"/>
                </a:solidFill>
                <a:latin typeface="+mn-ea"/>
              </a:rPr>
              <a:t>22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日（木）</a:t>
            </a:r>
            <a:r>
              <a:rPr altLang="en-US" b="0" dirty="0" lang="ja-JP" sz="1400">
                <a:solidFill>
                  <a:schemeClr val="tx1"/>
                </a:solidFill>
                <a:latin typeface="+mn-ea"/>
              </a:rPr>
              <a:t>（消印有効） </a:t>
            </a:r>
            <a:r>
              <a:rPr altLang="en-US" b="0" dirty="0" lang="ja-JP" sz="1700">
                <a:solidFill>
                  <a:schemeClr val="tx1"/>
                </a:solidFill>
                <a:latin typeface="+mn-ea"/>
              </a:rPr>
              <a:t>）</a:t>
            </a:r>
            <a:endParaRPr altLang="ja-JP" b="0" dirty="0" lang="en-US" sz="17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DEE40A-37FA-4E96-86AC-9288C1521ACB}"/>
              </a:ext>
            </a:extLst>
          </p:cNvPr>
          <p:cNvSpPr txBox="1"/>
          <p:nvPr/>
        </p:nvSpPr>
        <p:spPr>
          <a:xfrm>
            <a:off x="5164111" y="3013023"/>
            <a:ext cx="91440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endParaRPr altLang="en-US" dirty="0" kumimoji="1" lang="ja-JP"/>
          </a:p>
        </p:txBody>
      </p:sp>
    </p:spTree>
    <p:extLst>
      <p:ext uri="{BB962C8B-B14F-4D97-AF65-F5344CB8AC3E}">
        <p14:creationId xmlns:p14="http://schemas.microsoft.com/office/powerpoint/2010/main" val="17401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071444"/>
              </p:ext>
            </p:extLst>
          </p:nvPr>
        </p:nvGraphicFramePr>
        <p:xfrm>
          <a:off x="899593" y="1124744"/>
          <a:ext cx="7488832" cy="49252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1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0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9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2214">
                <a:tc>
                  <a:txBody>
                    <a:bodyPr/>
                    <a:lstStyle/>
                    <a:p>
                      <a:pPr algn="ctr" marL="64770" marR="247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期　　日</a:t>
                      </a: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marL="6477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0" lang="ja-JP" spc="600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出題教科・科目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altLang="en-US" kumimoji="1"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0" lang="ja-JP" spc="300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試験時間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307">
                <a:tc rowSpan="4">
                  <a:txBody>
                    <a:bodyPr/>
                    <a:lstStyle/>
                    <a:p>
                      <a:pPr algn="just" marL="666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altLang="en-US" dirty="0" kern="100" lang="ja-JP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typeface="+mn-ea"/>
                        </a:rPr>
                        <a:t>令和</a:t>
                      </a:r>
                      <a:r>
                        <a:rPr altLang="ja-JP" dirty="0" kern="100" lang="en-US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typeface="+mn-ea"/>
                        </a:rPr>
                        <a:t>5</a:t>
                      </a:r>
                      <a:r>
                        <a:rPr dirty="0" kern="100" lang="ja-JP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年</a:t>
                      </a:r>
                      <a:endParaRPr dirty="0" kern="100" lang="ja-JP" sz="1200">
                        <a:solidFill>
                          <a:schemeClr val="tx1"/>
                        </a:solidFill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  <a:p>
                      <a:pPr algn="l" marL="666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en-US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</a:t>
                      </a:r>
                      <a:r>
                        <a:rPr dirty="0" kern="100" lang="ja-JP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月</a:t>
                      </a:r>
                      <a:r>
                        <a:rPr altLang="ja-JP" dirty="0" kern="100" lang="en-US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14</a:t>
                      </a:r>
                      <a:r>
                        <a:rPr dirty="0" kern="100" lang="ja-JP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日（土）</a:t>
                      </a:r>
                      <a:endParaRPr altLang="ja-JP" dirty="0" kern="100" lang="en-US" spc="-5" sz="1200">
                        <a:solidFill>
                          <a:schemeClr val="tx1"/>
                        </a:solidFill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地理歴史</a:t>
                      </a:r>
                    </a:p>
                    <a:p>
                      <a:pPr algn="ctr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公　　民</a:t>
                      </a: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「世界史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A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」「世界史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B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」</a:t>
                      </a:r>
                    </a:p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「日本史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A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」「日本史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B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」</a:t>
                      </a:r>
                    </a:p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zh-TW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「地理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A</a:t>
                      </a:r>
                      <a:r>
                        <a:rPr dirty="0" kern="100" lang="zh-TW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」「地理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B</a:t>
                      </a:r>
                      <a:r>
                        <a:rPr dirty="0" kern="100" lang="zh-TW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」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zh-TW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「現代社会」「倫理」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「政治・経済」「倫理，政治・経済」</a:t>
                      </a: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just" indent="3048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 2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科目受験</a:t>
                      </a:r>
                    </a:p>
                    <a:p>
                      <a:pPr algn="ctr" indent="34925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dirty="0" kern="100" lang="en-US" sz="14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 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9:30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11:40</a:t>
                      </a:r>
                      <a:r>
                        <a:rPr dirty="0" kern="100" lang="ja-JP" sz="11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　　</a:t>
                      </a:r>
                      <a:r>
                        <a:rPr altLang="en-US" dirty="0" kern="100" lang="ja-JP" sz="11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　</a:t>
                      </a:r>
                      <a:r>
                        <a:rPr dirty="0" kern="100" lang="ja-JP" sz="11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　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  <a:p>
                      <a:pPr algn="just" indent="30480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 1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科目受験</a:t>
                      </a:r>
                    </a:p>
                    <a:p>
                      <a:pPr algn="ctr" indent="30480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10:40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11:40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577">
                <a:tc vMerge="1">
                  <a:txBody>
                    <a:bodyPr/>
                    <a:lstStyle/>
                    <a:p>
                      <a:endParaRPr altLang="en-US" kumimoji="1"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国　　語</a:t>
                      </a: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「国語」</a:t>
                      </a: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304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13:00</a:t>
                      </a:r>
                      <a:r>
                        <a:rPr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14:20</a:t>
                      </a:r>
                      <a:endParaRPr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931">
                <a:tc vMerge="1">
                  <a:txBody>
                    <a:bodyPr/>
                    <a:lstStyle/>
                    <a:p>
                      <a:endParaRPr altLang="en-US" kumimoji="1" lang="ja-JP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0" lang="ja-JP" spc="235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外国語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「英語」「ドイツ語」「フランス語」</a:t>
                      </a:r>
                    </a:p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zh-TW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「中国語」「韓国語」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just" defTabSz="945124" eaLnBrk="1" fontAlgn="auto" hangingPunct="1" indent="30480" latinLnBrk="0" lvl="0" marL="0" marR="0" rtl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ern="100" lang="ja-JP" sz="1200">
                          <a:effectLst/>
                          <a:latin charset="-128" panose="020B0600070205080204" pitchFamily="50" typeface="ＭＳ Ｐゴシック"/>
                          <a:ea typeface="+mn-ea"/>
                        </a:rPr>
                        <a:t>「英語」</a:t>
                      </a:r>
                      <a:r>
                        <a:rPr altLang="ja-JP" dirty="0" kern="100" lang="ja-JP" sz="1200">
                          <a:effectLst/>
                          <a:latin charset="-128" panose="020B0600070205080204" pitchFamily="50" typeface="ＭＳ Ｐゴシック"/>
                          <a:ea typeface="+mn-ea"/>
                        </a:rPr>
                        <a:t>【</a:t>
                      </a:r>
                      <a:r>
                        <a:rPr altLang="en-US" dirty="0" kern="100" lang="ja-JP" sz="1200">
                          <a:effectLst/>
                          <a:latin charset="-128" panose="020B0600070205080204" pitchFamily="50" typeface="ＭＳ Ｐゴシック"/>
                          <a:ea typeface="+mn-ea"/>
                        </a:rPr>
                        <a:t>リーディング</a:t>
                      </a:r>
                      <a:r>
                        <a:rPr altLang="ja-JP" dirty="0" kern="100" lang="ja-JP" sz="1200">
                          <a:effectLst/>
                          <a:latin charset="-128" panose="020B0600070205080204" pitchFamily="50" typeface="ＭＳ Ｐゴシック"/>
                          <a:ea typeface="+mn-ea"/>
                        </a:rPr>
                        <a:t>】</a:t>
                      </a:r>
                    </a:p>
                    <a:p>
                      <a:pPr algn="just" marL="63500" marR="71755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altLang="ja-JP" dirty="0" kern="100" lang="ja-JP" sz="1200">
                          <a:effectLst/>
                          <a:latin charset="-128" panose="020B0600070205080204" pitchFamily="50" typeface="ＭＳ Ｐゴシック"/>
                          <a:ea typeface="+mn-ea"/>
                        </a:rPr>
                        <a:t>「ドイツ語」「フランス語」</a:t>
                      </a:r>
                      <a:endParaRPr altLang="ja-JP" dirty="0" kern="100" lang="en-US" sz="1200">
                        <a:effectLst/>
                        <a:latin charset="-128" panose="020B0600070205080204" pitchFamily="50" typeface="ＭＳ Ｐゴシック"/>
                        <a:ea typeface="+mn-ea"/>
                      </a:endParaRPr>
                    </a:p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altLang="ja-JP" dirty="0" kern="100" lang="zh-TW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「中国語」「韓国語」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【筆記】</a:t>
                      </a:r>
                    </a:p>
                    <a:p>
                      <a:pPr algn="ctr" indent="304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15:10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16:30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220">
                <a:tc vMerge="1">
                  <a:txBody>
                    <a:bodyPr/>
                    <a:lstStyle/>
                    <a:p>
                      <a:endParaRPr altLang="en-US" kumimoji="1"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altLang="en-US" kumimoji="1"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altLang="en-US" kumimoji="1"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indent="304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altLang="en-US"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「英語」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【リスニング】</a:t>
                      </a:r>
                    </a:p>
                    <a:p>
                      <a:pPr algn="ctr" indent="304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17:10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18:10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165">
                <a:tc rowSpan="4">
                  <a:txBody>
                    <a:bodyPr/>
                    <a:lstStyle/>
                    <a:p>
                      <a:pPr algn="l" marL="666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en-US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</a:t>
                      </a:r>
                      <a:r>
                        <a:rPr dirty="0" kern="100" lang="ja-JP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月</a:t>
                      </a:r>
                      <a:r>
                        <a:rPr altLang="ja-JP" dirty="0" kern="100" lang="en-US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15</a:t>
                      </a:r>
                      <a:r>
                        <a:rPr dirty="0" kern="100" lang="ja-JP" spc="-5" sz="1200">
                          <a:solidFill>
                            <a:schemeClr val="tx1"/>
                          </a:solidFill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日（日）</a:t>
                      </a:r>
                      <a:endParaRPr altLang="ja-JP" dirty="0" kern="100" lang="en-US" spc="-5" sz="1200">
                        <a:solidFill>
                          <a:schemeClr val="tx1"/>
                        </a:solidFill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ern="0" lang="ja-JP" spc="235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理科①</a:t>
                      </a:r>
                      <a:endParaRPr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zh-CN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「物理基礎」「化学基礎」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zh-CN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「生物基礎」「地学基礎」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34925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dirty="0" kern="100" lang="en-US" sz="14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 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9:30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10:30</a:t>
                      </a: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876">
                <a:tc vMerge="1">
                  <a:txBody>
                    <a:bodyPr/>
                    <a:lstStyle/>
                    <a:p>
                      <a:endParaRPr altLang="en-US" kumimoji="1"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0" lang="ja-JP" spc="235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数学①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「数学Ⅰ」「数学Ⅰ・数学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A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」</a:t>
                      </a: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304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11:20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12:30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0751">
                <a:tc vMerge="1">
                  <a:txBody>
                    <a:bodyPr/>
                    <a:lstStyle/>
                    <a:p>
                      <a:endParaRPr altLang="en-US" kumimoji="1"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ern="0" lang="ja-JP" spc="235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数学②</a:t>
                      </a:r>
                      <a:endParaRPr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algn="l" pos="4457700"/>
                        </a:tabLs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「数学Ⅱ」「数学Ⅱ・数学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B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」</a:t>
                      </a:r>
                    </a:p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algn="l" pos="4343400"/>
                        </a:tabLst>
                      </a:pP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「簿記・会計」「情報関係基礎</a:t>
                      </a:r>
                      <a:r>
                        <a:rPr altLang="en-US"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」</a:t>
                      </a:r>
                      <a:endParaRPr altLang="ja-JP" dirty="0" kern="100" lang="en-US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3048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13:50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14:50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19649">
                <a:tc vMerge="1">
                  <a:txBody>
                    <a:bodyPr/>
                    <a:lstStyle/>
                    <a:p>
                      <a:endParaRPr altLang="en-US" kumimoji="1"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0" lang="ja-JP" spc="235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理科②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dirty="0" kern="100" lang="zh-CN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「物理」「化学」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  <a:p>
                      <a:pPr algn="just" marL="63500" marR="7175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algn="l" pos="4457700"/>
                        </a:tabLst>
                      </a:pPr>
                      <a:r>
                        <a:rPr dirty="0" kern="100" lang="zh-CN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「生物」「地学」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just" indent="30480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 2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科目受験</a:t>
                      </a:r>
                    </a:p>
                    <a:p>
                      <a:pPr algn="ctr" indent="30480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15:40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17:50</a:t>
                      </a:r>
                      <a:r>
                        <a:rPr dirty="0" kern="100" lang="ja-JP" sz="11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　　　</a:t>
                      </a:r>
                      <a:r>
                        <a:rPr altLang="en-US" dirty="0" kern="100" lang="ja-JP" sz="11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　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  <a:p>
                      <a:pPr algn="just" indent="30480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 1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科目受験</a:t>
                      </a:r>
                    </a:p>
                    <a:p>
                      <a:pPr algn="ctr" indent="30480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0"/>
                        </a:spcAft>
                      </a:pP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16:50</a:t>
                      </a:r>
                      <a:r>
                        <a:rPr dirty="0" kern="100" lang="ja-JP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～</a:t>
                      </a:r>
                      <a:r>
                        <a:rPr dirty="0" kern="100" lang="en-US" sz="1200">
                          <a:effectLst/>
                          <a:latin charset="-128" panose="020B0600070205080204" pitchFamily="50" typeface="ＭＳ Ｐゴシック"/>
                          <a:ea charset="-128" panose="020B0600070205080204" pitchFamily="50" typeface="ＭＳ Ｐゴシック"/>
                        </a:rPr>
                        <a:t>17:50</a:t>
                      </a:r>
                      <a:endParaRPr dirty="0" kern="100" lang="ja-JP" sz="1200">
                        <a:effectLst/>
                        <a:latin charset="-128" panose="020B0600070205080204" pitchFamily="50" typeface="ＭＳ Ｐゴシック"/>
                        <a:ea charset="-128" panose="020B0600070205080204" pitchFamily="50" typeface="ＭＳ Ｐゴシック"/>
                      </a:endParaRPr>
                    </a:p>
                  </a:txBody>
                  <a:tcPr anchor="ctr" marB="25367" marL="25367" marR="25367" marT="25367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755576" y="721532"/>
            <a:ext cx="2714599" cy="40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47256" lIns="94512" rIns="94512" tIns="47256" wrap="square">
            <a:spAutoFit/>
          </a:bodyPr>
          <a:lstStyle/>
          <a:p>
            <a:r>
              <a:rPr altLang="en-US" dirty="0" lang="ja-JP" sz="2000"/>
              <a:t>○試験時間割</a:t>
            </a: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202035" y="81605"/>
            <a:ext cx="257787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indent="-342900" marL="342900"/>
            <a:r>
              <a:rPr altLang="en-US" b="0" dirty="0" lang="ja-JP">
                <a:latin charset="-128" pitchFamily="50" typeface="ＤＦＧ平成ゴシック体W9"/>
                <a:ea charset="-128" pitchFamily="50" typeface="ＤＦＧ平成ゴシック体W9"/>
              </a:rPr>
              <a:t>試験概要</a:t>
            </a:r>
            <a:r>
              <a:rPr altLang="en-US" dirty="0" lang="ja-JP" sz="2400">
                <a:latin charset="-128" pitchFamily="50" typeface="ＤＦＧ極太丸ゴシック体"/>
                <a:ea charset="-128" pitchFamily="50" typeface="ＤＦＧ極太丸ゴシック体"/>
              </a:rPr>
              <a:t>　</a:t>
            </a:r>
            <a:r>
              <a:rPr altLang="ja-JP" lang="en-US" sz="2600"/>
              <a:t>【P5】</a:t>
            </a:r>
            <a:endParaRPr altLang="en-US" dirty="0" lang="ja-JP" sz="2600">
              <a:solidFill>
                <a:srgbClr val="0033CC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4366" y="44624"/>
            <a:ext cx="864096" cy="77902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wrap="square">
            <a:spAutoFit/>
          </a:bodyPr>
          <a:lstStyle/>
          <a:p>
            <a:pPr algn="ctr"/>
            <a:r>
              <a:rPr altLang="en-US" dirty="0" lang="ja-JP" sz="3000">
                <a:latin charset="-128" pitchFamily="50" typeface="ＤＦＧ極太丸ゴシック体"/>
                <a:ea charset="-128" pitchFamily="50" typeface="ＤＦＧ極太丸ゴシック体"/>
              </a:rPr>
              <a:t>Ａ</a:t>
            </a:r>
            <a:endParaRPr altLang="en-US" dirty="0" kumimoji="1" lang="ja-JP" sz="3000">
              <a:latin charset="-128" pitchFamily="50" typeface="ＤＦＧ極太丸ゴシック体"/>
              <a:ea charset="-128" pitchFamily="50" typeface="ＤＦＧ極太丸ゴシック体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27584" y="5949280"/>
            <a:ext cx="7483978" cy="506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r>
              <a:rPr altLang="ja-JP" dirty="0" kumimoji="1" lang="en-US" sz="1800">
                <a:solidFill>
                  <a:schemeClr val="tx1"/>
                </a:solidFill>
              </a:rPr>
              <a:t>※</a:t>
            </a:r>
            <a:r>
              <a:rPr altLang="en-US" dirty="0" kumimoji="1" lang="ja-JP" sz="1800">
                <a:solidFill>
                  <a:schemeClr val="tx1"/>
                </a:solidFill>
              </a:rPr>
              <a:t>　受験者入室終了時刻は</a:t>
            </a:r>
            <a:r>
              <a:rPr altLang="ja-JP" dirty="0" kumimoji="1" lang="en-US" sz="1800">
                <a:solidFill>
                  <a:schemeClr val="tx1"/>
                </a:solidFill>
              </a:rPr>
              <a:t>12</a:t>
            </a:r>
            <a:r>
              <a:rPr altLang="en-US" dirty="0" kumimoji="1" lang="ja-JP" sz="1800">
                <a:solidFill>
                  <a:schemeClr val="tx1"/>
                </a:solidFill>
              </a:rPr>
              <a:t>月に送付する「受験上の注意」に記載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r>
              <a:rPr altLang="ja-JP" dirty="0" lang="en-US">
                <a:solidFill>
                  <a:prstClr val="black">
                    <a:tint val="75000"/>
                  </a:prstClr>
                </a:solidFill>
              </a:rPr>
              <a:t>9</a:t>
            </a:r>
            <a:endParaRPr altLang="en-US" dirty="0" 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44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1533</Words>
  <Application>Microsoft Office PowerPoint</Application>
  <PresentationFormat>画面に合わせる (4:3)</PresentationFormat>
  <Paragraphs>153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ＤＦＧ極太丸ゴシック体</vt:lpstr>
      <vt:lpstr>ＤＦＧ平成ゴシック体W9</vt:lpstr>
      <vt:lpstr>HG丸ｺﾞｼｯｸM-PRO</vt:lpstr>
      <vt:lpstr>ＭＳ Ｐゴシック</vt:lpstr>
      <vt:lpstr>Arial</vt:lpstr>
      <vt:lpstr>Calibri</vt:lpstr>
      <vt:lpstr>Wingdings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2022-07-13T00:58:47Z</dcterms:created>
  <dcterms:modified xsi:type="dcterms:W3CDTF">2022-07-13T02:06:29Z</dcterms:modified>
  <cp:revision>1</cp:revision>
  <dc:title>R5_Ａ試験概要.pptx</dc:title>
</cp:coreProperties>
</file>