
<file path=[Content_Types].xml><?xml version="1.0" encoding="utf-8"?>
<Types xmlns="http://schemas.openxmlformats.org/package/2006/content-types">
  <Default ContentType="image/gif" Extension="gif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0" r:id="rId1"/>
  </p:sldMasterIdLst>
  <p:notesMasterIdLst>
    <p:notesMasterId r:id="rId11"/>
  </p:notesMasterIdLst>
  <p:handoutMasterIdLst>
    <p:handoutMasterId r:id="rId12"/>
  </p:handoutMasterIdLst>
  <p:sldIdLst>
    <p:sldId id="510" r:id="rId2"/>
    <p:sldId id="499" r:id="rId3"/>
    <p:sldId id="485" r:id="rId4"/>
    <p:sldId id="520" r:id="rId5"/>
    <p:sldId id="521" r:id="rId6"/>
    <p:sldId id="523" r:id="rId7"/>
    <p:sldId id="522" r:id="rId8"/>
    <p:sldId id="519" r:id="rId9"/>
    <p:sldId id="465" r:id="rId10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BCE6"/>
    <a:srgbClr val="FFCCFF"/>
    <a:srgbClr val="DAEDEF"/>
    <a:srgbClr val="00FF00"/>
    <a:srgbClr val="0033CC"/>
    <a:srgbClr val="D9D9D9"/>
    <a:srgbClr val="FF6600"/>
    <a:srgbClr val="003CFA"/>
    <a:srgbClr val="DDDDDD"/>
    <a:srgbClr val="D9FF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56323" autoAdjust="0"/>
  </p:normalViewPr>
  <p:slideViewPr>
    <p:cSldViewPr>
      <p:cViewPr varScale="1">
        <p:scale>
          <a:sx n="64" d="100"/>
          <a:sy n="64" d="100"/>
        </p:scale>
        <p:origin x="298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14" y="102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9.xml" Type="http://schemas.openxmlformats.org/officeDocument/2006/relationships/slide"/><Relationship Id="rId11" Target="notesMasters/notesMaster1.xml" Type="http://schemas.openxmlformats.org/officeDocument/2006/relationships/notesMaster"/><Relationship Id="rId12" Target="handoutMasters/handoutMaster1.xml" Type="http://schemas.openxmlformats.org/officeDocument/2006/relationships/handoutMaster"/><Relationship Id="rId13" Target="presProps.xml" Type="http://schemas.openxmlformats.org/officeDocument/2006/relationships/presProps"/><Relationship Id="rId14" Target="viewProps.xml" Type="http://schemas.openxmlformats.org/officeDocument/2006/relationships/viewProps"/><Relationship Id="rId15" Target="theme/theme1.xml" Type="http://schemas.openxmlformats.org/officeDocument/2006/relationships/theme"/><Relationship Id="rId16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slides/slide7.xml" Type="http://schemas.openxmlformats.org/officeDocument/2006/relationships/slide"/><Relationship Id="rId9" Target="slides/slide8.xml" Type="http://schemas.openxmlformats.org/officeDocument/2006/relationships/slide"/></Relationships>
</file>

<file path=ppt/handoutMasters/_rels/handoutMaster1.xml.rels><?xml version="1.0" encoding="UTF-8" standalone="no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no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6" y="4721254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08126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25909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80" y="3819550"/>
            <a:ext cx="6240075" cy="482252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40626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43013" y="288925"/>
            <a:ext cx="4071937" cy="30543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523280" y="3342990"/>
            <a:ext cx="5904656" cy="6480255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9049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55675" y="738188"/>
            <a:ext cx="4503738" cy="33782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81196" y="4482225"/>
            <a:ext cx="5447983" cy="5072951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9859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5388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55675" y="738188"/>
            <a:ext cx="4503738" cy="33782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81196" y="4482225"/>
            <a:ext cx="5447983" cy="5072951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24827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57763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 eaLnBrk="1" hangingPunct="1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39671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47"/>
            <a:ext cx="6194280" cy="35263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2022/7/13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2022/7/13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2022/7/13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2022/7/13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2022/7/13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2022/7/13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2022/7/13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slideLayouts/slideLayout14.xml" Type="http://schemas.openxmlformats.org/officeDocument/2006/relationships/slideLayout"/><Relationship Id="rId15" Target="../slideLayouts/slideLayout15.xml" Type="http://schemas.openxmlformats.org/officeDocument/2006/relationships/slideLayout"/><Relationship Id="rId16" Target="../slideLayouts/slideLayout16.xml" Type="http://schemas.openxmlformats.org/officeDocument/2006/relationships/slideLayout"/><Relationship Id="rId17" Target="../slideLayouts/slideLayout17.xml" Type="http://schemas.openxmlformats.org/officeDocument/2006/relationships/slideLayout"/><Relationship Id="rId18" Target="../slideLayouts/slideLayout18.xml" Type="http://schemas.openxmlformats.org/officeDocument/2006/relationships/slideLayout"/><Relationship Id="rId19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20" Target="../media/image1.gif" Type="http://schemas.openxmlformats.org/officeDocument/2006/relationships/image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860032" y="2132857"/>
            <a:ext cx="4024990" cy="2952328"/>
          </a:xfrm>
          <a:prstGeom prst="roundRect">
            <a:avLst>
              <a:gd fmla="val 5382" name="adj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/>
              <a:t>受 験 案 内</a:t>
            </a:r>
            <a:endParaRPr altLang="ja-JP" dirty="0" lang="en-US" sz="280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359426"/>
            <a:ext cx="4463926" cy="838450"/>
          </a:xfrm>
          <a:prstGeom prst="roundRect">
            <a:avLst/>
          </a:prstGeom>
          <a:solidFill>
            <a:srgbClr val="DAEDEF"/>
          </a:solidFill>
          <a:ln algn="ctr" cap="flat" cmpd="sng" w="19050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36000" compatLnSpc="1" lIns="36000" numCol="1" rIns="36000" rtlCol="0" tIns="36000" vert="horz" wrap="square">
            <a:prstTxWarp prst="textNoShape">
              <a:avLst/>
            </a:prstTxWarp>
          </a:bodyPr>
          <a:lstStyle/>
          <a:p>
            <a:pPr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latin typeface="+mj-ea"/>
                <a:ea typeface="+mj-ea"/>
              </a:rPr>
              <a:t>「大学入学共通テスト受験案内」をお手元にご準備ください。</a:t>
            </a:r>
            <a:endParaRPr altLang="ja-JP" dirty="0" lang="en-US" sz="1200">
              <a:latin typeface="+mj-ea"/>
              <a:ea typeface="+mj-ea"/>
            </a:endParaRPr>
          </a:p>
          <a:p>
            <a:pPr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latin typeface="+mj-ea"/>
                <a:ea typeface="+mj-ea"/>
              </a:rPr>
              <a:t>ナレーションでは，以下の名称について，適宜，省略します。</a:t>
            </a:r>
            <a:endParaRPr altLang="ja-JP" dirty="0" lang="en-US" sz="1200">
              <a:latin typeface="+mj-ea"/>
              <a:ea typeface="+mj-ea"/>
            </a:endParaRPr>
          </a:p>
          <a:p>
            <a:pPr eaLnBrk="1" hangingPunct="1" lvl="1" marL="455613">
              <a:spcBef>
                <a:spcPct val="20000"/>
              </a:spcBef>
            </a:pPr>
            <a:r>
              <a:rPr altLang="en-US" dirty="0" lang="ja-JP" sz="1200">
                <a:solidFill>
                  <a:schemeClr val="accent6"/>
                </a:solidFill>
                <a:latin typeface="+mj-ea"/>
                <a:ea typeface="+mj-ea"/>
              </a:rPr>
              <a:t>大学入学共通テスト　⇒共通テスト</a:t>
            </a:r>
            <a:endParaRPr altLang="en-US" dirty="0" lang="ja-JP" sz="1200">
              <a:latin typeface="+mj-ea"/>
              <a:ea typeface="+mj-ea"/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altLang="ja-JP" dirty="0" lang="en-US" sz="2400"/>
          </a:p>
        </p:txBody>
      </p:sp>
      <p:sp>
        <p:nvSpPr>
          <p:cNvPr id="3" name="正方形/長方形 2"/>
          <p:cNvSpPr/>
          <p:nvPr/>
        </p:nvSpPr>
        <p:spPr>
          <a:xfrm>
            <a:off x="5004048" y="2236802"/>
            <a:ext cx="3855543" cy="2973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</a:pPr>
            <a:r>
              <a:rPr altLang="en-US" dirty="0" lang="ja-JP" sz="2400"/>
              <a:t>Ａ　試験概要</a:t>
            </a:r>
            <a:r>
              <a:rPr altLang="en-US" dirty="0" lang="ja-JP" sz="1600"/>
              <a:t>（受験案内</a:t>
            </a:r>
            <a:r>
              <a:rPr altLang="ja-JP" dirty="0" lang="en-US" sz="1600"/>
              <a:t>p.2</a:t>
            </a:r>
            <a:r>
              <a:rPr altLang="en-US" dirty="0" lang="ja-JP" sz="1600"/>
              <a:t>～</a:t>
            </a:r>
            <a:r>
              <a:rPr altLang="ja-JP" dirty="0" lang="en-US" sz="1600"/>
              <a:t>5</a:t>
            </a:r>
            <a:r>
              <a:rPr altLang="en-US" dirty="0" lang="ja-JP" sz="1600"/>
              <a:t>）</a:t>
            </a:r>
            <a:endParaRPr altLang="ja-JP" dirty="0" lang="en-US" sz="1600"/>
          </a:p>
          <a:p>
            <a:pPr fontAlgn="auto">
              <a:spcAft>
                <a:spcPts val="0"/>
              </a:spcAft>
            </a:pPr>
            <a:r>
              <a:rPr altLang="en-US" dirty="0" lang="ja-JP" sz="2400">
                <a:solidFill>
                  <a:schemeClr val="bg1">
                    <a:lumMod val="65000"/>
                  </a:schemeClr>
                </a:solidFill>
              </a:rPr>
              <a:t>Ｂ　出願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p.6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26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altLang="ja-JP" dirty="0" lang="en-US" sz="160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altLang="en-US" dirty="0" lang="ja-JP" sz="2400">
                <a:solidFill>
                  <a:schemeClr val="bg1">
                    <a:lumMod val="65000"/>
                  </a:schemeClr>
                </a:solidFill>
              </a:rPr>
              <a:t>Ｃ　出願後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p.27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39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altLang="ja-JP" dirty="0" lang="en-US" sz="160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altLang="en-US" dirty="0" lang="ja-JP" sz="2400">
                <a:solidFill>
                  <a:schemeClr val="bg1">
                    <a:lumMod val="65000"/>
                  </a:schemeClr>
                </a:solidFill>
              </a:rPr>
              <a:t>Ｄ　リスニング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p.40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45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altLang="ja-JP" dirty="0" lang="en-US" sz="160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altLang="en-US" dirty="0" lang="ja-JP" sz="2400">
                <a:solidFill>
                  <a:schemeClr val="bg1">
                    <a:lumMod val="65000"/>
                  </a:schemeClr>
                </a:solidFill>
              </a:rPr>
              <a:t>Ｅ　試験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p.46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51 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altLang="ja-JP" dirty="0" lang="en-US" sz="160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altLang="en-US" dirty="0" lang="ja-JP" sz="2400">
                <a:solidFill>
                  <a:schemeClr val="bg1">
                    <a:lumMod val="65000"/>
                  </a:schemeClr>
                </a:solidFill>
              </a:rPr>
              <a:t>Ｆ　試験実施後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p.52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～）</a:t>
            </a:r>
            <a:endParaRPr altLang="ja-JP" dirty="0" lang="en-US" sz="160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endParaRPr altLang="ja-JP" dirty="0" lang="en-US" sz="160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01FB74E-4ECD-4A71-89BC-D925DEE15BD5}"/>
              </a:ext>
            </a:extLst>
          </p:cNvPr>
          <p:cNvSpPr/>
          <p:nvPr/>
        </p:nvSpPr>
        <p:spPr>
          <a:xfrm>
            <a:off x="4015201" y="1680078"/>
            <a:ext cx="5094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altLang="ja-JP" dirty="0" lang="en-US" sz="1800"/>
              <a:t>※</a:t>
            </a:r>
            <a:r>
              <a:rPr altLang="en-US" dirty="0" lang="ja-JP" sz="1800"/>
              <a:t>このスライドでは以下の内容について説明します</a:t>
            </a:r>
            <a:endParaRPr altLang="ja-JP" dirty="0" lang="en-US" sz="180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17E836D-AB3D-4893-B45C-C8F75CF29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554352"/>
            <a:ext cx="2552731" cy="363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8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 sz="4000"/>
              <a:t>Ａ　試験概要</a:t>
            </a:r>
            <a:endParaRPr altLang="ja-JP" dirty="0" lang="en-US" sz="280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2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altLang="ja-JP" dirty="0" lang="en-US" sz="2400"/>
          </a:p>
        </p:txBody>
      </p:sp>
      <p:sp>
        <p:nvSpPr>
          <p:cNvPr id="6" name="正方形/長方形 5"/>
          <p:cNvSpPr/>
          <p:nvPr/>
        </p:nvSpPr>
        <p:spPr>
          <a:xfrm>
            <a:off x="683568" y="2069535"/>
            <a:ext cx="8136830" cy="2263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「受験案内」の入手方法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はじめに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令和５年度大学入学共通テスト実施日程</a:t>
            </a:r>
            <a:endParaRPr altLang="en-US" dirty="0" lang="ja-JP" strike="sngStrike" sz="2400">
              <a:solidFill>
                <a:srgbClr val="FF0000"/>
              </a:solidFill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試験時間割</a:t>
            </a:r>
            <a:endParaRPr altLang="en-US" dirty="0" lang="ja-JP" strike="sngStrike" sz="2400">
              <a:solidFill>
                <a:srgbClr val="FF0000"/>
              </a:solidFill>
              <a:latin charset="-128" panose="020B0600070205080204" pitchFamily="50"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4337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5943600" y="21590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altLang="ja-JP" dirty="0" lang="ja-JP" sz="2000">
              <a:ea charset="-128" panose="020F0600000000000000" pitchFamily="50" typeface="HG丸ｺﾞｼｯｸM-PRO"/>
            </a:endParaRPr>
          </a:p>
        </p:txBody>
      </p:sp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234727" y="1527572"/>
            <a:ext cx="8712646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ja-JP" b="0" dirty="0" lang="en-US" sz="2400"/>
              <a:t>○</a:t>
            </a:r>
            <a:r>
              <a:rPr altLang="en-US" b="0" dirty="0" lang="ja-JP" sz="2400"/>
              <a:t>　受験案内の配付</a:t>
            </a:r>
            <a:r>
              <a:rPr altLang="ja-JP" b="0" dirty="0" lang="en-US" sz="2400"/>
              <a:t>…</a:t>
            </a:r>
            <a:r>
              <a:rPr altLang="en-US" b="0" dirty="0" lang="ja-JP" sz="2400" u="sng"/>
              <a:t>９月</a:t>
            </a:r>
            <a:r>
              <a:rPr altLang="en-US" b="0" dirty="0" lang="ja-JP" sz="2400" u="sng">
                <a:latin typeface="+mn-ea"/>
                <a:ea typeface="+mn-ea"/>
              </a:rPr>
              <a:t>１日</a:t>
            </a:r>
            <a:r>
              <a:rPr altLang="en-US" b="0" dirty="0" lang="ja-JP" sz="2400" u="sng"/>
              <a:t>（木）から</a:t>
            </a:r>
          </a:p>
        </p:txBody>
      </p:sp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234727" y="2255974"/>
            <a:ext cx="7748588" cy="66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ja-JP" b="0" dirty="0" lang="en-US" sz="2400"/>
              <a:t>○</a:t>
            </a:r>
            <a:r>
              <a:rPr altLang="en-US" b="0" dirty="0" lang="ja-JP" sz="2400"/>
              <a:t>　受取の方法は２通り</a:t>
            </a:r>
            <a:endParaRPr altLang="ja-JP" b="0" dirty="0" lang="en-US" sz="240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4716463" y="3212976"/>
            <a:ext cx="4032250" cy="28083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 tIns="0"/>
          <a:lstStyle/>
          <a:p>
            <a:pPr>
              <a:spcBef>
                <a:spcPct val="0"/>
              </a:spcBef>
            </a:pPr>
            <a:endParaRPr altLang="ja-JP" b="0" lang="ja-JP" sz="2000"/>
          </a:p>
        </p:txBody>
      </p:sp>
      <p:sp>
        <p:nvSpPr>
          <p:cNvPr id="7" name="Rectangle 32"/>
          <p:cNvSpPr>
            <a:spLocks noChangeArrowheads="1"/>
          </p:cNvSpPr>
          <p:nvPr/>
        </p:nvSpPr>
        <p:spPr bwMode="auto">
          <a:xfrm>
            <a:off x="323850" y="3213124"/>
            <a:ext cx="4030663" cy="280816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/>
          <a:p>
            <a:pPr>
              <a:spcBef>
                <a:spcPct val="0"/>
              </a:spcBef>
            </a:pPr>
            <a:br>
              <a:rPr altLang="en-US" b="0" dirty="0" lang="ja-JP" sz="2000"/>
            </a:br>
            <a:endParaRPr altLang="ja-JP" b="0" dirty="0" lang="en-US" sz="2000"/>
          </a:p>
          <a:p>
            <a:pPr>
              <a:spcBef>
                <a:spcPct val="0"/>
              </a:spcBef>
            </a:pPr>
            <a:endParaRPr altLang="en-US" b="0" dirty="0" lang="ja-JP" sz="2000"/>
          </a:p>
        </p:txBody>
      </p:sp>
      <p:sp>
        <p:nvSpPr>
          <p:cNvPr id="8" name="Rectangle 33"/>
          <p:cNvSpPr>
            <a:spLocks noChangeArrowheads="1"/>
          </p:cNvSpPr>
          <p:nvPr/>
        </p:nvSpPr>
        <p:spPr bwMode="auto">
          <a:xfrm>
            <a:off x="4721399" y="2391100"/>
            <a:ext cx="4071938" cy="272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tIns="0"/>
          <a:lstStyle/>
          <a:p>
            <a:pPr algn="ctr">
              <a:spcBef>
                <a:spcPct val="0"/>
              </a:spcBef>
            </a:pPr>
            <a:r>
              <a:rPr altLang="en-US" b="0" dirty="0" lang="ja-JP" sz="2000"/>
              <a:t> </a:t>
            </a:r>
            <a:r>
              <a:rPr altLang="en-US" dirty="0" lang="ja-JP" sz="2400"/>
              <a:t>＜郵送で受け取りたい＞</a:t>
            </a:r>
            <a:endParaRPr altLang="ja-JP" dirty="0" lang="en-US" sz="2400"/>
          </a:p>
          <a:p>
            <a:pPr>
              <a:spcBef>
                <a:spcPct val="0"/>
              </a:spcBef>
            </a:pPr>
            <a:br>
              <a:rPr altLang="en-US" dirty="0" lang="ja-JP" sz="2400"/>
            </a:br>
            <a:r>
              <a:rPr altLang="en-US" b="0" dirty="0" lang="ja-JP" sz="2000"/>
              <a:t>・</a:t>
            </a:r>
            <a:r>
              <a:rPr altLang="en-US" b="0" dirty="0" lang="ja-JP" sz="2000" u="sng"/>
              <a:t>全国学校案内資料管理事務セン</a:t>
            </a:r>
            <a:endParaRPr altLang="ja-JP" b="0" dirty="0" lang="en-US" sz="2000" u="sng"/>
          </a:p>
          <a:p>
            <a:pPr>
              <a:spcBef>
                <a:spcPct val="0"/>
              </a:spcBef>
            </a:pPr>
            <a:r>
              <a:rPr altLang="en-US" b="0" dirty="0" lang="ja-JP" sz="2000"/>
              <a:t>　</a:t>
            </a:r>
            <a:r>
              <a:rPr altLang="en-US" b="0" dirty="0" lang="ja-JP" sz="2000" u="sng"/>
              <a:t>ター</a:t>
            </a:r>
            <a:r>
              <a:rPr altLang="en-US" b="0" dirty="0" lang="ja-JP" sz="2000"/>
              <a:t>の「受験案内」発送サービス</a:t>
            </a:r>
            <a:endParaRPr altLang="ja-JP" b="0" dirty="0" lang="en-US" sz="2000"/>
          </a:p>
          <a:p>
            <a:pPr>
              <a:spcBef>
                <a:spcPct val="0"/>
              </a:spcBef>
            </a:pPr>
            <a:r>
              <a:rPr altLang="en-US" b="0" dirty="0" lang="ja-JP" sz="2000"/>
              <a:t>　を利用</a:t>
            </a:r>
            <a:endParaRPr altLang="ja-JP" b="0" dirty="0" lang="en-US" sz="2000"/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360363" y="5156101"/>
            <a:ext cx="403225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algn="ctr" indent="-342900" marL="342900"/>
            <a:r>
              <a:rPr altLang="en-US" b="0" dirty="0" lang="ja-JP" sz="2000" u="sng"/>
              <a:t>無料で配付</a:t>
            </a:r>
          </a:p>
        </p:txBody>
      </p:sp>
      <p:sp>
        <p:nvSpPr>
          <p:cNvPr id="10" name="Rectangle 35"/>
          <p:cNvSpPr>
            <a:spLocks noChangeArrowheads="1"/>
          </p:cNvSpPr>
          <p:nvPr/>
        </p:nvSpPr>
        <p:spPr bwMode="auto">
          <a:xfrm>
            <a:off x="4572000" y="5156100"/>
            <a:ext cx="403225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algn="ctr" indent="-342900" marL="342900"/>
            <a:r>
              <a:rPr altLang="en-US" b="0" dirty="0" lang="ja-JP" sz="2000" u="sng"/>
              <a:t>送料は利用者負担</a:t>
            </a:r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3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Rectangle 33"/>
          <p:cNvSpPr>
            <a:spLocks noChangeArrowheads="1"/>
          </p:cNvSpPr>
          <p:nvPr/>
        </p:nvSpPr>
        <p:spPr bwMode="auto">
          <a:xfrm>
            <a:off x="416426" y="3068017"/>
            <a:ext cx="4071938" cy="1729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tIns="0"/>
          <a:lstStyle/>
          <a:p>
            <a:pPr algn="ctr">
              <a:spcBef>
                <a:spcPct val="0"/>
              </a:spcBef>
            </a:pPr>
            <a:r>
              <a:rPr altLang="en-US" dirty="0" lang="ja-JP" sz="2400"/>
              <a:t>＜直接受け取りたい＞</a:t>
            </a:r>
            <a:endParaRPr altLang="ja-JP" dirty="0" lang="en-US" sz="2400"/>
          </a:p>
          <a:p>
            <a:pPr>
              <a:spcBef>
                <a:spcPct val="0"/>
              </a:spcBef>
            </a:pPr>
            <a:br>
              <a:rPr altLang="en-US" dirty="0" lang="ja-JP" sz="2400"/>
            </a:br>
            <a:r>
              <a:rPr altLang="en-US" b="0" dirty="0" lang="ja-JP" sz="2000"/>
              <a:t>・全国の大学入学共通テスト</a:t>
            </a:r>
            <a:r>
              <a:rPr altLang="en-US" b="0" dirty="0" lang="ja-JP" sz="2000" u="sng"/>
              <a:t>利用</a:t>
            </a:r>
            <a:endParaRPr altLang="ja-JP" b="0" dirty="0" lang="en-US" sz="2000" u="sng"/>
          </a:p>
          <a:p>
            <a:pPr>
              <a:spcBef>
                <a:spcPct val="0"/>
              </a:spcBef>
            </a:pPr>
            <a:r>
              <a:rPr altLang="en-US" b="0" dirty="0" lang="ja-JP" sz="2000"/>
              <a:t>  </a:t>
            </a:r>
            <a:r>
              <a:rPr altLang="en-US" b="0" dirty="0" lang="ja-JP" sz="2000" u="sng"/>
              <a:t>大学入試担当窓口</a:t>
            </a:r>
            <a:r>
              <a:rPr altLang="en-US" b="0" dirty="0" lang="ja-JP" sz="2000"/>
              <a:t>で入手</a:t>
            </a:r>
            <a:endParaRPr altLang="ja-JP" b="0" dirty="0" lang="en-US" sz="2000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251520" y="801241"/>
            <a:ext cx="8420200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endParaRPr altLang="en-US" dirty="0" lang="ja-JP">
              <a:latin typeface="+mn-ea"/>
            </a:endParaRPr>
          </a:p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　「受験案内」の入手方法</a:t>
            </a:r>
            <a:endParaRPr altLang="ja-JP" dirty="0" lang="en-US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182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 sz="3600"/>
              <a:t>は じ め に</a:t>
            </a:r>
            <a:endParaRPr altLang="ja-JP" dirty="0" lang="en-US" sz="2400"/>
          </a:p>
        </p:txBody>
      </p:sp>
      <p:sp>
        <p:nvSpPr>
          <p:cNvPr id="4" name="正方形/長方形 3"/>
          <p:cNvSpPr/>
          <p:nvPr/>
        </p:nvSpPr>
        <p:spPr>
          <a:xfrm>
            <a:off x="678631" y="2439182"/>
            <a:ext cx="8136830" cy="50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１．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志望大学の利用教科・科目の確認</a:t>
            </a:r>
            <a:endParaRPr altLang="en-US" b="0" dirty="0" lang="ja-JP" strike="sngStrike" sz="2400">
              <a:solidFill>
                <a:srgbClr val="FF0000"/>
              </a:solidFill>
              <a:latin charset="-128" panose="020B0600070205080204" pitchFamily="50" typeface="ＭＳ Ｐゴシック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344650" y="1493765"/>
            <a:ext cx="68047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altLang="ja-JP" dirty="0" lang="en-US" sz="1600"/>
              <a:t>※</a:t>
            </a:r>
            <a:r>
              <a:rPr altLang="en-US" dirty="0" lang="ja-JP" sz="1600"/>
              <a:t>詳しくは受験案内の表紙裏面をご覧ください。</a:t>
            </a:r>
            <a:endParaRPr altLang="ja-JP" dirty="0" lang="en-US" sz="1600"/>
          </a:p>
        </p:txBody>
      </p:sp>
      <p:sp>
        <p:nvSpPr>
          <p:cNvPr id="7" name="正方形/長方形 6"/>
          <p:cNvSpPr/>
          <p:nvPr/>
        </p:nvSpPr>
        <p:spPr>
          <a:xfrm>
            <a:off x="677970" y="3215335"/>
            <a:ext cx="8136830" cy="50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２．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受験教科の事前登録</a:t>
            </a:r>
            <a:endParaRPr altLang="ja-JP" dirty="0" lang="en-US" sz="2400">
              <a:latin charset="-128" panose="020B0600070205080204" pitchFamily="50" typeface="ＭＳ Ｐゴシック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77970" y="3984911"/>
            <a:ext cx="8136830" cy="50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３．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登録内容の確認</a:t>
            </a:r>
            <a:endParaRPr altLang="ja-JP" b="0" dirty="0" lang="en-US" sz="2400">
              <a:latin charset="-128" panose="020B0600070205080204" pitchFamily="50" typeface="ＭＳ Ｐゴシック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59879" y="4827550"/>
            <a:ext cx="8136830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４．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「英語（リスニング）」で使用するイヤホンの確認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　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　 ・イヤホンについては，高等学校に令和３年</a:t>
            </a:r>
            <a:r>
              <a:rPr altLang="en-US" b="0" dirty="0" lang="ja-JP" sz="2000"/>
              <a:t>７月に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送付したものから</a:t>
            </a:r>
            <a:br>
              <a:rPr altLang="ja-JP" b="0" dirty="0" lang="en-US" sz="2000">
                <a:latin charset="-128" panose="020B0600070205080204" pitchFamily="50" typeface="ＭＳ Ｐゴシック"/>
              </a:rPr>
            </a:br>
            <a:r>
              <a:rPr altLang="en-US" b="0" dirty="0" lang="ja-JP" sz="2000">
                <a:latin charset="-128" panose="020B0600070205080204" pitchFamily="50" typeface="ＭＳ Ｐゴシック"/>
              </a:rPr>
              <a:t>　　　 変更はありません。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83568" y="82370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ja-JP" dirty="0" lang="en-US" sz="2400">
                <a:latin typeface="+mn-ea"/>
                <a:ea typeface="+mn-ea"/>
              </a:rPr>
              <a:t>【</a:t>
            </a:r>
            <a:r>
              <a:rPr altLang="en-US" dirty="0" lang="ja-JP" sz="2400">
                <a:latin typeface="+mn-ea"/>
                <a:ea typeface="+mn-ea"/>
              </a:rPr>
              <a:t>表紙裏面</a:t>
            </a:r>
            <a:r>
              <a:rPr altLang="ja-JP" dirty="0" lang="en-US" sz="2400">
                <a:latin typeface="+mn-ea"/>
                <a:ea typeface="+mn-ea"/>
              </a:rPr>
              <a:t>】</a:t>
            </a:r>
            <a:endParaRPr altLang="en-US" dirty="0" lang="ja-JP" sz="240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992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39626" y="1124744"/>
            <a:ext cx="8280846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５．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障害等のある方への受験上の配慮受付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・　病気・負傷や障害等のために，解答方法，試験室，座席及び所持品   </a:t>
            </a:r>
            <a:br>
              <a:rPr altLang="ja-JP" b="0" dirty="0" lang="en-US" sz="2000">
                <a:latin charset="-128" panose="020B0600070205080204" pitchFamily="50" typeface="ＭＳ Ｐゴシック"/>
              </a:rPr>
            </a:br>
            <a:r>
              <a:rPr altLang="ja-JP" b="0" dirty="0" lang="en-US" sz="2000">
                <a:latin charset="-128" panose="020B0600070205080204" pitchFamily="50" typeface="ＭＳ Ｐゴシック"/>
              </a:rPr>
              <a:t>       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等について配慮を希望する場合は，受験上の配慮の申請が必要です。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・　受験上の配慮について疑問点や分からないこと等があれば，できる　　</a:t>
            </a:r>
            <a:br>
              <a:rPr altLang="ja-JP" b="0" dirty="0" lang="en-US" sz="2000">
                <a:latin charset="-128" panose="020B0600070205080204" pitchFamily="50" typeface="ＭＳ Ｐゴシック"/>
              </a:rPr>
            </a:br>
            <a:r>
              <a:rPr altLang="en-US" b="0" dirty="0" lang="ja-JP" sz="2000">
                <a:latin charset="-128" panose="020B0600070205080204" pitchFamily="50" typeface="ＭＳ Ｐゴシック"/>
              </a:rPr>
              <a:t>　　　　だけ早めに大学入試センター（裏表紙に記載）に問い合わせてく</a:t>
            </a:r>
            <a:r>
              <a:rPr altLang="en-US" b="0" dirty="0" err="1" lang="ja-JP" sz="2000">
                <a:latin charset="-128" panose="020B0600070205080204" pitchFamily="50" typeface="ＭＳ Ｐゴシック"/>
              </a:rPr>
              <a:t>ださ</a:t>
            </a:r>
            <a:br>
              <a:rPr altLang="ja-JP" b="0" dirty="0" lang="en-US" sz="2000">
                <a:latin charset="-128" panose="020B0600070205080204" pitchFamily="50" typeface="ＭＳ Ｐゴシック"/>
              </a:rPr>
            </a:br>
            <a:r>
              <a:rPr altLang="en-US" b="0" dirty="0" lang="ja-JP" sz="2000">
                <a:latin charset="-128" panose="020B0600070205080204" pitchFamily="50" typeface="ＭＳ Ｐゴシック"/>
              </a:rPr>
              <a:t>　　　　い。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spcBef>
                <a:spcPts val="12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 　・　受験上の配慮については，出願前から申請を受け付けます。できる</a:t>
            </a:r>
            <a:br>
              <a:rPr altLang="ja-JP" b="0" dirty="0" lang="en-US" sz="2000">
                <a:latin charset="-128" panose="020B0600070205080204" pitchFamily="50" typeface="ＭＳ Ｐゴシック"/>
              </a:rPr>
            </a:br>
            <a:r>
              <a:rPr altLang="en-US" b="0" dirty="0" lang="ja-JP" sz="2000">
                <a:latin charset="-128" panose="020B0600070205080204" pitchFamily="50" typeface="ＭＳ Ｐゴシック"/>
              </a:rPr>
              <a:t>　　　　だけ出願前に申請してください。　</a:t>
            </a:r>
            <a:br>
              <a:rPr altLang="ja-JP" b="0" dirty="0" lang="en-US" sz="2000">
                <a:latin charset="-128" panose="020B0600070205080204" pitchFamily="50" typeface="ＭＳ Ｐゴシック"/>
              </a:rPr>
            </a:br>
            <a:r>
              <a:rPr altLang="en-US" b="0" dirty="0" lang="ja-JP" sz="2000">
                <a:latin charset="-128" panose="020B0600070205080204" pitchFamily="50" typeface="ＭＳ Ｐゴシック"/>
              </a:rPr>
              <a:t>　　　　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83568" y="82370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【</a:t>
            </a:r>
            <a:r>
              <a:rPr altLang="en-US" dirty="0" lang="ja-JP" sz="2400">
                <a:latin typeface="+mn-ea"/>
                <a:ea typeface="+mn-ea"/>
                <a:cs charset="0" panose="020B0604020202020204" pitchFamily="34" typeface="Arial"/>
              </a:rPr>
              <a:t>表紙裏面</a:t>
            </a:r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】</a:t>
            </a:r>
            <a:endParaRPr altLang="en-US" dirty="0" lang="ja-JP" sz="2400">
              <a:latin typeface="+mn-ea"/>
              <a:ea typeface="+mn-ea"/>
              <a:cs charset="0" panose="020B0604020202020204" pitchFamily="34" typeface="Arial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36FAA99-64BD-4C72-AAC5-5D2B8695ABE5}"/>
              </a:ext>
            </a:extLst>
          </p:cNvPr>
          <p:cNvSpPr/>
          <p:nvPr/>
        </p:nvSpPr>
        <p:spPr>
          <a:xfrm>
            <a:off x="539626" y="4299972"/>
            <a:ext cx="87859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altLang="ja-JP" dirty="0" lang="en-US" sz="2000">
                <a:latin charset="-128" panose="020B0600070205080204" pitchFamily="50" typeface="ＭＳ Ｐゴシック"/>
              </a:rPr>
              <a:t>【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出願前申請受付期間：令和４年８月１日（月）～９月２２日（木）（消印有効）</a:t>
            </a:r>
            <a:r>
              <a:rPr altLang="ja-JP" dirty="0" lang="en-US" sz="2000">
                <a:latin charset="-128" panose="020B0600070205080204" pitchFamily="50" typeface="ＭＳ Ｐゴシック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134205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E17D2D9-14C9-4EFD-91D6-FF79FCAC3286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A31DBBA-F29F-41E0-A620-EAC2D3A3B151}"/>
              </a:ext>
            </a:extLst>
          </p:cNvPr>
          <p:cNvSpPr/>
          <p:nvPr/>
        </p:nvSpPr>
        <p:spPr>
          <a:xfrm>
            <a:off x="539552" y="1124744"/>
            <a:ext cx="842493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altLang="en-US" b="0" dirty="0" lang="ja-JP" sz="2400">
                <a:latin charset="-128" panose="020B0600070205080204" pitchFamily="50" typeface="ＭＳ Ｐゴシック"/>
              </a:rPr>
              <a:t>６．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試験時間中の注意事項等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・　電子機器類は，試験室に入る前に必ずアラームの設定を解除し電源を切る。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en-US" b="0" dirty="0" lang="ja-JP" sz="1800">
                <a:latin typeface="+mn-ea"/>
              </a:rPr>
              <a:t>　　　 ・　試験時間中，監督者が試験室内の巡視を行う。その際，</a:t>
            </a:r>
            <a:r>
              <a:rPr altLang="ja-JP" b="0" dirty="0" lang="en-US" sz="1800">
                <a:latin typeface="+mn-ea"/>
              </a:rPr>
              <a:t> </a:t>
            </a:r>
            <a:r>
              <a:rPr altLang="en-US" b="0" dirty="0" lang="ja-JP" sz="1800">
                <a:latin typeface="+mn-ea"/>
              </a:rPr>
              <a:t>監督者が顔を上げる</a:t>
            </a:r>
            <a:br>
              <a:rPr altLang="ja-JP" b="0" dirty="0" lang="en-US" sz="1800">
                <a:latin typeface="+mn-ea"/>
              </a:rPr>
            </a:br>
            <a:r>
              <a:rPr altLang="en-US" b="0" dirty="0" lang="ja-JP" sz="1800">
                <a:latin typeface="+mn-ea"/>
              </a:rPr>
              <a:t>　　　　よう指示することや，マスクや眼鏡，帽子等を一時的に外すよう指示すること</a:t>
            </a:r>
            <a:br>
              <a:rPr altLang="ja-JP" b="0" dirty="0" lang="en-US" sz="1800">
                <a:latin typeface="+mn-ea"/>
              </a:rPr>
            </a:br>
            <a:r>
              <a:rPr altLang="en-US" b="0" dirty="0" lang="ja-JP" sz="1800">
                <a:latin typeface="+mn-ea"/>
              </a:rPr>
              <a:t>　　　　などがある。</a:t>
            </a:r>
            <a:br>
              <a:rPr altLang="ja-JP" b="0" dirty="0" lang="en-US" sz="1800">
                <a:latin typeface="+mn-ea"/>
              </a:rPr>
            </a:br>
            <a:r>
              <a:rPr altLang="en-US" b="0" dirty="0" lang="ja-JP" sz="1800">
                <a:latin typeface="+mn-ea"/>
              </a:rPr>
              <a:t>　　　　 　また，不正行為に見えるような行為は，監督者が注意する場合がある。　</a:t>
            </a:r>
            <a:endParaRPr altLang="ja-JP" b="0" dirty="0" lang="en-US" sz="1800">
              <a:solidFill>
                <a:srgbClr val="000000"/>
              </a:solidFill>
              <a:latin typeface="+mn-ea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en-US" b="0" dirty="0" lang="ja-JP" sz="1800">
                <a:latin charset="-128" panose="020B0600070205080204" pitchFamily="50" typeface="ＭＳ Ｐゴシック"/>
              </a:rPr>
              <a:t>　　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en-US" b="0" dirty="0" lang="ja-JP" sz="1800">
                <a:latin charset="-128" panose="020B0600070205080204" pitchFamily="50" typeface="ＭＳ Ｐゴシック"/>
              </a:rPr>
              <a:t>　　　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4CD922C-40EA-491B-869E-DCF9DF4A3730}"/>
              </a:ext>
            </a:extLst>
          </p:cNvPr>
          <p:cNvSpPr/>
          <p:nvPr/>
        </p:nvSpPr>
        <p:spPr>
          <a:xfrm>
            <a:off x="1162720" y="4533557"/>
            <a:ext cx="7178600" cy="165474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altLang="en-US" b="0" dirty="0" lang="ja-JP" sz="1800">
                <a:latin charset="-128" panose="020B0600070205080204" pitchFamily="50" typeface="ＭＳ Ｐゴシック"/>
              </a:rPr>
              <a:t>　・その場で受験の中止と退室を指示され，それ以後の受験はできない。</a:t>
            </a:r>
            <a:br>
              <a:rPr altLang="ja-JP" b="0" dirty="0" lang="en-US" sz="1800">
                <a:latin charset="-128" panose="020B0600070205080204" pitchFamily="50" typeface="ＭＳ Ｐゴシック"/>
              </a:rPr>
            </a:br>
            <a:r>
              <a:rPr altLang="en-US" b="0" dirty="0" lang="ja-JP" sz="1800">
                <a:latin charset="-128" panose="020B0600070205080204" pitchFamily="50" typeface="ＭＳ Ｐゴシック"/>
              </a:rPr>
              <a:t>　・受験した共通テストの全ての教科・科目の成績を無効とする。</a:t>
            </a:r>
            <a:br>
              <a:rPr altLang="ja-JP" b="0" dirty="0" lang="en-US" sz="1800">
                <a:latin charset="-128" panose="020B0600070205080204" pitchFamily="50" typeface="ＭＳ Ｐゴシック"/>
              </a:rPr>
            </a:br>
            <a:r>
              <a:rPr altLang="en-US" b="0" dirty="0" lang="ja-JP" sz="1800">
                <a:latin charset="-128" panose="020B0600070205080204" pitchFamily="50" typeface="ＭＳ Ｐゴシック"/>
              </a:rPr>
              <a:t>　・状況により警察へ被害届を提出するなどの対応をとる場合がある。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C3793C4-B5FA-480F-82C2-E60F8F9F4B36}"/>
              </a:ext>
            </a:extLst>
          </p:cNvPr>
          <p:cNvSpPr/>
          <p:nvPr/>
        </p:nvSpPr>
        <p:spPr>
          <a:xfrm>
            <a:off x="907441" y="3578146"/>
            <a:ext cx="80570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altLang="en-US" b="0" dirty="0" lang="ja-JP" sz="2000">
                <a:latin charset="-128" panose="020B0600070205080204" pitchFamily="50" typeface="ＭＳ Ｐゴシック"/>
              </a:rPr>
              <a:t>＜不正行為を行った場合の取扱い＞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r>
              <a:rPr altLang="en-US" b="0" dirty="0" lang="ja-JP" sz="2000">
                <a:latin charset="-128" panose="020B0600070205080204" pitchFamily="50" typeface="ＭＳ Ｐゴシック"/>
              </a:rPr>
              <a:t>（不正行為については受験案内</a:t>
            </a:r>
            <a:r>
              <a:rPr altLang="ja-JP" b="0" dirty="0" lang="en-US" sz="2000">
                <a:latin charset="-128" panose="020B0600070205080204" pitchFamily="50" typeface="ＭＳ Ｐゴシック"/>
              </a:rPr>
              <a:t>P49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参照）　　</a:t>
            </a:r>
            <a:endParaRPr altLang="en-US" dirty="0" lang="ja-JP" sz="2000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491F7098-C7D3-4BC2-BEFA-E3A32126B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82370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【</a:t>
            </a:r>
            <a:r>
              <a:rPr altLang="en-US" dirty="0" lang="ja-JP" sz="2400">
                <a:latin typeface="+mn-ea"/>
                <a:ea typeface="+mn-ea"/>
                <a:cs charset="0" panose="020B0604020202020204" pitchFamily="34" typeface="Arial"/>
              </a:rPr>
              <a:t>表紙裏面</a:t>
            </a:r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】</a:t>
            </a:r>
            <a:endParaRPr altLang="en-US" dirty="0" lang="ja-JP" sz="2400">
              <a:latin typeface="+mn-ea"/>
              <a:ea typeface="+mn-ea"/>
              <a:cs charset="0" panose="020B0604020202020204" pitchFamily="34"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656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95536" y="1124744"/>
            <a:ext cx="8280846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altLang="en-US" b="0" dirty="0" lang="ja-JP" sz="2400">
                <a:latin charset="-128" panose="020B0600070205080204" pitchFamily="50" typeface="ＭＳ Ｐゴシック"/>
              </a:rPr>
              <a:t>７．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新型コロナウイルス感染症対策等</a:t>
            </a:r>
            <a:endParaRPr altLang="ja-JP" b="0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・　試験場内では，常に</a:t>
            </a:r>
            <a:r>
              <a:rPr altLang="en-US" b="0" dirty="0" lang="ja-JP" sz="2000">
                <a:solidFill>
                  <a:srgbClr val="FF0000"/>
                </a:solidFill>
                <a:latin charset="-128" panose="020B0600070205080204" pitchFamily="50" typeface="ＭＳ Ｐゴシック"/>
              </a:rPr>
              <a:t>マスクを正しく着用（鼻と口の両方を確実に覆う）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・　病気・負傷や障害等により</a:t>
            </a:r>
            <a:r>
              <a:rPr altLang="en-US" b="0" dirty="0" lang="ja-JP" sz="2000">
                <a:solidFill>
                  <a:srgbClr val="FF0000"/>
                </a:solidFill>
                <a:latin charset="-128" panose="020B0600070205080204" pitchFamily="50" typeface="ＭＳ Ｐゴシック"/>
              </a:rPr>
              <a:t>マスクを着用することが困難な場合は</a:t>
            </a:r>
            <a:br>
              <a:rPr altLang="ja-JP" b="0" dirty="0" lang="en-US" sz="2000">
                <a:solidFill>
                  <a:srgbClr val="FF0000"/>
                </a:solidFill>
                <a:latin charset="-128" panose="020B0600070205080204" pitchFamily="50" typeface="ＭＳ Ｐゴシック"/>
              </a:rPr>
            </a:br>
            <a:r>
              <a:rPr altLang="en-US" b="0" dirty="0" lang="ja-JP" sz="2000">
                <a:solidFill>
                  <a:srgbClr val="FF0000"/>
                </a:solidFill>
                <a:latin charset="-128" panose="020B0600070205080204" pitchFamily="50" typeface="ＭＳ Ｐゴシック"/>
              </a:rPr>
              <a:t>　　　 受験上の配慮申請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が必要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spcBef>
                <a:spcPts val="12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・　</a:t>
            </a:r>
            <a:r>
              <a:rPr altLang="en-US" b="0" dirty="0" lang="ja-JP" sz="2000">
                <a:solidFill>
                  <a:srgbClr val="FF0000"/>
                </a:solidFill>
                <a:latin charset="-128" panose="020B0600070205080204" pitchFamily="50" typeface="ＭＳ Ｐゴシック"/>
              </a:rPr>
              <a:t>マスクを着用せずに受験することはできません。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83568" y="82370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【</a:t>
            </a:r>
            <a:r>
              <a:rPr altLang="en-US" dirty="0" lang="ja-JP" sz="2400">
                <a:latin typeface="+mn-ea"/>
                <a:ea typeface="+mn-ea"/>
                <a:cs charset="0" panose="020B0604020202020204" pitchFamily="34" typeface="Arial"/>
              </a:rPr>
              <a:t>表紙裏面</a:t>
            </a:r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】</a:t>
            </a:r>
            <a:endParaRPr altLang="en-US" dirty="0" lang="ja-JP" sz="2400">
              <a:latin typeface="+mn-ea"/>
              <a:ea typeface="+mn-ea"/>
              <a:cs charset="0" panose="020B0604020202020204" pitchFamily="34"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942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69343" y="3275012"/>
            <a:ext cx="7892637" cy="460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342900" marL="342900">
              <a:lnSpc>
                <a:spcPct val="95000"/>
              </a:lnSpc>
              <a:spcBef>
                <a:spcPts val="1200"/>
              </a:spcBef>
            </a:pPr>
            <a:r>
              <a:rPr altLang="en-US" dirty="0" lang="ja-JP" sz="2000">
                <a:solidFill>
                  <a:srgbClr val="FF0000"/>
                </a:solidFill>
              </a:rPr>
              <a:t>　</a:t>
            </a:r>
            <a:endParaRPr altLang="ja-JP" b="0" dirty="0" lang="en-US" sz="200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10306" y="809554"/>
            <a:ext cx="8123387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令和５年度大学入学共通テスト実施日程</a:t>
            </a: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187624" y="81605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試験概要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【P2】</a:t>
            </a:r>
            <a:endParaRPr altLang="en-US" dirty="0" lang="ja-JP" sz="260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84366" y="44624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Ａ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8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58991" y="1854850"/>
            <a:ext cx="9137545" cy="45264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indent="-342900" marL="342900">
              <a:lnSpc>
                <a:spcPct val="95000"/>
              </a:lnSpc>
              <a:spcBef>
                <a:spcPts val="1200"/>
              </a:spcBef>
            </a:pP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200"/>
              </a:spcBef>
            </a:pP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2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受験案内配付開始　　　　　　　　　　　　　　　　　　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9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日（木）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検定料等払込み　　　　　　　　　　　　 　            　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9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日（木）～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10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6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日（木）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出願期間　　　　　　　　　　　　　　　　　　            　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9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26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日（月）～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10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6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日（木）</a:t>
            </a:r>
            <a:r>
              <a:rPr altLang="en-US" b="0" dirty="0" lang="ja-JP" sz="1400">
                <a:solidFill>
                  <a:schemeClr val="tx1"/>
                </a:solidFill>
                <a:latin typeface="+mn-ea"/>
              </a:rPr>
              <a:t>（消印有効）</a:t>
            </a:r>
            <a:endParaRPr altLang="ja-JP" b="0" dirty="0" lang="en-US" sz="14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確認はがき（出願受理通知の送付）　　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10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26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日（水）までに到着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登録内容の訂正（希望者のみ）　　　　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日（水）</a:t>
            </a:r>
            <a:r>
              <a:rPr altLang="en-US" b="0" dirty="0" lang="ja-JP" sz="1400">
                <a:solidFill>
                  <a:schemeClr val="tx1"/>
                </a:solidFill>
                <a:latin typeface="+mn-ea"/>
              </a:rPr>
              <a:t>（消印有効）</a:t>
            </a:r>
            <a:endParaRPr altLang="ja-JP" b="0" dirty="0" lang="en-US" sz="14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受験票等の送付                             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12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15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日（木）までに到着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2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本試験　　　　　　　　　　　　　　　　　　　 令和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5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年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14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日（土），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 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15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日（日）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追試験         　　　　　　　　　　　　　      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28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日（土），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 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29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日（日）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2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平均点等中間発表　　　　　　　　　　     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18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日（水）予定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得点調整実施の有無の発表              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20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日（金）予定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段階表示換算表の発表　　　　　　　　　 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20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日（金）予定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endParaRPr altLang="ja-JP" b="0" dirty="0" lang="en-US" sz="17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10058" y="3713762"/>
            <a:ext cx="8748464" cy="597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342900" marL="342900">
              <a:lnSpc>
                <a:spcPct val="95000"/>
              </a:lnSpc>
              <a:spcBef>
                <a:spcPts val="1800"/>
              </a:spcBef>
            </a:pPr>
            <a:r>
              <a:rPr altLang="en-US" b="0" dirty="0" lang="ja-JP" sz="2000"/>
              <a:t>　　　　</a:t>
            </a:r>
            <a:endParaRPr altLang="ja-JP" b="0" dirty="0" lang="en-US" sz="2000"/>
          </a:p>
          <a:p>
            <a:pPr indent="-342900" marL="342900">
              <a:lnSpc>
                <a:spcPct val="95000"/>
              </a:lnSpc>
              <a:spcBef>
                <a:spcPts val="600"/>
              </a:spcBef>
            </a:pPr>
            <a:endParaRPr altLang="ja-JP" b="0" dirty="0" lang="en-US" sz="2000"/>
          </a:p>
          <a:p>
            <a:pPr indent="-255588" marL="342900">
              <a:lnSpc>
                <a:spcPct val="95000"/>
              </a:lnSpc>
              <a:spcBef>
                <a:spcPct val="50000"/>
              </a:spcBef>
            </a:pPr>
            <a:r>
              <a:rPr altLang="en-US" b="0" dirty="0" lang="ja-JP" sz="2000">
                <a:solidFill>
                  <a:srgbClr val="00B0F0"/>
                </a:solidFill>
              </a:rPr>
              <a:t>　</a:t>
            </a:r>
            <a:r>
              <a:rPr altLang="en-US" b="0" dirty="0" lang="ja-JP" sz="2000"/>
              <a:t>　　　　　　　　　　　　　</a:t>
            </a:r>
            <a:endParaRPr altLang="ja-JP" b="0" dirty="0" lang="en-US" sz="2000"/>
          </a:p>
          <a:p>
            <a:pPr indent="-342900" marL="342900">
              <a:lnSpc>
                <a:spcPct val="95000"/>
              </a:lnSpc>
              <a:spcBef>
                <a:spcPct val="50000"/>
              </a:spcBef>
            </a:pPr>
            <a:r>
              <a:rPr altLang="en-US" b="0" dirty="0" lang="ja-JP" sz="2000"/>
              <a:t>　　　　　　</a:t>
            </a:r>
            <a:endParaRPr altLang="ja-JP" b="0" dirty="0" lang="en-US" sz="2000"/>
          </a:p>
          <a:p>
            <a:pPr indent="-342900" marL="342900">
              <a:lnSpc>
                <a:spcPct val="95000"/>
              </a:lnSpc>
              <a:spcBef>
                <a:spcPts val="0"/>
              </a:spcBef>
            </a:pPr>
            <a:r>
              <a:rPr altLang="en-US" b="0" dirty="0" lang="ja-JP" sz="2000"/>
              <a:t>　　</a:t>
            </a:r>
            <a:endParaRPr altLang="ja-JP" dirty="0" lang="en-US" sz="2000"/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367938" y="4189894"/>
            <a:ext cx="10873208" cy="39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indent="-342900" marL="342900">
              <a:lnSpc>
                <a:spcPct val="95000"/>
              </a:lnSpc>
              <a:spcBef>
                <a:spcPct val="50000"/>
              </a:spcBef>
            </a:pPr>
            <a:r>
              <a:rPr altLang="en-US" dirty="0" lang="ja-JP" sz="2000">
                <a:solidFill>
                  <a:srgbClr val="FF0000"/>
                </a:solidFill>
              </a:rPr>
              <a:t>　</a:t>
            </a:r>
            <a:endParaRPr altLang="ja-JP" dirty="0" lang="en-US" sz="2000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258991" y="4639769"/>
            <a:ext cx="8748464" cy="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342900" marL="342900">
              <a:lnSpc>
                <a:spcPct val="150000"/>
              </a:lnSpc>
              <a:spcBef>
                <a:spcPts val="1800"/>
              </a:spcBef>
            </a:pPr>
            <a:r>
              <a:rPr altLang="en-US" b="0" dirty="0" lang="ja-JP" sz="2000"/>
              <a:t>　</a:t>
            </a:r>
            <a:endParaRPr altLang="ja-JP" dirty="0" lang="en-US" sz="2000"/>
          </a:p>
        </p:txBody>
      </p:sp>
      <p:cxnSp>
        <p:nvCxnSpPr>
          <p:cNvPr id="5" name="直線コネクタ 4"/>
          <p:cNvCxnSpPr/>
          <p:nvPr/>
        </p:nvCxnSpPr>
        <p:spPr>
          <a:xfrm>
            <a:off x="251520" y="2276872"/>
            <a:ext cx="863951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>
            <a:off x="295818" y="5301208"/>
            <a:ext cx="863951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>
            <a:off x="258991" y="4510000"/>
            <a:ext cx="863951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251520" y="1268760"/>
            <a:ext cx="9137545" cy="1197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受験上の配慮の申請（希望者のみ）　　令和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4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年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8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日（月）～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10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6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日（木）</a:t>
            </a:r>
            <a:r>
              <a:rPr altLang="en-US" b="0" dirty="0" lang="ja-JP" sz="1400">
                <a:solidFill>
                  <a:schemeClr val="tx1"/>
                </a:solidFill>
                <a:latin typeface="+mn-ea"/>
              </a:rPr>
              <a:t>（消印有効）</a:t>
            </a:r>
            <a:endParaRPr altLang="ja-JP" b="0" dirty="0" lang="en-US" sz="14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  <a:spcAft>
                <a:spcPts val="600"/>
              </a:spcAft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 　　                         （出願前申請期間     　　　　　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8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日（月）～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9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22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日（木）</a:t>
            </a:r>
            <a:r>
              <a:rPr altLang="en-US" b="0" dirty="0" lang="ja-JP" sz="1400">
                <a:solidFill>
                  <a:schemeClr val="tx1"/>
                </a:solidFill>
                <a:latin typeface="+mn-ea"/>
              </a:rPr>
              <a:t>（消印有効） 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）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DEE40A-37FA-4E96-86AC-9288C1521ACB}"/>
              </a:ext>
            </a:extLst>
          </p:cNvPr>
          <p:cNvSpPr txBox="1"/>
          <p:nvPr/>
        </p:nvSpPr>
        <p:spPr>
          <a:xfrm>
            <a:off x="5164111" y="3013023"/>
            <a:ext cx="914400" cy="91440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endParaRPr altLang="en-US" dirty="0" kumimoji="1" lang="ja-JP"/>
          </a:p>
        </p:txBody>
      </p:sp>
    </p:spTree>
    <p:extLst>
      <p:ext uri="{BB962C8B-B14F-4D97-AF65-F5344CB8AC3E}">
        <p14:creationId xmlns:p14="http://schemas.microsoft.com/office/powerpoint/2010/main" val="17401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071444"/>
              </p:ext>
            </p:extLst>
          </p:nvPr>
        </p:nvGraphicFramePr>
        <p:xfrm>
          <a:off x="899593" y="1124744"/>
          <a:ext cx="7488832" cy="49252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1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7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0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9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2214">
                <a:tc>
                  <a:txBody>
                    <a:bodyPr/>
                    <a:lstStyle/>
                    <a:p>
                      <a:pPr algn="ctr" marL="64770" marR="247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期　　日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marL="6477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600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出題教科・科目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300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試験時間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6307">
                <a:tc rowSpan="4">
                  <a:txBody>
                    <a:bodyPr/>
                    <a:lstStyle/>
                    <a:p>
                      <a:pPr algn="just" marL="666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altLang="en-US"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令和</a:t>
                      </a:r>
                      <a:r>
                        <a:rPr altLang="ja-JP" dirty="0" kern="100" lang="en-US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5</a:t>
                      </a:r>
                      <a:r>
                        <a:rPr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年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l" marL="666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</a:t>
                      </a:r>
                      <a:r>
                        <a:rPr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月</a:t>
                      </a:r>
                      <a:r>
                        <a:rPr altLang="ja-JP" dirty="0" kern="100" lang="en-US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14</a:t>
                      </a:r>
                      <a:r>
                        <a:rPr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日（土）</a:t>
                      </a:r>
                      <a:endParaRPr altLang="ja-JP" dirty="0" kern="100" lang="en-US" spc="-5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地理歴史</a:t>
                      </a:r>
                    </a:p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公　　民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「世界史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A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」「世界史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B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「日本史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A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」「日本史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B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TW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「地理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A</a:t>
                      </a:r>
                      <a:r>
                        <a:rPr dirty="0" kern="100" lang="zh-TW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」「地理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B</a:t>
                      </a:r>
                      <a:r>
                        <a:rPr dirty="0" kern="100" lang="zh-TW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TW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「現代社会」「倫理」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「政治・経済」「倫理，政治・経済」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indent="304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2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科目受験</a:t>
                      </a:r>
                    </a:p>
                    <a:p>
                      <a:pPr algn="ctr" indent="34925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4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9:30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11:40</a:t>
                      </a:r>
                      <a:r>
                        <a:rPr dirty="0" kern="100" lang="ja-JP" sz="11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　　</a:t>
                      </a:r>
                      <a:r>
                        <a:rPr altLang="en-US" dirty="0" kern="100" lang="ja-JP" sz="11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　</a:t>
                      </a:r>
                      <a:r>
                        <a:rPr dirty="0" kern="100" lang="ja-JP" sz="11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　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indent="3048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1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科目受験</a:t>
                      </a:r>
                    </a:p>
                    <a:p>
                      <a:pPr algn="ctr" indent="3048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10:40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11:40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577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国　　語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「国語」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13:00</a:t>
                      </a:r>
                      <a:r>
                        <a:rPr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14:20</a:t>
                      </a:r>
                      <a:endParaRPr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931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235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外国語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「英語」「ドイツ語」「フランス語」</a:t>
                      </a: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TW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「中国語」「韓国語」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defTabSz="945124" eaLnBrk="1" fontAlgn="auto" hangingPunct="1" indent="30480" latinLnBrk="0" lvl="0" marL="0" marR="0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ern="100" lang="ja-JP" sz="1200"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「英語」</a:t>
                      </a:r>
                      <a:r>
                        <a:rPr altLang="ja-JP" dirty="0" kern="100" lang="ja-JP" sz="1200"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【</a:t>
                      </a:r>
                      <a:r>
                        <a:rPr altLang="en-US" dirty="0" kern="100" lang="ja-JP" sz="1200"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リーディング</a:t>
                      </a:r>
                      <a:r>
                        <a:rPr altLang="ja-JP" dirty="0" kern="100" lang="ja-JP" sz="1200"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】</a:t>
                      </a:r>
                    </a:p>
                    <a:p>
                      <a:pPr algn="just" marL="63500" marR="71755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altLang="ja-JP" dirty="0" kern="100" lang="ja-JP" sz="1200"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「ドイツ語」「フランス語」</a:t>
                      </a:r>
                      <a:endParaRPr altLang="ja-JP" dirty="0" kern="100" lang="en-US" sz="1200">
                        <a:effectLst/>
                        <a:latin charset="-128" panose="020B0600070205080204" pitchFamily="50" typeface="ＭＳ Ｐゴシック"/>
                        <a:ea typeface="+mn-ea"/>
                      </a:endParaRP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altLang="ja-JP" dirty="0" kern="100" lang="zh-TW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「中国語」「韓国語」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【筆記】</a:t>
                      </a:r>
                    </a:p>
                    <a:p>
                      <a:pPr algn="ctr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15:10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16:30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220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altLang="en-US"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「英語」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【リスニング】</a:t>
                      </a:r>
                    </a:p>
                    <a:p>
                      <a:pPr algn="ctr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17:10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18:10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165">
                <a:tc rowSpan="4">
                  <a:txBody>
                    <a:bodyPr/>
                    <a:lstStyle/>
                    <a:p>
                      <a:pPr algn="l" marL="666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</a:t>
                      </a:r>
                      <a:r>
                        <a:rPr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月</a:t>
                      </a:r>
                      <a:r>
                        <a:rPr altLang="ja-JP" dirty="0" kern="100" lang="en-US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15</a:t>
                      </a:r>
                      <a:r>
                        <a:rPr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日（日）</a:t>
                      </a:r>
                      <a:endParaRPr altLang="ja-JP" dirty="0" kern="100" lang="en-US" spc="-5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ern="0" lang="ja-JP" spc="235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理科①</a:t>
                      </a:r>
                      <a:endParaRPr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CN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「物理基礎」「化学基礎」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CN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「生物基礎」「地学基礎」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34925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4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9:30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10:30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876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235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数学①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「数学Ⅰ」「数学Ⅰ・数学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A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11:20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12:30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751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ern="0" lang="ja-JP" spc="235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数学②</a:t>
                      </a:r>
                      <a:endParaRPr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algn="l" pos="4457700"/>
                        </a:tabLs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「数学Ⅱ」「数学Ⅱ・数学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B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algn="l" pos="4343400"/>
                        </a:tabLs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「簿記・会計」「情報関係基礎</a:t>
                      </a:r>
                      <a:r>
                        <a:rPr altLang="en-US"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  <a:endParaRPr altLang="ja-JP" dirty="0" kern="100" lang="en-US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13:50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14:50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19649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235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理科②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CN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「物理」「化学」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algn="l" pos="4457700"/>
                        </a:tabLst>
                      </a:pPr>
                      <a:r>
                        <a:rPr dirty="0" kern="100" lang="zh-CN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「生物」「地学」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indent="3048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2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科目受験</a:t>
                      </a:r>
                    </a:p>
                    <a:p>
                      <a:pPr algn="ctr" indent="3048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15:40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17:50</a:t>
                      </a:r>
                      <a:r>
                        <a:rPr dirty="0" kern="100" lang="ja-JP" sz="11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　　　</a:t>
                      </a:r>
                      <a:r>
                        <a:rPr altLang="en-US" dirty="0" kern="100" lang="ja-JP" sz="11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　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indent="3048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1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科目受験</a:t>
                      </a:r>
                    </a:p>
                    <a:p>
                      <a:pPr algn="ctr" indent="3048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16:50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17:50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>
            <a:spLocks noChangeArrowheads="1"/>
          </p:cNvSpPr>
          <p:nvPr/>
        </p:nvSpPr>
        <p:spPr bwMode="auto">
          <a:xfrm>
            <a:off x="755576" y="721532"/>
            <a:ext cx="2714599" cy="4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47256" lIns="94512" rIns="94512" tIns="47256" wrap="square">
            <a:spAutoFit/>
          </a:bodyPr>
          <a:lstStyle/>
          <a:p>
            <a:r>
              <a:rPr altLang="en-US" dirty="0" lang="ja-JP" sz="2000"/>
              <a:t>○試験時間割</a:t>
            </a: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202035" y="81605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試験概要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lang="en-US" sz="2600"/>
              <a:t>【P5】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4366" y="44624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Ａ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827584" y="5949280"/>
            <a:ext cx="7483978" cy="506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r>
              <a:rPr altLang="ja-JP" dirty="0" kumimoji="1" lang="en-US" sz="1800">
                <a:solidFill>
                  <a:schemeClr val="tx1"/>
                </a:solidFill>
              </a:rPr>
              <a:t>※</a:t>
            </a:r>
            <a:r>
              <a:rPr altLang="en-US" dirty="0" kumimoji="1" lang="ja-JP" sz="1800">
                <a:solidFill>
                  <a:schemeClr val="tx1"/>
                </a:solidFill>
              </a:rPr>
              <a:t>　受験者入室終了時刻は</a:t>
            </a:r>
            <a:r>
              <a:rPr altLang="ja-JP" dirty="0" kumimoji="1" lang="en-US" sz="1800">
                <a:solidFill>
                  <a:schemeClr val="tx1"/>
                </a:solidFill>
              </a:rPr>
              <a:t>12</a:t>
            </a:r>
            <a:r>
              <a:rPr altLang="en-US" dirty="0" kumimoji="1" lang="ja-JP" sz="1800">
                <a:solidFill>
                  <a:schemeClr val="tx1"/>
                </a:solidFill>
              </a:rPr>
              <a:t>月に送付する「受験上の注意」に記載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9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1533</Words>
  <Application>Microsoft Office PowerPoint</Application>
  <PresentationFormat>画面に合わせる (4:3)</PresentationFormat>
  <Paragraphs>153</Paragraphs>
  <Slides>9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7" baseType="lpstr">
      <vt:lpstr>ＤＦＧ極太丸ゴシック体</vt:lpstr>
      <vt:lpstr>ＤＦＧ平成ゴシック体W9</vt:lpstr>
      <vt:lpstr>HG丸ｺﾞｼｯｸM-PRO</vt:lpstr>
      <vt:lpstr>ＭＳ Ｐゴシック</vt:lpstr>
      <vt:lpstr>Arial</vt:lpstr>
      <vt:lpstr>Calibri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2022-07-13T00:58:47Z</dcterms:created>
  <dcterms:modified xsi:type="dcterms:W3CDTF">2022-07-13T02:06:29Z</dcterms:modified>
  <cp:revision>1</cp:revision>
  <dc:title>R5_Ａ試験概要.pptx</dc:title>
</cp:coreProperties>
</file>