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722" r:id="rId1"/>
  </p:sldMasterIdLst>
  <p:notesMasterIdLst>
    <p:notesMasterId r:id="rId19"/>
  </p:notesMasterIdLst>
  <p:handoutMasterIdLst>
    <p:handoutMasterId r:id="rId20"/>
  </p:handoutMasterIdLst>
  <p:sldIdLst>
    <p:sldId id="402" r:id="rId2"/>
    <p:sldId id="430" r:id="rId3"/>
    <p:sldId id="412" r:id="rId4"/>
    <p:sldId id="414" r:id="rId5"/>
    <p:sldId id="415" r:id="rId6"/>
    <p:sldId id="413" r:id="rId7"/>
    <p:sldId id="416" r:id="rId8"/>
    <p:sldId id="417" r:id="rId9"/>
    <p:sldId id="418" r:id="rId10"/>
    <p:sldId id="419" r:id="rId11"/>
    <p:sldId id="420" r:id="rId12"/>
    <p:sldId id="421" r:id="rId13"/>
    <p:sldId id="426" r:id="rId14"/>
    <p:sldId id="422" r:id="rId15"/>
    <p:sldId id="423" r:id="rId16"/>
    <p:sldId id="424" r:id="rId17"/>
    <p:sldId id="428" r:id="rId18"/>
  </p:sldIdLst>
  <p:sldSz cx="12192000" cy="6858000"/>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799" userDrawn="1">
          <p15:clr>
            <a:srgbClr val="A4A3A4"/>
          </p15:clr>
        </p15:guide>
        <p15:guide id="2" pos="91"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DEF"/>
    <a:srgbClr val="333399"/>
    <a:srgbClr val="E1F2F3"/>
    <a:srgbClr val="FAFDCD"/>
    <a:srgbClr val="E32D50"/>
    <a:srgbClr val="FFCC00"/>
    <a:srgbClr val="ECCCEB"/>
    <a:srgbClr val="00CCFF"/>
    <a:srgbClr val="FBE1FA"/>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67" autoAdjust="0"/>
    <p:restoredTop sz="61124" autoAdjust="0"/>
  </p:normalViewPr>
  <p:slideViewPr>
    <p:cSldViewPr>
      <p:cViewPr varScale="1">
        <p:scale>
          <a:sx n="69" d="100"/>
          <a:sy n="69" d="100"/>
        </p:scale>
        <p:origin x="354" y="66"/>
      </p:cViewPr>
      <p:guideLst>
        <p:guide orient="horz" pos="799"/>
        <p:guide pos="91"/>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notesMasters/notesMaster1.xml" Type="http://schemas.openxmlformats.org/officeDocument/2006/relationships/notesMaster"/><Relationship Id="rId2" Target="slides/slide1.xml" Type="http://schemas.openxmlformats.org/officeDocument/2006/relationships/slide"/><Relationship Id="rId20" Target="handoutMasters/handoutMaster1.xml" Type="http://schemas.openxmlformats.org/officeDocument/2006/relationships/handoutMaster"/><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223838" y="403225"/>
            <a:ext cx="6443662"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このスライドでは，令和７年度大学入学共通テストの「受験上の配慮案内」のうち，</a:t>
            </a:r>
            <a:endParaRPr lang="en-US" altLang="ja-JP" dirty="0"/>
          </a:p>
          <a:p>
            <a:pPr lvl="0">
              <a:defRPr/>
            </a:pPr>
            <a:r>
              <a:rPr kumimoji="1" lang="ja-JP" altLang="en-US" dirty="0"/>
              <a:t>「</a:t>
            </a:r>
            <a:r>
              <a:rPr kumimoji="1" lang="en-US" altLang="ja-JP" dirty="0"/>
              <a:t>Ⅲ </a:t>
            </a:r>
            <a:r>
              <a:rPr kumimoji="1" lang="ja-JP" altLang="en-US" dirty="0"/>
              <a:t>申請書類作成上の留意点」として，受験上の配慮の申請書類の記入に当たっての留意点等について説明します。
各スライドの左上には，「受験上の配慮案内」の対応するページを示していますので，適宜，該当ページをご覧ください。</a:t>
            </a:r>
            <a:endParaRPr kumimoji="1" lang="en-US" altLang="ja-JP" dirty="0"/>
          </a:p>
          <a:p>
            <a:pPr lvl="0">
              <a:defRPr/>
            </a:pPr>
            <a:r>
              <a:rPr kumimoji="1" lang="ja-JP" altLang="en-US" dirty="0"/>
              <a:t>なお，これ以降，「大学入学共通テスト」を「共通テスト」</a:t>
            </a:r>
            <a:r>
              <a:rPr lang="ja-JP" altLang="en-US" dirty="0"/>
              <a:t>，</a:t>
            </a:r>
            <a:r>
              <a:rPr kumimoji="1" lang="ja-JP" altLang="en-US" dirty="0"/>
              <a:t>「受験上の配慮案内」を「配慮案内」と呼ばせていただきます。</a:t>
            </a:r>
            <a:endParaRPr kumimoji="1" lang="en-US" altLang="ja-JP" dirty="0"/>
          </a:p>
          <a:p>
            <a:endParaRPr kumimoji="1" lang="en-US" altLang="ja-JP" dirty="0"/>
          </a:p>
        </p:txBody>
      </p:sp>
    </p:spTree>
    <p:extLst>
      <p:ext uri="{BB962C8B-B14F-4D97-AF65-F5344CB8AC3E}">
        <p14:creationId xmlns:p14="http://schemas.microsoft.com/office/powerpoint/2010/main" val="4191358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solidFill>
                  <a:schemeClr val="accent4"/>
                </a:solidFill>
              </a:rPr>
              <a:t>次に，第３面「３．受験に際して配慮を希望する理由」の記入についてです。</a:t>
            </a:r>
            <a:endParaRPr lang="en-US" altLang="ja-JP" sz="1200" dirty="0">
              <a:solidFill>
                <a:schemeClr val="accent4"/>
              </a:solidFill>
            </a:endParaRPr>
          </a:p>
          <a:p>
            <a:r>
              <a:rPr lang="ja-JP" altLang="en-US" sz="1200" dirty="0">
                <a:solidFill>
                  <a:schemeClr val="accent4"/>
                </a:solidFill>
              </a:rPr>
              <a:t>この欄には，配慮を希望する理由，病気</a:t>
            </a:r>
            <a:r>
              <a:rPr lang="ja-JP" altLang="en-US" dirty="0">
                <a:solidFill>
                  <a:schemeClr val="accent4"/>
                </a:solidFill>
              </a:rPr>
              <a:t>・負傷や障害等の</a:t>
            </a:r>
            <a:r>
              <a:rPr lang="ja-JP" altLang="en-US" sz="1200" dirty="0">
                <a:solidFill>
                  <a:schemeClr val="accent4"/>
                </a:solidFill>
              </a:rPr>
              <a:t>症状や学校等で授業中に受けている配慮等を記入してください。</a:t>
            </a:r>
            <a:endParaRPr lang="en-US" altLang="ja-JP" sz="1200" dirty="0">
              <a:solidFill>
                <a:schemeClr val="accent4"/>
              </a:solidFill>
            </a:endParaRPr>
          </a:p>
          <a:p>
            <a:r>
              <a:rPr kumimoji="1" lang="ja-JP" altLang="en-US" sz="1200" dirty="0">
                <a:solidFill>
                  <a:schemeClr val="accent4"/>
                </a:solidFill>
              </a:rPr>
              <a:t>「</a:t>
            </a:r>
            <a:r>
              <a:rPr kumimoji="1" lang="en-US" altLang="ja-JP" sz="1200" dirty="0">
                <a:solidFill>
                  <a:schemeClr val="accent4"/>
                </a:solidFill>
              </a:rPr>
              <a:t>【</a:t>
            </a:r>
            <a:r>
              <a:rPr kumimoji="1" lang="ja-JP" altLang="en-US" sz="1200" dirty="0">
                <a:solidFill>
                  <a:schemeClr val="accent4"/>
                </a:solidFill>
              </a:rPr>
              <a:t>Ｂ</a:t>
            </a:r>
            <a:r>
              <a:rPr kumimoji="1" lang="en-US" altLang="ja-JP" sz="1200" dirty="0">
                <a:solidFill>
                  <a:schemeClr val="accent4"/>
                </a:solidFill>
              </a:rPr>
              <a:t>】</a:t>
            </a:r>
            <a:r>
              <a:rPr kumimoji="1" lang="ja-JP" altLang="en-US" sz="1200" dirty="0">
                <a:solidFill>
                  <a:schemeClr val="accent4"/>
                </a:solidFill>
              </a:rPr>
              <a:t>診断書」や「</a:t>
            </a:r>
            <a:r>
              <a:rPr kumimoji="1" lang="en-US" altLang="ja-JP" sz="1200" dirty="0">
                <a:solidFill>
                  <a:schemeClr val="accent4"/>
                </a:solidFill>
              </a:rPr>
              <a:t>【</a:t>
            </a:r>
            <a:r>
              <a:rPr kumimoji="1" lang="ja-JP" altLang="en-US" sz="1200" dirty="0">
                <a:solidFill>
                  <a:schemeClr val="accent4"/>
                </a:solidFill>
              </a:rPr>
              <a:t>Ｃ</a:t>
            </a:r>
            <a:r>
              <a:rPr kumimoji="1" lang="en-US" altLang="ja-JP" sz="1200" dirty="0">
                <a:solidFill>
                  <a:schemeClr val="accent4"/>
                </a:solidFill>
              </a:rPr>
              <a:t>】</a:t>
            </a:r>
            <a:r>
              <a:rPr kumimoji="1" lang="ja-JP" altLang="en-US" sz="1200" dirty="0">
                <a:solidFill>
                  <a:schemeClr val="accent4"/>
                </a:solidFill>
              </a:rPr>
              <a:t>状況報告書」に記載がある場合は，記入例に示しているように「診断書及び状況報告書に記載のとおりです。」等と記入してください。</a:t>
            </a:r>
            <a:endParaRPr kumimoji="1" lang="en-US" altLang="ja-JP" sz="1200" dirty="0">
              <a:solidFill>
                <a:schemeClr val="accent4"/>
              </a:solidFill>
            </a:endParaRPr>
          </a:p>
          <a:p>
            <a:endParaRPr kumimoji="1" lang="en-US" altLang="ja-JP" dirty="0"/>
          </a:p>
          <a:p>
            <a:r>
              <a:rPr kumimoji="1" lang="ja-JP" altLang="en-US" dirty="0"/>
              <a:t>なお，この</a:t>
            </a:r>
            <a:r>
              <a:rPr lang="ja-JP" altLang="en-US" sz="1200" dirty="0">
                <a:solidFill>
                  <a:schemeClr val="accent4"/>
                </a:solidFill>
              </a:rPr>
              <a:t>第３面「３．受験に際して配慮を希望する理由」</a:t>
            </a:r>
            <a:r>
              <a:rPr kumimoji="1" lang="ja-JP" altLang="en-US" dirty="0"/>
              <a:t>に記入するだけでは，希望する配慮事項として審査の対象となりません。</a:t>
            </a:r>
          </a:p>
          <a:p>
            <a:r>
              <a:rPr kumimoji="1" lang="ja-JP" altLang="en-US" dirty="0"/>
              <a:t>希望する配慮事項については，第２面又は第３面「㉗その他の希望配慮事項</a:t>
            </a:r>
            <a:r>
              <a:rPr lang="ja-JP" altLang="en-US" dirty="0"/>
              <a:t>等</a:t>
            </a:r>
            <a:r>
              <a:rPr kumimoji="1" lang="ja-JP" altLang="en-US" dirty="0"/>
              <a:t>」に必ず記入するようにしてください。</a:t>
            </a:r>
          </a:p>
          <a:p>
            <a:endParaRPr kumimoji="1" lang="ja-JP" altLang="en-US" dirty="0"/>
          </a:p>
        </p:txBody>
      </p:sp>
    </p:spTree>
    <p:extLst>
      <p:ext uri="{BB962C8B-B14F-4D97-AF65-F5344CB8AC3E}">
        <p14:creationId xmlns:p14="http://schemas.microsoft.com/office/powerpoint/2010/main" val="1073431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次に，第４面「４．補足事項等記入欄」の記入についてです。</a:t>
            </a:r>
            <a:endParaRPr kumimoji="1" lang="en-US" altLang="ja-JP" dirty="0"/>
          </a:p>
          <a:p>
            <a:r>
              <a:rPr kumimoji="1" lang="ja-JP" altLang="en-US" dirty="0"/>
              <a:t>配慮案内の４２ページをご覧ください。</a:t>
            </a:r>
            <a:endParaRPr kumimoji="1" lang="en-US" altLang="ja-JP" dirty="0"/>
          </a:p>
          <a:p>
            <a:r>
              <a:rPr kumimoji="1" lang="ja-JP" altLang="en-US" dirty="0"/>
              <a:t>希望する配慮事項について補足事項等がある場合は，</a:t>
            </a:r>
            <a:r>
              <a:rPr kumimoji="1" lang="zh-TW" altLang="en-US" dirty="0"/>
              <a:t>「４．補足事項等記入欄」</a:t>
            </a:r>
            <a:r>
              <a:rPr kumimoji="1" lang="ja-JP" altLang="en-US" dirty="0"/>
              <a:t>にその内容を簡潔に記入してください。</a:t>
            </a:r>
            <a:endParaRPr kumimoji="1" lang="en-US" altLang="ja-JP" dirty="0"/>
          </a:p>
          <a:p>
            <a:r>
              <a:rPr kumimoji="1" lang="ja-JP" altLang="en-US" dirty="0"/>
              <a:t>主な記入例を４つ紹介します。</a:t>
            </a:r>
            <a:endParaRPr kumimoji="1" lang="en-US" altLang="ja-JP" dirty="0"/>
          </a:p>
          <a:p>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記入例１は，「車椅子の持参使用」「特製机の試験場側での準備」「介助者の配置」を希望する場合の例です。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「特製机・椅子」や「車椅子」等の規格について，</a:t>
            </a:r>
            <a:r>
              <a:rPr lang="ja-JP" altLang="en-US" dirty="0"/>
              <a:t>普段から使用しているものなどを参考にして記入してください。</a:t>
            </a:r>
            <a:endParaRPr lang="en-US" altLang="ja-JP" dirty="0"/>
          </a:p>
          <a:p>
            <a:pPr>
              <a:defRPr/>
            </a:pPr>
            <a:r>
              <a:rPr lang="ja-JP" altLang="en-US" dirty="0"/>
              <a:t>ただし，試験場側での準備を希望する場合，大きさの指定を細かくしすぎてしまうと，希望に合う規格のものを用意することが難しくなります。</a:t>
            </a:r>
            <a:endParaRPr lang="en-US" altLang="ja-JP" dirty="0"/>
          </a:p>
          <a:p>
            <a:pPr>
              <a:defRPr/>
            </a:pPr>
            <a:r>
              <a:rPr lang="en-US" altLang="ja-JP" dirty="0"/>
              <a:t>90</a:t>
            </a:r>
            <a:r>
              <a:rPr lang="ja-JP" altLang="en-US" dirty="0"/>
              <a:t>㎝より大きければよい，</a:t>
            </a:r>
            <a:r>
              <a:rPr lang="en-US" altLang="ja-JP" dirty="0"/>
              <a:t>70</a:t>
            </a:r>
            <a:r>
              <a:rPr lang="ja-JP" altLang="en-US" dirty="0"/>
              <a:t>～</a:t>
            </a:r>
            <a:r>
              <a:rPr lang="en-US" altLang="ja-JP" dirty="0"/>
              <a:t>80</a:t>
            </a:r>
            <a:r>
              <a:rPr lang="ja-JP" altLang="en-US" dirty="0"/>
              <a:t>㎝の間等，使用可能な範囲に幅をもたせて記入してください。</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「特製机・椅子」や「車椅子」以外にも，書見台や拡大鏡，照明器具等の持参使用を申請する場合には，この欄にその大きさを記入してください。</a:t>
            </a:r>
            <a:endParaRPr lang="en-US" altLang="ja-JP" dirty="0"/>
          </a:p>
          <a:p>
            <a:pPr>
              <a:defRPr/>
            </a:pPr>
            <a:endParaRPr lang="en-US" altLang="ja-JP" dirty="0"/>
          </a:p>
          <a:p>
            <a:pPr>
              <a:defRPr/>
            </a:pPr>
            <a:r>
              <a:rPr lang="ja-JP" altLang="en-US" dirty="0"/>
              <a:t>また，「介助者の配置」を希望する場合，試験場に適切な介助者を配置するため，どこまでの介助が必要となるか，介助内容を具体的に記入してください。</a:t>
            </a:r>
            <a:endParaRPr lang="en-US" altLang="ja-JP" dirty="0"/>
          </a:p>
          <a:p>
            <a:pPr>
              <a:defRPr/>
            </a:pPr>
            <a:r>
              <a:rPr kumimoji="1" lang="ja-JP" altLang="en-US" dirty="0"/>
              <a:t>なお，介助者については，配慮案内の１１ページ</a:t>
            </a:r>
            <a:r>
              <a:rPr kumimoji="1" lang="en-US" altLang="ja-JP" dirty="0"/>
              <a:t>Q</a:t>
            </a:r>
            <a:r>
              <a:rPr kumimoji="1" lang="ja-JP" altLang="en-US" dirty="0"/>
              <a:t>６を参照してください。</a:t>
            </a:r>
          </a:p>
        </p:txBody>
      </p:sp>
    </p:spTree>
    <p:extLst>
      <p:ext uri="{BB962C8B-B14F-4D97-AF65-F5344CB8AC3E}">
        <p14:creationId xmlns:p14="http://schemas.microsoft.com/office/powerpoint/2010/main" val="1150046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記入例２は，試験時間中の補食や薬の服用を希望する場合の例です。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補食物や薬について，使用するタイミングや形状，摂取する方法などの詳細を記入してください。</a:t>
            </a:r>
            <a:endParaRPr lang="en-US" altLang="ja-JP" dirty="0"/>
          </a:p>
          <a:p>
            <a:pPr>
              <a:defRPr/>
            </a:pPr>
            <a:endParaRPr lang="en-US" altLang="ja-JP" dirty="0"/>
          </a:p>
          <a:p>
            <a:pPr>
              <a:defRPr/>
            </a:pPr>
            <a:r>
              <a:rPr lang="ja-JP" altLang="en-US" dirty="0"/>
              <a:t>記入例３に，音の鳴る機器の使用を希望する場合の例です。</a:t>
            </a:r>
            <a:endParaRPr lang="en-US" altLang="ja-JP" dirty="0"/>
          </a:p>
          <a:p>
            <a:pPr>
              <a:defRPr/>
            </a:pPr>
            <a:r>
              <a:rPr lang="ja-JP" altLang="en-US" dirty="0"/>
              <a:t>音の鳴る機器の持参使用を希望する場合は，周囲に与える影響の程度を把握するため，音の鳴る頻度や大きさの程度，音の止め方や必要となる処置等を記入してください。</a:t>
            </a:r>
            <a:endParaRPr lang="en-US" altLang="ja-JP" dirty="0"/>
          </a:p>
          <a:p>
            <a:pPr>
              <a:defRPr/>
            </a:pPr>
            <a:endParaRPr kumimoji="1" lang="ja-JP" altLang="en-US" dirty="0"/>
          </a:p>
        </p:txBody>
      </p:sp>
    </p:spTree>
    <p:extLst>
      <p:ext uri="{BB962C8B-B14F-4D97-AF65-F5344CB8AC3E}">
        <p14:creationId xmlns:p14="http://schemas.microsoft.com/office/powerpoint/2010/main" val="18838162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記入例４は，座席の位置の指定を希望する場合の例です。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「４．</a:t>
            </a:r>
            <a:r>
              <a:rPr kumimoji="1" lang="ja-JP" altLang="en-US" dirty="0"/>
              <a:t>補足事項等記入欄」下部にある座席記入欄に，具体的な座席の位置を記入の上，マルをつけるなどしてください。</a:t>
            </a:r>
            <a:endParaRPr kumimoji="1" lang="en-US" altLang="ja-JP" dirty="0"/>
          </a:p>
          <a:p>
            <a:r>
              <a:rPr kumimoji="1" lang="ja-JP" altLang="en-US" dirty="0"/>
              <a:t>「座席を試験室の出入り口から離れたところに指定」などを希望する場合は，試験室によって出入り口の位置が異なることから，図示する必要はありません。</a:t>
            </a:r>
            <a:endParaRPr kumimoji="1" lang="en-US" altLang="ja-JP" dirty="0"/>
          </a:p>
          <a:p>
            <a:endParaRPr kumimoji="1" lang="en-US" altLang="ja-JP" dirty="0"/>
          </a:p>
          <a:p>
            <a:r>
              <a:rPr kumimoji="1" lang="ja-JP" altLang="en-US" dirty="0"/>
              <a:t>最後に，第４面</a:t>
            </a:r>
            <a:r>
              <a:rPr lang="zh-TW" altLang="en-US" dirty="0"/>
              <a:t>「４．補足事項等記入欄」</a:t>
            </a:r>
            <a:r>
              <a:rPr lang="ja-JP" altLang="en-US" dirty="0"/>
              <a:t>全体の注意事項ですが，この欄</a:t>
            </a:r>
            <a:r>
              <a:rPr kumimoji="1" lang="ja-JP" altLang="en-US" dirty="0"/>
              <a:t>に記入するだけでは，希望する配慮事項として審査の対象となりません。</a:t>
            </a:r>
          </a:p>
          <a:p>
            <a:r>
              <a:rPr kumimoji="1" lang="ja-JP" altLang="en-US" dirty="0"/>
              <a:t>希望する配慮事項については，第２面，第３面「㉗その他の希望配慮事項</a:t>
            </a:r>
            <a:r>
              <a:rPr lang="ja-JP" altLang="en-US" dirty="0"/>
              <a:t>等</a:t>
            </a:r>
            <a:r>
              <a:rPr kumimoji="1" lang="ja-JP" altLang="en-US" dirty="0"/>
              <a:t>」に必ず記入してください。</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また，</a:t>
            </a:r>
            <a:r>
              <a:rPr lang="ja-JP" altLang="en-US" sz="1200" dirty="0">
                <a:solidFill>
                  <a:schemeClr val="accent4"/>
                </a:solidFill>
              </a:rPr>
              <a:t>記入欄が不足する場合には，「別紙あり」と記入の上，別紙を作成してください。</a:t>
            </a:r>
            <a:endParaRPr kumimoji="1" lang="ja-JP" altLang="en-US" dirty="0"/>
          </a:p>
        </p:txBody>
      </p:sp>
    </p:spTree>
    <p:extLst>
      <p:ext uri="{BB962C8B-B14F-4D97-AF65-F5344CB8AC3E}">
        <p14:creationId xmlns:p14="http://schemas.microsoft.com/office/powerpoint/2010/main" val="3546261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lang="ja-JP" altLang="en-US" dirty="0"/>
              <a:t>「</a:t>
            </a:r>
            <a:r>
              <a:rPr kumimoji="1" lang="en-US" altLang="ja-JP" dirty="0"/>
              <a:t>【C】</a:t>
            </a:r>
            <a:r>
              <a:rPr kumimoji="1" lang="ja-JP" altLang="en-US" dirty="0"/>
              <a:t>状況</a:t>
            </a:r>
            <a:r>
              <a:rPr lang="ja-JP" altLang="en-US" dirty="0"/>
              <a:t>報告書」についてです。</a:t>
            </a:r>
            <a:endParaRPr lang="en-US" altLang="ja-JP" dirty="0"/>
          </a:p>
          <a:p>
            <a:r>
              <a:rPr lang="ja-JP" altLang="en-US" dirty="0"/>
              <a:t>配慮案内の３７ページをご覧ください。</a:t>
            </a:r>
            <a:endParaRPr lang="en-US" altLang="ja-JP" dirty="0"/>
          </a:p>
          <a:p>
            <a:endParaRPr lang="en-US" altLang="ja-JP" dirty="0"/>
          </a:p>
          <a:p>
            <a:r>
              <a:rPr lang="ja-JP" altLang="en-US" dirty="0"/>
              <a:t>「</a:t>
            </a:r>
            <a:r>
              <a:rPr kumimoji="1" lang="en-US" altLang="ja-JP" dirty="0"/>
              <a:t>【C】</a:t>
            </a:r>
            <a:r>
              <a:rPr kumimoji="1" lang="ja-JP" altLang="en-US" dirty="0"/>
              <a:t>状況</a:t>
            </a:r>
            <a:r>
              <a:rPr lang="ja-JP" altLang="en-US" dirty="0"/>
              <a:t>報告書」の様式は全部で５種類あり，希望する配慮事項や区分に対応した様式の提出が必要です。</a:t>
            </a:r>
            <a:endParaRPr lang="en-US" altLang="ja-JP" dirty="0"/>
          </a:p>
          <a:p>
            <a:r>
              <a:rPr lang="ja-JP" altLang="en-US" dirty="0"/>
              <a:t>「試験時間延長（</a:t>
            </a:r>
            <a:r>
              <a:rPr lang="en-US" altLang="ja-JP" dirty="0"/>
              <a:t>1.3</a:t>
            </a:r>
            <a:r>
              <a:rPr lang="ja-JP" altLang="en-US" dirty="0"/>
              <a:t>倍）」を希望する場合は，</a:t>
            </a:r>
            <a:r>
              <a:rPr kumimoji="1" lang="ja-JP" altLang="en-US" dirty="0"/>
              <a:t>「</a:t>
            </a:r>
            <a:r>
              <a:rPr kumimoji="1" lang="en-US" altLang="ja-JP" dirty="0"/>
              <a:t>【C1】</a:t>
            </a:r>
            <a:r>
              <a:rPr kumimoji="1" lang="ja-JP" altLang="en-US" dirty="0"/>
              <a:t>状況報告書（試験時間延長（</a:t>
            </a:r>
            <a:r>
              <a:rPr kumimoji="1" lang="en-US" altLang="ja-JP" dirty="0"/>
              <a:t>1.3</a:t>
            </a:r>
            <a:r>
              <a:rPr kumimoji="1" lang="ja-JP" altLang="en-US" dirty="0"/>
              <a:t>倍））」を提出してください。</a:t>
            </a:r>
            <a:endParaRPr kumimoji="1" lang="en-US" altLang="ja-JP" dirty="0"/>
          </a:p>
          <a:p>
            <a:r>
              <a:rPr lang="ja-JP" altLang="en-US" dirty="0"/>
              <a:t>同様に，「リスニングの免除」を希望する場合は</a:t>
            </a:r>
            <a:r>
              <a:rPr kumimoji="1" lang="ja-JP" altLang="en-US" dirty="0"/>
              <a:t>「</a:t>
            </a:r>
            <a:r>
              <a:rPr kumimoji="1" lang="en-US" altLang="ja-JP" dirty="0"/>
              <a:t>【C2】</a:t>
            </a:r>
            <a:r>
              <a:rPr kumimoji="1" lang="ja-JP" altLang="en-US" dirty="0"/>
              <a:t>状況報告書（リスニング免除）」，</a:t>
            </a:r>
            <a:r>
              <a:rPr lang="ja-JP" altLang="en-US" dirty="0"/>
              <a:t>「代筆解答」を希望する場合は</a:t>
            </a:r>
            <a:r>
              <a:rPr kumimoji="1" lang="ja-JP" altLang="en-US" dirty="0"/>
              <a:t>「</a:t>
            </a:r>
            <a:r>
              <a:rPr kumimoji="1" lang="en-US" altLang="ja-JP" dirty="0"/>
              <a:t>【C3】</a:t>
            </a:r>
            <a:r>
              <a:rPr kumimoji="1" lang="ja-JP" altLang="en-US" dirty="0"/>
              <a:t>状況報告書（代筆解答）」，</a:t>
            </a:r>
            <a:r>
              <a:rPr lang="ja-JP" altLang="en-US" dirty="0"/>
              <a:t>「別室の設定」を希望する場合は</a:t>
            </a:r>
            <a:r>
              <a:rPr kumimoji="1" lang="ja-JP" altLang="en-US" dirty="0"/>
              <a:t>「</a:t>
            </a:r>
            <a:r>
              <a:rPr kumimoji="1" lang="en-US" altLang="ja-JP" dirty="0"/>
              <a:t>【C4】</a:t>
            </a:r>
            <a:r>
              <a:rPr kumimoji="1" lang="ja-JP" altLang="en-US" dirty="0"/>
              <a:t>状況報告書（別室の設定）」を</a:t>
            </a:r>
            <a:r>
              <a:rPr lang="ja-JP" altLang="en-US" dirty="0"/>
              <a:t>提出してください。</a:t>
            </a:r>
            <a:endParaRPr lang="en-US" altLang="ja-JP" dirty="0"/>
          </a:p>
          <a:p>
            <a:endParaRPr lang="en-US" altLang="ja-JP" dirty="0"/>
          </a:p>
          <a:p>
            <a:r>
              <a:rPr lang="ja-JP" altLang="en-US" dirty="0"/>
              <a:t>希望する配慮事項が複数該当する場合は、該当する「</a:t>
            </a:r>
            <a:r>
              <a:rPr lang="en-US" altLang="ja-JP" dirty="0"/>
              <a:t>【</a:t>
            </a:r>
            <a:r>
              <a:rPr kumimoji="1" lang="en-US" altLang="ja-JP" dirty="0"/>
              <a:t>C</a:t>
            </a:r>
            <a:r>
              <a:rPr lang="en-US" altLang="ja-JP" dirty="0"/>
              <a:t>】</a:t>
            </a:r>
            <a:r>
              <a:rPr lang="ja-JP" altLang="en-US" dirty="0"/>
              <a:t>状況報告書」をすべて提出してください。</a:t>
            </a:r>
            <a:endParaRPr lang="en-US" altLang="ja-JP" dirty="0"/>
          </a:p>
          <a:p>
            <a:r>
              <a:rPr lang="ja-JP" altLang="en-US" dirty="0"/>
              <a:t>例えば「試験時間延長（</a:t>
            </a:r>
            <a:r>
              <a:rPr lang="en-US" altLang="ja-JP" dirty="0"/>
              <a:t>1.3</a:t>
            </a:r>
            <a:r>
              <a:rPr lang="ja-JP" altLang="en-US" dirty="0"/>
              <a:t>倍）」と「リスニングの免除」を希望する場合は，</a:t>
            </a:r>
            <a:r>
              <a:rPr kumimoji="1" lang="ja-JP" altLang="en-US" dirty="0"/>
              <a:t>「</a:t>
            </a:r>
            <a:r>
              <a:rPr kumimoji="1" lang="en-US" altLang="ja-JP" dirty="0"/>
              <a:t>【C1】</a:t>
            </a:r>
            <a:r>
              <a:rPr kumimoji="1" lang="ja-JP" altLang="en-US" dirty="0"/>
              <a:t>状況報告書（試験時間延長（</a:t>
            </a:r>
            <a:r>
              <a:rPr kumimoji="1" lang="en-US" altLang="ja-JP" dirty="0"/>
              <a:t>1.3</a:t>
            </a:r>
            <a:r>
              <a:rPr kumimoji="1" lang="ja-JP" altLang="en-US" dirty="0"/>
              <a:t>倍））」と「</a:t>
            </a:r>
            <a:r>
              <a:rPr kumimoji="1" lang="en-US" altLang="ja-JP" dirty="0"/>
              <a:t>【C2】</a:t>
            </a:r>
            <a:r>
              <a:rPr kumimoji="1" lang="ja-JP" altLang="en-US" dirty="0"/>
              <a:t>状況報告書（リスニング免除）」の２枚を提出することになります。</a:t>
            </a:r>
            <a:endParaRPr kumimoji="1" lang="en-US" altLang="ja-JP" dirty="0"/>
          </a:p>
          <a:p>
            <a:endParaRPr kumimoji="1" lang="en-US" altLang="ja-JP" dirty="0"/>
          </a:p>
          <a:p>
            <a:r>
              <a:rPr lang="ja-JP" altLang="en-US" dirty="0"/>
              <a:t>なお，申請する区分が「発達障害」の場合，希望する配慮事項にかかわらず</a:t>
            </a:r>
            <a:r>
              <a:rPr lang="zh-TW" altLang="en-US" dirty="0"/>
              <a:t>「</a:t>
            </a:r>
            <a:r>
              <a:rPr lang="en-US" altLang="zh-TW" dirty="0"/>
              <a:t>【C5】</a:t>
            </a:r>
            <a:r>
              <a:rPr lang="zh-TW" altLang="en-US" dirty="0"/>
              <a:t>状況報告書（発達障害関係）」</a:t>
            </a:r>
            <a:r>
              <a:rPr lang="ja-JP" altLang="en-US" dirty="0"/>
              <a:t>のみ提出してください。</a:t>
            </a:r>
            <a:endParaRPr lang="en-US" altLang="ja-JP" dirty="0"/>
          </a:p>
          <a:p>
            <a:r>
              <a:rPr lang="ja-JP" altLang="en-US" dirty="0"/>
              <a:t>希望する配慮事項の中に「試験時間延長」や「リスニングの免除」が含まれていても，</a:t>
            </a:r>
            <a:r>
              <a:rPr lang="en-US" altLang="ja-JP" dirty="0"/>
              <a:t>【</a:t>
            </a:r>
            <a:r>
              <a:rPr lang="en-US" altLang="zh-TW" dirty="0"/>
              <a:t>C1】</a:t>
            </a:r>
            <a:r>
              <a:rPr lang="en-US" altLang="ja-JP" dirty="0"/>
              <a:t>【C2】</a:t>
            </a:r>
            <a:r>
              <a:rPr lang="ja-JP" altLang="en-US" dirty="0" err="1"/>
              <a:t>の提</a:t>
            </a:r>
            <a:r>
              <a:rPr lang="ja-JP" altLang="en-US" dirty="0"/>
              <a:t>出は不要になります。</a:t>
            </a:r>
            <a:endParaRPr lang="en-US" altLang="ja-JP" dirty="0"/>
          </a:p>
          <a:p>
            <a:endParaRPr lang="en-US" altLang="ja-JP" dirty="0"/>
          </a:p>
          <a:p>
            <a:r>
              <a:rPr lang="ja-JP" altLang="en-US" dirty="0"/>
              <a:t>続いて，記入者についてです。</a:t>
            </a:r>
            <a:endParaRPr lang="en-US" altLang="ja-JP" dirty="0"/>
          </a:p>
          <a:p>
            <a:r>
              <a:rPr lang="ja-JP" altLang="en-US" dirty="0"/>
              <a:t>卒業見込者の</a:t>
            </a:r>
            <a:r>
              <a:rPr kumimoji="1" lang="ja-JP" altLang="en-US" dirty="0"/>
              <a:t>「</a:t>
            </a:r>
            <a:r>
              <a:rPr kumimoji="1" lang="en-US" altLang="ja-JP" dirty="0"/>
              <a:t>【C】</a:t>
            </a:r>
            <a:r>
              <a:rPr kumimoji="1" lang="ja-JP" altLang="en-US" dirty="0"/>
              <a:t>状況報告書」</a:t>
            </a:r>
            <a:r>
              <a:rPr lang="ja-JP" altLang="en-US" dirty="0"/>
              <a:t>は担当の教員</a:t>
            </a:r>
            <a:r>
              <a:rPr kumimoji="1" lang="ja-JP" altLang="en-US" sz="1200" b="0" dirty="0">
                <a:solidFill>
                  <a:schemeClr val="tx1"/>
                </a:solidFill>
              </a:rPr>
              <a:t>（学級担任等）</a:t>
            </a:r>
            <a:r>
              <a:rPr lang="ja-JP" altLang="en-US" dirty="0"/>
              <a:t>が記入してください。</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u="none" dirty="0"/>
              <a:t>卒業見込者以外の</a:t>
            </a:r>
            <a:r>
              <a:rPr kumimoji="1" lang="ja-JP" altLang="en-US" dirty="0"/>
              <a:t>「</a:t>
            </a:r>
            <a:r>
              <a:rPr kumimoji="1" lang="en-US" altLang="ja-JP" dirty="0"/>
              <a:t>【C】</a:t>
            </a:r>
            <a:r>
              <a:rPr kumimoji="1" lang="ja-JP" altLang="en-US" dirty="0"/>
              <a:t>状況報告書」</a:t>
            </a:r>
            <a:r>
              <a:rPr lang="ja-JP" altLang="en-US" dirty="0"/>
              <a:t>は，予備校の講師や職員など，学習の状況について具体的に記入できる方か，保護者等が高等学校等以外の教育機関等（予備校や塾など）における状況及び医師などの専門家の所見を記入してください。</a:t>
            </a:r>
            <a:endParaRPr lang="en-US" altLang="ja-JP" dirty="0"/>
          </a:p>
          <a:p>
            <a:endParaRPr kumimoji="1" lang="ja-JP" altLang="en-US" dirty="0"/>
          </a:p>
        </p:txBody>
      </p:sp>
    </p:spTree>
    <p:extLst>
      <p:ext uri="{BB962C8B-B14F-4D97-AF65-F5344CB8AC3E}">
        <p14:creationId xmlns:p14="http://schemas.microsoft.com/office/powerpoint/2010/main" val="28306180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次に，記入に当たって特に注意が必要な</a:t>
            </a:r>
            <a:r>
              <a:rPr kumimoji="1" lang="ja-JP" altLang="en-US" dirty="0"/>
              <a:t>「</a:t>
            </a:r>
            <a:r>
              <a:rPr kumimoji="1" lang="en-US" altLang="ja-JP" dirty="0"/>
              <a:t>【C4】</a:t>
            </a:r>
            <a:r>
              <a:rPr kumimoji="1" lang="ja-JP" altLang="en-US" dirty="0"/>
              <a:t>状況報告書（別室の設定）」と</a:t>
            </a:r>
            <a:r>
              <a:rPr lang="zh-TW" altLang="en-US" dirty="0"/>
              <a:t>「</a:t>
            </a:r>
            <a:r>
              <a:rPr lang="en-US" altLang="zh-TW" dirty="0"/>
              <a:t>【C5】</a:t>
            </a:r>
            <a:r>
              <a:rPr lang="zh-TW" altLang="en-US" dirty="0"/>
              <a:t>状況報告書（発達障害関係）」</a:t>
            </a:r>
            <a:r>
              <a:rPr lang="ja-JP" altLang="en-US" dirty="0"/>
              <a:t>についてです。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dirty="0"/>
          </a:p>
          <a:p>
            <a:r>
              <a:rPr kumimoji="1" lang="ja-JP" altLang="en-US" dirty="0"/>
              <a:t>まず，</a:t>
            </a:r>
            <a:r>
              <a:rPr lang="ja-JP" altLang="en-US" dirty="0"/>
              <a:t>「</a:t>
            </a:r>
            <a:r>
              <a:rPr lang="en-US" altLang="ja-JP" dirty="0"/>
              <a:t>【C4】</a:t>
            </a:r>
            <a:r>
              <a:rPr lang="ja-JP" altLang="en-US" dirty="0"/>
              <a:t>状況報告書（別室の設定）」です。</a:t>
            </a:r>
            <a:endParaRPr lang="en-US" altLang="ja-JP" dirty="0"/>
          </a:p>
          <a:p>
            <a:r>
              <a:rPr lang="ja-JP" altLang="en-US" dirty="0"/>
              <a:t>配慮案内の６９，７０ページをご覧ください。</a:t>
            </a:r>
            <a:endParaRPr lang="en-US" altLang="ja-JP" dirty="0"/>
          </a:p>
          <a:p>
            <a:r>
              <a:rPr kumimoji="1" lang="ja-JP" altLang="en-US" dirty="0"/>
              <a:t>別室での受験を必要とする場合は，「</a:t>
            </a:r>
            <a:r>
              <a:rPr kumimoji="1" lang="en-US" altLang="ja-JP" dirty="0"/>
              <a:t>【C4】</a:t>
            </a:r>
            <a:r>
              <a:rPr kumimoji="1" lang="ja-JP" altLang="en-US" dirty="0"/>
              <a:t>状況報告書（別室の設定）」の提出が必要</a:t>
            </a:r>
            <a:r>
              <a:rPr lang="ja-JP" altLang="en-US" dirty="0"/>
              <a:t>で</a:t>
            </a:r>
            <a:r>
              <a:rPr kumimoji="1" lang="ja-JP" altLang="en-US" dirty="0"/>
              <a:t>すが，特に受験者１名の個室を必要とする場合には，おもて面の「別室を必要とする理由」と併せて，必ず裏面の「個室を必要とする理由」を記入してください。</a:t>
            </a:r>
            <a:endParaRPr kumimoji="1" lang="en-US" altLang="ja-JP" dirty="0"/>
          </a:p>
          <a:p>
            <a:r>
              <a:rPr lang="ja-JP" altLang="en-US" dirty="0"/>
              <a:t>なお，個室の設定を申請する場合には，配慮案内の４４ページを確認の上記入してください。</a:t>
            </a:r>
            <a:endParaRPr lang="en-US" altLang="ja-JP" dirty="0"/>
          </a:p>
          <a:p>
            <a:r>
              <a:rPr kumimoji="1" lang="ja-JP" altLang="en-US" dirty="0"/>
              <a:t>
また，スライドの枠で囲んだ部分には，過去に個室が許可された主な例を示しています。
事例としては，病気等により免疫力が低下しウイルス感染等のリスクが高い，症状が他の受験者の解答に影響を与える，などがあります。</a:t>
            </a:r>
            <a:endParaRPr kumimoji="1" lang="en-US" altLang="ja-JP" dirty="0"/>
          </a:p>
          <a:p>
            <a:r>
              <a:rPr kumimoji="1" lang="ja-JP" altLang="en-US" dirty="0"/>
              <a:t>単に「他者と同室だと緊張するため」や「個室の方が集中できる」などの理由だけでは許可されませんのでご注意ください。</a:t>
            </a:r>
            <a:endParaRPr kumimoji="1" lang="en-US" altLang="ja-JP" dirty="0"/>
          </a:p>
          <a:p>
            <a:endParaRPr kumimoji="1" lang="ja-JP" altLang="en-US" dirty="0"/>
          </a:p>
        </p:txBody>
      </p:sp>
    </p:spTree>
    <p:extLst>
      <p:ext uri="{BB962C8B-B14F-4D97-AF65-F5344CB8AC3E}">
        <p14:creationId xmlns:p14="http://schemas.microsoft.com/office/powerpoint/2010/main" val="3961767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a:t>
            </a:r>
            <a:r>
              <a:rPr kumimoji="1" lang="en-US" altLang="zh-TW" dirty="0"/>
              <a:t>【C5】</a:t>
            </a:r>
            <a:r>
              <a:rPr kumimoji="1" lang="zh-TW" altLang="en-US" dirty="0"/>
              <a:t>状況報告書（発達障害関係）</a:t>
            </a:r>
            <a:r>
              <a:rPr kumimoji="1" lang="ja-JP" altLang="en-US" dirty="0"/>
              <a:t>」についてで</a:t>
            </a:r>
            <a:r>
              <a:rPr kumimoji="1" lang="ja-JP" altLang="en-US" strike="noStrike" dirty="0"/>
              <a:t>す</a:t>
            </a:r>
            <a:r>
              <a:rPr kumimoji="1" lang="ja-JP" altLang="en-US" dirty="0"/>
              <a:t>。
配慮案内の４５ページをご覧ください。
区分が「発達障害」の場合は，「</a:t>
            </a:r>
            <a:r>
              <a:rPr kumimoji="1" lang="en-US" altLang="zh-TW" dirty="0"/>
              <a:t>【C5】</a:t>
            </a:r>
            <a:r>
              <a:rPr kumimoji="1" lang="zh-TW" altLang="en-US" dirty="0"/>
              <a:t>状況報告書（発達障害関係）</a:t>
            </a:r>
            <a:r>
              <a:rPr kumimoji="1" lang="ja-JP" altLang="en-US" dirty="0"/>
              <a:t>」の提出が必要</a:t>
            </a:r>
            <a:r>
              <a:rPr lang="ja-JP" altLang="en-US" dirty="0"/>
              <a:t>です</a:t>
            </a:r>
            <a:r>
              <a:rPr kumimoji="1" lang="ja-JP" altLang="en-US" dirty="0"/>
              <a:t>。</a:t>
            </a:r>
            <a:endParaRPr kumimoji="1" lang="en-US" altLang="ja-JP" dirty="0"/>
          </a:p>
          <a:p>
            <a:endParaRPr lang="en-US" altLang="ja-JP" dirty="0"/>
          </a:p>
          <a:p>
            <a:r>
              <a:rPr lang="ja-JP" altLang="en-US" dirty="0"/>
              <a:t>この「</a:t>
            </a:r>
            <a:r>
              <a:rPr lang="en-US" altLang="zh-TW" dirty="0"/>
              <a:t>【C5】</a:t>
            </a:r>
            <a:r>
              <a:rPr lang="zh-TW" altLang="en-US" dirty="0"/>
              <a:t>状況報告書（発達障害関係）</a:t>
            </a:r>
            <a:r>
              <a:rPr lang="ja-JP" altLang="en-US" dirty="0"/>
              <a:t>」に</a:t>
            </a:r>
            <a:r>
              <a:rPr kumimoji="1" lang="ja-JP" altLang="en-US" dirty="0"/>
              <a:t>は，必要とする配慮事項とその理由を記入する欄があります</a:t>
            </a:r>
            <a:r>
              <a:rPr lang="ja-JP" altLang="en-US" dirty="0">
                <a:latin typeface="ＭＳ Ｐ明朝" panose="02020600040205080304" pitchFamily="18" charset="-128"/>
              </a:rPr>
              <a:t>。</a:t>
            </a:r>
            <a:endParaRPr lang="en-US" altLang="ja-JP" dirty="0">
              <a:latin typeface="ＭＳ Ｐ明朝" panose="02020600040205080304" pitchFamily="18" charset="-128"/>
            </a:endParaRPr>
          </a:p>
          <a:p>
            <a:r>
              <a:rPr lang="ja-JP" altLang="en-US" dirty="0">
                <a:latin typeface="ＭＳ Ｐ明朝" panose="02020600040205080304" pitchFamily="18" charset="-128"/>
              </a:rPr>
              <a:t>  「</a:t>
            </a:r>
            <a:r>
              <a:rPr lang="en-US" altLang="ja-JP" dirty="0">
                <a:latin typeface="ＭＳ Ｐ明朝" panose="02020600040205080304" pitchFamily="18" charset="-128"/>
              </a:rPr>
              <a:t>【</a:t>
            </a:r>
            <a:r>
              <a:rPr kumimoji="1" lang="en-US" altLang="zh-TW" dirty="0"/>
              <a:t>A</a:t>
            </a:r>
            <a:r>
              <a:rPr lang="en-US" altLang="ja-JP" dirty="0">
                <a:latin typeface="ＭＳ Ｐ明朝" panose="02020600040205080304" pitchFamily="18" charset="-128"/>
              </a:rPr>
              <a:t>】</a:t>
            </a:r>
            <a:r>
              <a:rPr lang="ja-JP" altLang="en-US" dirty="0">
                <a:latin typeface="ＭＳ Ｐ明朝" panose="02020600040205080304" pitchFamily="18" charset="-128"/>
              </a:rPr>
              <a:t>受験上の配慮申請書」第２面の「２．受験に際して希望する配慮事項」㉖で塗りつぶした</a:t>
            </a:r>
            <a:r>
              <a:rPr kumimoji="1" lang="ja-JP" altLang="en-US" dirty="0">
                <a:latin typeface="ＭＳ Ｐ明朝" panose="02020600040205080304" pitchFamily="18" charset="-128"/>
              </a:rPr>
              <a:t>配慮事項について</a:t>
            </a:r>
            <a:r>
              <a:rPr lang="ja-JP" altLang="en-US" dirty="0">
                <a:latin typeface="ＭＳ Ｐ明朝" panose="02020600040205080304" pitchFamily="18" charset="-128"/>
              </a:rPr>
              <a:t>， 「</a:t>
            </a:r>
            <a:r>
              <a:rPr lang="en-US" altLang="zh-TW" dirty="0">
                <a:latin typeface="ＭＳ Ｐ明朝" panose="02020600040205080304" pitchFamily="18" charset="-128"/>
              </a:rPr>
              <a:t>【</a:t>
            </a:r>
            <a:r>
              <a:rPr kumimoji="1" lang="en-US" altLang="zh-TW" dirty="0"/>
              <a:t>C5</a:t>
            </a:r>
            <a:r>
              <a:rPr lang="en-US" altLang="zh-TW" dirty="0">
                <a:latin typeface="ＭＳ Ｐ明朝" panose="02020600040205080304" pitchFamily="18" charset="-128"/>
              </a:rPr>
              <a:t>】</a:t>
            </a:r>
            <a:r>
              <a:rPr lang="zh-TW" altLang="en-US" dirty="0">
                <a:latin typeface="ＭＳ Ｐ明朝" panose="02020600040205080304" pitchFamily="18" charset="-128"/>
              </a:rPr>
              <a:t>状況報告書（発達障害関係）</a:t>
            </a:r>
            <a:r>
              <a:rPr lang="ja-JP" altLang="en-US" dirty="0">
                <a:latin typeface="ＭＳ Ｐ明朝" panose="02020600040205080304" pitchFamily="18" charset="-128"/>
              </a:rPr>
              <a:t>」の該当する配慮事項を</a:t>
            </a:r>
            <a:r>
              <a:rPr kumimoji="1" lang="ja-JP" altLang="en-US" dirty="0">
                <a:latin typeface="ＭＳ Ｐ明朝" panose="02020600040205080304" pitchFamily="18" charset="-128"/>
              </a:rPr>
              <a:t>マルで囲み，右の欄に必要とする具体的な理由を記入してください。</a:t>
            </a:r>
            <a:endParaRPr kumimoji="1" lang="en-US" altLang="ja-JP" dirty="0">
              <a:latin typeface="ＭＳ Ｐ明朝" panose="02020600040205080304" pitchFamily="18" charset="-128"/>
            </a:endParaRPr>
          </a:p>
          <a:p>
            <a:r>
              <a:rPr kumimoji="1" lang="ja-JP" altLang="en-US" dirty="0"/>
              <a:t>スライドは，「拡大文字問題冊子の配付（２２ポイント）」を申請する場合の例です。</a:t>
            </a:r>
            <a:endParaRPr kumimoji="1" lang="en-US" altLang="ja-JP" dirty="0"/>
          </a:p>
          <a:p>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また，裏面は高等学校等における配慮の状況を記入する欄ですので，記入漏れのないようご留意ください。</a:t>
            </a:r>
          </a:p>
        </p:txBody>
      </p:sp>
    </p:spTree>
    <p:extLst>
      <p:ext uri="{BB962C8B-B14F-4D97-AF65-F5344CB8AC3E}">
        <p14:creationId xmlns:p14="http://schemas.microsoft.com/office/powerpoint/2010/main" val="3208780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最後に，「受験上の配慮に関する事前相談」について，ご案内します。
大学入試センターでは，共通テストの受験上の配慮に関する事前相談を随時受け付けています。</a:t>
            </a:r>
            <a:endParaRPr lang="en-US" altLang="ja-JP" dirty="0"/>
          </a:p>
          <a:p>
            <a:r>
              <a:rPr lang="ja-JP" altLang="en-US" dirty="0"/>
              <a:t>
なお，配慮案内の１１ページと４６ページには，よくある質問と回答について掲載しているほか，大学入試センターのホームページにも掲載していますので，ご参照ください。</a:t>
            </a:r>
          </a:p>
          <a:p>
            <a:endParaRPr lang="en-US" altLang="ja-JP" dirty="0"/>
          </a:p>
          <a:p>
            <a:r>
              <a:rPr kumimoji="1" lang="ja-JP" altLang="en-US" dirty="0"/>
              <a:t>以上で「</a:t>
            </a:r>
            <a:r>
              <a:rPr kumimoji="1" lang="en-US" altLang="ja-JP" dirty="0"/>
              <a:t>Ⅲ</a:t>
            </a:r>
            <a:r>
              <a:rPr kumimoji="1" lang="ja-JP" altLang="en-US" dirty="0"/>
              <a:t>　申請書類作成上の留意点」についての説明を終わります。
</a:t>
            </a:r>
            <a:r>
              <a:rPr lang="ja-JP" altLang="en-US" dirty="0"/>
              <a:t>受験上の配慮に関する基本的な事項や受験上の配慮の内容については</a:t>
            </a:r>
            <a:r>
              <a:rPr kumimoji="1" lang="ja-JP" altLang="en-US" dirty="0"/>
              <a:t>「Ⅰ　概要」のスライドを，</a:t>
            </a:r>
            <a:endParaRPr kumimoji="1" lang="en-US" altLang="ja-JP" dirty="0"/>
          </a:p>
          <a:p>
            <a:r>
              <a:rPr lang="ja-JP" altLang="en-US" dirty="0"/>
              <a:t>受験上の配慮の申請方法や通知書については， </a:t>
            </a:r>
            <a:r>
              <a:rPr kumimoji="1" lang="ja-JP" altLang="en-US" dirty="0"/>
              <a:t>「</a:t>
            </a:r>
            <a:r>
              <a:rPr kumimoji="1" lang="en-US" altLang="ja-JP" dirty="0"/>
              <a:t>Ⅱ</a:t>
            </a:r>
            <a:r>
              <a:rPr kumimoji="1" lang="ja-JP" altLang="en-US" dirty="0"/>
              <a:t>　申請方法及び通知書」のスライドをご覧ください。</a:t>
            </a:r>
            <a:endParaRPr kumimoji="1" lang="en-US" altLang="ja-JP" dirty="0"/>
          </a:p>
        </p:txBody>
      </p:sp>
    </p:spTree>
    <p:extLst>
      <p:ext uri="{BB962C8B-B14F-4D97-AF65-F5344CB8AC3E}">
        <p14:creationId xmlns:p14="http://schemas.microsoft.com/office/powerpoint/2010/main" val="69895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a:t>
            </a:r>
            <a:r>
              <a:rPr lang="en-US" altLang="ja-JP" dirty="0"/>
              <a:t>Ⅲ</a:t>
            </a:r>
            <a:r>
              <a:rPr lang="ja-JP" altLang="en-US" dirty="0"/>
              <a:t>　申請書類作成上の留意点」では，スライドに示している</a:t>
            </a:r>
            <a:r>
              <a:rPr lang="en-US" altLang="ja-JP" dirty="0"/>
              <a:t>3</a:t>
            </a:r>
            <a:r>
              <a:rPr lang="ja-JP" altLang="en-US" dirty="0"/>
              <a:t>項目</a:t>
            </a:r>
            <a:r>
              <a:rPr lang="en-US" altLang="ja-JP" dirty="0"/>
              <a:t>9</a:t>
            </a:r>
            <a:r>
              <a:rPr lang="ja-JP" altLang="en-US" dirty="0"/>
              <a:t>点の内容について，説明します。</a:t>
            </a:r>
            <a:endParaRPr lang="en-US" altLang="ja-JP" dirty="0"/>
          </a:p>
          <a:p>
            <a:endParaRPr kumimoji="1" lang="ja-JP" altLang="en-US" dirty="0"/>
          </a:p>
        </p:txBody>
      </p:sp>
    </p:spTree>
    <p:extLst>
      <p:ext uri="{BB962C8B-B14F-4D97-AF65-F5344CB8AC3E}">
        <p14:creationId xmlns:p14="http://schemas.microsoft.com/office/powerpoint/2010/main" val="1540786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はじめに，</a:t>
            </a:r>
            <a:r>
              <a:rPr kumimoji="1" lang="ja-JP" altLang="en-US" dirty="0"/>
              <a:t>申請書類について説明します。</a:t>
            </a:r>
            <a:endParaRPr kumimoji="1" lang="en-US" altLang="ja-JP" dirty="0"/>
          </a:p>
          <a:p>
            <a:r>
              <a:rPr lang="ja-JP" altLang="en-US" dirty="0"/>
              <a:t>配慮案内の３６ページをご覧ください。</a:t>
            </a:r>
            <a:endParaRPr lang="en-US" altLang="ja-JP" dirty="0"/>
          </a:p>
          <a:p>
            <a:endParaRPr lang="en-US" altLang="ja-JP" dirty="0"/>
          </a:p>
          <a:p>
            <a:r>
              <a:rPr lang="ja-JP" altLang="en-US" dirty="0"/>
              <a:t>受験上の配慮の申請書類は３種類あります。</a:t>
            </a:r>
            <a:endParaRPr lang="en-US" altLang="ja-JP" dirty="0"/>
          </a:p>
          <a:p>
            <a:r>
              <a:rPr lang="ja-JP" altLang="en-US" dirty="0"/>
              <a:t>このうち，「</a:t>
            </a:r>
            <a:r>
              <a:rPr lang="en-US" altLang="ja-JP" dirty="0"/>
              <a:t>【A】</a:t>
            </a:r>
            <a:r>
              <a:rPr lang="ja-JP" altLang="en-US" dirty="0"/>
              <a:t>受験上の配慮申請書」及び「</a:t>
            </a:r>
            <a:r>
              <a:rPr lang="en-US" altLang="ja-JP" dirty="0"/>
              <a:t>【B】</a:t>
            </a:r>
            <a:r>
              <a:rPr lang="ja-JP" altLang="en-US" dirty="0"/>
              <a:t>診断書」が必須の書類となります。</a:t>
            </a:r>
            <a:endParaRPr lang="en-US" altLang="ja-JP" dirty="0"/>
          </a:p>
          <a:p>
            <a:r>
              <a:rPr lang="ja-JP" altLang="en-US" dirty="0"/>
              <a:t>「</a:t>
            </a:r>
            <a:r>
              <a:rPr lang="en-US" altLang="ja-JP" dirty="0"/>
              <a:t>【C】</a:t>
            </a:r>
            <a:r>
              <a:rPr lang="ja-JP" altLang="en-US" dirty="0"/>
              <a:t>状況報告書」については希望する配慮事項によっては提出が必要となります。</a:t>
            </a:r>
            <a:endParaRPr lang="en-US" altLang="ja-JP" dirty="0"/>
          </a:p>
          <a:p>
            <a:r>
              <a:rPr lang="ja-JP" altLang="en-US" dirty="0"/>
              <a:t>なお，申請書類は必ず今年度の大学入試センター所定の様式を使用してください。</a:t>
            </a:r>
            <a:endParaRPr lang="en-US" altLang="ja-JP" dirty="0"/>
          </a:p>
          <a:p>
            <a:endParaRPr lang="en-US" altLang="ja-JP" dirty="0"/>
          </a:p>
          <a:p>
            <a:r>
              <a:rPr lang="ja-JP" altLang="en-US" dirty="0"/>
              <a:t>「</a:t>
            </a:r>
            <a:r>
              <a:rPr lang="en-US" altLang="ja-JP" dirty="0"/>
              <a:t>【A】</a:t>
            </a:r>
            <a:r>
              <a:rPr lang="ja-JP" altLang="en-US" dirty="0"/>
              <a:t>受験上の配慮申請書」は，希望する全ての配慮事項を記入してください。</a:t>
            </a:r>
            <a:br>
              <a:rPr lang="en-US" altLang="ja-JP" dirty="0"/>
            </a:br>
            <a:r>
              <a:rPr lang="ja-JP" altLang="en-US" dirty="0"/>
              <a:t>作成の際には，卒業見込者の場合は本人・保護者・学校の先生等，卒業見込者以外の者の場合は志願者と保護者で相談の上，記入してください。</a:t>
            </a:r>
            <a:endParaRPr lang="en-US" altLang="ja-JP" dirty="0"/>
          </a:p>
          <a:p>
            <a:endParaRPr lang="en-US" altLang="ja-JP" dirty="0"/>
          </a:p>
          <a:p>
            <a:r>
              <a:rPr lang="ja-JP" altLang="en-US" dirty="0"/>
              <a:t>「</a:t>
            </a:r>
            <a:r>
              <a:rPr lang="en-US" altLang="ja-JP" dirty="0"/>
              <a:t>【B】</a:t>
            </a:r>
            <a:r>
              <a:rPr lang="ja-JP" altLang="en-US" dirty="0"/>
              <a:t>診断書」は，希望する全ての配慮事項について，それぞれ必要とする具体的な理由を，医師に記入してもらってください。</a:t>
            </a:r>
            <a:endParaRPr lang="en-US" altLang="ja-JP" dirty="0"/>
          </a:p>
          <a:p>
            <a:r>
              <a:rPr lang="ja-JP" altLang="en-US" dirty="0"/>
              <a:t>それぞれの区分に対応した所定の様式を使用してください。</a:t>
            </a:r>
            <a:endParaRPr lang="en-US" altLang="ja-JP" dirty="0"/>
          </a:p>
          <a:p>
            <a:endParaRPr lang="en-US" altLang="ja-JP" dirty="0"/>
          </a:p>
          <a:p>
            <a:r>
              <a:rPr lang="ja-JP" altLang="en-US" dirty="0"/>
              <a:t>「</a:t>
            </a:r>
            <a:r>
              <a:rPr lang="en-US" altLang="ja-JP" dirty="0"/>
              <a:t>【C】</a:t>
            </a:r>
            <a:r>
              <a:rPr lang="ja-JP" altLang="en-US" dirty="0"/>
              <a:t>状況報告書」は，希望する配慮事項によっては提出が必要です。</a:t>
            </a:r>
            <a:endParaRPr lang="en-US" altLang="ja-JP" dirty="0"/>
          </a:p>
          <a:p>
            <a:r>
              <a:rPr lang="ja-JP" altLang="en-US" dirty="0"/>
              <a:t>該当する配慮事項は配慮案内の３７ページに表にしていますので確認してください。</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発達障害区分で申請する場合は，希望する配慮事項にかかわらず「</a:t>
            </a:r>
            <a:r>
              <a:rPr lang="en-US" altLang="ja-JP" dirty="0"/>
              <a:t>【C】</a:t>
            </a:r>
            <a:r>
              <a:rPr lang="ja-JP" altLang="en-US" dirty="0"/>
              <a:t>状況報告書」を提出してください。</a:t>
            </a:r>
            <a:endParaRPr lang="en-US" altLang="ja-JP" dirty="0"/>
          </a:p>
          <a:p>
            <a:endParaRPr kumimoji="1" lang="en-US" altLang="ja-JP" dirty="0"/>
          </a:p>
          <a:p>
            <a:r>
              <a:rPr kumimoji="1" lang="ja-JP" altLang="en-US" dirty="0"/>
              <a:t>なお，１</a:t>
            </a:r>
            <a:r>
              <a:rPr kumimoji="1" lang="en-US" altLang="ja-JP" dirty="0"/>
              <a:t>.</a:t>
            </a:r>
            <a:r>
              <a:rPr kumimoji="1" lang="ja-JP" altLang="en-US" dirty="0"/>
              <a:t>５倍の試験時間延長を希望する場合には，</a:t>
            </a:r>
            <a:r>
              <a:rPr lang="ja-JP" altLang="en-US" dirty="0"/>
              <a:t>「</a:t>
            </a:r>
            <a:r>
              <a:rPr lang="en-US" altLang="ja-JP" dirty="0"/>
              <a:t>【A】</a:t>
            </a:r>
            <a:r>
              <a:rPr lang="ja-JP" altLang="en-US" dirty="0"/>
              <a:t>受験上の配慮申請書」，「</a:t>
            </a:r>
            <a:r>
              <a:rPr lang="en-US" altLang="ja-JP" dirty="0"/>
              <a:t>【B】</a:t>
            </a:r>
            <a:r>
              <a:rPr lang="ja-JP" altLang="en-US" dirty="0"/>
              <a:t>診断書」，「</a:t>
            </a:r>
            <a:r>
              <a:rPr lang="en-US" altLang="ja-JP" dirty="0"/>
              <a:t>【C】</a:t>
            </a:r>
            <a:r>
              <a:rPr lang="ja-JP" altLang="en-US" dirty="0"/>
              <a:t>状況報告書」</a:t>
            </a:r>
            <a:r>
              <a:rPr kumimoji="1" lang="ja-JP" altLang="en-US" dirty="0"/>
              <a:t>に加えて，</a:t>
            </a:r>
            <a:endParaRPr kumimoji="1" lang="en-US" altLang="ja-JP" dirty="0"/>
          </a:p>
          <a:p>
            <a:r>
              <a:rPr kumimoji="1" lang="ja-JP" altLang="en-US" dirty="0"/>
              <a:t>１</a:t>
            </a:r>
            <a:r>
              <a:rPr kumimoji="1" lang="en-US" altLang="ja-JP" dirty="0"/>
              <a:t>.</a:t>
            </a:r>
            <a:r>
              <a:rPr kumimoji="1" lang="ja-JP" altLang="en-US" dirty="0"/>
              <a:t>５倍の試験時間延長の必要性が分かる「具体的な理由」や「これまでの取組み」等を示した資料の提出が必要です。</a:t>
            </a:r>
            <a:endParaRPr kumimoji="1" lang="en-US" altLang="ja-JP" dirty="0"/>
          </a:p>
          <a:p>
            <a:r>
              <a:rPr kumimoji="1" lang="ja-JP" altLang="en-US" dirty="0"/>
              <a:t>詳しくは配慮案内の９ページの（注３）をご確認ください。</a:t>
            </a:r>
            <a:endParaRPr kumimoji="1" lang="en-US" altLang="ja-JP" dirty="0"/>
          </a:p>
          <a:p>
            <a:endParaRPr kumimoji="1" lang="en-US" altLang="ja-JP" dirty="0"/>
          </a:p>
          <a:p>
            <a:r>
              <a:rPr lang="ja-JP" altLang="en-US" dirty="0"/>
              <a:t>申請書類の各様式については，大学入試センターのホームページからダウンロードしたものを</a:t>
            </a:r>
            <a:r>
              <a:rPr lang="en-US" altLang="ja-JP" dirty="0"/>
              <a:t>A4</a:t>
            </a:r>
            <a:r>
              <a:rPr lang="ja-JP" altLang="en-US" dirty="0"/>
              <a:t>サイズで印刷して使用できます。</a:t>
            </a:r>
            <a:endParaRPr lang="en-US" altLang="ja-JP" dirty="0"/>
          </a:p>
          <a:p>
            <a:r>
              <a:rPr lang="ja-JP" altLang="en-US" dirty="0"/>
              <a:t>印刷は両面印刷，片面印刷のどちらでも構いません。</a:t>
            </a:r>
            <a:endParaRPr lang="en-US" altLang="ja-JP" dirty="0"/>
          </a:p>
          <a:p>
            <a:r>
              <a:rPr lang="ja-JP" altLang="en-US" dirty="0"/>
              <a:t>また，提出する様式については，未記入の面がある場合でも，すべての面を大学入試センターに提出してください。</a:t>
            </a:r>
            <a:endParaRPr lang="en-US" altLang="ja-JP" dirty="0"/>
          </a:p>
          <a:p>
            <a:endParaRPr kumimoji="1" lang="en-US" altLang="ja-JP" dirty="0"/>
          </a:p>
          <a:p>
            <a:r>
              <a:rPr lang="ja-JP" altLang="en-US" dirty="0"/>
              <a:t>「</a:t>
            </a:r>
            <a:r>
              <a:rPr lang="en-US" altLang="ja-JP" dirty="0"/>
              <a:t>【A】</a:t>
            </a:r>
            <a:r>
              <a:rPr lang="ja-JP" altLang="en-US" dirty="0"/>
              <a:t>受験上の配慮申請書」と「</a:t>
            </a:r>
            <a:r>
              <a:rPr lang="en-US" altLang="ja-JP" dirty="0"/>
              <a:t>【C】</a:t>
            </a:r>
            <a:r>
              <a:rPr lang="ja-JP" altLang="en-US" dirty="0"/>
              <a:t>状況報告書」の詳細については，次のスライド以降で説明します。</a:t>
            </a:r>
            <a:endParaRPr kumimoji="1" lang="ja-JP" altLang="en-US" dirty="0"/>
          </a:p>
        </p:txBody>
      </p:sp>
    </p:spTree>
    <p:extLst>
      <p:ext uri="{BB962C8B-B14F-4D97-AF65-F5344CB8AC3E}">
        <p14:creationId xmlns:p14="http://schemas.microsoft.com/office/powerpoint/2010/main" val="2789956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まず，「</a:t>
            </a:r>
            <a:r>
              <a:rPr lang="en-US" altLang="ja-JP" dirty="0"/>
              <a:t>【A】</a:t>
            </a:r>
            <a:r>
              <a:rPr lang="ja-JP" altLang="en-US" dirty="0"/>
              <a:t>受験上の配慮申請書」作成に当たっての</a:t>
            </a:r>
            <a:r>
              <a:rPr kumimoji="1" lang="ja-JP" altLang="en-US" dirty="0"/>
              <a:t>留意点です。</a:t>
            </a:r>
            <a:endParaRPr kumimoji="1" lang="en-US" altLang="ja-JP" dirty="0"/>
          </a:p>
          <a:p>
            <a:endParaRPr kumimoji="1" lang="en-US" altLang="ja-JP" dirty="0"/>
          </a:p>
          <a:p>
            <a:r>
              <a:rPr kumimoji="1" lang="ja-JP" altLang="en-US" dirty="0"/>
              <a:t>１つ目ですが，希望する配慮事項として審査の対象となるのは</a:t>
            </a:r>
            <a:r>
              <a:rPr lang="ja-JP" altLang="en-US" dirty="0"/>
              <a:t>，「 </a:t>
            </a:r>
            <a:r>
              <a:rPr lang="en-US" altLang="ja-JP" sz="1200" kern="0" dirty="0"/>
              <a:t>【A】</a:t>
            </a:r>
            <a:r>
              <a:rPr lang="ja-JP" altLang="en-US" sz="1200" kern="0" dirty="0"/>
              <a:t>受験上の配慮</a:t>
            </a:r>
            <a:r>
              <a:rPr lang="ja-JP" altLang="en-US" dirty="0"/>
              <a:t>申請書」に</a:t>
            </a:r>
            <a:r>
              <a:rPr kumimoji="1" lang="ja-JP" altLang="en-US" dirty="0"/>
              <a:t>記載のある事項のみになります。</a:t>
            </a:r>
            <a:endParaRPr kumimoji="1" lang="en-US" altLang="ja-JP" dirty="0"/>
          </a:p>
          <a:p>
            <a:r>
              <a:rPr kumimoji="1" lang="ja-JP" altLang="en-US" dirty="0"/>
              <a:t>このため，「</a:t>
            </a:r>
            <a:r>
              <a:rPr kumimoji="1" lang="en-US" altLang="ja-JP" dirty="0"/>
              <a:t>【B】</a:t>
            </a:r>
            <a:r>
              <a:rPr kumimoji="1" lang="ja-JP" altLang="en-US" dirty="0"/>
              <a:t>診断書」や「</a:t>
            </a:r>
            <a:r>
              <a:rPr kumimoji="1" lang="en-US" altLang="ja-JP" dirty="0"/>
              <a:t>【C】</a:t>
            </a:r>
            <a:r>
              <a:rPr kumimoji="1" lang="ja-JP" altLang="en-US" dirty="0"/>
              <a:t>状況報告書」に記載されていても，「</a:t>
            </a:r>
            <a:r>
              <a:rPr lang="en-US" altLang="ja-JP" sz="1200" kern="0" dirty="0"/>
              <a:t>【A】</a:t>
            </a:r>
            <a:r>
              <a:rPr lang="ja-JP" altLang="en-US" sz="1200" kern="0" dirty="0"/>
              <a:t>受験上の配慮</a:t>
            </a:r>
            <a:r>
              <a:rPr lang="ja-JP" altLang="en-US" dirty="0"/>
              <a:t>申請書」</a:t>
            </a:r>
            <a:r>
              <a:rPr kumimoji="1" lang="ja-JP" altLang="en-US" dirty="0"/>
              <a:t>に記載がない配慮事項は，審査の対象となりません。</a:t>
            </a:r>
            <a:endParaRPr kumimoji="1" lang="en-US" altLang="ja-JP" dirty="0"/>
          </a:p>
          <a:p>
            <a:endParaRPr kumimoji="1" lang="en-US" altLang="ja-JP" dirty="0"/>
          </a:p>
          <a:p>
            <a:r>
              <a:rPr kumimoji="1" lang="ja-JP" altLang="en-US" dirty="0"/>
              <a:t>２つ目に，例年，必要な配慮事項が申請されていない場合がありますので，志願者・保護者・担当の教員等の間で相談の上，記入してください。</a:t>
            </a:r>
            <a:endParaRPr kumimoji="1" lang="en-US" altLang="ja-JP" dirty="0"/>
          </a:p>
          <a:p>
            <a:endParaRPr kumimoji="1" lang="en-US" altLang="ja-JP" dirty="0"/>
          </a:p>
          <a:p>
            <a:r>
              <a:rPr kumimoji="1" lang="ja-JP" altLang="en-US" dirty="0"/>
              <a:t>３つ目に，各様式の記入欄が足りない場合は，「別紙あり」と記入の上，任意の様式で</a:t>
            </a:r>
            <a:r>
              <a:rPr kumimoji="1" lang="en-US" altLang="ja-JP" dirty="0"/>
              <a:t>A</a:t>
            </a:r>
            <a:r>
              <a:rPr kumimoji="1" lang="ja-JP" altLang="en-US" dirty="0"/>
              <a:t>４サイズの別紙を作成して提出してください。
</a:t>
            </a:r>
            <a:endParaRPr kumimoji="1" lang="en-US" altLang="ja-JP" dirty="0"/>
          </a:p>
          <a:p>
            <a:endParaRPr kumimoji="1" lang="ja-JP" altLang="en-US" dirty="0"/>
          </a:p>
        </p:txBody>
      </p:sp>
    </p:spTree>
    <p:extLst>
      <p:ext uri="{BB962C8B-B14F-4D97-AF65-F5344CB8AC3E}">
        <p14:creationId xmlns:p14="http://schemas.microsoft.com/office/powerpoint/2010/main" val="2712637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続いて， 希望する配慮事項の記入箇所についてです。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「希望する配慮事項」によって，「</a:t>
            </a:r>
            <a:r>
              <a:rPr kumimoji="1" lang="en-US" altLang="ja-JP" dirty="0"/>
              <a:t>【A】</a:t>
            </a:r>
            <a:r>
              <a:rPr kumimoji="1" lang="ja-JP" altLang="en-US" dirty="0"/>
              <a:t>受験上の配慮申請書」の記入箇所が異なります。</a:t>
            </a:r>
            <a:endParaRPr kumimoji="1" lang="en-US" altLang="ja-JP" dirty="0"/>
          </a:p>
          <a:p>
            <a:endParaRPr kumimoji="1" lang="en-US" altLang="ja-JP" dirty="0"/>
          </a:p>
          <a:p>
            <a:r>
              <a:rPr kumimoji="1" lang="ja-JP" altLang="en-US" dirty="0"/>
              <a:t>この「希望する配慮事項」について，「配慮案内」では</a:t>
            </a:r>
            <a:r>
              <a:rPr lang="ja-JP" altLang="en-US" sz="1200" dirty="0">
                <a:latin typeface="ＭＳ Ｐ明朝" panose="02020600040205080304" pitchFamily="18" charset="-128"/>
              </a:rPr>
              <a:t>「</a:t>
            </a:r>
            <a:r>
              <a:rPr lang="en-US" altLang="ja-JP" sz="1200" dirty="0">
                <a:latin typeface="Arial" charset="0"/>
              </a:rPr>
              <a:t>3-1</a:t>
            </a:r>
            <a:r>
              <a:rPr lang="ja-JP" altLang="en-US" sz="1200" dirty="0">
                <a:latin typeface="ＭＳ Ｐ明朝" panose="02020600040205080304" pitchFamily="18" charset="-128"/>
              </a:rPr>
              <a:t>　主な配慮事項」（６ページ），</a:t>
            </a:r>
            <a:r>
              <a:rPr lang="ja-JP" altLang="en-US" sz="1200" dirty="0">
                <a:latin typeface="Arial" charset="0"/>
              </a:rPr>
              <a:t>「</a:t>
            </a:r>
            <a:r>
              <a:rPr lang="en-US" altLang="ja-JP" sz="1200" dirty="0">
                <a:latin typeface="Arial" charset="0"/>
              </a:rPr>
              <a:t>3-2</a:t>
            </a:r>
            <a:r>
              <a:rPr lang="ja-JP" altLang="en-US" sz="1200" dirty="0">
                <a:latin typeface="Arial" charset="0"/>
              </a:rPr>
              <a:t>　その他の配慮事項」（７～９ページ），「</a:t>
            </a:r>
            <a:r>
              <a:rPr lang="en-US" altLang="ja-JP" sz="1200" dirty="0">
                <a:latin typeface="Arial" charset="0"/>
              </a:rPr>
              <a:t>3-3</a:t>
            </a:r>
            <a:r>
              <a:rPr lang="ja-JP" altLang="en-US" sz="1200" dirty="0">
                <a:latin typeface="Arial" charset="0"/>
              </a:rPr>
              <a:t>　事前相談が必要な配慮事項」（１０ページ）の順に確認します。</a:t>
            </a:r>
            <a:endParaRPr kumimoji="1" lang="en-US" altLang="ja-JP" dirty="0"/>
          </a:p>
          <a:p>
            <a:pPr eaLnBrk="1" hangingPunct="1">
              <a:spcBef>
                <a:spcPts val="0"/>
              </a:spcBef>
            </a:pPr>
            <a:endParaRPr lang="en-US" altLang="ja-JP" sz="1200" dirty="0">
              <a:latin typeface="ＭＳ Ｐ明朝" panose="02020600040205080304" pitchFamily="18" charset="-128"/>
            </a:endParaRPr>
          </a:p>
          <a:p>
            <a:pPr eaLnBrk="1" hangingPunct="1">
              <a:spcBef>
                <a:spcPts val="0"/>
              </a:spcBef>
            </a:pPr>
            <a:r>
              <a:rPr lang="ja-JP" altLang="en-US" sz="1200" dirty="0">
                <a:latin typeface="ＭＳ Ｐ明朝" panose="02020600040205080304" pitchFamily="18" charset="-128"/>
              </a:rPr>
              <a:t>希望する配慮事項が「</a:t>
            </a:r>
            <a:r>
              <a:rPr lang="en-US" altLang="ja-JP" sz="1200" dirty="0">
                <a:latin typeface="Arial" charset="0"/>
              </a:rPr>
              <a:t>3-1</a:t>
            </a:r>
            <a:r>
              <a:rPr lang="ja-JP" altLang="en-US" sz="1200" dirty="0">
                <a:latin typeface="ＭＳ Ｐ明朝" panose="02020600040205080304" pitchFamily="18" charset="-128"/>
              </a:rPr>
              <a:t>　主な配慮事項」に</a:t>
            </a:r>
            <a:r>
              <a:rPr kumimoji="1" lang="ja-JP" altLang="en-US" sz="1200" i="0" u="none" strike="noStrike" cap="none" normalizeH="0" baseline="0" dirty="0">
                <a:ln>
                  <a:noFill/>
                </a:ln>
                <a:effectLst/>
                <a:latin typeface="ＭＳ Ｐ明朝" panose="02020600040205080304" pitchFamily="18" charset="-128"/>
              </a:rPr>
              <a:t>記載されている場合は，記入箇所は</a:t>
            </a:r>
            <a:r>
              <a:rPr lang="ja-JP" altLang="en-US" dirty="0">
                <a:latin typeface="ＭＳ Ｐ明朝" panose="02020600040205080304" pitchFamily="18" charset="-128"/>
              </a:rPr>
              <a:t> 「</a:t>
            </a:r>
            <a:r>
              <a:rPr lang="en-US" altLang="ja-JP" dirty="0">
                <a:latin typeface="ＭＳ Ｐ明朝" panose="02020600040205080304" pitchFamily="18" charset="-128"/>
              </a:rPr>
              <a:t>【</a:t>
            </a:r>
            <a:r>
              <a:rPr lang="ja-JP" altLang="en-US" dirty="0"/>
              <a:t>Ａ</a:t>
            </a:r>
            <a:r>
              <a:rPr lang="en-US" altLang="ja-JP" dirty="0">
                <a:latin typeface="ＭＳ Ｐ明朝" panose="02020600040205080304" pitchFamily="18" charset="-128"/>
              </a:rPr>
              <a:t>】</a:t>
            </a:r>
            <a:r>
              <a:rPr lang="ja-JP" altLang="en-US" dirty="0">
                <a:latin typeface="ＭＳ Ｐ明朝" panose="02020600040205080304" pitchFamily="18" charset="-128"/>
              </a:rPr>
              <a:t>受験上の配慮申請書」</a:t>
            </a:r>
            <a:r>
              <a:rPr kumimoji="1" lang="ja-JP" altLang="en-US" sz="1200" b="0" i="0" u="none" strike="noStrike" cap="none" normalizeH="0" baseline="0" dirty="0">
                <a:ln>
                  <a:noFill/>
                </a:ln>
                <a:effectLst/>
                <a:latin typeface="ＭＳ Ｐ明朝" panose="02020600040205080304" pitchFamily="18" charset="-128"/>
              </a:rPr>
              <a:t>第２面の</a:t>
            </a:r>
            <a:r>
              <a:rPr lang="ja-JP" altLang="en-US" sz="1200" dirty="0">
                <a:latin typeface="ＭＳ Ｐ明朝" panose="02020600040205080304" pitchFamily="18" charset="-128"/>
              </a:rPr>
              <a:t>「２．受験に際して希望する配慮事項」になり，該当する項目の四角を</a:t>
            </a:r>
            <a:r>
              <a:rPr lang="ja-JP" altLang="en-US" sz="1200" dirty="0">
                <a:latin typeface="Arial" charset="0"/>
              </a:rPr>
              <a:t>塗りつぶします。</a:t>
            </a:r>
            <a:endParaRPr lang="en-US" altLang="ja-JP" sz="1200" dirty="0">
              <a:latin typeface="Arial" charset="0"/>
            </a:endParaRPr>
          </a:p>
          <a:p>
            <a:pPr eaLnBrk="1" hangingPunct="1">
              <a:spcBef>
                <a:spcPts val="0"/>
              </a:spcBef>
            </a:pPr>
            <a:r>
              <a:rPr lang="ja-JP" altLang="en-US" sz="1200" dirty="0">
                <a:latin typeface="Arial" charset="0"/>
              </a:rPr>
              <a:t>記入例は配慮案内の４０ページに載っています。</a:t>
            </a:r>
            <a:endParaRPr lang="en-US" altLang="ja-JP" sz="1200" dirty="0">
              <a:latin typeface="Arial" charset="0"/>
            </a:endParaRPr>
          </a:p>
          <a:p>
            <a:pPr eaLnBrk="1" hangingPunct="1">
              <a:spcBef>
                <a:spcPts val="0"/>
              </a:spcBef>
            </a:pPr>
            <a:endParaRPr lang="en-US" altLang="ja-JP" sz="1200" dirty="0">
              <a:latin typeface="Arial" charset="0"/>
            </a:endParaRPr>
          </a:p>
          <a:p>
            <a:pPr eaLnBrk="1" hangingPunct="1">
              <a:spcBef>
                <a:spcPts val="0"/>
              </a:spcBef>
              <a:defRPr/>
            </a:pPr>
            <a:r>
              <a:rPr lang="ja-JP" altLang="en-US" sz="1200" dirty="0">
                <a:latin typeface="Arial" charset="0"/>
              </a:rPr>
              <a:t>次に，</a:t>
            </a:r>
            <a:r>
              <a:rPr lang="ja-JP" altLang="en-US" sz="1200" dirty="0">
                <a:latin typeface="ＭＳ Ｐ明朝" panose="02020600040205080304" pitchFamily="18" charset="-128"/>
              </a:rPr>
              <a:t>希望する配慮事項が</a:t>
            </a:r>
            <a:r>
              <a:rPr lang="ja-JP" altLang="en-US" sz="1200" dirty="0">
                <a:latin typeface="Arial" charset="0"/>
              </a:rPr>
              <a:t>「</a:t>
            </a:r>
            <a:r>
              <a:rPr lang="en-US" altLang="ja-JP" sz="1200" dirty="0">
                <a:latin typeface="Arial" charset="0"/>
              </a:rPr>
              <a:t>3-2</a:t>
            </a:r>
            <a:r>
              <a:rPr lang="ja-JP" altLang="en-US" sz="1200" dirty="0">
                <a:latin typeface="Arial" charset="0"/>
              </a:rPr>
              <a:t>　その他の配慮事項」に記載されている場合は</a:t>
            </a:r>
            <a:r>
              <a:rPr lang="ja-JP" altLang="en-US" dirty="0"/>
              <a:t>，記入箇所は「</a:t>
            </a:r>
            <a:r>
              <a:rPr lang="en-US" altLang="ja-JP" dirty="0"/>
              <a:t>【</a:t>
            </a:r>
            <a:r>
              <a:rPr lang="ja-JP" altLang="en-US" dirty="0"/>
              <a:t>Ａ</a:t>
            </a:r>
            <a:r>
              <a:rPr lang="en-US" altLang="ja-JP" dirty="0"/>
              <a:t>】</a:t>
            </a:r>
            <a:r>
              <a:rPr lang="ja-JP" altLang="en-US" dirty="0"/>
              <a:t>受験上の配慮申請書」第３面</a:t>
            </a:r>
            <a:r>
              <a:rPr lang="ja-JP" altLang="en-US" dirty="0">
                <a:solidFill>
                  <a:schemeClr val="accent4"/>
                </a:solidFill>
              </a:rPr>
              <a:t>「㉗その他の希望配慮事項等」</a:t>
            </a:r>
            <a:r>
              <a:rPr lang="en-US" altLang="ja-JP" dirty="0">
                <a:solidFill>
                  <a:schemeClr val="accent4"/>
                </a:solidFill>
              </a:rPr>
              <a:t>(1)</a:t>
            </a:r>
            <a:r>
              <a:rPr lang="ja-JP" altLang="en-US" dirty="0">
                <a:solidFill>
                  <a:schemeClr val="accent4"/>
                </a:solidFill>
              </a:rPr>
              <a:t>の欄になります。</a:t>
            </a:r>
            <a:endParaRPr lang="en-US" altLang="ja-JP" dirty="0">
              <a:solidFill>
                <a:schemeClr val="accent4"/>
              </a:solidFill>
            </a:endParaRPr>
          </a:p>
          <a:p>
            <a:pPr eaLnBrk="1" hangingPunct="1">
              <a:spcBef>
                <a:spcPts val="0"/>
              </a:spcBef>
              <a:defRPr/>
            </a:pPr>
            <a:endParaRPr lang="en-US" altLang="ja-JP" dirty="0">
              <a:solidFill>
                <a:schemeClr val="accent4"/>
              </a:solidFill>
            </a:endParaRPr>
          </a:p>
          <a:p>
            <a:pPr lvl="0" eaLnBrk="1" hangingPunct="1">
              <a:spcBef>
                <a:spcPts val="0"/>
              </a:spcBef>
              <a:defRPr/>
            </a:pPr>
            <a:r>
              <a:rPr lang="ja-JP" altLang="en-US" dirty="0">
                <a:latin typeface="ＭＳ Ｐ明朝" panose="02020600040205080304" pitchFamily="18" charset="-128"/>
              </a:rPr>
              <a:t>最後に，</a:t>
            </a:r>
            <a:r>
              <a:rPr lang="ja-JP" altLang="en-US" sz="1200" dirty="0">
                <a:latin typeface="ＭＳ Ｐ明朝" panose="02020600040205080304" pitchFamily="18" charset="-128"/>
              </a:rPr>
              <a:t>希望する配慮事項が</a:t>
            </a:r>
            <a:r>
              <a:rPr lang="ja-JP" altLang="en-US" dirty="0">
                <a:latin typeface="ＭＳ Ｐ明朝" panose="02020600040205080304" pitchFamily="18" charset="-128"/>
              </a:rPr>
              <a:t>「</a:t>
            </a:r>
            <a:r>
              <a:rPr lang="en-US" altLang="ja-JP" sz="1200" dirty="0">
                <a:latin typeface="Arial" charset="0"/>
              </a:rPr>
              <a:t>3-1</a:t>
            </a:r>
            <a:r>
              <a:rPr lang="ja-JP" altLang="en-US" dirty="0">
                <a:latin typeface="ＭＳ Ｐ明朝" panose="02020600040205080304" pitchFamily="18" charset="-128"/>
              </a:rPr>
              <a:t>　主な配慮事項」</a:t>
            </a:r>
            <a:r>
              <a:rPr lang="ja-JP" altLang="en-US" dirty="0"/>
              <a:t>と「</a:t>
            </a:r>
            <a:r>
              <a:rPr lang="en-US" altLang="ja-JP" dirty="0"/>
              <a:t>3-2</a:t>
            </a:r>
            <a:r>
              <a:rPr lang="ja-JP" altLang="en-US" dirty="0"/>
              <a:t>　その他の配慮事項」に</a:t>
            </a:r>
            <a:r>
              <a:rPr lang="ja-JP" altLang="en-US" sz="1200" dirty="0">
                <a:latin typeface="Arial" charset="0"/>
              </a:rPr>
              <a:t>記載のない場合は，</a:t>
            </a:r>
            <a:r>
              <a:rPr lang="ja-JP" altLang="en-US" dirty="0"/>
              <a:t>「</a:t>
            </a:r>
            <a:r>
              <a:rPr lang="en-US" altLang="ja-JP" dirty="0"/>
              <a:t>3-3</a:t>
            </a:r>
            <a:r>
              <a:rPr lang="ja-JP" altLang="en-US" dirty="0"/>
              <a:t>　事前相談が必要な配慮事項」に該当します。</a:t>
            </a:r>
            <a:endParaRPr lang="en-US" altLang="ja-JP" dirty="0"/>
          </a:p>
          <a:p>
            <a:pPr marL="0" marR="0" lvl="0" indent="0" algn="l" defTabSz="914400" rtl="0" eaLnBrk="1" fontAlgn="base" latinLnBrk="0" hangingPunct="1">
              <a:lnSpc>
                <a:spcPct val="100000"/>
              </a:lnSpc>
              <a:spcBef>
                <a:spcPts val="0"/>
              </a:spcBef>
              <a:spcAft>
                <a:spcPct val="0"/>
              </a:spcAft>
              <a:buClrTx/>
              <a:buSzTx/>
              <a:buFontTx/>
              <a:buNone/>
              <a:tabLst/>
              <a:defRPr/>
            </a:pPr>
            <a:r>
              <a:rPr lang="ja-JP" altLang="en-US" dirty="0">
                <a:solidFill>
                  <a:schemeClr val="accent4"/>
                </a:solidFill>
              </a:rPr>
              <a:t>大学入試センターへ事前相談の上，記入してください。</a:t>
            </a:r>
            <a:endParaRPr lang="en-US" altLang="ja-JP" dirty="0">
              <a:solidFill>
                <a:schemeClr val="accent4"/>
              </a:solidFill>
            </a:endParaRPr>
          </a:p>
          <a:p>
            <a:pPr lvl="0" eaLnBrk="1" hangingPunct="1">
              <a:spcBef>
                <a:spcPts val="0"/>
              </a:spcBef>
              <a:defRPr/>
            </a:pPr>
            <a:r>
              <a:rPr lang="ja-JP" altLang="en-US" dirty="0"/>
              <a:t>記入箇所は 「</a:t>
            </a:r>
            <a:r>
              <a:rPr lang="en-US" altLang="ja-JP" dirty="0"/>
              <a:t>【</a:t>
            </a:r>
            <a:r>
              <a:rPr lang="ja-JP" altLang="en-US" dirty="0"/>
              <a:t>Ａ</a:t>
            </a:r>
            <a:r>
              <a:rPr lang="en-US" altLang="ja-JP" dirty="0"/>
              <a:t>】</a:t>
            </a:r>
            <a:r>
              <a:rPr lang="ja-JP" altLang="en-US" dirty="0"/>
              <a:t>受験上の配慮申請書」第３面</a:t>
            </a:r>
            <a:r>
              <a:rPr lang="ja-JP" altLang="en-US" dirty="0">
                <a:solidFill>
                  <a:schemeClr val="accent4"/>
                </a:solidFill>
              </a:rPr>
              <a:t>「㉗その他の希望配慮事項等」</a:t>
            </a:r>
            <a:r>
              <a:rPr lang="en-US" altLang="ja-JP" dirty="0">
                <a:solidFill>
                  <a:schemeClr val="accent4"/>
                </a:solidFill>
              </a:rPr>
              <a:t>(2)</a:t>
            </a:r>
            <a:r>
              <a:rPr lang="ja-JP" altLang="en-US" dirty="0">
                <a:solidFill>
                  <a:schemeClr val="accent4"/>
                </a:solidFill>
              </a:rPr>
              <a:t>の欄になります。</a:t>
            </a:r>
            <a:endParaRPr lang="en-US" altLang="ja-JP" dirty="0">
              <a:solidFill>
                <a:schemeClr val="accent4"/>
              </a:solidFill>
            </a:endParaRPr>
          </a:p>
          <a:p>
            <a:pPr lvl="0" eaLnBrk="1" hangingPunct="1">
              <a:spcBef>
                <a:spcPts val="0"/>
              </a:spcBef>
              <a:defRPr/>
            </a:pPr>
            <a:endParaRPr lang="en-US" altLang="ja-JP" dirty="0">
              <a:solidFill>
                <a:schemeClr val="accent4"/>
              </a:solidFill>
            </a:endParaRPr>
          </a:p>
          <a:p>
            <a:endParaRPr kumimoji="1" lang="ja-JP" altLang="en-US" dirty="0"/>
          </a:p>
        </p:txBody>
      </p:sp>
    </p:spTree>
    <p:extLst>
      <p:ext uri="{BB962C8B-B14F-4D97-AF65-F5344CB8AC3E}">
        <p14:creationId xmlns:p14="http://schemas.microsoft.com/office/powerpoint/2010/main" val="4285577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a:t>
            </a:r>
            <a:r>
              <a:rPr kumimoji="1" lang="ja-JP" altLang="en-US" dirty="0"/>
              <a:t>，第１面「②整理番号」等についてです。</a:t>
            </a:r>
            <a:endParaRPr kumimoji="1" lang="en-US" altLang="ja-JP" dirty="0"/>
          </a:p>
          <a:p>
            <a:r>
              <a:rPr lang="ja-JP" altLang="en-US" dirty="0"/>
              <a:t>配慮案内の３８ページをご覧ください。</a:t>
            </a:r>
            <a:endParaRPr kumimoji="1" lang="en-US" altLang="ja-JP" dirty="0"/>
          </a:p>
          <a:p>
            <a:endParaRPr kumimoji="1" lang="en-US" altLang="ja-JP" dirty="0"/>
          </a:p>
          <a:p>
            <a:r>
              <a:rPr kumimoji="1" lang="ja-JP" altLang="en-US" dirty="0"/>
              <a:t>まずは，卒業見込者の記入上の注意ですが，申請書第１面の「②整理番号」欄は，</a:t>
            </a:r>
            <a:r>
              <a:rPr kumimoji="1" lang="ja-JP" altLang="en-US" sz="1200" dirty="0"/>
              <a:t>学校で取りまとめる志願票と同じ整理番号を，学校において記入してください。</a:t>
            </a:r>
            <a:endParaRPr kumimoji="1" lang="en-US" altLang="ja-JP" sz="1200" dirty="0"/>
          </a:p>
          <a:p>
            <a:r>
              <a:rPr kumimoji="1" lang="ja-JP" altLang="en-US" sz="1200" b="0" u="none" dirty="0"/>
              <a:t>ただし，出願前に申請する場合は記入</a:t>
            </a:r>
            <a:r>
              <a:rPr kumimoji="1" lang="ja-JP" altLang="en-US" sz="1200" b="0" u="none" strike="noStrike" dirty="0"/>
              <a:t>する必要はありません</a:t>
            </a:r>
            <a:r>
              <a:rPr kumimoji="1" lang="ja-JP" altLang="en-US" sz="1200" b="0" u="none" dirty="0"/>
              <a:t>。</a:t>
            </a:r>
            <a:endParaRPr kumimoji="1" lang="en-US" altLang="ja-JP" sz="1200" b="0" u="none" dirty="0"/>
          </a:p>
          <a:p>
            <a:pPr lvl="0" algn="just" eaLnBrk="1" fontAlgn="auto" hangingPunct="1">
              <a:spcBef>
                <a:spcPts val="0"/>
              </a:spcBef>
              <a:spcAft>
                <a:spcPts val="0"/>
              </a:spcAft>
              <a:defRPr/>
            </a:pPr>
            <a:r>
              <a:rPr kumimoji="1" lang="ja-JP" altLang="en-US" sz="1200" b="0" u="none" dirty="0"/>
              <a:t>「⑩</a:t>
            </a:r>
            <a:r>
              <a:rPr kumimoji="1" lang="ja-JP" altLang="en-US" sz="1200" dirty="0"/>
              <a:t>校長名・記載責任者名</a:t>
            </a:r>
            <a:r>
              <a:rPr kumimoji="1" lang="ja-JP" altLang="en-US" dirty="0"/>
              <a:t>・記載責任者の連絡先</a:t>
            </a:r>
            <a:r>
              <a:rPr kumimoji="1" lang="ja-JP" altLang="en-US" sz="1200" dirty="0"/>
              <a:t>」欄は，校長の署名又は職印の押印，担当の学校の先生の氏名・</a:t>
            </a:r>
            <a:r>
              <a:rPr lang="ja-JP" altLang="en-US" dirty="0"/>
              <a:t>連絡先等</a:t>
            </a:r>
            <a:r>
              <a:rPr kumimoji="1" lang="ja-JP" altLang="en-US" sz="1200" dirty="0"/>
              <a:t>を学校において記入してください。</a:t>
            </a:r>
            <a:endParaRPr kumimoji="1" lang="en-US" altLang="ja-JP" sz="1200" b="0" u="none" dirty="0"/>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u="none" dirty="0"/>
              <a:t>なお，申請書等の記入内容について不明な点がある場合は，大学入試センターから記載責任者の先生に問い合わせさせていただきますので，</a:t>
            </a:r>
            <a:endParaRPr kumimoji="1" lang="en-US" altLang="ja-JP" sz="1200" b="0" u="none" dirty="0"/>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u="none" dirty="0"/>
              <a:t>記載責任者の先生も申請書等のコピーを保管するようにお願いします。</a:t>
            </a:r>
            <a:endParaRPr kumimoji="1" lang="en-US" altLang="ja-JP" sz="1200" b="0" u="none" dirty="0"/>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dirty="0"/>
              <a:t>次に，既卒者など，</a:t>
            </a:r>
            <a:r>
              <a:rPr kumimoji="1" lang="ja-JP" altLang="en-US" sz="1200" b="0" u="none" dirty="0"/>
              <a:t>卒業見込者以外の場合の</a:t>
            </a:r>
            <a:r>
              <a:rPr kumimoji="1" lang="ja-JP" altLang="en-US" dirty="0"/>
              <a:t>記入上の注意ですが，「②整理番号」欄は，記入</a:t>
            </a:r>
            <a:r>
              <a:rPr kumimoji="1" lang="ja-JP" altLang="en-US" strike="noStrike" dirty="0"/>
              <a:t>する必要はありません</a:t>
            </a:r>
            <a:r>
              <a:rPr kumimoji="1" lang="ja-JP" altLang="en-US" dirty="0"/>
              <a:t>。</a:t>
            </a:r>
            <a:endParaRPr kumimoji="1" lang="en-US" altLang="ja-JP" dirty="0"/>
          </a:p>
          <a:p>
            <a:pPr lvl="0" algn="just" eaLnBrk="1" fontAlgn="auto" hangingPunct="1">
              <a:spcBef>
                <a:spcPts val="0"/>
              </a:spcBef>
              <a:spcAft>
                <a:spcPts val="0"/>
              </a:spcAft>
              <a:defRPr/>
            </a:pPr>
            <a:r>
              <a:rPr kumimoji="1" lang="ja-JP" altLang="en-US" sz="1200" b="0" u="none" dirty="0"/>
              <a:t>「⑩</a:t>
            </a:r>
            <a:r>
              <a:rPr kumimoji="1" lang="ja-JP" altLang="en-US" sz="1200" dirty="0"/>
              <a:t>校長名・記載責任者名・記載責任者の連絡先」欄は，申請書を記入した方が署名をしてください。</a:t>
            </a:r>
            <a:endParaRPr kumimoji="1" lang="en-US" altLang="ja-JP" sz="1200" dirty="0"/>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dirty="0"/>
              <a:t>校長名を記入</a:t>
            </a:r>
            <a:r>
              <a:rPr kumimoji="1" lang="ja-JP" altLang="en-US" strike="noStrike" dirty="0"/>
              <a:t>する必要はありません</a:t>
            </a:r>
            <a:r>
              <a:rPr kumimoji="1" lang="ja-JP" altLang="en-US" dirty="0"/>
              <a:t>。</a:t>
            </a:r>
          </a:p>
        </p:txBody>
      </p:sp>
    </p:spTree>
    <p:extLst>
      <p:ext uri="{BB962C8B-B14F-4D97-AF65-F5344CB8AC3E}">
        <p14:creationId xmlns:p14="http://schemas.microsoft.com/office/powerpoint/2010/main" val="2815655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次に，第３面</a:t>
            </a:r>
            <a:r>
              <a:rPr lang="ja-JP" altLang="en-US" sz="1200" dirty="0">
                <a:solidFill>
                  <a:schemeClr val="accent4"/>
                </a:solidFill>
              </a:rPr>
              <a:t>「㉗その他の希望配慮事項等」</a:t>
            </a:r>
            <a:r>
              <a:rPr kumimoji="1" lang="ja-JP" altLang="en-US" dirty="0"/>
              <a:t>の記入についてです。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配慮案内の４１ページをご覧ください。</a:t>
            </a:r>
            <a:endParaRPr kumimoji="1" lang="en-US" altLang="ja-JP" dirty="0"/>
          </a:p>
          <a:p>
            <a:endParaRPr lang="en-US" altLang="ja-JP" sz="1200" dirty="0"/>
          </a:p>
          <a:p>
            <a:r>
              <a:rPr lang="ja-JP" altLang="en-US" sz="1200" dirty="0">
                <a:latin typeface="Arial" charset="0"/>
              </a:rPr>
              <a:t>希望する配慮事項が「</a:t>
            </a:r>
            <a:r>
              <a:rPr lang="en-US" altLang="ja-JP" sz="1200" dirty="0">
                <a:latin typeface="Arial" charset="0"/>
              </a:rPr>
              <a:t>3-2</a:t>
            </a:r>
            <a:r>
              <a:rPr lang="ja-JP" altLang="en-US" sz="1200" dirty="0">
                <a:latin typeface="Arial" charset="0"/>
              </a:rPr>
              <a:t>　その他の配慮事項」に記載されている場合は，</a:t>
            </a:r>
            <a:r>
              <a:rPr lang="ja-JP" altLang="en-US" sz="1200" dirty="0">
                <a:solidFill>
                  <a:schemeClr val="accent4"/>
                </a:solidFill>
              </a:rPr>
              <a:t>「㉗その他の希望配慮事項等」</a:t>
            </a:r>
            <a:r>
              <a:rPr lang="en-US" altLang="ja-JP" sz="1200" dirty="0">
                <a:solidFill>
                  <a:schemeClr val="accent4"/>
                </a:solidFill>
              </a:rPr>
              <a:t>(1)</a:t>
            </a:r>
            <a:r>
              <a:rPr lang="ja-JP" altLang="en-US" sz="1200" dirty="0">
                <a:solidFill>
                  <a:schemeClr val="accent4"/>
                </a:solidFill>
              </a:rPr>
              <a:t>に</a:t>
            </a:r>
            <a:r>
              <a:rPr lang="ja-JP" altLang="en-US" sz="1200" dirty="0">
                <a:latin typeface="Arial" charset="0"/>
              </a:rPr>
              <a:t>該当する配慮事項と４桁のコードをそれぞれ記入してください。</a:t>
            </a:r>
            <a:endParaRPr lang="en-US" altLang="ja-JP" sz="1200" dirty="0">
              <a:latin typeface="Arial" charset="0"/>
            </a:endParaRPr>
          </a:p>
          <a:p>
            <a:r>
              <a:rPr lang="en-US" altLang="ja-JP" sz="1200" dirty="0"/>
              <a:t>(1)</a:t>
            </a:r>
            <a:r>
              <a:rPr lang="ja-JP" altLang="en-US" sz="1200" dirty="0"/>
              <a:t>の</a:t>
            </a:r>
            <a:r>
              <a:rPr lang="ja-JP" altLang="en-US" dirty="0"/>
              <a:t>欄が不足する場合は，下の</a:t>
            </a:r>
            <a:r>
              <a:rPr lang="en-US" altLang="ja-JP" dirty="0">
                <a:solidFill>
                  <a:schemeClr val="accent4"/>
                </a:solidFill>
              </a:rPr>
              <a:t>(2)</a:t>
            </a:r>
            <a:r>
              <a:rPr lang="ja-JP" altLang="en-US" dirty="0">
                <a:solidFill>
                  <a:schemeClr val="accent4"/>
                </a:solidFill>
              </a:rPr>
              <a:t>の</a:t>
            </a:r>
            <a:r>
              <a:rPr lang="ja-JP" altLang="en-US" dirty="0"/>
              <a:t>欄に記入してください。</a:t>
            </a:r>
            <a:endParaRPr lang="en-US" altLang="ja-JP" dirty="0"/>
          </a:p>
          <a:p>
            <a:endParaRPr lang="en-US" altLang="ja-JP" sz="1200" dirty="0">
              <a:latin typeface="Arial" charset="0"/>
            </a:endParaRPr>
          </a:p>
          <a:p>
            <a:r>
              <a:rPr lang="ja-JP" altLang="en-US" sz="1200" dirty="0">
                <a:latin typeface="Arial" charset="0"/>
              </a:rPr>
              <a:t>それでは，スライドの記入例</a:t>
            </a:r>
            <a:r>
              <a:rPr lang="ja-JP" altLang="en-US" dirty="0"/>
              <a:t>で説明します。</a:t>
            </a:r>
            <a:endParaRPr lang="en-US" altLang="ja-JP" sz="1200" dirty="0">
              <a:latin typeface="Arial"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Arial" charset="0"/>
              </a:rPr>
              <a:t>「書字補助具の持参使用」を希望する場合，まず，配慮案内６ページの「</a:t>
            </a:r>
            <a:r>
              <a:rPr lang="en-US" altLang="ja-JP" sz="1200" dirty="0">
                <a:latin typeface="Arial" charset="0"/>
              </a:rPr>
              <a:t>3-1</a:t>
            </a:r>
            <a:r>
              <a:rPr lang="ja-JP" altLang="en-US" sz="1200" dirty="0">
                <a:latin typeface="Arial" charset="0"/>
              </a:rPr>
              <a:t>　主な配慮事項」を確認します。</a:t>
            </a:r>
            <a:endParaRPr lang="en-US" altLang="ja-JP" sz="1200" dirty="0">
              <a:latin typeface="Arial" charset="0"/>
            </a:endParaRPr>
          </a:p>
          <a:p>
            <a:r>
              <a:rPr lang="ja-JP" altLang="en-US" sz="1200" dirty="0">
                <a:latin typeface="Arial" charset="0"/>
              </a:rPr>
              <a:t>ここには希望する配慮事項が載っていないので，続いて７ページから９ページの「</a:t>
            </a:r>
            <a:r>
              <a:rPr lang="en-US" altLang="ja-JP" sz="1200" dirty="0"/>
              <a:t>3-2</a:t>
            </a:r>
            <a:r>
              <a:rPr lang="ja-JP" altLang="en-US" sz="1200" dirty="0"/>
              <a:t>　その他の配慮事項</a:t>
            </a:r>
            <a:r>
              <a:rPr lang="ja-JP" altLang="en-US" sz="1200" dirty="0">
                <a:latin typeface="Arial" charset="0"/>
              </a:rPr>
              <a:t>」を確認します。</a:t>
            </a:r>
            <a:endParaRPr lang="en-US" altLang="ja-JP" sz="1200" dirty="0">
              <a:latin typeface="Arial" charset="0"/>
            </a:endParaRPr>
          </a:p>
          <a:p>
            <a:r>
              <a:rPr lang="ja-JP" altLang="en-US" sz="1200" dirty="0">
                <a:latin typeface="Arial" charset="0"/>
              </a:rPr>
              <a:t>８ページに「書字補助具の持参使用」がありますので，</a:t>
            </a:r>
            <a:r>
              <a:rPr lang="ja-JP" altLang="en-US" sz="1200" dirty="0"/>
              <a:t>「㉗その他の希望配慮事項等」</a:t>
            </a:r>
            <a:r>
              <a:rPr lang="en-US" altLang="ja-JP" sz="1200" dirty="0"/>
              <a:t> (1)</a:t>
            </a:r>
            <a:r>
              <a:rPr lang="ja-JP" altLang="en-US" sz="1200" dirty="0"/>
              <a:t>の配慮</a:t>
            </a:r>
            <a:r>
              <a:rPr lang="ja-JP" altLang="en-US" sz="1200" dirty="0">
                <a:latin typeface="Arial" charset="0"/>
              </a:rPr>
              <a:t>事項に「書字補助具の持参使用」と記入し，</a:t>
            </a:r>
            <a:endParaRPr lang="en-US" altLang="ja-JP" sz="1200" dirty="0">
              <a:latin typeface="Arial" charset="0"/>
            </a:endParaRPr>
          </a:p>
          <a:p>
            <a:r>
              <a:rPr lang="ja-JP" altLang="en-US" sz="1200" dirty="0">
                <a:latin typeface="Arial" charset="0"/>
              </a:rPr>
              <a:t>対応する４桁のコードである「６０４８」をコード欄に記入します。</a:t>
            </a:r>
            <a:endParaRPr lang="en-US" altLang="ja-JP" sz="1200" dirty="0">
              <a:latin typeface="Arial" charset="0"/>
            </a:endParaRPr>
          </a:p>
          <a:p>
            <a:endParaRPr lang="en-US" altLang="ja-JP" sz="1200" dirty="0">
              <a:latin typeface="Arial" charset="0"/>
            </a:endParaRPr>
          </a:p>
          <a:p>
            <a:r>
              <a:rPr lang="ja-JP" altLang="en-US" sz="1200" dirty="0">
                <a:latin typeface="Arial" charset="0"/>
              </a:rPr>
              <a:t>なお，配慮事項によっては，</a:t>
            </a:r>
            <a:r>
              <a:rPr kumimoji="1" lang="ja-JP" altLang="en-US" dirty="0"/>
              <a:t>第４面「４．補足事項等記入欄」に補足事項等を記入する必要がありますので，記入漏れのないようにご留意ください。</a:t>
            </a:r>
            <a:endParaRPr kumimoji="1" lang="en-US" altLang="ja-JP" dirty="0"/>
          </a:p>
          <a:p>
            <a:r>
              <a:rPr kumimoji="1" lang="ja-JP" altLang="en-US" sz="1200" dirty="0">
                <a:latin typeface="Arial" charset="0"/>
              </a:rPr>
              <a:t>記入例の「書字補助具の持参使用」の場合では、どのような書字補助具を持参するか等を記入することになります。</a:t>
            </a:r>
            <a:endParaRPr lang="en-US" altLang="ja-JP" sz="1200" dirty="0">
              <a:latin typeface="Arial" charset="0"/>
            </a:endParaRPr>
          </a:p>
          <a:p>
            <a:endParaRPr kumimoji="1" lang="ja-JP" altLang="en-US" dirty="0"/>
          </a:p>
        </p:txBody>
      </p:sp>
    </p:spTree>
    <p:extLst>
      <p:ext uri="{BB962C8B-B14F-4D97-AF65-F5344CB8AC3E}">
        <p14:creationId xmlns:p14="http://schemas.microsoft.com/office/powerpoint/2010/main" val="2898938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defRPr/>
            </a:pPr>
            <a:r>
              <a:rPr lang="ja-JP" altLang="en-US" dirty="0">
                <a:solidFill>
                  <a:schemeClr val="accent4"/>
                </a:solidFill>
              </a:rPr>
              <a:t>続いて，</a:t>
            </a:r>
            <a:r>
              <a:rPr lang="ja-JP" altLang="en-US" dirty="0"/>
              <a:t> 申請書</a:t>
            </a:r>
            <a:r>
              <a:rPr lang="ja-JP" altLang="en-US" dirty="0">
                <a:solidFill>
                  <a:schemeClr val="accent4"/>
                </a:solidFill>
              </a:rPr>
              <a:t>第３面「㉗その他の希望配慮事項等」</a:t>
            </a:r>
            <a:r>
              <a:rPr lang="en-US" altLang="ja-JP" dirty="0">
                <a:solidFill>
                  <a:schemeClr val="accent4"/>
                </a:solidFill>
              </a:rPr>
              <a:t> (2)</a:t>
            </a:r>
            <a:r>
              <a:rPr lang="ja-JP" altLang="en-US" sz="1200" dirty="0">
                <a:solidFill>
                  <a:schemeClr val="accent4"/>
                </a:solidFill>
              </a:rPr>
              <a:t>の欄についてです。</a:t>
            </a:r>
            <a:endParaRPr lang="en-US" altLang="ja-JP" sz="1200" dirty="0">
              <a:solidFill>
                <a:schemeClr val="accent4"/>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accent4"/>
                </a:solidFill>
              </a:rPr>
              <a:t>希望する配慮事項が「</a:t>
            </a:r>
            <a:r>
              <a:rPr lang="en-US" altLang="ja-JP" sz="1200" dirty="0">
                <a:solidFill>
                  <a:schemeClr val="accent4"/>
                </a:solidFill>
              </a:rPr>
              <a:t>3-1</a:t>
            </a:r>
            <a:r>
              <a:rPr lang="ja-JP" altLang="en-US" sz="1200" dirty="0">
                <a:solidFill>
                  <a:schemeClr val="accent4"/>
                </a:solidFill>
              </a:rPr>
              <a:t>　主な配慮事項」 と</a:t>
            </a:r>
            <a:r>
              <a:rPr lang="ja-JP" altLang="en-US" sz="1200" dirty="0">
                <a:latin typeface="Arial" charset="0"/>
              </a:rPr>
              <a:t>「</a:t>
            </a:r>
            <a:r>
              <a:rPr lang="en-US" altLang="ja-JP" sz="1200" dirty="0">
                <a:latin typeface="Arial" charset="0"/>
              </a:rPr>
              <a:t>3-2</a:t>
            </a:r>
            <a:r>
              <a:rPr lang="ja-JP" altLang="en-US" sz="1200" dirty="0">
                <a:latin typeface="Arial" charset="0"/>
              </a:rPr>
              <a:t>　その他の配慮事項</a:t>
            </a:r>
            <a:r>
              <a:rPr lang="ja-JP" altLang="en-US" sz="1200" dirty="0">
                <a:solidFill>
                  <a:schemeClr val="accent4"/>
                </a:solidFill>
              </a:rPr>
              <a:t>」に記載のない場合は，</a:t>
            </a:r>
            <a:r>
              <a:rPr lang="ja-JP" altLang="en-US" dirty="0"/>
              <a:t>「</a:t>
            </a:r>
            <a:r>
              <a:rPr lang="en-US" altLang="ja-JP" dirty="0"/>
              <a:t>3-3</a:t>
            </a:r>
            <a:r>
              <a:rPr lang="ja-JP" altLang="en-US" dirty="0"/>
              <a:t>　事前相談が必要な配慮事項」に該当します。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solidFill>
                  <a:schemeClr val="accent4"/>
                </a:solidFill>
              </a:rPr>
              <a:t>大学入試センターへ事前相談の上，</a:t>
            </a:r>
            <a:r>
              <a:rPr lang="ja-JP" altLang="en-US" sz="1200" dirty="0">
                <a:solidFill>
                  <a:schemeClr val="accent4"/>
                </a:solidFill>
              </a:rPr>
              <a:t>希望する配慮事項を</a:t>
            </a:r>
            <a:r>
              <a:rPr lang="en-US" altLang="ja-JP" sz="1200" dirty="0">
                <a:solidFill>
                  <a:schemeClr val="accent4"/>
                </a:solidFill>
              </a:rPr>
              <a:t>(2)</a:t>
            </a:r>
            <a:r>
              <a:rPr lang="ja-JP" altLang="en-US" sz="1200" dirty="0">
                <a:solidFill>
                  <a:schemeClr val="accent4"/>
                </a:solidFill>
              </a:rPr>
              <a:t>の欄に簡潔に記入してください。</a:t>
            </a:r>
            <a:endParaRPr lang="en-US" altLang="ja-JP" sz="1200" dirty="0">
              <a:solidFill>
                <a:schemeClr val="accent4"/>
              </a:solidFill>
            </a:endParaRPr>
          </a:p>
          <a:p>
            <a:pPr lvl="0">
              <a:defRPr/>
            </a:pPr>
            <a:endParaRPr lang="en-US" altLang="ja-JP" sz="1200" dirty="0">
              <a:solidFill>
                <a:schemeClr val="accent4"/>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accent4"/>
                </a:solidFill>
              </a:rPr>
              <a:t>なお，記入欄が不足する場合には，「別紙あり」と記入の上，別紙を作成してください。</a:t>
            </a:r>
            <a:endParaRPr kumimoji="1" lang="en-US" altLang="ja-JP" dirty="0"/>
          </a:p>
          <a:p>
            <a:endParaRPr kumimoji="1" lang="ja-JP" altLang="en-US" dirty="0"/>
          </a:p>
        </p:txBody>
      </p:sp>
    </p:spTree>
    <p:extLst>
      <p:ext uri="{BB962C8B-B14F-4D97-AF65-F5344CB8AC3E}">
        <p14:creationId xmlns:p14="http://schemas.microsoft.com/office/powerpoint/2010/main" val="2058735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続いて，申請する配慮事項の第二希望についてです。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配慮案内の４３ページをご覧ください。</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申請書類の提出は一度のみとなり，また大学入試センターで審査の上決定した配慮事項については再審査を行わないため，</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希望する配慮事項に第二希望がある場合は，</a:t>
            </a:r>
            <a:r>
              <a:rPr lang="ja-JP" altLang="en-US" sz="1200" dirty="0">
                <a:solidFill>
                  <a:schemeClr val="accent4"/>
                </a:solidFill>
              </a:rPr>
              <a:t>第３面「㉗その他の希望配慮事項等」</a:t>
            </a:r>
            <a:r>
              <a:rPr lang="en-US" altLang="ja-JP" sz="1200" dirty="0">
                <a:solidFill>
                  <a:schemeClr val="accent4"/>
                </a:solidFill>
              </a:rPr>
              <a:t> (2)</a:t>
            </a:r>
            <a:r>
              <a:rPr lang="ja-JP" altLang="en-US" sz="1200" dirty="0">
                <a:solidFill>
                  <a:schemeClr val="accent4"/>
                </a:solidFill>
              </a:rPr>
              <a:t>の欄に簡潔に</a:t>
            </a:r>
            <a:r>
              <a:rPr kumimoji="1" lang="ja-JP" altLang="en-US" dirty="0"/>
              <a:t>記入してください。</a:t>
            </a:r>
            <a:endParaRPr kumimoji="1" lang="en-US" altLang="ja-JP" dirty="0"/>
          </a:p>
          <a:p>
            <a:endParaRPr kumimoji="1" lang="en-US" altLang="ja-JP" dirty="0"/>
          </a:p>
          <a:p>
            <a:r>
              <a:rPr kumimoji="1" lang="ja-JP" altLang="en-US" dirty="0"/>
              <a:t>特に，「個室の設定（試験室に受験者１名）」，「マークシート解答　試験時間延長」</a:t>
            </a:r>
            <a:r>
              <a:rPr lang="ja-JP" altLang="en-US" dirty="0"/>
              <a:t>及び</a:t>
            </a:r>
            <a:r>
              <a:rPr kumimoji="1" lang="ja-JP" altLang="en-US" dirty="0"/>
              <a:t>「リスニングの免除」を申請する場合には，必ず第二希望を記入してください。</a:t>
            </a:r>
            <a:endParaRPr kumimoji="1" lang="en-US" altLang="ja-JP" dirty="0"/>
          </a:p>
          <a:p>
            <a:r>
              <a:rPr kumimoji="1" lang="ja-JP" altLang="en-US" dirty="0"/>
              <a:t>第二希望がない場合は，「第二希望なし」と記入してください。</a:t>
            </a:r>
            <a:endParaRPr kumimoji="1" lang="en-US" altLang="ja-JP" dirty="0"/>
          </a:p>
          <a:p>
            <a:r>
              <a:rPr kumimoji="1" lang="ja-JP" altLang="en-US" dirty="0"/>
              <a:t>なお，第三希望以降がある場合にも同様に申請可能です。</a:t>
            </a:r>
            <a:endParaRPr kumimoji="1" lang="en-US" altLang="ja-JP" dirty="0"/>
          </a:p>
          <a:p>
            <a:endParaRPr kumimoji="1" lang="en-US" altLang="ja-JP" dirty="0"/>
          </a:p>
          <a:p>
            <a:r>
              <a:rPr kumimoji="1" lang="ja-JP" altLang="en-US" dirty="0"/>
              <a:t>スライドの記入例では，「個室の設定（試験室に受験者１名）」の第二希望，第三希望を申請する場合を示しています。</a:t>
            </a:r>
            <a:endParaRPr kumimoji="1" lang="en-US" altLang="ja-JP" dirty="0"/>
          </a:p>
          <a:p>
            <a:r>
              <a:rPr kumimoji="1" lang="ja-JP" altLang="en-US" dirty="0"/>
              <a:t>「個室の設定（試験室に受験者１名）」が不許可となった場合に，少人数の別室での受験や，最後列の席など座席の指定を希望する場合には，例のように記入してください。</a:t>
            </a:r>
          </a:p>
        </p:txBody>
      </p:sp>
    </p:spTree>
    <p:extLst>
      <p:ext uri="{BB962C8B-B14F-4D97-AF65-F5344CB8AC3E}">
        <p14:creationId xmlns:p14="http://schemas.microsoft.com/office/powerpoint/2010/main" val="3576076109"/>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405563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2482776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16332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3708441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157590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852576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7" name="Rectangle 12"/>
          <p:cNvSpPr>
            <a:spLocks noGrp="1" noChangeArrowheads="1"/>
          </p:cNvSpPr>
          <p:nvPr>
            <p:ph type="sldNum" sz="quarter" idx="12"/>
          </p:nvPr>
        </p:nvSpPr>
        <p:spPr>
          <a:xfrm>
            <a:off x="9408000" y="5949000"/>
            <a:ext cx="2641600" cy="476250"/>
          </a:xfrm>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1640189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958703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1345923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2011044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1775158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97530133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0364" name="Rectangle 12"/>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1" name="グループ化 10">
            <a:extLst>
              <a:ext uri="{FF2B5EF4-FFF2-40B4-BE49-F238E27FC236}">
                <a16:creationId xmlns:a16="http://schemas.microsoft.com/office/drawing/2014/main" id="{A747DB4B-BF09-43D4-922E-AE29A87D4161}"/>
              </a:ext>
            </a:extLst>
          </p:cNvPr>
          <p:cNvGrpSpPr/>
          <p:nvPr userDrawn="1"/>
        </p:nvGrpSpPr>
        <p:grpSpPr>
          <a:xfrm>
            <a:off x="6240000" y="45000"/>
            <a:ext cx="5976000" cy="792000"/>
            <a:chOff x="6168000" y="261000"/>
            <a:chExt cx="5976000" cy="792000"/>
          </a:xfrm>
        </p:grpSpPr>
        <p:sp>
          <p:nvSpPr>
            <p:cNvPr id="12" name="正方形/長方形 11">
              <a:extLst>
                <a:ext uri="{FF2B5EF4-FFF2-40B4-BE49-F238E27FC236}">
                  <a16:creationId xmlns:a16="http://schemas.microsoft.com/office/drawing/2014/main" id="{42929FDD-614C-4DA3-A0F6-8A46F88DC55E}"/>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pic>
          <p:nvPicPr>
            <p:cNvPr id="13" name="図 12">
              <a:extLst>
                <a:ext uri="{FF2B5EF4-FFF2-40B4-BE49-F238E27FC236}">
                  <a16:creationId xmlns:a16="http://schemas.microsoft.com/office/drawing/2014/main" id="{CD19C03E-A23F-4AC2-B4ED-A0C3B91BC22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4" name="直角三角形 13">
              <a:extLst>
                <a:ext uri="{FF2B5EF4-FFF2-40B4-BE49-F238E27FC236}">
                  <a16:creationId xmlns:a16="http://schemas.microsoft.com/office/drawing/2014/main" id="{F86AF5AE-233D-479E-B7A5-DCF03D9B0392}"/>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sp>
          <p:nvSpPr>
            <p:cNvPr id="15" name="テキスト ボックス 14">
              <a:extLst>
                <a:ext uri="{FF2B5EF4-FFF2-40B4-BE49-F238E27FC236}">
                  <a16:creationId xmlns:a16="http://schemas.microsoft.com/office/drawing/2014/main" id="{8F1A5F47-6E90-4B48-B412-6F22C7898AC1}"/>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D3ACE0D6-857D-41D1-ADC8-7C66CB7D2E6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7" name="正方形/長方形 16">
            <a:extLst>
              <a:ext uri="{FF2B5EF4-FFF2-40B4-BE49-F238E27FC236}">
                <a16:creationId xmlns:a16="http://schemas.microsoft.com/office/drawing/2014/main" id="{889A98F5-262E-40D2-BC85-C631B8ADF0ED}"/>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rgbClr val="333399"/>
              </a:solidFill>
              <a:effectLst/>
              <a:latin typeface="Arial" charset="0"/>
              <a:ea typeface="ＭＳ Ｐゴシック" pitchFamily="50" charset="-128"/>
            </a:endParaRPr>
          </a:p>
        </p:txBody>
      </p:sp>
    </p:spTree>
    <p:extLst>
      <p:ext uri="{BB962C8B-B14F-4D97-AF65-F5344CB8AC3E}">
        <p14:creationId xmlns:p14="http://schemas.microsoft.com/office/powerpoint/2010/main" val="3780289981"/>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6.png" Type="http://schemas.openxmlformats.org/officeDocument/2006/relationships/image"/></Relationships>
</file>

<file path=ppt/slides/_rels/slide11.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7.png" Type="http://schemas.openxmlformats.org/officeDocument/2006/relationships/image"/></Relationships>
</file>

<file path=ppt/slides/_rels/slide12.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8.png" Type="http://schemas.openxmlformats.org/officeDocument/2006/relationships/image"/><Relationship Id="rId4" Target="../media/image9.png" Type="http://schemas.openxmlformats.org/officeDocument/2006/relationships/image"/></Relationships>
</file>

<file path=ppt/slides/_rels/slide1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10.png" Type="http://schemas.openxmlformats.org/officeDocument/2006/relationships/image"/></Relationships>
</file>

<file path=ppt/slides/_rels/slide1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11.png" Type="http://schemas.openxmlformats.org/officeDocument/2006/relationships/image"/><Relationship Id="rId4" Target="../media/image12.jpg" Type="http://schemas.openxmlformats.org/officeDocument/2006/relationships/image"/></Relationships>
</file>

<file path=ppt/slides/_rels/slide17.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7.xml" Type="http://schemas.openxmlformats.org/officeDocument/2006/relationships/notesSlide"/><Relationship Id="rId3" Target="../media/image13.png" Type="http://schemas.openxmlformats.org/officeDocument/2006/relationships/imag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3.jpeg" Type="http://schemas.openxmlformats.org/officeDocument/2006/relationships/image"/><Relationship Id="rId4" Target="../media/image4.png" Type="http://schemas.openxmlformats.org/officeDocument/2006/relationships/image"/></Relationships>
</file>

<file path=ppt/slides/_rels/slide8.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5.png" Type="http://schemas.openxmlformats.org/officeDocument/2006/relationships/image"/></Relationships>
</file>

<file path=ppt/slides/_rels/slide9.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4.png" Type="http://schemas.openxmlformats.org/officeDocument/2006/relationships/image"/><Relationship Id="rId4" Target="../media/image5.png"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6D279C2-F23A-4A2A-B075-B05CACE5EE8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3" name="Rectangle 2">
            <a:extLst>
              <a:ext uri="{FF2B5EF4-FFF2-40B4-BE49-F238E27FC236}">
                <a16:creationId xmlns:a16="http://schemas.microsoft.com/office/drawing/2014/main" id="{A800127B-AEE4-4631-9A57-0119A57F9345}"/>
              </a:ext>
            </a:extLst>
          </p:cNvPr>
          <p:cNvSpPr txBox="1">
            <a:spLocks noChangeArrowheads="1"/>
          </p:cNvSpPr>
          <p:nvPr/>
        </p:nvSpPr>
        <p:spPr>
          <a:xfrm>
            <a:off x="696000" y="1269000"/>
            <a:ext cx="5796099" cy="870402"/>
          </a:xfrm>
          <a:prstGeom prst="rect">
            <a:avLst/>
          </a:prstGeom>
        </p:spPr>
        <p:txBody>
          <a:bodyPr anchor="ctr" anchorCtr="0"/>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ctr" defTabSz="914400" eaLnBrk="1" fontAlgn="base" hangingPunct="1" indent="0" latinLnBrk="0" lvl="0" marL="0" marR="0" rtl="0">
              <a:lnSpc>
                <a:spcPts val="4000"/>
              </a:lnSpc>
              <a:spcBef>
                <a:spcPct val="0"/>
              </a:spcBef>
              <a:spcAft>
                <a:spcPts val="0"/>
              </a:spcAft>
              <a:buClrTx/>
              <a:buSzTx/>
              <a:buFontTx/>
              <a:buNone/>
              <a:tabLst/>
              <a:defRPr/>
            </a:pPr>
            <a:r>
              <a:rPr altLang="en-US" b="0" baseline="0" cap="none" dirty="0" i="0" kern="0" kumimoji="1" lang="ja-JP" noProof="0" normalizeH="0" spc="400" strike="noStrike" sz="4800" u="none">
                <a:ln>
                  <a:noFill/>
                </a:ln>
                <a:solidFill>
                  <a:srgbClr val="000000"/>
                </a:solidFill>
                <a:effectLst/>
                <a:uLnTx/>
                <a:uFillTx/>
                <a:latin charset="-128" panose="020B0900000000000000" pitchFamily="50" typeface="HGSｺﾞｼｯｸE"/>
                <a:ea charset="-128" panose="020B0900000000000000" pitchFamily="50" typeface="HGSｺﾞｼｯｸE"/>
                <a:cs typeface="+mj-cs"/>
              </a:rPr>
              <a:t>受験上の配慮案内</a:t>
            </a:r>
            <a:endParaRPr altLang="ja-JP" b="0" baseline="0" cap="none" dirty="0" i="0" kern="0" kumimoji="1" lang="en-US" noProof="0" normalizeH="0" spc="0" strike="noStrike" sz="2400" u="none">
              <a:ln>
                <a:noFill/>
              </a:ln>
              <a:solidFill>
                <a:srgbClr val="000000"/>
              </a:solidFill>
              <a:effectLst/>
              <a:uLnTx/>
              <a:uFillTx/>
              <a:latin charset="-128" panose="020B0900000000000000" pitchFamily="50" typeface="HGSｺﾞｼｯｸE"/>
              <a:ea charset="-128" panose="020B0900000000000000" pitchFamily="50" typeface="HGSｺﾞｼｯｸE"/>
              <a:cs typeface="+mj-cs"/>
            </a:endParaRPr>
          </a:p>
        </p:txBody>
      </p:sp>
      <p:sp>
        <p:nvSpPr>
          <p:cNvPr id="5" name="角丸四角形 21">
            <a:extLst>
              <a:ext uri="{FF2B5EF4-FFF2-40B4-BE49-F238E27FC236}">
                <a16:creationId xmlns:a16="http://schemas.microsoft.com/office/drawing/2014/main" id="{7DEC1DA8-F838-4EBD-AE1E-9A7EE02B4FC3}"/>
              </a:ext>
            </a:extLst>
          </p:cNvPr>
          <p:cNvSpPr/>
          <p:nvPr/>
        </p:nvSpPr>
        <p:spPr bwMode="auto">
          <a:xfrm>
            <a:off x="912000" y="4869000"/>
            <a:ext cx="10296000" cy="1198558"/>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algn="l" defTabSz="914400" eaLnBrk="1" fontAlgn="base" hangingPunct="1" indent="360000" latinLnBrk="0" lvl="0" marL="0" marR="0" rtl="0">
              <a:lnSpc>
                <a:spcPct val="100000"/>
              </a:lnSpc>
              <a:spcBef>
                <a:spcPct val="20000"/>
              </a:spcBef>
              <a:spcAft>
                <a:spcPct val="0"/>
              </a:spcAft>
              <a:buClrTx/>
              <a:buSzTx/>
              <a:buFont charset="2" panose="05000000000000000000" pitchFamily="2" typeface="Wingdings"/>
              <a:buChar char="Ø"/>
              <a:tabLst/>
              <a:defRPr/>
            </a:pP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「受験上の配慮案内」をお手元にご準備ください。本資料に記載する参照ページは「受験上の配慮案内」のページとなります。</a:t>
            </a:r>
            <a:endPar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endParaRPr>
          </a:p>
          <a:p>
            <a:pPr algn="l" defTabSz="914400" eaLnBrk="1" fontAlgn="base" hangingPunct="1" indent="-360000" latinLnBrk="0" lvl="0" marL="180000" marR="0" rtl="0">
              <a:lnSpc>
                <a:spcPct val="100000"/>
              </a:lnSpc>
              <a:spcBef>
                <a:spcPct val="20000"/>
              </a:spcBef>
              <a:spcAft>
                <a:spcPct val="0"/>
              </a:spcAft>
              <a:buClrTx/>
              <a:buSzTx/>
              <a:buFont charset="2" panose="05000000000000000000" pitchFamily="2" typeface="Wingdings"/>
              <a:buChar char="Ø"/>
              <a:tabLst/>
              <a:defRPr/>
            </a:pP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スライドでは，以下の名称について，適宜，</a:t>
            </a:r>
            <a:r>
              <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rPr>
              <a:t> </a:t>
            </a: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省略します。</a:t>
            </a:r>
            <a:endPar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endParaRPr>
          </a:p>
          <a:p>
            <a:pPr algn="l" defTabSz="914400" eaLnBrk="1" fontAlgn="base" hangingPunct="1" indent="0" latinLnBrk="0" lvl="1" marL="455613"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400" u="none">
                <a:ln>
                  <a:noFill/>
                </a:ln>
                <a:solidFill>
                  <a:srgbClr val="2D2D8A"/>
                </a:solidFill>
                <a:effectLst/>
                <a:uLnTx/>
                <a:uFillTx/>
                <a:latin typeface="ＭＳ Ｐゴシック"/>
                <a:ea typeface="ＭＳ Ｐゴシック"/>
                <a:cs typeface="+mn-cs"/>
              </a:rPr>
              <a:t>◆　　大学入学共通テスト　　⇒共通テスト     　　　　 ◆　　大学入学共通テスト受験案内　　⇒受験案内</a:t>
            </a:r>
            <a:endParaRPr altLang="ja-JP" b="0" baseline="0" cap="none" dirty="0" i="0" kern="1200" kumimoji="1" lang="en-US" noProof="0" normalizeH="0" spc="0" strike="noStrike" sz="1400" u="none">
              <a:ln>
                <a:noFill/>
              </a:ln>
              <a:solidFill>
                <a:srgbClr val="2D2D8A"/>
              </a:solidFill>
              <a:effectLst/>
              <a:uLnTx/>
              <a:uFillTx/>
              <a:latin typeface="ＭＳ Ｐゴシック"/>
              <a:ea typeface="ＭＳ Ｐゴシック"/>
              <a:cs typeface="+mn-cs"/>
            </a:endParaRPr>
          </a:p>
          <a:p>
            <a:pPr algn="l" defTabSz="914400" eaLnBrk="1" fontAlgn="base" hangingPunct="1" indent="0" latinLnBrk="0" lvl="1" marL="455613"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400" u="none">
                <a:ln>
                  <a:noFill/>
                </a:ln>
                <a:solidFill>
                  <a:srgbClr val="2D2D8A"/>
                </a:solidFill>
                <a:effectLst/>
                <a:uLnTx/>
                <a:uFillTx/>
                <a:latin typeface="ＭＳ Ｐゴシック"/>
                <a:ea typeface="ＭＳ Ｐゴシック"/>
                <a:cs typeface="+mn-cs"/>
              </a:rPr>
              <a:t>◆　　受験上の配慮案内　　 ⇒配慮案内</a:t>
            </a:r>
            <a:r>
              <a:rPr altLang="en-US" b="0" baseline="0" cap="none" dirty="0" i="0" kern="1200" kumimoji="1" lang="ja-JP" noProof="0" normalizeH="0" spc="0" strike="noStrike" sz="1400" u="none">
                <a:ln>
                  <a:noFill/>
                </a:ln>
                <a:solidFill>
                  <a:srgbClr val="0066FF"/>
                </a:solidFill>
                <a:effectLst/>
                <a:uLnTx/>
                <a:uFillTx/>
                <a:latin typeface="ＭＳ Ｐゴシック"/>
                <a:ea typeface="ＭＳ Ｐゴシック"/>
                <a:cs typeface="+mn-cs"/>
              </a:rPr>
              <a:t>　</a:t>
            </a:r>
            <a:endParaRPr altLang="en-US" b="0" baseline="0" cap="none" dirty="0" i="0" kern="1200" kumimoji="1" lang="ja-JP" noProof="0" normalizeH="0" spc="0" strike="noStrike" sz="1600" u="none">
              <a:ln>
                <a:noFill/>
              </a:ln>
              <a:solidFill>
                <a:srgbClr val="2D2D8A"/>
              </a:solidFill>
              <a:effectLst/>
              <a:uLnTx/>
              <a:uFillTx/>
              <a:latin typeface="ＭＳ Ｐゴシック"/>
              <a:ea typeface="ＭＳ Ｐゴシック"/>
              <a:cs typeface="+mn-cs"/>
            </a:endParaRPr>
          </a:p>
        </p:txBody>
      </p:sp>
      <p:sp>
        <p:nvSpPr>
          <p:cNvPr id="9" name="正方形/長方形 8">
            <a:extLst>
              <a:ext uri="{FF2B5EF4-FFF2-40B4-BE49-F238E27FC236}">
                <a16:creationId xmlns:a16="http://schemas.microsoft.com/office/drawing/2014/main" id="{418D4CCB-F770-48BA-9190-DFECEFC0A819}"/>
              </a:ext>
            </a:extLst>
          </p:cNvPr>
          <p:cNvSpPr/>
          <p:nvPr/>
        </p:nvSpPr>
        <p:spPr>
          <a:xfrm>
            <a:off x="1056000" y="2277000"/>
            <a:ext cx="5400000" cy="369332"/>
          </a:xfrm>
          <a:prstGeom prst="rect">
            <a:avLst/>
          </a:prstGeom>
          <a:noFill/>
        </p:spPr>
        <p:txBody>
          <a:bodyPr wrap="square">
            <a:spAutoFit/>
          </a:bodyPr>
          <a:lstStyle/>
          <a:p>
            <a:pPr algn="l" defTabSz="914400" eaLnBrk="0" fontAlgn="auto" hangingPunct="0" indent="0" latinLnBrk="0" lvl="0" marL="0" marR="0" rtl="0">
              <a:lnSpc>
                <a:spcPct val="100000"/>
              </a:lnSpc>
              <a:spcBef>
                <a:spcPct val="0"/>
              </a:spcBef>
              <a:spcAft>
                <a:spcPts val="0"/>
              </a:spcAft>
              <a:buClrTx/>
              <a:buSzTx/>
              <a:buFontTx/>
              <a:buNone/>
              <a:tabLst/>
              <a:defRPr/>
            </a:pPr>
            <a:r>
              <a:rPr altLang="ja-JP" b="0" baseline="0" cap="none" dirty="0" i="0" kern="1200" kumimoji="1" lang="en-US"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en-US" b="0" baseline="0" cap="none" dirty="0" i="0" kern="1200" kumimoji="1" lang="ja-JP"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　このスライドでは以下の内容について説明します</a:t>
            </a:r>
            <a:endParaRPr altLang="ja-JP" b="0" baseline="0" cap="none" dirty="0" i="0" kern="1200" kumimoji="1" lang="en-US"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grpSp>
        <p:nvGrpSpPr>
          <p:cNvPr id="12" name="グループ化 11">
            <a:extLst>
              <a:ext uri="{FF2B5EF4-FFF2-40B4-BE49-F238E27FC236}">
                <a16:creationId xmlns:a16="http://schemas.microsoft.com/office/drawing/2014/main" id="{E0BE577F-F21A-4FCD-9811-534E98AC3D30}"/>
              </a:ext>
            </a:extLst>
          </p:cNvPr>
          <p:cNvGrpSpPr/>
          <p:nvPr/>
        </p:nvGrpSpPr>
        <p:grpSpPr>
          <a:xfrm>
            <a:off x="1056000" y="2781000"/>
            <a:ext cx="5040238" cy="1604824"/>
            <a:chOff x="5303912" y="2637000"/>
            <a:chExt cx="5040238" cy="1604824"/>
          </a:xfrm>
        </p:grpSpPr>
        <p:sp>
          <p:nvSpPr>
            <p:cNvPr id="10" name="角丸四角形 13">
              <a:extLst>
                <a:ext uri="{FF2B5EF4-FFF2-40B4-BE49-F238E27FC236}">
                  <a16:creationId xmlns:a16="http://schemas.microsoft.com/office/drawing/2014/main" id="{C48EB209-233A-4070-937D-75BFD57A7613}"/>
                </a:ext>
              </a:extLst>
            </p:cNvPr>
            <p:cNvSpPr/>
            <p:nvPr/>
          </p:nvSpPr>
          <p:spPr>
            <a:xfrm>
              <a:off x="5303912" y="2637001"/>
              <a:ext cx="5040238"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algn="l" defTabSz="914400" eaLnBrk="1" fontAlgn="base" hangingPunct="1" indent="360000" latinLnBrk="0" lvl="0" marL="0" marR="0" rtl="0">
                <a:lnSpc>
                  <a:spcPct val="100000"/>
                </a:lnSpc>
                <a:spcBef>
                  <a:spcPct val="20000"/>
                </a:spcBef>
                <a:spcAft>
                  <a:spcPct val="0"/>
                </a:spcAft>
                <a:buClrTx/>
                <a:buSzTx/>
                <a:buFont charset="2" panose="05000000000000000000" pitchFamily="2" typeface="Wingdings"/>
                <a:buChar char="Ø"/>
                <a:tabLst/>
                <a:defRPr/>
              </a:pPr>
              <a:endParaRPr altLang="en-US" b="0" baseline="0" cap="none" dirty="0" i="0" kern="1200" kumimoji="1" lang="ja-JP" noProof="0" normalizeH="0" spc="0" strike="noStrike" sz="1200" u="none">
                <a:ln>
                  <a:noFill/>
                </a:ln>
                <a:solidFill>
                  <a:srgbClr val="000000"/>
                </a:solidFill>
                <a:effectLst/>
                <a:uLnTx/>
                <a:uFillTx/>
                <a:latin typeface="ＭＳ Ｐゴシック"/>
                <a:ea typeface="ＭＳ Ｐゴシック"/>
                <a:cs typeface="+mn-cs"/>
              </a:endParaRPr>
            </a:p>
          </p:txBody>
        </p:sp>
        <p:sp>
          <p:nvSpPr>
            <p:cNvPr id="11" name="正方形/長方形 10">
              <a:extLst>
                <a:ext uri="{FF2B5EF4-FFF2-40B4-BE49-F238E27FC236}">
                  <a16:creationId xmlns:a16="http://schemas.microsoft.com/office/drawing/2014/main" id="{139386D5-3747-4727-833F-C5FA11254EE8}"/>
                </a:ext>
              </a:extLst>
            </p:cNvPr>
            <p:cNvSpPr/>
            <p:nvPr/>
          </p:nvSpPr>
          <p:spPr>
            <a:xfrm>
              <a:off x="5664001" y="2637000"/>
              <a:ext cx="4147289" cy="1554913"/>
            </a:xfrm>
            <a:prstGeom prst="rect">
              <a:avLst/>
            </a:prstGeom>
          </p:spPr>
          <p:txBody>
            <a:bodyPr wrap="none">
              <a:spAutoFit/>
            </a:bodyPr>
            <a:lstStyle/>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rgbClr val="FFFFFF">
                      <a:lumMod val="75000"/>
                    </a:srgbClr>
                  </a:solidFill>
                  <a:effectLst/>
                  <a:uLnTx/>
                  <a:uFillTx/>
                  <a:latin typeface="ＭＳ Ｐゴシック"/>
                  <a:ea typeface="ＭＳ Ｐゴシック"/>
                  <a:cs typeface="+mn-cs"/>
                </a:rPr>
                <a:t>Ⅰ </a:t>
              </a:r>
              <a:r>
                <a:rPr altLang="en-US" b="1" baseline="0" cap="none" dirty="0" i="0" kern="0" kumimoji="1" lang="ja-JP" noProof="0" normalizeH="0" spc="0" strike="noStrike" sz="2400" u="none">
                  <a:ln>
                    <a:noFill/>
                  </a:ln>
                  <a:solidFill>
                    <a:srgbClr val="FFFFFF">
                      <a:lumMod val="75000"/>
                    </a:srgbClr>
                  </a:solidFill>
                  <a:effectLst/>
                  <a:uLnTx/>
                  <a:uFillTx/>
                  <a:latin typeface="ＭＳ Ｐゴシック"/>
                  <a:ea typeface="ＭＳ Ｐゴシック"/>
                  <a:cs typeface="+mn-cs"/>
                </a:rPr>
                <a:t>概要</a:t>
              </a:r>
              <a:endParaRPr altLang="ja-JP" b="1" baseline="0" cap="none" dirty="0" i="0" kern="0" kumimoji="1" lang="en-US" noProof="0" normalizeH="0" spc="0" strike="noStrike" sz="2400" u="none">
                <a:ln>
                  <a:noFill/>
                </a:ln>
                <a:solidFill>
                  <a:srgbClr val="FFFFFF">
                    <a:lumMod val="75000"/>
                  </a:srgbClr>
                </a:solidFill>
                <a:effectLst/>
                <a:uLnTx/>
                <a:uFillTx/>
                <a:latin typeface="ＭＳ Ｐゴシック"/>
                <a:ea typeface="ＭＳ Ｐゴシック"/>
                <a:cs typeface="+mn-cs"/>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chemeClr val="bg1">
                      <a:lumMod val="75000"/>
                    </a:schemeClr>
                  </a:solidFill>
                  <a:effectLst/>
                  <a:uLnTx/>
                  <a:uFillTx/>
                  <a:latin typeface="ＭＳ Ｐゴシック"/>
                  <a:ea typeface="ＭＳ Ｐゴシック"/>
                  <a:cs typeface="+mn-cs"/>
                </a:rPr>
                <a:t>Ⅱ</a:t>
              </a:r>
              <a:r>
                <a:rPr altLang="en-US" b="1" baseline="0" cap="none" dirty="0" i="0" kern="0" kumimoji="1" lang="ja-JP" noProof="0" normalizeH="0" spc="0" strike="noStrike" sz="2400" u="none">
                  <a:ln>
                    <a:noFill/>
                  </a:ln>
                  <a:solidFill>
                    <a:schemeClr val="bg1">
                      <a:lumMod val="75000"/>
                    </a:schemeClr>
                  </a:solidFill>
                  <a:effectLst/>
                  <a:uLnTx/>
                  <a:uFillTx/>
                  <a:latin typeface="ＭＳ Ｐゴシック"/>
                  <a:ea typeface="ＭＳ Ｐゴシック"/>
                  <a:cs typeface="+mn-cs"/>
                </a:rPr>
                <a:t> 申請方法</a:t>
              </a:r>
              <a:r>
                <a:rPr altLang="en-US" b="1" dirty="0" kern="0" lang="ja-JP" sz="2400">
                  <a:solidFill>
                    <a:schemeClr val="bg1">
                      <a:lumMod val="75000"/>
                    </a:schemeClr>
                  </a:solidFill>
                  <a:latin typeface="ＭＳ Ｐゴシック"/>
                  <a:ea typeface="ＭＳ Ｐゴシック"/>
                </a:rPr>
                <a:t>及び</a:t>
              </a:r>
              <a:r>
                <a:rPr altLang="en-US" b="1" baseline="0" cap="none" dirty="0" i="0" kern="0" kumimoji="1" lang="ja-JP" noProof="0" normalizeH="0" spc="0" strike="noStrike" sz="2400" u="none">
                  <a:ln>
                    <a:noFill/>
                  </a:ln>
                  <a:solidFill>
                    <a:schemeClr val="bg1">
                      <a:lumMod val="75000"/>
                    </a:schemeClr>
                  </a:solidFill>
                  <a:effectLst/>
                  <a:uLnTx/>
                  <a:uFillTx/>
                  <a:latin typeface="ＭＳ Ｐゴシック"/>
                  <a:ea typeface="ＭＳ Ｐゴシック"/>
                  <a:cs typeface="+mn-cs"/>
                </a:rPr>
                <a:t>通知書</a:t>
              </a:r>
              <a:endParaRPr altLang="ja-JP" b="1" baseline="0" cap="none" dirty="0" i="0" kern="0" kumimoji="1" lang="en-US" noProof="0" normalizeH="0" spc="0" strike="noStrike" sz="2400" u="none">
                <a:ln>
                  <a:noFill/>
                </a:ln>
                <a:solidFill>
                  <a:schemeClr val="bg1">
                    <a:lumMod val="75000"/>
                  </a:schemeClr>
                </a:solidFill>
                <a:effectLst/>
                <a:uLnTx/>
                <a:uFillTx/>
                <a:latin typeface="ＭＳ Ｐゴシック"/>
                <a:ea typeface="ＭＳ Ｐゴシック"/>
                <a:cs typeface="+mn-cs"/>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effectLst/>
                  <a:uLnTx/>
                  <a:uFillTx/>
                  <a:latin typeface="ＭＳ Ｐゴシック"/>
                  <a:ea charset="-128" panose="020B0600070205080204" pitchFamily="50" typeface="ＭＳ Ｐゴシック"/>
                  <a:cs typeface="+mn-cs"/>
                </a:rPr>
                <a:t>Ⅲ</a:t>
              </a:r>
              <a:r>
                <a:rPr altLang="en-US" b="1" baseline="0" cap="none" dirty="0" i="0" kern="0" kumimoji="1" lang="ja-JP" noProof="0" normalizeH="0" spc="0" strike="noStrike" sz="2400" u="none">
                  <a:ln>
                    <a:noFill/>
                  </a:ln>
                  <a:effectLst/>
                  <a:uLnTx/>
                  <a:uFillTx/>
                  <a:latin typeface="ＭＳ Ｐゴシック"/>
                  <a:cs typeface="+mn-cs"/>
                </a:rPr>
                <a:t> 申請書類作成上の留意点</a:t>
              </a:r>
              <a:endParaRPr altLang="ja-JP" b="1" baseline="0" cap="none" dirty="0" i="0" kern="0" kumimoji="1" lang="en-US" noProof="0" normalizeH="0" spc="0" strike="noStrike" sz="2400" u="none">
                <a:ln>
                  <a:noFill/>
                </a:ln>
                <a:effectLst/>
                <a:uLnTx/>
                <a:uFillTx/>
                <a:latin typeface="ＭＳ Ｐゴシック"/>
                <a:ea typeface="ＭＳ Ｐゴシック"/>
                <a:cs typeface="+mn-cs"/>
              </a:endParaRPr>
            </a:p>
          </p:txBody>
        </p:sp>
      </p:grpSp>
      <p:pic>
        <p:nvPicPr>
          <p:cNvPr id="6" name="図 5">
            <a:extLst>
              <a:ext uri="{FF2B5EF4-FFF2-40B4-BE49-F238E27FC236}">
                <a16:creationId xmlns:a16="http://schemas.microsoft.com/office/drawing/2014/main" id="{D2277E6B-A867-4082-8053-2C920396B4FE}"/>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8112000" y="1197000"/>
            <a:ext cx="2436030" cy="3456000"/>
          </a:xfrm>
          <a:prstGeom prst="rect">
            <a:avLst/>
          </a:prstGeom>
        </p:spPr>
      </p:pic>
    </p:spTree>
    <p:extLst>
      <p:ext uri="{BB962C8B-B14F-4D97-AF65-F5344CB8AC3E}">
        <p14:creationId xmlns:p14="http://schemas.microsoft.com/office/powerpoint/2010/main" val="3195906353"/>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10</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P4</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1</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53B73AE4-838A-4BA7-9173-E176499770D1}"/>
              </a:ext>
            </a:extLst>
          </p:cNvPr>
          <p:cNvSpPr/>
          <p:nvPr/>
        </p:nvSpPr>
        <p:spPr bwMode="auto">
          <a:xfrm>
            <a:off x="408000" y="1629000"/>
            <a:ext cx="11520000" cy="4874799"/>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342900" marL="342900">
              <a:spcBef>
                <a:spcPts val="0"/>
              </a:spcBef>
              <a:spcAft>
                <a:spcPts val="0"/>
              </a:spcAft>
              <a:buFont charset="2" panose="05000000000000000000" pitchFamily="2" typeface="Wingdings"/>
              <a:buChar char="l"/>
              <a:defRPr/>
            </a:pPr>
            <a:r>
              <a:rPr altLang="en-US" dirty="0" lang="ja-JP" spc="-150" sz="2200">
                <a:solidFill>
                  <a:srgbClr val="000000"/>
                </a:solidFill>
                <a:latin typeface="Arial"/>
                <a:ea typeface="ＭＳ Ｐゴシック"/>
              </a:rPr>
              <a:t>　配慮を希望する理由，症状及び学校等での状況等を記入してください。</a:t>
            </a:r>
            <a:endParaRPr altLang="ja-JP" dirty="0" lang="en-US" spc="-150" sz="2200">
              <a:solidFill>
                <a:srgbClr val="000000"/>
              </a:solidFill>
              <a:latin typeface="Arial"/>
              <a:ea typeface="ＭＳ Ｐゴシック"/>
            </a:endParaRPr>
          </a:p>
          <a:p>
            <a:pPr algn="just" eaLnBrk="1" hangingPunct="1">
              <a:lnSpc>
                <a:spcPct val="150000"/>
              </a:lnSpc>
              <a:spcBef>
                <a:spcPts val="0"/>
              </a:spcBef>
              <a:spcAft>
                <a:spcPts val="0"/>
              </a:spcAft>
              <a:defRPr/>
            </a:pPr>
            <a:r>
              <a:rPr altLang="en-US" dirty="0" lang="ja-JP" sz="2000">
                <a:solidFill>
                  <a:srgbClr val="000000"/>
                </a:solidFill>
                <a:latin typeface="Arial"/>
                <a:ea typeface="ＭＳ Ｐゴシック"/>
              </a:rPr>
              <a:t>　</a:t>
            </a:r>
            <a:r>
              <a:rPr altLang="en-US" dirty="0" lang="ja-JP" sz="1800">
                <a:solidFill>
                  <a:srgbClr val="000000"/>
                </a:solidFill>
                <a:latin typeface="Arial"/>
                <a:ea typeface="ＭＳ Ｐゴシック"/>
              </a:rPr>
              <a:t>　　</a:t>
            </a:r>
            <a:endParaRPr altLang="ja-JP" dirty="0" lang="en-US" sz="1800">
              <a:solidFill>
                <a:srgbClr val="000000"/>
              </a:solidFill>
              <a:latin typeface="Arial"/>
              <a:ea typeface="ＭＳ Ｐゴシック"/>
            </a:endParaRPr>
          </a:p>
          <a:p>
            <a:pPr algn="just" eaLnBrk="1" hangingPunct="1">
              <a:lnSpc>
                <a:spcPct val="150000"/>
              </a:lnSpc>
              <a:spcBef>
                <a:spcPts val="0"/>
              </a:spcBef>
              <a:spcAft>
                <a:spcPts val="0"/>
              </a:spcAft>
              <a:defRPr/>
            </a:pPr>
            <a:r>
              <a:rPr altLang="en-US" dirty="0" lang="ja-JP" sz="2400">
                <a:solidFill>
                  <a:srgbClr val="000000"/>
                </a:solidFill>
                <a:latin typeface="Arial"/>
                <a:ea typeface="ＭＳ Ｐゴシック"/>
              </a:rPr>
              <a:t>　　</a:t>
            </a:r>
            <a:endParaRPr altLang="ja-JP" dirty="0" lang="en-US" sz="2400">
              <a:solidFill>
                <a:srgbClr val="000000"/>
              </a:solidFill>
              <a:latin typeface="Arial"/>
              <a:ea typeface="ＭＳ Ｐゴシック"/>
            </a:endParaRPr>
          </a:p>
          <a:p>
            <a:pPr eaLnBrk="1" hangingPunct="1">
              <a:spcBef>
                <a:spcPts val="0"/>
              </a:spcBef>
              <a:spcAft>
                <a:spcPts val="0"/>
              </a:spcAft>
              <a:defRPr/>
            </a:pPr>
            <a:endParaRPr altLang="ja-JP" dirty="0" lang="en-US" sz="2400">
              <a:solidFill>
                <a:srgbClr val="000000"/>
              </a:solidFill>
              <a:latin typeface="Arial"/>
              <a:ea typeface="ＭＳ Ｐゴシック"/>
            </a:endParaRPr>
          </a:p>
          <a:p>
            <a:pPr eaLnBrk="1" hangingPunct="1">
              <a:spcBef>
                <a:spcPts val="0"/>
              </a:spcBef>
              <a:spcAft>
                <a:spcPts val="0"/>
              </a:spcAft>
              <a:defRPr/>
            </a:pPr>
            <a:r>
              <a:rPr altLang="en-US" dirty="0" lang="ja-JP" sz="2400">
                <a:solidFill>
                  <a:srgbClr val="000000"/>
                </a:solidFill>
                <a:latin typeface="Arial"/>
                <a:ea typeface="ＭＳ Ｐゴシック"/>
              </a:rPr>
              <a:t>　</a:t>
            </a:r>
            <a:endParaRPr altLang="ja-JP" dirty="0" lang="en-US" sz="2400">
              <a:solidFill>
                <a:srgbClr val="000000"/>
              </a:solidFill>
              <a:latin typeface="Arial"/>
              <a:ea typeface="ＭＳ Ｐゴシック"/>
            </a:endParaRPr>
          </a:p>
          <a:p>
            <a:pPr eaLnBrk="1" hangingPunct="1">
              <a:spcBef>
                <a:spcPts val="0"/>
              </a:spcBef>
              <a:spcAft>
                <a:spcPts val="0"/>
              </a:spcAft>
              <a:defRPr/>
            </a:pPr>
            <a:endParaRPr altLang="ja-JP" dirty="0" lang="en-US" sz="2400">
              <a:solidFill>
                <a:srgbClr val="000000"/>
              </a:solidFill>
              <a:latin typeface="Arial"/>
              <a:ea typeface="ＭＳ Ｐゴシック"/>
            </a:endParaRPr>
          </a:p>
          <a:p>
            <a:pPr eaLnBrk="1" hangingPunct="1">
              <a:spcBef>
                <a:spcPts val="0"/>
              </a:spcBef>
              <a:spcAft>
                <a:spcPts val="0"/>
              </a:spcAft>
              <a:defRPr/>
            </a:pPr>
            <a:endParaRPr altLang="ja-JP" dirty="0" lang="en-US" sz="2400">
              <a:solidFill>
                <a:srgbClr val="000000"/>
              </a:solidFill>
              <a:latin typeface="Arial"/>
              <a:ea typeface="ＭＳ Ｐゴシック"/>
            </a:endParaRPr>
          </a:p>
          <a:p>
            <a:pPr algn="just" eaLnBrk="1" hangingPunct="1">
              <a:spcBef>
                <a:spcPts val="0"/>
              </a:spcBef>
              <a:spcAft>
                <a:spcPts val="0"/>
              </a:spcAft>
              <a:defRPr/>
            </a:pPr>
            <a:endParaRPr altLang="ja-JP" dirty="0" lang="en-US" sz="2400">
              <a:solidFill>
                <a:srgbClr val="000000"/>
              </a:solidFill>
              <a:latin typeface="Arial"/>
              <a:ea typeface="ＭＳ Ｐゴシック"/>
            </a:endParaRPr>
          </a:p>
          <a:p>
            <a:pPr algn="just" eaLnBrk="1" hangingPunct="1">
              <a:lnSpc>
                <a:spcPct val="150000"/>
              </a:lnSpc>
              <a:spcBef>
                <a:spcPts val="0"/>
              </a:spcBef>
              <a:spcAft>
                <a:spcPts val="0"/>
              </a:spcAft>
              <a:defRPr/>
            </a:pPr>
            <a:r>
              <a:rPr altLang="ja-JP" dirty="0" lang="en-US" sz="2000">
                <a:solidFill>
                  <a:srgbClr val="FF0000"/>
                </a:solidFill>
                <a:latin typeface="Arial"/>
                <a:ea typeface="ＭＳ Ｐゴシック"/>
              </a:rPr>
              <a:t>※</a:t>
            </a:r>
            <a:r>
              <a:rPr altLang="en-US" dirty="0" lang="ja-JP" sz="2000">
                <a:solidFill>
                  <a:srgbClr val="FF0000"/>
                </a:solidFill>
                <a:latin typeface="Arial"/>
                <a:ea typeface="ＭＳ Ｐゴシック"/>
              </a:rPr>
              <a:t>　</a:t>
            </a:r>
            <a:r>
              <a:rPr altLang="en-US" dirty="0" lang="ja-JP" sz="2000" u="sng">
                <a:solidFill>
                  <a:srgbClr val="FF0000"/>
                </a:solidFill>
                <a:latin typeface="Arial"/>
                <a:ea typeface="ＭＳ Ｐゴシック"/>
              </a:rPr>
              <a:t>第３面「３．受験に際して配慮を希望する理由」に記入するだけでは，希望する配慮事項として審査の</a:t>
            </a:r>
            <a:endParaRPr altLang="ja-JP" dirty="0" lang="en-US" sz="2000" u="sng">
              <a:solidFill>
                <a:srgbClr val="FF0000"/>
              </a:solidFill>
              <a:latin typeface="Arial"/>
              <a:ea typeface="ＭＳ Ｐゴシック"/>
            </a:endParaRPr>
          </a:p>
          <a:p>
            <a:pPr algn="just" eaLnBrk="1" hangingPunct="1">
              <a:spcBef>
                <a:spcPts val="0"/>
              </a:spcBef>
              <a:spcAft>
                <a:spcPts val="0"/>
              </a:spcAft>
              <a:defRPr/>
            </a:pPr>
            <a:r>
              <a:rPr altLang="en-US" dirty="0" lang="ja-JP" sz="2000">
                <a:solidFill>
                  <a:srgbClr val="FF0000"/>
                </a:solidFill>
                <a:latin typeface="Arial"/>
                <a:ea typeface="ＭＳ Ｐゴシック"/>
              </a:rPr>
              <a:t>　</a:t>
            </a:r>
            <a:r>
              <a:rPr altLang="en-US" dirty="0" lang="ja-JP" sz="2000" u="sng">
                <a:solidFill>
                  <a:srgbClr val="FF0000"/>
                </a:solidFill>
                <a:latin typeface="Arial"/>
                <a:ea typeface="ＭＳ Ｐゴシック"/>
              </a:rPr>
              <a:t>対象となりません。</a:t>
            </a:r>
            <a:endParaRPr altLang="ja-JP" dirty="0" lang="en-US" sz="2000" u="sng">
              <a:solidFill>
                <a:srgbClr val="FF0000"/>
              </a:solidFill>
              <a:latin typeface="Arial"/>
              <a:ea typeface="ＭＳ Ｐゴシック"/>
            </a:endParaRPr>
          </a:p>
          <a:p>
            <a:pPr algn="just" eaLnBrk="1" hangingPunct="1">
              <a:lnSpc>
                <a:spcPct val="150000"/>
              </a:lnSpc>
              <a:spcBef>
                <a:spcPts val="0"/>
              </a:spcBef>
              <a:spcAft>
                <a:spcPts val="0"/>
              </a:spcAft>
              <a:defRPr/>
            </a:pPr>
            <a:r>
              <a:rPr altLang="en-US" dirty="0" lang="ja-JP" sz="2000">
                <a:solidFill>
                  <a:srgbClr val="FF0000"/>
                </a:solidFill>
                <a:latin typeface="Arial"/>
                <a:ea typeface="ＭＳ Ｐゴシック"/>
              </a:rPr>
              <a:t>　　</a:t>
            </a:r>
            <a:r>
              <a:rPr altLang="en-US" dirty="0" lang="ja-JP" sz="2000" u="sng">
                <a:solidFill>
                  <a:srgbClr val="FF0000"/>
                </a:solidFill>
                <a:latin typeface="Arial"/>
                <a:ea typeface="ＭＳ Ｐゴシック"/>
              </a:rPr>
              <a:t>希望する配慮事項については，第２面，第３面「㉗その他の希望配慮事項等」に必ず記入してください。</a:t>
            </a:r>
            <a:endParaRPr altLang="ja-JP" dirty="0" lang="en-US" sz="2000" u="sng">
              <a:solidFill>
                <a:srgbClr val="FF0000"/>
              </a:solidFill>
              <a:latin typeface="Arial"/>
              <a:ea typeface="ＭＳ Ｐゴシック"/>
            </a:endParaRPr>
          </a:p>
        </p:txBody>
      </p:sp>
      <p:grpSp>
        <p:nvGrpSpPr>
          <p:cNvPr id="3" name="グループ化 2">
            <a:extLst>
              <a:ext uri="{FF2B5EF4-FFF2-40B4-BE49-F238E27FC236}">
                <a16:creationId xmlns:a16="http://schemas.microsoft.com/office/drawing/2014/main" id="{FD390B61-A38E-4127-8162-EA53419C3568}"/>
              </a:ext>
            </a:extLst>
          </p:cNvPr>
          <p:cNvGrpSpPr/>
          <p:nvPr/>
        </p:nvGrpSpPr>
        <p:grpSpPr>
          <a:xfrm>
            <a:off x="2496000" y="2043891"/>
            <a:ext cx="7220958" cy="2753109"/>
            <a:chOff x="4368000" y="3573000"/>
            <a:chExt cx="7220958" cy="2753109"/>
          </a:xfrm>
        </p:grpSpPr>
        <p:pic>
          <p:nvPicPr>
            <p:cNvPr id="2" name="図 1">
              <a:extLst>
                <a:ext uri="{FF2B5EF4-FFF2-40B4-BE49-F238E27FC236}">
                  <a16:creationId xmlns:a16="http://schemas.microsoft.com/office/drawing/2014/main" id="{E8E1FA48-EC01-4124-ABF6-D4F6634C71D5}"/>
                </a:ext>
              </a:extLst>
            </p:cNvPr>
            <p:cNvPicPr>
              <a:picLocks noChangeAspect="1"/>
            </p:cNvPicPr>
            <p:nvPr/>
          </p:nvPicPr>
          <p:blipFill>
            <a:blip r:embed="rId3"/>
            <a:stretch>
              <a:fillRect/>
            </a:stretch>
          </p:blipFill>
          <p:spPr>
            <a:xfrm>
              <a:off x="4368000" y="3573000"/>
              <a:ext cx="7220958" cy="2753109"/>
            </a:xfrm>
            <a:prstGeom prst="rect">
              <a:avLst/>
            </a:prstGeom>
          </p:spPr>
        </p:pic>
        <p:sp>
          <p:nvSpPr>
            <p:cNvPr id="9" name="テキスト ボックス 8">
              <a:extLst>
                <a:ext uri="{FF2B5EF4-FFF2-40B4-BE49-F238E27FC236}">
                  <a16:creationId xmlns:a16="http://schemas.microsoft.com/office/drawing/2014/main" id="{68969594-CAEC-4744-8F07-1323C5B31F10}"/>
                </a:ext>
              </a:extLst>
            </p:cNvPr>
            <p:cNvSpPr txBox="1"/>
            <p:nvPr/>
          </p:nvSpPr>
          <p:spPr>
            <a:xfrm>
              <a:off x="4440000" y="4149000"/>
              <a:ext cx="6934912" cy="1043812"/>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・頭部を支える筋力が弱く重みのあるヘッドホンの装着は困難なため，</a:t>
              </a:r>
              <a:endParaRPr altLang="ja-JP" dirty="0" lang="en-US" sz="1600">
                <a:solidFill>
                  <a:srgbClr val="000000"/>
                </a:solidFill>
                <a:latin charset="-128" panose="02020700000000000000" pitchFamily="18" typeface="UD デジタル 教科書体 NK-B"/>
                <a:ea charset="-128" panose="02020700000000000000" pitchFamily="18" typeface="UD デジタル 教科書体 NK-B"/>
              </a:endParaRPr>
            </a:p>
            <a:p>
              <a:pPr>
                <a:lnSpc>
                  <a:spcPct val="150000"/>
                </a:lnSpc>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　リスニングではイヤホンの貸与を希望します。</a:t>
              </a:r>
              <a:endParaRPr altLang="ja-JP" dirty="0" lang="en-US" sz="1600">
                <a:solidFill>
                  <a:srgbClr val="000000"/>
                </a:solidFill>
                <a:latin charset="-128" panose="02020700000000000000" pitchFamily="18" typeface="UD デジタル 教科書体 NK-B"/>
                <a:ea charset="-128" panose="02020700000000000000" pitchFamily="18" typeface="UD デジタル 教科書体 NK-B"/>
              </a:endParaRPr>
            </a:p>
            <a:p>
              <a:pPr>
                <a:lnSpc>
                  <a:spcPct val="150000"/>
                </a:lnSpc>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・その他の事項の理由については診断書及び状況報告書に記載のとおりです。</a:t>
              </a:r>
              <a:endParaRPr altLang="ja-JP" dirty="0" lang="en-US" sz="1600">
                <a:solidFill>
                  <a:srgbClr val="000000"/>
                </a:solidFill>
                <a:latin charset="-128" panose="02020700000000000000" pitchFamily="18" typeface="UD デジタル 教科書体 NK-B"/>
                <a:ea charset="-128" panose="02020700000000000000" pitchFamily="18" typeface="UD デジタル 教科書体 NK-B"/>
              </a:endParaRPr>
            </a:p>
          </p:txBody>
        </p:sp>
      </p:grpSp>
      <p:sp>
        <p:nvSpPr>
          <p:cNvPr id="10" name="Rectangle 5">
            <a:extLst>
              <a:ext uri="{FF2B5EF4-FFF2-40B4-BE49-F238E27FC236}">
                <a16:creationId xmlns:a16="http://schemas.microsoft.com/office/drawing/2014/main" id="{B9277AE9-64A8-4EE2-A248-FD026653B9DA}"/>
              </a:ext>
            </a:extLst>
          </p:cNvPr>
          <p:cNvSpPr>
            <a:spLocks noChangeArrowheads="1"/>
          </p:cNvSpPr>
          <p:nvPr/>
        </p:nvSpPr>
        <p:spPr bwMode="auto">
          <a:xfrm>
            <a:off x="264000" y="971938"/>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⑤ 第３面「３．受験に際して配慮を希望する理由」</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3863747821"/>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11</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42</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A9A95501-7407-4CE1-ACDC-BE8F4E9EB68E}"/>
              </a:ext>
            </a:extLst>
          </p:cNvPr>
          <p:cNvSpPr/>
          <p:nvPr/>
        </p:nvSpPr>
        <p:spPr bwMode="auto">
          <a:xfrm>
            <a:off x="264000" y="1629000"/>
            <a:ext cx="8856369" cy="532057"/>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342900" marL="342900">
              <a:spcBef>
                <a:spcPts val="0"/>
              </a:spcBef>
              <a:spcAft>
                <a:spcPts val="0"/>
              </a:spcAft>
              <a:buFont charset="2" panose="05000000000000000000" pitchFamily="2" typeface="Wingdings"/>
              <a:buChar char="l"/>
              <a:defRPr/>
            </a:pPr>
            <a:r>
              <a:rPr altLang="en-US" dirty="0" lang="ja-JP" spc="-150" sz="2200">
                <a:solidFill>
                  <a:srgbClr val="000000"/>
                </a:solidFill>
                <a:latin typeface="Arial"/>
                <a:ea typeface="ＭＳ Ｐゴシック"/>
              </a:rPr>
              <a:t>希望する配慮事項について，補足事項等がある場合に記入してください。</a:t>
            </a:r>
            <a:r>
              <a:rPr altLang="en-US" dirty="0" lang="ja-JP" sz="2200">
                <a:solidFill>
                  <a:srgbClr val="000000"/>
                </a:solidFill>
                <a:latin typeface="Arial"/>
                <a:ea typeface="ＭＳ Ｐゴシック"/>
              </a:rPr>
              <a:t>　</a:t>
            </a:r>
            <a:endParaRPr altLang="ja-JP" dirty="0" lang="en-US" sz="2200">
              <a:solidFill>
                <a:srgbClr val="000000"/>
              </a:solidFill>
              <a:latin typeface="Arial"/>
              <a:ea typeface="ＭＳ Ｐゴシック"/>
            </a:endParaRPr>
          </a:p>
        </p:txBody>
      </p:sp>
      <p:sp>
        <p:nvSpPr>
          <p:cNvPr id="8" name="正方形/長方形 7">
            <a:extLst>
              <a:ext uri="{FF2B5EF4-FFF2-40B4-BE49-F238E27FC236}">
                <a16:creationId xmlns:a16="http://schemas.microsoft.com/office/drawing/2014/main" id="{19B22254-3EEB-4504-9FB9-D7CEEF68EF49}"/>
              </a:ext>
            </a:extLst>
          </p:cNvPr>
          <p:cNvSpPr/>
          <p:nvPr/>
        </p:nvSpPr>
        <p:spPr bwMode="auto">
          <a:xfrm>
            <a:off x="1704000" y="2349000"/>
            <a:ext cx="9864000" cy="36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defRPr/>
            </a:pPr>
            <a:r>
              <a:rPr altLang="en-US" dirty="0" lang="ja-JP" sz="2200">
                <a:solidFill>
                  <a:srgbClr val="000000"/>
                </a:solidFill>
                <a:latin typeface="Arial"/>
                <a:ea typeface="ＭＳ Ｐゴシック"/>
              </a:rPr>
              <a:t>車椅子の持参使用・特製机の試験場側での準備・介助者の配置を希望する場合</a:t>
            </a:r>
            <a:endParaRPr altLang="ja-JP" dirty="0" lang="en-US" sz="2200">
              <a:solidFill>
                <a:srgbClr val="000000"/>
              </a:solidFill>
              <a:latin typeface="Arial"/>
              <a:ea typeface="ＭＳ Ｐゴシック"/>
            </a:endParaRPr>
          </a:p>
        </p:txBody>
      </p:sp>
      <p:sp>
        <p:nvSpPr>
          <p:cNvPr id="16" name="テキスト ボックス 15">
            <a:extLst>
              <a:ext uri="{FF2B5EF4-FFF2-40B4-BE49-F238E27FC236}">
                <a16:creationId xmlns:a16="http://schemas.microsoft.com/office/drawing/2014/main" id="{EE4357E6-18CB-441C-A00E-5DA44C231D8C}"/>
              </a:ext>
            </a:extLst>
          </p:cNvPr>
          <p:cNvSpPr txBox="1"/>
          <p:nvPr/>
        </p:nvSpPr>
        <p:spPr>
          <a:xfrm>
            <a:off x="7968000" y="3285000"/>
            <a:ext cx="3888000" cy="1512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300"/>
              </a:lnSpc>
              <a:spcBef>
                <a:spcPts val="0"/>
              </a:spcBef>
              <a:spcAft>
                <a:spcPts val="600"/>
              </a:spcAft>
              <a:buSzPct val="80000"/>
              <a:defRPr/>
            </a:pPr>
            <a:r>
              <a:rPr altLang="en-US" dirty="0" lang="ja-JP" sz="1800">
                <a:solidFill>
                  <a:srgbClr val="000000"/>
                </a:solidFill>
                <a:latin charset="-128" panose="020B0600070205080204" pitchFamily="50" typeface="ＭＳ Ｐゴシック"/>
                <a:ea charset="-128" panose="020B0600070205080204" pitchFamily="50" typeface="ＭＳ Ｐゴシック"/>
              </a:rPr>
              <a:t>机等の規格は，普段使用しているものなどを参考に，使用可能な範囲に幅を持たせて記入してください。</a:t>
            </a:r>
            <a:endParaRPr altLang="ja-JP" dirty="0" kern="0" lang="en-US" sz="2000">
              <a:solidFill>
                <a:srgbClr val="000000"/>
              </a:solidFill>
              <a:latin charset="-128" panose="020B0600070205080204" pitchFamily="50" typeface="ＭＳ Ｐゴシック"/>
              <a:ea charset="-128" panose="020B0600070205080204" pitchFamily="50" typeface="ＭＳ Ｐゴシック"/>
            </a:endParaRPr>
          </a:p>
        </p:txBody>
      </p:sp>
      <p:sp>
        <p:nvSpPr>
          <p:cNvPr id="17" name="テキスト ボックス 16">
            <a:extLst>
              <a:ext uri="{FF2B5EF4-FFF2-40B4-BE49-F238E27FC236}">
                <a16:creationId xmlns:a16="http://schemas.microsoft.com/office/drawing/2014/main" id="{F5A98921-35D0-4AD4-9AE1-35F0B05C8C7C}"/>
              </a:ext>
            </a:extLst>
          </p:cNvPr>
          <p:cNvSpPr txBox="1"/>
          <p:nvPr/>
        </p:nvSpPr>
        <p:spPr>
          <a:xfrm>
            <a:off x="7968000" y="5013000"/>
            <a:ext cx="3888000" cy="1008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300"/>
              </a:lnSpc>
              <a:spcBef>
                <a:spcPts val="0"/>
              </a:spcBef>
              <a:spcAft>
                <a:spcPts val="600"/>
              </a:spcAft>
              <a:buSzPct val="80000"/>
              <a:defRPr/>
            </a:pPr>
            <a:r>
              <a:rPr altLang="en-US" dirty="0" lang="ja-JP" sz="1800">
                <a:solidFill>
                  <a:srgbClr val="000000"/>
                </a:solidFill>
                <a:latin charset="-128" panose="020B0600070205080204" pitchFamily="50" typeface="ＭＳ Ｐゴシック"/>
                <a:ea charset="-128" panose="020B0600070205080204" pitchFamily="50" typeface="ＭＳ Ｐゴシック"/>
              </a:rPr>
              <a:t>介助内容については，どこまでの介助が必要になるか記入してください。</a:t>
            </a:r>
            <a:endParaRPr altLang="ja-JP" dirty="0" kern="0" lang="en-US" sz="2000">
              <a:solidFill>
                <a:srgbClr val="000000"/>
              </a:solidFill>
              <a:latin charset="-128" panose="020B0600070205080204" pitchFamily="50" typeface="ＭＳ Ｐゴシック"/>
              <a:ea charset="-128" panose="020B0600070205080204" pitchFamily="50" typeface="ＭＳ Ｐゴシック"/>
            </a:endParaRPr>
          </a:p>
        </p:txBody>
      </p:sp>
      <p:sp>
        <p:nvSpPr>
          <p:cNvPr id="18" name="Rectangle 5">
            <a:extLst>
              <a:ext uri="{FF2B5EF4-FFF2-40B4-BE49-F238E27FC236}">
                <a16:creationId xmlns:a16="http://schemas.microsoft.com/office/drawing/2014/main" id="{83B67991-80E3-4BAF-A59A-B368020CB1EC}"/>
              </a:ext>
            </a:extLst>
          </p:cNvPr>
          <p:cNvSpPr>
            <a:spLocks noChangeArrowheads="1"/>
          </p:cNvSpPr>
          <p:nvPr/>
        </p:nvSpPr>
        <p:spPr bwMode="auto">
          <a:xfrm>
            <a:off x="336000" y="2277000"/>
            <a:ext cx="1440000" cy="504000"/>
          </a:xfrm>
          <a:prstGeom prst="roundRect">
            <a:avLst>
              <a:gd fmla="val 24537" name="adj"/>
            </a:avLst>
          </a:prstGeom>
          <a:solidFill>
            <a:srgbClr val="E1F2F3"/>
          </a:solidFill>
          <a:ln w="28575">
            <a:solidFill>
              <a:schemeClr val="accent2"/>
            </a:solidFill>
          </a:ln>
        </p:spPr>
        <p:txBody>
          <a:bodyPr anchor="ctr" anchorCtr="0"/>
          <a:lstStyle/>
          <a:p>
            <a:pPr algn="ctr" eaLnBrk="1" hangingPunct="1" lvl="0">
              <a:defRPr/>
            </a:pPr>
            <a:r>
              <a:rPr altLang="en-US" b="1" dirty="0" lang="ja-JP" sz="2400">
                <a:solidFill>
                  <a:srgbClr val="000000"/>
                </a:solidFill>
                <a:latin typeface="ＭＳ Ｐゴシック"/>
                <a:ea typeface="ＭＳ Ｐゴシック"/>
              </a:rPr>
              <a:t>記入例１</a:t>
            </a:r>
          </a:p>
        </p:txBody>
      </p:sp>
      <p:pic>
        <p:nvPicPr>
          <p:cNvPr id="3" name="図 2">
            <a:extLst>
              <a:ext uri="{FF2B5EF4-FFF2-40B4-BE49-F238E27FC236}">
                <a16:creationId xmlns:a16="http://schemas.microsoft.com/office/drawing/2014/main" id="{95DC5298-9CBA-4DF0-B10B-D9B5EA72B6DB}"/>
              </a:ext>
            </a:extLst>
          </p:cNvPr>
          <p:cNvPicPr>
            <a:picLocks noChangeAspect="1"/>
          </p:cNvPicPr>
          <p:nvPr/>
        </p:nvPicPr>
        <p:blipFill>
          <a:blip r:embed="rId3"/>
          <a:stretch>
            <a:fillRect/>
          </a:stretch>
        </p:blipFill>
        <p:spPr>
          <a:xfrm>
            <a:off x="408000" y="2925000"/>
            <a:ext cx="7182852" cy="3296110"/>
          </a:xfrm>
          <a:prstGeom prst="rect">
            <a:avLst/>
          </a:prstGeom>
          <a:ln w="12700">
            <a:solidFill>
              <a:schemeClr val="tx1"/>
            </a:solidFill>
          </a:ln>
        </p:spPr>
      </p:pic>
      <p:sp>
        <p:nvSpPr>
          <p:cNvPr id="11" name="Rectangle 5">
            <a:extLst>
              <a:ext uri="{FF2B5EF4-FFF2-40B4-BE49-F238E27FC236}">
                <a16:creationId xmlns:a16="http://schemas.microsoft.com/office/drawing/2014/main" id="{3CD31564-AF19-405B-8890-78D88AE97138}"/>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⑥ 第４面「４．補足事項等記入欄」</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3204927527"/>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12</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4</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2</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pic>
        <p:nvPicPr>
          <p:cNvPr id="3" name="図 2">
            <a:extLst>
              <a:ext uri="{FF2B5EF4-FFF2-40B4-BE49-F238E27FC236}">
                <a16:creationId xmlns:a16="http://schemas.microsoft.com/office/drawing/2014/main" id="{23D7B6B0-FD8A-4D86-9E69-36CC7BA31E29}"/>
              </a:ext>
            </a:extLst>
          </p:cNvPr>
          <p:cNvPicPr>
            <a:picLocks noChangeAspect="1"/>
          </p:cNvPicPr>
          <p:nvPr/>
        </p:nvPicPr>
        <p:blipFill rotWithShape="1">
          <a:blip r:embed="rId3"/>
          <a:srcRect l="1" r="4464"/>
          <a:stretch/>
        </p:blipFill>
        <p:spPr>
          <a:xfrm>
            <a:off x="840000" y="1917000"/>
            <a:ext cx="5242173" cy="1676634"/>
          </a:xfrm>
          <a:prstGeom prst="rect">
            <a:avLst/>
          </a:prstGeom>
          <a:ln w="12700">
            <a:solidFill>
              <a:schemeClr val="tx1"/>
            </a:solidFill>
          </a:ln>
        </p:spPr>
      </p:pic>
      <p:pic>
        <p:nvPicPr>
          <p:cNvPr id="13" name="図 12">
            <a:extLst>
              <a:ext uri="{FF2B5EF4-FFF2-40B4-BE49-F238E27FC236}">
                <a16:creationId xmlns:a16="http://schemas.microsoft.com/office/drawing/2014/main" id="{6C4BB7B7-B9A6-4796-B15D-A6A51AE33E25}"/>
              </a:ext>
            </a:extLst>
          </p:cNvPr>
          <p:cNvPicPr>
            <a:picLocks noChangeAspect="1"/>
          </p:cNvPicPr>
          <p:nvPr/>
        </p:nvPicPr>
        <p:blipFill>
          <a:blip r:embed="rId4"/>
          <a:stretch>
            <a:fillRect/>
          </a:stretch>
        </p:blipFill>
        <p:spPr>
          <a:xfrm>
            <a:off x="840000" y="4725000"/>
            <a:ext cx="5239481" cy="1324160"/>
          </a:xfrm>
          <a:prstGeom prst="rect">
            <a:avLst/>
          </a:prstGeom>
          <a:ln w="12700">
            <a:solidFill>
              <a:schemeClr val="tx1"/>
            </a:solidFill>
          </a:ln>
        </p:spPr>
      </p:pic>
      <p:sp>
        <p:nvSpPr>
          <p:cNvPr id="14" name="正方形/長方形 13">
            <a:extLst>
              <a:ext uri="{FF2B5EF4-FFF2-40B4-BE49-F238E27FC236}">
                <a16:creationId xmlns:a16="http://schemas.microsoft.com/office/drawing/2014/main" id="{A2C1099D-4D5C-4134-A40A-523E18905E32}"/>
              </a:ext>
            </a:extLst>
          </p:cNvPr>
          <p:cNvSpPr/>
          <p:nvPr/>
        </p:nvSpPr>
        <p:spPr bwMode="auto">
          <a:xfrm>
            <a:off x="1776000" y="1197000"/>
            <a:ext cx="6048000" cy="36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defRPr/>
            </a:pPr>
            <a:r>
              <a:rPr altLang="en-US" dirty="0" lang="ja-JP" sz="2200">
                <a:solidFill>
                  <a:srgbClr val="000000"/>
                </a:solidFill>
                <a:latin typeface="Arial"/>
                <a:ea typeface="ＭＳ Ｐゴシック"/>
              </a:rPr>
              <a:t>試験時間中の補食や薬の服用を希望する場合</a:t>
            </a:r>
            <a:endParaRPr altLang="ja-JP" dirty="0" lang="en-US" sz="2200">
              <a:solidFill>
                <a:srgbClr val="000000"/>
              </a:solidFill>
              <a:latin typeface="Arial"/>
              <a:ea typeface="ＭＳ Ｐゴシック"/>
            </a:endParaRPr>
          </a:p>
        </p:txBody>
      </p:sp>
      <p:sp>
        <p:nvSpPr>
          <p:cNvPr id="16" name="正方形/長方形 15">
            <a:extLst>
              <a:ext uri="{FF2B5EF4-FFF2-40B4-BE49-F238E27FC236}">
                <a16:creationId xmlns:a16="http://schemas.microsoft.com/office/drawing/2014/main" id="{1D538B9B-2520-4B5C-990A-C45923AFB69F}"/>
              </a:ext>
            </a:extLst>
          </p:cNvPr>
          <p:cNvSpPr/>
          <p:nvPr/>
        </p:nvSpPr>
        <p:spPr bwMode="auto">
          <a:xfrm>
            <a:off x="1776000" y="4077000"/>
            <a:ext cx="4896000" cy="36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defRPr/>
            </a:pPr>
            <a:r>
              <a:rPr altLang="en-US" dirty="0" lang="ja-JP" sz="2200">
                <a:solidFill>
                  <a:srgbClr val="000000"/>
                </a:solidFill>
                <a:latin typeface="Arial"/>
                <a:ea typeface="ＭＳ Ｐゴシック"/>
              </a:rPr>
              <a:t>音の鳴る機器の使用を希望する場合</a:t>
            </a:r>
            <a:endParaRPr altLang="ja-JP" dirty="0" lang="en-US" sz="2200">
              <a:solidFill>
                <a:srgbClr val="000000"/>
              </a:solidFill>
              <a:latin typeface="Arial"/>
              <a:ea typeface="ＭＳ Ｐゴシック"/>
            </a:endParaRPr>
          </a:p>
        </p:txBody>
      </p:sp>
      <p:sp>
        <p:nvSpPr>
          <p:cNvPr id="18" name="テキスト ボックス 17">
            <a:extLst>
              <a:ext uri="{FF2B5EF4-FFF2-40B4-BE49-F238E27FC236}">
                <a16:creationId xmlns:a16="http://schemas.microsoft.com/office/drawing/2014/main" id="{D3401871-918F-4242-93A1-7A75B9FF29DB}"/>
              </a:ext>
            </a:extLst>
          </p:cNvPr>
          <p:cNvSpPr txBox="1"/>
          <p:nvPr/>
        </p:nvSpPr>
        <p:spPr>
          <a:xfrm>
            <a:off x="6672000" y="2205000"/>
            <a:ext cx="3888000" cy="1080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300"/>
              </a:lnSpc>
              <a:spcBef>
                <a:spcPts val="0"/>
              </a:spcBef>
              <a:spcAft>
                <a:spcPts val="600"/>
              </a:spcAft>
              <a:buSzPct val="80000"/>
              <a:defRPr/>
            </a:pPr>
            <a:r>
              <a:rPr altLang="en-US" dirty="0" lang="ja-JP" sz="1800">
                <a:solidFill>
                  <a:srgbClr val="000000"/>
                </a:solidFill>
                <a:latin charset="-128" panose="020B0600070205080204" pitchFamily="50" typeface="ＭＳ Ｐゴシック"/>
                <a:ea charset="-128" panose="020B0600070205080204" pitchFamily="50" typeface="ＭＳ Ｐゴシック"/>
              </a:rPr>
              <a:t>使用するタイミングや形状，摂取する方法などの詳細を記入してください。</a:t>
            </a:r>
            <a:endParaRPr altLang="ja-JP" dirty="0" kern="0" lang="en-US" sz="2000">
              <a:solidFill>
                <a:srgbClr val="000000"/>
              </a:solidFill>
              <a:latin charset="-128" panose="020B0600070205080204" pitchFamily="50" typeface="ＭＳ Ｐゴシック"/>
              <a:ea charset="-128" panose="020B0600070205080204" pitchFamily="50" typeface="ＭＳ Ｐゴシック"/>
            </a:endParaRPr>
          </a:p>
        </p:txBody>
      </p:sp>
      <p:sp>
        <p:nvSpPr>
          <p:cNvPr id="19" name="テキスト ボックス 18">
            <a:extLst>
              <a:ext uri="{FF2B5EF4-FFF2-40B4-BE49-F238E27FC236}">
                <a16:creationId xmlns:a16="http://schemas.microsoft.com/office/drawing/2014/main" id="{C4E9D91B-26EF-43A0-9C31-A63CAA918573}"/>
              </a:ext>
            </a:extLst>
          </p:cNvPr>
          <p:cNvSpPr txBox="1"/>
          <p:nvPr/>
        </p:nvSpPr>
        <p:spPr>
          <a:xfrm>
            <a:off x="6672000" y="4797000"/>
            <a:ext cx="3888000" cy="1080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300"/>
              </a:lnSpc>
              <a:spcBef>
                <a:spcPts val="0"/>
              </a:spcBef>
              <a:spcAft>
                <a:spcPts val="600"/>
              </a:spcAft>
              <a:buSzPct val="80000"/>
              <a:defRPr/>
            </a:pPr>
            <a:r>
              <a:rPr altLang="en-US" dirty="0" lang="ja-JP" sz="1800">
                <a:solidFill>
                  <a:srgbClr val="000000"/>
                </a:solidFill>
                <a:latin charset="-128" panose="020B0600070205080204" pitchFamily="50" typeface="ＭＳ Ｐゴシック"/>
                <a:ea charset="-128" panose="020B0600070205080204" pitchFamily="50" typeface="ＭＳ Ｐゴシック"/>
              </a:rPr>
              <a:t>音量については試験当日の周囲への影響がわかるように記入してください。</a:t>
            </a:r>
            <a:endParaRPr altLang="ja-JP" dirty="0" kern="0" lang="en-US" sz="2000">
              <a:solidFill>
                <a:srgbClr val="000000"/>
              </a:solidFill>
              <a:latin charset="-128" panose="020B0600070205080204" pitchFamily="50" typeface="ＭＳ Ｐゴシック"/>
              <a:ea charset="-128" panose="020B0600070205080204" pitchFamily="50" typeface="ＭＳ Ｐゴシック"/>
            </a:endParaRPr>
          </a:p>
        </p:txBody>
      </p:sp>
      <p:sp>
        <p:nvSpPr>
          <p:cNvPr id="22" name="Rectangle 5">
            <a:extLst>
              <a:ext uri="{FF2B5EF4-FFF2-40B4-BE49-F238E27FC236}">
                <a16:creationId xmlns:a16="http://schemas.microsoft.com/office/drawing/2014/main" id="{8F53B565-D45D-46C2-9C9B-65A6C9E55A7D}"/>
              </a:ext>
            </a:extLst>
          </p:cNvPr>
          <p:cNvSpPr>
            <a:spLocks noChangeArrowheads="1"/>
          </p:cNvSpPr>
          <p:nvPr/>
        </p:nvSpPr>
        <p:spPr bwMode="auto">
          <a:xfrm>
            <a:off x="408000" y="1125000"/>
            <a:ext cx="1440000" cy="504000"/>
          </a:xfrm>
          <a:prstGeom prst="roundRect">
            <a:avLst>
              <a:gd fmla="val 24537" name="adj"/>
            </a:avLst>
          </a:prstGeom>
          <a:solidFill>
            <a:srgbClr val="E1F2F3"/>
          </a:solidFill>
          <a:ln w="28575">
            <a:solidFill>
              <a:srgbClr val="333399"/>
            </a:solidFill>
          </a:ln>
        </p:spPr>
        <p:txBody>
          <a:bodyPr anchor="ctr" anchorCtr="0"/>
          <a:lstStyle/>
          <a:p>
            <a:pPr algn="ctr" eaLnBrk="1" hangingPunct="1" lvl="0">
              <a:defRPr/>
            </a:pPr>
            <a:r>
              <a:rPr altLang="en-US" b="1" dirty="0" lang="ja-JP" sz="2400">
                <a:solidFill>
                  <a:srgbClr val="000000"/>
                </a:solidFill>
                <a:latin typeface="ＭＳ Ｐゴシック"/>
                <a:ea typeface="ＭＳ Ｐゴシック"/>
              </a:rPr>
              <a:t>記入例２</a:t>
            </a:r>
          </a:p>
        </p:txBody>
      </p:sp>
      <p:sp>
        <p:nvSpPr>
          <p:cNvPr id="23" name="Rectangle 5">
            <a:extLst>
              <a:ext uri="{FF2B5EF4-FFF2-40B4-BE49-F238E27FC236}">
                <a16:creationId xmlns:a16="http://schemas.microsoft.com/office/drawing/2014/main" id="{CF0ECACE-7610-43FC-95D1-0AA92F89F7F3}"/>
              </a:ext>
            </a:extLst>
          </p:cNvPr>
          <p:cNvSpPr>
            <a:spLocks noChangeArrowheads="1"/>
          </p:cNvSpPr>
          <p:nvPr/>
        </p:nvSpPr>
        <p:spPr bwMode="auto">
          <a:xfrm>
            <a:off x="408000" y="4005000"/>
            <a:ext cx="1440000" cy="504000"/>
          </a:xfrm>
          <a:prstGeom prst="roundRect">
            <a:avLst>
              <a:gd fmla="val 24537" name="adj"/>
            </a:avLst>
          </a:prstGeom>
          <a:solidFill>
            <a:srgbClr val="E1F2F3"/>
          </a:solidFill>
          <a:ln w="28575">
            <a:solidFill>
              <a:srgbClr val="333399"/>
            </a:solidFill>
          </a:ln>
        </p:spPr>
        <p:txBody>
          <a:bodyPr anchor="ctr" anchorCtr="0"/>
          <a:lstStyle/>
          <a:p>
            <a:pPr algn="ctr" eaLnBrk="1" hangingPunct="1" lvl="0">
              <a:defRPr/>
            </a:pPr>
            <a:r>
              <a:rPr altLang="en-US" b="1" dirty="0" lang="ja-JP" sz="2400">
                <a:solidFill>
                  <a:srgbClr val="000000"/>
                </a:solidFill>
                <a:latin typeface="ＭＳ Ｐゴシック"/>
                <a:ea typeface="ＭＳ Ｐゴシック"/>
              </a:rPr>
              <a:t>記入例３</a:t>
            </a:r>
          </a:p>
        </p:txBody>
      </p:sp>
    </p:spTree>
    <p:extLst>
      <p:ext uri="{BB962C8B-B14F-4D97-AF65-F5344CB8AC3E}">
        <p14:creationId xmlns:p14="http://schemas.microsoft.com/office/powerpoint/2010/main" val="1671581013"/>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13</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4</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2</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6" name="正方形/長方形 5">
            <a:extLst>
              <a:ext uri="{FF2B5EF4-FFF2-40B4-BE49-F238E27FC236}">
                <a16:creationId xmlns:a16="http://schemas.microsoft.com/office/drawing/2014/main" id="{0317183D-384B-44D4-BEFD-0DD274295C33}"/>
              </a:ext>
            </a:extLst>
          </p:cNvPr>
          <p:cNvSpPr/>
          <p:nvPr/>
        </p:nvSpPr>
        <p:spPr bwMode="auto">
          <a:xfrm>
            <a:off x="120000" y="5301000"/>
            <a:ext cx="11808000" cy="86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defRPr/>
            </a:pPr>
            <a:r>
              <a:rPr altLang="ja-JP" dirty="0" lang="en-US" sz="2000">
                <a:solidFill>
                  <a:srgbClr val="FF0000"/>
                </a:solidFill>
                <a:latin typeface="Arial"/>
                <a:ea typeface="ＭＳ Ｐゴシック"/>
              </a:rPr>
              <a:t>※</a:t>
            </a:r>
            <a:r>
              <a:rPr altLang="en-US" dirty="0" lang="ja-JP" sz="2000">
                <a:solidFill>
                  <a:srgbClr val="FF0000"/>
                </a:solidFill>
                <a:latin typeface="Arial"/>
                <a:ea typeface="ＭＳ Ｐゴシック"/>
              </a:rPr>
              <a:t>　</a:t>
            </a:r>
            <a:r>
              <a:rPr altLang="en-US" dirty="0" lang="ja-JP" sz="2000" u="sng">
                <a:solidFill>
                  <a:srgbClr val="FF0000"/>
                </a:solidFill>
                <a:latin typeface="Arial"/>
                <a:ea typeface="ＭＳ Ｐゴシック"/>
              </a:rPr>
              <a:t>第４面に記入するだけでは，希望する配慮事項として審査の対象となりません。</a:t>
            </a:r>
            <a:endParaRPr altLang="ja-JP" dirty="0" lang="en-US" sz="2000" u="sng">
              <a:solidFill>
                <a:srgbClr val="FF0000"/>
              </a:solidFill>
              <a:latin typeface="Arial"/>
              <a:ea typeface="ＭＳ Ｐゴシック"/>
            </a:endParaRPr>
          </a:p>
          <a:p>
            <a:pPr algn="just" eaLnBrk="1" hangingPunct="1">
              <a:spcBef>
                <a:spcPts val="0"/>
              </a:spcBef>
              <a:spcAft>
                <a:spcPts val="0"/>
              </a:spcAft>
              <a:defRPr/>
            </a:pPr>
            <a:r>
              <a:rPr altLang="en-US" dirty="0" lang="ja-JP" sz="2000">
                <a:solidFill>
                  <a:srgbClr val="FF0000"/>
                </a:solidFill>
                <a:latin typeface="Arial"/>
                <a:ea typeface="ＭＳ Ｐゴシック"/>
              </a:rPr>
              <a:t>　 　</a:t>
            </a:r>
            <a:r>
              <a:rPr altLang="en-US" dirty="0" lang="ja-JP" sz="2000" u="sng">
                <a:solidFill>
                  <a:srgbClr val="FF0000"/>
                </a:solidFill>
                <a:latin typeface="Arial"/>
                <a:ea typeface="ＭＳ Ｐゴシック"/>
              </a:rPr>
              <a:t>希望する配慮事項については，第２面，第３面「㉗その他の希望配慮事項等」に必ず記入してください。</a:t>
            </a:r>
            <a:endParaRPr altLang="ja-JP" dirty="0" lang="en-US" sz="1600">
              <a:solidFill>
                <a:srgbClr val="000000"/>
              </a:solidFill>
              <a:latin typeface="Arial"/>
              <a:ea typeface="ＭＳ Ｐゴシック"/>
            </a:endParaRPr>
          </a:p>
        </p:txBody>
      </p:sp>
      <p:sp>
        <p:nvSpPr>
          <p:cNvPr id="13" name="正方形/長方形 12">
            <a:extLst>
              <a:ext uri="{FF2B5EF4-FFF2-40B4-BE49-F238E27FC236}">
                <a16:creationId xmlns:a16="http://schemas.microsoft.com/office/drawing/2014/main" id="{B0E9096A-D8DF-41F9-9751-4672C99E9B39}"/>
              </a:ext>
            </a:extLst>
          </p:cNvPr>
          <p:cNvSpPr/>
          <p:nvPr/>
        </p:nvSpPr>
        <p:spPr bwMode="auto">
          <a:xfrm>
            <a:off x="1848000" y="1197000"/>
            <a:ext cx="4536000" cy="36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defRPr/>
            </a:pPr>
            <a:r>
              <a:rPr altLang="en-US" dirty="0" lang="ja-JP" sz="2200">
                <a:solidFill>
                  <a:srgbClr val="000000"/>
                </a:solidFill>
                <a:latin typeface="Arial"/>
                <a:ea typeface="ＭＳ Ｐゴシック"/>
              </a:rPr>
              <a:t>座席の位置の指定を希望する場合</a:t>
            </a:r>
            <a:endParaRPr altLang="ja-JP" dirty="0" lang="en-US" sz="2200">
              <a:solidFill>
                <a:srgbClr val="000000"/>
              </a:solidFill>
              <a:latin typeface="Arial"/>
              <a:ea typeface="ＭＳ Ｐゴシック"/>
            </a:endParaRPr>
          </a:p>
        </p:txBody>
      </p:sp>
      <p:pic>
        <p:nvPicPr>
          <p:cNvPr id="15" name="図 14">
            <a:extLst>
              <a:ext uri="{FF2B5EF4-FFF2-40B4-BE49-F238E27FC236}">
                <a16:creationId xmlns:a16="http://schemas.microsoft.com/office/drawing/2014/main" id="{442FD178-3444-4C50-AD14-FFF43EF01D5A}"/>
              </a:ext>
            </a:extLst>
          </p:cNvPr>
          <p:cNvPicPr>
            <a:picLocks noChangeAspect="1"/>
          </p:cNvPicPr>
          <p:nvPr/>
        </p:nvPicPr>
        <p:blipFill>
          <a:blip r:embed="rId3"/>
          <a:stretch>
            <a:fillRect/>
          </a:stretch>
        </p:blipFill>
        <p:spPr>
          <a:xfrm>
            <a:off x="1992000" y="1917000"/>
            <a:ext cx="8230749" cy="3067478"/>
          </a:xfrm>
          <a:prstGeom prst="rect">
            <a:avLst/>
          </a:prstGeom>
          <a:ln w="12700">
            <a:solidFill>
              <a:schemeClr val="tx1"/>
            </a:solidFill>
          </a:ln>
        </p:spPr>
      </p:pic>
      <p:sp>
        <p:nvSpPr>
          <p:cNvPr id="16" name="Rectangle 5">
            <a:extLst>
              <a:ext uri="{FF2B5EF4-FFF2-40B4-BE49-F238E27FC236}">
                <a16:creationId xmlns:a16="http://schemas.microsoft.com/office/drawing/2014/main" id="{43797D83-A578-4C4C-A9C5-B35A83F0C28C}"/>
              </a:ext>
            </a:extLst>
          </p:cNvPr>
          <p:cNvSpPr>
            <a:spLocks noChangeArrowheads="1"/>
          </p:cNvSpPr>
          <p:nvPr/>
        </p:nvSpPr>
        <p:spPr bwMode="auto">
          <a:xfrm>
            <a:off x="408000" y="1125000"/>
            <a:ext cx="1440000" cy="504000"/>
          </a:xfrm>
          <a:prstGeom prst="roundRect">
            <a:avLst>
              <a:gd fmla="val 24537" name="adj"/>
            </a:avLst>
          </a:prstGeom>
          <a:solidFill>
            <a:srgbClr val="E1F2F3"/>
          </a:solidFill>
          <a:ln w="28575">
            <a:solidFill>
              <a:srgbClr val="333399"/>
            </a:solidFill>
          </a:ln>
        </p:spPr>
        <p:txBody>
          <a:bodyPr anchor="ctr" anchorCtr="0"/>
          <a:lstStyle/>
          <a:p>
            <a:pPr algn="ctr" eaLnBrk="1" hangingPunct="1" lvl="0">
              <a:defRPr/>
            </a:pPr>
            <a:r>
              <a:rPr altLang="en-US" b="1" dirty="0" lang="ja-JP" sz="2400">
                <a:solidFill>
                  <a:srgbClr val="000000"/>
                </a:solidFill>
                <a:latin typeface="ＭＳ Ｐゴシック"/>
                <a:ea typeface="ＭＳ Ｐゴシック"/>
              </a:rPr>
              <a:t>記入例４</a:t>
            </a:r>
          </a:p>
        </p:txBody>
      </p:sp>
    </p:spTree>
    <p:extLst>
      <p:ext uri="{BB962C8B-B14F-4D97-AF65-F5344CB8AC3E}">
        <p14:creationId xmlns:p14="http://schemas.microsoft.com/office/powerpoint/2010/main" val="2879608604"/>
      </p:ext>
    </p:extLst>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14</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37</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E6170A77-A777-49DE-BEDD-F1E3827C1727}"/>
              </a:ext>
            </a:extLst>
          </p:cNvPr>
          <p:cNvSpPr/>
          <p:nvPr/>
        </p:nvSpPr>
        <p:spPr bwMode="auto">
          <a:xfrm>
            <a:off x="552000" y="1629000"/>
            <a:ext cx="11016000" cy="936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a:spcBef>
                <a:spcPts val="0"/>
              </a:spcBef>
              <a:spcAft>
                <a:spcPts val="0"/>
              </a:spcAft>
              <a:defRPr/>
            </a:pPr>
            <a:r>
              <a:rPr altLang="en-US" dirty="0" lang="ja-JP" sz="2200">
                <a:solidFill>
                  <a:srgbClr val="000000"/>
                </a:solidFill>
                <a:latin typeface="Arial"/>
                <a:ea typeface="ＭＳ Ｐゴシック"/>
              </a:rPr>
              <a:t>（１）　「</a:t>
            </a:r>
            <a:r>
              <a:rPr altLang="ja-JP" dirty="0" lang="en-US" sz="2200">
                <a:solidFill>
                  <a:srgbClr val="000000"/>
                </a:solidFill>
                <a:latin typeface="Arial"/>
                <a:ea typeface="ＭＳ Ｐゴシック"/>
              </a:rPr>
              <a:t>【C】</a:t>
            </a:r>
            <a:r>
              <a:rPr altLang="en-US" dirty="0" lang="ja-JP" sz="2200">
                <a:solidFill>
                  <a:srgbClr val="000000"/>
                </a:solidFill>
                <a:latin typeface="Arial"/>
                <a:ea typeface="ＭＳ Ｐゴシック"/>
              </a:rPr>
              <a:t>状況報告書」の種類</a:t>
            </a:r>
            <a:endParaRPr altLang="ja-JP" dirty="0" lang="en-US" sz="2200">
              <a:solidFill>
                <a:srgbClr val="000000"/>
              </a:solidFill>
              <a:latin typeface="Arial"/>
              <a:ea typeface="ＭＳ Ｐゴシック"/>
            </a:endParaRPr>
          </a:p>
          <a:p>
            <a:pPr eaLnBrk="1" hangingPunct="1" indent="-342900" lvl="1" marL="798513">
              <a:spcBef>
                <a:spcPts val="0"/>
              </a:spcBef>
              <a:spcAft>
                <a:spcPts val="0"/>
              </a:spcAft>
              <a:buFont charset="2" panose="05000000000000000000" pitchFamily="2" typeface="Wingdings"/>
              <a:buChar char="l"/>
              <a:defRPr/>
            </a:pPr>
            <a:r>
              <a:rPr altLang="en-US" dirty="0" lang="ja-JP" sz="2200">
                <a:solidFill>
                  <a:srgbClr val="000000"/>
                </a:solidFill>
                <a:latin typeface="Arial"/>
                <a:ea typeface="ＭＳ Ｐゴシック"/>
              </a:rPr>
              <a:t>希望する配慮事項や区分</a:t>
            </a:r>
            <a:r>
              <a:rPr altLang="en-US" dirty="0" lang="ja-JP" spc="-150" sz="2200">
                <a:solidFill>
                  <a:srgbClr val="000000"/>
                </a:solidFill>
                <a:latin typeface="Arial"/>
                <a:ea typeface="ＭＳ Ｐゴシック"/>
              </a:rPr>
              <a:t>に対応した「</a:t>
            </a:r>
            <a:r>
              <a:rPr altLang="ja-JP" dirty="0" lang="en-US" spc="-150" sz="2200">
                <a:solidFill>
                  <a:srgbClr val="000000"/>
                </a:solidFill>
                <a:latin typeface="Arial"/>
                <a:ea typeface="ＭＳ Ｐゴシック"/>
              </a:rPr>
              <a:t>【C】</a:t>
            </a:r>
            <a:r>
              <a:rPr altLang="en-US" dirty="0" lang="ja-JP" spc="-150" sz="2200">
                <a:solidFill>
                  <a:srgbClr val="000000"/>
                </a:solidFill>
                <a:latin typeface="Arial"/>
                <a:ea typeface="ＭＳ Ｐゴシック"/>
              </a:rPr>
              <a:t>状況報告書」の提出が必要です。</a:t>
            </a:r>
            <a:endParaRPr altLang="ja-JP" dirty="0" lang="en-US" spc="-150" sz="2200">
              <a:solidFill>
                <a:srgbClr val="000000"/>
              </a:solidFill>
              <a:latin typeface="Arial"/>
              <a:ea typeface="ＭＳ Ｐゴシック"/>
            </a:endParaRPr>
          </a:p>
          <a:p>
            <a:pPr eaLnBrk="1" hangingPunct="1">
              <a:spcBef>
                <a:spcPts val="0"/>
              </a:spcBef>
              <a:spcAft>
                <a:spcPts val="0"/>
              </a:spcAft>
              <a:defRPr/>
            </a:pPr>
            <a:endParaRPr altLang="ja-JP" dirty="0" lang="en-US" sz="2200">
              <a:solidFill>
                <a:srgbClr val="000000"/>
              </a:solidFill>
              <a:latin typeface="Arial"/>
              <a:ea typeface="ＭＳ Ｐゴシック"/>
            </a:endParaRPr>
          </a:p>
        </p:txBody>
      </p:sp>
      <p:graphicFrame>
        <p:nvGraphicFramePr>
          <p:cNvPr id="11" name="表 10">
            <a:extLst>
              <a:ext uri="{FF2B5EF4-FFF2-40B4-BE49-F238E27FC236}">
                <a16:creationId xmlns:a16="http://schemas.microsoft.com/office/drawing/2014/main" id="{374E7276-1AED-4AC9-B0EA-91FE66B0E55E}"/>
              </a:ext>
            </a:extLst>
          </p:cNvPr>
          <p:cNvGraphicFramePr>
            <a:graphicFrameLocks noGrp="1"/>
          </p:cNvGraphicFramePr>
          <p:nvPr>
            <p:extLst>
              <p:ext uri="{D42A27DB-BD31-4B8C-83A1-F6EECF244321}">
                <p14:modId xmlns:p14="http://schemas.microsoft.com/office/powerpoint/2010/main" val="1779260911"/>
              </p:ext>
            </p:extLst>
          </p:nvPr>
        </p:nvGraphicFramePr>
        <p:xfrm>
          <a:off x="1560000" y="2421000"/>
          <a:ext cx="9000000" cy="2377440"/>
        </p:xfrm>
        <a:graphic>
          <a:graphicData uri="http://schemas.openxmlformats.org/drawingml/2006/table">
            <a:tbl>
              <a:tblPr bandRow="1" firstRow="1">
                <a:tableStyleId>{5C22544A-7EE6-4342-B048-85BDC9FD1C3A}</a:tableStyleId>
              </a:tblPr>
              <a:tblGrid>
                <a:gridCol w="4032000">
                  <a:extLst>
                    <a:ext uri="{9D8B030D-6E8A-4147-A177-3AD203B41FA5}">
                      <a16:colId xmlns:a16="http://schemas.microsoft.com/office/drawing/2014/main" val="365708861"/>
                    </a:ext>
                  </a:extLst>
                </a:gridCol>
                <a:gridCol w="4968000">
                  <a:extLst>
                    <a:ext uri="{9D8B030D-6E8A-4147-A177-3AD203B41FA5}">
                      <a16:colId xmlns:a16="http://schemas.microsoft.com/office/drawing/2014/main" val="2270099265"/>
                    </a:ext>
                  </a:extLst>
                </a:gridCol>
              </a:tblGrid>
              <a:tr h="176049">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希望する配慮事項や区分</a:t>
                      </a:r>
                      <a:endParaRPr altLang="en-US" b="1" dirty="0" kumimoji="1" lang="ja-JP" spc="600" sz="2000"/>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使用する様式</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27065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000">
                          <a:solidFill>
                            <a:schemeClr val="dk1"/>
                          </a:solidFill>
                          <a:effectLst/>
                          <a:latin typeface="+mn-ea"/>
                          <a:ea typeface="+mn-ea"/>
                          <a:cs typeface="Times New Roman"/>
                        </a:rPr>
                        <a:t>試験時間延長（</a:t>
                      </a:r>
                      <a:r>
                        <a:rPr altLang="ja-JP" b="0" dirty="0" kern="100" kumimoji="1" lang="en-US" sz="2000">
                          <a:solidFill>
                            <a:schemeClr val="dk1"/>
                          </a:solidFill>
                          <a:effectLst/>
                          <a:latin typeface="+mn-lt"/>
                          <a:ea charset="-128" panose="020B0609070205080204" pitchFamily="49" typeface="ＭＳ ゴシック"/>
                          <a:cs typeface="Times New Roman"/>
                        </a:rPr>
                        <a:t>1.3</a:t>
                      </a:r>
                      <a:r>
                        <a:rPr altLang="en-US" b="0" dirty="0" kern="100" kumimoji="1" lang="ja-JP" sz="2000">
                          <a:solidFill>
                            <a:schemeClr val="dk1"/>
                          </a:solidFill>
                          <a:effectLst/>
                          <a:latin typeface="+mn-ea"/>
                          <a:ea typeface="+mn-ea"/>
                          <a:cs typeface="Times New Roman"/>
                        </a:rPr>
                        <a:t>倍）</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【C1】</a:t>
                      </a:r>
                      <a:r>
                        <a:rPr altLang="en-US" b="0" dirty="0" kumimoji="1" lang="ja-JP" sz="2000">
                          <a:solidFill>
                            <a:schemeClr val="tx1"/>
                          </a:solidFill>
                        </a:rPr>
                        <a:t>状況報告書（試験時間延長（</a:t>
                      </a:r>
                      <a:r>
                        <a:rPr altLang="ja-JP" b="0" dirty="0" kumimoji="1" lang="en-US" sz="2000">
                          <a:solidFill>
                            <a:schemeClr val="tx1"/>
                          </a:solidFill>
                        </a:rPr>
                        <a:t>1.3</a:t>
                      </a:r>
                      <a:r>
                        <a:rPr altLang="en-US" b="0" dirty="0" kumimoji="1" lang="ja-JP" sz="2000">
                          <a:solidFill>
                            <a:schemeClr val="tx1"/>
                          </a:solidFill>
                        </a:rPr>
                        <a:t>倍））</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94209134"/>
                  </a:ext>
                </a:extLst>
              </a:tr>
              <a:tr h="27065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000">
                          <a:solidFill>
                            <a:schemeClr val="dk1"/>
                          </a:solidFill>
                          <a:effectLst/>
                          <a:latin typeface="+mn-ea"/>
                          <a:ea typeface="+mn-ea"/>
                          <a:cs typeface="Times New Roman"/>
                        </a:rPr>
                        <a:t>リスニングの免除</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【C2】</a:t>
                      </a:r>
                      <a:r>
                        <a:rPr altLang="en-US" b="0" dirty="0" kumimoji="1" lang="ja-JP" sz="2000">
                          <a:solidFill>
                            <a:schemeClr val="tx1"/>
                          </a:solidFill>
                        </a:rPr>
                        <a:t>状況報告書（リスニング免除）</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948864133"/>
                  </a:ext>
                </a:extLst>
              </a:tr>
              <a:tr h="27065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000">
                          <a:solidFill>
                            <a:schemeClr val="dk1"/>
                          </a:solidFill>
                          <a:effectLst/>
                          <a:latin typeface="+mn-ea"/>
                          <a:ea typeface="+mn-ea"/>
                          <a:cs typeface="Times New Roman"/>
                        </a:rPr>
                        <a:t>代筆解答</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【C3】</a:t>
                      </a:r>
                      <a:r>
                        <a:rPr altLang="en-US" b="0" dirty="0" kumimoji="1" lang="ja-JP" sz="2000">
                          <a:solidFill>
                            <a:schemeClr val="tx1"/>
                          </a:solidFill>
                        </a:rPr>
                        <a:t>状況報告書（代筆解答）</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258973375"/>
                  </a:ext>
                </a:extLst>
              </a:tr>
              <a:tr h="27065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000">
                          <a:solidFill>
                            <a:schemeClr val="dk1"/>
                          </a:solidFill>
                          <a:effectLst/>
                          <a:latin typeface="+mn-ea"/>
                          <a:ea typeface="+mn-ea"/>
                          <a:cs typeface="Times New Roman"/>
                        </a:rPr>
                        <a:t>別室の設定</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【C4】</a:t>
                      </a:r>
                      <a:r>
                        <a:rPr altLang="en-US" b="0" dirty="0" kumimoji="1" lang="ja-JP" sz="2000">
                          <a:solidFill>
                            <a:schemeClr val="tx1"/>
                          </a:solidFill>
                        </a:rPr>
                        <a:t>状況報告書（別室の設定）</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1337802497"/>
                  </a:ext>
                </a:extLst>
              </a:tr>
              <a:tr h="27065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000">
                          <a:solidFill>
                            <a:schemeClr val="dk1"/>
                          </a:solidFill>
                          <a:effectLst/>
                          <a:latin typeface="+mn-ea"/>
                          <a:ea typeface="+mn-ea"/>
                          <a:cs typeface="Times New Roman"/>
                        </a:rPr>
                        <a:t>区分が「発達障害」の場合</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【C5】</a:t>
                      </a:r>
                      <a:r>
                        <a:rPr altLang="en-US" b="0" dirty="0" kumimoji="1" lang="ja-JP" sz="2000">
                          <a:solidFill>
                            <a:schemeClr val="tx1"/>
                          </a:solidFill>
                        </a:rPr>
                        <a:t>状況報告書（発達障害）</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1099565419"/>
                  </a:ext>
                </a:extLst>
              </a:tr>
            </a:tbl>
          </a:graphicData>
        </a:graphic>
      </p:graphicFrame>
      <p:graphicFrame>
        <p:nvGraphicFramePr>
          <p:cNvPr id="12" name="表 11">
            <a:extLst>
              <a:ext uri="{FF2B5EF4-FFF2-40B4-BE49-F238E27FC236}">
                <a16:creationId xmlns:a16="http://schemas.microsoft.com/office/drawing/2014/main" id="{DB14AAB9-5801-42E5-801B-FD97A6E8DB32}"/>
              </a:ext>
            </a:extLst>
          </p:cNvPr>
          <p:cNvGraphicFramePr>
            <a:graphicFrameLocks noGrp="1"/>
          </p:cNvGraphicFramePr>
          <p:nvPr>
            <p:extLst>
              <p:ext uri="{D42A27DB-BD31-4B8C-83A1-F6EECF244321}">
                <p14:modId xmlns:p14="http://schemas.microsoft.com/office/powerpoint/2010/main" val="4091573739"/>
              </p:ext>
            </p:extLst>
          </p:nvPr>
        </p:nvGraphicFramePr>
        <p:xfrm>
          <a:off x="1560000" y="5301000"/>
          <a:ext cx="9000000" cy="792480"/>
        </p:xfrm>
        <a:graphic>
          <a:graphicData uri="http://schemas.openxmlformats.org/drawingml/2006/table">
            <a:tbl>
              <a:tblPr bandRow="1" firstRow="1">
                <a:tableStyleId>{5C22544A-7EE6-4342-B048-85BDC9FD1C3A}</a:tableStyleId>
              </a:tblPr>
              <a:tblGrid>
                <a:gridCol w="2727272">
                  <a:extLst>
                    <a:ext uri="{9D8B030D-6E8A-4147-A177-3AD203B41FA5}">
                      <a16:colId xmlns:a16="http://schemas.microsoft.com/office/drawing/2014/main" val="365708861"/>
                    </a:ext>
                  </a:extLst>
                </a:gridCol>
                <a:gridCol w="6272728">
                  <a:extLst>
                    <a:ext uri="{9D8B030D-6E8A-4147-A177-3AD203B41FA5}">
                      <a16:colId xmlns:a16="http://schemas.microsoft.com/office/drawing/2014/main" val="2270099265"/>
                    </a:ext>
                  </a:extLst>
                </a:gridCol>
              </a:tblGrid>
              <a:tr h="176049">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卒業見込者</a:t>
                      </a:r>
                      <a:endParaRPr altLang="en-US" b="1" dirty="0" kumimoji="1" lang="ja-JP" spc="600" sz="2000"/>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2000">
                          <a:solidFill>
                            <a:schemeClr val="tx1"/>
                          </a:solidFill>
                        </a:rPr>
                        <a:t>担当の教員（学級担任等）が記入してください。</a:t>
                      </a:r>
                      <a:endParaRPr altLang="en-US" b="0" dirty="0" kumimoji="1" lang="ja-JP" spc="600" sz="20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E1F2F3"/>
                    </a:solidFill>
                  </a:tcPr>
                </a:tc>
                <a:extLst>
                  <a:ext uri="{0D108BD9-81ED-4DB2-BD59-A6C34878D82A}">
                    <a16:rowId xmlns:a16="http://schemas.microsoft.com/office/drawing/2014/main" val="3495791374"/>
                  </a:ext>
                </a:extLst>
              </a:tr>
              <a:tr h="270658">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z="2000">
                          <a:solidFill>
                            <a:schemeClr val="bg1"/>
                          </a:solidFill>
                        </a:rPr>
                        <a:t>卒業見込者以外の者</a:t>
                      </a:r>
                      <a:endParaRPr altLang="en-US" b="1" dirty="0" kumimoji="1" lang="ja-JP" spc="600" sz="2000"/>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000">
                          <a:solidFill>
                            <a:schemeClr val="tx1"/>
                          </a:solidFill>
                        </a:rPr>
                        <a:t>保護者等や，予備校の講師・職員等が記入してください。</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94209134"/>
                  </a:ext>
                </a:extLst>
              </a:tr>
            </a:tbl>
          </a:graphicData>
        </a:graphic>
      </p:graphicFrame>
      <p:sp>
        <p:nvSpPr>
          <p:cNvPr id="8" name="Rectangle 5">
            <a:extLst>
              <a:ext uri="{FF2B5EF4-FFF2-40B4-BE49-F238E27FC236}">
                <a16:creationId xmlns:a16="http://schemas.microsoft.com/office/drawing/2014/main" id="{44099B0E-7B34-4BF1-8A9B-02A7AFA4772B}"/>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⑦ 「</a:t>
            </a:r>
            <a:r>
              <a:rPr altLang="ja-JP" b="1" dirty="0" lang="en-US" sz="3200">
                <a:solidFill>
                  <a:srgbClr val="000000"/>
                </a:solidFill>
                <a:latin typeface="ＭＳ Ｐゴシック"/>
                <a:ea typeface="ＭＳ Ｐゴシック"/>
              </a:rPr>
              <a:t>【C】</a:t>
            </a:r>
            <a:r>
              <a:rPr altLang="en-US" b="1" dirty="0" lang="ja-JP" sz="3200">
                <a:solidFill>
                  <a:srgbClr val="000000"/>
                </a:solidFill>
                <a:latin typeface="ＭＳ Ｐゴシック"/>
                <a:ea typeface="ＭＳ Ｐゴシック"/>
              </a:rPr>
              <a:t>状況報告書」について</a:t>
            </a:r>
            <a:endParaRPr altLang="en-US" b="1" dirty="0" lang="ja-JP" sz="2800">
              <a:solidFill>
                <a:srgbClr val="000000"/>
              </a:solidFill>
              <a:latin typeface="ＭＳ Ｐゴシック"/>
              <a:ea typeface="ＭＳ Ｐゴシック"/>
            </a:endParaRPr>
          </a:p>
        </p:txBody>
      </p:sp>
      <p:sp>
        <p:nvSpPr>
          <p:cNvPr id="9" name="正方形/長方形 8">
            <a:extLst>
              <a:ext uri="{FF2B5EF4-FFF2-40B4-BE49-F238E27FC236}">
                <a16:creationId xmlns:a16="http://schemas.microsoft.com/office/drawing/2014/main" id="{503D0E55-4541-4621-A6EF-B13A02DC8A42}"/>
              </a:ext>
            </a:extLst>
          </p:cNvPr>
          <p:cNvSpPr/>
          <p:nvPr/>
        </p:nvSpPr>
        <p:spPr bwMode="auto">
          <a:xfrm>
            <a:off x="624000" y="4869000"/>
            <a:ext cx="2007600" cy="5124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a:spcBef>
                <a:spcPts val="1200"/>
              </a:spcBef>
              <a:spcAft>
                <a:spcPts val="0"/>
              </a:spcAft>
              <a:defRPr/>
            </a:pPr>
            <a:r>
              <a:rPr altLang="en-US" dirty="0" lang="ja-JP" sz="2200">
                <a:solidFill>
                  <a:srgbClr val="000000"/>
                </a:solidFill>
                <a:latin typeface="Arial"/>
                <a:ea typeface="ＭＳ Ｐゴシック"/>
              </a:rPr>
              <a:t>（２）　記入者</a:t>
            </a:r>
            <a:endParaRPr altLang="ja-JP" dirty="0" lang="en-US" sz="2200">
              <a:solidFill>
                <a:srgbClr val="000000"/>
              </a:solidFill>
              <a:latin typeface="Arial"/>
              <a:ea typeface="ＭＳ Ｐゴシック"/>
            </a:endParaRPr>
          </a:p>
        </p:txBody>
      </p:sp>
    </p:spTree>
    <p:extLst>
      <p:ext uri="{BB962C8B-B14F-4D97-AF65-F5344CB8AC3E}">
        <p14:creationId xmlns:p14="http://schemas.microsoft.com/office/powerpoint/2010/main" val="2858712150"/>
      </p:ext>
    </p:extLst>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15</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69,70</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Rectangle 8">
            <a:extLst>
              <a:ext uri="{FF2B5EF4-FFF2-40B4-BE49-F238E27FC236}">
                <a16:creationId xmlns:a16="http://schemas.microsoft.com/office/drawing/2014/main" id="{ED479CE6-ACAA-4E6F-BE85-12B6E7F29473}"/>
              </a:ext>
            </a:extLst>
          </p:cNvPr>
          <p:cNvSpPr txBox="1">
            <a:spLocks noChangeArrowheads="1"/>
          </p:cNvSpPr>
          <p:nvPr/>
        </p:nvSpPr>
        <p:spPr bwMode="auto">
          <a:xfrm>
            <a:off x="984000" y="1629000"/>
            <a:ext cx="10152000" cy="14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algn="just" eaLnBrk="1" hangingPunct="1">
              <a:spcBef>
                <a:spcPts val="600"/>
              </a:spcBef>
              <a:spcAft>
                <a:spcPts val="600"/>
              </a:spcAft>
              <a:buFont charset="2" panose="05000000000000000000" pitchFamily="2" typeface="Wingdings"/>
              <a:buChar char="l"/>
              <a:defRPr/>
            </a:pPr>
            <a:r>
              <a:rPr altLang="en-US" dirty="0" lang="ja-JP" sz="2200">
                <a:solidFill>
                  <a:srgbClr val="000000"/>
                </a:solidFill>
                <a:latin typeface="Arial"/>
                <a:ea typeface="ＭＳ Ｐゴシック"/>
              </a:rPr>
              <a:t>おもて面の「</a:t>
            </a:r>
            <a:r>
              <a:rPr altLang="ja-JP" dirty="0" lang="en-US" sz="2200">
                <a:solidFill>
                  <a:srgbClr val="000000"/>
                </a:solidFill>
                <a:latin typeface="Arial"/>
                <a:ea typeface="ＭＳ Ｐゴシック"/>
              </a:rPr>
              <a:t>1</a:t>
            </a:r>
            <a:r>
              <a:rPr altLang="en-US" dirty="0" lang="ja-JP" sz="2200">
                <a:solidFill>
                  <a:srgbClr val="000000"/>
                </a:solidFill>
                <a:latin typeface="Arial"/>
                <a:ea typeface="ＭＳ Ｐゴシック"/>
              </a:rPr>
              <a:t> 別室の設定を必要とする理由」を必ず記入してください。</a:t>
            </a:r>
            <a:endParaRPr altLang="ja-JP" dirty="0" lang="en-US" sz="2200">
              <a:solidFill>
                <a:srgbClr val="000000"/>
              </a:solidFill>
              <a:latin typeface="Arial"/>
              <a:ea typeface="ＭＳ Ｐゴシック"/>
            </a:endParaRPr>
          </a:p>
          <a:p>
            <a:pPr algn="just" eaLnBrk="1" hangingPunct="1">
              <a:spcBef>
                <a:spcPts val="300"/>
              </a:spcBef>
              <a:spcAft>
                <a:spcPts val="600"/>
              </a:spcAft>
              <a:buFont charset="2" panose="05000000000000000000" pitchFamily="2" typeface="Wingdings"/>
              <a:buChar char="l"/>
              <a:defRPr/>
            </a:pPr>
            <a:r>
              <a:rPr altLang="en-US" dirty="0" lang="ja-JP" sz="2200">
                <a:solidFill>
                  <a:srgbClr val="000000"/>
                </a:solidFill>
                <a:latin typeface="Arial"/>
                <a:ea typeface="ＭＳ Ｐゴシック"/>
              </a:rPr>
              <a:t>個室（試験室に受験者</a:t>
            </a:r>
            <a:r>
              <a:rPr altLang="ja-JP" dirty="0" lang="en-US" sz="2200">
                <a:solidFill>
                  <a:srgbClr val="000000"/>
                </a:solidFill>
                <a:latin typeface="Arial"/>
                <a:ea typeface="ＭＳ Ｐゴシック"/>
              </a:rPr>
              <a:t>1</a:t>
            </a:r>
            <a:r>
              <a:rPr altLang="en-US" dirty="0" lang="ja-JP" sz="2200">
                <a:solidFill>
                  <a:srgbClr val="000000"/>
                </a:solidFill>
                <a:latin typeface="Arial"/>
                <a:ea typeface="ＭＳ Ｐゴシック"/>
              </a:rPr>
              <a:t>名）を必要とする場合は，必ず，裏面の「個室を必要とする明確な理由」を詳しく記入してください。</a:t>
            </a:r>
            <a:endParaRPr altLang="ja-JP" dirty="0" lang="en-US" sz="2200">
              <a:solidFill>
                <a:srgbClr val="000000"/>
              </a:solidFill>
              <a:latin typeface="Arial"/>
              <a:ea typeface="ＭＳ Ｐゴシック"/>
            </a:endParaRPr>
          </a:p>
        </p:txBody>
      </p:sp>
      <p:sp>
        <p:nvSpPr>
          <p:cNvPr id="8" name="正方形/長方形 7">
            <a:extLst>
              <a:ext uri="{FF2B5EF4-FFF2-40B4-BE49-F238E27FC236}">
                <a16:creationId xmlns:a16="http://schemas.microsoft.com/office/drawing/2014/main" id="{D00A0454-2CA5-4CD4-9E26-9BF94E45313E}"/>
              </a:ext>
            </a:extLst>
          </p:cNvPr>
          <p:cNvSpPr/>
          <p:nvPr/>
        </p:nvSpPr>
        <p:spPr bwMode="auto">
          <a:xfrm>
            <a:off x="840000" y="2930307"/>
            <a:ext cx="10584000" cy="319095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a charset="-128" pitchFamily="50" typeface="ＭＳ Ｐゴシック"/>
            </a:endParaRPr>
          </a:p>
        </p:txBody>
      </p:sp>
      <p:sp>
        <p:nvSpPr>
          <p:cNvPr id="9" name="テキスト ボックス 8">
            <a:extLst>
              <a:ext uri="{FF2B5EF4-FFF2-40B4-BE49-F238E27FC236}">
                <a16:creationId xmlns:a16="http://schemas.microsoft.com/office/drawing/2014/main" id="{0DF0C812-E019-4754-8AFB-00D177064821}"/>
              </a:ext>
            </a:extLst>
          </p:cNvPr>
          <p:cNvSpPr txBox="1"/>
          <p:nvPr/>
        </p:nvSpPr>
        <p:spPr>
          <a:xfrm>
            <a:off x="2032881" y="3000535"/>
            <a:ext cx="8064896" cy="430887"/>
          </a:xfrm>
          <a:prstGeom prst="rect">
            <a:avLst/>
          </a:prstGeom>
          <a:noFill/>
        </p:spPr>
        <p:txBody>
          <a:bodyPr rtlCol="0" wrap="square">
            <a:spAutoFit/>
          </a:bodyPr>
          <a:lstStyle/>
          <a:p>
            <a:pPr algn="ctr">
              <a:defRPr/>
            </a:pPr>
            <a:r>
              <a:rPr altLang="en-US" dirty="0" lang="ja-JP" sz="2200" u="sng">
                <a:latin charset="-128" panose="020B0600070205080204" pitchFamily="50" typeface="ＭＳ Ｐゴシック"/>
              </a:rPr>
              <a:t>過去に個室が許可された主な例</a:t>
            </a:r>
          </a:p>
        </p:txBody>
      </p:sp>
      <p:sp>
        <p:nvSpPr>
          <p:cNvPr id="10" name="Rectangle 8">
            <a:extLst>
              <a:ext uri="{FF2B5EF4-FFF2-40B4-BE49-F238E27FC236}">
                <a16:creationId xmlns:a16="http://schemas.microsoft.com/office/drawing/2014/main" id="{7BB599AE-B46E-419C-88CB-C4F48BA7048D}"/>
              </a:ext>
            </a:extLst>
          </p:cNvPr>
          <p:cNvSpPr txBox="1">
            <a:spLocks noChangeArrowheads="1"/>
          </p:cNvSpPr>
          <p:nvPr/>
        </p:nvSpPr>
        <p:spPr bwMode="auto">
          <a:xfrm>
            <a:off x="920024" y="3542059"/>
            <a:ext cx="10440000" cy="2554499"/>
          </a:xfrm>
          <a:prstGeom prst="rect">
            <a:avLst/>
          </a:prstGeom>
          <a:noFill/>
          <a:ln>
            <a:noFill/>
          </a:ln>
        </p:spPr>
        <p:style>
          <a:lnRef idx="2">
            <a:schemeClr val="accent4"/>
          </a:lnRef>
          <a:fillRef idx="1">
            <a:schemeClr val="lt1"/>
          </a:fillRef>
          <a:effectRef idx="0">
            <a:schemeClr val="accent4"/>
          </a:effectRef>
          <a:fontRef idx="minor">
            <a:schemeClr val="dk1"/>
          </a:fontRef>
        </p:style>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0"/>
              </a:spcBef>
              <a:spcAft>
                <a:spcPts val="0"/>
              </a:spcAft>
              <a:defRPr/>
            </a:pPr>
            <a:r>
              <a:rPr altLang="en-US" dirty="0" lang="ja-JP" sz="2000">
                <a:solidFill>
                  <a:srgbClr val="000000"/>
                </a:solidFill>
                <a:latin typeface="Arial"/>
                <a:ea typeface="ＭＳ Ｐゴシック"/>
              </a:rPr>
              <a:t>易感染状態であり，他者との接触によるウイルス感染等のリスクが高く，感染すると</a:t>
            </a:r>
            <a:endParaRPr altLang="ja-JP" dirty="0" lang="en-US" sz="2000">
              <a:solidFill>
                <a:srgbClr val="000000"/>
              </a:solidFill>
              <a:latin typeface="Arial"/>
              <a:ea typeface="ＭＳ Ｐゴシック"/>
            </a:endParaRPr>
          </a:p>
          <a:p>
            <a:pPr eaLnBrk="1" hangingPunct="1" indent="0" marL="0">
              <a:spcBef>
                <a:spcPts val="0"/>
              </a:spcBef>
              <a:spcAft>
                <a:spcPts val="0"/>
              </a:spcAft>
              <a:buNone/>
              <a:defRPr/>
            </a:pPr>
            <a:r>
              <a:rPr altLang="en-US" dirty="0" lang="ja-JP" sz="2000">
                <a:solidFill>
                  <a:srgbClr val="000000"/>
                </a:solidFill>
                <a:latin typeface="Arial"/>
                <a:ea typeface="ＭＳ Ｐゴシック"/>
              </a:rPr>
              <a:t>　重症化するおそれがあるため</a:t>
            </a:r>
            <a:endParaRPr altLang="ja-JP" dirty="0" lang="en-US" sz="2000">
              <a:solidFill>
                <a:srgbClr val="000000"/>
              </a:solidFill>
              <a:latin typeface="Arial"/>
              <a:ea typeface="ＭＳ Ｐゴシック"/>
            </a:endParaRPr>
          </a:p>
          <a:p>
            <a:pPr eaLnBrk="1" hangingPunct="1" indent="0" marL="0">
              <a:spcBef>
                <a:spcPts val="0"/>
              </a:spcBef>
              <a:spcAft>
                <a:spcPts val="0"/>
              </a:spcAft>
              <a:buNone/>
              <a:defRPr/>
            </a:pPr>
            <a:r>
              <a:rPr altLang="en-US" dirty="0" lang="ja-JP" sz="2000">
                <a:solidFill>
                  <a:srgbClr val="000000"/>
                </a:solidFill>
                <a:latin typeface="Arial"/>
                <a:ea typeface="ＭＳ Ｐゴシック"/>
              </a:rPr>
              <a:t>　</a:t>
            </a:r>
            <a:r>
              <a:rPr altLang="ja-JP" dirty="0" lang="en-US" sz="2000">
                <a:solidFill>
                  <a:srgbClr val="000000"/>
                </a:solidFill>
                <a:latin typeface="Arial"/>
                <a:ea typeface="ＭＳ Ｐゴシック"/>
              </a:rPr>
              <a:t>※  </a:t>
            </a:r>
            <a:r>
              <a:rPr altLang="en-US" dirty="0" lang="ja-JP" sz="2000">
                <a:solidFill>
                  <a:srgbClr val="000000"/>
                </a:solidFill>
                <a:latin typeface="Arial"/>
                <a:ea typeface="ＭＳ Ｐゴシック"/>
              </a:rPr>
              <a:t>「</a:t>
            </a:r>
            <a:r>
              <a:rPr altLang="ja-JP" dirty="0" lang="en-US" sz="2000">
                <a:solidFill>
                  <a:srgbClr val="000000"/>
                </a:solidFill>
                <a:latin typeface="Arial"/>
                <a:ea typeface="ＭＳ Ｐゴシック"/>
              </a:rPr>
              <a:t>3-5 </a:t>
            </a:r>
            <a:r>
              <a:rPr altLang="en-US" dirty="0" lang="ja-JP" sz="2000">
                <a:solidFill>
                  <a:srgbClr val="000000"/>
                </a:solidFill>
                <a:latin typeface="Arial"/>
                <a:ea typeface="ＭＳ Ｐゴシック"/>
              </a:rPr>
              <a:t>重症化リスクの高い基礎疾患等を有する場合」（</a:t>
            </a:r>
            <a:r>
              <a:rPr altLang="ja-JP" dirty="0" lang="en-US" sz="2000">
                <a:solidFill>
                  <a:srgbClr val="000000"/>
                </a:solidFill>
                <a:latin typeface="Arial"/>
                <a:ea typeface="ＭＳ Ｐゴシック"/>
              </a:rPr>
              <a:t>10</a:t>
            </a:r>
            <a:r>
              <a:rPr altLang="en-US" dirty="0" lang="ja-JP" sz="2000">
                <a:solidFill>
                  <a:srgbClr val="000000"/>
                </a:solidFill>
                <a:latin typeface="Arial"/>
                <a:ea typeface="ＭＳ Ｐゴシック"/>
              </a:rPr>
              <a:t>ページ）も併せて確認してください。</a:t>
            </a:r>
            <a:endParaRPr altLang="ja-JP" dirty="0" lang="en-US" sz="2000">
              <a:solidFill>
                <a:srgbClr val="000000"/>
              </a:solidFill>
              <a:latin typeface="Arial"/>
              <a:ea typeface="ＭＳ Ｐゴシック"/>
            </a:endParaRPr>
          </a:p>
          <a:p>
            <a:pPr eaLnBrk="1" hangingPunct="1">
              <a:spcBef>
                <a:spcPts val="600"/>
              </a:spcBef>
              <a:spcAft>
                <a:spcPts val="0"/>
              </a:spcAft>
              <a:defRPr/>
            </a:pPr>
            <a:r>
              <a:rPr altLang="en-US" dirty="0" lang="ja-JP" sz="2000">
                <a:solidFill>
                  <a:srgbClr val="000000"/>
                </a:solidFill>
                <a:latin typeface="Arial"/>
                <a:ea typeface="ＭＳ Ｐゴシック"/>
              </a:rPr>
              <a:t>症状が，他の受験者の解答に影響を与えるため　  など</a:t>
            </a:r>
            <a:endParaRPr altLang="ja-JP" dirty="0" lang="en-US" sz="2000">
              <a:solidFill>
                <a:srgbClr val="000000"/>
              </a:solidFill>
              <a:latin typeface="Arial"/>
              <a:ea typeface="ＭＳ Ｐゴシック"/>
            </a:endParaRPr>
          </a:p>
          <a:p>
            <a:pPr eaLnBrk="1" hangingPunct="1" indent="0" marL="0">
              <a:spcBef>
                <a:spcPts val="1600"/>
              </a:spcBef>
              <a:spcAft>
                <a:spcPts val="0"/>
              </a:spcAft>
              <a:buNone/>
              <a:defRPr/>
            </a:pPr>
            <a:r>
              <a:rPr altLang="ja-JP" dirty="0" lang="en-US" sz="2000">
                <a:solidFill>
                  <a:srgbClr val="FF0000"/>
                </a:solidFill>
                <a:latin typeface="Arial"/>
                <a:ea typeface="ＭＳ Ｐゴシック"/>
              </a:rPr>
              <a:t>   </a:t>
            </a:r>
            <a:r>
              <a:rPr altLang="ja-JP" dirty="0" lang="en-US" sz="2000" u="sng">
                <a:solidFill>
                  <a:srgbClr val="FF0000"/>
                </a:solidFill>
                <a:latin typeface="Arial"/>
                <a:ea typeface="ＭＳ Ｐゴシック"/>
              </a:rPr>
              <a:t>※</a:t>
            </a:r>
            <a:r>
              <a:rPr altLang="en-US" dirty="0" lang="ja-JP" sz="2000" u="sng">
                <a:solidFill>
                  <a:srgbClr val="FF0000"/>
                </a:solidFill>
                <a:latin typeface="Arial"/>
                <a:ea typeface="ＭＳ Ｐゴシック"/>
              </a:rPr>
              <a:t>　単に「他者と同室だと緊張するため」や「個室の方が集中できる」などの理由では</a:t>
            </a:r>
            <a:endParaRPr altLang="ja-JP" dirty="0" lang="en-US" sz="2000" u="sng">
              <a:solidFill>
                <a:srgbClr val="FF0000"/>
              </a:solidFill>
              <a:latin typeface="Arial"/>
              <a:ea typeface="ＭＳ Ｐゴシック"/>
            </a:endParaRPr>
          </a:p>
          <a:p>
            <a:pPr eaLnBrk="1" hangingPunct="1" indent="0" marL="0">
              <a:spcBef>
                <a:spcPts val="0"/>
              </a:spcBef>
              <a:spcAft>
                <a:spcPts val="0"/>
              </a:spcAft>
              <a:buNone/>
              <a:defRPr/>
            </a:pPr>
            <a:r>
              <a:rPr altLang="ja-JP" dirty="0" lang="en-US" sz="2000">
                <a:solidFill>
                  <a:srgbClr val="FF0000"/>
                </a:solidFill>
                <a:latin typeface="Arial"/>
                <a:ea typeface="ＭＳ Ｐゴシック"/>
              </a:rPr>
              <a:t>       </a:t>
            </a:r>
            <a:r>
              <a:rPr altLang="en-US" dirty="0" lang="ja-JP" sz="2000" u="sng">
                <a:solidFill>
                  <a:srgbClr val="FF0000"/>
                </a:solidFill>
                <a:latin typeface="Arial"/>
                <a:ea typeface="ＭＳ Ｐゴシック"/>
              </a:rPr>
              <a:t>許可されません。</a:t>
            </a:r>
            <a:endParaRPr altLang="ja-JP" dirty="0" lang="en-US" sz="2000" u="sng">
              <a:solidFill>
                <a:srgbClr val="FF0000"/>
              </a:solidFill>
              <a:latin typeface="Arial"/>
              <a:ea typeface="ＭＳ Ｐゴシック"/>
            </a:endParaRPr>
          </a:p>
        </p:txBody>
      </p:sp>
      <p:sp>
        <p:nvSpPr>
          <p:cNvPr id="11" name="Rectangle 5">
            <a:extLst>
              <a:ext uri="{FF2B5EF4-FFF2-40B4-BE49-F238E27FC236}">
                <a16:creationId xmlns:a16="http://schemas.microsoft.com/office/drawing/2014/main" id="{6319C5A1-16C5-4A13-9FF7-3FBF0DBC925F}"/>
              </a:ext>
            </a:extLst>
          </p:cNvPr>
          <p:cNvSpPr>
            <a:spLocks noChangeArrowheads="1"/>
          </p:cNvSpPr>
          <p:nvPr/>
        </p:nvSpPr>
        <p:spPr bwMode="auto">
          <a:xfrm>
            <a:off x="264000" y="971938"/>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⑧ </a:t>
            </a:r>
            <a:r>
              <a:rPr altLang="ja-JP" b="1" dirty="0" lang="en-US" sz="3200">
                <a:solidFill>
                  <a:srgbClr val="000000"/>
                </a:solidFill>
                <a:latin typeface="ＭＳ Ｐゴシック"/>
                <a:ea typeface="ＭＳ Ｐゴシック"/>
              </a:rPr>
              <a:t>【C</a:t>
            </a:r>
            <a:r>
              <a:rPr altLang="en-US" b="1" dirty="0" lang="ja-JP" sz="3200">
                <a:solidFill>
                  <a:srgbClr val="000000"/>
                </a:solidFill>
                <a:latin typeface="ＭＳ Ｐゴシック"/>
                <a:ea typeface="ＭＳ Ｐゴシック"/>
              </a:rPr>
              <a:t>４</a:t>
            </a:r>
            <a:r>
              <a:rPr altLang="ja-JP" b="1" dirty="0" lang="en-US" sz="3200">
                <a:solidFill>
                  <a:srgbClr val="000000"/>
                </a:solidFill>
                <a:latin typeface="ＭＳ Ｐゴシック"/>
                <a:ea typeface="ＭＳ Ｐゴシック"/>
              </a:rPr>
              <a:t>】</a:t>
            </a:r>
            <a:r>
              <a:rPr altLang="en-US" b="1" dirty="0" lang="ja-JP" sz="3200">
                <a:solidFill>
                  <a:srgbClr val="000000"/>
                </a:solidFill>
                <a:latin typeface="ＭＳ Ｐゴシック"/>
                <a:ea typeface="ＭＳ Ｐゴシック"/>
              </a:rPr>
              <a:t>状況報告書（別室の設定）</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3473267631"/>
      </p:ext>
    </p:extLst>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16</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eaLnBrk="1" hangingPunct="1" lvl="0">
              <a:spcBef>
                <a:spcPts val="2400"/>
              </a:spcBef>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dirty="0" lang="en-US" sz="3200">
                <a:solidFill>
                  <a:srgbClr val="000000"/>
                </a:solidFill>
              </a:rPr>
              <a:t>45,71,72</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pic>
        <p:nvPicPr>
          <p:cNvPr id="7" name="図 6">
            <a:extLst>
              <a:ext uri="{FF2B5EF4-FFF2-40B4-BE49-F238E27FC236}">
                <a16:creationId xmlns:a16="http://schemas.microsoft.com/office/drawing/2014/main" id="{25BBE525-5E80-4DFA-8E38-D6A403FC9AE8}"/>
              </a:ext>
            </a:extLst>
          </p:cNvPr>
          <p:cNvPicPr>
            <a:picLocks noChangeAspect="1"/>
          </p:cNvPicPr>
          <p:nvPr/>
        </p:nvPicPr>
        <p:blipFill rotWithShape="1">
          <a:blip r:embed="rId3"/>
          <a:srcRect b="17983" l="28677" r="41845" t="36911"/>
          <a:stretch/>
        </p:blipFill>
        <p:spPr>
          <a:xfrm>
            <a:off x="6528000" y="2061000"/>
            <a:ext cx="4646269" cy="4215178"/>
          </a:xfrm>
          <a:prstGeom prst="rect">
            <a:avLst/>
          </a:prstGeom>
        </p:spPr>
      </p:pic>
      <p:sp>
        <p:nvSpPr>
          <p:cNvPr id="9" name="正方形/長方形 8">
            <a:extLst>
              <a:ext uri="{FF2B5EF4-FFF2-40B4-BE49-F238E27FC236}">
                <a16:creationId xmlns:a16="http://schemas.microsoft.com/office/drawing/2014/main" id="{67F032BC-15E5-4832-8039-13B25FF97EB8}"/>
              </a:ext>
            </a:extLst>
          </p:cNvPr>
          <p:cNvSpPr/>
          <p:nvPr/>
        </p:nvSpPr>
        <p:spPr>
          <a:xfrm>
            <a:off x="1672628" y="5366292"/>
            <a:ext cx="3421164" cy="461665"/>
          </a:xfrm>
          <a:prstGeom prst="rect">
            <a:avLst/>
          </a:prstGeom>
          <a:ln>
            <a:noFill/>
          </a:ln>
        </p:spPr>
        <p:txBody>
          <a:bodyPr wrap="square">
            <a:spAutoFit/>
          </a:bodyPr>
          <a:lstStyle/>
          <a:p>
            <a:pPr>
              <a:defRPr/>
            </a:pPr>
            <a:endParaRPr altLang="en-US" dirty="0" lang="ja-JP" sz="2400">
              <a:solidFill>
                <a:srgbClr val="000000"/>
              </a:solidFill>
            </a:endParaRPr>
          </a:p>
        </p:txBody>
      </p:sp>
      <p:sp>
        <p:nvSpPr>
          <p:cNvPr id="10" name="正方形/長方形 9">
            <a:extLst>
              <a:ext uri="{FF2B5EF4-FFF2-40B4-BE49-F238E27FC236}">
                <a16:creationId xmlns:a16="http://schemas.microsoft.com/office/drawing/2014/main" id="{70B5F261-2CF2-4901-BD1D-BEC71B4209F3}"/>
              </a:ext>
            </a:extLst>
          </p:cNvPr>
          <p:cNvSpPr/>
          <p:nvPr/>
        </p:nvSpPr>
        <p:spPr>
          <a:xfrm>
            <a:off x="480000" y="1629000"/>
            <a:ext cx="5256000" cy="2123658"/>
          </a:xfrm>
          <a:prstGeom prst="rect">
            <a:avLst/>
          </a:prstGeom>
        </p:spPr>
        <p:txBody>
          <a:bodyPr wrap="square">
            <a:spAutoFit/>
          </a:bodyPr>
          <a:lstStyle/>
          <a:p>
            <a:pPr indent="-342900" marL="342900">
              <a:buFont charset="2" panose="05000000000000000000" pitchFamily="2" typeface="Wingdings"/>
              <a:buChar char="l"/>
              <a:defRPr/>
            </a:pPr>
            <a:r>
              <a:rPr altLang="en-US" dirty="0" lang="ja-JP" spc="-150" sz="2200">
                <a:solidFill>
                  <a:srgbClr val="000000"/>
                </a:solidFill>
                <a:latin charset="0" typeface="Arial"/>
              </a:rPr>
              <a:t>区分が「発達障害」の場合は ， </a:t>
            </a:r>
            <a:r>
              <a:rPr altLang="en-US" dirty="0" lang="ja-JP" sz="2200">
                <a:solidFill>
                  <a:srgbClr val="000000"/>
                </a:solidFill>
                <a:latin charset="0" typeface="Arial"/>
              </a:rPr>
              <a:t>「</a:t>
            </a:r>
            <a:r>
              <a:rPr altLang="ja-JP" dirty="0" lang="en-US" sz="2200">
                <a:solidFill>
                  <a:srgbClr val="000000"/>
                </a:solidFill>
                <a:latin charset="0" typeface="Arial"/>
              </a:rPr>
              <a:t>【A】</a:t>
            </a:r>
            <a:r>
              <a:rPr altLang="en-US" dirty="0" lang="ja-JP" sz="2200">
                <a:solidFill>
                  <a:srgbClr val="000000"/>
                </a:solidFill>
                <a:latin charset="0" typeface="Arial"/>
              </a:rPr>
              <a:t>受験上の配慮申請書（第２面）」で塗りつぶした配慮事項について，「</a:t>
            </a:r>
            <a:r>
              <a:rPr altLang="ja-JP" dirty="0" lang="en-US" sz="2200">
                <a:solidFill>
                  <a:srgbClr val="000000"/>
                </a:solidFill>
                <a:latin charset="0" typeface="Arial"/>
              </a:rPr>
              <a:t>【C5】</a:t>
            </a:r>
            <a:r>
              <a:rPr altLang="en-US" dirty="0" lang="ja-JP" sz="2200">
                <a:solidFill>
                  <a:srgbClr val="000000"/>
                </a:solidFill>
                <a:latin charset="0" typeface="Arial"/>
              </a:rPr>
              <a:t>状況報告書（発達障害関係）」の該当する配慮事項を○で囲み，その配慮事項を必要とする具体的な理由を記入してください。</a:t>
            </a:r>
            <a:endParaRPr altLang="en-US" dirty="0" lang="ja-JP" sz="2200">
              <a:solidFill>
                <a:srgbClr val="000000"/>
              </a:solidFill>
            </a:endParaRPr>
          </a:p>
        </p:txBody>
      </p:sp>
      <p:sp>
        <p:nvSpPr>
          <p:cNvPr id="11" name="テキスト ボックス 10">
            <a:extLst>
              <a:ext uri="{FF2B5EF4-FFF2-40B4-BE49-F238E27FC236}">
                <a16:creationId xmlns:a16="http://schemas.microsoft.com/office/drawing/2014/main" id="{0F750422-2A62-4DFC-9E84-7DCFFA8D5F36}"/>
              </a:ext>
            </a:extLst>
          </p:cNvPr>
          <p:cNvSpPr txBox="1"/>
          <p:nvPr/>
        </p:nvSpPr>
        <p:spPr>
          <a:xfrm>
            <a:off x="7320000" y="3816000"/>
            <a:ext cx="3744000" cy="405000"/>
          </a:xfrm>
          <a:prstGeom prst="rect">
            <a:avLst/>
          </a:prstGeom>
          <a:noFill/>
          <a:ln w="28575">
            <a:noFill/>
          </a:ln>
        </p:spPr>
        <p:txBody>
          <a:bodyPr bIns="0" lIns="0" rIns="0" rtlCol="0" tIns="0" wrap="square">
            <a:normAutofit fontScale="92500"/>
          </a:bodyPr>
          <a:lstStyle/>
          <a:p>
            <a:pPr>
              <a:lnSpc>
                <a:spcPts val="900"/>
              </a:lnSpc>
              <a:defRPr/>
            </a:pPr>
            <a:r>
              <a:rPr altLang="en-US" dirty="0" lang="ja-JP" sz="900">
                <a:solidFill>
                  <a:srgbClr val="FF0000"/>
                </a:solidFill>
              </a:rPr>
              <a:t>　通常の大きさの文字を認識することが困難であり，文章を読む際に行を読み飛ばしてしまうことが多く，大きな文字のほうが認識しやすい。そのため，普段の授業では，拡大教科書（</a:t>
            </a:r>
            <a:r>
              <a:rPr altLang="ja-JP" dirty="0" lang="en-US" sz="900">
                <a:solidFill>
                  <a:srgbClr val="FF0000"/>
                </a:solidFill>
              </a:rPr>
              <a:t>22</a:t>
            </a:r>
            <a:r>
              <a:rPr altLang="en-US" dirty="0" lang="ja-JP" sz="900">
                <a:solidFill>
                  <a:srgbClr val="FF0000"/>
                </a:solidFill>
              </a:rPr>
              <a:t>ポイント）を使用し，定期考査では，</a:t>
            </a:r>
            <a:r>
              <a:rPr altLang="ja-JP" dirty="0" lang="en-US" sz="900">
                <a:solidFill>
                  <a:srgbClr val="FF0000"/>
                </a:solidFill>
              </a:rPr>
              <a:t>B4</a:t>
            </a:r>
            <a:r>
              <a:rPr altLang="en-US" dirty="0" lang="ja-JP" sz="900">
                <a:solidFill>
                  <a:srgbClr val="FF0000"/>
                </a:solidFill>
              </a:rPr>
              <a:t>サイズを</a:t>
            </a:r>
            <a:r>
              <a:rPr altLang="ja-JP" dirty="0" lang="en-US" sz="900">
                <a:solidFill>
                  <a:srgbClr val="FF0000"/>
                </a:solidFill>
              </a:rPr>
              <a:t>A3</a:t>
            </a:r>
            <a:r>
              <a:rPr altLang="en-US" dirty="0" lang="ja-JP" sz="900">
                <a:solidFill>
                  <a:srgbClr val="FF0000"/>
                </a:solidFill>
              </a:rPr>
              <a:t>サイズに拡大している。</a:t>
            </a:r>
            <a:endParaRPr altLang="ja-JP" dirty="0" lang="en-US" sz="900">
              <a:solidFill>
                <a:srgbClr val="FF0000"/>
              </a:solidFill>
            </a:endParaRPr>
          </a:p>
        </p:txBody>
      </p:sp>
      <p:sp>
        <p:nvSpPr>
          <p:cNvPr id="13" name="円/楕円 2">
            <a:extLst>
              <a:ext uri="{FF2B5EF4-FFF2-40B4-BE49-F238E27FC236}">
                <a16:creationId xmlns:a16="http://schemas.microsoft.com/office/drawing/2014/main" id="{43C6CB50-151D-49DC-867E-81226E5B0775}"/>
              </a:ext>
            </a:extLst>
          </p:cNvPr>
          <p:cNvSpPr/>
          <p:nvPr/>
        </p:nvSpPr>
        <p:spPr bwMode="auto">
          <a:xfrm>
            <a:off x="6816000" y="3717000"/>
            <a:ext cx="428521" cy="397753"/>
          </a:xfrm>
          <a:prstGeom prst="ellipse">
            <a:avLst/>
          </a:prstGeom>
          <a:noFill/>
          <a:ln algn="ctr" cap="flat" cmpd="sng" w="28575">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ndParaRPr>
          </a:p>
        </p:txBody>
      </p:sp>
      <p:sp>
        <p:nvSpPr>
          <p:cNvPr id="14" name="正方形/長方形 13">
            <a:extLst>
              <a:ext uri="{FF2B5EF4-FFF2-40B4-BE49-F238E27FC236}">
                <a16:creationId xmlns:a16="http://schemas.microsoft.com/office/drawing/2014/main" id="{0F3E6C98-C191-4AEC-A0AD-A27C4C9B6CF7}"/>
              </a:ext>
            </a:extLst>
          </p:cNvPr>
          <p:cNvSpPr/>
          <p:nvPr/>
        </p:nvSpPr>
        <p:spPr bwMode="auto">
          <a:xfrm>
            <a:off x="4659060" y="5563203"/>
            <a:ext cx="154854" cy="178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ndParaRPr>
          </a:p>
        </p:txBody>
      </p:sp>
      <p:sp>
        <p:nvSpPr>
          <p:cNvPr id="15" name="正方形/長方形 14">
            <a:extLst>
              <a:ext uri="{FF2B5EF4-FFF2-40B4-BE49-F238E27FC236}">
                <a16:creationId xmlns:a16="http://schemas.microsoft.com/office/drawing/2014/main" id="{CF1E4E21-E152-4C2B-972E-5147119392A4}"/>
              </a:ext>
            </a:extLst>
          </p:cNvPr>
          <p:cNvSpPr/>
          <p:nvPr/>
        </p:nvSpPr>
        <p:spPr bwMode="auto">
          <a:xfrm>
            <a:off x="4462592" y="5496927"/>
            <a:ext cx="72008" cy="100196"/>
          </a:xfrm>
          <a:prstGeom prst="rect">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ndParaRPr>
          </a:p>
        </p:txBody>
      </p:sp>
      <p:sp>
        <p:nvSpPr>
          <p:cNvPr id="18" name="テキスト ボックス 17">
            <a:extLst>
              <a:ext uri="{FF2B5EF4-FFF2-40B4-BE49-F238E27FC236}">
                <a16:creationId xmlns:a16="http://schemas.microsoft.com/office/drawing/2014/main" id="{8B7577AC-2F28-4BBE-A1B1-814EA5765CC5}"/>
              </a:ext>
            </a:extLst>
          </p:cNvPr>
          <p:cNvSpPr txBox="1"/>
          <p:nvPr/>
        </p:nvSpPr>
        <p:spPr>
          <a:xfrm>
            <a:off x="336000" y="4149000"/>
            <a:ext cx="4214615" cy="400110"/>
          </a:xfrm>
          <a:prstGeom prst="rect">
            <a:avLst/>
          </a:prstGeom>
          <a:solidFill>
            <a:srgbClr val="FAFDCD"/>
          </a:solidFill>
        </p:spPr>
        <p:txBody>
          <a:bodyPr rtlCol="0" wrap="none">
            <a:spAutoFit/>
          </a:bodyPr>
          <a:lstStyle/>
          <a:p>
            <a:pPr>
              <a:defRPr/>
            </a:pPr>
            <a:r>
              <a:rPr altLang="ja-JP" dirty="0" lang="en-US" sz="2000">
                <a:solidFill>
                  <a:srgbClr val="000000"/>
                </a:solidFill>
              </a:rPr>
              <a:t>【A】</a:t>
            </a:r>
            <a:r>
              <a:rPr altLang="en-US" dirty="0" lang="ja-JP" sz="2000">
                <a:solidFill>
                  <a:srgbClr val="000000"/>
                </a:solidFill>
                <a:latin charset="0" typeface="Arial"/>
              </a:rPr>
              <a:t>受験上の配慮申請書（第２面）㉖</a:t>
            </a:r>
            <a:endParaRPr altLang="en-US" dirty="0" lang="ja-JP" sz="2000">
              <a:solidFill>
                <a:srgbClr val="000000"/>
              </a:solidFill>
            </a:endParaRPr>
          </a:p>
        </p:txBody>
      </p:sp>
      <p:sp>
        <p:nvSpPr>
          <p:cNvPr id="19" name="テキスト ボックス 18">
            <a:extLst>
              <a:ext uri="{FF2B5EF4-FFF2-40B4-BE49-F238E27FC236}">
                <a16:creationId xmlns:a16="http://schemas.microsoft.com/office/drawing/2014/main" id="{8746773F-3C33-4FBD-A2EA-460BBF45F5FA}"/>
              </a:ext>
            </a:extLst>
          </p:cNvPr>
          <p:cNvSpPr txBox="1"/>
          <p:nvPr/>
        </p:nvSpPr>
        <p:spPr>
          <a:xfrm>
            <a:off x="6528000" y="1629000"/>
            <a:ext cx="3847528" cy="400110"/>
          </a:xfrm>
          <a:prstGeom prst="rect">
            <a:avLst/>
          </a:prstGeom>
          <a:solidFill>
            <a:srgbClr val="FAFDCD"/>
          </a:solidFill>
        </p:spPr>
        <p:txBody>
          <a:bodyPr rtlCol="0" wrap="none">
            <a:spAutoFit/>
          </a:bodyPr>
          <a:lstStyle/>
          <a:p>
            <a:pPr>
              <a:defRPr/>
            </a:pPr>
            <a:r>
              <a:rPr altLang="ja-JP" dirty="0" lang="en-US" sz="2000">
                <a:solidFill>
                  <a:srgbClr val="000000"/>
                </a:solidFill>
                <a:latin charset="0" typeface="Arial"/>
              </a:rPr>
              <a:t>【C5】</a:t>
            </a:r>
            <a:r>
              <a:rPr altLang="en-US" dirty="0" lang="ja-JP" sz="2000">
                <a:solidFill>
                  <a:srgbClr val="000000"/>
                </a:solidFill>
                <a:latin charset="0" typeface="Arial"/>
              </a:rPr>
              <a:t>状況報告書（発達障害関係）</a:t>
            </a:r>
            <a:endParaRPr altLang="en-US" dirty="0" lang="ja-JP" sz="2000">
              <a:solidFill>
                <a:srgbClr val="000000"/>
              </a:solidFill>
            </a:endParaRPr>
          </a:p>
        </p:txBody>
      </p:sp>
      <p:sp>
        <p:nvSpPr>
          <p:cNvPr id="21" name="Rectangle 5">
            <a:extLst>
              <a:ext uri="{FF2B5EF4-FFF2-40B4-BE49-F238E27FC236}">
                <a16:creationId xmlns:a16="http://schemas.microsoft.com/office/drawing/2014/main" id="{31122C80-737F-441C-8D27-B3407339FB5B}"/>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⑨ </a:t>
            </a:r>
            <a:r>
              <a:rPr altLang="ja-JP" b="1" dirty="0" lang="en-US" sz="3200">
                <a:solidFill>
                  <a:srgbClr val="000000"/>
                </a:solidFill>
                <a:latin typeface="ＭＳ Ｐゴシック"/>
                <a:ea typeface="ＭＳ Ｐゴシック"/>
              </a:rPr>
              <a:t>【C</a:t>
            </a:r>
            <a:r>
              <a:rPr altLang="en-US" b="1" dirty="0" lang="ja-JP" sz="3200">
                <a:solidFill>
                  <a:srgbClr val="000000"/>
                </a:solidFill>
                <a:latin typeface="ＭＳ Ｐゴシック"/>
                <a:ea typeface="ＭＳ Ｐゴシック"/>
              </a:rPr>
              <a:t>５</a:t>
            </a:r>
            <a:r>
              <a:rPr altLang="ja-JP" b="1" dirty="0" lang="en-US" sz="3200">
                <a:solidFill>
                  <a:srgbClr val="000000"/>
                </a:solidFill>
                <a:latin typeface="ＭＳ Ｐゴシック"/>
                <a:ea typeface="ＭＳ Ｐゴシック"/>
              </a:rPr>
              <a:t>】</a:t>
            </a:r>
            <a:r>
              <a:rPr altLang="en-US" b="1" dirty="0" lang="ja-JP" sz="3200">
                <a:solidFill>
                  <a:srgbClr val="000000"/>
                </a:solidFill>
                <a:latin typeface="ＭＳ Ｐゴシック"/>
                <a:ea typeface="ＭＳ Ｐゴシック"/>
              </a:rPr>
              <a:t>状況報告書（発達障害関係）</a:t>
            </a:r>
            <a:endParaRPr altLang="en-US" b="1" dirty="0" lang="ja-JP" sz="2800">
              <a:solidFill>
                <a:srgbClr val="000000"/>
              </a:solidFill>
              <a:latin typeface="ＭＳ Ｐゴシック"/>
              <a:ea typeface="ＭＳ Ｐゴシック"/>
            </a:endParaRPr>
          </a:p>
        </p:txBody>
      </p:sp>
      <p:pic>
        <p:nvPicPr>
          <p:cNvPr id="3" name="図 2">
            <a:extLst>
              <a:ext uri="{FF2B5EF4-FFF2-40B4-BE49-F238E27FC236}">
                <a16:creationId xmlns:a16="http://schemas.microsoft.com/office/drawing/2014/main" id="{599B5234-A6FE-404F-805C-E173C1AD04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6000" y="4653000"/>
            <a:ext cx="6067800" cy="1287976"/>
          </a:xfrm>
          <a:prstGeom prst="rect">
            <a:avLst/>
          </a:prstGeom>
        </p:spPr>
      </p:pic>
      <p:sp>
        <p:nvSpPr>
          <p:cNvPr id="22" name="正方形/長方形 21">
            <a:extLst>
              <a:ext uri="{FF2B5EF4-FFF2-40B4-BE49-F238E27FC236}">
                <a16:creationId xmlns:a16="http://schemas.microsoft.com/office/drawing/2014/main" id="{78A6C00B-EE1C-45F8-AADC-D8F162E914B4}"/>
              </a:ext>
            </a:extLst>
          </p:cNvPr>
          <p:cNvSpPr/>
          <p:nvPr/>
        </p:nvSpPr>
        <p:spPr bwMode="auto">
          <a:xfrm>
            <a:off x="4356000" y="4653000"/>
            <a:ext cx="1116000" cy="1296000"/>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ndParaRPr>
          </a:p>
        </p:txBody>
      </p:sp>
      <p:cxnSp>
        <p:nvCxnSpPr>
          <p:cNvPr id="23" name="直線矢印コネクタ 22">
            <a:extLst>
              <a:ext uri="{FF2B5EF4-FFF2-40B4-BE49-F238E27FC236}">
                <a16:creationId xmlns:a16="http://schemas.microsoft.com/office/drawing/2014/main" id="{D2EC1016-BEDA-4228-89EB-3D08AD6A02CB}"/>
              </a:ext>
            </a:extLst>
          </p:cNvPr>
          <p:cNvCxnSpPr>
            <a:cxnSpLocks/>
          </p:cNvCxnSpPr>
          <p:nvPr/>
        </p:nvCxnSpPr>
        <p:spPr bwMode="auto">
          <a:xfrm flipV="1">
            <a:off x="5472000" y="4005000"/>
            <a:ext cx="1368000" cy="936000"/>
          </a:xfrm>
          <a:prstGeom prst="straightConnector1">
            <a:avLst/>
          </a:prstGeom>
          <a:noFill/>
          <a:ln algn="ctr" cap="flat" cmpd="sng" w="41275">
            <a:solidFill>
              <a:srgbClr val="FF000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25" name="正方形/長方形 24">
            <a:extLst>
              <a:ext uri="{FF2B5EF4-FFF2-40B4-BE49-F238E27FC236}">
                <a16:creationId xmlns:a16="http://schemas.microsoft.com/office/drawing/2014/main" id="{4F9CD514-F8D4-40FB-B01E-75ACE62D2DDB}"/>
              </a:ext>
            </a:extLst>
          </p:cNvPr>
          <p:cNvSpPr/>
          <p:nvPr/>
        </p:nvSpPr>
        <p:spPr bwMode="auto">
          <a:xfrm>
            <a:off x="5108400" y="5576400"/>
            <a:ext cx="111600" cy="111600"/>
          </a:xfrm>
          <a:prstGeom prst="rect">
            <a:avLst/>
          </a:prstGeom>
          <a:solidFill>
            <a:srgbClr val="FF0000"/>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Tree>
    <p:extLst>
      <p:ext uri="{BB962C8B-B14F-4D97-AF65-F5344CB8AC3E}">
        <p14:creationId xmlns:p14="http://schemas.microsoft.com/office/powerpoint/2010/main" val="1802723974"/>
      </p:ext>
    </p:extLst>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defRPr/>
            </a:pPr>
            <a:fld id="{9EB99C81-28D7-41D1-BE21-A12FAA09D35B}" type="slidenum">
              <a:rPr altLang="ja-JP" lang="en-US" smtClean="0"/>
              <a:pPr>
                <a:defRPr/>
              </a:pPr>
              <a:t>17</a:t>
            </a:fld>
            <a:endParaRPr altLang="ja-JP" lang="en-US"/>
          </a:p>
        </p:txBody>
      </p:sp>
      <p:sp>
        <p:nvSpPr>
          <p:cNvPr id="7" name="正方形/長方形 6">
            <a:extLst>
              <a:ext uri="{FF2B5EF4-FFF2-40B4-BE49-F238E27FC236}">
                <a16:creationId xmlns:a16="http://schemas.microsoft.com/office/drawing/2014/main" id="{B53B11C3-0D48-46D8-AF31-1F5857BF1C8F}"/>
              </a:ext>
            </a:extLst>
          </p:cNvPr>
          <p:cNvSpPr/>
          <p:nvPr/>
        </p:nvSpPr>
        <p:spPr>
          <a:xfrm>
            <a:off x="191999" y="117000"/>
            <a:ext cx="2088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en-US" b="1" dirty="0" kern="0" lang="ja-JP" sz="3200">
                <a:latin charset="0" typeface="Arial"/>
                <a:ea charset="-128" typeface="ＭＳ Ｐゴシック"/>
              </a:rPr>
              <a:t>裏</a:t>
            </a:r>
            <a:r>
              <a:rPr altLang="en-US" dirty="0" kern="0" lang="ja-JP" sz="3200">
                <a:solidFill>
                  <a:srgbClr val="000000"/>
                </a:solidFill>
                <a:latin charset="0" typeface="Arial"/>
                <a:ea charset="-128" typeface="ＭＳ Ｐゴシック"/>
              </a:rPr>
              <a:t>表紙</a:t>
            </a:r>
            <a:r>
              <a:rPr altLang="ja-JP" b="1" dirty="0" kern="0" lang="en-US" sz="3200">
                <a:latin charset="0" typeface="Arial"/>
                <a:ea charset="-128" typeface="ＭＳ Ｐゴシック"/>
              </a:rPr>
              <a:t>】</a:t>
            </a:r>
          </a:p>
        </p:txBody>
      </p:sp>
      <p:sp>
        <p:nvSpPr>
          <p:cNvPr id="8" name="正方形/長方形 7">
            <a:extLst>
              <a:ext uri="{FF2B5EF4-FFF2-40B4-BE49-F238E27FC236}">
                <a16:creationId xmlns:a16="http://schemas.microsoft.com/office/drawing/2014/main" id="{553A735F-2515-4794-9A41-98913CC3AB7E}"/>
              </a:ext>
            </a:extLst>
          </p:cNvPr>
          <p:cNvSpPr/>
          <p:nvPr/>
        </p:nvSpPr>
        <p:spPr bwMode="auto">
          <a:xfrm>
            <a:off x="1200000" y="1773000"/>
            <a:ext cx="9792000" cy="2088000"/>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a:spcBef>
                <a:spcPts val="600"/>
              </a:spcBef>
              <a:defRPr/>
            </a:pP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志願者問合せ専用電話</a:t>
            </a: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（大学入試センター事業第一課）</a:t>
            </a:r>
            <a:endParaRPr altLang="ja-JP" dirty="0" kern="0" lang="en-US" sz="2400">
              <a:solidFill>
                <a:srgbClr val="000000"/>
              </a:solidFill>
              <a:latin typeface="Arial"/>
              <a:ea typeface="ＭＳ Ｐゴシック"/>
            </a:endParaRPr>
          </a:p>
          <a:p>
            <a:pPr marL="360000">
              <a:spcBef>
                <a:spcPts val="600"/>
              </a:spcBef>
              <a:defRPr/>
            </a:pPr>
            <a:r>
              <a:rPr altLang="ja-JP" dirty="0" kern="0" lang="en-US" sz="2400">
                <a:solidFill>
                  <a:srgbClr val="000000"/>
                </a:solidFill>
                <a:latin typeface="Arial"/>
                <a:ea typeface="ＭＳ Ｐゴシック"/>
              </a:rPr>
              <a:t>03</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3465</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8600</a:t>
            </a:r>
            <a:r>
              <a:rPr altLang="en-US" dirty="0" kern="0" lang="ja-JP" sz="2400">
                <a:solidFill>
                  <a:srgbClr val="000000"/>
                </a:solidFill>
                <a:latin typeface="Arial"/>
                <a:ea typeface="ＭＳ Ｐゴシック"/>
              </a:rPr>
              <a:t>　　　</a:t>
            </a:r>
            <a:r>
              <a:rPr altLang="ja-JP" dirty="0" kern="0" lang="en-US" sz="2000">
                <a:solidFill>
                  <a:srgbClr val="000000"/>
                </a:solidFill>
                <a:latin typeface="ＭＳ Ｐゴシック"/>
                <a:ea typeface="ＭＳ Ｐゴシック"/>
              </a:rPr>
              <a:t>9:30</a:t>
            </a:r>
            <a:r>
              <a:rPr altLang="en-US" dirty="0" kern="0" lang="ja-JP" sz="2000">
                <a:solidFill>
                  <a:srgbClr val="000000"/>
                </a:solidFill>
                <a:latin typeface="ＭＳ Ｐゴシック"/>
                <a:ea typeface="ＭＳ Ｐゴシック"/>
              </a:rPr>
              <a:t>～</a:t>
            </a:r>
            <a:r>
              <a:rPr altLang="ja-JP" dirty="0" kern="0" lang="en-US" sz="2000">
                <a:solidFill>
                  <a:srgbClr val="000000"/>
                </a:solidFill>
                <a:latin typeface="ＭＳ Ｐゴシック"/>
                <a:ea typeface="ＭＳ Ｐゴシック"/>
              </a:rPr>
              <a:t>17:00 </a:t>
            </a:r>
            <a:r>
              <a:rPr altLang="en-US" dirty="0" kern="0" lang="ja-JP" sz="2000">
                <a:solidFill>
                  <a:srgbClr val="000000"/>
                </a:solidFill>
                <a:latin typeface="ＭＳ Ｐゴシック"/>
                <a:ea typeface="ＭＳ Ｐゴシック"/>
              </a:rPr>
              <a:t>（土・日曜，祝日，</a:t>
            </a:r>
            <a:r>
              <a:rPr altLang="ja-JP" dirty="0" kern="0" lang="en-US" sz="2000">
                <a:solidFill>
                  <a:srgbClr val="000000"/>
                </a:solidFill>
                <a:latin typeface="ＭＳ Ｐゴシック"/>
                <a:ea typeface="ＭＳ Ｐゴシック"/>
              </a:rPr>
              <a:t>12</a:t>
            </a:r>
            <a:r>
              <a:rPr altLang="en-US" dirty="0" kern="0" lang="ja-JP" sz="2000">
                <a:solidFill>
                  <a:srgbClr val="000000"/>
                </a:solidFill>
                <a:latin typeface="ＭＳ Ｐゴシック"/>
                <a:ea typeface="ＭＳ Ｐゴシック"/>
              </a:rPr>
              <a:t>月</a:t>
            </a:r>
            <a:r>
              <a:rPr altLang="ja-JP" dirty="0" kern="0" lang="en-US" sz="2000">
                <a:solidFill>
                  <a:srgbClr val="000000"/>
                </a:solidFill>
                <a:latin typeface="ＭＳ Ｐゴシック"/>
                <a:ea typeface="ＭＳ Ｐゴシック"/>
              </a:rPr>
              <a:t>29</a:t>
            </a:r>
            <a:r>
              <a:rPr altLang="en-US" dirty="0" kern="0" lang="ja-JP" sz="2000">
                <a:solidFill>
                  <a:srgbClr val="000000"/>
                </a:solidFill>
                <a:latin typeface="ＭＳ Ｐゴシック"/>
                <a:ea typeface="ＭＳ Ｐゴシック"/>
              </a:rPr>
              <a:t>日～</a:t>
            </a:r>
            <a:r>
              <a:rPr altLang="ja-JP" dirty="0" kern="0" lang="en-US" sz="2000">
                <a:solidFill>
                  <a:srgbClr val="000000"/>
                </a:solidFill>
                <a:latin typeface="ＭＳ Ｐゴシック"/>
                <a:ea typeface="ＭＳ Ｐゴシック"/>
              </a:rPr>
              <a:t>1</a:t>
            </a:r>
            <a:r>
              <a:rPr altLang="en-US" dirty="0" kern="0" lang="ja-JP" sz="2000">
                <a:solidFill>
                  <a:srgbClr val="000000"/>
                </a:solidFill>
                <a:latin typeface="ＭＳ Ｐゴシック"/>
                <a:ea typeface="ＭＳ Ｐゴシック"/>
              </a:rPr>
              <a:t>月</a:t>
            </a:r>
            <a:r>
              <a:rPr altLang="ja-JP" dirty="0" kern="0" lang="en-US" sz="2000">
                <a:solidFill>
                  <a:srgbClr val="000000"/>
                </a:solidFill>
                <a:latin typeface="ＭＳ Ｐゴシック"/>
                <a:ea typeface="ＭＳ Ｐゴシック"/>
              </a:rPr>
              <a:t>3</a:t>
            </a:r>
            <a:r>
              <a:rPr altLang="en-US" dirty="0" kern="0" lang="ja-JP" sz="2000">
                <a:solidFill>
                  <a:srgbClr val="000000"/>
                </a:solidFill>
                <a:latin typeface="ＭＳ Ｐゴシック"/>
                <a:ea typeface="ＭＳ Ｐゴシック"/>
              </a:rPr>
              <a:t>日を除く）</a:t>
            </a:r>
          </a:p>
          <a:p>
            <a:pPr>
              <a:spcBef>
                <a:spcPts val="600"/>
              </a:spcBef>
              <a:defRPr/>
            </a:pP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電話での問合せが難しい障害等のある方専用</a:t>
            </a:r>
            <a:r>
              <a:rPr altLang="ja-JP" dirty="0" kern="0" lang="en-US" sz="2400">
                <a:solidFill>
                  <a:srgbClr val="000000"/>
                </a:solidFill>
                <a:latin typeface="Arial"/>
                <a:ea typeface="ＭＳ Ｐゴシック"/>
              </a:rPr>
              <a:t>FAX】</a:t>
            </a:r>
          </a:p>
          <a:p>
            <a:pPr marL="360000">
              <a:spcBef>
                <a:spcPts val="600"/>
              </a:spcBef>
              <a:defRPr/>
            </a:pPr>
            <a:r>
              <a:rPr altLang="ja-JP" dirty="0" kern="0" lang="en-US" sz="2400">
                <a:solidFill>
                  <a:srgbClr val="000000"/>
                </a:solidFill>
                <a:latin typeface="Arial"/>
                <a:ea typeface="ＭＳ Ｐゴシック"/>
              </a:rPr>
              <a:t>03</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3485</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1771</a:t>
            </a:r>
            <a:endParaRPr altLang="ja-JP" dirty="0" kern="0" lang="en-US" sz="2000">
              <a:solidFill>
                <a:srgbClr val="000000"/>
              </a:solidFill>
              <a:latin typeface="Arial"/>
              <a:ea typeface="ＭＳ Ｐゴシック"/>
            </a:endParaRPr>
          </a:p>
        </p:txBody>
      </p:sp>
      <p:sp>
        <p:nvSpPr>
          <p:cNvPr id="12" name="テキスト ボックス 11">
            <a:extLst>
              <a:ext uri="{FF2B5EF4-FFF2-40B4-BE49-F238E27FC236}">
                <a16:creationId xmlns:a16="http://schemas.microsoft.com/office/drawing/2014/main" id="{79BC90F7-DD81-42DD-8389-4475F0094DEA}"/>
              </a:ext>
            </a:extLst>
          </p:cNvPr>
          <p:cNvSpPr txBox="1"/>
          <p:nvPr/>
        </p:nvSpPr>
        <p:spPr>
          <a:xfrm>
            <a:off x="1200000" y="4437000"/>
            <a:ext cx="8352440" cy="1415772"/>
          </a:xfrm>
          <a:prstGeom prst="rect">
            <a:avLst/>
          </a:prstGeom>
          <a:noFill/>
        </p:spPr>
        <p:txBody>
          <a:bodyPr rtlCol="0" wrap="square">
            <a:spAutoFit/>
          </a:bodyPr>
          <a:lstStyle/>
          <a:p>
            <a:pPr>
              <a:defRPr/>
            </a:pPr>
            <a:r>
              <a:rPr altLang="ja-JP" dirty="0" kern="0" lang="en-US" sz="2400">
                <a:solidFill>
                  <a:srgbClr val="000000"/>
                </a:solidFill>
              </a:rPr>
              <a:t>※</a:t>
            </a:r>
            <a:r>
              <a:rPr altLang="en-US" dirty="0" kern="0" lang="ja-JP" sz="2400">
                <a:solidFill>
                  <a:srgbClr val="000000"/>
                </a:solidFill>
              </a:rPr>
              <a:t>　受験上の配慮に関する</a:t>
            </a:r>
            <a:r>
              <a:rPr altLang="ja-JP" dirty="0" kern="0" lang="en-US" sz="2400">
                <a:solidFill>
                  <a:srgbClr val="000000"/>
                </a:solidFill>
              </a:rPr>
              <a:t>Q</a:t>
            </a:r>
            <a:r>
              <a:rPr altLang="en-US" dirty="0" kern="0" lang="ja-JP" sz="2400">
                <a:solidFill>
                  <a:srgbClr val="000000"/>
                </a:solidFill>
              </a:rPr>
              <a:t>＆</a:t>
            </a:r>
            <a:r>
              <a:rPr altLang="ja-JP" dirty="0" kern="0" lang="en-US" sz="2400">
                <a:solidFill>
                  <a:srgbClr val="000000"/>
                </a:solidFill>
              </a:rPr>
              <a:t>A</a:t>
            </a:r>
            <a:r>
              <a:rPr altLang="en-US" dirty="0" kern="0" lang="ja-JP" sz="2400">
                <a:solidFill>
                  <a:srgbClr val="000000"/>
                </a:solidFill>
              </a:rPr>
              <a:t>については，大学入試センター</a:t>
            </a:r>
            <a:endParaRPr altLang="ja-JP" dirty="0" kern="0" lang="en-US" sz="2400">
              <a:solidFill>
                <a:srgbClr val="000000"/>
              </a:solidFill>
            </a:endParaRPr>
          </a:p>
          <a:p>
            <a:pPr>
              <a:defRPr/>
            </a:pPr>
            <a:r>
              <a:rPr altLang="en-US" dirty="0" kern="0" lang="ja-JP" sz="2400">
                <a:solidFill>
                  <a:srgbClr val="000000"/>
                </a:solidFill>
              </a:rPr>
              <a:t>　 のホームページにも掲載しています。</a:t>
            </a:r>
            <a:endParaRPr altLang="ja-JP" dirty="0" kern="0" lang="en-US" sz="2400">
              <a:solidFill>
                <a:srgbClr val="000000"/>
              </a:solidFill>
            </a:endParaRPr>
          </a:p>
          <a:p>
            <a:pPr>
              <a:defRPr/>
            </a:pPr>
            <a:endParaRPr altLang="ja-JP" dirty="0" kern="0" lang="en-US" sz="1200">
              <a:solidFill>
                <a:srgbClr val="000000"/>
              </a:solidFill>
            </a:endParaRPr>
          </a:p>
          <a:p>
            <a:pPr>
              <a:defRPr/>
            </a:pPr>
            <a:r>
              <a:rPr altLang="ja-JP" dirty="0" kern="0" lang="en-US" sz="2200">
                <a:solidFill>
                  <a:srgbClr val="000000"/>
                </a:solidFill>
              </a:rPr>
              <a:t>https://www.dnc.ac.jp/kyotsu/shiken_jouhou/r7/hairyo_qa.html</a:t>
            </a:r>
          </a:p>
          <a:p>
            <a:pPr>
              <a:defRPr/>
            </a:pPr>
            <a:endParaRPr altLang="en-US" dirty="0" lang="ja-JP">
              <a:solidFill>
                <a:srgbClr val="000000"/>
              </a:solidFill>
            </a:endParaRPr>
          </a:p>
        </p:txBody>
      </p:sp>
      <p:pic>
        <p:nvPicPr>
          <p:cNvPr id="13" name="図 12">
            <a:extLst>
              <a:ext uri="{FF2B5EF4-FFF2-40B4-BE49-F238E27FC236}">
                <a16:creationId xmlns:a16="http://schemas.microsoft.com/office/drawing/2014/main" id="{C70541EA-2462-430B-9A1D-FD74ED565261}"/>
              </a:ext>
            </a:extLst>
          </p:cNvPr>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9624000" y="4437000"/>
            <a:ext cx="1371429" cy="1371429"/>
          </a:xfrm>
          <a:prstGeom prst="rect">
            <a:avLst/>
          </a:prstGeom>
          <a:noFill/>
          <a:ln>
            <a:noFill/>
          </a:ln>
        </p:spPr>
      </p:pic>
      <p:sp>
        <p:nvSpPr>
          <p:cNvPr id="9" name="Rectangle 5">
            <a:extLst>
              <a:ext uri="{FF2B5EF4-FFF2-40B4-BE49-F238E27FC236}">
                <a16:creationId xmlns:a16="http://schemas.microsoft.com/office/drawing/2014/main" id="{9911571E-AE91-468A-BB38-FF9E5CCDF3F8}"/>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受験上の配慮に関する事前相談</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3212082547"/>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324B3F8-2279-49C1-B0AD-9C7DB1560350}"/>
              </a:ext>
            </a:extLst>
          </p:cNvPr>
          <p:cNvSpPr>
            <a:spLocks noGrp="1"/>
          </p:cNvSpPr>
          <p:nvPr>
            <p:ph idx="12" sz="quarter" type="sldNum"/>
          </p:nvPr>
        </p:nvSpPr>
        <p:spPr>
          <a:xfrm>
            <a:off x="9408000" y="5949000"/>
            <a:ext cx="2641600" cy="476250"/>
          </a:xfrm>
        </p:spPr>
        <p:txBody>
          <a:bodyPr/>
          <a:lstStyle/>
          <a:p>
            <a:pPr>
              <a:defRPr/>
            </a:pPr>
            <a:fld id="{5D0C3138-1DF5-4EE7-9BC8-8086AF259160}" type="slidenum">
              <a:rPr altLang="ja-JP" lang="en-US" smtClean="0"/>
              <a:pPr>
                <a:defRPr/>
              </a:pPr>
              <a:t>2</a:t>
            </a:fld>
            <a:endParaRPr altLang="ja-JP" dirty="0" lang="en-US"/>
          </a:p>
        </p:txBody>
      </p:sp>
      <p:sp>
        <p:nvSpPr>
          <p:cNvPr id="4" name="Rectangle 13">
            <a:extLst>
              <a:ext uri="{FF2B5EF4-FFF2-40B4-BE49-F238E27FC236}">
                <a16:creationId xmlns:a16="http://schemas.microsoft.com/office/drawing/2014/main" id="{E8AE1C37-D138-4044-860D-6F906CDA5243}"/>
              </a:ext>
            </a:extLst>
          </p:cNvPr>
          <p:cNvSpPr txBox="1">
            <a:spLocks noChangeArrowheads="1"/>
          </p:cNvSpPr>
          <p:nvPr/>
        </p:nvSpPr>
        <p:spPr>
          <a:xfrm>
            <a:off x="0" y="962445"/>
            <a:ext cx="12192000"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defRPr/>
            </a:pPr>
            <a:r>
              <a:rPr altLang="ja-JP" b="1" dirty="0" lang="en-US" sz="4000">
                <a:solidFill>
                  <a:srgbClr val="000000"/>
                </a:solidFill>
                <a:latin typeface="ＭＳ Ｐゴシック"/>
                <a:ea typeface="ＭＳ Ｐゴシック"/>
              </a:rPr>
              <a:t>Ⅲ</a:t>
            </a:r>
            <a:r>
              <a:rPr altLang="en-US" b="1" dirty="0" lang="ja-JP" sz="4000">
                <a:solidFill>
                  <a:srgbClr val="000000"/>
                </a:solidFill>
                <a:latin typeface="ＭＳ Ｐゴシック"/>
                <a:ea typeface="ＭＳ Ｐゴシック"/>
              </a:rPr>
              <a:t>　申請書類作成上の留意点</a:t>
            </a:r>
          </a:p>
        </p:txBody>
      </p:sp>
      <p:graphicFrame>
        <p:nvGraphicFramePr>
          <p:cNvPr id="14" name="表 13">
            <a:extLst>
              <a:ext uri="{FF2B5EF4-FFF2-40B4-BE49-F238E27FC236}">
                <a16:creationId xmlns:a16="http://schemas.microsoft.com/office/drawing/2014/main" id="{F07ED7E4-E48A-48C7-B5E1-F5DDBD0D27FB}"/>
              </a:ext>
            </a:extLst>
          </p:cNvPr>
          <p:cNvGraphicFramePr>
            <a:graphicFrameLocks noGrp="1"/>
          </p:cNvGraphicFramePr>
          <p:nvPr>
            <p:extLst>
              <p:ext uri="{D42A27DB-BD31-4B8C-83A1-F6EECF244321}">
                <p14:modId xmlns:p14="http://schemas.microsoft.com/office/powerpoint/2010/main" val="1376054051"/>
              </p:ext>
            </p:extLst>
          </p:nvPr>
        </p:nvGraphicFramePr>
        <p:xfrm>
          <a:off x="1488000" y="1845000"/>
          <a:ext cx="9504000" cy="595375"/>
        </p:xfrm>
        <a:graphic>
          <a:graphicData uri="http://schemas.openxmlformats.org/drawingml/2006/table">
            <a:tbl>
              <a:tblPr bandRow="1" firstRow="1">
                <a:tableStyleId>{5C22544A-7EE6-4342-B048-85BDC9FD1C3A}</a:tableStyleId>
              </a:tblPr>
              <a:tblGrid>
                <a:gridCol w="1800000">
                  <a:extLst>
                    <a:ext uri="{9D8B030D-6E8A-4147-A177-3AD203B41FA5}">
                      <a16:colId xmlns:a16="http://schemas.microsoft.com/office/drawing/2014/main" val="3344565777"/>
                    </a:ext>
                  </a:extLst>
                </a:gridCol>
                <a:gridCol w="7704000">
                  <a:extLst>
                    <a:ext uri="{9D8B030D-6E8A-4147-A177-3AD203B41FA5}">
                      <a16:colId xmlns:a16="http://schemas.microsoft.com/office/drawing/2014/main" val="664765011"/>
                    </a:ext>
                  </a:extLst>
                </a:gridCol>
              </a:tblGrid>
              <a:tr h="595375">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申請書類</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①　申請書類</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15" name="表 14">
            <a:extLst>
              <a:ext uri="{FF2B5EF4-FFF2-40B4-BE49-F238E27FC236}">
                <a16:creationId xmlns:a16="http://schemas.microsoft.com/office/drawing/2014/main" id="{66E863EE-F8FF-448B-9437-51B2ABC93A8A}"/>
              </a:ext>
            </a:extLst>
          </p:cNvPr>
          <p:cNvGraphicFramePr>
            <a:graphicFrameLocks noGrp="1"/>
          </p:cNvGraphicFramePr>
          <p:nvPr>
            <p:extLst>
              <p:ext uri="{D42A27DB-BD31-4B8C-83A1-F6EECF244321}">
                <p14:modId xmlns:p14="http://schemas.microsoft.com/office/powerpoint/2010/main" val="1377454796"/>
              </p:ext>
            </p:extLst>
          </p:nvPr>
        </p:nvGraphicFramePr>
        <p:xfrm>
          <a:off x="1488000" y="2565000"/>
          <a:ext cx="9504000" cy="2087663"/>
        </p:xfrm>
        <a:graphic>
          <a:graphicData uri="http://schemas.openxmlformats.org/drawingml/2006/table">
            <a:tbl>
              <a:tblPr bandRow="1" firstRow="1">
                <a:tableStyleId>{5C22544A-7EE6-4342-B048-85BDC9FD1C3A}</a:tableStyleId>
              </a:tblPr>
              <a:tblGrid>
                <a:gridCol w="1800000">
                  <a:extLst>
                    <a:ext uri="{9D8B030D-6E8A-4147-A177-3AD203B41FA5}">
                      <a16:colId xmlns:a16="http://schemas.microsoft.com/office/drawing/2014/main" val="3344565777"/>
                    </a:ext>
                  </a:extLst>
                </a:gridCol>
                <a:gridCol w="7704000">
                  <a:extLst>
                    <a:ext uri="{9D8B030D-6E8A-4147-A177-3AD203B41FA5}">
                      <a16:colId xmlns:a16="http://schemas.microsoft.com/office/drawing/2014/main" val="664765011"/>
                    </a:ext>
                  </a:extLst>
                </a:gridCol>
              </a:tblGrid>
              <a:tr h="2087663">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ern="100" lang="en-US" sz="2400">
                          <a:effectLst/>
                        </a:rPr>
                        <a:t>【</a:t>
                      </a:r>
                      <a:r>
                        <a:rPr altLang="en-US" dirty="0" kern="100" lang="ja-JP" sz="2400">
                          <a:effectLst/>
                        </a:rPr>
                        <a:t>Ａ</a:t>
                      </a:r>
                      <a:r>
                        <a:rPr altLang="ja-JP" dirty="0" kern="100" lang="en-US" sz="2400">
                          <a:effectLst/>
                        </a:rPr>
                        <a:t>】</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受験上の</a:t>
                      </a:r>
                      <a:endParaRPr altLang="ja-JP" dirty="0" kern="100" lang="en-US" sz="2400">
                        <a:effectLst/>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配慮申請書</a:t>
                      </a:r>
                      <a:endParaRPr altLang="ja-JP" b="0" dirty="0" kern="100" lang="en-US"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②　「</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Ａ</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受験上の配慮申請書」作成に当たって</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③　第１面「②整理番号」等</a:t>
                      </a:r>
                    </a:p>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④　第３面「㉗その他の希望配慮事項等」</a:t>
                      </a:r>
                    </a:p>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⑤　第３面「３．受験に際して配慮を希望する理由」</a:t>
                      </a:r>
                    </a:p>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⑥　第４面「４．補足事項等記入欄」</a:t>
                      </a: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16" name="表 15">
            <a:extLst>
              <a:ext uri="{FF2B5EF4-FFF2-40B4-BE49-F238E27FC236}">
                <a16:creationId xmlns:a16="http://schemas.microsoft.com/office/drawing/2014/main" id="{B09729F5-EA69-47E4-B52D-F323EDEE2725}"/>
              </a:ext>
            </a:extLst>
          </p:cNvPr>
          <p:cNvGraphicFramePr>
            <a:graphicFrameLocks noGrp="1"/>
          </p:cNvGraphicFramePr>
          <p:nvPr>
            <p:extLst>
              <p:ext uri="{D42A27DB-BD31-4B8C-83A1-F6EECF244321}">
                <p14:modId xmlns:p14="http://schemas.microsoft.com/office/powerpoint/2010/main" val="2057209490"/>
              </p:ext>
            </p:extLst>
          </p:nvPr>
        </p:nvGraphicFramePr>
        <p:xfrm>
          <a:off x="1488000" y="4797000"/>
          <a:ext cx="9504000" cy="1296000"/>
        </p:xfrm>
        <a:graphic>
          <a:graphicData uri="http://schemas.openxmlformats.org/drawingml/2006/table">
            <a:tbl>
              <a:tblPr bandRow="1" firstRow="1">
                <a:tableStyleId>{5C22544A-7EE6-4342-B048-85BDC9FD1C3A}</a:tableStyleId>
              </a:tblPr>
              <a:tblGrid>
                <a:gridCol w="1800000">
                  <a:extLst>
                    <a:ext uri="{9D8B030D-6E8A-4147-A177-3AD203B41FA5}">
                      <a16:colId xmlns:a16="http://schemas.microsoft.com/office/drawing/2014/main" val="3344565777"/>
                    </a:ext>
                  </a:extLst>
                </a:gridCol>
                <a:gridCol w="7704000">
                  <a:extLst>
                    <a:ext uri="{9D8B030D-6E8A-4147-A177-3AD203B41FA5}">
                      <a16:colId xmlns:a16="http://schemas.microsoft.com/office/drawing/2014/main" val="664765011"/>
                    </a:ext>
                  </a:extLst>
                </a:gridCol>
              </a:tblGrid>
              <a:tr h="1296000">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ern="100" lang="en-US" sz="2400">
                          <a:effectLst/>
                        </a:rPr>
                        <a:t>【</a:t>
                      </a:r>
                      <a:r>
                        <a:rPr altLang="en-US" dirty="0" kern="100" lang="ja-JP" sz="2400">
                          <a:effectLst/>
                        </a:rPr>
                        <a:t>Ｃ</a:t>
                      </a:r>
                      <a:r>
                        <a:rPr altLang="ja-JP" dirty="0" kern="100" lang="en-US" sz="2400">
                          <a:effectLst/>
                        </a:rPr>
                        <a:t>】</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状況報告書</a:t>
                      </a:r>
                      <a:endParaRPr altLang="ja-JP" b="0" dirty="0" kern="100" lang="en-US"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⑦　「</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Ｃ</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状況報告書」について</a:t>
                      </a:r>
                    </a:p>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⑧　</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Ｃ４</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状況報告書（別室の設定）</a:t>
                      </a:r>
                    </a:p>
                    <a:p>
                      <a:pPr algn="l" defTabSz="914400" eaLnBrk="1" fontAlgn="auto" hangingPunct="1" indent="0" latinLnBrk="0" lvl="0" marL="0" marR="0" rtl="0">
                        <a:lnSpc>
                          <a:spcPct val="12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⑨　</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Ｃ５</a:t>
                      </a:r>
                      <a:r>
                        <a:rPr altLang="ja-JP" b="1" dirty="0" kern="0" lang="en-US" sz="2000">
                          <a:solidFill>
                            <a:srgbClr val="000000"/>
                          </a:solidFill>
                          <a:latin charset="-128" panose="020B0600070205080204" pitchFamily="50" typeface="ＭＳ Ｐゴシック"/>
                          <a:ea charset="-128" panose="020B0600070205080204" pitchFamily="50" typeface="ＭＳ Ｐゴシック"/>
                        </a:rPr>
                        <a:t>】</a:t>
                      </a:r>
                      <a:r>
                        <a:rPr altLang="en-US" b="1" dirty="0" kern="0" lang="ja-JP" sz="2000">
                          <a:solidFill>
                            <a:srgbClr val="000000"/>
                          </a:solidFill>
                          <a:latin charset="-128" panose="020B0600070205080204" pitchFamily="50" typeface="ＭＳ Ｐゴシック"/>
                          <a:ea charset="-128" panose="020B0600070205080204" pitchFamily="50" typeface="ＭＳ Ｐゴシック"/>
                        </a:rPr>
                        <a:t>状況報告書（発達障害関係）</a:t>
                      </a: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spTree>
    <p:extLst>
      <p:ext uri="{BB962C8B-B14F-4D97-AF65-F5344CB8AC3E}">
        <p14:creationId xmlns:p14="http://schemas.microsoft.com/office/powerpoint/2010/main" val="27281358"/>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3</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36</a:t>
            </a:r>
            <a:r>
              <a:rPr altLang="en-US" dirty="0" kern="0" lang="ja-JP" sz="3200">
                <a:solidFill>
                  <a:srgbClr val="000000"/>
                </a:solidFill>
                <a:latin charset="0" typeface="Arial"/>
                <a:ea charset="-128" typeface="ＭＳ Ｐゴシック"/>
              </a:rPr>
              <a:t>～</a:t>
            </a:r>
            <a:r>
              <a:rPr altLang="ja-JP" dirty="0" kern="0" lang="en-US" sz="3200">
                <a:solidFill>
                  <a:srgbClr val="000000"/>
                </a:solidFill>
                <a:latin charset="0" typeface="Arial"/>
                <a:ea charset="-128" typeface="ＭＳ Ｐゴシック"/>
              </a:rPr>
              <a:t>37</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grpSp>
        <p:nvGrpSpPr>
          <p:cNvPr id="12" name="グループ化 11">
            <a:extLst>
              <a:ext uri="{FF2B5EF4-FFF2-40B4-BE49-F238E27FC236}">
                <a16:creationId xmlns:a16="http://schemas.microsoft.com/office/drawing/2014/main" id="{BF495756-E3DA-4C2B-8A6A-DDD6E25E7234}"/>
              </a:ext>
            </a:extLst>
          </p:cNvPr>
          <p:cNvGrpSpPr/>
          <p:nvPr/>
        </p:nvGrpSpPr>
        <p:grpSpPr>
          <a:xfrm>
            <a:off x="480000" y="1701000"/>
            <a:ext cx="11231999" cy="805387"/>
            <a:chOff x="496888" y="2073738"/>
            <a:chExt cx="8411179" cy="3131394"/>
          </a:xfrm>
        </p:grpSpPr>
        <p:sp>
          <p:nvSpPr>
            <p:cNvPr id="13" name="正方形/長方形 12">
              <a:extLst>
                <a:ext uri="{FF2B5EF4-FFF2-40B4-BE49-F238E27FC236}">
                  <a16:creationId xmlns:a16="http://schemas.microsoft.com/office/drawing/2014/main" id="{232841A2-2FA3-4A2B-8C6B-13FB6C14115D}"/>
                </a:ext>
              </a:extLst>
            </p:cNvPr>
            <p:cNvSpPr/>
            <p:nvPr/>
          </p:nvSpPr>
          <p:spPr bwMode="auto">
            <a:xfrm>
              <a:off x="496888" y="2073738"/>
              <a:ext cx="8411179" cy="3131394"/>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lvl="0" marL="268288" marR="0" rtl="0">
                <a:lnSpc>
                  <a:spcPct val="100000"/>
                </a:lnSpc>
                <a:spcBef>
                  <a:spcPct val="20000"/>
                </a:spcBef>
                <a:spcAft>
                  <a:spcPct val="0"/>
                </a:spcAft>
                <a:buClrTx/>
                <a:buSzTx/>
                <a:buFontTx/>
                <a:buNone/>
                <a:tabLst/>
                <a:defRPr/>
              </a:pPr>
              <a:endParaRPr altLang="en-US" b="0" baseline="0" cap="none" dirty="0" i="0" kern="1200" kumimoji="1" lang="ja-JP" noProof="0" normalizeH="0" spc="0" strike="noStrike" sz="400" u="none">
                <a:ln>
                  <a:noFill/>
                </a:ln>
                <a:solidFill>
                  <a:srgbClr val="000000"/>
                </a:solidFill>
                <a:effectLst/>
                <a:uLnTx/>
                <a:uFillTx/>
                <a:latin charset="0" typeface="Arial"/>
                <a:ea charset="-128" pitchFamily="50" typeface="ＭＳ Ｐゴシック"/>
                <a:cs typeface="+mn-cs"/>
              </a:endParaRPr>
            </a:p>
          </p:txBody>
        </p:sp>
        <p:sp>
          <p:nvSpPr>
            <p:cNvPr id="14" name="Rectangle 8">
              <a:extLst>
                <a:ext uri="{FF2B5EF4-FFF2-40B4-BE49-F238E27FC236}">
                  <a16:creationId xmlns:a16="http://schemas.microsoft.com/office/drawing/2014/main" id="{1B5E404D-A94B-4437-B9AC-E269B78859A7}"/>
                </a:ext>
              </a:extLst>
            </p:cNvPr>
            <p:cNvSpPr txBox="1">
              <a:spLocks noChangeArrowheads="1"/>
            </p:cNvSpPr>
            <p:nvPr/>
          </p:nvSpPr>
          <p:spPr bwMode="auto">
            <a:xfrm>
              <a:off x="496888" y="2633619"/>
              <a:ext cx="8389319" cy="1959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spcBef>
                  <a:spcPts val="0"/>
                </a:spcBef>
                <a:spcAft>
                  <a:spcPts val="0"/>
                </a:spcAft>
                <a:buNone/>
                <a:defRPr/>
              </a:pPr>
              <a:r>
                <a:rPr altLang="en-US" dirty="0" lang="ja-JP" sz="2200">
                  <a:solidFill>
                    <a:srgbClr val="000000"/>
                  </a:solidFill>
                  <a:latin typeface="Arial"/>
                  <a:ea typeface="ＭＳ Ｐゴシック"/>
                </a:rPr>
                <a:t>　</a:t>
              </a:r>
              <a:r>
                <a:rPr altLang="ja-JP" b="0" baseline="0" cap="none" dirty="0" i="0" kern="1200" kumimoji="1" lang="en-US" noProof="0" normalizeH="0" spc="0" strike="noStrike" sz="2400" u="none">
                  <a:ln>
                    <a:noFill/>
                  </a:ln>
                  <a:solidFill>
                    <a:srgbClr val="000000"/>
                  </a:solidFill>
                  <a:effectLst/>
                  <a:uLnTx/>
                  <a:uFillTx/>
                  <a:latin typeface="Arial"/>
                  <a:ea typeface="ＭＳ Ｐゴシック"/>
                  <a:cs typeface="+mn-cs"/>
                </a:rPr>
                <a:t>【A】</a:t>
              </a:r>
              <a:r>
                <a:rPr altLang="en-US" b="0" baseline="0" cap="none" dirty="0" i="0" kern="1200" kumimoji="1" lang="ja-JP" noProof="0" normalizeH="0" spc="0" strike="noStrike" sz="2400" u="none">
                  <a:ln>
                    <a:noFill/>
                  </a:ln>
                  <a:solidFill>
                    <a:srgbClr val="000000"/>
                  </a:solidFill>
                  <a:effectLst/>
                  <a:uLnTx/>
                  <a:uFillTx/>
                  <a:latin typeface="Arial"/>
                  <a:ea typeface="ＭＳ Ｐゴシック"/>
                  <a:cs typeface="+mn-cs"/>
                </a:rPr>
                <a:t>受験上の配慮申請書</a:t>
              </a:r>
              <a:endParaRPr altLang="ja-JP" dirty="0" lang="en-US" sz="2400">
                <a:solidFill>
                  <a:srgbClr val="000000"/>
                </a:solidFill>
                <a:latin typeface="Arial"/>
                <a:ea typeface="ＭＳ Ｐゴシック"/>
              </a:endParaRPr>
            </a:p>
          </p:txBody>
        </p:sp>
      </p:grpSp>
      <p:sp>
        <p:nvSpPr>
          <p:cNvPr id="15" name="正方形/長方形 14">
            <a:extLst>
              <a:ext uri="{FF2B5EF4-FFF2-40B4-BE49-F238E27FC236}">
                <a16:creationId xmlns:a16="http://schemas.microsoft.com/office/drawing/2014/main" id="{7F0476DE-B0BB-4D1E-A36C-F775B71AE3F1}"/>
              </a:ext>
            </a:extLst>
          </p:cNvPr>
          <p:cNvSpPr/>
          <p:nvPr/>
        </p:nvSpPr>
        <p:spPr bwMode="auto">
          <a:xfrm>
            <a:off x="768000" y="2637000"/>
            <a:ext cx="10656000" cy="86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buFont charset="2" panose="05000000000000000000" pitchFamily="2" typeface="Wingdings"/>
              <a:buChar char="l"/>
            </a:pPr>
            <a:r>
              <a:rPr altLang="en-US" dirty="0" lang="ja-JP" sz="2000">
                <a:solidFill>
                  <a:schemeClr val="tx1"/>
                </a:solidFill>
              </a:rPr>
              <a:t>　卒業見込者は，</a:t>
            </a:r>
            <a:r>
              <a:rPr altLang="en-US" dirty="0" lang="ja-JP" sz="2000" u="sng">
                <a:solidFill>
                  <a:srgbClr val="FF0000"/>
                </a:solidFill>
              </a:rPr>
              <a:t>志願者，保護者，担当の教員（学級担任等）等で相談の上</a:t>
            </a:r>
            <a:r>
              <a:rPr altLang="en-US" dirty="0" lang="ja-JP" sz="2000">
                <a:solidFill>
                  <a:schemeClr val="tx1"/>
                </a:solidFill>
              </a:rPr>
              <a:t>，記入してください。</a:t>
            </a:r>
            <a:endParaRPr altLang="ja-JP" dirty="0" lang="en-US" sz="2000">
              <a:solidFill>
                <a:schemeClr val="tx1"/>
              </a:solidFill>
            </a:endParaRPr>
          </a:p>
          <a:p>
            <a:pPr algn="just" eaLnBrk="1" hangingPunct="1">
              <a:spcBef>
                <a:spcPts val="0"/>
              </a:spcBef>
              <a:spcAft>
                <a:spcPts val="0"/>
              </a:spcAft>
              <a:buFont charset="2" panose="05000000000000000000" pitchFamily="2" typeface="Wingdings"/>
              <a:buChar char="l"/>
            </a:pPr>
            <a:r>
              <a:rPr altLang="en-US" dirty="0" lang="ja-JP" sz="2000">
                <a:solidFill>
                  <a:schemeClr val="tx1"/>
                </a:solidFill>
              </a:rPr>
              <a:t>　卒業見込者以外の者は，</a:t>
            </a:r>
            <a:r>
              <a:rPr altLang="en-US" dirty="0" lang="ja-JP" sz="2000" u="sng">
                <a:solidFill>
                  <a:srgbClr val="FF0000"/>
                </a:solidFill>
              </a:rPr>
              <a:t>志願者と保護者が相談の上</a:t>
            </a:r>
            <a:r>
              <a:rPr altLang="en-US" dirty="0" lang="ja-JP" sz="2000">
                <a:solidFill>
                  <a:schemeClr val="tx1"/>
                </a:solidFill>
              </a:rPr>
              <a:t>，記入してください。</a:t>
            </a:r>
            <a:endParaRPr altLang="ja-JP" dirty="0" lang="en-US" sz="2000">
              <a:solidFill>
                <a:schemeClr val="tx1"/>
              </a:solidFill>
            </a:endParaRPr>
          </a:p>
        </p:txBody>
      </p:sp>
      <p:grpSp>
        <p:nvGrpSpPr>
          <p:cNvPr id="16" name="グループ化 15">
            <a:extLst>
              <a:ext uri="{FF2B5EF4-FFF2-40B4-BE49-F238E27FC236}">
                <a16:creationId xmlns:a16="http://schemas.microsoft.com/office/drawing/2014/main" id="{B1935B6A-B21F-417C-873A-0331AFFCFAE8}"/>
              </a:ext>
            </a:extLst>
          </p:cNvPr>
          <p:cNvGrpSpPr/>
          <p:nvPr/>
        </p:nvGrpSpPr>
        <p:grpSpPr>
          <a:xfrm>
            <a:off x="480000" y="3501000"/>
            <a:ext cx="11231999" cy="792000"/>
            <a:chOff x="496888" y="2078069"/>
            <a:chExt cx="8411179" cy="3131393"/>
          </a:xfrm>
        </p:grpSpPr>
        <p:sp>
          <p:nvSpPr>
            <p:cNvPr id="17" name="正方形/長方形 16">
              <a:extLst>
                <a:ext uri="{FF2B5EF4-FFF2-40B4-BE49-F238E27FC236}">
                  <a16:creationId xmlns:a16="http://schemas.microsoft.com/office/drawing/2014/main" id="{2B028C3B-99CB-404A-96E5-F93550332BCE}"/>
                </a:ext>
              </a:extLst>
            </p:cNvPr>
            <p:cNvSpPr/>
            <p:nvPr/>
          </p:nvSpPr>
          <p:spPr bwMode="auto">
            <a:xfrm>
              <a:off x="496888" y="2078069"/>
              <a:ext cx="8411179" cy="3131393"/>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lvl="0" marL="268288" marR="0" rtl="0">
                <a:lnSpc>
                  <a:spcPct val="100000"/>
                </a:lnSpc>
                <a:spcBef>
                  <a:spcPct val="20000"/>
                </a:spcBef>
                <a:spcAft>
                  <a:spcPct val="0"/>
                </a:spcAft>
                <a:buClrTx/>
                <a:buSzTx/>
                <a:buFontTx/>
                <a:buNone/>
                <a:tabLst/>
                <a:defRPr/>
              </a:pPr>
              <a:endParaRPr altLang="en-US" b="0" baseline="0" cap="none" dirty="0" i="0" kern="1200" kumimoji="1" lang="ja-JP" noProof="0" normalizeH="0" spc="0" strike="noStrike" sz="400" u="none">
                <a:ln>
                  <a:noFill/>
                </a:ln>
                <a:solidFill>
                  <a:srgbClr val="000000"/>
                </a:solidFill>
                <a:effectLst/>
                <a:uLnTx/>
                <a:uFillTx/>
                <a:latin charset="0" typeface="Arial"/>
                <a:ea charset="-128" pitchFamily="50" typeface="ＭＳ Ｐゴシック"/>
                <a:cs typeface="+mn-cs"/>
              </a:endParaRPr>
            </a:p>
          </p:txBody>
        </p:sp>
        <p:sp>
          <p:nvSpPr>
            <p:cNvPr id="18" name="Rectangle 8">
              <a:extLst>
                <a:ext uri="{FF2B5EF4-FFF2-40B4-BE49-F238E27FC236}">
                  <a16:creationId xmlns:a16="http://schemas.microsoft.com/office/drawing/2014/main" id="{15F764F2-903B-41F8-8DD8-CD9166A541B8}"/>
                </a:ext>
              </a:extLst>
            </p:cNvPr>
            <p:cNvSpPr txBox="1">
              <a:spLocks noChangeArrowheads="1"/>
            </p:cNvSpPr>
            <p:nvPr/>
          </p:nvSpPr>
          <p:spPr bwMode="auto">
            <a:xfrm>
              <a:off x="496889" y="2147656"/>
              <a:ext cx="8389319" cy="3061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algn="l" defTabSz="914400" eaLnBrk="1" fontAlgn="base" hangingPunct="1" indent="0" latinLnBrk="0" lvl="0" marL="0" marR="0" rtl="0">
                <a:lnSpc>
                  <a:spcPct val="100000"/>
                </a:lnSpc>
                <a:spcBef>
                  <a:spcPts val="0"/>
                </a:spcBef>
                <a:spcAft>
                  <a:spcPts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typeface="Arial"/>
                  <a:ea typeface="ＭＳ Ｐゴシック"/>
                  <a:cs typeface="+mn-cs"/>
                </a:rPr>
                <a:t>　</a:t>
              </a:r>
              <a:r>
                <a:rPr altLang="ja-JP" b="0" baseline="0" cap="none" dirty="0" i="0" kern="1200" kumimoji="1" lang="en-US" noProof="0" normalizeH="0" spc="0" strike="noStrike" sz="2400" u="none">
                  <a:ln>
                    <a:noFill/>
                  </a:ln>
                  <a:solidFill>
                    <a:srgbClr val="000000"/>
                  </a:solidFill>
                  <a:effectLst/>
                  <a:uLnTx/>
                  <a:uFillTx/>
                  <a:latin typeface="Arial"/>
                  <a:ea typeface="ＭＳ Ｐゴシック"/>
                  <a:cs typeface="+mn-cs"/>
                </a:rPr>
                <a:t>【B】</a:t>
              </a:r>
              <a:r>
                <a:rPr altLang="en-US" b="0" baseline="0" cap="none" dirty="0" i="0" kern="1200" kumimoji="1" lang="ja-JP" noProof="0" normalizeH="0" spc="0" strike="noStrike" sz="2400" u="none">
                  <a:ln>
                    <a:noFill/>
                  </a:ln>
                  <a:solidFill>
                    <a:srgbClr val="000000"/>
                  </a:solidFill>
                  <a:effectLst/>
                  <a:uLnTx/>
                  <a:uFillTx/>
                  <a:latin typeface="Arial"/>
                  <a:ea typeface="ＭＳ Ｐゴシック"/>
                  <a:cs typeface="+mn-cs"/>
                </a:rPr>
                <a:t>診断書</a:t>
              </a:r>
              <a:endParaRPr altLang="ja-JP" b="0" baseline="0" cap="none" dirty="0" i="0" kern="1200" kumimoji="1" lang="en-US" noProof="0" normalizeH="0" spc="0" strike="noStrike" sz="2400" u="none">
                <a:ln>
                  <a:noFill/>
                </a:ln>
                <a:solidFill>
                  <a:srgbClr val="000000"/>
                </a:solidFill>
                <a:effectLst/>
                <a:uLnTx/>
                <a:uFillTx/>
                <a:latin typeface="Arial"/>
                <a:ea typeface="ＭＳ Ｐゴシック"/>
                <a:cs typeface="+mn-cs"/>
              </a:endParaRPr>
            </a:p>
          </p:txBody>
        </p:sp>
      </p:grpSp>
      <p:sp>
        <p:nvSpPr>
          <p:cNvPr id="19" name="正方形/長方形 18">
            <a:extLst>
              <a:ext uri="{FF2B5EF4-FFF2-40B4-BE49-F238E27FC236}">
                <a16:creationId xmlns:a16="http://schemas.microsoft.com/office/drawing/2014/main" id="{74A729E6-B9F2-4F79-A689-168C43A0D3CE}"/>
              </a:ext>
            </a:extLst>
          </p:cNvPr>
          <p:cNvSpPr/>
          <p:nvPr/>
        </p:nvSpPr>
        <p:spPr bwMode="auto">
          <a:xfrm>
            <a:off x="768000" y="4365000"/>
            <a:ext cx="8424000" cy="50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buFont charset="2" panose="05000000000000000000" pitchFamily="2" typeface="Wingdings"/>
              <a:buChar char="l"/>
            </a:pPr>
            <a:r>
              <a:rPr altLang="en-US" dirty="0" lang="ja-JP" sz="2000">
                <a:solidFill>
                  <a:schemeClr val="tx1"/>
                </a:solidFill>
              </a:rPr>
              <a:t>　 それぞれの区分に対応した所定の様式を使用してください。</a:t>
            </a:r>
            <a:endParaRPr altLang="ja-JP" dirty="0" lang="en-US" sz="2000" u="sng">
              <a:solidFill>
                <a:srgbClr val="FF0000"/>
              </a:solidFill>
            </a:endParaRPr>
          </a:p>
        </p:txBody>
      </p:sp>
      <p:grpSp>
        <p:nvGrpSpPr>
          <p:cNvPr id="23" name="グループ化 22">
            <a:extLst>
              <a:ext uri="{FF2B5EF4-FFF2-40B4-BE49-F238E27FC236}">
                <a16:creationId xmlns:a16="http://schemas.microsoft.com/office/drawing/2014/main" id="{25DBFF48-75A3-498A-BFAA-41DAAED136DC}"/>
              </a:ext>
            </a:extLst>
          </p:cNvPr>
          <p:cNvGrpSpPr/>
          <p:nvPr/>
        </p:nvGrpSpPr>
        <p:grpSpPr>
          <a:xfrm>
            <a:off x="480000" y="4950464"/>
            <a:ext cx="11225227" cy="782536"/>
            <a:chOff x="496888" y="2078069"/>
            <a:chExt cx="8411179" cy="3131393"/>
          </a:xfrm>
        </p:grpSpPr>
        <p:sp>
          <p:nvSpPr>
            <p:cNvPr id="24" name="正方形/長方形 23">
              <a:extLst>
                <a:ext uri="{FF2B5EF4-FFF2-40B4-BE49-F238E27FC236}">
                  <a16:creationId xmlns:a16="http://schemas.microsoft.com/office/drawing/2014/main" id="{6366C3C6-3E2D-464E-AD7F-AF85960AC28E}"/>
                </a:ext>
              </a:extLst>
            </p:cNvPr>
            <p:cNvSpPr/>
            <p:nvPr/>
          </p:nvSpPr>
          <p:spPr bwMode="auto">
            <a:xfrm>
              <a:off x="496888" y="2078069"/>
              <a:ext cx="8411179" cy="3131393"/>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lvl="0" marL="268288" marR="0" rtl="0">
                <a:lnSpc>
                  <a:spcPct val="100000"/>
                </a:lnSpc>
                <a:spcBef>
                  <a:spcPct val="20000"/>
                </a:spcBef>
                <a:spcAft>
                  <a:spcPct val="0"/>
                </a:spcAft>
                <a:buClrTx/>
                <a:buSzTx/>
                <a:buFontTx/>
                <a:buNone/>
                <a:tabLst/>
                <a:defRPr/>
              </a:pPr>
              <a:endParaRPr altLang="en-US" b="0" baseline="0" cap="none" dirty="0" i="0" kern="1200" kumimoji="1" lang="ja-JP" noProof="0" normalizeH="0" spc="0" strike="noStrike" sz="400" u="none">
                <a:ln>
                  <a:noFill/>
                </a:ln>
                <a:solidFill>
                  <a:srgbClr val="000000"/>
                </a:solidFill>
                <a:effectLst/>
                <a:uLnTx/>
                <a:uFillTx/>
                <a:latin charset="0" typeface="Arial"/>
                <a:ea charset="-128" pitchFamily="50" typeface="ＭＳ Ｐゴシック"/>
                <a:cs typeface="+mn-cs"/>
              </a:endParaRPr>
            </a:p>
          </p:txBody>
        </p:sp>
        <p:sp>
          <p:nvSpPr>
            <p:cNvPr id="25" name="Rectangle 8">
              <a:extLst>
                <a:ext uri="{FF2B5EF4-FFF2-40B4-BE49-F238E27FC236}">
                  <a16:creationId xmlns:a16="http://schemas.microsoft.com/office/drawing/2014/main" id="{311510DF-533F-4277-B612-8A30A54B0FCD}"/>
                </a:ext>
              </a:extLst>
            </p:cNvPr>
            <p:cNvSpPr txBox="1">
              <a:spLocks noChangeArrowheads="1"/>
            </p:cNvSpPr>
            <p:nvPr/>
          </p:nvSpPr>
          <p:spPr bwMode="auto">
            <a:xfrm>
              <a:off x="496889" y="2761758"/>
              <a:ext cx="8389319" cy="1621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spcBef>
                  <a:spcPts val="0"/>
                </a:spcBef>
                <a:spcAft>
                  <a:spcPts val="0"/>
                </a:spcAft>
                <a:buNone/>
                <a:defRPr/>
              </a:pPr>
              <a:r>
                <a:rPr altLang="en-US" b="0" baseline="0" cap="none" dirty="0" i="0" kern="1200" kumimoji="1" lang="ja-JP" noProof="0" normalizeH="0" spc="0" strike="noStrike" sz="2400" u="none">
                  <a:ln>
                    <a:noFill/>
                  </a:ln>
                  <a:solidFill>
                    <a:srgbClr val="000000"/>
                  </a:solidFill>
                  <a:effectLst/>
                  <a:uLnTx/>
                  <a:uFillTx/>
                  <a:latin typeface="Arial"/>
                  <a:ea typeface="ＭＳ Ｐゴシック"/>
                  <a:cs typeface="+mn-cs"/>
                </a:rPr>
                <a:t>　</a:t>
              </a:r>
              <a:r>
                <a:rPr altLang="ja-JP" b="0" baseline="0" cap="none" dirty="0" i="0" kern="1200" kumimoji="1" lang="en-US" noProof="0" normalizeH="0" spc="0" strike="noStrike" sz="2400" u="none">
                  <a:ln>
                    <a:noFill/>
                  </a:ln>
                  <a:solidFill>
                    <a:srgbClr val="000000"/>
                  </a:solidFill>
                  <a:effectLst/>
                  <a:uLnTx/>
                  <a:uFillTx/>
                  <a:latin typeface="Arial"/>
                  <a:ea typeface="ＭＳ Ｐゴシック"/>
                  <a:cs typeface="+mn-cs"/>
                </a:rPr>
                <a:t>【C】</a:t>
              </a:r>
              <a:r>
                <a:rPr altLang="en-US" b="0" baseline="0" cap="none" dirty="0" i="0" kern="1200" kumimoji="1" lang="ja-JP" noProof="0" normalizeH="0" spc="0" strike="noStrike" sz="2400" u="none">
                  <a:ln>
                    <a:noFill/>
                  </a:ln>
                  <a:solidFill>
                    <a:srgbClr val="000000"/>
                  </a:solidFill>
                  <a:effectLst/>
                  <a:uLnTx/>
                  <a:uFillTx/>
                  <a:latin typeface="Arial"/>
                  <a:ea typeface="ＭＳ Ｐゴシック"/>
                  <a:cs typeface="+mn-cs"/>
                </a:rPr>
                <a:t>状況報告書</a:t>
              </a:r>
              <a:endParaRPr altLang="ja-JP" b="0" baseline="0" cap="none" dirty="0" i="0" kern="1200" kumimoji="1" lang="en-US" noProof="0" normalizeH="0" spc="0" strike="noStrike" sz="2400" u="none">
                <a:ln>
                  <a:noFill/>
                </a:ln>
                <a:solidFill>
                  <a:srgbClr val="000000"/>
                </a:solidFill>
                <a:effectLst/>
                <a:uLnTx/>
                <a:uFillTx/>
                <a:latin typeface="Arial"/>
                <a:ea typeface="ＭＳ Ｐゴシック"/>
                <a:cs typeface="+mn-cs"/>
              </a:endParaRPr>
            </a:p>
          </p:txBody>
        </p:sp>
      </p:grpSp>
      <p:sp>
        <p:nvSpPr>
          <p:cNvPr id="21" name="正方形/長方形 20">
            <a:extLst>
              <a:ext uri="{FF2B5EF4-FFF2-40B4-BE49-F238E27FC236}">
                <a16:creationId xmlns:a16="http://schemas.microsoft.com/office/drawing/2014/main" id="{F01AE640-F3E0-4F81-A6DD-5A444A5A4D41}"/>
              </a:ext>
            </a:extLst>
          </p:cNvPr>
          <p:cNvSpPr/>
          <p:nvPr/>
        </p:nvSpPr>
        <p:spPr bwMode="auto">
          <a:xfrm>
            <a:off x="768000" y="5805000"/>
            <a:ext cx="8856000" cy="576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342900" marL="342900">
              <a:spcBef>
                <a:spcPts val="0"/>
              </a:spcBef>
              <a:spcAft>
                <a:spcPts val="0"/>
              </a:spcAft>
              <a:buFont charset="2" panose="05000000000000000000" pitchFamily="2" typeface="Wingdings"/>
              <a:buChar char="l"/>
              <a:defRPr/>
            </a:pPr>
            <a:r>
              <a:rPr altLang="en-US" dirty="0" lang="ja-JP" sz="2000">
                <a:solidFill>
                  <a:srgbClr val="000000"/>
                </a:solidFill>
                <a:latin typeface="+mn-ea"/>
              </a:rPr>
              <a:t>希望する配慮事項や区分</a:t>
            </a:r>
            <a:r>
              <a:rPr altLang="en-US" dirty="0" lang="ja-JP" spc="-150" sz="2000">
                <a:solidFill>
                  <a:srgbClr val="000000"/>
                </a:solidFill>
                <a:latin typeface="+mn-ea"/>
              </a:rPr>
              <a:t>によっては提出が必要です。（</a:t>
            </a:r>
            <a:r>
              <a:rPr altLang="ja-JP" dirty="0" lang="en-US" spc="-150" sz="2000">
                <a:solidFill>
                  <a:srgbClr val="000000"/>
                </a:solidFill>
                <a:latin charset="0" panose="020B0604020202020204" pitchFamily="34" typeface="Arial"/>
                <a:cs charset="0" panose="020B0604020202020204" pitchFamily="34" typeface="Arial"/>
              </a:rPr>
              <a:t>37</a:t>
            </a:r>
            <a:r>
              <a:rPr altLang="en-US" dirty="0" lang="ja-JP" spc="-150" sz="2000">
                <a:solidFill>
                  <a:srgbClr val="000000"/>
                </a:solidFill>
                <a:latin typeface="+mn-ea"/>
              </a:rPr>
              <a:t>ページ）</a:t>
            </a:r>
            <a:endParaRPr altLang="ja-JP" dirty="0" lang="en-US" sz="2000">
              <a:solidFill>
                <a:srgbClr val="000000"/>
              </a:solidFill>
              <a:latin typeface="+mn-ea"/>
            </a:endParaRPr>
          </a:p>
        </p:txBody>
      </p:sp>
      <p:sp>
        <p:nvSpPr>
          <p:cNvPr id="20" name="Rectangle 5">
            <a:extLst>
              <a:ext uri="{FF2B5EF4-FFF2-40B4-BE49-F238E27FC236}">
                <a16:creationId xmlns:a16="http://schemas.microsoft.com/office/drawing/2014/main" id="{EF44BAA9-AC04-4040-986C-E74F9F91F4F4}"/>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① 申請書類</a:t>
            </a:r>
          </a:p>
        </p:txBody>
      </p:sp>
    </p:spTree>
    <p:extLst>
      <p:ext uri="{BB962C8B-B14F-4D97-AF65-F5344CB8AC3E}">
        <p14:creationId xmlns:p14="http://schemas.microsoft.com/office/powerpoint/2010/main" val="2112741154"/>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4</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38</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6" name="Rectangle 8">
            <a:extLst>
              <a:ext uri="{FF2B5EF4-FFF2-40B4-BE49-F238E27FC236}">
                <a16:creationId xmlns:a16="http://schemas.microsoft.com/office/drawing/2014/main" id="{47E3803E-AC5C-4A1D-9F0E-CA25A33F11CC}"/>
              </a:ext>
            </a:extLst>
          </p:cNvPr>
          <p:cNvSpPr txBox="1">
            <a:spLocks noChangeArrowheads="1"/>
          </p:cNvSpPr>
          <p:nvPr/>
        </p:nvSpPr>
        <p:spPr bwMode="auto">
          <a:xfrm>
            <a:off x="408000" y="1917000"/>
            <a:ext cx="11160000" cy="396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fontAlgn="auto" hangingPunct="1" indent="-342900" lvl="1">
              <a:spcBef>
                <a:spcPts val="0"/>
              </a:spcBef>
              <a:spcAft>
                <a:spcPts val="0"/>
              </a:spcAft>
              <a:buFont charset="2" panose="05000000000000000000" pitchFamily="2" typeface="Wingdings"/>
              <a:buChar char="l"/>
              <a:defRPr/>
            </a:pPr>
            <a:r>
              <a:rPr altLang="en-US" dirty="0" kern="0" lang="ja-JP" sz="2400">
                <a:solidFill>
                  <a:srgbClr val="000000"/>
                </a:solidFill>
                <a:latin typeface="Arial"/>
                <a:ea typeface="ＭＳ Ｐゴシック"/>
              </a:rPr>
              <a:t>　希望する配慮事項として審査の対象となるのは，「</a:t>
            </a:r>
            <a:r>
              <a:rPr altLang="ja-JP" dirty="0" kern="0" lang="en-US" sz="2400">
                <a:solidFill>
                  <a:srgbClr val="000000"/>
                </a:solidFill>
                <a:latin typeface="Arial"/>
                <a:ea typeface="ＭＳ Ｐゴシック"/>
              </a:rPr>
              <a:t>【A】</a:t>
            </a:r>
            <a:r>
              <a:rPr altLang="en-US" dirty="0" kern="0" lang="ja-JP" sz="2400">
                <a:solidFill>
                  <a:srgbClr val="000000"/>
                </a:solidFill>
                <a:latin typeface="Arial"/>
                <a:ea typeface="ＭＳ Ｐゴシック"/>
              </a:rPr>
              <a:t>受験上の配慮申請書」に記載のある事項です。</a:t>
            </a:r>
            <a:r>
              <a:rPr altLang="en-US" dirty="0" kern="0" lang="ja-JP" sz="2400" u="sng">
                <a:solidFill>
                  <a:srgbClr val="FF0000"/>
                </a:solidFill>
                <a:latin typeface="Arial"/>
                <a:ea typeface="ＭＳ Ｐゴシック"/>
              </a:rPr>
              <a:t>「</a:t>
            </a:r>
            <a:r>
              <a:rPr altLang="ja-JP" dirty="0" kern="0" lang="en-US" sz="2400" u="sng">
                <a:solidFill>
                  <a:srgbClr val="FF0000"/>
                </a:solidFill>
                <a:latin typeface="Arial"/>
                <a:ea typeface="ＭＳ Ｐゴシック"/>
              </a:rPr>
              <a:t>【B】</a:t>
            </a:r>
            <a:r>
              <a:rPr altLang="en-US" dirty="0" kern="0" lang="ja-JP" sz="2400" u="sng">
                <a:solidFill>
                  <a:srgbClr val="FF0000"/>
                </a:solidFill>
                <a:latin typeface="Arial"/>
                <a:ea typeface="ＭＳ Ｐゴシック"/>
              </a:rPr>
              <a:t>診断書」「</a:t>
            </a:r>
            <a:r>
              <a:rPr altLang="ja-JP" dirty="0" kern="0" lang="en-US" sz="2400" u="sng">
                <a:solidFill>
                  <a:srgbClr val="FF0000"/>
                </a:solidFill>
                <a:latin typeface="Arial"/>
                <a:ea typeface="ＭＳ Ｐゴシック"/>
              </a:rPr>
              <a:t>【C】</a:t>
            </a:r>
            <a:r>
              <a:rPr altLang="en-US" dirty="0" kern="0" lang="ja-JP" sz="2400" u="sng">
                <a:solidFill>
                  <a:srgbClr val="FF0000"/>
                </a:solidFill>
                <a:latin typeface="Arial"/>
                <a:ea typeface="ＭＳ Ｐゴシック"/>
              </a:rPr>
              <a:t>状況報告書」等のみに記載されて</a:t>
            </a:r>
            <a:endParaRPr altLang="ja-JP" dirty="0" kern="0" lang="en-US" sz="2400" u="sng">
              <a:solidFill>
                <a:srgbClr val="FF0000"/>
              </a:solidFill>
              <a:latin typeface="Arial"/>
              <a:ea typeface="ＭＳ Ｐゴシック"/>
            </a:endParaRPr>
          </a:p>
          <a:p>
            <a:pPr eaLnBrk="1" fontAlgn="auto" hangingPunct="1" indent="0" lvl="1" marL="400050">
              <a:spcBef>
                <a:spcPts val="0"/>
              </a:spcBef>
              <a:spcAft>
                <a:spcPts val="0"/>
              </a:spcAft>
              <a:buNone/>
              <a:defRPr/>
            </a:pPr>
            <a:r>
              <a:rPr altLang="en-US" dirty="0" kern="0" lang="ja-JP" sz="2400">
                <a:solidFill>
                  <a:srgbClr val="FF0000"/>
                </a:solidFill>
                <a:latin typeface="Arial"/>
                <a:ea typeface="ＭＳ Ｐゴシック"/>
              </a:rPr>
              <a:t>　　</a:t>
            </a:r>
            <a:r>
              <a:rPr altLang="en-US" dirty="0" kern="0" lang="ja-JP" sz="2400" u="sng">
                <a:solidFill>
                  <a:srgbClr val="FF0000"/>
                </a:solidFill>
                <a:latin typeface="Arial"/>
                <a:ea typeface="ＭＳ Ｐゴシック"/>
              </a:rPr>
              <a:t>いる事項については，申請事項として扱われず審査の対象となりません</a:t>
            </a:r>
            <a:r>
              <a:rPr altLang="en-US" dirty="0" kern="0" lang="ja-JP" sz="2400">
                <a:solidFill>
                  <a:srgbClr val="000000"/>
                </a:solidFill>
                <a:latin typeface="Arial"/>
                <a:ea typeface="ＭＳ Ｐゴシック"/>
              </a:rPr>
              <a:t>。</a:t>
            </a:r>
            <a:endParaRPr altLang="ja-JP" dirty="0" kern="0" lang="en-US" sz="2400">
              <a:solidFill>
                <a:srgbClr val="000000"/>
              </a:solidFill>
              <a:latin typeface="Arial"/>
              <a:ea typeface="ＭＳ Ｐゴシック"/>
            </a:endParaRPr>
          </a:p>
          <a:p>
            <a:pPr eaLnBrk="1" fontAlgn="auto" hangingPunct="1" lvl="1" marL="685800">
              <a:spcBef>
                <a:spcPts val="0"/>
              </a:spcBef>
              <a:spcAft>
                <a:spcPts val="0"/>
              </a:spcAft>
              <a:buFont charset="0" panose="020B0604020202020204" pitchFamily="34" typeface="Arial"/>
              <a:buChar char="•"/>
              <a:defRPr/>
            </a:pPr>
            <a:endParaRPr altLang="ja-JP" dirty="0" kern="0" lang="en-US" sz="2400">
              <a:solidFill>
                <a:srgbClr val="000000"/>
              </a:solidFill>
              <a:latin typeface="Arial"/>
              <a:ea typeface="ＭＳ Ｐゴシック"/>
            </a:endParaRPr>
          </a:p>
          <a:p>
            <a:pPr eaLnBrk="1" fontAlgn="auto" hangingPunct="1" indent="-342900" lvl="1">
              <a:spcBef>
                <a:spcPts val="0"/>
              </a:spcBef>
              <a:spcAft>
                <a:spcPts val="0"/>
              </a:spcAft>
              <a:buFont charset="2" panose="05000000000000000000" pitchFamily="2" typeface="Wingdings"/>
              <a:buChar char="l"/>
              <a:defRPr/>
            </a:pPr>
            <a:r>
              <a:rPr altLang="en-US" dirty="0" kern="0" lang="ja-JP" sz="2400">
                <a:solidFill>
                  <a:srgbClr val="000000"/>
                </a:solidFill>
                <a:latin typeface="Arial"/>
                <a:ea typeface="ＭＳ Ｐゴシック"/>
              </a:rPr>
              <a:t>　例年，必要な配慮事項が申請されていない場合がありますので，志願者，</a:t>
            </a:r>
            <a:endParaRPr altLang="ja-JP" dirty="0" kern="0" lang="en-US" sz="2400">
              <a:solidFill>
                <a:srgbClr val="000000"/>
              </a:solidFill>
              <a:latin typeface="Arial"/>
              <a:ea typeface="ＭＳ Ｐゴシック"/>
            </a:endParaRPr>
          </a:p>
          <a:p>
            <a:pPr eaLnBrk="1" fontAlgn="auto" hangingPunct="1" indent="0" lvl="1" marL="400050">
              <a:spcBef>
                <a:spcPts val="0"/>
              </a:spcBef>
              <a:spcAft>
                <a:spcPts val="0"/>
              </a:spcAft>
              <a:buNone/>
              <a:defRPr/>
            </a:pPr>
            <a:r>
              <a:rPr altLang="en-US" dirty="0" kern="0" lang="ja-JP" sz="2400">
                <a:solidFill>
                  <a:srgbClr val="000000"/>
                </a:solidFill>
                <a:latin typeface="Arial"/>
                <a:ea typeface="ＭＳ Ｐゴシック"/>
              </a:rPr>
              <a:t>　 保護者，担当の教員等で相談の上，記入してください。</a:t>
            </a:r>
            <a:endParaRPr altLang="ja-JP" dirty="0" kern="0" lang="en-US" sz="2400">
              <a:solidFill>
                <a:srgbClr val="000000"/>
              </a:solidFill>
              <a:latin typeface="Arial"/>
              <a:ea typeface="ＭＳ Ｐゴシック"/>
            </a:endParaRPr>
          </a:p>
          <a:p>
            <a:pPr eaLnBrk="1" fontAlgn="auto" hangingPunct="1" indent="-342900" lvl="1">
              <a:spcBef>
                <a:spcPts val="0"/>
              </a:spcBef>
              <a:spcAft>
                <a:spcPts val="0"/>
              </a:spcAft>
              <a:buFont charset="2" panose="05000000000000000000" pitchFamily="2" typeface="Wingdings"/>
              <a:buChar char="l"/>
              <a:defRPr/>
            </a:pPr>
            <a:endParaRPr altLang="ja-JP" dirty="0" kern="0" lang="en-US" sz="2400">
              <a:solidFill>
                <a:srgbClr val="000000"/>
              </a:solidFill>
              <a:latin typeface="Arial"/>
              <a:ea typeface="ＭＳ Ｐゴシック"/>
            </a:endParaRPr>
          </a:p>
          <a:p>
            <a:pPr eaLnBrk="1" fontAlgn="auto" hangingPunct="1" indent="-342900" lvl="1">
              <a:spcBef>
                <a:spcPts val="0"/>
              </a:spcBef>
              <a:spcAft>
                <a:spcPts val="0"/>
              </a:spcAft>
              <a:buFont charset="2" panose="05000000000000000000" pitchFamily="2" typeface="Wingdings"/>
              <a:buChar char="l"/>
              <a:defRPr/>
            </a:pPr>
            <a:r>
              <a:rPr altLang="en-US" dirty="0" kern="0" lang="ja-JP" sz="2400">
                <a:solidFill>
                  <a:srgbClr val="000000"/>
                </a:solidFill>
                <a:latin typeface="Arial"/>
                <a:ea typeface="ＭＳ Ｐゴシック"/>
              </a:rPr>
              <a:t>　各様式の記入欄が足りない場合は，「別紙あり」と記入の上，任意の様式で</a:t>
            </a:r>
            <a:endParaRPr altLang="ja-JP" dirty="0" kern="0" lang="en-US" sz="2400">
              <a:solidFill>
                <a:srgbClr val="000000"/>
              </a:solidFill>
              <a:latin typeface="Arial"/>
              <a:ea typeface="ＭＳ Ｐゴシック"/>
            </a:endParaRPr>
          </a:p>
          <a:p>
            <a:pPr eaLnBrk="1" fontAlgn="auto" hangingPunct="1" indent="0" lvl="1" marL="400050">
              <a:spcBef>
                <a:spcPts val="0"/>
              </a:spcBef>
              <a:spcAft>
                <a:spcPts val="0"/>
              </a:spcAft>
              <a:buNone/>
              <a:defRPr/>
            </a:pPr>
            <a:r>
              <a:rPr altLang="en-US" dirty="0" kern="0" lang="ja-JP" sz="2400">
                <a:solidFill>
                  <a:srgbClr val="000000"/>
                </a:solidFill>
                <a:latin typeface="Arial"/>
                <a:ea typeface="ＭＳ Ｐゴシック"/>
              </a:rPr>
              <a:t>　 別紙（</a:t>
            </a:r>
            <a:r>
              <a:rPr altLang="ja-JP" dirty="0" kern="0" lang="en-US" sz="2400">
                <a:solidFill>
                  <a:srgbClr val="000000"/>
                </a:solidFill>
                <a:latin typeface="Arial"/>
                <a:ea typeface="ＭＳ Ｐゴシック"/>
              </a:rPr>
              <a:t>A4</a:t>
            </a:r>
            <a:r>
              <a:rPr altLang="en-US" dirty="0" kern="0" lang="ja-JP" sz="2400">
                <a:solidFill>
                  <a:srgbClr val="000000"/>
                </a:solidFill>
                <a:latin typeface="Arial"/>
                <a:ea typeface="ＭＳ Ｐゴシック"/>
              </a:rPr>
              <a:t>用紙）を作成して提出しても構いません。</a:t>
            </a:r>
            <a:endParaRPr altLang="ja-JP" dirty="0" kern="0" lang="en-US" sz="2400">
              <a:solidFill>
                <a:srgbClr val="000000"/>
              </a:solidFill>
              <a:latin typeface="Arial"/>
              <a:ea typeface="ＭＳ Ｐゴシック"/>
            </a:endParaRPr>
          </a:p>
        </p:txBody>
      </p:sp>
      <p:sp>
        <p:nvSpPr>
          <p:cNvPr id="10" name="Rectangle 5">
            <a:extLst>
              <a:ext uri="{FF2B5EF4-FFF2-40B4-BE49-F238E27FC236}">
                <a16:creationId xmlns:a16="http://schemas.microsoft.com/office/drawing/2014/main" id="{6C43A46A-8C0B-460A-BAD8-AC051692D0A3}"/>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② 「</a:t>
            </a:r>
            <a:r>
              <a:rPr altLang="ja-JP" b="1" dirty="0" lang="en-US" sz="3200">
                <a:solidFill>
                  <a:srgbClr val="000000"/>
                </a:solidFill>
                <a:latin typeface="ＭＳ Ｐゴシック"/>
                <a:ea typeface="ＭＳ Ｐゴシック"/>
              </a:rPr>
              <a:t>【A】</a:t>
            </a:r>
            <a:r>
              <a:rPr altLang="en-US" b="1" dirty="0" lang="ja-JP" sz="3200">
                <a:solidFill>
                  <a:srgbClr val="000000"/>
                </a:solidFill>
                <a:latin typeface="ＭＳ Ｐゴシック"/>
                <a:ea typeface="ＭＳ Ｐゴシック"/>
              </a:rPr>
              <a:t>受験上の配慮申請書」作成に当たって</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73848659"/>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11C4B364-3A6D-4B7C-B6EA-7D8796E142DC}"/>
              </a:ext>
            </a:extLst>
          </p:cNvPr>
          <p:cNvSpPr/>
          <p:nvPr/>
        </p:nvSpPr>
        <p:spPr bwMode="auto">
          <a:xfrm>
            <a:off x="6384008" y="1989000"/>
            <a:ext cx="5255991" cy="375785"/>
          </a:xfrm>
          <a:prstGeom prst="rect">
            <a:avLst/>
          </a:prstGeom>
          <a:solidFill>
            <a:srgbClr val="FAFDCD"/>
          </a:solidFill>
          <a:ln>
            <a:solidFill>
              <a:srgbClr val="333399"/>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lnSpcReduction="10000"/>
          </a:bodyPr>
          <a:lstStyle/>
          <a:p>
            <a:pPr algn="ctr" eaLnBrk="1" hangingPunct="1" indent="-268288" marL="268288">
              <a:spcBef>
                <a:spcPct val="20000"/>
              </a:spcBef>
              <a:defRPr/>
            </a:pPr>
            <a:r>
              <a:rPr altLang="ja-JP" dirty="0" lang="en-US" sz="2000">
                <a:solidFill>
                  <a:srgbClr val="000000"/>
                </a:solidFill>
                <a:latin charset="0" typeface="Arial"/>
              </a:rPr>
              <a:t>【A】</a:t>
            </a:r>
            <a:r>
              <a:rPr altLang="en-US" dirty="0" lang="ja-JP" sz="2000">
                <a:solidFill>
                  <a:srgbClr val="000000"/>
                </a:solidFill>
                <a:latin charset="0" typeface="Arial"/>
              </a:rPr>
              <a:t>受験上の配慮申請書</a:t>
            </a:r>
          </a:p>
        </p:txBody>
      </p:sp>
      <p:sp>
        <p:nvSpPr>
          <p:cNvPr id="48" name="正方形/長方形 47">
            <a:extLst>
              <a:ext uri="{FF2B5EF4-FFF2-40B4-BE49-F238E27FC236}">
                <a16:creationId xmlns:a16="http://schemas.microsoft.com/office/drawing/2014/main" id="{1032662F-ADEA-432E-8DAF-89B84A32E10E}"/>
              </a:ext>
            </a:extLst>
          </p:cNvPr>
          <p:cNvSpPr/>
          <p:nvPr/>
        </p:nvSpPr>
        <p:spPr bwMode="auto">
          <a:xfrm>
            <a:off x="552000" y="1989000"/>
            <a:ext cx="5256000" cy="375785"/>
          </a:xfrm>
          <a:prstGeom prst="rect">
            <a:avLst/>
          </a:prstGeom>
          <a:solidFill>
            <a:srgbClr val="FAFDCD"/>
          </a:solidFill>
          <a:ln>
            <a:solidFill>
              <a:srgbClr val="333399"/>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lnSpcReduction="10000"/>
          </a:bodyPr>
          <a:lstStyle/>
          <a:p>
            <a:pPr algn="ctr" eaLnBrk="1" hangingPunct="1" indent="-268288" marL="268288">
              <a:spcBef>
                <a:spcPct val="20000"/>
              </a:spcBef>
              <a:defRPr/>
            </a:pPr>
            <a:r>
              <a:rPr altLang="en-US" dirty="0" lang="ja-JP" sz="2000">
                <a:solidFill>
                  <a:srgbClr val="000000"/>
                </a:solidFill>
                <a:latin charset="0" typeface="Arial"/>
              </a:rPr>
              <a:t>希望する配慮事項</a:t>
            </a:r>
          </a:p>
        </p:txBody>
      </p:sp>
      <p:sp>
        <p:nvSpPr>
          <p:cNvPr id="46" name="矢印: 下 45">
            <a:extLst>
              <a:ext uri="{FF2B5EF4-FFF2-40B4-BE49-F238E27FC236}">
                <a16:creationId xmlns:a16="http://schemas.microsoft.com/office/drawing/2014/main" id="{C3B3F4FF-12A8-4C68-9C2D-8AD51DBF3F09}"/>
              </a:ext>
            </a:extLst>
          </p:cNvPr>
          <p:cNvSpPr/>
          <p:nvPr/>
        </p:nvSpPr>
        <p:spPr bwMode="auto">
          <a:xfrm rot="16200000">
            <a:off x="5914627" y="3754374"/>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47" name="矢印: 下 46">
            <a:extLst>
              <a:ext uri="{FF2B5EF4-FFF2-40B4-BE49-F238E27FC236}">
                <a16:creationId xmlns:a16="http://schemas.microsoft.com/office/drawing/2014/main" id="{7F76C9FF-5797-4455-9CE9-DDDA3A5AD791}"/>
              </a:ext>
            </a:extLst>
          </p:cNvPr>
          <p:cNvSpPr/>
          <p:nvPr/>
        </p:nvSpPr>
        <p:spPr bwMode="auto">
          <a:xfrm rot="16200000">
            <a:off x="5917372" y="5122372"/>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45" name="矢印: 下 44">
            <a:extLst>
              <a:ext uri="{FF2B5EF4-FFF2-40B4-BE49-F238E27FC236}">
                <a16:creationId xmlns:a16="http://schemas.microsoft.com/office/drawing/2014/main" id="{3105A29E-A819-4DA1-B7AD-6882E6D329E0}"/>
              </a:ext>
            </a:extLst>
          </p:cNvPr>
          <p:cNvSpPr/>
          <p:nvPr/>
        </p:nvSpPr>
        <p:spPr bwMode="auto">
          <a:xfrm rot="16200000">
            <a:off x="5917372" y="2674374"/>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a:xfrm>
            <a:off x="9336000" y="5984274"/>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5</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38</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cxnSp>
        <p:nvCxnSpPr>
          <p:cNvPr id="18" name="直線矢印コネクタ 17">
            <a:extLst>
              <a:ext uri="{FF2B5EF4-FFF2-40B4-BE49-F238E27FC236}">
                <a16:creationId xmlns:a16="http://schemas.microsoft.com/office/drawing/2014/main" id="{A0CE274B-0A0D-4C70-BDBE-1C762F12CD4D}"/>
              </a:ext>
            </a:extLst>
          </p:cNvPr>
          <p:cNvCxnSpPr>
            <a:cxnSpLocks/>
          </p:cNvCxnSpPr>
          <p:nvPr/>
        </p:nvCxnSpPr>
        <p:spPr bwMode="auto">
          <a:xfrm>
            <a:off x="6960000" y="2735296"/>
            <a:ext cx="0" cy="1241635"/>
          </a:xfrm>
          <a:prstGeom prst="straightConnector1">
            <a:avLst/>
          </a:prstGeom>
          <a:noFill/>
          <a:ln>
            <a:noFill/>
            <a:tailEnd type="triangle"/>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38" name="正方形/長方形 37">
            <a:extLst>
              <a:ext uri="{FF2B5EF4-FFF2-40B4-BE49-F238E27FC236}">
                <a16:creationId xmlns:a16="http://schemas.microsoft.com/office/drawing/2014/main" id="{7E7D903E-7144-4874-9E98-2384D6CE7C64}"/>
              </a:ext>
            </a:extLst>
          </p:cNvPr>
          <p:cNvSpPr/>
          <p:nvPr/>
        </p:nvSpPr>
        <p:spPr bwMode="auto">
          <a:xfrm>
            <a:off x="552000" y="2565000"/>
            <a:ext cx="5256000" cy="792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3-1</a:t>
            </a:r>
            <a:r>
              <a:rPr altLang="en-US" dirty="0" lang="ja-JP" sz="2000">
                <a:solidFill>
                  <a:srgbClr val="000000"/>
                </a:solidFill>
                <a:latin charset="-128" panose="020B0600070205080204" pitchFamily="50" typeface="ＭＳ Ｐゴシック"/>
                <a:ea charset="-128" panose="020B0600070205080204" pitchFamily="50" typeface="ＭＳ Ｐゴシック"/>
              </a:rPr>
              <a:t>　主な配慮事項」に</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記載されている配慮事項（６ページ）</a:t>
            </a:r>
          </a:p>
        </p:txBody>
      </p:sp>
      <p:sp>
        <p:nvSpPr>
          <p:cNvPr id="39" name="正方形/長方形 38">
            <a:extLst>
              <a:ext uri="{FF2B5EF4-FFF2-40B4-BE49-F238E27FC236}">
                <a16:creationId xmlns:a16="http://schemas.microsoft.com/office/drawing/2014/main" id="{803F8CFE-6EFB-4CC2-B606-47834B0F87E7}"/>
              </a:ext>
            </a:extLst>
          </p:cNvPr>
          <p:cNvSpPr/>
          <p:nvPr/>
        </p:nvSpPr>
        <p:spPr bwMode="auto">
          <a:xfrm>
            <a:off x="552000" y="3645000"/>
            <a:ext cx="5256000" cy="786866"/>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3-2</a:t>
            </a:r>
            <a:r>
              <a:rPr altLang="en-US" dirty="0" lang="ja-JP" sz="2000">
                <a:solidFill>
                  <a:srgbClr val="000000"/>
                </a:solidFill>
                <a:latin charset="-128" panose="020B0600070205080204" pitchFamily="50" typeface="ＭＳ Ｐゴシック"/>
                <a:ea charset="-128" panose="020B0600070205080204" pitchFamily="50" typeface="ＭＳ Ｐゴシック"/>
              </a:rPr>
              <a:t>　その他の配慮事項」に</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記載されている配慮事項（７～９ページ）</a:t>
            </a:r>
          </a:p>
        </p:txBody>
      </p:sp>
      <p:sp>
        <p:nvSpPr>
          <p:cNvPr id="40" name="正方形/長方形 39">
            <a:extLst>
              <a:ext uri="{FF2B5EF4-FFF2-40B4-BE49-F238E27FC236}">
                <a16:creationId xmlns:a16="http://schemas.microsoft.com/office/drawing/2014/main" id="{5263561B-5F57-4BAB-829F-354E80A15813}"/>
              </a:ext>
            </a:extLst>
          </p:cNvPr>
          <p:cNvSpPr/>
          <p:nvPr/>
        </p:nvSpPr>
        <p:spPr bwMode="auto">
          <a:xfrm>
            <a:off x="552000" y="4797000"/>
            <a:ext cx="5256000" cy="1231524"/>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3-1</a:t>
            </a:r>
            <a:r>
              <a:rPr altLang="en-US" dirty="0" lang="ja-JP" sz="2000">
                <a:solidFill>
                  <a:srgbClr val="000000"/>
                </a:solidFill>
                <a:latin charset="0" typeface="Arial"/>
              </a:rPr>
              <a:t>」</a:t>
            </a: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3-2</a:t>
            </a:r>
            <a:r>
              <a:rPr altLang="en-US" dirty="0" lang="ja-JP" sz="2000">
                <a:solidFill>
                  <a:srgbClr val="000000"/>
                </a:solidFill>
                <a:latin charset="0" typeface="Arial"/>
              </a:rPr>
              <a:t>」</a:t>
            </a:r>
            <a:r>
              <a:rPr altLang="en-US" dirty="0" lang="ja-JP" sz="2000">
                <a:solidFill>
                  <a:srgbClr val="000000"/>
                </a:solidFill>
                <a:latin charset="-128" panose="020B0600070205080204" pitchFamily="50" typeface="ＭＳ Ｐゴシック"/>
                <a:ea charset="-128" panose="020B0600070205080204" pitchFamily="50" typeface="ＭＳ Ｐゴシック"/>
              </a:rPr>
              <a:t>に</a:t>
            </a:r>
            <a:r>
              <a:rPr altLang="en-US" dirty="0" lang="ja-JP" sz="2000" u="sng">
                <a:solidFill>
                  <a:srgbClr val="000000"/>
                </a:solidFill>
                <a:latin charset="-128" panose="020B0600070205080204" pitchFamily="50" typeface="ＭＳ Ｐゴシック"/>
                <a:ea charset="-128" panose="020B0600070205080204" pitchFamily="50" typeface="ＭＳ Ｐゴシック"/>
              </a:rPr>
              <a:t>記載のない</a:t>
            </a:r>
            <a:r>
              <a:rPr altLang="en-US" dirty="0" lang="ja-JP" sz="2000">
                <a:solidFill>
                  <a:srgbClr val="000000"/>
                </a:solidFill>
                <a:latin charset="-128" panose="020B0600070205080204" pitchFamily="50" typeface="ＭＳ Ｐゴシック"/>
                <a:ea charset="-128" panose="020B0600070205080204" pitchFamily="50" typeface="ＭＳ Ｐゴシック"/>
              </a:rPr>
              <a:t>配慮事項は，</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3-3</a:t>
            </a:r>
            <a:r>
              <a:rPr altLang="en-US" dirty="0" lang="ja-JP" sz="2000">
                <a:solidFill>
                  <a:srgbClr val="000000"/>
                </a:solidFill>
                <a:latin charset="0" typeface="Arial"/>
              </a:rPr>
              <a:t>　事前相談が必要な配慮事項</a:t>
            </a: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128" panose="020B0600070205080204" pitchFamily="50" typeface="ＭＳ Ｐゴシック"/>
                <a:ea charset="-128" panose="020B0600070205080204" pitchFamily="50" typeface="ＭＳ Ｐゴシック"/>
              </a:rPr>
              <a:t>10</a:t>
            </a:r>
            <a:r>
              <a:rPr altLang="en-US" dirty="0" lang="ja-JP" sz="2000">
                <a:solidFill>
                  <a:srgbClr val="000000"/>
                </a:solidFill>
                <a:latin charset="-128" panose="020B0600070205080204" pitchFamily="50" typeface="ＭＳ Ｐゴシック"/>
                <a:ea charset="-128" panose="020B0600070205080204" pitchFamily="50" typeface="ＭＳ Ｐゴシック"/>
              </a:rPr>
              <a:t>ページ）</a:t>
            </a:r>
          </a:p>
        </p:txBody>
      </p:sp>
      <p:sp>
        <p:nvSpPr>
          <p:cNvPr id="41" name="正方形/長方形 40">
            <a:extLst>
              <a:ext uri="{FF2B5EF4-FFF2-40B4-BE49-F238E27FC236}">
                <a16:creationId xmlns:a16="http://schemas.microsoft.com/office/drawing/2014/main" id="{8BF3AC6F-B2A0-4667-B34F-BFE200B7E3E9}"/>
              </a:ext>
            </a:extLst>
          </p:cNvPr>
          <p:cNvSpPr/>
          <p:nvPr/>
        </p:nvSpPr>
        <p:spPr bwMode="auto">
          <a:xfrm>
            <a:off x="6384000" y="2565000"/>
            <a:ext cx="5256000" cy="792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第２面「２．受験に際して希望する配慮事項」</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p:txBody>
      </p:sp>
      <p:sp>
        <p:nvSpPr>
          <p:cNvPr id="42" name="正方形/長方形 41">
            <a:extLst>
              <a:ext uri="{FF2B5EF4-FFF2-40B4-BE49-F238E27FC236}">
                <a16:creationId xmlns:a16="http://schemas.microsoft.com/office/drawing/2014/main" id="{85804518-326E-4D21-8E8F-C120F375D223}"/>
              </a:ext>
            </a:extLst>
          </p:cNvPr>
          <p:cNvSpPr/>
          <p:nvPr/>
        </p:nvSpPr>
        <p:spPr bwMode="auto">
          <a:xfrm>
            <a:off x="6384008" y="3635468"/>
            <a:ext cx="5255992" cy="805929"/>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第３面「㉗その他の希望配慮事項等」</a:t>
            </a:r>
            <a:r>
              <a:rPr altLang="ja-JP" dirty="0" lang="en-US" sz="2000">
                <a:solidFill>
                  <a:srgbClr val="000000"/>
                </a:solidFill>
                <a:latin charset="0" typeface="Arial"/>
              </a:rPr>
              <a:t>(1)</a:t>
            </a:r>
          </a:p>
          <a:p>
            <a:pPr algn="r" eaLnBrk="1" hangingPunct="1" indent="-268288" marL="268288">
              <a:spcBef>
                <a:spcPct val="20000"/>
              </a:spcBef>
              <a:defRPr/>
            </a:pPr>
            <a:r>
              <a:rPr altLang="en-US" b="1" dirty="0" lang="ja-JP" sz="2000">
                <a:solidFill>
                  <a:srgbClr val="000000"/>
                </a:solidFill>
                <a:latin charset="0" typeface="Arial"/>
              </a:rPr>
              <a:t>➔スライド</a:t>
            </a:r>
            <a:r>
              <a:rPr altLang="ja-JP" b="1" dirty="0" lang="en-US" sz="2000">
                <a:solidFill>
                  <a:srgbClr val="000000"/>
                </a:solidFill>
                <a:latin charset="0" typeface="Arial"/>
              </a:rPr>
              <a:t>7</a:t>
            </a:r>
          </a:p>
        </p:txBody>
      </p:sp>
      <p:sp>
        <p:nvSpPr>
          <p:cNvPr id="43" name="正方形/長方形 42">
            <a:extLst>
              <a:ext uri="{FF2B5EF4-FFF2-40B4-BE49-F238E27FC236}">
                <a16:creationId xmlns:a16="http://schemas.microsoft.com/office/drawing/2014/main" id="{68C74B69-0914-478A-A3CC-0ACFB0E40F6B}"/>
              </a:ext>
            </a:extLst>
          </p:cNvPr>
          <p:cNvSpPr/>
          <p:nvPr/>
        </p:nvSpPr>
        <p:spPr bwMode="auto">
          <a:xfrm>
            <a:off x="6388418" y="4797000"/>
            <a:ext cx="5251581" cy="1224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大学入試センターへ事前相談の上，</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第３面「㉗その他の希望配慮事項等」</a:t>
            </a:r>
            <a:r>
              <a:rPr altLang="ja-JP" dirty="0" lang="en-US" sz="2000">
                <a:solidFill>
                  <a:srgbClr val="000000"/>
                </a:solidFill>
                <a:latin charset="0" typeface="Arial"/>
              </a:rPr>
              <a:t>(2)</a:t>
            </a:r>
          </a:p>
          <a:p>
            <a:pPr algn="r" eaLnBrk="1" hangingPunct="1" indent="-268288" marL="268288">
              <a:spcBef>
                <a:spcPct val="20000"/>
              </a:spcBef>
              <a:defRPr/>
            </a:pPr>
            <a:r>
              <a:rPr altLang="en-US" b="1" dirty="0" lang="ja-JP" sz="2000">
                <a:solidFill>
                  <a:srgbClr val="000000"/>
                </a:solidFill>
                <a:latin charset="0" typeface="Arial"/>
              </a:rPr>
              <a:t>➔スライド</a:t>
            </a:r>
            <a:r>
              <a:rPr altLang="ja-JP" b="1" dirty="0" lang="en-US" sz="2000">
                <a:solidFill>
                  <a:srgbClr val="000000"/>
                </a:solidFill>
                <a:latin charset="0" typeface="Arial"/>
              </a:rPr>
              <a:t>8</a:t>
            </a:r>
            <a:r>
              <a:rPr altLang="en-US" b="1" dirty="0" lang="ja-JP" sz="2000">
                <a:solidFill>
                  <a:srgbClr val="000000"/>
                </a:solidFill>
                <a:latin charset="0" typeface="Arial"/>
              </a:rPr>
              <a:t>～</a:t>
            </a:r>
            <a:r>
              <a:rPr altLang="ja-JP" b="1" dirty="0" lang="en-US" sz="2000">
                <a:solidFill>
                  <a:srgbClr val="000000"/>
                </a:solidFill>
                <a:latin charset="0" typeface="Arial"/>
              </a:rPr>
              <a:t>9</a:t>
            </a:r>
          </a:p>
        </p:txBody>
      </p:sp>
      <p:sp>
        <p:nvSpPr>
          <p:cNvPr id="21" name="Rectangle 8">
            <a:extLst>
              <a:ext uri="{FF2B5EF4-FFF2-40B4-BE49-F238E27FC236}">
                <a16:creationId xmlns:a16="http://schemas.microsoft.com/office/drawing/2014/main" id="{69490E1E-7294-4166-84CE-A4C7D35CBAFB}"/>
              </a:ext>
            </a:extLst>
          </p:cNvPr>
          <p:cNvSpPr txBox="1">
            <a:spLocks noChangeArrowheads="1"/>
          </p:cNvSpPr>
          <p:nvPr/>
        </p:nvSpPr>
        <p:spPr bwMode="auto">
          <a:xfrm>
            <a:off x="-24646" y="1125000"/>
            <a:ext cx="12216645" cy="50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fontAlgn="auto" hangingPunct="1" indent="-457200" lvl="1" marL="857250">
              <a:spcBef>
                <a:spcPts val="0"/>
              </a:spcBef>
              <a:spcAft>
                <a:spcPts val="0"/>
              </a:spcAft>
              <a:buFont charset="2" panose="05000000000000000000" pitchFamily="2" typeface="Wingdings"/>
              <a:buChar char="l"/>
              <a:defRPr/>
            </a:pPr>
            <a:r>
              <a:rPr altLang="en-US" dirty="0" kern="0" lang="ja-JP">
                <a:solidFill>
                  <a:srgbClr val="000000"/>
                </a:solidFill>
                <a:latin typeface="Arial"/>
                <a:ea typeface="ＭＳ Ｐゴシック"/>
              </a:rPr>
              <a:t>希望する配慮事項</a:t>
            </a:r>
            <a:r>
              <a:rPr altLang="en-US" dirty="0" lang="ja-JP">
                <a:solidFill>
                  <a:srgbClr val="000000"/>
                </a:solidFill>
              </a:rPr>
              <a:t>の記入箇所</a:t>
            </a:r>
            <a:endParaRPr altLang="ja-JP" dirty="0" lang="en-US">
              <a:solidFill>
                <a:srgbClr val="000000"/>
              </a:solidFill>
            </a:endParaRPr>
          </a:p>
        </p:txBody>
      </p:sp>
    </p:spTree>
    <p:extLst>
      <p:ext uri="{BB962C8B-B14F-4D97-AF65-F5344CB8AC3E}">
        <p14:creationId xmlns:p14="http://schemas.microsoft.com/office/powerpoint/2010/main" val="1835272086"/>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38</a:t>
            </a:r>
            <a:r>
              <a:rPr altLang="en-US" b="0" baseline="0" cap="none" dirty="0" i="0" kern="0" kumimoji="1" lang="ja-JP" noProof="0" normalizeH="0" spc="0" strike="noStrike" sz="3200" u="none">
                <a:ln>
                  <a:noFill/>
                </a:ln>
                <a:solidFill>
                  <a:srgbClr val="000000"/>
                </a:solidFill>
                <a:effectLst/>
                <a:uLnTx/>
                <a:uFillTx/>
                <a:latin charset="0" typeface="Arial"/>
                <a:ea charset="-128" typeface="ＭＳ Ｐゴシック"/>
                <a:cs typeface="+mn-cs"/>
              </a:rPr>
              <a:t>～</a:t>
            </a:r>
            <a:r>
              <a:rPr altLang="ja-JP" dirty="0" kern="0" lang="en-US" sz="3200">
                <a:solidFill>
                  <a:srgbClr val="000000"/>
                </a:solidFill>
                <a:latin charset="0" typeface="Arial"/>
                <a:ea charset="-128" typeface="ＭＳ Ｐゴシック"/>
              </a:rPr>
              <a:t>3</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9</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graphicFrame>
        <p:nvGraphicFramePr>
          <p:cNvPr id="3" name="表 2">
            <a:extLst>
              <a:ext uri="{FF2B5EF4-FFF2-40B4-BE49-F238E27FC236}">
                <a16:creationId xmlns:a16="http://schemas.microsoft.com/office/drawing/2014/main" id="{6F0FC920-F175-40A0-A268-8691F89CE5B2}"/>
              </a:ext>
            </a:extLst>
          </p:cNvPr>
          <p:cNvGraphicFramePr>
            <a:graphicFrameLocks noGrp="1"/>
          </p:cNvGraphicFramePr>
          <p:nvPr>
            <p:extLst>
              <p:ext uri="{D42A27DB-BD31-4B8C-83A1-F6EECF244321}">
                <p14:modId xmlns:p14="http://schemas.microsoft.com/office/powerpoint/2010/main" val="3878851777"/>
              </p:ext>
            </p:extLst>
          </p:nvPr>
        </p:nvGraphicFramePr>
        <p:xfrm>
          <a:off x="1200000" y="1845000"/>
          <a:ext cx="10008000" cy="4453698"/>
        </p:xfrm>
        <a:graphic>
          <a:graphicData uri="http://schemas.openxmlformats.org/drawingml/2006/table">
            <a:tbl>
              <a:tblPr bandRow="1" firstRow="1">
                <a:tableStyleId>{5C22544A-7EE6-4342-B048-85BDC9FD1C3A}</a:tableStyleId>
              </a:tblPr>
              <a:tblGrid>
                <a:gridCol w="2181232">
                  <a:extLst>
                    <a:ext uri="{9D8B030D-6E8A-4147-A177-3AD203B41FA5}">
                      <a16:colId xmlns:a16="http://schemas.microsoft.com/office/drawing/2014/main" val="4197018795"/>
                    </a:ext>
                  </a:extLst>
                </a:gridCol>
                <a:gridCol w="7826768">
                  <a:extLst>
                    <a:ext uri="{9D8B030D-6E8A-4147-A177-3AD203B41FA5}">
                      <a16:colId xmlns:a16="http://schemas.microsoft.com/office/drawing/2014/main" val="2263249408"/>
                    </a:ext>
                  </a:extLst>
                </a:gridCol>
              </a:tblGrid>
              <a:tr h="42781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400"/>
                        <a:t>出願資格</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400"/>
                        <a:t>記入上の注意</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528253285"/>
                  </a:ext>
                </a:extLst>
              </a:tr>
              <a:tr h="2135447">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a:solidFill>
                            <a:schemeClr val="dk1"/>
                          </a:solidFill>
                          <a:effectLst/>
                          <a:latin typeface="+mn-ea"/>
                          <a:ea typeface="+mn-ea"/>
                          <a:cs typeface="Times New Roman"/>
                        </a:rPr>
                        <a:t>卒業見込者</a:t>
                      </a:r>
                      <a:endParaRPr altLang="ja-JP" b="0" dirty="0" kern="100" kumimoji="1" lang="ja-JP" sz="24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2000">
                          <a:solidFill>
                            <a:schemeClr val="tx1"/>
                          </a:solidFill>
                        </a:rPr>
                        <a:t>・「②整理番号」欄</a:t>
                      </a:r>
                      <a:endParaRPr altLang="ja-JP" b="0" dirty="0" kumimoji="1" lang="en-US" sz="2000">
                        <a:solidFill>
                          <a:schemeClr val="tx1"/>
                        </a:solidFill>
                      </a:endParaRPr>
                    </a:p>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2000">
                          <a:solidFill>
                            <a:schemeClr val="tx1"/>
                          </a:solidFill>
                        </a:rPr>
                        <a:t>　➔志願票と同じ整理番号を</a:t>
                      </a:r>
                      <a:r>
                        <a:rPr altLang="en-US" b="1" dirty="0" kumimoji="1" lang="ja-JP" sz="2000" u="sng">
                          <a:solidFill>
                            <a:schemeClr val="tx1"/>
                          </a:solidFill>
                        </a:rPr>
                        <a:t>学校において記入</a:t>
                      </a:r>
                      <a:endParaRPr altLang="ja-JP" b="1" dirty="0" kumimoji="1" lang="en-US" sz="2000" u="sng">
                        <a:solidFill>
                          <a:schemeClr val="tx1"/>
                        </a:solidFill>
                      </a:endParaRPr>
                    </a:p>
                    <a:p>
                      <a:pPr algn="l" defTabSz="914400" eaLnBrk="1" fontAlgn="auto" hangingPunct="1" indent="0" latinLnBrk="0" lvl="0" marL="0" marR="0" rtl="0">
                        <a:lnSpc>
                          <a:spcPct val="100000"/>
                        </a:lnSpc>
                        <a:spcBef>
                          <a:spcPts val="600"/>
                        </a:spcBef>
                        <a:spcAft>
                          <a:spcPts val="0"/>
                        </a:spcAft>
                        <a:buClrTx/>
                        <a:buSzTx/>
                        <a:buFontTx/>
                        <a:buNone/>
                        <a:tabLst/>
                        <a:defRPr/>
                      </a:pPr>
                      <a:r>
                        <a:rPr altLang="en-US" b="0" dirty="0" kumimoji="1" lang="ja-JP" sz="2000">
                          <a:solidFill>
                            <a:schemeClr val="tx1"/>
                          </a:solidFill>
                        </a:rPr>
                        <a:t>・「⑩校長名・記載責任者名・記載責任者の連絡先」欄</a:t>
                      </a:r>
                      <a:endParaRPr altLang="ja-JP" b="0" dirty="0" kumimoji="1" lang="en-US" sz="2000">
                        <a:solidFill>
                          <a:schemeClr val="tx1"/>
                        </a:solidFill>
                      </a:endParaRPr>
                    </a:p>
                    <a:p>
                      <a:pPr algn="l" defTabSz="914400" eaLnBrk="1" fontAlgn="auto" hangingPunct="1" indent="0" latinLnBrk="0" lvl="0" marL="0" marR="0" rtl="0">
                        <a:lnSpc>
                          <a:spcPct val="100000"/>
                        </a:lnSpc>
                        <a:spcBef>
                          <a:spcPts val="600"/>
                        </a:spcBef>
                        <a:spcAft>
                          <a:spcPts val="0"/>
                        </a:spcAft>
                        <a:buClrTx/>
                        <a:buSzTx/>
                        <a:buFontTx/>
                        <a:buNone/>
                        <a:tabLst/>
                        <a:defRPr/>
                      </a:pPr>
                      <a:r>
                        <a:rPr altLang="en-US" b="0" dirty="0" kumimoji="1" lang="ja-JP" sz="2000">
                          <a:solidFill>
                            <a:schemeClr val="tx1"/>
                          </a:solidFill>
                        </a:rPr>
                        <a:t>　➔校長の署名又は職印を押印し，担当の教員（学級担任等）の氏名・</a:t>
                      </a:r>
                      <a:endParaRPr altLang="ja-JP" b="0" dirty="0" kumimoji="1" lang="en-US" sz="2000">
                        <a:solidFill>
                          <a:schemeClr val="tx1"/>
                        </a:solidFill>
                      </a:endParaRPr>
                    </a:p>
                    <a:p>
                      <a:pPr algn="l" defTabSz="914400" eaLnBrk="1" fontAlgn="auto" hangingPunct="1" indent="0" latinLnBrk="0" lvl="0" marL="0" marR="0" rtl="0">
                        <a:lnSpc>
                          <a:spcPct val="100000"/>
                        </a:lnSpc>
                        <a:spcBef>
                          <a:spcPts val="0"/>
                        </a:spcBef>
                        <a:spcAft>
                          <a:spcPts val="600"/>
                        </a:spcAft>
                        <a:buClrTx/>
                        <a:buSzTx/>
                        <a:buFontTx/>
                        <a:buNone/>
                        <a:tabLst/>
                        <a:defRPr/>
                      </a:pPr>
                      <a:r>
                        <a:rPr altLang="en-US" b="0" dirty="0" kumimoji="1" lang="ja-JP" sz="2000">
                          <a:solidFill>
                            <a:schemeClr val="tx1"/>
                          </a:solidFill>
                        </a:rPr>
                        <a:t>　　 連絡先等を</a:t>
                      </a:r>
                      <a:r>
                        <a:rPr altLang="en-US" b="1" dirty="0" kumimoji="1" lang="ja-JP" sz="2000" u="sng">
                          <a:solidFill>
                            <a:schemeClr val="tx1"/>
                          </a:solidFill>
                        </a:rPr>
                        <a:t>学校において記入</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3446438326"/>
                  </a:ext>
                </a:extLst>
              </a:tr>
              <a:tr h="1861051">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a:solidFill>
                            <a:schemeClr val="dk1"/>
                          </a:solidFill>
                          <a:effectLst/>
                          <a:latin typeface="+mn-ea"/>
                          <a:ea typeface="+mn-ea"/>
                          <a:cs typeface="Times New Roman"/>
                        </a:rPr>
                        <a:t>卒業見込者</a:t>
                      </a:r>
                      <a:endParaRPr altLang="ja-JP" b="0" dirty="0" kern="100" kumimoji="1" lang="en-US" sz="2400">
                        <a:solidFill>
                          <a:schemeClr val="dk1"/>
                        </a:solidFill>
                        <a:effectLst/>
                        <a:latin typeface="+mn-ea"/>
                        <a:ea typeface="+mn-ea"/>
                        <a:cs typeface="Times New Roman"/>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a:solidFill>
                            <a:schemeClr val="dk1"/>
                          </a:solidFill>
                          <a:effectLst/>
                          <a:latin typeface="+mn-ea"/>
                          <a:ea typeface="+mn-ea"/>
                          <a:cs typeface="Times New Roman"/>
                        </a:rPr>
                        <a:t>以外の者</a:t>
                      </a:r>
                      <a:endParaRPr altLang="ja-JP" b="0" dirty="0" kern="100" kumimoji="1" lang="ja-JP" sz="24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2000">
                          <a:solidFill>
                            <a:schemeClr val="tx1"/>
                          </a:solidFill>
                        </a:rPr>
                        <a:t>・「②整理番号」欄</a:t>
                      </a:r>
                      <a:endParaRPr altLang="ja-JP" b="0" dirty="0" kumimoji="1" lang="en-US" sz="2000">
                        <a:solidFill>
                          <a:schemeClr val="tx1"/>
                        </a:solidFill>
                      </a:endParaRPr>
                    </a:p>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2000">
                          <a:solidFill>
                            <a:schemeClr val="tx1"/>
                          </a:solidFill>
                        </a:rPr>
                        <a:t>　➔記入不要</a:t>
                      </a:r>
                      <a:endParaRPr altLang="ja-JP" b="0" dirty="0" kumimoji="1" lang="en-US" sz="2000">
                        <a:solidFill>
                          <a:schemeClr val="tx1"/>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2000">
                          <a:solidFill>
                            <a:schemeClr val="tx1"/>
                          </a:solidFill>
                        </a:rPr>
                        <a:t>・「⑩校長名・記載責任者名・記載責任者の連絡先」欄</a:t>
                      </a:r>
                      <a:endParaRPr altLang="ja-JP" b="0" dirty="0" kumimoji="1" lang="en-US" sz="2000">
                        <a:solidFill>
                          <a:schemeClr val="tx1"/>
                        </a:solidFill>
                      </a:endParaRPr>
                    </a:p>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2000">
                          <a:solidFill>
                            <a:schemeClr val="tx1"/>
                          </a:solidFill>
                        </a:rPr>
                        <a:t>　➔申請書を記入した者の氏名・連絡先等を記入（校長名は記入不要）</a:t>
                      </a:r>
                      <a:endParaRPr altLang="ja-JP" b="0" dirty="0" kumimoji="1" lang="en-US" sz="20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24067672"/>
                  </a:ext>
                </a:extLst>
              </a:tr>
            </a:tbl>
          </a:graphicData>
        </a:graphic>
      </p:graphicFrame>
      <p:sp>
        <p:nvSpPr>
          <p:cNvPr id="8" name="スライド番号プレースホルダー 3">
            <a:extLst>
              <a:ext uri="{FF2B5EF4-FFF2-40B4-BE49-F238E27FC236}">
                <a16:creationId xmlns:a16="http://schemas.microsoft.com/office/drawing/2014/main" id="{E2BEAAB2-1AAC-4B11-912A-4B19C284DAE5}"/>
              </a:ext>
            </a:extLst>
          </p:cNvPr>
          <p:cNvSpPr txBox="1">
            <a:spLocks/>
          </p:cNvSpPr>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defPPr>
              <a:defRPr lang="ja-JP"/>
            </a:defPPr>
            <a:lvl1pPr algn="r" eaLnBrk="1" fontAlgn="base" hangingPunct="1" rtl="0">
              <a:spcBef>
                <a:spcPct val="0"/>
              </a:spcBef>
              <a:spcAft>
                <a:spcPct val="0"/>
              </a:spcAft>
              <a:defRPr kern="1200" kumimoji="0" sz="2400">
                <a:solidFill>
                  <a:schemeClr val="tx1"/>
                </a:solidFill>
                <a:latin charset="0" panose="020B0502040204020203" pitchFamily="34" typeface="Segoe UI"/>
                <a:ea charset="-128" panose="020B0600070205080204" pitchFamily="50" typeface="ＭＳ Ｐゴシック"/>
                <a:cs charset="0" panose="020B0502040204020203" pitchFamily="34" typeface="Segoe UI"/>
              </a:defRPr>
            </a:lvl1pPr>
            <a:lvl2pPr algn="l" eaLnBrk="0" fontAlgn="base" hangingPunct="0" indent="1588" marL="4556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2pPr>
            <a:lvl3pPr algn="l" eaLnBrk="0" fontAlgn="base" hangingPunct="0" indent="1588" marL="9128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3pPr>
            <a:lvl4pPr algn="l" eaLnBrk="0" fontAlgn="base" hangingPunct="0" indent="1588" marL="13700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4pPr>
            <a:lvl5pPr algn="l" eaLnBrk="0" fontAlgn="base" hangingPunct="0" indent="1588" marL="18272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5pPr>
            <a:lvl6pPr algn="l" defTabSz="914400" eaLnBrk="1" hangingPunct="1" latinLnBrk="0" marL="2286000" rtl="0">
              <a:defRPr kern="1200" kumimoji="1" sz="400">
                <a:solidFill>
                  <a:schemeClr val="tx1"/>
                </a:solidFill>
                <a:latin charset="0" panose="020B0604020202020204" pitchFamily="34" typeface="Arial"/>
                <a:ea charset="-128" panose="020B0600070205080204" pitchFamily="50" typeface="ＭＳ Ｐゴシック"/>
                <a:cs typeface="+mn-cs"/>
              </a:defRPr>
            </a:lvl6pPr>
            <a:lvl7pPr algn="l" defTabSz="914400" eaLnBrk="1" hangingPunct="1" latinLnBrk="0" marL="2743200" rtl="0">
              <a:defRPr kern="1200" kumimoji="1" sz="400">
                <a:solidFill>
                  <a:schemeClr val="tx1"/>
                </a:solidFill>
                <a:latin charset="0" panose="020B0604020202020204" pitchFamily="34" typeface="Arial"/>
                <a:ea charset="-128" panose="020B0600070205080204" pitchFamily="50" typeface="ＭＳ Ｐゴシック"/>
                <a:cs typeface="+mn-cs"/>
              </a:defRPr>
            </a:lvl7pPr>
            <a:lvl8pPr algn="l" defTabSz="914400" eaLnBrk="1" hangingPunct="1" latinLnBrk="0" marL="3200400" rtl="0">
              <a:defRPr kern="1200" kumimoji="1" sz="400">
                <a:solidFill>
                  <a:schemeClr val="tx1"/>
                </a:solidFill>
                <a:latin charset="0" panose="020B0604020202020204" pitchFamily="34" typeface="Arial"/>
                <a:ea charset="-128" panose="020B0600070205080204" pitchFamily="50" typeface="ＭＳ Ｐゴシック"/>
                <a:cs typeface="+mn-cs"/>
              </a:defRPr>
            </a:lvl8pPr>
            <a:lvl9pPr algn="l" defTabSz="914400" eaLnBrk="1" hangingPunct="1" latinLnBrk="0" marL="3657600" rtl="0">
              <a:defRPr kern="1200" kumimoji="1" sz="400">
                <a:solidFill>
                  <a:schemeClr val="tx1"/>
                </a:solidFill>
                <a:latin charset="0" panose="020B0604020202020204" pitchFamily="34" typeface="Arial"/>
                <a:ea charset="-128" panose="020B0600070205080204" pitchFamily="50" typeface="ＭＳ Ｐゴシック"/>
                <a:cs typeface="+mn-cs"/>
              </a:defRPr>
            </a:lvl9pPr>
          </a:lstStyle>
          <a:p>
            <a:pPr>
              <a:defRPr/>
            </a:pPr>
            <a:fld id="{198FBEA1-C32F-40FF-90BF-88E25CC95112}" type="slidenum">
              <a:rPr altLang="ja-JP" lang="en-US" smtClean="0">
                <a:solidFill>
                  <a:srgbClr val="000000"/>
                </a:solidFill>
              </a:rPr>
              <a:pPr>
                <a:defRPr/>
              </a:pPr>
              <a:t>6</a:t>
            </a:fld>
            <a:endParaRPr altLang="ja-JP" dirty="0" lang="en-US">
              <a:solidFill>
                <a:srgbClr val="000000"/>
              </a:solidFill>
            </a:endParaRPr>
          </a:p>
        </p:txBody>
      </p:sp>
      <p:sp>
        <p:nvSpPr>
          <p:cNvPr id="9" name="Rectangle 5">
            <a:extLst>
              <a:ext uri="{FF2B5EF4-FFF2-40B4-BE49-F238E27FC236}">
                <a16:creationId xmlns:a16="http://schemas.microsoft.com/office/drawing/2014/main" id="{A90C1A60-CB1C-4ED6-A443-9CAEB19E7E82}"/>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③ 第１面「②整理番号」等</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22706675"/>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5B693027-3B5F-4C42-9A00-2B5651D86233}"/>
              </a:ext>
            </a:extLst>
          </p:cNvPr>
          <p:cNvPicPr>
            <a:picLocks noChangeAspect="1"/>
          </p:cNvPicPr>
          <p:nvPr/>
        </p:nvPicPr>
        <p:blipFill rotWithShape="1">
          <a:blip cstate="print" r:embed="rId3">
            <a:extLst>
              <a:ext uri="{28A0092B-C50C-407E-A947-70E740481C1C}">
                <a14:useLocalDpi xmlns:a14="http://schemas.microsoft.com/office/drawing/2010/main" val="0"/>
              </a:ext>
            </a:extLst>
          </a:blip>
          <a:srcRect/>
          <a:stretch/>
        </p:blipFill>
        <p:spPr>
          <a:xfrm>
            <a:off x="4800000" y="2853000"/>
            <a:ext cx="7233355" cy="939165"/>
          </a:xfrm>
          <a:prstGeom prst="rect">
            <a:avLst/>
          </a:prstGeom>
        </p:spPr>
      </p:pic>
      <p:pic>
        <p:nvPicPr>
          <p:cNvPr id="3" name="図 2">
            <a:extLst>
              <a:ext uri="{FF2B5EF4-FFF2-40B4-BE49-F238E27FC236}">
                <a16:creationId xmlns:a16="http://schemas.microsoft.com/office/drawing/2014/main" id="{C165DF00-C5FF-4C3A-B2AF-6E45C3D0922A}"/>
              </a:ext>
            </a:extLst>
          </p:cNvPr>
          <p:cNvPicPr>
            <a:picLocks noChangeAspect="1"/>
          </p:cNvPicPr>
          <p:nvPr/>
        </p:nvPicPr>
        <p:blipFill>
          <a:blip r:embed="rId4"/>
          <a:stretch>
            <a:fillRect/>
          </a:stretch>
        </p:blipFill>
        <p:spPr>
          <a:xfrm>
            <a:off x="4864395" y="3907800"/>
            <a:ext cx="7135605" cy="2113200"/>
          </a:xfrm>
          <a:prstGeom prst="rect">
            <a:avLst/>
          </a:prstGeom>
        </p:spPr>
      </p:pic>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7</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41</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9" name="テキスト ボックス 8">
            <a:extLst>
              <a:ext uri="{FF2B5EF4-FFF2-40B4-BE49-F238E27FC236}">
                <a16:creationId xmlns:a16="http://schemas.microsoft.com/office/drawing/2014/main" id="{31893D62-141C-42D9-AFFF-DC33CD637DFE}"/>
              </a:ext>
            </a:extLst>
          </p:cNvPr>
          <p:cNvSpPr txBox="1"/>
          <p:nvPr/>
        </p:nvSpPr>
        <p:spPr>
          <a:xfrm>
            <a:off x="336000" y="3141000"/>
            <a:ext cx="4275529" cy="400110"/>
          </a:xfrm>
          <a:prstGeom prst="rect">
            <a:avLst/>
          </a:prstGeom>
          <a:solidFill>
            <a:srgbClr val="FAFDCD"/>
          </a:solidFill>
        </p:spPr>
        <p:txBody>
          <a:bodyPr rtlCol="0" wrap="none">
            <a:spAutoFit/>
          </a:bodyPr>
          <a:lstStyle/>
          <a:p>
            <a:pPr>
              <a:defRPr/>
            </a:pPr>
            <a:r>
              <a:rPr altLang="en-US" dirty="0" lang="ja-JP" sz="2000">
                <a:solidFill>
                  <a:srgbClr val="000000"/>
                </a:solidFill>
              </a:rPr>
              <a:t>「</a:t>
            </a:r>
            <a:r>
              <a:rPr altLang="ja-JP" dirty="0" lang="en-US" sz="2000">
                <a:solidFill>
                  <a:srgbClr val="000000"/>
                </a:solidFill>
              </a:rPr>
              <a:t>3-2</a:t>
            </a:r>
            <a:r>
              <a:rPr altLang="en-US" dirty="0" lang="ja-JP" sz="2000">
                <a:solidFill>
                  <a:srgbClr val="000000"/>
                </a:solidFill>
              </a:rPr>
              <a:t>　その他の配慮事項」（</a:t>
            </a:r>
            <a:r>
              <a:rPr altLang="ja-JP" dirty="0" lang="en-US" sz="2000">
                <a:solidFill>
                  <a:srgbClr val="000000"/>
                </a:solidFill>
              </a:rPr>
              <a:t>8</a:t>
            </a:r>
            <a:r>
              <a:rPr altLang="en-US" dirty="0" lang="ja-JP" sz="2000">
                <a:solidFill>
                  <a:srgbClr val="000000"/>
                </a:solidFill>
              </a:rPr>
              <a:t>ページ</a:t>
            </a:r>
            <a:r>
              <a:rPr altLang="en-US" dirty="0" lang="ja-JP" sz="2000">
                <a:solidFill>
                  <a:srgbClr val="000000"/>
                </a:solidFill>
                <a:latin charset="0" typeface="Arial"/>
              </a:rPr>
              <a:t>）</a:t>
            </a:r>
            <a:endParaRPr altLang="en-US" dirty="0" lang="ja-JP" sz="2000">
              <a:solidFill>
                <a:srgbClr val="000000"/>
              </a:solidFill>
            </a:endParaRPr>
          </a:p>
        </p:txBody>
      </p:sp>
      <p:sp>
        <p:nvSpPr>
          <p:cNvPr id="13" name="正方形/長方形 12">
            <a:extLst>
              <a:ext uri="{FF2B5EF4-FFF2-40B4-BE49-F238E27FC236}">
                <a16:creationId xmlns:a16="http://schemas.microsoft.com/office/drawing/2014/main" id="{3C2350E1-5EA8-4738-A415-5C83222FB7BA}"/>
              </a:ext>
            </a:extLst>
          </p:cNvPr>
          <p:cNvSpPr/>
          <p:nvPr/>
        </p:nvSpPr>
        <p:spPr bwMode="auto">
          <a:xfrm>
            <a:off x="4800000" y="3141000"/>
            <a:ext cx="7200000" cy="360000"/>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cxnSp>
        <p:nvCxnSpPr>
          <p:cNvPr id="15" name="直線矢印コネクタ 14">
            <a:extLst>
              <a:ext uri="{FF2B5EF4-FFF2-40B4-BE49-F238E27FC236}">
                <a16:creationId xmlns:a16="http://schemas.microsoft.com/office/drawing/2014/main" id="{C5F1C5BE-7DE1-4BC6-A800-8071FFCB5C0A}"/>
              </a:ext>
            </a:extLst>
          </p:cNvPr>
          <p:cNvCxnSpPr>
            <a:cxnSpLocks/>
            <a:stCxn id="13" idx="2"/>
          </p:cNvCxnSpPr>
          <p:nvPr/>
        </p:nvCxnSpPr>
        <p:spPr bwMode="auto">
          <a:xfrm>
            <a:off x="8400000" y="3501000"/>
            <a:ext cx="0" cy="1368000"/>
          </a:xfrm>
          <a:prstGeom prst="straightConnector1">
            <a:avLst/>
          </a:prstGeom>
          <a:noFill/>
          <a:ln algn="ctr" cap="flat" cmpd="sng" w="41275">
            <a:solidFill>
              <a:srgbClr val="FF000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17" name="正方形/長方形 16">
            <a:extLst>
              <a:ext uri="{FF2B5EF4-FFF2-40B4-BE49-F238E27FC236}">
                <a16:creationId xmlns:a16="http://schemas.microsoft.com/office/drawing/2014/main" id="{1739B927-8A70-4756-A21D-E3D0357E78B0}"/>
              </a:ext>
            </a:extLst>
          </p:cNvPr>
          <p:cNvSpPr/>
          <p:nvPr/>
        </p:nvSpPr>
        <p:spPr bwMode="auto">
          <a:xfrm>
            <a:off x="5136794" y="4878000"/>
            <a:ext cx="6855600" cy="360000"/>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8" name="テキスト ボックス 17">
            <a:extLst>
              <a:ext uri="{FF2B5EF4-FFF2-40B4-BE49-F238E27FC236}">
                <a16:creationId xmlns:a16="http://schemas.microsoft.com/office/drawing/2014/main" id="{61C4A8DD-6946-4C94-B8FF-FBB8AA26C5B0}"/>
              </a:ext>
            </a:extLst>
          </p:cNvPr>
          <p:cNvSpPr txBox="1"/>
          <p:nvPr/>
        </p:nvSpPr>
        <p:spPr>
          <a:xfrm>
            <a:off x="264000" y="4509000"/>
            <a:ext cx="4499950" cy="400110"/>
          </a:xfrm>
          <a:prstGeom prst="rect">
            <a:avLst/>
          </a:prstGeom>
          <a:solidFill>
            <a:srgbClr val="FAFDCD"/>
          </a:solidFill>
        </p:spPr>
        <p:txBody>
          <a:bodyPr rtlCol="0" wrap="none">
            <a:spAutoFit/>
          </a:bodyPr>
          <a:lstStyle/>
          <a:p>
            <a:pPr>
              <a:defRPr/>
            </a:pPr>
            <a:r>
              <a:rPr altLang="en-US" dirty="0" lang="ja-JP" sz="2000">
                <a:solidFill>
                  <a:srgbClr val="000000"/>
                </a:solidFill>
              </a:rPr>
              <a:t>第３面「㉗その他の希望配慮事項等」</a:t>
            </a:r>
            <a:r>
              <a:rPr altLang="ja-JP" dirty="0" lang="en-US" sz="2000">
                <a:solidFill>
                  <a:srgbClr val="000000"/>
                </a:solidFill>
              </a:rPr>
              <a:t>(1)</a:t>
            </a:r>
            <a:endParaRPr altLang="en-US" dirty="0" lang="ja-JP" sz="2000">
              <a:solidFill>
                <a:srgbClr val="000000"/>
              </a:solidFill>
            </a:endParaRPr>
          </a:p>
        </p:txBody>
      </p:sp>
      <p:sp>
        <p:nvSpPr>
          <p:cNvPr id="19" name="テキスト ボックス 18">
            <a:extLst>
              <a:ext uri="{FF2B5EF4-FFF2-40B4-BE49-F238E27FC236}">
                <a16:creationId xmlns:a16="http://schemas.microsoft.com/office/drawing/2014/main" id="{F041508D-AE07-40EB-8C2A-48A0AE02768E}"/>
              </a:ext>
            </a:extLst>
          </p:cNvPr>
          <p:cNvSpPr txBox="1"/>
          <p:nvPr/>
        </p:nvSpPr>
        <p:spPr>
          <a:xfrm>
            <a:off x="5152394" y="4915800"/>
            <a:ext cx="2230098"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書字補助具の持参使用</a:t>
            </a:r>
          </a:p>
        </p:txBody>
      </p:sp>
      <p:sp>
        <p:nvSpPr>
          <p:cNvPr id="20" name="テキスト ボックス 19">
            <a:extLst>
              <a:ext uri="{FF2B5EF4-FFF2-40B4-BE49-F238E27FC236}">
                <a16:creationId xmlns:a16="http://schemas.microsoft.com/office/drawing/2014/main" id="{E57FC5BC-B5D3-4508-8DA8-40673ABFE4D6}"/>
              </a:ext>
            </a:extLst>
          </p:cNvPr>
          <p:cNvSpPr txBox="1"/>
          <p:nvPr/>
        </p:nvSpPr>
        <p:spPr>
          <a:xfrm>
            <a:off x="10480394" y="4915800"/>
            <a:ext cx="1512000" cy="338554"/>
          </a:xfrm>
          <a:prstGeom prst="rect">
            <a:avLst/>
          </a:prstGeom>
          <a:noFill/>
        </p:spPr>
        <p:txBody>
          <a:bodyPr rtlCol="0" wrap="squar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６　　０　　４　　８</a:t>
            </a:r>
          </a:p>
        </p:txBody>
      </p:sp>
      <p:sp>
        <p:nvSpPr>
          <p:cNvPr id="16" name="Rectangle 5">
            <a:extLst>
              <a:ext uri="{FF2B5EF4-FFF2-40B4-BE49-F238E27FC236}">
                <a16:creationId xmlns:a16="http://schemas.microsoft.com/office/drawing/2014/main" id="{3FC67AF6-36CA-4834-A482-F188FA19F7E6}"/>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④ 第３面「㉗その他の配慮事項等」</a:t>
            </a:r>
            <a:endParaRPr altLang="en-US" b="1" dirty="0" lang="ja-JP" sz="2800">
              <a:solidFill>
                <a:srgbClr val="000000"/>
              </a:solidFill>
              <a:latin typeface="ＭＳ Ｐゴシック"/>
              <a:ea typeface="ＭＳ Ｐゴシック"/>
            </a:endParaRPr>
          </a:p>
        </p:txBody>
      </p:sp>
      <p:sp>
        <p:nvSpPr>
          <p:cNvPr id="21" name="矢印: 下 20">
            <a:extLst>
              <a:ext uri="{FF2B5EF4-FFF2-40B4-BE49-F238E27FC236}">
                <a16:creationId xmlns:a16="http://schemas.microsoft.com/office/drawing/2014/main" id="{06F66FEB-9C29-4C4C-BA56-E3D551920504}"/>
              </a:ext>
            </a:extLst>
          </p:cNvPr>
          <p:cNvSpPr/>
          <p:nvPr/>
        </p:nvSpPr>
        <p:spPr bwMode="auto">
          <a:xfrm rot="16200000">
            <a:off x="5842619" y="1891906"/>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22" name="正方形/長方形 21">
            <a:extLst>
              <a:ext uri="{FF2B5EF4-FFF2-40B4-BE49-F238E27FC236}">
                <a16:creationId xmlns:a16="http://schemas.microsoft.com/office/drawing/2014/main" id="{340ED343-6D50-46CB-B787-FB55266CEC5C}"/>
              </a:ext>
            </a:extLst>
          </p:cNvPr>
          <p:cNvSpPr/>
          <p:nvPr/>
        </p:nvSpPr>
        <p:spPr bwMode="auto">
          <a:xfrm>
            <a:off x="479992" y="1782532"/>
            <a:ext cx="5256000" cy="786866"/>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3-2</a:t>
            </a:r>
            <a:r>
              <a:rPr altLang="en-US" dirty="0" lang="ja-JP" sz="2000">
                <a:solidFill>
                  <a:srgbClr val="000000"/>
                </a:solidFill>
                <a:latin charset="-128" panose="020B0600070205080204" pitchFamily="50" typeface="ＭＳ Ｐゴシック"/>
                <a:ea charset="-128" panose="020B0600070205080204" pitchFamily="50" typeface="ＭＳ Ｐゴシック"/>
              </a:rPr>
              <a:t>　その他の配慮事項」に</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記載されている配慮事項（７～９ページ）</a:t>
            </a:r>
          </a:p>
        </p:txBody>
      </p:sp>
      <p:sp>
        <p:nvSpPr>
          <p:cNvPr id="23" name="正方形/長方形 22">
            <a:extLst>
              <a:ext uri="{FF2B5EF4-FFF2-40B4-BE49-F238E27FC236}">
                <a16:creationId xmlns:a16="http://schemas.microsoft.com/office/drawing/2014/main" id="{E5E10679-EF53-4E8D-A06F-69228168FC17}"/>
              </a:ext>
            </a:extLst>
          </p:cNvPr>
          <p:cNvSpPr/>
          <p:nvPr/>
        </p:nvSpPr>
        <p:spPr bwMode="auto">
          <a:xfrm>
            <a:off x="6312000" y="1773000"/>
            <a:ext cx="5255992" cy="805929"/>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第３面「㉗その他の希望配慮事項等」</a:t>
            </a:r>
            <a:r>
              <a:rPr altLang="ja-JP" dirty="0" lang="en-US" sz="2000">
                <a:solidFill>
                  <a:srgbClr val="000000"/>
                </a:solidFill>
                <a:latin charset="0" typeface="Arial"/>
              </a:rPr>
              <a:t>(1)</a:t>
            </a:r>
          </a:p>
        </p:txBody>
      </p:sp>
    </p:spTree>
    <p:extLst>
      <p:ext uri="{BB962C8B-B14F-4D97-AF65-F5344CB8AC3E}">
        <p14:creationId xmlns:p14="http://schemas.microsoft.com/office/powerpoint/2010/main" val="1345652517"/>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8</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P4</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1</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grpSp>
        <p:nvGrpSpPr>
          <p:cNvPr id="3" name="グループ化 2">
            <a:extLst>
              <a:ext uri="{FF2B5EF4-FFF2-40B4-BE49-F238E27FC236}">
                <a16:creationId xmlns:a16="http://schemas.microsoft.com/office/drawing/2014/main" id="{088BE3AB-F97F-4D5F-A70E-3DF98FE018C9}"/>
              </a:ext>
            </a:extLst>
          </p:cNvPr>
          <p:cNvGrpSpPr/>
          <p:nvPr/>
        </p:nvGrpSpPr>
        <p:grpSpPr>
          <a:xfrm>
            <a:off x="2496000" y="3285000"/>
            <a:ext cx="6973273" cy="2715004"/>
            <a:chOff x="2352000" y="2277000"/>
            <a:chExt cx="6973273" cy="2715004"/>
          </a:xfrm>
        </p:grpSpPr>
        <p:pic>
          <p:nvPicPr>
            <p:cNvPr id="2" name="図 1">
              <a:extLst>
                <a:ext uri="{FF2B5EF4-FFF2-40B4-BE49-F238E27FC236}">
                  <a16:creationId xmlns:a16="http://schemas.microsoft.com/office/drawing/2014/main" id="{8E288DB0-909C-4F4D-B971-723EBFE4846C}"/>
                </a:ext>
              </a:extLst>
            </p:cNvPr>
            <p:cNvPicPr>
              <a:picLocks noChangeAspect="1"/>
            </p:cNvPicPr>
            <p:nvPr/>
          </p:nvPicPr>
          <p:blipFill>
            <a:blip r:embed="rId3"/>
            <a:stretch>
              <a:fillRect/>
            </a:stretch>
          </p:blipFill>
          <p:spPr>
            <a:xfrm>
              <a:off x="2352000" y="2277000"/>
              <a:ext cx="6973273" cy="2715004"/>
            </a:xfrm>
            <a:prstGeom prst="rect">
              <a:avLst/>
            </a:prstGeom>
          </p:spPr>
        </p:pic>
        <p:sp>
          <p:nvSpPr>
            <p:cNvPr id="12" name="テキスト ボックス 11">
              <a:extLst>
                <a:ext uri="{FF2B5EF4-FFF2-40B4-BE49-F238E27FC236}">
                  <a16:creationId xmlns:a16="http://schemas.microsoft.com/office/drawing/2014/main" id="{3E11A94B-A449-4BF1-B379-4214E6FF8612}"/>
                </a:ext>
              </a:extLst>
            </p:cNvPr>
            <p:cNvSpPr txBox="1"/>
            <p:nvPr/>
          </p:nvSpPr>
          <p:spPr>
            <a:xfrm>
              <a:off x="2424000" y="2781000"/>
              <a:ext cx="6146234"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・リスニングにおいてヘッドホンではなくイヤホンの使用を希望します。</a:t>
              </a:r>
            </a:p>
          </p:txBody>
        </p:sp>
        <p:sp>
          <p:nvSpPr>
            <p:cNvPr id="13" name="テキスト ボックス 12">
              <a:extLst>
                <a:ext uri="{FF2B5EF4-FFF2-40B4-BE49-F238E27FC236}">
                  <a16:creationId xmlns:a16="http://schemas.microsoft.com/office/drawing/2014/main" id="{4418F022-E403-4776-831B-33D325A389C9}"/>
                </a:ext>
              </a:extLst>
            </p:cNvPr>
            <p:cNvSpPr txBox="1"/>
            <p:nvPr/>
          </p:nvSpPr>
          <p:spPr>
            <a:xfrm>
              <a:off x="2424000" y="3141000"/>
              <a:ext cx="6410729"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・チェック解答（</a:t>
              </a:r>
              <a:r>
                <a:rPr altLang="ja-JP" dirty="0" lang="en-US" sz="1600">
                  <a:solidFill>
                    <a:srgbClr val="000000"/>
                  </a:solidFill>
                  <a:latin charset="-128" panose="02020700000000000000" pitchFamily="18" typeface="UD デジタル 教科書体 NK-B"/>
                  <a:ea charset="-128" panose="02020700000000000000" pitchFamily="18" typeface="UD デジタル 教科書体 NK-B"/>
                </a:rPr>
                <a:t>1.3</a:t>
              </a: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倍）が不許可の場合，第二希望として，チェック解答</a:t>
              </a:r>
            </a:p>
          </p:txBody>
        </p:sp>
        <p:sp>
          <p:nvSpPr>
            <p:cNvPr id="14" name="テキスト ボックス 13">
              <a:extLst>
                <a:ext uri="{FF2B5EF4-FFF2-40B4-BE49-F238E27FC236}">
                  <a16:creationId xmlns:a16="http://schemas.microsoft.com/office/drawing/2014/main" id="{86D71F31-F933-4C21-8FC1-B7F6A33BE0F1}"/>
                </a:ext>
              </a:extLst>
            </p:cNvPr>
            <p:cNvSpPr txBox="1"/>
            <p:nvPr/>
          </p:nvSpPr>
          <p:spPr>
            <a:xfrm>
              <a:off x="2424000" y="3501000"/>
              <a:ext cx="2558714"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　（延長なし）を希望します。</a:t>
              </a:r>
            </a:p>
          </p:txBody>
        </p:sp>
      </p:grpSp>
      <p:sp>
        <p:nvSpPr>
          <p:cNvPr id="15" name="テキスト ボックス 14">
            <a:extLst>
              <a:ext uri="{FF2B5EF4-FFF2-40B4-BE49-F238E27FC236}">
                <a16:creationId xmlns:a16="http://schemas.microsoft.com/office/drawing/2014/main" id="{70094347-E2EB-4377-8EDD-8C211EE6A562}"/>
              </a:ext>
            </a:extLst>
          </p:cNvPr>
          <p:cNvSpPr txBox="1"/>
          <p:nvPr/>
        </p:nvSpPr>
        <p:spPr>
          <a:xfrm>
            <a:off x="1056000" y="2781000"/>
            <a:ext cx="4499950" cy="400110"/>
          </a:xfrm>
          <a:prstGeom prst="rect">
            <a:avLst/>
          </a:prstGeom>
          <a:solidFill>
            <a:srgbClr val="FAFDCD"/>
          </a:solidFill>
        </p:spPr>
        <p:txBody>
          <a:bodyPr rtlCol="0" wrap="none">
            <a:spAutoFit/>
          </a:bodyPr>
          <a:lstStyle/>
          <a:p>
            <a:pPr>
              <a:defRPr/>
            </a:pPr>
            <a:r>
              <a:rPr altLang="en-US" dirty="0" lang="ja-JP" sz="2000">
                <a:solidFill>
                  <a:srgbClr val="000000"/>
                </a:solidFill>
              </a:rPr>
              <a:t>第３面「㉗その他の希望配慮事項等」</a:t>
            </a:r>
            <a:r>
              <a:rPr altLang="ja-JP" dirty="0" lang="en-US" sz="2000">
                <a:solidFill>
                  <a:srgbClr val="000000"/>
                </a:solidFill>
              </a:rPr>
              <a:t>(2)</a:t>
            </a:r>
            <a:endParaRPr altLang="en-US" dirty="0" lang="ja-JP" sz="2000">
              <a:solidFill>
                <a:srgbClr val="000000"/>
              </a:solidFill>
            </a:endParaRPr>
          </a:p>
        </p:txBody>
      </p:sp>
      <p:sp>
        <p:nvSpPr>
          <p:cNvPr id="11" name="矢印: 下 10">
            <a:extLst>
              <a:ext uri="{FF2B5EF4-FFF2-40B4-BE49-F238E27FC236}">
                <a16:creationId xmlns:a16="http://schemas.microsoft.com/office/drawing/2014/main" id="{E0C54000-018D-4CD4-A355-29E17F78F1F1}"/>
              </a:ext>
            </a:extLst>
          </p:cNvPr>
          <p:cNvSpPr/>
          <p:nvPr/>
        </p:nvSpPr>
        <p:spPr bwMode="auto">
          <a:xfrm rot="16200000">
            <a:off x="5840954" y="1522372"/>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16" name="正方形/長方形 15">
            <a:extLst>
              <a:ext uri="{FF2B5EF4-FFF2-40B4-BE49-F238E27FC236}">
                <a16:creationId xmlns:a16="http://schemas.microsoft.com/office/drawing/2014/main" id="{910AD8D1-BB0B-4BFF-920B-92DB018860C5}"/>
              </a:ext>
            </a:extLst>
          </p:cNvPr>
          <p:cNvSpPr/>
          <p:nvPr/>
        </p:nvSpPr>
        <p:spPr bwMode="auto">
          <a:xfrm>
            <a:off x="475582" y="1197000"/>
            <a:ext cx="5256000" cy="1231524"/>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3-1</a:t>
            </a:r>
            <a:r>
              <a:rPr altLang="en-US" dirty="0" lang="ja-JP" sz="2000">
                <a:solidFill>
                  <a:srgbClr val="000000"/>
                </a:solidFill>
                <a:latin charset="0" typeface="Arial"/>
              </a:rPr>
              <a:t>」</a:t>
            </a: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3-2</a:t>
            </a:r>
            <a:r>
              <a:rPr altLang="en-US" dirty="0" lang="ja-JP" sz="2000">
                <a:solidFill>
                  <a:srgbClr val="000000"/>
                </a:solidFill>
                <a:latin charset="0" typeface="Arial"/>
              </a:rPr>
              <a:t>」</a:t>
            </a:r>
            <a:r>
              <a:rPr altLang="en-US" dirty="0" lang="ja-JP" sz="2000">
                <a:solidFill>
                  <a:srgbClr val="000000"/>
                </a:solidFill>
                <a:latin charset="-128" panose="020B0600070205080204" pitchFamily="50" typeface="ＭＳ Ｐゴシック"/>
                <a:ea charset="-128" panose="020B0600070205080204" pitchFamily="50" typeface="ＭＳ Ｐゴシック"/>
              </a:rPr>
              <a:t>に</a:t>
            </a:r>
            <a:r>
              <a:rPr altLang="en-US" dirty="0" lang="ja-JP" sz="2000" u="sng">
                <a:solidFill>
                  <a:srgbClr val="000000"/>
                </a:solidFill>
                <a:latin charset="-128" panose="020B0600070205080204" pitchFamily="50" typeface="ＭＳ Ｐゴシック"/>
                <a:ea charset="-128" panose="020B0600070205080204" pitchFamily="50" typeface="ＭＳ Ｐゴシック"/>
              </a:rPr>
              <a:t>記載のない</a:t>
            </a:r>
            <a:r>
              <a:rPr altLang="en-US" dirty="0" lang="ja-JP" sz="2000">
                <a:solidFill>
                  <a:srgbClr val="000000"/>
                </a:solidFill>
                <a:latin charset="-128" panose="020B0600070205080204" pitchFamily="50" typeface="ＭＳ Ｐゴシック"/>
                <a:ea charset="-128" panose="020B0600070205080204" pitchFamily="50" typeface="ＭＳ Ｐゴシック"/>
              </a:rPr>
              <a:t>配慮事項は，</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0" typeface="Arial"/>
              </a:rPr>
              <a:t>3-3</a:t>
            </a:r>
            <a:r>
              <a:rPr altLang="en-US" dirty="0" lang="ja-JP" sz="2000">
                <a:solidFill>
                  <a:srgbClr val="000000"/>
                </a:solidFill>
                <a:latin charset="0" typeface="Arial"/>
              </a:rPr>
              <a:t>　事前相談が必要な配慮事項</a:t>
            </a:r>
            <a:r>
              <a:rPr altLang="en-US" dirty="0" lang="ja-JP" sz="2000">
                <a:solidFill>
                  <a:srgbClr val="000000"/>
                </a:solidFill>
                <a:latin charset="-128" panose="020B0600070205080204" pitchFamily="50" typeface="ＭＳ Ｐゴシック"/>
                <a:ea charset="-128" panose="020B0600070205080204" pitchFamily="50" typeface="ＭＳ Ｐゴシック"/>
              </a:rPr>
              <a:t>」（</a:t>
            </a:r>
            <a:r>
              <a:rPr altLang="ja-JP" dirty="0" lang="en-US" sz="2000">
                <a:solidFill>
                  <a:srgbClr val="000000"/>
                </a:solidFill>
                <a:latin charset="-128" panose="020B0600070205080204" pitchFamily="50" typeface="ＭＳ Ｐゴシック"/>
                <a:ea charset="-128" panose="020B0600070205080204" pitchFamily="50" typeface="ＭＳ Ｐゴシック"/>
              </a:rPr>
              <a:t>10</a:t>
            </a:r>
            <a:r>
              <a:rPr altLang="en-US" dirty="0" lang="ja-JP" sz="2000">
                <a:solidFill>
                  <a:srgbClr val="000000"/>
                </a:solidFill>
                <a:latin charset="-128" panose="020B0600070205080204" pitchFamily="50" typeface="ＭＳ Ｐゴシック"/>
                <a:ea charset="-128" panose="020B0600070205080204" pitchFamily="50" typeface="ＭＳ Ｐゴシック"/>
              </a:rPr>
              <a:t>ページ）</a:t>
            </a:r>
          </a:p>
        </p:txBody>
      </p:sp>
      <p:sp>
        <p:nvSpPr>
          <p:cNvPr id="17" name="正方形/長方形 16">
            <a:extLst>
              <a:ext uri="{FF2B5EF4-FFF2-40B4-BE49-F238E27FC236}">
                <a16:creationId xmlns:a16="http://schemas.microsoft.com/office/drawing/2014/main" id="{D91B328B-57AF-46A6-8AE7-36859242A683}"/>
              </a:ext>
            </a:extLst>
          </p:cNvPr>
          <p:cNvSpPr/>
          <p:nvPr/>
        </p:nvSpPr>
        <p:spPr bwMode="auto">
          <a:xfrm>
            <a:off x="6312000" y="1197000"/>
            <a:ext cx="5251581" cy="1224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大学入試センターへ事前相談後、</a:t>
            </a:r>
            <a:endParaRPr altLang="ja-JP" dirty="0" lang="en-US" sz="2000">
              <a:solidFill>
                <a:srgbClr val="000000"/>
              </a:solidFill>
              <a:latin charset="-128" panose="020B0600070205080204" pitchFamily="50" typeface="ＭＳ Ｐゴシック"/>
              <a:ea charset="-128" panose="020B0600070205080204" pitchFamily="50" typeface="ＭＳ Ｐゴシック"/>
            </a:endParaRPr>
          </a:p>
          <a:p>
            <a:pPr eaLnBrk="1" hangingPunct="1" indent="-268288" marL="268288">
              <a:spcBef>
                <a:spcPct val="20000"/>
              </a:spcBef>
              <a:defRPr/>
            </a:pPr>
            <a:r>
              <a:rPr altLang="en-US" dirty="0" lang="ja-JP" sz="2000">
                <a:solidFill>
                  <a:srgbClr val="000000"/>
                </a:solidFill>
                <a:latin charset="-128" panose="020B0600070205080204" pitchFamily="50" typeface="ＭＳ Ｐゴシック"/>
                <a:ea charset="-128" panose="020B0600070205080204" pitchFamily="50" typeface="ＭＳ Ｐゴシック"/>
              </a:rPr>
              <a:t>第３面「㉗その他の希望配慮事項等」</a:t>
            </a:r>
            <a:r>
              <a:rPr altLang="ja-JP" dirty="0" lang="en-US" sz="2000">
                <a:solidFill>
                  <a:srgbClr val="000000"/>
                </a:solidFill>
                <a:latin charset="0" typeface="Arial"/>
              </a:rPr>
              <a:t>(2)</a:t>
            </a:r>
            <a:endParaRPr altLang="ja-JP" b="1" dirty="0" lang="en-US" sz="2000">
              <a:solidFill>
                <a:srgbClr val="000000"/>
              </a:solidFill>
              <a:latin charset="0" typeface="Arial"/>
            </a:endParaRPr>
          </a:p>
        </p:txBody>
      </p:sp>
    </p:spTree>
    <p:extLst>
      <p:ext uri="{BB962C8B-B14F-4D97-AF65-F5344CB8AC3E}">
        <p14:creationId xmlns:p14="http://schemas.microsoft.com/office/powerpoint/2010/main" val="974449214"/>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9</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43</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6" name="正方形/長方形 5">
            <a:extLst>
              <a:ext uri="{FF2B5EF4-FFF2-40B4-BE49-F238E27FC236}">
                <a16:creationId xmlns:a16="http://schemas.microsoft.com/office/drawing/2014/main" id="{FC2F0091-08B9-4A73-8AA2-E5C9A35193E6}"/>
              </a:ext>
            </a:extLst>
          </p:cNvPr>
          <p:cNvSpPr/>
          <p:nvPr/>
        </p:nvSpPr>
        <p:spPr bwMode="auto">
          <a:xfrm>
            <a:off x="264000" y="1125000"/>
            <a:ext cx="4320000" cy="5472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342900" marL="342900">
              <a:spcBef>
                <a:spcPts val="0"/>
              </a:spcBef>
              <a:spcAft>
                <a:spcPts val="0"/>
              </a:spcAft>
              <a:buFont charset="2" panose="05000000000000000000" pitchFamily="2" typeface="Wingdings"/>
              <a:buChar char="l"/>
              <a:defRPr/>
            </a:pPr>
            <a:r>
              <a:rPr altLang="en-US" dirty="0" lang="ja-JP" sz="2000">
                <a:solidFill>
                  <a:srgbClr val="000000"/>
                </a:solidFill>
                <a:latin typeface="Arial"/>
                <a:ea typeface="ＭＳ Ｐゴシック"/>
              </a:rPr>
              <a:t>希望する配慮事項に第二希望がある場合は</a:t>
            </a:r>
            <a:r>
              <a:rPr altLang="en-US" dirty="0" lang="ja-JP" sz="2000">
                <a:solidFill>
                  <a:srgbClr val="000000"/>
                </a:solidFill>
              </a:rPr>
              <a:t>，第３面「㉗その他の希望配慮事項等」</a:t>
            </a:r>
            <a:r>
              <a:rPr altLang="ja-JP" dirty="0" lang="en-US" sz="2000">
                <a:solidFill>
                  <a:srgbClr val="000000"/>
                </a:solidFill>
              </a:rPr>
              <a:t>(2)</a:t>
            </a:r>
            <a:r>
              <a:rPr altLang="en-US" dirty="0" lang="ja-JP" sz="2000">
                <a:solidFill>
                  <a:srgbClr val="000000"/>
                </a:solidFill>
              </a:rPr>
              <a:t>に簡潔に記入してください。</a:t>
            </a:r>
            <a:endParaRPr altLang="ja-JP" dirty="0" lang="en-US" sz="2000">
              <a:solidFill>
                <a:srgbClr val="000000"/>
              </a:solidFill>
              <a:latin typeface="Arial"/>
              <a:ea typeface="ＭＳ Ｐゴシック"/>
            </a:endParaRPr>
          </a:p>
          <a:p>
            <a:pPr algn="just" eaLnBrk="1" hangingPunct="1" indent="-342900" marL="342900">
              <a:spcBef>
                <a:spcPts val="0"/>
              </a:spcBef>
              <a:spcAft>
                <a:spcPts val="0"/>
              </a:spcAft>
              <a:buFont charset="2" panose="05000000000000000000" pitchFamily="2" typeface="Wingdings"/>
              <a:buChar char="l"/>
              <a:defRPr/>
            </a:pPr>
            <a:endParaRPr altLang="ja-JP" dirty="0" lang="en-US" sz="2000">
              <a:solidFill>
                <a:srgbClr val="000000"/>
              </a:solidFill>
              <a:latin typeface="Arial"/>
              <a:ea typeface="ＭＳ Ｐゴシック"/>
            </a:endParaRPr>
          </a:p>
          <a:p>
            <a:pPr algn="just" eaLnBrk="1" hangingPunct="1" indent="-342900" marL="342900">
              <a:spcBef>
                <a:spcPts val="0"/>
              </a:spcBef>
              <a:spcAft>
                <a:spcPts val="0"/>
              </a:spcAft>
              <a:buFont charset="2" panose="05000000000000000000" pitchFamily="2" typeface="Wingdings"/>
              <a:buChar char="l"/>
              <a:defRPr/>
            </a:pPr>
            <a:r>
              <a:rPr altLang="en-US" dirty="0" lang="ja-JP" sz="2000">
                <a:solidFill>
                  <a:srgbClr val="000000"/>
                </a:solidFill>
                <a:latin typeface="Arial"/>
                <a:ea typeface="ＭＳ Ｐゴシック"/>
              </a:rPr>
              <a:t>特に次の①～③の配慮事項を申請する場合は，第二希望を記入してください。</a:t>
            </a:r>
            <a:endParaRPr altLang="ja-JP" dirty="0" lang="en-US" sz="2000">
              <a:solidFill>
                <a:srgbClr val="000000"/>
              </a:solidFill>
              <a:latin typeface="Arial"/>
              <a:ea typeface="ＭＳ Ｐゴシック"/>
            </a:endParaRPr>
          </a:p>
          <a:p>
            <a:pPr algn="just" eaLnBrk="1" hangingPunct="1" indent="-342900" marL="342900">
              <a:spcBef>
                <a:spcPts val="0"/>
              </a:spcBef>
              <a:spcAft>
                <a:spcPts val="0"/>
              </a:spcAft>
              <a:buFont charset="2" panose="05000000000000000000" pitchFamily="2" typeface="Wingdings"/>
              <a:buChar char="l"/>
              <a:defRPr/>
            </a:pPr>
            <a:endParaRPr altLang="ja-JP" dirty="0" lang="en-US" sz="2000">
              <a:solidFill>
                <a:srgbClr val="000000"/>
              </a:solidFill>
              <a:latin typeface="Arial"/>
              <a:ea typeface="ＭＳ Ｐゴシック"/>
            </a:endParaRPr>
          </a:p>
          <a:p>
            <a:pPr algn="just" eaLnBrk="1" hangingPunct="1" indent="-342900" marL="342900">
              <a:spcBef>
                <a:spcPts val="0"/>
              </a:spcBef>
              <a:spcAft>
                <a:spcPts val="0"/>
              </a:spcAft>
              <a:buFont charset="2" panose="05000000000000000000" pitchFamily="2" typeface="Wingdings"/>
              <a:buChar char="l"/>
              <a:defRPr/>
            </a:pPr>
            <a:endParaRPr altLang="ja-JP" dirty="0" lang="en-US" sz="2000">
              <a:solidFill>
                <a:srgbClr val="000000"/>
              </a:solidFill>
              <a:latin typeface="Arial"/>
              <a:ea typeface="ＭＳ Ｐゴシック"/>
            </a:endParaRPr>
          </a:p>
          <a:p>
            <a:pPr algn="just" eaLnBrk="1" hangingPunct="1" indent="-342900" marL="342900">
              <a:spcBef>
                <a:spcPts val="0"/>
              </a:spcBef>
              <a:spcAft>
                <a:spcPts val="0"/>
              </a:spcAft>
              <a:buFont charset="2" panose="05000000000000000000" pitchFamily="2" typeface="Wingdings"/>
              <a:buChar char="l"/>
              <a:defRPr/>
            </a:pPr>
            <a:endParaRPr altLang="ja-JP" dirty="0" lang="en-US" sz="2000">
              <a:solidFill>
                <a:srgbClr val="000000"/>
              </a:solidFill>
              <a:latin typeface="Arial"/>
              <a:ea typeface="ＭＳ Ｐゴシック"/>
            </a:endParaRPr>
          </a:p>
          <a:p>
            <a:pPr algn="just" eaLnBrk="1" hangingPunct="1">
              <a:spcBef>
                <a:spcPts val="0"/>
              </a:spcBef>
              <a:spcAft>
                <a:spcPts val="0"/>
              </a:spcAft>
              <a:defRPr/>
            </a:pPr>
            <a:endParaRPr altLang="ja-JP" dirty="0" lang="en-US" sz="2000">
              <a:solidFill>
                <a:srgbClr val="000000"/>
              </a:solidFill>
              <a:latin typeface="Arial"/>
              <a:ea typeface="ＭＳ Ｐゴシック"/>
            </a:endParaRPr>
          </a:p>
          <a:p>
            <a:pPr algn="just" eaLnBrk="1" hangingPunct="1">
              <a:spcBef>
                <a:spcPts val="0"/>
              </a:spcBef>
              <a:spcAft>
                <a:spcPts val="0"/>
              </a:spcAft>
              <a:defRPr/>
            </a:pPr>
            <a:endParaRPr altLang="ja-JP" dirty="0" lang="en-US" sz="2000">
              <a:solidFill>
                <a:srgbClr val="000000"/>
              </a:solidFill>
              <a:latin typeface="Arial"/>
              <a:ea typeface="ＭＳ Ｐゴシック"/>
            </a:endParaRPr>
          </a:p>
          <a:p>
            <a:pPr algn="just" eaLnBrk="1" hangingPunct="1">
              <a:spcBef>
                <a:spcPts val="0"/>
              </a:spcBef>
              <a:spcAft>
                <a:spcPts val="0"/>
              </a:spcAft>
              <a:defRPr/>
            </a:pPr>
            <a:endParaRPr altLang="ja-JP" dirty="0" lang="en-US" sz="2000">
              <a:solidFill>
                <a:srgbClr val="000000"/>
              </a:solidFill>
              <a:latin typeface="Arial"/>
              <a:ea typeface="ＭＳ Ｐゴシック"/>
            </a:endParaRPr>
          </a:p>
          <a:p>
            <a:pPr algn="just" eaLnBrk="1" hangingPunct="1">
              <a:spcBef>
                <a:spcPts val="0"/>
              </a:spcBef>
              <a:spcAft>
                <a:spcPts val="0"/>
              </a:spcAft>
              <a:defRPr/>
            </a:pPr>
            <a:r>
              <a:rPr altLang="ja-JP" dirty="0" lang="en-US" sz="2000">
                <a:solidFill>
                  <a:srgbClr val="000000"/>
                </a:solidFill>
                <a:latin typeface="Arial"/>
                <a:ea typeface="ＭＳ Ｐゴシック"/>
              </a:rPr>
              <a:t>※</a:t>
            </a:r>
            <a:r>
              <a:rPr altLang="en-US" dirty="0" lang="ja-JP" sz="2000">
                <a:solidFill>
                  <a:srgbClr val="000000"/>
                </a:solidFill>
                <a:latin typeface="Arial"/>
                <a:ea typeface="ＭＳ Ｐゴシック"/>
              </a:rPr>
              <a:t>　第二希望がない場合には，</a:t>
            </a:r>
            <a:endParaRPr altLang="ja-JP" dirty="0" lang="en-US" sz="2000">
              <a:solidFill>
                <a:srgbClr val="000000"/>
              </a:solidFill>
              <a:latin typeface="Arial"/>
              <a:ea typeface="ＭＳ Ｐゴシック"/>
            </a:endParaRPr>
          </a:p>
          <a:p>
            <a:pPr algn="just" eaLnBrk="1" hangingPunct="1">
              <a:spcBef>
                <a:spcPts val="0"/>
              </a:spcBef>
              <a:spcAft>
                <a:spcPts val="0"/>
              </a:spcAft>
              <a:defRPr/>
            </a:pPr>
            <a:r>
              <a:rPr altLang="en-US" dirty="0" lang="ja-JP" sz="2000">
                <a:solidFill>
                  <a:srgbClr val="000000"/>
                </a:solidFill>
                <a:latin typeface="Arial"/>
                <a:ea typeface="ＭＳ Ｐゴシック"/>
              </a:rPr>
              <a:t>　 「第二希望なし」と記入してください。</a:t>
            </a:r>
            <a:endParaRPr altLang="ja-JP" dirty="0" lang="en-US" sz="2000">
              <a:solidFill>
                <a:srgbClr val="000000"/>
              </a:solidFill>
              <a:latin typeface="Arial"/>
              <a:ea typeface="ＭＳ Ｐゴシック"/>
            </a:endParaRPr>
          </a:p>
        </p:txBody>
      </p:sp>
      <p:sp>
        <p:nvSpPr>
          <p:cNvPr id="8" name="正方形/長方形 7">
            <a:extLst>
              <a:ext uri="{FF2B5EF4-FFF2-40B4-BE49-F238E27FC236}">
                <a16:creationId xmlns:a16="http://schemas.microsoft.com/office/drawing/2014/main" id="{95E12DE3-D6C4-4FE0-9390-8F5F816E7F17}"/>
              </a:ext>
            </a:extLst>
          </p:cNvPr>
          <p:cNvSpPr/>
          <p:nvPr/>
        </p:nvSpPr>
        <p:spPr bwMode="auto">
          <a:xfrm>
            <a:off x="480000" y="3861000"/>
            <a:ext cx="4248000" cy="1296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ctr" anchorCtr="0" bIns="46800" compatLnSpc="1" lIns="90000" numCol="1" rIns="90000" rtlCol="0" tIns="46800" vert="horz" wrap="square">
            <a:prstTxWarp prst="textNoShape">
              <a:avLst/>
            </a:prstTxWarp>
            <a:normAutofit/>
          </a:bodyPr>
          <a:lstStyle/>
          <a:p>
            <a:pPr eaLnBrk="1" hangingPunct="1" indent="-268288" marL="268288">
              <a:spcBef>
                <a:spcPct val="20000"/>
              </a:spcBef>
              <a:defRPr/>
            </a:pPr>
            <a:r>
              <a:rPr altLang="en-US" dirty="0" lang="ja-JP" sz="1800">
                <a:solidFill>
                  <a:srgbClr val="000000"/>
                </a:solidFill>
                <a:latin charset="0" typeface="Arial"/>
              </a:rPr>
              <a:t>①「個室の設定（試験室に受験者１名）」</a:t>
            </a:r>
            <a:endParaRPr altLang="ja-JP" dirty="0" lang="en-US" sz="1800">
              <a:solidFill>
                <a:srgbClr val="000000"/>
              </a:solidFill>
              <a:latin charset="0" typeface="Arial"/>
            </a:endParaRPr>
          </a:p>
          <a:p>
            <a:pPr eaLnBrk="1" hangingPunct="1" indent="-268288" marL="268288">
              <a:spcBef>
                <a:spcPct val="20000"/>
              </a:spcBef>
              <a:defRPr/>
            </a:pPr>
            <a:r>
              <a:rPr altLang="en-US" dirty="0" lang="ja-JP" sz="1800">
                <a:solidFill>
                  <a:srgbClr val="000000"/>
                </a:solidFill>
                <a:latin charset="0" typeface="Arial"/>
              </a:rPr>
              <a:t>②「マークシート解答　試験時間延長」</a:t>
            </a:r>
            <a:endParaRPr altLang="ja-JP" dirty="0" lang="en-US" sz="1800">
              <a:solidFill>
                <a:srgbClr val="000000"/>
              </a:solidFill>
              <a:latin charset="0" typeface="Arial"/>
            </a:endParaRPr>
          </a:p>
          <a:p>
            <a:pPr eaLnBrk="1" hangingPunct="1" indent="-268288" marL="268288">
              <a:spcBef>
                <a:spcPct val="20000"/>
              </a:spcBef>
              <a:defRPr/>
            </a:pPr>
            <a:r>
              <a:rPr altLang="en-US" dirty="0" lang="ja-JP" sz="1800">
                <a:solidFill>
                  <a:srgbClr val="000000"/>
                </a:solidFill>
                <a:latin charset="0" typeface="Arial"/>
              </a:rPr>
              <a:t>③「リスニングの免除」</a:t>
            </a:r>
            <a:endParaRPr altLang="ja-JP" dirty="0" lang="en-US" sz="1800">
              <a:solidFill>
                <a:srgbClr val="000000"/>
              </a:solidFill>
              <a:latin charset="0" typeface="Arial"/>
            </a:endParaRPr>
          </a:p>
        </p:txBody>
      </p:sp>
      <p:pic>
        <p:nvPicPr>
          <p:cNvPr id="9" name="図 8">
            <a:extLst>
              <a:ext uri="{FF2B5EF4-FFF2-40B4-BE49-F238E27FC236}">
                <a16:creationId xmlns:a16="http://schemas.microsoft.com/office/drawing/2014/main" id="{D2727A42-423A-4562-9DA4-C110D4C47FFA}"/>
              </a:ext>
            </a:extLst>
          </p:cNvPr>
          <p:cNvPicPr>
            <a:picLocks noChangeAspect="1"/>
          </p:cNvPicPr>
          <p:nvPr/>
        </p:nvPicPr>
        <p:blipFill rotWithShape="1">
          <a:blip r:embed="rId3"/>
          <a:srcRect l="3637"/>
          <a:stretch/>
        </p:blipFill>
        <p:spPr>
          <a:xfrm>
            <a:off x="5214285" y="1701000"/>
            <a:ext cx="6876047" cy="2113200"/>
          </a:xfrm>
          <a:prstGeom prst="rect">
            <a:avLst/>
          </a:prstGeom>
        </p:spPr>
      </p:pic>
      <p:grpSp>
        <p:nvGrpSpPr>
          <p:cNvPr id="10" name="グループ化 9">
            <a:extLst>
              <a:ext uri="{FF2B5EF4-FFF2-40B4-BE49-F238E27FC236}">
                <a16:creationId xmlns:a16="http://schemas.microsoft.com/office/drawing/2014/main" id="{9C3A1CE8-4B62-4069-A8F4-6438E7B4596D}"/>
              </a:ext>
            </a:extLst>
          </p:cNvPr>
          <p:cNvGrpSpPr/>
          <p:nvPr/>
        </p:nvGrpSpPr>
        <p:grpSpPr>
          <a:xfrm>
            <a:off x="5170727" y="4345307"/>
            <a:ext cx="6973273" cy="1603693"/>
            <a:chOff x="2352000" y="2277000"/>
            <a:chExt cx="6973273" cy="1603693"/>
          </a:xfrm>
        </p:grpSpPr>
        <p:pic>
          <p:nvPicPr>
            <p:cNvPr id="11" name="図 10">
              <a:extLst>
                <a:ext uri="{FF2B5EF4-FFF2-40B4-BE49-F238E27FC236}">
                  <a16:creationId xmlns:a16="http://schemas.microsoft.com/office/drawing/2014/main" id="{E0BA8363-D89D-4498-AEA5-6D35AE284E6A}"/>
                </a:ext>
              </a:extLst>
            </p:cNvPr>
            <p:cNvPicPr>
              <a:picLocks noChangeAspect="1"/>
            </p:cNvPicPr>
            <p:nvPr/>
          </p:nvPicPr>
          <p:blipFill rotWithShape="1">
            <a:blip r:embed="rId4"/>
            <a:srcRect b="40932"/>
            <a:stretch/>
          </p:blipFill>
          <p:spPr>
            <a:xfrm>
              <a:off x="2352000" y="2277000"/>
              <a:ext cx="6973273" cy="1603693"/>
            </a:xfrm>
            <a:prstGeom prst="rect">
              <a:avLst/>
            </a:prstGeom>
          </p:spPr>
        </p:pic>
        <p:sp>
          <p:nvSpPr>
            <p:cNvPr id="12" name="テキスト ボックス 11">
              <a:extLst>
                <a:ext uri="{FF2B5EF4-FFF2-40B4-BE49-F238E27FC236}">
                  <a16:creationId xmlns:a16="http://schemas.microsoft.com/office/drawing/2014/main" id="{FFAE7CC7-2F80-44DA-A039-14FC599131B4}"/>
                </a:ext>
              </a:extLst>
            </p:cNvPr>
            <p:cNvSpPr txBox="1"/>
            <p:nvPr/>
          </p:nvSpPr>
          <p:spPr>
            <a:xfrm>
              <a:off x="2424000" y="2781000"/>
              <a:ext cx="2258952"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・個室が不許可の場合，</a:t>
              </a:r>
            </a:p>
          </p:txBody>
        </p:sp>
        <p:sp>
          <p:nvSpPr>
            <p:cNvPr id="13" name="テキスト ボックス 12">
              <a:extLst>
                <a:ext uri="{FF2B5EF4-FFF2-40B4-BE49-F238E27FC236}">
                  <a16:creationId xmlns:a16="http://schemas.microsoft.com/office/drawing/2014/main" id="{13B22A34-59F0-4AF5-95A9-E7B98AE95770}"/>
                </a:ext>
              </a:extLst>
            </p:cNvPr>
            <p:cNvSpPr txBox="1"/>
            <p:nvPr/>
          </p:nvSpPr>
          <p:spPr>
            <a:xfrm>
              <a:off x="2424000" y="3141000"/>
              <a:ext cx="3174267"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　第二希望は，別室の最後列の席。</a:t>
              </a:r>
            </a:p>
          </p:txBody>
        </p:sp>
        <p:sp>
          <p:nvSpPr>
            <p:cNvPr id="14" name="テキスト ボックス 13">
              <a:extLst>
                <a:ext uri="{FF2B5EF4-FFF2-40B4-BE49-F238E27FC236}">
                  <a16:creationId xmlns:a16="http://schemas.microsoft.com/office/drawing/2014/main" id="{0870E54B-538C-450D-A1C1-06C23B234E61}"/>
                </a:ext>
              </a:extLst>
            </p:cNvPr>
            <p:cNvSpPr txBox="1"/>
            <p:nvPr/>
          </p:nvSpPr>
          <p:spPr>
            <a:xfrm>
              <a:off x="2424000" y="3501000"/>
              <a:ext cx="3789820"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　第三希望は，一般試験室の最後列の席。</a:t>
              </a:r>
            </a:p>
          </p:txBody>
        </p:sp>
      </p:grpSp>
      <p:sp>
        <p:nvSpPr>
          <p:cNvPr id="15" name="テキスト ボックス 14">
            <a:extLst>
              <a:ext uri="{FF2B5EF4-FFF2-40B4-BE49-F238E27FC236}">
                <a16:creationId xmlns:a16="http://schemas.microsoft.com/office/drawing/2014/main" id="{4BCDCDB7-1F9A-4CC7-9C44-52A049937658}"/>
              </a:ext>
            </a:extLst>
          </p:cNvPr>
          <p:cNvSpPr txBox="1"/>
          <p:nvPr/>
        </p:nvSpPr>
        <p:spPr>
          <a:xfrm>
            <a:off x="5242727" y="2709000"/>
            <a:ext cx="1204176"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個室の設定</a:t>
            </a:r>
          </a:p>
        </p:txBody>
      </p:sp>
      <p:sp>
        <p:nvSpPr>
          <p:cNvPr id="16" name="テキスト ボックス 15">
            <a:extLst>
              <a:ext uri="{FF2B5EF4-FFF2-40B4-BE49-F238E27FC236}">
                <a16:creationId xmlns:a16="http://schemas.microsoft.com/office/drawing/2014/main" id="{8163BCB7-FBFA-4760-82DB-262DB5E7E526}"/>
              </a:ext>
            </a:extLst>
          </p:cNvPr>
          <p:cNvSpPr txBox="1"/>
          <p:nvPr/>
        </p:nvSpPr>
        <p:spPr>
          <a:xfrm>
            <a:off x="10570727" y="2709000"/>
            <a:ext cx="1460656" cy="338554"/>
          </a:xfrm>
          <a:prstGeom prst="rect">
            <a:avLst/>
          </a:prstGeom>
          <a:noFill/>
        </p:spPr>
        <p:txBody>
          <a:bodyPr rtlCol="0" wrap="none">
            <a:spAutoFit/>
          </a:bodyPr>
          <a:lstStyle/>
          <a:p>
            <a:pPr>
              <a:defRPr/>
            </a:pPr>
            <a:r>
              <a:rPr altLang="en-US" dirty="0" lang="ja-JP" sz="1600">
                <a:solidFill>
                  <a:srgbClr val="000000"/>
                </a:solidFill>
                <a:latin charset="-128" panose="02020700000000000000" pitchFamily="18" typeface="UD デジタル 教科書体 NK-B"/>
                <a:ea charset="-128" panose="02020700000000000000" pitchFamily="18" typeface="UD デジタル 教科書体 NK-B"/>
              </a:rPr>
              <a:t>１　　０　　０　　１</a:t>
            </a:r>
          </a:p>
        </p:txBody>
      </p:sp>
      <p:sp>
        <p:nvSpPr>
          <p:cNvPr id="17" name="テキスト ボックス 16">
            <a:extLst>
              <a:ext uri="{FF2B5EF4-FFF2-40B4-BE49-F238E27FC236}">
                <a16:creationId xmlns:a16="http://schemas.microsoft.com/office/drawing/2014/main" id="{F88E214C-E580-4134-9158-75473B2DC176}"/>
              </a:ext>
            </a:extLst>
          </p:cNvPr>
          <p:cNvSpPr txBox="1"/>
          <p:nvPr/>
        </p:nvSpPr>
        <p:spPr>
          <a:xfrm>
            <a:off x="5170727" y="1259668"/>
            <a:ext cx="4499950" cy="400110"/>
          </a:xfrm>
          <a:prstGeom prst="rect">
            <a:avLst/>
          </a:prstGeom>
          <a:solidFill>
            <a:srgbClr val="FAFDCD"/>
          </a:solidFill>
        </p:spPr>
        <p:txBody>
          <a:bodyPr rtlCol="0" wrap="none">
            <a:spAutoFit/>
          </a:bodyPr>
          <a:lstStyle/>
          <a:p>
            <a:pPr>
              <a:defRPr/>
            </a:pPr>
            <a:r>
              <a:rPr altLang="en-US" dirty="0" lang="ja-JP" sz="2000">
                <a:solidFill>
                  <a:srgbClr val="000000"/>
                </a:solidFill>
              </a:rPr>
              <a:t>第３面「㉗その他の希望配慮事項等」</a:t>
            </a:r>
            <a:r>
              <a:rPr altLang="ja-JP" dirty="0" lang="en-US" sz="2000">
                <a:solidFill>
                  <a:srgbClr val="000000"/>
                </a:solidFill>
              </a:rPr>
              <a:t>(1)</a:t>
            </a:r>
            <a:endParaRPr altLang="en-US" dirty="0" lang="ja-JP" sz="2000">
              <a:solidFill>
                <a:srgbClr val="000000"/>
              </a:solidFill>
            </a:endParaRPr>
          </a:p>
        </p:txBody>
      </p:sp>
      <p:sp>
        <p:nvSpPr>
          <p:cNvPr id="18" name="テキスト ボックス 17">
            <a:extLst>
              <a:ext uri="{FF2B5EF4-FFF2-40B4-BE49-F238E27FC236}">
                <a16:creationId xmlns:a16="http://schemas.microsoft.com/office/drawing/2014/main" id="{2951B6F8-6415-437D-8DE0-D1A09AE28C33}"/>
              </a:ext>
            </a:extLst>
          </p:cNvPr>
          <p:cNvSpPr txBox="1"/>
          <p:nvPr/>
        </p:nvSpPr>
        <p:spPr>
          <a:xfrm>
            <a:off x="5170727" y="3923668"/>
            <a:ext cx="4499950" cy="400110"/>
          </a:xfrm>
          <a:prstGeom prst="rect">
            <a:avLst/>
          </a:prstGeom>
          <a:solidFill>
            <a:srgbClr val="FAFDCD"/>
          </a:solidFill>
        </p:spPr>
        <p:txBody>
          <a:bodyPr rtlCol="0" wrap="none">
            <a:spAutoFit/>
          </a:bodyPr>
          <a:lstStyle/>
          <a:p>
            <a:pPr>
              <a:defRPr/>
            </a:pPr>
            <a:r>
              <a:rPr altLang="en-US" dirty="0" lang="ja-JP" sz="2000">
                <a:solidFill>
                  <a:srgbClr val="000000"/>
                </a:solidFill>
              </a:rPr>
              <a:t>第３面「㉗その他の希望配慮事項等」</a:t>
            </a:r>
            <a:r>
              <a:rPr altLang="ja-JP" dirty="0" lang="en-US" sz="2000">
                <a:solidFill>
                  <a:srgbClr val="000000"/>
                </a:solidFill>
              </a:rPr>
              <a:t>(2)</a:t>
            </a:r>
            <a:endParaRPr altLang="en-US" dirty="0" lang="ja-JP" sz="2000">
              <a:solidFill>
                <a:srgbClr val="000000"/>
              </a:solidFill>
            </a:endParaRPr>
          </a:p>
        </p:txBody>
      </p:sp>
    </p:spTree>
    <p:extLst>
      <p:ext uri="{BB962C8B-B14F-4D97-AF65-F5344CB8AC3E}">
        <p14:creationId xmlns:p14="http://schemas.microsoft.com/office/powerpoint/2010/main" val="3177712388"/>
      </p:ext>
    </p:extLst>
  </p:cSld>
  <p:clrMapOvr>
    <a:masterClrMapping/>
  </p:clrMapOvr>
</p:sld>
</file>

<file path=ppt/theme/theme1.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5970</Words>
  <Application>Microsoft Office PowerPoint</Application>
  <PresentationFormat>ワイド画面</PresentationFormat>
  <Paragraphs>377</Paragraphs>
  <Slides>17</Slides>
  <Notes>17</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17</vt:i4>
      </vt:variant>
    </vt:vector>
  </HeadingPairs>
  <TitlesOfParts>
    <vt:vector size="30" baseType="lpstr">
      <vt:lpstr>HGSｺﾞｼｯｸE</vt:lpstr>
      <vt:lpstr>ＭＳ Ｐゴシック</vt:lpstr>
      <vt:lpstr>ＭＳ Ｐ明朝</vt:lpstr>
      <vt:lpstr>ＭＳ ゴシック</vt:lpstr>
      <vt:lpstr>ＭＳ 明朝</vt:lpstr>
      <vt:lpstr>UD デジタル 教科書体 NK-B</vt:lpstr>
      <vt:lpstr>メイリオ</vt:lpstr>
      <vt:lpstr>Arial</vt:lpstr>
      <vt:lpstr>Century</vt:lpstr>
      <vt:lpstr>Segoe UI</vt:lpstr>
      <vt:lpstr>Times New Roman</vt:lpstr>
      <vt:lpstr>Wingdings</vt:lpstr>
      <vt:lpstr>2_標準デザイン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2024-07-04T04:08:28Z</dcterms:created>
  <dcterms:modified xsi:type="dcterms:W3CDTF">2024-07-04T04:08:48Z</dcterms:modified>
  <cp:revision>1</cp:revision>
  <dc:title>03_申請書類作成上の留意点_R7.pptx</dc:title>
</cp:coreProperties>
</file>